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49"/>
  </p:notesMasterIdLst>
  <p:handoutMasterIdLst>
    <p:handoutMasterId r:id="rId50"/>
  </p:handoutMasterIdLst>
  <p:sldIdLst>
    <p:sldId id="409" r:id="rId2"/>
    <p:sldId id="427" r:id="rId3"/>
    <p:sldId id="468" r:id="rId4"/>
    <p:sldId id="428" r:id="rId5"/>
    <p:sldId id="442" r:id="rId6"/>
    <p:sldId id="446" r:id="rId7"/>
    <p:sldId id="443" r:id="rId8"/>
    <p:sldId id="447" r:id="rId9"/>
    <p:sldId id="444" r:id="rId10"/>
    <p:sldId id="455" r:id="rId11"/>
    <p:sldId id="445" r:id="rId12"/>
    <p:sldId id="456" r:id="rId13"/>
    <p:sldId id="448" r:id="rId14"/>
    <p:sldId id="452" r:id="rId15"/>
    <p:sldId id="457" r:id="rId16"/>
    <p:sldId id="461" r:id="rId17"/>
    <p:sldId id="459" r:id="rId18"/>
    <p:sldId id="458" r:id="rId19"/>
    <p:sldId id="460" r:id="rId20"/>
    <p:sldId id="475" r:id="rId21"/>
    <p:sldId id="462" r:id="rId22"/>
    <p:sldId id="463" r:id="rId23"/>
    <p:sldId id="464" r:id="rId24"/>
    <p:sldId id="465" r:id="rId25"/>
    <p:sldId id="467" r:id="rId26"/>
    <p:sldId id="469" r:id="rId27"/>
    <p:sldId id="474" r:id="rId28"/>
    <p:sldId id="476" r:id="rId29"/>
    <p:sldId id="471" r:id="rId30"/>
    <p:sldId id="472" r:id="rId31"/>
    <p:sldId id="473" r:id="rId32"/>
    <p:sldId id="484" r:id="rId33"/>
    <p:sldId id="415" r:id="rId34"/>
    <p:sldId id="416" r:id="rId35"/>
    <p:sldId id="482" r:id="rId36"/>
    <p:sldId id="477" r:id="rId37"/>
    <p:sldId id="373" r:id="rId38"/>
    <p:sldId id="485" r:id="rId39"/>
    <p:sldId id="486" r:id="rId40"/>
    <p:sldId id="420" r:id="rId41"/>
    <p:sldId id="490" r:id="rId42"/>
    <p:sldId id="491" r:id="rId43"/>
    <p:sldId id="489" r:id="rId44"/>
    <p:sldId id="487" r:id="rId45"/>
    <p:sldId id="488" r:id="rId46"/>
    <p:sldId id="386" r:id="rId47"/>
    <p:sldId id="387" r:id="rId48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1256" y="20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57F13-688A-F34D-86A5-3FD32C9D1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points and the seemingly redundant</a:t>
            </a:r>
            <a:r>
              <a:rPr lang="en-US" baseline="0" dirty="0" smtClean="0"/>
              <a:t> </a:t>
            </a:r>
            <a:r>
              <a:rPr lang="en-US" dirty="0" smtClean="0"/>
              <a:t>total mass we found useful for</a:t>
            </a:r>
            <a:r>
              <a:rPr lang="en-US" baseline="0" dirty="0" smtClean="0"/>
              <a:t> performing some operations in some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57F13-688A-F34D-86A5-3FD32C9D1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57F13-688A-F34D-86A5-3FD32C9D1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57F13-688A-F34D-86A5-3FD32C9D1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57F13-688A-F34D-86A5-3FD32C9D1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57F13-688A-F34D-86A5-3FD32C9D1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57F13-688A-F34D-86A5-3FD32C9D1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57F13-688A-F34D-86A5-3FD32C9D1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April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April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April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April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April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April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April 29,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April 29,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April 29,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April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April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April 29,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gif"/><Relationship Id="rId8" Type="http://schemas.openxmlformats.org/officeDocument/2006/relationships/image" Target="../media/image8.jpe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otr.mardziel.co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609600"/>
          </a:xfrm>
        </p:spPr>
        <p:txBody>
          <a:bodyPr/>
          <a:lstStyle/>
          <a:p>
            <a:pPr algn="ctr"/>
            <a:r>
              <a:rPr lang="en-US" sz="2800" dirty="0" smtClean="0"/>
              <a:t>Probabilistic Programming for Security</a:t>
            </a:r>
            <a:endParaRPr lang="en-US" sz="28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1143000"/>
          </a:xfrm>
        </p:spPr>
        <p:txBody>
          <a:bodyPr>
            <a:normAutofit/>
          </a:bodyPr>
          <a:lstStyle/>
          <a:p>
            <a:r>
              <a:rPr lang="en-US" sz="3000" b="1" strike="sngStrike" dirty="0" smtClean="0">
                <a:solidFill>
                  <a:schemeClr val="tx1"/>
                </a:solidFill>
              </a:rPr>
              <a:t>Michael Hicks</a:t>
            </a:r>
            <a:r>
              <a:rPr lang="en-US" sz="3000" b="1" dirty="0" smtClean="0">
                <a:solidFill>
                  <a:schemeClr val="tx1"/>
                </a:solidFill>
              </a:rPr>
              <a:t> Piotr (Peter) Mardziel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University of Maryland, College Park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plum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42493"/>
            <a:ext cx="2895600" cy="177210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86867" y="4921561"/>
            <a:ext cx="896015" cy="1554470"/>
            <a:chOff x="516477" y="3830161"/>
            <a:chExt cx="896015" cy="1554470"/>
          </a:xfrm>
        </p:grpSpPr>
        <p:pic>
          <p:nvPicPr>
            <p:cNvPr id="7" name="Picture 6" descr="stephen_magill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77" y="3830161"/>
              <a:ext cx="896015" cy="10393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6477" y="4876800"/>
              <a:ext cx="896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Stephen Magill</a:t>
              </a:r>
            </a:p>
            <a:p>
              <a:pPr algn="ctr"/>
              <a:r>
                <a:rPr lang="en-US" sz="900" dirty="0" smtClean="0"/>
                <a:t>Galois</a:t>
              </a:r>
              <a:endParaRPr lang="en-US" sz="9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1637" y="4923301"/>
            <a:ext cx="890660" cy="1552730"/>
            <a:chOff x="1616178" y="3831901"/>
            <a:chExt cx="890660" cy="1552730"/>
          </a:xfrm>
        </p:grpSpPr>
        <p:pic>
          <p:nvPicPr>
            <p:cNvPr id="8" name="Picture 7" descr="mike201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1052" y="4922579"/>
            <a:ext cx="1019299" cy="1553452"/>
            <a:chOff x="2565610" y="3831179"/>
            <a:chExt cx="1019299" cy="1553452"/>
          </a:xfrm>
        </p:grpSpPr>
        <p:sp>
          <p:nvSpPr>
            <p:cNvPr id="11" name="TextBox 10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12" name="Picture 11" descr="mudhaka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999106" y="4922579"/>
            <a:ext cx="855806" cy="1544449"/>
            <a:chOff x="3783342" y="3831179"/>
            <a:chExt cx="855806" cy="1544449"/>
          </a:xfrm>
        </p:grpSpPr>
        <p:pic>
          <p:nvPicPr>
            <p:cNvPr id="14" name="Picture 13" descr="jonathankatz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343" y="3831179"/>
              <a:ext cx="855805" cy="10373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83342" y="4867797"/>
              <a:ext cx="8558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Jonathan Katz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3667" y="4921560"/>
            <a:ext cx="831502" cy="1420268"/>
            <a:chOff x="4758447" y="3830160"/>
            <a:chExt cx="831502" cy="1420268"/>
          </a:xfrm>
        </p:grpSpPr>
        <p:sp>
          <p:nvSpPr>
            <p:cNvPr id="16" name="TextBox 15"/>
            <p:cNvSpPr txBox="1"/>
            <p:nvPr/>
          </p:nvSpPr>
          <p:spPr>
            <a:xfrm>
              <a:off x="4758447" y="4881096"/>
              <a:ext cx="83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Mário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Alvim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UFMG</a:t>
              </a:r>
              <a:endParaRPr lang="en-US" sz="900" dirty="0"/>
            </a:p>
          </p:txBody>
        </p:sp>
        <p:pic>
          <p:nvPicPr>
            <p:cNvPr id="17" name="Picture 16" descr="mario-alvi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47" y="3830160"/>
              <a:ext cx="831502" cy="10393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023924" y="4920427"/>
            <a:ext cx="694430" cy="1555604"/>
            <a:chOff x="5786682" y="3829027"/>
            <a:chExt cx="694430" cy="1555604"/>
          </a:xfrm>
        </p:grpSpPr>
        <p:pic>
          <p:nvPicPr>
            <p:cNvPr id="18" name="Picture 17" descr="michael_clarkson.jp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682" y="3829027"/>
              <a:ext cx="694430" cy="104164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786682" y="4876800"/>
              <a:ext cx="694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Clarkson</a:t>
              </a:r>
            </a:p>
            <a:p>
              <a:pPr algn="ctr"/>
              <a:r>
                <a:rPr lang="en-US" sz="900" dirty="0" smtClean="0"/>
                <a:t>Cornell</a:t>
              </a:r>
              <a:endParaRPr lang="en-US" sz="9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87109" y="4923302"/>
            <a:ext cx="828717" cy="1692198"/>
            <a:chOff x="6634344" y="3831902"/>
            <a:chExt cx="828717" cy="1692198"/>
          </a:xfrm>
        </p:grpSpPr>
        <p:sp>
          <p:nvSpPr>
            <p:cNvPr id="21" name="TextBox 20"/>
            <p:cNvSpPr txBox="1"/>
            <p:nvPr/>
          </p:nvSpPr>
          <p:spPr>
            <a:xfrm>
              <a:off x="6634344" y="4877769"/>
              <a:ext cx="828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Arman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Khouzani</a:t>
              </a:r>
              <a:endParaRPr lang="en-US" sz="900" b="1" dirty="0" smtClean="0"/>
            </a:p>
            <a:p>
              <a:pPr algn="ctr"/>
              <a:r>
                <a:rPr lang="en-US" sz="900" smtClean="0"/>
                <a:t>Royal Holloway</a:t>
              </a:r>
              <a:endParaRPr lang="en-US" sz="900" dirty="0"/>
            </a:p>
          </p:txBody>
        </p:sp>
        <p:pic>
          <p:nvPicPr>
            <p:cNvPr id="24" name="Picture 23" descr="khouzani001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345" y="3831902"/>
              <a:ext cx="828716" cy="103589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7884580" y="4914299"/>
            <a:ext cx="726020" cy="1520213"/>
            <a:chOff x="7714190" y="3822899"/>
            <a:chExt cx="726020" cy="1520213"/>
          </a:xfrm>
        </p:grpSpPr>
        <p:sp>
          <p:nvSpPr>
            <p:cNvPr id="23" name="TextBox 22"/>
            <p:cNvSpPr txBox="1"/>
            <p:nvPr/>
          </p:nvSpPr>
          <p:spPr>
            <a:xfrm>
              <a:off x="7714190" y="4881447"/>
              <a:ext cx="72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Carlos Cid</a:t>
              </a:r>
            </a:p>
            <a:p>
              <a:pPr algn="ctr"/>
              <a:r>
                <a:rPr lang="en-US" sz="800" dirty="0" smtClean="0"/>
                <a:t>Royal Holloway</a:t>
              </a:r>
              <a:endParaRPr lang="en-US" sz="800" dirty="0"/>
            </a:p>
          </p:txBody>
        </p:sp>
        <p:pic>
          <p:nvPicPr>
            <p:cNvPr id="25" name="Picture 24" descr="carlos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90" y="3822899"/>
              <a:ext cx="726020" cy="1053901"/>
            </a:xfrm>
            <a:prstGeom prst="rect">
              <a:avLst/>
            </a:prstGeom>
          </p:spPr>
        </p:pic>
      </p:grpSp>
      <p:pic>
        <p:nvPicPr>
          <p:cNvPr id="35" name="Picture 34" descr="umd_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15887"/>
            <a:ext cx="1447800" cy="142531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52600" y="4916269"/>
            <a:ext cx="533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Wingdings"/>
              </a:rPr>
              <a:t>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“Machine Learning”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-152400"/>
            <a:ext cx="1066800" cy="329184"/>
          </a:xfrm>
        </p:spPr>
        <p:txBody>
          <a:bodyPr/>
          <a:lstStyle/>
          <a:p>
            <a:pPr>
              <a:defRPr/>
            </a:pPr>
            <a:fld id="{949A7A23-16E1-BF4F-A287-DA29D86EB6D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334000" y="3867912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4724400" y="1137412"/>
            <a:ext cx="0" cy="53213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22" name="Picture 10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27937"/>
            <a:ext cx="130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15063" y="3588512"/>
            <a:ext cx="2663825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0.5 : Today = not-raining</a:t>
            </a:r>
          </a:p>
          <a:p>
            <a:pPr algn="l" eaLnBrk="1" hangingPunct="1"/>
            <a:r>
              <a:rPr lang="en-US" sz="1800" dirty="0"/>
              <a:t>0.5 : Today = raining</a:t>
            </a:r>
          </a:p>
        </p:txBody>
      </p:sp>
      <p:pic>
        <p:nvPicPr>
          <p:cNvPr id="34824" name="Picture 12" descr="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353312"/>
            <a:ext cx="17002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8938" y="3677412"/>
            <a:ext cx="1057275" cy="369888"/>
          </a:xfrm>
          <a:prstGeom prst="rect">
            <a:avLst/>
          </a:prstGeom>
          <a:solidFill>
            <a:srgbClr val="9ED3D7"/>
          </a:solidFill>
          <a:ln w="76200" cmpd="sng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C8C93"/>
                </a:solidFill>
              </a:rPr>
              <a:t>weather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111500" y="3867912"/>
            <a:ext cx="10033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4828" name="Picture 17" descr="scientist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712"/>
            <a:ext cx="854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>
            <a:off x="5638800" y="4617212"/>
            <a:ext cx="574675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289675" y="4299712"/>
            <a:ext cx="2792413" cy="646113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/>
              <a:t>0.82 : Today = not-raining</a:t>
            </a:r>
          </a:p>
          <a:p>
            <a:pPr algn="l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0.18 : Today = raining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3111500" y="4617212"/>
            <a:ext cx="698500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1166813" y="3677412"/>
            <a:ext cx="1864613" cy="9233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Outlook </a:t>
            </a:r>
            <a:r>
              <a:rPr lang="en-US" sz="1800" dirty="0"/>
              <a:t>= </a:t>
            </a:r>
            <a:r>
              <a:rPr lang="en-US" sz="1800" dirty="0" smtClean="0"/>
              <a:t>sunny</a:t>
            </a:r>
          </a:p>
          <a:p>
            <a:pPr eaLnBrk="1" hangingPunct="1"/>
            <a:endParaRPr lang="en-US" sz="1800" dirty="0"/>
          </a:p>
        </p:txBody>
      </p:sp>
      <p:sp>
        <p:nvSpPr>
          <p:cNvPr id="34833" name="16-Point Star 26"/>
          <p:cNvSpPr>
            <a:spLocks noChangeArrowheads="1"/>
          </p:cNvSpPr>
          <p:nvPr/>
        </p:nvSpPr>
        <p:spPr bwMode="auto">
          <a:xfrm>
            <a:off x="3886200" y="4142550"/>
            <a:ext cx="1689100" cy="957262"/>
          </a:xfrm>
          <a:prstGeom prst="star16">
            <a:avLst>
              <a:gd name="adj" fmla="val 37500"/>
            </a:avLst>
          </a:prstGeom>
          <a:solidFill>
            <a:srgbClr val="FF6600"/>
          </a:solidFill>
          <a:ln w="76200">
            <a:noFill/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4834" name="TextBox 21"/>
          <p:cNvSpPr txBox="1">
            <a:spLocks noChangeArrowheads="1"/>
          </p:cNvSpPr>
          <p:nvPr/>
        </p:nvSpPr>
        <p:spPr bwMode="auto">
          <a:xfrm>
            <a:off x="4078071" y="4426712"/>
            <a:ext cx="1300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 smtClean="0">
                <a:solidFill>
                  <a:srgbClr val="800000"/>
                </a:solidFill>
              </a:rPr>
              <a:t>inference*</a:t>
            </a:r>
            <a:endParaRPr lang="en-US" sz="1800" b="1" dirty="0">
              <a:solidFill>
                <a:srgbClr val="800000"/>
              </a:solidFill>
            </a:endParaRPr>
          </a:p>
        </p:txBody>
      </p:sp>
      <p:pic>
        <p:nvPicPr>
          <p:cNvPr id="34835" name="Picture 27" descr="sunny_beach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5296310"/>
            <a:ext cx="1797050" cy="11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28" descr="Goofy-Beach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60" y="5274423"/>
            <a:ext cx="1854200" cy="128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5954" y="5233678"/>
            <a:ext cx="800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Posterior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29283" y="3176527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“Forward” Model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38416" y="4915146"/>
            <a:ext cx="164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“Backward” Inference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7200" y="2945695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Prior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24" idx="3"/>
          </p:cNvCxnSpPr>
          <p:nvPr/>
        </p:nvCxnSpPr>
        <p:spPr>
          <a:xfrm>
            <a:off x="3942713" y="3315027"/>
            <a:ext cx="400687" cy="36238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34823" idx="0"/>
          </p:cNvCxnSpPr>
          <p:nvPr/>
        </p:nvCxnSpPr>
        <p:spPr>
          <a:xfrm flipH="1">
            <a:off x="7546976" y="3084195"/>
            <a:ext cx="530224" cy="50431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1"/>
            <a:endCxn id="21" idx="2"/>
          </p:cNvCxnSpPr>
          <p:nvPr/>
        </p:nvCxnSpPr>
        <p:spPr>
          <a:xfrm flipH="1" flipV="1">
            <a:off x="7685882" y="4945825"/>
            <a:ext cx="110072" cy="426353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34833" idx="8"/>
          </p:cNvCxnSpPr>
          <p:nvPr/>
        </p:nvCxnSpPr>
        <p:spPr>
          <a:xfrm flipV="1">
            <a:off x="3185622" y="4959626"/>
            <a:ext cx="947938" cy="9402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859" y="3084195"/>
            <a:ext cx="10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1055044" y="3361194"/>
            <a:ext cx="1044076" cy="31621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H="1">
            <a:off x="7315200" y="4977837"/>
            <a:ext cx="1" cy="5510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5376863" y="5009490"/>
            <a:ext cx="1091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Classification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6468102" y="5147990"/>
            <a:ext cx="847098" cy="4415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200" y="5574268"/>
            <a:ext cx="202614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Today=not-raining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05029" y="6375981"/>
            <a:ext cx="8902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2"/>
            <a:endCxn id="46" idx="1"/>
          </p:cNvCxnSpPr>
          <p:nvPr/>
        </p:nvCxnSpPr>
        <p:spPr bwMode="auto">
          <a:xfrm>
            <a:off x="7566271" y="5943600"/>
            <a:ext cx="238758" cy="61704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5376863" y="6574419"/>
            <a:ext cx="1215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Accuracy/Error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 flipV="1">
            <a:off x="6591909" y="6248400"/>
            <a:ext cx="1028091" cy="46451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Adversary learning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-152400"/>
            <a:ext cx="1066800" cy="329184"/>
          </a:xfrm>
        </p:spPr>
        <p:txBody>
          <a:bodyPr/>
          <a:lstStyle/>
          <a:p>
            <a:pPr>
              <a:defRPr/>
            </a:pPr>
            <a:fld id="{949A7A23-16E1-BF4F-A287-DA29D86EB6D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638800" y="3867912"/>
            <a:ext cx="4572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4724400" y="1137412"/>
            <a:ext cx="0" cy="53213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22" name="Picture 10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27937"/>
            <a:ext cx="130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15063" y="3588512"/>
            <a:ext cx="223651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dirty="0" smtClean="0"/>
              <a:t>0.200000 </a:t>
            </a:r>
            <a:r>
              <a:rPr lang="en-US" sz="1200" dirty="0"/>
              <a:t>: </a:t>
            </a:r>
            <a:r>
              <a:rPr lang="en-US" sz="1200" dirty="0" smtClean="0"/>
              <a:t>Pass </a:t>
            </a:r>
            <a:r>
              <a:rPr lang="en-US" sz="1200" dirty="0"/>
              <a:t>= </a:t>
            </a:r>
            <a:r>
              <a:rPr lang="en-US" sz="1200" dirty="0" smtClean="0"/>
              <a:t>“password”</a:t>
            </a:r>
            <a:endParaRPr lang="en-US" sz="1200" dirty="0"/>
          </a:p>
          <a:p>
            <a:pPr algn="l" eaLnBrk="1" hangingPunct="1"/>
            <a:r>
              <a:rPr lang="en-US" sz="1200" dirty="0" smtClean="0"/>
              <a:t>0.100000 </a:t>
            </a:r>
            <a:r>
              <a:rPr lang="en-US" sz="1200" dirty="0"/>
              <a:t>: </a:t>
            </a:r>
            <a:r>
              <a:rPr lang="en-US" sz="1200" dirty="0" smtClean="0"/>
              <a:t>Pass </a:t>
            </a:r>
            <a:r>
              <a:rPr lang="en-US" sz="1200" dirty="0"/>
              <a:t>= </a:t>
            </a:r>
            <a:r>
              <a:rPr lang="en-US" sz="1200" dirty="0" smtClean="0"/>
              <a:t>“12345”</a:t>
            </a:r>
          </a:p>
          <a:p>
            <a:pPr algn="l" eaLnBrk="1" hangingPunct="1"/>
            <a:r>
              <a:rPr lang="en-US" sz="1200" dirty="0" smtClean="0"/>
              <a:t>0.000001 : Pass = “!@#$#@”</a:t>
            </a:r>
          </a:p>
          <a:p>
            <a:pPr algn="l" eaLnBrk="1" hangingPunct="1"/>
            <a:r>
              <a:rPr lang="en-US" sz="1200" dirty="0" smtClean="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3733800"/>
            <a:ext cx="1412172" cy="261610"/>
          </a:xfrm>
          <a:prstGeom prst="rect">
            <a:avLst/>
          </a:prstGeom>
          <a:solidFill>
            <a:srgbClr val="9ED3D7"/>
          </a:solidFill>
          <a:ln w="76200" cmpd="sng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 err="1" smtClean="0">
                <a:solidFill>
                  <a:srgbClr val="3C8C93"/>
                </a:solidFill>
              </a:rPr>
              <a:t>Auth</a:t>
            </a:r>
            <a:r>
              <a:rPr lang="en-US" sz="1100" b="1" dirty="0" smtClean="0">
                <a:solidFill>
                  <a:srgbClr val="3C8C93"/>
                </a:solidFill>
              </a:rPr>
              <a:t>(“password”)</a:t>
            </a:r>
            <a:endParaRPr lang="en-US" sz="1100" b="1" dirty="0">
              <a:solidFill>
                <a:srgbClr val="3C8C93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111500" y="3867912"/>
            <a:ext cx="6985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638800" y="4617212"/>
            <a:ext cx="574675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289675" y="4492823"/>
            <a:ext cx="2006153" cy="307777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dirty="0" smtClean="0"/>
              <a:t>0.999 : Pass = “12345”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3111500" y="4617212"/>
            <a:ext cx="698500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1166813" y="3677412"/>
            <a:ext cx="1436098" cy="9233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Login=failed</a:t>
            </a:r>
          </a:p>
          <a:p>
            <a:pPr eaLnBrk="1" hangingPunct="1"/>
            <a:endParaRPr lang="en-US" sz="1800" dirty="0"/>
          </a:p>
        </p:txBody>
      </p:sp>
      <p:sp>
        <p:nvSpPr>
          <p:cNvPr id="34833" name="16-Point Star 26"/>
          <p:cNvSpPr>
            <a:spLocks noChangeArrowheads="1"/>
          </p:cNvSpPr>
          <p:nvPr/>
        </p:nvSpPr>
        <p:spPr bwMode="auto">
          <a:xfrm>
            <a:off x="3886200" y="4142550"/>
            <a:ext cx="1689100" cy="957262"/>
          </a:xfrm>
          <a:prstGeom prst="star16">
            <a:avLst>
              <a:gd name="adj" fmla="val 37500"/>
            </a:avLst>
          </a:prstGeom>
          <a:solidFill>
            <a:srgbClr val="FF6600"/>
          </a:solidFill>
          <a:ln w="76200">
            <a:noFill/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4834" name="TextBox 21"/>
          <p:cNvSpPr txBox="1">
            <a:spLocks noChangeArrowheads="1"/>
          </p:cNvSpPr>
          <p:nvPr/>
        </p:nvSpPr>
        <p:spPr bwMode="auto">
          <a:xfrm>
            <a:off x="4122986" y="4426712"/>
            <a:ext cx="1211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 smtClean="0">
                <a:solidFill>
                  <a:srgbClr val="800000"/>
                </a:solidFill>
              </a:rPr>
              <a:t>inference</a:t>
            </a:r>
            <a:endParaRPr lang="en-US" sz="1800" b="1" dirty="0">
              <a:solidFill>
                <a:srgbClr val="800000"/>
              </a:solidFill>
            </a:endParaRPr>
          </a:p>
        </p:txBody>
      </p:sp>
      <p:pic>
        <p:nvPicPr>
          <p:cNvPr id="34836" name="Picture 28" descr="Goofy-Beac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60" y="5274423"/>
            <a:ext cx="1854200" cy="128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5954" y="5233678"/>
            <a:ext cx="800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Posterior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29283" y="3176527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“Forward” Model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38416" y="4915146"/>
            <a:ext cx="164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“Backward” Inference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7200" y="2945695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Prior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24" idx="3"/>
          </p:cNvCxnSpPr>
          <p:nvPr/>
        </p:nvCxnSpPr>
        <p:spPr>
          <a:xfrm>
            <a:off x="3942713" y="3315027"/>
            <a:ext cx="400687" cy="36238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34823" idx="0"/>
          </p:cNvCxnSpPr>
          <p:nvPr/>
        </p:nvCxnSpPr>
        <p:spPr>
          <a:xfrm flipH="1">
            <a:off x="7333318" y="3084195"/>
            <a:ext cx="743882" cy="50431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1"/>
            <a:endCxn id="21" idx="2"/>
          </p:cNvCxnSpPr>
          <p:nvPr/>
        </p:nvCxnSpPr>
        <p:spPr>
          <a:xfrm flipH="1" flipV="1">
            <a:off x="7292752" y="4800600"/>
            <a:ext cx="503202" cy="57157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34833" idx="8"/>
          </p:cNvCxnSpPr>
          <p:nvPr/>
        </p:nvCxnSpPr>
        <p:spPr>
          <a:xfrm flipV="1">
            <a:off x="3185622" y="4959626"/>
            <a:ext cx="947938" cy="9402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859" y="3084195"/>
            <a:ext cx="10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1055044" y="3361194"/>
            <a:ext cx="1044076" cy="31621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17" descr="hacker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 bwMode="auto">
          <a:xfrm>
            <a:off x="1206500" y="1447800"/>
            <a:ext cx="2451100" cy="168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36" name="Picture 4" descr="secured-lapto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71343"/>
            <a:ext cx="2239962" cy="155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ur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334000"/>
            <a:ext cx="1695211" cy="1123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5200" y="5257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$$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7315200" y="4977837"/>
            <a:ext cx="1" cy="5510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376863" y="5009490"/>
            <a:ext cx="98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Exploitation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6357119" y="5147990"/>
            <a:ext cx="958081" cy="4415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53200" y="5574268"/>
            <a:ext cx="163378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Pass=“12345”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05029" y="6375981"/>
            <a:ext cx="8902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2"/>
            <a:endCxn id="45" idx="1"/>
          </p:cNvCxnSpPr>
          <p:nvPr/>
        </p:nvCxnSpPr>
        <p:spPr bwMode="auto">
          <a:xfrm>
            <a:off x="7370091" y="5943600"/>
            <a:ext cx="434938" cy="61704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5414354" y="6504801"/>
            <a:ext cx="103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Vulnerability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6444404" y="6324601"/>
            <a:ext cx="1175596" cy="3187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4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but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05913"/>
              </p:ext>
            </p:extLst>
          </p:nvPr>
        </p:nvGraphicFramePr>
        <p:xfrm>
          <a:off x="685800" y="1905000"/>
          <a:ext cx="7924799" cy="3718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733800"/>
                <a:gridCol w="4190999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PPL</a:t>
                      </a:r>
                      <a:r>
                        <a:rPr lang="en-US" sz="1600" dirty="0" smtClean="0"/>
                        <a:t> for machine learning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PPL</a:t>
                      </a:r>
                      <a:r>
                        <a:rPr lang="en-US" sz="1600" baseline="0" dirty="0" smtClean="0"/>
                        <a:t> for security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Model/</a:t>
                      </a:r>
                      <a:r>
                        <a:rPr lang="en-US" sz="1600" i="1" dirty="0" smtClean="0"/>
                        <a:t>program</a:t>
                      </a:r>
                      <a:r>
                        <a:rPr lang="en-US" sz="1600" dirty="0" smtClean="0"/>
                        <a:t> of prior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Model/</a:t>
                      </a:r>
                      <a:r>
                        <a:rPr lang="en-US" sz="1600" i="1" smtClean="0"/>
                        <a:t>program</a:t>
                      </a:r>
                      <a:r>
                        <a:rPr lang="en-US" sz="1600" smtClean="0"/>
                        <a:t> of prior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smtClean="0"/>
                        <a:t>Model/</a:t>
                      </a:r>
                      <a:r>
                        <a:rPr lang="en-US" sz="1600" i="1" smtClean="0"/>
                        <a:t>program</a:t>
                      </a:r>
                      <a:r>
                        <a:rPr lang="en-US" sz="1600" smtClean="0"/>
                        <a:t> of observation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Model/</a:t>
                      </a:r>
                      <a:r>
                        <a:rPr lang="en-US" sz="1600" i="1" dirty="0" smtClean="0"/>
                        <a:t>program</a:t>
                      </a:r>
                      <a:r>
                        <a:rPr lang="en-US" sz="1600" dirty="0" smtClean="0"/>
                        <a:t> of observation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Inference</a:t>
                      </a:r>
                    </a:p>
                    <a:p>
                      <a:r>
                        <a:rPr lang="en-US" sz="1600" baseline="0" dirty="0" smtClean="0"/>
                        <a:t>+ can be approximate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+ can be a sampler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Inference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cannot be approximate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+</a:t>
                      </a:r>
                      <a:r>
                        <a:rPr lang="en-US" sz="1600" baseline="0" dirty="0" smtClean="0"/>
                        <a:t> can be sound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cannot be a sampler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smtClean="0"/>
                        <a:t>Classification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Exploitation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Accuracy/Error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 compare inference algorithms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Vulnerability</a:t>
                      </a:r>
                      <a:r>
                        <a:rPr lang="en-US" sz="1600" baseline="0" dirty="0" smtClean="0"/>
                        <a:t> measures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+ compare observation functions (with/without obfuscation, …)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Deploy classifier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Deploy protection mechanism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3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but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48612"/>
              </p:ext>
            </p:extLst>
          </p:nvPr>
        </p:nvGraphicFramePr>
        <p:xfrm>
          <a:off x="685800" y="1905000"/>
          <a:ext cx="7924799" cy="3718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733800"/>
                <a:gridCol w="4190999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PPL</a:t>
                      </a:r>
                      <a:r>
                        <a:rPr lang="en-US" sz="1600" dirty="0" smtClean="0"/>
                        <a:t> for machine learning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PPL</a:t>
                      </a:r>
                      <a:r>
                        <a:rPr lang="en-US" sz="1600" baseline="0" dirty="0" smtClean="0"/>
                        <a:t> for security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Model/</a:t>
                      </a:r>
                      <a:r>
                        <a:rPr lang="en-US" sz="1600" i="1" dirty="0" smtClean="0"/>
                        <a:t>program</a:t>
                      </a:r>
                      <a:r>
                        <a:rPr lang="en-US" sz="1600" dirty="0" smtClean="0"/>
                        <a:t> of prior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Model/</a:t>
                      </a:r>
                      <a:r>
                        <a:rPr lang="en-US" sz="1600" i="1" smtClean="0"/>
                        <a:t>program</a:t>
                      </a:r>
                      <a:r>
                        <a:rPr lang="en-US" sz="1600" smtClean="0"/>
                        <a:t> of prior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smtClean="0"/>
                        <a:t>Model/</a:t>
                      </a:r>
                      <a:r>
                        <a:rPr lang="en-US" sz="1600" i="1" smtClean="0"/>
                        <a:t>program</a:t>
                      </a:r>
                      <a:r>
                        <a:rPr lang="en-US" sz="1600" smtClean="0"/>
                        <a:t> of observation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Model/</a:t>
                      </a:r>
                      <a:r>
                        <a:rPr lang="en-US" sz="1600" i="1" dirty="0" smtClean="0"/>
                        <a:t>program</a:t>
                      </a:r>
                      <a:r>
                        <a:rPr lang="en-US" sz="1600" dirty="0" smtClean="0"/>
                        <a:t> of observation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Inference</a:t>
                      </a:r>
                    </a:p>
                    <a:p>
                      <a:r>
                        <a:rPr lang="en-US" sz="1600" baseline="0" dirty="0" smtClean="0"/>
                        <a:t>+ can be approximate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+ can be a sampler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Inference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/>
                        <a:t>- cannot be approximate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/>
                        <a:t>+</a:t>
                      </a:r>
                      <a:r>
                        <a:rPr lang="en-US" sz="1600" b="1" baseline="0" dirty="0" smtClean="0"/>
                        <a:t> can be sound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/>
                        <a:t>- cannot be a sampler</a:t>
                      </a:r>
                      <a:endParaRPr lang="en-US" sz="16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smtClean="0"/>
                        <a:t>Classification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Exploitation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Accuracy/Error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 compare inference algorithms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Vulnerability</a:t>
                      </a:r>
                      <a:r>
                        <a:rPr lang="en-US" sz="1600" b="1" baseline="0" dirty="0" smtClean="0"/>
                        <a:t> measures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+ compare observation functions (with/without obfuscation, …)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Deploy classifier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Deploy protection mechanism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5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Distributions </a:t>
            </a:r>
            <a:r>
              <a:rPr lang="en-US" sz="1800" dirty="0" err="1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: S </a:t>
            </a:r>
            <a:r>
              <a:rPr lang="en-US" sz="1800" dirty="0">
                <a:sym typeface="Wingdings"/>
              </a:rPr>
              <a:t> [0,1</a:t>
            </a:r>
            <a:r>
              <a:rPr lang="en-US" sz="1800" dirty="0" smtClean="0">
                <a:sym typeface="Wingdings"/>
              </a:rPr>
              <a:t>]</a:t>
            </a:r>
            <a:r>
              <a:rPr lang="en-US" sz="1600" dirty="0">
                <a:sym typeface="Wingdings"/>
              </a:rPr>
              <a:t>	</a:t>
            </a:r>
            <a:r>
              <a:rPr lang="en-US" sz="1600" dirty="0" smtClean="0">
                <a:sym typeface="Wingdings"/>
              </a:rPr>
              <a:t>	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905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3925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Inference visualized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5286" y="2831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461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2890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015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075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091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075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667" y="3223736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37043" y="3018078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87257" y="4888468"/>
            <a:ext cx="11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96889" y="3593068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3830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259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461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7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Distributions </a:t>
            </a:r>
            <a:r>
              <a:rPr lang="en-US" sz="1800" dirty="0" err="1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: S </a:t>
            </a:r>
            <a:r>
              <a:rPr lang="en-US" sz="1800" dirty="0">
                <a:sym typeface="Wingdings"/>
              </a:rPr>
              <a:t> [0,1</a:t>
            </a:r>
            <a:r>
              <a:rPr lang="en-US" sz="1800" dirty="0" smtClean="0">
                <a:sym typeface="Wingdings"/>
              </a:rPr>
              <a:t>]</a:t>
            </a:r>
            <a:r>
              <a:rPr lang="en-US" sz="1600" dirty="0">
                <a:sym typeface="Wingdings"/>
              </a:rPr>
              <a:t>	</a:t>
            </a:r>
            <a:r>
              <a:rPr lang="en-US" sz="1600" dirty="0" smtClean="0">
                <a:sym typeface="Wingdings"/>
              </a:rPr>
              <a:t>	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905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3925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Inference visualized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5286" y="2831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461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2890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015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075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091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075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667" y="3223736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37043" y="3018078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87257" y="4888468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96889" y="3593068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3830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259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461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2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Vulnerability scale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20110" y="5638800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68600" y="5637199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3388" y="5638800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33267" y="5821865"/>
            <a:ext cx="835333" cy="1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125827" y="5821865"/>
            <a:ext cx="727561" cy="160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77962" y="5638800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261898" y="5823466"/>
            <a:ext cx="91606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8491" y="6031468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cxnSp>
        <p:nvCxnSpPr>
          <p:cNvPr id="37" name="Straight Arrow Connector 36"/>
          <p:cNvCxnSpPr>
            <a:stCxn id="9" idx="0"/>
          </p:cNvCxnSpPr>
          <p:nvPr/>
        </p:nvCxnSpPr>
        <p:spPr>
          <a:xfrm flipV="1">
            <a:off x="1776689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386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05774" y="525619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967014" y="57912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0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20110" y="5638800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68600" y="5637199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3388" y="5638800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33267" y="5821865"/>
            <a:ext cx="835333" cy="1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125827" y="5821865"/>
            <a:ext cx="727561" cy="160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77962" y="5638800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261898" y="5823466"/>
            <a:ext cx="91606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8491" y="6031468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cxnSp>
        <p:nvCxnSpPr>
          <p:cNvPr id="37" name="Straight Arrow Connector 36"/>
          <p:cNvCxnSpPr>
            <a:stCxn id="9" idx="0"/>
          </p:cNvCxnSpPr>
          <p:nvPr/>
        </p:nvCxnSpPr>
        <p:spPr>
          <a:xfrm flipV="1">
            <a:off x="1776689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386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05774" y="525619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967014" y="57912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76689" y="4495800"/>
            <a:ext cx="0" cy="762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800" y="4495800"/>
            <a:ext cx="0" cy="7620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76689" y="4648200"/>
            <a:ext cx="1195111" cy="1601"/>
          </a:xfrm>
          <a:prstGeom prst="straightConnector1">
            <a:avLst/>
          </a:prstGeom>
          <a:ln>
            <a:solidFill>
              <a:srgbClr val="29293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70568" y="4386590"/>
            <a:ext cx="1277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nformation “flow”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671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Issue: Approximate inference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20110" y="5638800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68600" y="5637199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3388" y="5638800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33267" y="5821865"/>
            <a:ext cx="835333" cy="1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125827" y="5821865"/>
            <a:ext cx="727561" cy="160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77962" y="5638800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261898" y="5823466"/>
            <a:ext cx="91606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8491" y="6031468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cxnSp>
        <p:nvCxnSpPr>
          <p:cNvPr id="37" name="Straight Arrow Connector 36"/>
          <p:cNvCxnSpPr>
            <a:stCxn id="9" idx="0"/>
          </p:cNvCxnSpPr>
          <p:nvPr/>
        </p:nvCxnSpPr>
        <p:spPr>
          <a:xfrm flipV="1">
            <a:off x="1776689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386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05774" y="525619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967014" y="57912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0" y="4081790"/>
            <a:ext cx="160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Approximate inference</a:t>
            </a:r>
            <a:endParaRPr lang="en-US" sz="1100" dirty="0"/>
          </a:p>
        </p:txBody>
      </p:sp>
      <p:sp>
        <p:nvSpPr>
          <p:cNvPr id="30" name="Freeform 29"/>
          <p:cNvSpPr/>
          <p:nvPr/>
        </p:nvSpPr>
        <p:spPr>
          <a:xfrm>
            <a:off x="2269045" y="4156422"/>
            <a:ext cx="3749251" cy="1118311"/>
          </a:xfrm>
          <a:custGeom>
            <a:avLst/>
            <a:gdLst>
              <a:gd name="connsiteX0" fmla="*/ 1752622 w 3749251"/>
              <a:gd name="connsiteY0" fmla="*/ 1109845 h 1118311"/>
              <a:gd name="connsiteX1" fmla="*/ 2184422 w 3749251"/>
              <a:gd name="connsiteY1" fmla="*/ 398645 h 1118311"/>
              <a:gd name="connsiteX2" fmla="*/ 3445955 w 3749251"/>
              <a:gd name="connsiteY2" fmla="*/ 737311 h 1118311"/>
              <a:gd name="connsiteX3" fmla="*/ 3716888 w 3749251"/>
              <a:gd name="connsiteY3" fmla="*/ 9178 h 1118311"/>
              <a:gd name="connsiteX4" fmla="*/ 2895622 w 3749251"/>
              <a:gd name="connsiteY4" fmla="*/ 356311 h 1118311"/>
              <a:gd name="connsiteX5" fmla="*/ 2480755 w 3749251"/>
              <a:gd name="connsiteY5" fmla="*/ 779645 h 1118311"/>
              <a:gd name="connsiteX6" fmla="*/ 1413955 w 3749251"/>
              <a:gd name="connsiteY6" fmla="*/ 271645 h 1118311"/>
              <a:gd name="connsiteX7" fmla="*/ 228622 w 3749251"/>
              <a:gd name="connsiteY7" fmla="*/ 288578 h 1118311"/>
              <a:gd name="connsiteX8" fmla="*/ 22 w 3749251"/>
              <a:gd name="connsiteY8" fmla="*/ 1118311 h 111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9251" h="1118311">
                <a:moveTo>
                  <a:pt x="1752622" y="1109845"/>
                </a:moveTo>
                <a:cubicBezTo>
                  <a:pt x="1827411" y="785289"/>
                  <a:pt x="1902200" y="460734"/>
                  <a:pt x="2184422" y="398645"/>
                </a:cubicBezTo>
                <a:cubicBezTo>
                  <a:pt x="2466644" y="336556"/>
                  <a:pt x="3190544" y="802222"/>
                  <a:pt x="3445955" y="737311"/>
                </a:cubicBezTo>
                <a:cubicBezTo>
                  <a:pt x="3701366" y="672400"/>
                  <a:pt x="3808610" y="72678"/>
                  <a:pt x="3716888" y="9178"/>
                </a:cubicBezTo>
                <a:cubicBezTo>
                  <a:pt x="3625166" y="-54322"/>
                  <a:pt x="3101644" y="227900"/>
                  <a:pt x="2895622" y="356311"/>
                </a:cubicBezTo>
                <a:cubicBezTo>
                  <a:pt x="2689600" y="484722"/>
                  <a:pt x="2727699" y="793756"/>
                  <a:pt x="2480755" y="779645"/>
                </a:cubicBezTo>
                <a:cubicBezTo>
                  <a:pt x="2233811" y="765534"/>
                  <a:pt x="1789311" y="353489"/>
                  <a:pt x="1413955" y="271645"/>
                </a:cubicBezTo>
                <a:cubicBezTo>
                  <a:pt x="1038599" y="189800"/>
                  <a:pt x="464277" y="147467"/>
                  <a:pt x="228622" y="288578"/>
                </a:cubicBezTo>
                <a:cubicBezTo>
                  <a:pt x="-7033" y="429689"/>
                  <a:pt x="22" y="1118311"/>
                  <a:pt x="22" y="1118311"/>
                </a:cubicBezTo>
              </a:path>
            </a:pathLst>
          </a:custGeom>
          <a:ln>
            <a:solidFill>
              <a:srgbClr val="292934"/>
            </a:solidFill>
            <a:prstDash val="lg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40428" y="5867400"/>
            <a:ext cx="764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</a:t>
            </a:r>
            <a:r>
              <a:rPr lang="en-US" sz="1100" dirty="0" smtClean="0"/>
              <a:t>xact</a:t>
            </a:r>
          </a:p>
          <a:p>
            <a:pPr algn="ctr"/>
            <a:r>
              <a:rPr lang="en-US" sz="1100" dirty="0" smtClean="0"/>
              <a:t>inference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565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Sound inference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20110" y="5638800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68600" y="5637199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3388" y="5638800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33267" y="5821865"/>
            <a:ext cx="835333" cy="1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125827" y="5821865"/>
            <a:ext cx="727561" cy="160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77962" y="5638800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261898" y="5823466"/>
            <a:ext cx="91606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8491" y="6031468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cxnSp>
        <p:nvCxnSpPr>
          <p:cNvPr id="37" name="Straight Arrow Connector 36"/>
          <p:cNvCxnSpPr>
            <a:stCxn id="9" idx="0"/>
          </p:cNvCxnSpPr>
          <p:nvPr/>
        </p:nvCxnSpPr>
        <p:spPr>
          <a:xfrm flipV="1">
            <a:off x="1776689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386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05774" y="525619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967014" y="57912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017690" y="4081790"/>
            <a:ext cx="2306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Approximate, but sound inference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038600" y="4362128"/>
            <a:ext cx="2074333" cy="922071"/>
          </a:xfrm>
          <a:custGeom>
            <a:avLst/>
            <a:gdLst>
              <a:gd name="connsiteX0" fmla="*/ 0 w 2074333"/>
              <a:gd name="connsiteY0" fmla="*/ 904139 h 922071"/>
              <a:gd name="connsiteX1" fmla="*/ 372533 w 2074333"/>
              <a:gd name="connsiteY1" fmla="*/ 176005 h 922071"/>
              <a:gd name="connsiteX2" fmla="*/ 1524000 w 2074333"/>
              <a:gd name="connsiteY2" fmla="*/ 6672 h 922071"/>
              <a:gd name="connsiteX3" fmla="*/ 2006600 w 2074333"/>
              <a:gd name="connsiteY3" fmla="*/ 328405 h 922071"/>
              <a:gd name="connsiteX4" fmla="*/ 2074333 w 2074333"/>
              <a:gd name="connsiteY4" fmla="*/ 921072 h 92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4333" h="922071">
                <a:moveTo>
                  <a:pt x="0" y="904139"/>
                </a:moveTo>
                <a:cubicBezTo>
                  <a:pt x="59266" y="614861"/>
                  <a:pt x="118533" y="325583"/>
                  <a:pt x="372533" y="176005"/>
                </a:cubicBezTo>
                <a:cubicBezTo>
                  <a:pt x="626533" y="26427"/>
                  <a:pt x="1251656" y="-18728"/>
                  <a:pt x="1524000" y="6672"/>
                </a:cubicBezTo>
                <a:cubicBezTo>
                  <a:pt x="1796345" y="32072"/>
                  <a:pt x="1914878" y="176005"/>
                  <a:pt x="2006600" y="328405"/>
                </a:cubicBezTo>
                <a:cubicBezTo>
                  <a:pt x="2098322" y="480805"/>
                  <a:pt x="2005189" y="946472"/>
                  <a:pt x="2074333" y="921072"/>
                </a:cubicBezTo>
              </a:path>
            </a:pathLst>
          </a:custGeom>
          <a:ln>
            <a:solidFill>
              <a:srgbClr val="292934"/>
            </a:solidFill>
            <a:prstDash val="lg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40428" y="5867400"/>
            <a:ext cx="764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</a:t>
            </a:r>
            <a:r>
              <a:rPr lang="en-US" sz="1100" dirty="0" smtClean="0"/>
              <a:t>xact</a:t>
            </a:r>
          </a:p>
          <a:p>
            <a:pPr algn="ctr"/>
            <a:r>
              <a:rPr lang="en-US" sz="1100" dirty="0" smtClean="0"/>
              <a:t>inference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9839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Machine learning ≈ Adversary learning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Probabilistic Abstract Interpretation</a:t>
            </a:r>
          </a:p>
          <a:p>
            <a:pPr lvl="1"/>
            <a:endParaRPr lang="en-US" dirty="0"/>
          </a:p>
          <a:p>
            <a:r>
              <a:rPr lang="en-US" dirty="0" smtClean="0"/>
              <a:t>Part 3</a:t>
            </a:r>
          </a:p>
          <a:p>
            <a:pPr lvl="1"/>
            <a:r>
              <a:rPr lang="en-US" dirty="0" smtClean="0"/>
              <a:t>~1 minute summary of our other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Issue: Complexity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20110" y="5638800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 flipV="1">
            <a:off x="1933267" y="5809566"/>
            <a:ext cx="835333" cy="1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3298387" y="5781765"/>
            <a:ext cx="555001" cy="2780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 flipV="1">
            <a:off x="4911340" y="5771332"/>
            <a:ext cx="422660" cy="10433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8491" y="6031468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cxnSp>
        <p:nvCxnSpPr>
          <p:cNvPr id="37" name="Straight Arrow Connector 36"/>
          <p:cNvCxnSpPr>
            <a:stCxn id="9" idx="0"/>
          </p:cNvCxnSpPr>
          <p:nvPr/>
        </p:nvCxnSpPr>
        <p:spPr>
          <a:xfrm flipV="1">
            <a:off x="1776689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718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386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05774" y="525619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967014" y="57912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68600" y="5486400"/>
            <a:ext cx="529787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3600" dirty="0" err="1" smtClean="0"/>
              <a:t>δ</a:t>
            </a:r>
            <a:r>
              <a:rPr lang="en-US" sz="3600" dirty="0" smtClean="0"/>
              <a:t>' 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853388" y="5181600"/>
            <a:ext cx="1057952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7200" dirty="0" err="1" smtClean="0"/>
              <a:t>δ</a:t>
            </a:r>
            <a:r>
              <a:rPr lang="en-US" sz="7200" dirty="0" smtClean="0"/>
              <a:t>’’ </a:t>
            </a:r>
            <a:endParaRPr lang="en-US" sz="7200" dirty="0"/>
          </a:p>
        </p:txBody>
      </p:sp>
      <p:sp>
        <p:nvSpPr>
          <p:cNvPr id="21" name="Rectangle 20"/>
          <p:cNvSpPr/>
          <p:nvPr/>
        </p:nvSpPr>
        <p:spPr>
          <a:xfrm>
            <a:off x="5334000" y="3886200"/>
            <a:ext cx="3709049" cy="37702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23900" dirty="0" err="1" smtClean="0"/>
              <a:t>δ</a:t>
            </a:r>
            <a:r>
              <a:rPr lang="en-US" sz="23900" dirty="0" smtClean="0"/>
              <a:t>’’’ 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119691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Issue: Prior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3977269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4353003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3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Worst-case prior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0469"/>
            <a:ext cx="50123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baseline="-25000" dirty="0" err="1" smtClean="0"/>
              <a:t>wc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3886200"/>
            <a:ext cx="183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orst-case 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0110" y="5638800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68600" y="5637199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 flipV="1">
            <a:off x="1933267" y="5821865"/>
            <a:ext cx="835333" cy="1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1858" y="6031468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ctual prior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776689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718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7014" y="57912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cxnSp>
        <p:nvCxnSpPr>
          <p:cNvPr id="19" name="Straight Connector 18"/>
          <p:cNvCxnSpPr>
            <a:endCxn id="22" idx="1"/>
          </p:cNvCxnSpPr>
          <p:nvPr/>
        </p:nvCxnSpPr>
        <p:spPr>
          <a:xfrm flipH="1" flipV="1">
            <a:off x="1770568" y="4972994"/>
            <a:ext cx="6121" cy="28480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71800" y="5103799"/>
            <a:ext cx="0" cy="154001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776689" y="5103799"/>
            <a:ext cx="1195111" cy="1601"/>
          </a:xfrm>
          <a:prstGeom prst="straightConnector1">
            <a:avLst/>
          </a:prstGeom>
          <a:ln>
            <a:solidFill>
              <a:srgbClr val="29293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70568" y="4842189"/>
            <a:ext cx="1277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nformation “flow”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endCxn id="29" idx="3"/>
          </p:cNvCxnSpPr>
          <p:nvPr/>
        </p:nvCxnSpPr>
        <p:spPr>
          <a:xfrm>
            <a:off x="990600" y="4649801"/>
            <a:ext cx="0" cy="779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90800" y="4572000"/>
            <a:ext cx="0" cy="709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43082" y="4191000"/>
            <a:ext cx="55251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δ’</a:t>
            </a:r>
            <a:r>
              <a:rPr lang="en-US" baseline="-25000" dirty="0" err="1" smtClean="0"/>
              <a:t>wc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90600" y="4821942"/>
            <a:ext cx="1600200" cy="0"/>
          </a:xfrm>
          <a:prstGeom prst="straightConnector1">
            <a:avLst/>
          </a:prstGeom>
          <a:ln>
            <a:solidFill>
              <a:srgbClr val="29293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800" y="4560332"/>
            <a:ext cx="1548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w.c.</a:t>
            </a:r>
            <a:r>
              <a:rPr lang="en-US" sz="1100" dirty="0" smtClean="0"/>
              <a:t> information “flow”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43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Issue: Prior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3977269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4353003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8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Differential Privacy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3977269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4353003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4456443" y="3642379"/>
            <a:ext cx="1408443" cy="140844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718624" y="5486400"/>
            <a:ext cx="1408443" cy="140844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Issue: Prior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3977269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4353003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143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pic>
        <p:nvPicPr>
          <p:cNvPr id="38" name="Picture 6" descr="person_forr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3622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person_lloy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24100"/>
            <a:ext cx="965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person_gandal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42570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3" descr="person_godfath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36800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391400" y="5791200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9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Part 1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Machine learning ≈ Adversary learning</a:t>
            </a:r>
            <a:endParaRPr lang="en-US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Part 2</a:t>
            </a:r>
          </a:p>
          <a:p>
            <a:pPr lvl="1"/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Probabilistic Abstract Interpretation</a:t>
            </a:r>
          </a:p>
          <a:p>
            <a:pPr lvl="1"/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Part 3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~1 minute summary of our other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286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306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3212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842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271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396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456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472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456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35814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524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6435" y="6119336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00779" y="3950732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4211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640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842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971800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505200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2529933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2933131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08443" y="5524500"/>
            <a:ext cx="725157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88414" y="5524500"/>
            <a:ext cx="1003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76600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87457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2590800"/>
            <a:ext cx="1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014990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3246652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3276600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2988733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2: Probabilistic Abstract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PL lingo</a:t>
            </a:r>
          </a:p>
          <a:p>
            <a:pPr lvl="1"/>
            <a:r>
              <a:rPr lang="en-US" dirty="0" smtClean="0"/>
              <a:t>Concrete Semantics</a:t>
            </a:r>
          </a:p>
          <a:p>
            <a:pPr lvl="1"/>
            <a:r>
              <a:rPr lang="en-US" dirty="0" smtClean="0"/>
              <a:t>Abstract Semantics</a:t>
            </a:r>
          </a:p>
          <a:p>
            <a:r>
              <a:rPr lang="en-US" dirty="0" smtClean="0"/>
              <a:t>Concrete Probabilistic Semantics</a:t>
            </a:r>
          </a:p>
          <a:p>
            <a:r>
              <a:rPr lang="en-US" dirty="0" smtClean="0"/>
              <a:t>Abstract Probabilistic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(Program) States </a:t>
            </a:r>
            <a:r>
              <a:rPr lang="en-US" sz="1800" dirty="0" err="1" smtClean="0"/>
              <a:t>σ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 smtClean="0"/>
              <a:t>Variables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 smtClean="0">
                <a:sym typeface="Wingdings"/>
              </a:rPr>
              <a:t>Integers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Concrete semantics: [[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]] : States  States	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3093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42766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Concrete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4092024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{x</a:t>
            </a:r>
            <a:r>
              <a:rPr lang="en-US" dirty="0" smtClean="0">
                <a:sym typeface="Wingdings"/>
              </a:rPr>
              <a:t>1,y1}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0533" y="2890335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{x</a:t>
            </a:r>
            <a:r>
              <a:rPr lang="en-US" dirty="0" smtClean="0">
                <a:sym typeface="Wingdings"/>
              </a:rPr>
              <a:t>1,</a:t>
            </a:r>
            <a:r>
              <a:rPr lang="en-US" dirty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2} 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2804987" y="3259667"/>
            <a:ext cx="16933" cy="83235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3859" y="3505200"/>
            <a:ext cx="106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y := x + y ]]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2542401"/>
            <a:ext cx="200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if y &gt;= 2 then x := x + 1 ]]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2890335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{x</a:t>
            </a:r>
            <a:r>
              <a:rPr lang="en-US" dirty="0" smtClean="0">
                <a:sym typeface="Wingdings"/>
              </a:rPr>
              <a:t>2,</a:t>
            </a:r>
            <a:r>
              <a:rPr lang="en-US" dirty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2} 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493306" y="3075001"/>
            <a:ext cx="100249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Up Arrow 13"/>
          <p:cNvSpPr/>
          <p:nvPr/>
        </p:nvSpPr>
        <p:spPr>
          <a:xfrm>
            <a:off x="7239000" y="2667000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7620000" y="3048000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58118" y="3288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0894" y="2304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0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Part 1</a:t>
            </a:r>
          </a:p>
          <a:p>
            <a:pPr lvl="1"/>
            <a:r>
              <a:rPr lang="en-US" b="1" dirty="0" smtClean="0"/>
              <a:t>Machine learning ≈ Adversary learning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Probabilistic Abstract Interpretation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Part 3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~1 minute summary of our other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Abstract Program States </a:t>
            </a:r>
            <a:r>
              <a:rPr lang="en-US" sz="1800" dirty="0" err="1" smtClean="0"/>
              <a:t>AbsStates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Concretization: </a:t>
            </a:r>
            <a:r>
              <a:rPr lang="en-US" sz="1800" dirty="0" err="1" smtClean="0">
                <a:sym typeface="Wingdings"/>
              </a:rPr>
              <a:t>γ</a:t>
            </a:r>
            <a:r>
              <a:rPr lang="en-US" sz="1800" dirty="0" smtClean="0">
                <a:sym typeface="Wingdings"/>
              </a:rPr>
              <a:t>(P) := { 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s.t.</a:t>
            </a:r>
            <a:r>
              <a:rPr lang="en-US" sz="1800" dirty="0" smtClean="0">
                <a:sym typeface="Wingdings"/>
              </a:rPr>
              <a:t> P(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) }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Abstract Semantics: &lt;&lt;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&gt;&gt; : </a:t>
            </a:r>
            <a:r>
              <a:rPr lang="en-US" sz="1600" dirty="0" err="1" smtClean="0">
                <a:sym typeface="Wingdings"/>
              </a:rPr>
              <a:t>AbsStates</a:t>
            </a:r>
            <a:r>
              <a:rPr lang="en-US" sz="1600" dirty="0" smtClean="0">
                <a:sym typeface="Wingdings"/>
              </a:rPr>
              <a:t>  </a:t>
            </a:r>
            <a:r>
              <a:rPr lang="en-US" sz="1600" dirty="0" err="1" smtClean="0">
                <a:sym typeface="Wingdings"/>
              </a:rPr>
              <a:t>AbsStates</a:t>
            </a: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Example: intervals</a:t>
            </a:r>
          </a:p>
          <a:p>
            <a:r>
              <a:rPr lang="en-US" sz="1600" dirty="0">
                <a:sym typeface="Wingdings"/>
              </a:rPr>
              <a:t>P</a:t>
            </a:r>
            <a:r>
              <a:rPr lang="en-US" sz="1600" dirty="0" smtClean="0">
                <a:sym typeface="Wingdings"/>
              </a:rPr>
              <a:t>redicate P is a closed interval on each variable</a:t>
            </a:r>
          </a:p>
          <a:p>
            <a:r>
              <a:rPr lang="en-US" sz="1600" dirty="0" err="1" smtClean="0">
                <a:sym typeface="Wingdings"/>
              </a:rPr>
              <a:t>γ</a:t>
            </a:r>
            <a:r>
              <a:rPr lang="en-US" sz="1600" dirty="0" smtClean="0">
                <a:sym typeface="Wingdings"/>
              </a:rPr>
              <a:t>(1≤x≤2, 1≤y</a:t>
            </a:r>
            <a:r>
              <a:rPr lang="en-US" sz="1600" dirty="0">
                <a:sym typeface="Wingdings"/>
              </a:rPr>
              <a:t>≤</a:t>
            </a:r>
            <a:r>
              <a:rPr lang="en-US" sz="1600" dirty="0" smtClean="0">
                <a:sym typeface="Wingdings"/>
              </a:rPr>
              <a:t>1) = all states that assign x between 1 and 2, and y = 1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2237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51910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3624" y="5057001"/>
            <a:ext cx="1163976" cy="276999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y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1)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3624" y="3804735"/>
            <a:ext cx="1163976" cy="276999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3075612" y="4081734"/>
            <a:ext cx="0" cy="97526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84424" y="3804735"/>
            <a:ext cx="1163976" cy="276999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 smtClean="0">
                <a:sym typeface="Wingdings"/>
              </a:rPr>
              <a:t>≤3,3≤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387244"/>
            <a:ext cx="1092278" cy="2251556"/>
          </a:xfrm>
          <a:prstGeom prst="rect">
            <a:avLst/>
          </a:prstGeom>
          <a:solidFill>
            <a:srgbClr val="3366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1" y="5193268"/>
            <a:ext cx="7620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1" y="3463444"/>
            <a:ext cx="762000" cy="996871"/>
          </a:xfrm>
          <a:prstGeom prst="rect">
            <a:avLst/>
          </a:prstGeom>
          <a:solidFill>
            <a:srgbClr val="008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13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y := x + 2*y &gt;&gt;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505200"/>
            <a:ext cx="219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if y &gt;= 4 then x := x + 1 &gt;&gt;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657600" y="3943235"/>
            <a:ext cx="142682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7239000" y="4020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620000" y="4401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8118" y="4641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Abstract Program States </a:t>
            </a:r>
            <a:r>
              <a:rPr lang="en-US" sz="1800" dirty="0" err="1"/>
              <a:t>AbsStates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Concretization: </a:t>
            </a:r>
            <a:r>
              <a:rPr lang="en-US" sz="1800" dirty="0" err="1" smtClean="0">
                <a:sym typeface="Wingdings"/>
              </a:rPr>
              <a:t>γ</a:t>
            </a:r>
            <a:r>
              <a:rPr lang="en-US" sz="1800" dirty="0" smtClean="0">
                <a:sym typeface="Wingdings"/>
              </a:rPr>
              <a:t>(P) := { 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s.t.</a:t>
            </a:r>
            <a:r>
              <a:rPr lang="en-US" sz="1800" dirty="0" smtClean="0">
                <a:sym typeface="Wingdings"/>
              </a:rPr>
              <a:t> P(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) }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Abstract Semantics: &lt;&lt;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&gt;&gt; : </a:t>
            </a:r>
            <a:r>
              <a:rPr lang="en-US" sz="1600" dirty="0" err="1" smtClean="0">
                <a:sym typeface="Wingdings"/>
              </a:rPr>
              <a:t>AbsStates</a:t>
            </a:r>
            <a:r>
              <a:rPr lang="en-US" sz="1600" dirty="0" smtClean="0">
                <a:sym typeface="Wingdings"/>
              </a:rPr>
              <a:t>  </a:t>
            </a:r>
            <a:r>
              <a:rPr lang="en-US" sz="1600" dirty="0" err="1" smtClean="0">
                <a:sym typeface="Wingdings"/>
              </a:rPr>
              <a:t>AbsStates</a:t>
            </a: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Example: intervals</a:t>
            </a:r>
          </a:p>
          <a:p>
            <a:r>
              <a:rPr lang="en-US" sz="1600" dirty="0">
                <a:sym typeface="Wingdings"/>
              </a:rPr>
              <a:t>P</a:t>
            </a:r>
            <a:r>
              <a:rPr lang="en-US" sz="1600" dirty="0" smtClean="0">
                <a:sym typeface="Wingdings"/>
              </a:rPr>
              <a:t>redicate P is a closed interval on each variable</a:t>
            </a:r>
          </a:p>
          <a:p>
            <a:r>
              <a:rPr lang="en-US" sz="1600" dirty="0" err="1" smtClean="0">
                <a:sym typeface="Wingdings"/>
              </a:rPr>
              <a:t>γ</a:t>
            </a:r>
            <a:r>
              <a:rPr lang="en-US" sz="1600" dirty="0" smtClean="0">
                <a:sym typeface="Wingdings"/>
              </a:rPr>
              <a:t>(1≤x≤2, 1≤y</a:t>
            </a:r>
            <a:r>
              <a:rPr lang="en-US" sz="1600" dirty="0">
                <a:sym typeface="Wingdings"/>
              </a:rPr>
              <a:t>≤</a:t>
            </a:r>
            <a:r>
              <a:rPr lang="en-US" sz="1600" dirty="0" smtClean="0">
                <a:sym typeface="Wingdings"/>
              </a:rPr>
              <a:t>1) = all states that assign x between 1 and 2, and y = 1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2237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51910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3624" y="5057001"/>
            <a:ext cx="1163976" cy="276999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y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1)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3624" y="3804735"/>
            <a:ext cx="1163976" cy="276999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3075612" y="4081734"/>
            <a:ext cx="0" cy="97526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84424" y="3804735"/>
            <a:ext cx="1163976" cy="276999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 smtClean="0">
                <a:sym typeface="Wingdings"/>
              </a:rPr>
              <a:t>≤3,3≤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387244"/>
            <a:ext cx="1092278" cy="2251556"/>
          </a:xfrm>
          <a:prstGeom prst="rect">
            <a:avLst/>
          </a:prstGeom>
          <a:solidFill>
            <a:srgbClr val="3366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1" y="5193268"/>
            <a:ext cx="7620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1" y="3463444"/>
            <a:ext cx="762000" cy="996871"/>
          </a:xfrm>
          <a:prstGeom prst="rect">
            <a:avLst/>
          </a:prstGeom>
          <a:solidFill>
            <a:srgbClr val="008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13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y := x + 2*y &gt;&gt;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505200"/>
            <a:ext cx="219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if y &gt;= 4 then x := x + 1 &gt;&gt;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657600" y="3943235"/>
            <a:ext cx="142682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7239000" y="4020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620000" y="4401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8118" y="4641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181600"/>
            <a:ext cx="32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9468" y="4038600"/>
            <a:ext cx="37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641797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y := x + 2*y ]]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19601" y="4419600"/>
            <a:ext cx="11166" cy="8382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Abstract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Probabilistic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010400" cy="2743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(sub)distributions </a:t>
            </a:r>
            <a:r>
              <a:rPr lang="en-US" sz="1600" dirty="0" err="1"/>
              <a:t>δ</a:t>
            </a:r>
            <a:r>
              <a:rPr lang="en-US" sz="1600" dirty="0"/>
              <a:t> : </a:t>
            </a:r>
            <a:r>
              <a:rPr lang="en-US" sz="1600" dirty="0" smtClean="0"/>
              <a:t>States </a:t>
            </a:r>
            <a:r>
              <a:rPr lang="en-US" sz="1600" dirty="0">
                <a:sym typeface="Wingdings"/>
              </a:rPr>
              <a:t> [0,1</a:t>
            </a:r>
            <a:r>
              <a:rPr lang="en-US" sz="1600" dirty="0" smtClean="0">
                <a:sym typeface="Wingdings"/>
              </a:rPr>
              <a:t>]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msy10"/>
              <a:ea typeface="cmsy10"/>
              <a:cs typeface="cmsy10"/>
            </a:endParaRPr>
          </a:p>
          <a:p>
            <a:pPr lvl="1"/>
            <a:r>
              <a:rPr lang="fr-FR" sz="1200" dirty="0" smtClean="0">
                <a:latin typeface="cmsy10"/>
                <a:ea typeface="cmsy10"/>
                <a:cs typeface="cmsy10"/>
              </a:rPr>
              <a:t>⟦</a:t>
            </a:r>
            <a:r>
              <a:rPr lang="en-US" sz="1200" dirty="0" err="1" smtClean="0"/>
              <a:t>skip</a:t>
            </a:r>
            <a:r>
              <a:rPr lang="en-US" sz="12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en-US" sz="1200" dirty="0" err="1" smtClean="0"/>
              <a:t>δ</a:t>
            </a:r>
            <a:endParaRPr lang="en-US" sz="1200" dirty="0" smtClean="0">
              <a:latin typeface="cmmi10"/>
            </a:endParaRPr>
          </a:p>
          <a:p>
            <a:pPr lvl="1"/>
            <a:r>
              <a:rPr lang="fr-FR" sz="1200" dirty="0" smtClean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latin typeface="Arial"/>
                <a:ea typeface="cmsy10"/>
                <a:cs typeface="cmsy10"/>
              </a:rPr>
              <a:t>S</a:t>
            </a:r>
            <a:r>
              <a:rPr lang="fr-FR" sz="1200" baseline="-25000" dirty="0" smtClean="0">
                <a:latin typeface="Arial"/>
                <a:ea typeface="cmsy10"/>
                <a:cs typeface="cmsy10"/>
              </a:rPr>
              <a:t>1</a:t>
            </a:r>
            <a:r>
              <a:rPr lang="fr-FR" sz="1200" dirty="0" smtClean="0">
                <a:ea typeface="cmsy10"/>
                <a:cs typeface="cmsy10"/>
              </a:rPr>
              <a:t>; S</a:t>
            </a:r>
            <a:r>
              <a:rPr lang="fr-FR" sz="1200" baseline="-25000" dirty="0" smtClean="0">
                <a:latin typeface="Arial"/>
                <a:ea typeface="cmsy10"/>
                <a:cs typeface="cmsy10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ea typeface="cmsy10"/>
                <a:cs typeface="cmsy10"/>
              </a:rPr>
              <a:t>S</a:t>
            </a:r>
            <a:r>
              <a:rPr lang="fr-FR" sz="1200" baseline="-25000" dirty="0" smtClean="0">
                <a:ea typeface="cmsy10"/>
                <a:cs typeface="cmsy10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 </a:t>
            </a:r>
            <a:r>
              <a:rPr lang="en-US" sz="1200" dirty="0" smtClean="0"/>
              <a:t>(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ea typeface="cmsy10"/>
                <a:cs typeface="cmsy10"/>
              </a:rPr>
              <a:t>S</a:t>
            </a:r>
            <a:r>
              <a:rPr lang="fr-FR" sz="1200" baseline="-25000" dirty="0" smtClean="0">
                <a:ea typeface="cmsy10"/>
                <a:cs typeface="cmsy10"/>
              </a:rPr>
              <a:t>1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/>
              <a:t>)</a:t>
            </a:r>
            <a:endParaRPr lang="en-US" sz="1200" dirty="0" smtClean="0">
              <a:latin typeface="cmmi10"/>
            </a:endParaRPr>
          </a:p>
          <a:p>
            <a:pPr lvl="1"/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/>
              <a:t>if B then 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Arial"/>
              </a:rPr>
              <a:t>1</a:t>
            </a:r>
            <a:r>
              <a:rPr lang="en-US" sz="1200" dirty="0" smtClean="0"/>
              <a:t> else 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Arial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δ 	=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cmmi10"/>
              </a:rPr>
              <a:t>1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(</a:t>
            </a:r>
            <a:r>
              <a:rPr lang="en-US" sz="1200" dirty="0" err="1"/>
              <a:t>δ</a:t>
            </a:r>
            <a:r>
              <a:rPr lang="en-US" sz="1200" dirty="0"/>
              <a:t>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200" dirty="0" smtClean="0"/>
              <a:t>B) +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cmmi10"/>
              </a:rPr>
              <a:t>2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(</a:t>
            </a:r>
            <a:r>
              <a:rPr lang="en-US" sz="1200" dirty="0" err="1"/>
              <a:t>δ</a:t>
            </a:r>
            <a:r>
              <a:rPr lang="en-US" sz="1200" dirty="0"/>
              <a:t> </a:t>
            </a:r>
            <a:r>
              <a:rPr lang="en-US" sz="12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 ¬</a:t>
            </a:r>
            <a:r>
              <a:rPr lang="en-US" sz="1200" dirty="0" smtClean="0"/>
              <a:t>B)</a:t>
            </a:r>
          </a:p>
          <a:p>
            <a:pPr lvl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pif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p then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1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else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2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	=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1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2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((1-p)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/>
              <a:t>x := </a:t>
            </a:r>
            <a:r>
              <a:rPr lang="en-US" sz="1200" dirty="0" err="1" smtClean="0"/>
              <a:t>E</a:t>
            </a:r>
            <a:r>
              <a:rPr lang="en-US" sz="12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en-US" sz="1200" dirty="0" err="1" smtClean="0"/>
              <a:t>δ</a:t>
            </a:r>
            <a:r>
              <a:rPr lang="en-US" sz="1200" dirty="0" smtClean="0"/>
              <a:t>[x 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⟼</a:t>
            </a:r>
            <a:r>
              <a:rPr lang="en-US" sz="1200" dirty="0" smtClean="0"/>
              <a:t> E]</a:t>
            </a:r>
          </a:p>
          <a:p>
            <a:pPr lvl="1"/>
            <a:r>
              <a:rPr lang="fr-FR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rgbClr val="A6A6A6"/>
                </a:solidFill>
              </a:rPr>
              <a:t>while B do S</a:t>
            </a:r>
            <a:r>
              <a:rPr lang="en-US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rgbClr val="A6A6A6"/>
                </a:solidFill>
              </a:rPr>
              <a:t> 		= </a:t>
            </a:r>
            <a:r>
              <a:rPr lang="en-US" sz="1200" i="1" dirty="0" err="1" smtClean="0">
                <a:solidFill>
                  <a:srgbClr val="A6A6A6"/>
                </a:solidFill>
              </a:rPr>
              <a:t>lfp</a:t>
            </a:r>
            <a:r>
              <a:rPr lang="en-US" sz="1200" dirty="0" smtClean="0">
                <a:solidFill>
                  <a:srgbClr val="A6A6A6"/>
                </a:solidFill>
              </a:rPr>
              <a:t> (</a:t>
            </a:r>
            <a:r>
              <a:rPr lang="en-US" sz="1200" dirty="0" err="1" smtClean="0">
                <a:solidFill>
                  <a:srgbClr val="A6A6A6"/>
                </a:solidFill>
                <a:latin typeface="cmmi10"/>
                <a:ea typeface="cmmi10"/>
                <a:cs typeface="cmmi10"/>
              </a:rPr>
              <a:t>λ</a:t>
            </a:r>
            <a:r>
              <a:rPr lang="en-US" sz="1200" dirty="0" err="1" smtClean="0">
                <a:solidFill>
                  <a:srgbClr val="A6A6A6"/>
                </a:solidFill>
              </a:rPr>
              <a:t>F</a:t>
            </a:r>
            <a:r>
              <a:rPr lang="en-US" sz="1200" dirty="0" smtClean="0">
                <a:solidFill>
                  <a:srgbClr val="A6A6A6"/>
                </a:solidFill>
              </a:rPr>
              <a:t>. </a:t>
            </a:r>
            <a:r>
              <a:rPr lang="en-US" sz="1200" dirty="0" err="1" smtClean="0">
                <a:solidFill>
                  <a:srgbClr val="A6A6A6"/>
                </a:solidFill>
                <a:latin typeface="cmmi10"/>
                <a:ea typeface="cmmi10"/>
                <a:cs typeface="cmmi10"/>
              </a:rPr>
              <a:t>λ</a:t>
            </a:r>
            <a:r>
              <a:rPr lang="en-US" sz="1200" dirty="0" err="1" smtClean="0">
                <a:solidFill>
                  <a:srgbClr val="A6A6A6"/>
                </a:solidFill>
              </a:rPr>
              <a:t>δ</a:t>
            </a:r>
            <a:r>
              <a:rPr lang="en-US" sz="1200" dirty="0" smtClean="0">
                <a:solidFill>
                  <a:srgbClr val="A6A6A6"/>
                </a:solidFill>
              </a:rPr>
              <a:t>. F(</a:t>
            </a:r>
            <a:r>
              <a:rPr lang="fr-FR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rgbClr val="A6A6A6"/>
                </a:solidFill>
              </a:rPr>
              <a:t>S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rgbClr val="A6A6A6"/>
                </a:solidFill>
              </a:rPr>
              <a:t>(</a:t>
            </a:r>
            <a:r>
              <a:rPr lang="en-US" sz="1200" dirty="0" err="1">
                <a:solidFill>
                  <a:srgbClr val="A6A6A6"/>
                </a:solidFill>
              </a:rPr>
              <a:t>δ</a:t>
            </a:r>
            <a:r>
              <a:rPr lang="en-US" sz="1200" dirty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| </a:t>
            </a:r>
            <a:r>
              <a:rPr lang="en-US" sz="1200" dirty="0" smtClean="0">
                <a:solidFill>
                  <a:srgbClr val="A6A6A6"/>
                </a:solidFill>
              </a:rPr>
              <a:t>B)) + </a:t>
            </a:r>
            <a:r>
              <a:rPr lang="en-US" sz="1200" dirty="0">
                <a:solidFill>
                  <a:srgbClr val="A6A6A6"/>
                </a:solidFill>
              </a:rPr>
              <a:t>(</a:t>
            </a:r>
            <a:r>
              <a:rPr lang="en-US" sz="1200" dirty="0" err="1" smtClean="0">
                <a:solidFill>
                  <a:srgbClr val="A6A6A6"/>
                </a:solidFill>
              </a:rPr>
              <a:t>δ</a:t>
            </a:r>
            <a:r>
              <a:rPr lang="en-US" sz="12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|</a:t>
            </a:r>
            <a:r>
              <a:rPr lang="en-US" sz="1200" dirty="0" smtClean="0">
                <a:solidFill>
                  <a:srgbClr val="A6A6A6"/>
                </a:solidFill>
              </a:rPr>
              <a:t> </a:t>
            </a:r>
            <a:r>
              <a:rPr lang="en-US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¬</a:t>
            </a:r>
            <a:r>
              <a:rPr lang="en-US" sz="1200" dirty="0" smtClean="0">
                <a:solidFill>
                  <a:srgbClr val="A6A6A6"/>
                </a:solidFill>
              </a:rPr>
              <a:t>B)) </a:t>
            </a:r>
            <a:endParaRPr lang="en-US" sz="1200" dirty="0" smtClean="0">
              <a:solidFill>
                <a:srgbClr val="A6A6A6"/>
              </a:solidFill>
              <a:latin typeface="cmmi1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191000"/>
            <a:ext cx="541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p</a:t>
            </a:r>
            <a:r>
              <a:rPr lang="en-US" sz="1400" dirty="0"/>
              <a:t>*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/>
              <a:t>	– scale probabilities by p</a:t>
            </a:r>
          </a:p>
          <a:p>
            <a:pPr lvl="2"/>
            <a:r>
              <a:rPr lang="en-US" sz="1050" dirty="0" smtClean="0"/>
              <a:t>p</a:t>
            </a:r>
            <a:r>
              <a:rPr lang="en-US" sz="1050" dirty="0"/>
              <a:t>*</a:t>
            </a:r>
            <a:r>
              <a:rPr lang="en-US" sz="1050" dirty="0" err="1" smtClean="0"/>
              <a:t>δ</a:t>
            </a:r>
            <a:r>
              <a:rPr lang="en-US" sz="1050" dirty="0" smtClean="0"/>
              <a:t> := </a:t>
            </a:r>
            <a:r>
              <a:rPr lang="en-US" sz="105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 smtClean="0"/>
              <a:t>σ</a:t>
            </a:r>
            <a:r>
              <a:rPr lang="en-US" sz="1050" dirty="0" smtClean="0"/>
              <a:t>. p*</a:t>
            </a:r>
            <a:r>
              <a:rPr lang="en-US" sz="1050" dirty="0" err="1" smtClean="0"/>
              <a:t>δ</a:t>
            </a:r>
            <a:r>
              <a:rPr lang="en-US" sz="1050" dirty="0" smtClean="0"/>
              <a:t>(</a:t>
            </a:r>
            <a:r>
              <a:rPr lang="en-US" sz="1050" dirty="0" err="1" smtClean="0"/>
              <a:t>σ</a:t>
            </a:r>
            <a:r>
              <a:rPr lang="en-US" sz="1050" dirty="0" smtClean="0"/>
              <a:t>)</a:t>
            </a:r>
          </a:p>
          <a:p>
            <a:pPr lvl="1"/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B – remove mass inconsistent with B</a:t>
            </a:r>
          </a:p>
          <a:p>
            <a:pPr lvl="2"/>
            <a:r>
              <a:rPr lang="en-US" sz="1050" dirty="0" err="1" smtClean="0"/>
              <a:t>δ</a:t>
            </a:r>
            <a:r>
              <a:rPr lang="en-US" sz="1050" dirty="0" smtClean="0"/>
              <a:t> </a:t>
            </a:r>
            <a:r>
              <a:rPr lang="en-US" sz="105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050" dirty="0"/>
              <a:t> B </a:t>
            </a:r>
            <a:r>
              <a:rPr lang="en-US" sz="1050" dirty="0" smtClean="0"/>
              <a:t> := </a:t>
            </a:r>
            <a:r>
              <a:rPr lang="en-US" sz="105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 smtClean="0"/>
              <a:t>σ</a:t>
            </a:r>
            <a:r>
              <a:rPr lang="en-US" sz="1050" dirty="0"/>
              <a:t>. if </a:t>
            </a:r>
            <a:r>
              <a:rPr lang="fr-FR" sz="1050" dirty="0">
                <a:latin typeface="cmsy10"/>
                <a:ea typeface="cmsy10"/>
                <a:cs typeface="cmsy10"/>
              </a:rPr>
              <a:t>⟦</a:t>
            </a:r>
            <a:r>
              <a:rPr lang="en-US" sz="1050" dirty="0" err="1"/>
              <a:t>B</a:t>
            </a:r>
            <a:r>
              <a:rPr lang="en-US" sz="1050" dirty="0" err="1">
                <a:latin typeface="cmsy10"/>
                <a:ea typeface="cmsy10"/>
                <a:cs typeface="cmsy10"/>
              </a:rPr>
              <a:t>⟧</a:t>
            </a:r>
            <a:r>
              <a:rPr lang="en-US" sz="1050" dirty="0" err="1"/>
              <a:t>σ</a:t>
            </a:r>
            <a:r>
              <a:rPr lang="en-US" sz="1050" dirty="0"/>
              <a:t> = true then </a:t>
            </a:r>
            <a:r>
              <a:rPr lang="en-US" sz="1050" dirty="0" err="1"/>
              <a:t>δ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/>
              <a:t>) else </a:t>
            </a:r>
            <a:r>
              <a:rPr lang="en-US" sz="1050" dirty="0" smtClean="0"/>
              <a:t>0</a:t>
            </a:r>
          </a:p>
          <a:p>
            <a:pPr lvl="1"/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– combine mass from both</a:t>
            </a:r>
          </a:p>
          <a:p>
            <a:pPr lvl="2"/>
            <a:r>
              <a:rPr lang="en-US" sz="1050" dirty="0" smtClean="0"/>
              <a:t>δ</a:t>
            </a:r>
            <a:r>
              <a:rPr lang="en-US" sz="105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050" dirty="0" smtClean="0"/>
              <a:t> </a:t>
            </a:r>
            <a:r>
              <a:rPr lang="en-US" sz="1050" dirty="0"/>
              <a:t>+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2</a:t>
            </a:r>
            <a:r>
              <a:rPr lang="en-US" sz="1050" dirty="0"/>
              <a:t> </a:t>
            </a:r>
            <a:r>
              <a:rPr lang="en-US" sz="1050" dirty="0" smtClean="0"/>
              <a:t>:= </a:t>
            </a:r>
            <a:r>
              <a:rPr lang="en-US" sz="1050" dirty="0" err="1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/>
              <a:t>σ</a:t>
            </a:r>
            <a:r>
              <a:rPr lang="en-US" sz="1050" dirty="0"/>
              <a:t>.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1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/>
              <a:t>) +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2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 smtClean="0"/>
              <a:t>)</a:t>
            </a:r>
          </a:p>
          <a:p>
            <a:pPr lvl="1"/>
            <a:r>
              <a:rPr lang="en-US" sz="1400" dirty="0" err="1"/>
              <a:t>δ</a:t>
            </a:r>
            <a:r>
              <a:rPr lang="en-US" sz="1400" dirty="0"/>
              <a:t>[</a:t>
            </a:r>
            <a:r>
              <a:rPr lang="en-US" sz="1400" dirty="0" smtClean="0"/>
              <a:t>x </a:t>
            </a:r>
            <a:r>
              <a:rPr lang="en-US" sz="1400" dirty="0">
                <a:latin typeface="cmsy10"/>
                <a:ea typeface="cmsy10"/>
                <a:cs typeface="cmsy10"/>
              </a:rPr>
              <a:t>⟼</a:t>
            </a:r>
            <a:r>
              <a:rPr lang="en-US" sz="1400" dirty="0" smtClean="0"/>
              <a:t> E] – transform mass</a:t>
            </a:r>
          </a:p>
        </p:txBody>
      </p:sp>
    </p:spTree>
    <p:extLst>
      <p:ext uri="{BB962C8B-B14F-4D97-AF65-F5344CB8AC3E}">
        <p14:creationId xmlns:p14="http://schemas.microsoft.com/office/powerpoint/2010/main" val="20788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5458425" y="3578423"/>
            <a:ext cx="2992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  +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>
                <a:solidFill>
                  <a:srgbClr val="0000FF"/>
                </a:solidFill>
              </a:rPr>
              <a:t>y := y –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x &gt; 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45" y="1192769"/>
            <a:ext cx="3810000" cy="6858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US" sz="1400" b="1" dirty="0" err="1"/>
              <a:t>δ</a:t>
            </a:r>
            <a:r>
              <a:rPr lang="en-US" sz="1400" b="1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b="1" dirty="0" smtClean="0"/>
              <a:t> </a:t>
            </a:r>
            <a:r>
              <a:rPr lang="en-US" sz="1400" b="1" dirty="0"/>
              <a:t>B – remove mass inconsistent with B</a:t>
            </a:r>
          </a:p>
          <a:p>
            <a:pPr marL="274320" lvl="1" indent="0">
              <a:buNone/>
            </a:pP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</a:t>
            </a:r>
            <a:r>
              <a:rPr lang="en-US" sz="1400" dirty="0"/>
              <a:t>B </a:t>
            </a:r>
            <a:r>
              <a:rPr lang="en-US" sz="1400" dirty="0" smtClean="0"/>
              <a:t>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</a:t>
            </a:r>
            <a:r>
              <a:rPr lang="en-US" sz="1400" dirty="0" smtClean="0"/>
              <a:t>if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err="1" smtClean="0"/>
              <a:t>B</a:t>
            </a:r>
            <a:r>
              <a:rPr lang="en-US" sz="14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err="1"/>
              <a:t>σ</a:t>
            </a:r>
            <a:r>
              <a:rPr lang="en-US" sz="1400" dirty="0"/>
              <a:t> </a:t>
            </a:r>
            <a:r>
              <a:rPr lang="en-US" sz="1400" dirty="0" smtClean="0"/>
              <a:t>= true then </a:t>
            </a:r>
            <a:r>
              <a:rPr lang="en-US" sz="1400" dirty="0" err="1" smtClean="0"/>
              <a:t>δ</a:t>
            </a:r>
            <a:r>
              <a:rPr lang="en-US" sz="1400" dirty="0" smtClean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else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" y="1828800"/>
            <a:ext cx="1033444" cy="1353193"/>
            <a:chOff x="1066800" y="2667000"/>
            <a:chExt cx="1890961" cy="2476028"/>
          </a:xfrm>
        </p:grpSpPr>
        <p:grpSp>
          <p:nvGrpSpPr>
            <p:cNvPr id="26" name="Group 25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81200" y="2667000"/>
              <a:ext cx="52075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2" y="1828800"/>
            <a:ext cx="1033444" cy="1377919"/>
            <a:chOff x="3508670" y="2667000"/>
            <a:chExt cx="1890961" cy="2521271"/>
          </a:xfrm>
        </p:grpSpPr>
        <p:sp>
          <p:nvSpPr>
            <p:cNvPr id="4" name="TextBox 3"/>
            <p:cNvSpPr txBox="1"/>
            <p:nvPr/>
          </p:nvSpPr>
          <p:spPr>
            <a:xfrm>
              <a:off x="3733799" y="2667000"/>
              <a:ext cx="1651933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 = x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≥</a:t>
              </a:r>
              <a:r>
                <a:rPr lang="en-US" sz="1400" dirty="0" smtClean="0"/>
                <a:t> y</a:t>
              </a:r>
              <a:endParaRPr lang="en-US" sz="14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508670" y="3238028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ight Triangle 6"/>
            <p:cNvSpPr/>
            <p:nvPr/>
          </p:nvSpPr>
          <p:spPr>
            <a:xfrm rot="16200000">
              <a:off x="3477589" y="3307681"/>
              <a:ext cx="1890961" cy="1828800"/>
            </a:xfrm>
            <a:prstGeom prst="rtTriangl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1800" y="1840469"/>
            <a:ext cx="1033444" cy="1350978"/>
            <a:chOff x="6033839" y="2678668"/>
            <a:chExt cx="1890961" cy="2471975"/>
          </a:xfrm>
        </p:grpSpPr>
        <p:sp>
          <p:nvSpPr>
            <p:cNvPr id="34" name="TextBox 33"/>
            <p:cNvSpPr txBox="1"/>
            <p:nvPr/>
          </p:nvSpPr>
          <p:spPr>
            <a:xfrm>
              <a:off x="6669946" y="2678668"/>
              <a:ext cx="1250921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r>
                <a:rPr lang="en-US" sz="1400" dirty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1400" dirty="0" smtClean="0"/>
                <a:t> B</a:t>
              </a:r>
              <a:endParaRPr lang="en-US" sz="1400" dirty="0">
                <a:latin typeface="cmmi1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3839" y="3200400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9"/>
            <p:cNvSpPr/>
            <p:nvPr/>
          </p:nvSpPr>
          <p:spPr>
            <a:xfrm>
              <a:off x="6248400" y="4160292"/>
              <a:ext cx="999067" cy="795867"/>
            </a:xfrm>
            <a:custGeom>
              <a:avLst/>
              <a:gdLst>
                <a:gd name="connsiteX0" fmla="*/ 0 w 999067"/>
                <a:gd name="connsiteY0" fmla="*/ 795867 h 795867"/>
                <a:gd name="connsiteX1" fmla="*/ 677333 w 999067"/>
                <a:gd name="connsiteY1" fmla="*/ 0 h 795867"/>
                <a:gd name="connsiteX2" fmla="*/ 990600 w 999067"/>
                <a:gd name="connsiteY2" fmla="*/ 8467 h 795867"/>
                <a:gd name="connsiteX3" fmla="*/ 999067 w 999067"/>
                <a:gd name="connsiteY3" fmla="*/ 787400 h 795867"/>
                <a:gd name="connsiteX4" fmla="*/ 0 w 999067"/>
                <a:gd name="connsiteY4" fmla="*/ 795867 h 7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067" h="795867">
                  <a:moveTo>
                    <a:pt x="0" y="795867"/>
                  </a:moveTo>
                  <a:lnTo>
                    <a:pt x="677333" y="0"/>
                  </a:lnTo>
                  <a:lnTo>
                    <a:pt x="990600" y="8467"/>
                  </a:lnTo>
                  <a:cubicBezTo>
                    <a:pt x="993422" y="268111"/>
                    <a:pt x="996245" y="527756"/>
                    <a:pt x="999067" y="787400"/>
                  </a:cubicBezTo>
                  <a:lnTo>
                    <a:pt x="0" y="7958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8933" y="3482959"/>
              <a:ext cx="762000" cy="567267"/>
            </a:xfrm>
            <a:custGeom>
              <a:avLst/>
              <a:gdLst>
                <a:gd name="connsiteX0" fmla="*/ 0 w 762000"/>
                <a:gd name="connsiteY0" fmla="*/ 440267 h 567267"/>
                <a:gd name="connsiteX1" fmla="*/ 0 w 762000"/>
                <a:gd name="connsiteY1" fmla="*/ 558800 h 567267"/>
                <a:gd name="connsiteX2" fmla="*/ 762000 w 762000"/>
                <a:gd name="connsiteY2" fmla="*/ 567267 h 567267"/>
                <a:gd name="connsiteX3" fmla="*/ 745067 w 762000"/>
                <a:gd name="connsiteY3" fmla="*/ 0 h 567267"/>
                <a:gd name="connsiteX4" fmla="*/ 338667 w 762000"/>
                <a:gd name="connsiteY4" fmla="*/ 0 h 567267"/>
                <a:gd name="connsiteX5" fmla="*/ 0 w 762000"/>
                <a:gd name="connsiteY5" fmla="*/ 440267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567267">
                  <a:moveTo>
                    <a:pt x="0" y="440267"/>
                  </a:moveTo>
                  <a:lnTo>
                    <a:pt x="0" y="558800"/>
                  </a:lnTo>
                  <a:lnTo>
                    <a:pt x="762000" y="567267"/>
                  </a:lnTo>
                  <a:lnTo>
                    <a:pt x="745067" y="0"/>
                  </a:lnTo>
                  <a:lnTo>
                    <a:pt x="338667" y="0"/>
                  </a:lnTo>
                  <a:lnTo>
                    <a:pt x="0" y="44026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4885688" y="11430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400" b="1" dirty="0"/>
              <a:t>δ</a:t>
            </a:r>
            <a:r>
              <a:rPr lang="en-US" sz="1400" b="1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b="1" dirty="0" smtClean="0"/>
              <a:t> + </a:t>
            </a:r>
            <a:r>
              <a:rPr lang="en-US" sz="1400" b="1" dirty="0"/>
              <a:t>δ</a:t>
            </a:r>
            <a:r>
              <a:rPr lang="en-US" sz="1400" b="1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b="1" dirty="0" smtClean="0"/>
              <a:t> – combine mass from both</a:t>
            </a:r>
          </a:p>
          <a:p>
            <a:pPr marL="274320" lvl="1" indent="0">
              <a:buNone/>
            </a:pP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102804" y="1828800"/>
            <a:ext cx="1104471" cy="1446197"/>
            <a:chOff x="1066800" y="2667000"/>
            <a:chExt cx="1890961" cy="2476028"/>
          </a:xfrm>
        </p:grpSpPr>
        <p:grpSp>
          <p:nvGrpSpPr>
            <p:cNvPr id="50" name="Group 49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981200" y="2667000"/>
              <a:ext cx="601235" cy="52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δ</a:t>
              </a:r>
              <a:r>
                <a:rPr lang="en-US" sz="1400" baseline="-25000" dirty="0" smtClean="0">
                  <a:latin typeface="cmmi10"/>
                  <a:ea typeface="cmmi10"/>
                  <a:cs typeface="cmmi10"/>
                </a:rPr>
                <a:t>1</a:t>
              </a:r>
              <a:endParaRPr lang="en-US" sz="1400" baseline="-25000" dirty="0">
                <a:latin typeface="cmmi1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89938" y="1831167"/>
            <a:ext cx="1104472" cy="1443830"/>
            <a:chOff x="6033839" y="2678668"/>
            <a:chExt cx="1890961" cy="2471975"/>
          </a:xfrm>
        </p:grpSpPr>
        <p:grpSp>
          <p:nvGrpSpPr>
            <p:cNvPr id="58" name="Group 57"/>
            <p:cNvGrpSpPr/>
            <p:nvPr/>
          </p:nvGrpSpPr>
          <p:grpSpPr>
            <a:xfrm>
              <a:off x="6033839" y="2678668"/>
              <a:ext cx="1890961" cy="2471975"/>
              <a:chOff x="6033839" y="2678668"/>
              <a:chExt cx="1890961" cy="247197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814176" y="2678668"/>
                <a:ext cx="601235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033839" y="3200400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/>
            <p:cNvSpPr/>
            <p:nvPr/>
          </p:nvSpPr>
          <p:spPr>
            <a:xfrm>
              <a:off x="6172200" y="3535338"/>
              <a:ext cx="381000" cy="1454200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10929" y="1836951"/>
            <a:ext cx="1104471" cy="1446197"/>
            <a:chOff x="6553200" y="3562361"/>
            <a:chExt cx="1890961" cy="24760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53200" y="3562361"/>
              <a:ext cx="1890961" cy="2476028"/>
              <a:chOff x="1066800" y="2667000"/>
              <a:chExt cx="1890961" cy="247602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6800" y="3192785"/>
                <a:ext cx="1890961" cy="1950243"/>
                <a:chOff x="1233239" y="2842493"/>
                <a:chExt cx="1890961" cy="1950243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233239" y="2842493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5060172" y="1959447"/>
                    <a:ext cx="654827" cy="78375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Rectangle 67"/>
                <p:cNvSpPr/>
                <p:nvPr/>
              </p:nvSpPr>
              <p:spPr>
                <a:xfrm>
                  <a:off x="2328335" y="3124200"/>
                  <a:ext cx="761998" cy="55515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752601" y="2667000"/>
                <a:ext cx="1151214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1</a:t>
                </a:r>
                <a:r>
                  <a:rPr lang="en-US" sz="1400" dirty="0" smtClean="0"/>
                  <a:t>+ 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6705600" y="4278869"/>
              <a:ext cx="381000" cy="807243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05600" y="5075258"/>
              <a:ext cx="397933" cy="7641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200" y="3578423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if </a:t>
            </a:r>
            <a:r>
              <a:rPr lang="en-US" sz="1400" dirty="0" smtClean="0">
                <a:solidFill>
                  <a:srgbClr val="D2533C"/>
                </a:solidFill>
              </a:rPr>
              <a:t>x </a:t>
            </a:r>
            <a:r>
              <a:rPr lang="en-US" sz="1400" dirty="0">
                <a:solidFill>
                  <a:srgbClr val="D2533C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D2533C"/>
                </a:solidFill>
              </a:rPr>
              <a:t> 5 </a:t>
            </a:r>
            <a:r>
              <a:rPr lang="en-US" sz="1400" dirty="0"/>
              <a:t>then </a:t>
            </a:r>
            <a:r>
              <a:rPr lang="en-US" sz="1400" dirty="0">
                <a:solidFill>
                  <a:srgbClr val="008000"/>
                </a:solidFill>
              </a:rPr>
              <a:t>y</a:t>
            </a:r>
            <a:r>
              <a:rPr lang="en-US" sz="1400" dirty="0" smtClean="0">
                <a:solidFill>
                  <a:srgbClr val="008000"/>
                </a:solidFill>
              </a:rPr>
              <a:t> := y + 3 </a:t>
            </a:r>
            <a:r>
              <a:rPr lang="en-US" sz="1400" dirty="0"/>
              <a:t>else </a:t>
            </a:r>
            <a:r>
              <a:rPr lang="en-US" sz="1400" dirty="0">
                <a:solidFill>
                  <a:srgbClr val="0000FF"/>
                </a:solidFill>
              </a:rPr>
              <a:t>y</a:t>
            </a:r>
            <a:r>
              <a:rPr lang="en-US" sz="1400" dirty="0" smtClean="0">
                <a:solidFill>
                  <a:srgbClr val="0000FF"/>
                </a:solidFill>
              </a:rPr>
              <a:t> := y - 3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δ</a:t>
            </a:r>
            <a:endParaRPr lang="en-US" sz="140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905000" y="4877758"/>
            <a:ext cx="381000" cy="227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905000" y="6000107"/>
            <a:ext cx="381000" cy="27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19704" y="4610100"/>
            <a:ext cx="1033444" cy="1353193"/>
            <a:chOff x="619704" y="4610100"/>
            <a:chExt cx="1033444" cy="1353193"/>
          </a:xfrm>
        </p:grpSpPr>
        <p:grpSp>
          <p:nvGrpSpPr>
            <p:cNvPr id="74" name="Group 73"/>
            <p:cNvGrpSpPr/>
            <p:nvPr/>
          </p:nvGrpSpPr>
          <p:grpSpPr>
            <a:xfrm>
              <a:off x="619704" y="4610100"/>
              <a:ext cx="1033444" cy="1353193"/>
              <a:chOff x="1066800" y="2667000"/>
              <a:chExt cx="1890961" cy="24760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4648200" y="1511867"/>
                  <a:ext cx="1655715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1981200" y="2667000"/>
                <a:ext cx="520757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δ</a:t>
                </a:r>
                <a:endParaRPr lang="en-US" sz="1400" dirty="0">
                  <a:latin typeface="cmmi1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119440" y="4967942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90800" y="3968107"/>
            <a:ext cx="1039188" cy="1353193"/>
            <a:chOff x="2590800" y="3968107"/>
            <a:chExt cx="1039188" cy="1353193"/>
          </a:xfrm>
        </p:grpSpPr>
        <p:grpSp>
          <p:nvGrpSpPr>
            <p:cNvPr id="82" name="Group 81"/>
            <p:cNvGrpSpPr/>
            <p:nvPr/>
          </p:nvGrpSpPr>
          <p:grpSpPr>
            <a:xfrm>
              <a:off x="2590800" y="3968107"/>
              <a:ext cx="1039188" cy="1353193"/>
              <a:chOff x="1056290" y="2667000"/>
              <a:chExt cx="1901471" cy="2476028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/>
                <p:cNvSpPr/>
                <p:nvPr/>
              </p:nvSpPr>
              <p:spPr>
                <a:xfrm>
                  <a:off x="4648200" y="151186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1056290" y="2667000"/>
                <a:ext cx="1741601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δ</a:t>
                </a:r>
                <a:r>
                  <a:rPr lang="en-US" sz="1400" dirty="0" smtClean="0"/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</a:t>
                </a:r>
                <a:r>
                  <a:rPr lang="en-US" sz="1400" dirty="0">
                    <a:solidFill>
                      <a:schemeClr val="tx2"/>
                    </a:solidFill>
                    <a:latin typeface="cmsy10"/>
                    <a:ea typeface="cmsy10"/>
                    <a:cs typeface="cmsy10"/>
                  </a:rPr>
                  <a:t>≤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 5</a:t>
                </a:r>
                <a:r>
                  <a:rPr lang="en-US" sz="1400" dirty="0" smtClean="0">
                    <a:solidFill>
                      <a:schemeClr val="tx2"/>
                    </a:solidFill>
                    <a:latin typeface="cmmi10"/>
                    <a:ea typeface="cmmi10"/>
                    <a:cs typeface="cmmi10"/>
                  </a:rPr>
                  <a:t> </a:t>
                </a:r>
                <a:endParaRPr lang="en-US" sz="1400" dirty="0">
                  <a:solidFill>
                    <a:schemeClr val="tx2"/>
                  </a:solidFill>
                  <a:latin typeface="cmmi10"/>
                </a:endParaRPr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>
              <a:off x="3124200" y="4327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90800" y="5428607"/>
            <a:ext cx="1034327" cy="1353193"/>
            <a:chOff x="2590800" y="5428607"/>
            <a:chExt cx="1034327" cy="1353193"/>
          </a:xfrm>
        </p:grpSpPr>
        <p:grpSp>
          <p:nvGrpSpPr>
            <p:cNvPr id="88" name="Group 87"/>
            <p:cNvGrpSpPr/>
            <p:nvPr/>
          </p:nvGrpSpPr>
          <p:grpSpPr>
            <a:xfrm>
              <a:off x="2590800" y="5428607"/>
              <a:ext cx="1034327" cy="1353193"/>
              <a:chOff x="1066800" y="2667000"/>
              <a:chExt cx="1892576" cy="247602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5401731" y="1511867"/>
                  <a:ext cx="902183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206228" y="2667000"/>
                <a:ext cx="1753148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δ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&gt; 5</a:t>
                </a:r>
                <a:r>
                  <a:rPr lang="en-US" sz="1400" dirty="0" smtClean="0">
                    <a:solidFill>
                      <a:schemeClr val="tx2"/>
                    </a:solidFill>
                    <a:latin typeface="cmmi10"/>
                    <a:ea typeface="cmmi10"/>
                    <a:cs typeface="cmmi10"/>
                  </a:rPr>
                  <a:t> </a:t>
                </a:r>
                <a:endParaRPr lang="en-US" sz="1400" dirty="0">
                  <a:solidFill>
                    <a:schemeClr val="tx2"/>
                  </a:solidFill>
                  <a:latin typeface="cmmi10"/>
                </a:endParaRPr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3089061" y="5814177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0000" y="3980807"/>
            <a:ext cx="2189957" cy="1353193"/>
            <a:chOff x="3810000" y="3980807"/>
            <a:chExt cx="2189957" cy="1353193"/>
          </a:xfrm>
        </p:grpSpPr>
        <p:grpSp>
          <p:nvGrpSpPr>
            <p:cNvPr id="94" name="Group 93"/>
            <p:cNvGrpSpPr/>
            <p:nvPr/>
          </p:nvGrpSpPr>
          <p:grpSpPr>
            <a:xfrm>
              <a:off x="4038600" y="3980807"/>
              <a:ext cx="1961357" cy="1353193"/>
              <a:chOff x="169198" y="2667000"/>
              <a:chExt cx="3588823" cy="247602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066800" y="3191032"/>
                <a:ext cx="1890961" cy="1951996"/>
                <a:chOff x="4509839" y="990187"/>
                <a:chExt cx="1890961" cy="195199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648200" y="99018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69198" y="2667000"/>
                <a:ext cx="3588823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y := y + 3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smtClean="0"/>
                  <a:t>(</a:t>
                </a:r>
                <a:r>
                  <a:rPr lang="en-US" sz="1400" dirty="0" err="1"/>
                  <a:t>δ</a:t>
                </a:r>
                <a:r>
                  <a:rPr lang="en-US" sz="1400" dirty="0" smtClean="0">
                    <a:latin typeface="cmmi10"/>
                    <a:ea typeface="cmsy10"/>
                    <a:cs typeface="cmsy10"/>
                  </a:rPr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</a:t>
                </a:r>
                <a:r>
                  <a:rPr lang="en-US" sz="1400" dirty="0">
                    <a:solidFill>
                      <a:schemeClr val="tx2"/>
                    </a:solidFill>
                    <a:latin typeface="cmsy10"/>
                    <a:ea typeface="cmsy10"/>
                    <a:cs typeface="cmsy10"/>
                  </a:rPr>
                  <a:t>≤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 5</a:t>
                </a:r>
                <a:r>
                  <a:rPr lang="en-US" sz="1400" dirty="0" smtClean="0"/>
                  <a:t>)</a:t>
                </a:r>
                <a:endParaRPr lang="en-US" sz="1400" dirty="0">
                  <a:latin typeface="cmsy10"/>
                </a:endParaRPr>
              </a:p>
            </p:txBody>
          </p:sp>
        </p:grpSp>
        <p:cxnSp>
          <p:nvCxnSpPr>
            <p:cNvPr id="120" name="Straight Arrow Connector 119"/>
            <p:cNvCxnSpPr/>
            <p:nvPr/>
          </p:nvCxnSpPr>
          <p:spPr>
            <a:xfrm>
              <a:off x="3810000" y="4695535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028892" y="4327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848100" y="5428607"/>
            <a:ext cx="2305572" cy="1353193"/>
            <a:chOff x="3848100" y="5428607"/>
            <a:chExt cx="2305572" cy="1353193"/>
          </a:xfrm>
        </p:grpSpPr>
        <p:grpSp>
          <p:nvGrpSpPr>
            <p:cNvPr id="100" name="Group 99"/>
            <p:cNvGrpSpPr/>
            <p:nvPr/>
          </p:nvGrpSpPr>
          <p:grpSpPr>
            <a:xfrm>
              <a:off x="4191000" y="5428607"/>
              <a:ext cx="1962672" cy="1353193"/>
              <a:chOff x="308626" y="2667000"/>
              <a:chExt cx="3591230" cy="2476028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/>
                <p:cNvSpPr/>
                <p:nvPr/>
              </p:nvSpPr>
              <p:spPr>
                <a:xfrm>
                  <a:off x="5401731" y="2022990"/>
                  <a:ext cx="902183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308626" y="2667000"/>
                <a:ext cx="3591230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y := y – 3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smtClean="0"/>
                  <a:t>(</a:t>
                </a:r>
                <a:r>
                  <a:rPr lang="en-US" sz="1400" dirty="0" err="1"/>
                  <a:t>δ</a:t>
                </a:r>
                <a:r>
                  <a:rPr lang="en-US" sz="1400" dirty="0" smtClean="0">
                    <a:latin typeface="cmmi10"/>
                    <a:ea typeface="cmsy10"/>
                    <a:cs typeface="cmsy10"/>
                  </a:rPr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&gt; 5</a:t>
                </a:r>
                <a:r>
                  <a:rPr lang="en-US" sz="1400" dirty="0" smtClean="0"/>
                  <a:t>)</a:t>
                </a:r>
                <a:endParaRPr lang="en-US" sz="1400" dirty="0">
                  <a:latin typeface="cmsy10"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3848100" y="61722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092791" y="5851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149394" y="4569981"/>
            <a:ext cx="1801342" cy="1411719"/>
            <a:chOff x="6149394" y="4569981"/>
            <a:chExt cx="1801342" cy="1411719"/>
          </a:xfrm>
        </p:grpSpPr>
        <p:grpSp>
          <p:nvGrpSpPr>
            <p:cNvPr id="113" name="Group 112"/>
            <p:cNvGrpSpPr/>
            <p:nvPr/>
          </p:nvGrpSpPr>
          <p:grpSpPr>
            <a:xfrm>
              <a:off x="6917292" y="4569981"/>
              <a:ext cx="1033444" cy="1411719"/>
              <a:chOff x="5806713" y="4615104"/>
              <a:chExt cx="1033444" cy="141171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5806713" y="4615104"/>
                <a:ext cx="1033444" cy="1411719"/>
                <a:chOff x="1066800" y="2559911"/>
                <a:chExt cx="1890961" cy="2583117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1066800" y="3178182"/>
                  <a:ext cx="1890961" cy="1964846"/>
                  <a:chOff x="4509839" y="977337"/>
                  <a:chExt cx="1890961" cy="1964846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648200" y="977337"/>
                    <a:ext cx="776039" cy="7837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504292" y="2559911"/>
                  <a:ext cx="1017050" cy="563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>
                      <a:latin typeface="cmsy10"/>
                      <a:ea typeface="cmsy10"/>
                      <a:cs typeface="cmsy10"/>
                    </a:rPr>
                    <a:t>⟦</a:t>
                  </a:r>
                  <a:r>
                    <a:rPr lang="fr-FR" sz="1400" dirty="0" smtClean="0">
                      <a:latin typeface="cmmi10"/>
                      <a:ea typeface="cmsy10"/>
                      <a:cs typeface="cmsy10"/>
                    </a:rPr>
                    <a:t>S</a:t>
                  </a:r>
                  <a:r>
                    <a:rPr lang="en-US" sz="1400" dirty="0">
                      <a:latin typeface="cmsy10"/>
                      <a:ea typeface="cmsy10"/>
                      <a:cs typeface="cmsy10"/>
                    </a:rPr>
                    <a:t>⟧</a:t>
                  </a:r>
                  <a:r>
                    <a:rPr lang="en-US" sz="1400" dirty="0" err="1" smtClean="0"/>
                    <a:t>δ</a:t>
                  </a:r>
                  <a:endParaRPr lang="en-US" sz="1400" dirty="0">
                    <a:latin typeface="cmmi10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6324600" y="5515265"/>
                <a:ext cx="493059" cy="42833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>
              <a:off x="6149394" y="4917877"/>
              <a:ext cx="381000" cy="279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6189752" y="5622563"/>
              <a:ext cx="381000" cy="227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429728" y="4967942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3624244" y="3578422"/>
            <a:ext cx="4360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=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>
                <a:solidFill>
                  <a:srgbClr val="008000"/>
                </a:solidFill>
              </a:rPr>
              <a:t>y := y + 3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x </a:t>
            </a:r>
            <a:r>
              <a:rPr lang="en-US" sz="1400" dirty="0">
                <a:solidFill>
                  <a:schemeClr val="tx2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chemeClr val="tx2"/>
                </a:solidFill>
              </a:rPr>
              <a:t> 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" y="3505200"/>
            <a:ext cx="8667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Sub</a:t>
            </a:r>
            <a:r>
              <a:rPr lang="en-US" dirty="0" err="1"/>
              <a:t>d</a:t>
            </a:r>
            <a:r>
              <a:rPr lang="en-US" dirty="0" err="1" smtClean="0"/>
              <a:t>istribution</a:t>
            </a:r>
            <a:r>
              <a:rPr lang="en-US" dirty="0" smtClean="0"/>
              <a:t> Abstraction:</a:t>
            </a:r>
            <a:br>
              <a:rPr lang="en-US" dirty="0" smtClean="0"/>
            </a:br>
            <a:r>
              <a:rPr lang="en-US" dirty="0" smtClean="0"/>
              <a:t>Probabilistic </a:t>
            </a:r>
            <a:r>
              <a:rPr lang="en-US" dirty="0" err="1" smtClean="0"/>
              <a:t>Polyhedra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76600" y="1859757"/>
            <a:ext cx="1781839" cy="1950243"/>
            <a:chOff x="4783225" y="4182005"/>
            <a:chExt cx="1781839" cy="1950243"/>
          </a:xfrm>
        </p:grpSpPr>
        <p:grpSp>
          <p:nvGrpSpPr>
            <p:cNvPr id="73" name="Group 72"/>
            <p:cNvGrpSpPr/>
            <p:nvPr/>
          </p:nvGrpSpPr>
          <p:grpSpPr>
            <a:xfrm>
              <a:off x="4783225" y="4182005"/>
              <a:ext cx="1781839" cy="1950243"/>
              <a:chOff x="4509839" y="991940"/>
              <a:chExt cx="1781839" cy="1950243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509839" y="2942183"/>
                <a:ext cx="178183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648200" y="1513997"/>
                <a:ext cx="1199649" cy="1229204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</a:rPr>
                <a:t>P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064548"/>
            <a:ext cx="5677155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Region of program states (polyhedron)</a:t>
            </a:r>
          </a:p>
          <a:p>
            <a:endParaRPr lang="en-US" sz="1600" dirty="0" smtClean="0"/>
          </a:p>
          <a:p>
            <a:r>
              <a:rPr lang="en-US" sz="1600" dirty="0"/>
              <a:t>+</a:t>
            </a:r>
            <a:r>
              <a:rPr lang="en-US" sz="1600" dirty="0" smtClean="0"/>
              <a:t> upper bound on probability of each possible state in region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upper bound on the number of (possible) states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upper bound on the total probability mass (useful)</a:t>
            </a:r>
          </a:p>
          <a:p>
            <a:endParaRPr lang="en-US" sz="1100" dirty="0" smtClean="0"/>
          </a:p>
          <a:p>
            <a:r>
              <a:rPr lang="en-US" sz="1600" dirty="0" smtClean="0"/>
              <a:t>+ also </a:t>
            </a:r>
            <a:r>
              <a:rPr lang="en-US" sz="1600" b="1" dirty="0" smtClean="0"/>
              <a:t>lower </a:t>
            </a:r>
            <a:r>
              <a:rPr lang="en-US" sz="1600" b="1" dirty="0"/>
              <a:t>bounds</a:t>
            </a:r>
            <a:r>
              <a:rPr lang="en-US" sz="1600" dirty="0"/>
              <a:t> on the above</a:t>
            </a:r>
          </a:p>
          <a:p>
            <a:endParaRPr lang="en-US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17229" y="6260068"/>
            <a:ext cx="298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[A | B] = </a:t>
            </a:r>
            <a:r>
              <a:rPr lang="en-US" dirty="0" err="1" smtClean="0"/>
              <a:t>Pr</a:t>
            </a:r>
            <a:r>
              <a:rPr lang="en-US" dirty="0" smtClean="0"/>
              <a:t>[A </a:t>
            </a:r>
            <a:r>
              <a:rPr lang="en-US" dirty="0" smtClean="0">
                <a:latin typeface="cmsy10"/>
                <a:ea typeface="cmsy10"/>
                <a:cs typeface="cmsy10"/>
              </a:rPr>
              <a:t>∩</a:t>
            </a:r>
            <a:r>
              <a:rPr lang="en-US" dirty="0" smtClean="0"/>
              <a:t> B] / </a:t>
            </a:r>
            <a:r>
              <a:rPr lang="en-US" b="1" dirty="0" err="1" smtClean="0">
                <a:solidFill>
                  <a:srgbClr val="FF0000"/>
                </a:solidFill>
              </a:rPr>
              <a:t>Pr</a:t>
            </a:r>
            <a:r>
              <a:rPr lang="en-US" b="1" dirty="0" smtClean="0">
                <a:solidFill>
                  <a:srgbClr val="FF0000"/>
                </a:solidFill>
              </a:rPr>
              <a:t>[B]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126468"/>
            <a:ext cx="19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</a:t>
            </a:r>
            <a:r>
              <a:rPr lang="en-US" dirty="0" err="1" smtClean="0"/>
              <a:t>δ</a:t>
            </a:r>
            <a:r>
              <a:rPr lang="en-US" dirty="0" smtClean="0"/>
              <a:t>)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σ</a:t>
            </a:r>
            <a:r>
              <a:rPr lang="en-US" dirty="0" smtClean="0"/>
              <a:t> </a:t>
            </a:r>
            <a:r>
              <a:rPr lang="en-US" dirty="0" err="1" smtClean="0"/>
              <a:t>δ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2226733" y="4311134"/>
            <a:ext cx="364067" cy="337066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5" idx="0"/>
          </p:cNvCxnSpPr>
          <p:nvPr/>
        </p:nvCxnSpPr>
        <p:spPr>
          <a:xfrm flipH="1">
            <a:off x="1708815" y="5715000"/>
            <a:ext cx="881985" cy="54506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Abstraction imprecision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95639" y="1552236"/>
            <a:ext cx="3362488" cy="2215603"/>
            <a:chOff x="4783225" y="3916645"/>
            <a:chExt cx="3362488" cy="2215603"/>
          </a:xfrm>
        </p:grpSpPr>
        <p:grpSp>
          <p:nvGrpSpPr>
            <p:cNvPr id="67" name="Group 66"/>
            <p:cNvGrpSpPr/>
            <p:nvPr/>
          </p:nvGrpSpPr>
          <p:grpSpPr>
            <a:xfrm>
              <a:off x="4783225" y="3916645"/>
              <a:ext cx="3362488" cy="2215603"/>
              <a:chOff x="4509840" y="3662085"/>
              <a:chExt cx="3362488" cy="221560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09840" y="3927445"/>
                <a:ext cx="3362488" cy="1950243"/>
                <a:chOff x="4509839" y="991940"/>
                <a:chExt cx="3362488" cy="1950243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00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abstract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8439" y="1789360"/>
            <a:ext cx="3362488" cy="1950243"/>
            <a:chOff x="4509839" y="991940"/>
            <a:chExt cx="3362488" cy="1950243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4509839" y="991940"/>
              <a:ext cx="0" cy="1950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09839" y="2942183"/>
              <a:ext cx="3362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648201" y="1513997"/>
              <a:ext cx="1199649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318598" y="1513997"/>
              <a:ext cx="1344994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1676400"/>
              <a:ext cx="1199649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18598" y="1676400"/>
              <a:ext cx="1344994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19812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18598" y="1981201"/>
              <a:ext cx="1344994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48200" y="22860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18598" y="2286001"/>
              <a:ext cx="1344994" cy="2285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48200" y="2580797"/>
              <a:ext cx="1199649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18598" y="2580797"/>
              <a:ext cx="1344994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8439" y="4288502"/>
            <a:ext cx="3362488" cy="1950243"/>
            <a:chOff x="928439" y="4288502"/>
            <a:chExt cx="3362488" cy="1950243"/>
          </a:xfrm>
        </p:grpSpPr>
        <p:grpSp>
          <p:nvGrpSpPr>
            <p:cNvPr id="54" name="Group 53"/>
            <p:cNvGrpSpPr/>
            <p:nvPr/>
          </p:nvGrpSpPr>
          <p:grpSpPr>
            <a:xfrm>
              <a:off x="928439" y="4288502"/>
              <a:ext cx="3362488" cy="1950243"/>
              <a:chOff x="4509839" y="991940"/>
              <a:chExt cx="3362488" cy="1950243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18598" y="1798835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648200" y="1580238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318598" y="1875035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8200" y="18088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18598" y="2103635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48200" y="20374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18598" y="2332235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648200" y="2266038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18598" y="2560835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248112" y="4310754"/>
            <a:ext cx="3362488" cy="1950243"/>
            <a:chOff x="928439" y="4288502"/>
            <a:chExt cx="3362488" cy="1950243"/>
          </a:xfrm>
        </p:grpSpPr>
        <p:grpSp>
          <p:nvGrpSpPr>
            <p:cNvPr id="148" name="Group 147"/>
            <p:cNvGrpSpPr/>
            <p:nvPr/>
          </p:nvGrpSpPr>
          <p:grpSpPr>
            <a:xfrm>
              <a:off x="928439" y="4288502"/>
              <a:ext cx="3362488" cy="1950243"/>
              <a:chOff x="4509839" y="991940"/>
              <a:chExt cx="3362488" cy="1950243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4648201" y="1513997"/>
                <a:ext cx="1199649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318598" y="1513997"/>
                <a:ext cx="1344994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1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242337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7912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436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638800" y="563880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48400" y="566010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0960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315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72400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5219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6743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695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9791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67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100270" y="1552236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9095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5930148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4835604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465802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4894871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5020270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5079537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5096470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5079537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5204936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5433536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838200" y="4595336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5128736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4153469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4556667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4214336"/>
            <a:ext cx="17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 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4638526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4870188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4900136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4612269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1000" y="1441609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</a:p>
          <a:p>
            <a:pPr lvl="1"/>
            <a:r>
              <a:rPr lang="fr-FR" dirty="0">
                <a:latin typeface="cmsy10"/>
                <a:ea typeface="cmsy10"/>
                <a:cs typeface="cmsy10"/>
              </a:rPr>
              <a:t>&lt;&lt;</a:t>
            </a:r>
            <a:r>
              <a:rPr lang="en-US" dirty="0"/>
              <a:t>S</a:t>
            </a:r>
            <a:r>
              <a:rPr lang="en-US" dirty="0">
                <a:latin typeface="cmsy10"/>
                <a:ea typeface="cmsy10"/>
                <a:cs typeface="cmsy10"/>
              </a:rPr>
              <a:t>&gt;&gt; </a:t>
            </a:r>
            <a:r>
              <a:rPr lang="en-US" dirty="0"/>
              <a:t>P</a:t>
            </a:r>
          </a:p>
          <a:p>
            <a:pPr lvl="2"/>
            <a:r>
              <a:rPr lang="en-US" sz="1600" dirty="0"/>
              <a:t>Soundness: 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(P) then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/>
              <a:t>S</a:t>
            </a:r>
            <a:r>
              <a:rPr lang="en-US" sz="16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/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 (</a:t>
            </a:r>
            <a:r>
              <a:rPr lang="fr-FR" sz="1600" dirty="0">
                <a:latin typeface="cmsy10"/>
                <a:ea typeface="cmsy10"/>
                <a:cs typeface="cmsy10"/>
              </a:rPr>
              <a:t>&lt;&lt;</a:t>
            </a:r>
            <a:r>
              <a:rPr lang="en-US" sz="1600" dirty="0"/>
              <a:t>S</a:t>
            </a:r>
            <a:r>
              <a:rPr lang="en-US" sz="1600" dirty="0">
                <a:latin typeface="cmsy10"/>
                <a:ea typeface="cmsy10"/>
                <a:cs typeface="cmsy10"/>
              </a:rPr>
              <a:t>&gt;&gt;</a:t>
            </a:r>
            <a:r>
              <a:rPr lang="en-US" sz="1600" dirty="0"/>
              <a:t>P)</a:t>
            </a:r>
          </a:p>
          <a:p>
            <a:pPr lvl="2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versions of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subdistribution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operations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p*P</a:t>
            </a:r>
          </a:p>
        </p:txBody>
      </p:sp>
    </p:spTree>
    <p:extLst>
      <p:ext uri="{BB962C8B-B14F-4D97-AF65-F5344CB8AC3E}">
        <p14:creationId xmlns:p14="http://schemas.microsoft.com/office/powerpoint/2010/main" val="266077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abstract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3761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3761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99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513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723599" y="2286000"/>
            <a:ext cx="1066800" cy="1066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23599" y="22860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3599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5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03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399" y="22098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0450" y="2057400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999" y="26024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562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562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925858" y="3124200"/>
            <a:ext cx="1066800" cy="304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25858" y="31242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25858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2658" y="28956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2709" y="2907268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6258" y="32882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9392" y="1981200"/>
            <a:ext cx="634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860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362" y="42981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362" y="62484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3974068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0762" y="6336268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10000" y="5105400"/>
            <a:ext cx="551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6019800"/>
            <a:ext cx="43945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530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100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5565" y="4648200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 :=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607" y="5105400"/>
            <a:ext cx="25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</a:t>
            </a:r>
            <a:r>
              <a:rPr lang="en-US" baseline="-25000" dirty="0" smtClean="0"/>
              <a:t>3,</a:t>
            </a:r>
            <a:r>
              <a:rPr lang="en-US" dirty="0" smtClean="0"/>
              <a:t>P</a:t>
            </a:r>
            <a:r>
              <a:rPr lang="en-US" baseline="-25000" dirty="0"/>
              <a:t>4</a:t>
            </a:r>
            <a:r>
              <a:rPr lang="en-US" baseline="-25000" dirty="0" smtClean="0"/>
              <a:t>,</a:t>
            </a: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} = {P</a:t>
            </a:r>
            <a:r>
              <a:rPr lang="en-US" baseline="-25000" dirty="0" smtClean="0"/>
              <a:t>1</a:t>
            </a:r>
            <a:r>
              <a:rPr lang="en-US" dirty="0" smtClean="0"/>
              <a:t>} + {P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0" y="6019800"/>
            <a:ext cx="5334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43400" y="5791200"/>
            <a:ext cx="60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25658" y="4495800"/>
            <a:ext cx="627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53000" y="5791200"/>
            <a:ext cx="4394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818467" y="5105400"/>
            <a:ext cx="499533" cy="914400"/>
          </a:xfrm>
          <a:custGeom>
            <a:avLst/>
            <a:gdLst>
              <a:gd name="connsiteX0" fmla="*/ 0 w 499533"/>
              <a:gd name="connsiteY0" fmla="*/ 914400 h 914400"/>
              <a:gd name="connsiteX1" fmla="*/ 499533 w 499533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533" h="914400">
                <a:moveTo>
                  <a:pt x="0" y="914400"/>
                </a:moveTo>
                <a:cubicBezTo>
                  <a:pt x="131939" y="525639"/>
                  <a:pt x="263878" y="136878"/>
                  <a:pt x="4995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919133" y="5799667"/>
            <a:ext cx="491067" cy="50800"/>
          </a:xfrm>
          <a:custGeom>
            <a:avLst/>
            <a:gdLst>
              <a:gd name="connsiteX0" fmla="*/ 0 w 491067"/>
              <a:gd name="connsiteY0" fmla="*/ 0 h 50800"/>
              <a:gd name="connsiteX1" fmla="*/ 491067 w 491067"/>
              <a:gd name="connsiteY1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067" h="50800">
                <a:moveTo>
                  <a:pt x="0" y="0"/>
                </a:moveTo>
                <a:cubicBezTo>
                  <a:pt x="187678" y="11289"/>
                  <a:pt x="375356" y="22578"/>
                  <a:pt x="491067" y="5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351867" y="4682067"/>
            <a:ext cx="592666" cy="33866"/>
          </a:xfrm>
          <a:custGeom>
            <a:avLst/>
            <a:gdLst>
              <a:gd name="connsiteX0" fmla="*/ 0 w 592666"/>
              <a:gd name="connsiteY0" fmla="*/ 33866 h 33866"/>
              <a:gd name="connsiteX1" fmla="*/ 592666 w 592666"/>
              <a:gd name="connsiteY1" fmla="*/ 0 h 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666" h="33866">
                <a:moveTo>
                  <a:pt x="0" y="33866"/>
                </a:moveTo>
                <a:lnTo>
                  <a:pt x="5926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“Machine Learning”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-152400"/>
            <a:ext cx="1066800" cy="329184"/>
          </a:xfrm>
        </p:spPr>
        <p:txBody>
          <a:bodyPr/>
          <a:lstStyle/>
          <a:p>
            <a:pPr>
              <a:defRPr/>
            </a:pPr>
            <a:fld id="{949A7A23-16E1-BF4F-A287-DA29D86EB6D6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334000" y="3867912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4724400" y="1137412"/>
            <a:ext cx="0" cy="53213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22" name="Picture 10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27937"/>
            <a:ext cx="130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15063" y="3669268"/>
            <a:ext cx="215440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 smtClean="0"/>
              <a:t>Today </a:t>
            </a:r>
            <a:r>
              <a:rPr lang="en-US" sz="1800" dirty="0"/>
              <a:t>= not-</a:t>
            </a:r>
            <a:r>
              <a:rPr lang="en-US" sz="1800" dirty="0" smtClean="0"/>
              <a:t>raining</a:t>
            </a:r>
            <a:endParaRPr lang="en-US" sz="1800" dirty="0"/>
          </a:p>
        </p:txBody>
      </p:sp>
      <p:pic>
        <p:nvPicPr>
          <p:cNvPr id="34824" name="Picture 12" descr="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353312"/>
            <a:ext cx="17002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8938" y="3677412"/>
            <a:ext cx="1057275" cy="369888"/>
          </a:xfrm>
          <a:prstGeom prst="rect">
            <a:avLst/>
          </a:prstGeom>
          <a:solidFill>
            <a:srgbClr val="9ED3D7"/>
          </a:solidFill>
          <a:ln w="76200" cmpd="sng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C8C93"/>
                </a:solidFill>
              </a:rPr>
              <a:t>weather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314700" y="3867912"/>
            <a:ext cx="8001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27" name="TextBox 16"/>
          <p:cNvSpPr txBox="1">
            <a:spLocks noChangeArrowheads="1"/>
          </p:cNvSpPr>
          <p:nvPr/>
        </p:nvSpPr>
        <p:spPr bwMode="auto">
          <a:xfrm>
            <a:off x="504825" y="3601212"/>
            <a:ext cx="2755900" cy="6461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0.55 : Outlook = sunny</a:t>
            </a:r>
          </a:p>
          <a:p>
            <a:pPr algn="l" eaLnBrk="1" hangingPunct="1"/>
            <a:r>
              <a:rPr lang="en-US" sz="1800" dirty="0"/>
              <a:t>0.45 : Outlook = overcast</a:t>
            </a:r>
          </a:p>
        </p:txBody>
      </p:sp>
      <p:pic>
        <p:nvPicPr>
          <p:cNvPr id="34828" name="Picture 17" descr="scientist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712"/>
            <a:ext cx="854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29283" y="3176527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“Forward” Model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24" idx="3"/>
          </p:cNvCxnSpPr>
          <p:nvPr/>
        </p:nvCxnSpPr>
        <p:spPr>
          <a:xfrm>
            <a:off x="3942713" y="3315027"/>
            <a:ext cx="400687" cy="36238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5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Conditioning</a:t>
            </a:r>
          </a:p>
          <a:p>
            <a:pPr lvl="2"/>
            <a:r>
              <a:rPr lang="en-US" sz="1600" dirty="0" smtClean="0"/>
              <a:t>Concrete </a:t>
            </a:r>
            <a:endParaRPr lang="en-US" sz="1600" dirty="0"/>
          </a:p>
          <a:p>
            <a:pPr marL="274320" lvl="1" indent="0">
              <a:buNone/>
            </a:pPr>
            <a:endParaRPr lang="en-US" sz="1800" dirty="0" smtClean="0"/>
          </a:p>
          <a:p>
            <a:pPr lvl="2"/>
            <a:r>
              <a:rPr lang="en-US" sz="1600" dirty="0" smtClean="0"/>
              <a:t>Abstract:</a:t>
            </a:r>
            <a:endParaRPr lang="en-US" sz="16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6151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30821"/>
              </p:ext>
            </p:extLst>
          </p:nvPr>
        </p:nvGraphicFramePr>
        <p:xfrm>
          <a:off x="2281237" y="1828800"/>
          <a:ext cx="193330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409700" imgH="444500" progId="Equation.3">
                  <p:embed/>
                </p:oleObj>
              </mc:Choice>
              <mc:Fallback>
                <p:oleObj name="Equation" r:id="rId5" imgW="1409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7" y="1828800"/>
                        <a:ext cx="193330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00669"/>
              </p:ext>
            </p:extLst>
          </p:nvPr>
        </p:nvGraphicFramePr>
        <p:xfrm>
          <a:off x="2228850" y="2471738"/>
          <a:ext cx="2038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1485900" imgH="444500" progId="Equation.3">
                  <p:embed/>
                </p:oleObj>
              </mc:Choice>
              <mc:Fallback>
                <p:oleObj name="Equation" r:id="rId7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8850" y="2471738"/>
                        <a:ext cx="20383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11258"/>
              </p:ext>
            </p:extLst>
          </p:nvPr>
        </p:nvGraphicFramePr>
        <p:xfrm>
          <a:off x="4879824" y="2514600"/>
          <a:ext cx="1463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1066800" imgH="292100" progId="Equation.3">
                  <p:embed/>
                </p:oleObj>
              </mc:Choice>
              <mc:Fallback>
                <p:oleObj name="Equation" r:id="rId9" imgW="1066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9824" y="2514600"/>
                        <a:ext cx="14636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21212" y="3326884"/>
            <a:ext cx="234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Lower bound on total mass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49812" y="2914650"/>
            <a:ext cx="76200" cy="4122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Limit number of probabilistic </a:t>
            </a:r>
            <a:r>
              <a:rPr lang="en-US" sz="1800" dirty="0" err="1" smtClean="0"/>
              <a:t>polyhedra</a:t>
            </a:r>
            <a:endParaRPr lang="en-US" sz="1800" dirty="0" smtClean="0"/>
          </a:p>
          <a:p>
            <a:pPr lvl="2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± 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 - merge two probabilistic </a:t>
            </a:r>
            <a:r>
              <a:rPr lang="en-US" sz="1600" dirty="0" err="1" smtClean="0"/>
              <a:t>polyhedra</a:t>
            </a:r>
            <a:r>
              <a:rPr lang="en-US" sz="1600" dirty="0" smtClean="0"/>
              <a:t> into one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600" dirty="0" smtClean="0"/>
              <a:t>Convex hull of regions, various counting arguments</a:t>
            </a:r>
            <a:endParaRPr lang="en-US" sz="1600" dirty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9033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7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3761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3761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99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513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723599" y="2286000"/>
            <a:ext cx="1066800" cy="1066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23599" y="22860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3599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5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03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399" y="22098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0450" y="2057400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999" y="26024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562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562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925858" y="3124200"/>
            <a:ext cx="1066800" cy="304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25858" y="31242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25858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2658" y="28956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2709" y="2907268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6258" y="32882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9392" y="1981200"/>
            <a:ext cx="606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±</a:t>
            </a:r>
            <a:endParaRPr lang="en-US" sz="6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860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362" y="42981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362" y="62484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3974068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0762" y="6336268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00725" y="4495800"/>
            <a:ext cx="551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6019800"/>
            <a:ext cx="43945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495800"/>
            <a:ext cx="0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44533" y="4495800"/>
            <a:ext cx="8467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495800"/>
            <a:ext cx="0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00725" y="4495800"/>
            <a:ext cx="9275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5565" y="4648200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 :=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607" y="5105400"/>
            <a:ext cx="19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</a:t>
            </a:r>
            <a:r>
              <a:rPr lang="en-US" baseline="-25000" dirty="0" smtClean="0"/>
              <a:t>3</a:t>
            </a:r>
            <a:r>
              <a:rPr lang="en-US" dirty="0" smtClean="0"/>
              <a:t>} = {P</a:t>
            </a:r>
            <a:r>
              <a:rPr lang="en-US" baseline="-25000" dirty="0" smtClean="0"/>
              <a:t>1</a:t>
            </a:r>
            <a:r>
              <a:rPr lang="en-US" dirty="0" smtClean="0"/>
              <a:t>} ± {P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0" y="6019800"/>
            <a:ext cx="5334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43400" y="6019800"/>
            <a:ext cx="60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25658" y="4495800"/>
            <a:ext cx="627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70742" y="4495800"/>
            <a:ext cx="4394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818467" y="5105400"/>
            <a:ext cx="499533" cy="914400"/>
          </a:xfrm>
          <a:custGeom>
            <a:avLst/>
            <a:gdLst>
              <a:gd name="connsiteX0" fmla="*/ 0 w 499533"/>
              <a:gd name="connsiteY0" fmla="*/ 914400 h 914400"/>
              <a:gd name="connsiteX1" fmla="*/ 499533 w 499533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533" h="914400">
                <a:moveTo>
                  <a:pt x="0" y="914400"/>
                </a:moveTo>
                <a:cubicBezTo>
                  <a:pt x="131939" y="525639"/>
                  <a:pt x="263878" y="136878"/>
                  <a:pt x="4995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919133" y="5799667"/>
            <a:ext cx="491067" cy="50800"/>
          </a:xfrm>
          <a:custGeom>
            <a:avLst/>
            <a:gdLst>
              <a:gd name="connsiteX0" fmla="*/ 0 w 491067"/>
              <a:gd name="connsiteY0" fmla="*/ 0 h 50800"/>
              <a:gd name="connsiteX1" fmla="*/ 491067 w 491067"/>
              <a:gd name="connsiteY1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067" h="50800">
                <a:moveTo>
                  <a:pt x="0" y="0"/>
                </a:moveTo>
                <a:cubicBezTo>
                  <a:pt x="187678" y="11289"/>
                  <a:pt x="375356" y="22578"/>
                  <a:pt x="491067" y="5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351867" y="4682067"/>
            <a:ext cx="592666" cy="33866"/>
          </a:xfrm>
          <a:custGeom>
            <a:avLst/>
            <a:gdLst>
              <a:gd name="connsiteX0" fmla="*/ 0 w 592666"/>
              <a:gd name="connsiteY0" fmla="*/ 33866 h 33866"/>
              <a:gd name="connsiteX1" fmla="*/ 592666 w 592666"/>
              <a:gd name="connsiteY1" fmla="*/ 0 h 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666" h="33866">
                <a:moveTo>
                  <a:pt x="0" y="33866"/>
                </a:moveTo>
                <a:lnTo>
                  <a:pt x="5926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for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Need to</a:t>
            </a:r>
          </a:p>
          <a:p>
            <a:pPr lvl="2"/>
            <a:r>
              <a:rPr lang="en-US" dirty="0" smtClean="0"/>
              <a:t>Linear Model Counting: count number of integer points in a convex </a:t>
            </a:r>
            <a:r>
              <a:rPr lang="en-US" dirty="0" err="1" smtClean="0"/>
              <a:t>polyhedra</a:t>
            </a:r>
            <a:endParaRPr lang="en-US" dirty="0"/>
          </a:p>
          <a:p>
            <a:pPr lvl="2"/>
            <a:r>
              <a:rPr lang="en-US" dirty="0" smtClean="0"/>
              <a:t>Integer Linear Programming: maximize a linear function over integer points in a polyhedron</a:t>
            </a:r>
          </a:p>
        </p:txBody>
      </p:sp>
      <p:pic>
        <p:nvPicPr>
          <p:cNvPr id="6" name="Picture 5" descr="latt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27200"/>
            <a:ext cx="1524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286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306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3212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842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271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396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456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472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456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35814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524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6435" y="6119336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00779" y="3950732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4211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640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842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971800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505200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2529933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2933131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08443" y="5524500"/>
            <a:ext cx="725157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88414" y="5524500"/>
            <a:ext cx="1003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76600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87457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2590800"/>
            <a:ext cx="1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014990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3246652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3276600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2988733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941" y="2907268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76940" y="4316680"/>
            <a:ext cx="38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2406134"/>
            <a:ext cx="42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7400" y="2917799"/>
            <a:ext cx="48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P’’’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6324600"/>
            <a:ext cx="448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Conservative (sound) vulnerability bounds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33600" y="5615464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417557" y="5638800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661343" y="5648067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184457" y="5648067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5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[CSF11,JCS13]</a:t>
            </a:r>
          </a:p>
          <a:p>
            <a:pPr lvl="1"/>
            <a:r>
              <a:rPr lang="en-US" dirty="0" smtClean="0"/>
              <a:t>Limit vulnerability and computational aspects of probabilistic semantics</a:t>
            </a:r>
          </a:p>
          <a:p>
            <a:r>
              <a:rPr lang="en-US" b="1" dirty="0" smtClean="0"/>
              <a:t>[PLAS12]</a:t>
            </a:r>
          </a:p>
          <a:p>
            <a:pPr lvl="1"/>
            <a:r>
              <a:rPr lang="en-US" dirty="0" smtClean="0"/>
              <a:t>Limit vulnerability for symmetric cases</a:t>
            </a:r>
          </a:p>
          <a:p>
            <a:r>
              <a:rPr lang="en-US" b="1" dirty="0" smtClean="0"/>
              <a:t>[S&amp;P14,FCS14]</a:t>
            </a:r>
          </a:p>
          <a:p>
            <a:pPr lvl="1"/>
            <a:r>
              <a:rPr lang="en-US" dirty="0" smtClean="0"/>
              <a:t>Measure vulnerability when secrets change over time</a:t>
            </a:r>
          </a:p>
          <a:p>
            <a:r>
              <a:rPr lang="en-US" b="1" dirty="0" smtClean="0"/>
              <a:t>[CSF15] </a:t>
            </a:r>
            <a:r>
              <a:rPr lang="en-US" dirty="0" smtClean="0"/>
              <a:t>onwards</a:t>
            </a:r>
          </a:p>
          <a:p>
            <a:pPr lvl="1"/>
            <a:r>
              <a:rPr lang="en-US" dirty="0" smtClean="0"/>
              <a:t>Active defense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game theory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http://piotr.mardziel.com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6010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Conditioning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0" y="1571961"/>
            <a:ext cx="3833727" cy="2238039"/>
            <a:chOff x="457200" y="1789360"/>
            <a:chExt cx="3833727" cy="2238039"/>
          </a:xfrm>
        </p:grpSpPr>
        <p:grpSp>
          <p:nvGrpSpPr>
            <p:cNvPr id="108" name="Group 107"/>
            <p:cNvGrpSpPr/>
            <p:nvPr/>
          </p:nvGrpSpPr>
          <p:grpSpPr>
            <a:xfrm>
              <a:off x="457200" y="1789360"/>
              <a:ext cx="3833727" cy="2238039"/>
              <a:chOff x="4038600" y="991940"/>
              <a:chExt cx="3833727" cy="2238039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038600" y="25921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318598" y="1513997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648200" y="1676400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318598" y="1676400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648200" y="1981201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18598" y="1981201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648200" y="2286001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318598" y="2286001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648200" y="2580797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18598" y="2580797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038600" y="23635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038600" y="20574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038600" y="1752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4038600" y="1371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971800" y="1789360"/>
              <a:ext cx="457200" cy="216278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191000"/>
            <a:ext cx="3833727" cy="2238039"/>
            <a:chOff x="433473" y="4343400"/>
            <a:chExt cx="3833727" cy="22380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3473" y="4343400"/>
              <a:ext cx="3833727" cy="2238039"/>
              <a:chOff x="457200" y="1789360"/>
              <a:chExt cx="3833727" cy="223803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7200" y="1789360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4648201" y="1513997"/>
                  <a:ext cx="1199649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318598" y="1513997"/>
                  <a:ext cx="1344994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4648200" y="1676400"/>
                  <a:ext cx="1199649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6318598" y="1676400"/>
                  <a:ext cx="1344994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648200" y="19812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6318598" y="1981201"/>
                  <a:ext cx="1344994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648200" y="22860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6318598" y="2286001"/>
                  <a:ext cx="1344994" cy="228599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4648200" y="2580797"/>
                  <a:ext cx="1199649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318598" y="2580797"/>
                  <a:ext cx="1344994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2971800" y="1789360"/>
                <a:ext cx="457200" cy="21627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3429000" y="4690414"/>
              <a:ext cx="801170" cy="1538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043074" y="4709735"/>
              <a:ext cx="1881390" cy="1538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1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Conditioning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1552236"/>
            <a:ext cx="3833727" cy="2503399"/>
            <a:chOff x="4311986" y="3916645"/>
            <a:chExt cx="3833727" cy="250339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454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approximate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239000" y="1912728"/>
            <a:ext cx="457200" cy="21627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9673" y="4238961"/>
            <a:ext cx="3833727" cy="2238039"/>
            <a:chOff x="509673" y="4238961"/>
            <a:chExt cx="3833727" cy="223803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09673" y="4238961"/>
              <a:ext cx="3833727" cy="2238039"/>
              <a:chOff x="433473" y="4343400"/>
              <a:chExt cx="3833727" cy="223803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6348327" y="1477379"/>
                    <a:ext cx="1344994" cy="84954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6318598" y="2315579"/>
                    <a:ext cx="691802" cy="3910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191" name="Rectangle 190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429000" y="4690414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2819400" y="47244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7873" y="1828800"/>
            <a:ext cx="3833727" cy="2238039"/>
            <a:chOff x="527873" y="1828800"/>
            <a:chExt cx="3833727" cy="2238039"/>
          </a:xfrm>
        </p:grpSpPr>
        <p:grpSp>
          <p:nvGrpSpPr>
            <p:cNvPr id="5" name="Group 4"/>
            <p:cNvGrpSpPr/>
            <p:nvPr/>
          </p:nvGrpSpPr>
          <p:grpSpPr>
            <a:xfrm>
              <a:off x="527873" y="1828800"/>
              <a:ext cx="3833727" cy="2238039"/>
              <a:chOff x="433473" y="4343400"/>
              <a:chExt cx="3833727" cy="223803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6318598" y="1513997"/>
                    <a:ext cx="1344994" cy="862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6318598" y="1676400"/>
                    <a:ext cx="1344994" cy="2386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6318598" y="1981201"/>
                    <a:ext cx="1344994" cy="228600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6318598" y="2286001"/>
                    <a:ext cx="1344994" cy="228599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318598" y="2580797"/>
                    <a:ext cx="1344994" cy="1624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109" name="Rectangle 108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5" name="Rectangle 184"/>
              <p:cNvSpPr/>
              <p:nvPr/>
            </p:nvSpPr>
            <p:spPr>
              <a:xfrm>
                <a:off x="3429000" y="4690414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/>
            <p:cNvSpPr/>
            <p:nvPr/>
          </p:nvSpPr>
          <p:spPr>
            <a:xfrm>
              <a:off x="2819400" y="23622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700673" y="4238961"/>
            <a:ext cx="3833727" cy="2238039"/>
            <a:chOff x="509673" y="4238961"/>
            <a:chExt cx="3833727" cy="2238039"/>
          </a:xfrm>
        </p:grpSpPr>
        <p:grpSp>
          <p:nvGrpSpPr>
            <p:cNvPr id="211" name="Group 210"/>
            <p:cNvGrpSpPr/>
            <p:nvPr/>
          </p:nvGrpSpPr>
          <p:grpSpPr>
            <a:xfrm>
              <a:off x="509673" y="4238961"/>
              <a:ext cx="3833727" cy="2238039"/>
              <a:chOff x="433473" y="4343400"/>
              <a:chExt cx="3833727" cy="2238039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6318598" y="1513997"/>
                    <a:ext cx="1344994" cy="572982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8" name="Straight Arrow Connector 217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Arrow Connector 218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6318598" y="2086979"/>
                    <a:ext cx="234602" cy="6196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7014262" y="2086980"/>
                    <a:ext cx="629465" cy="6196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217" name="Rectangle 216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4" name="Rectangle 213"/>
              <p:cNvSpPr/>
              <p:nvPr/>
            </p:nvSpPr>
            <p:spPr>
              <a:xfrm>
                <a:off x="3429000" y="4669106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 211"/>
            <p:cNvSpPr/>
            <p:nvPr/>
          </p:nvSpPr>
          <p:spPr>
            <a:xfrm>
              <a:off x="2819400" y="47244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6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“Machine Learning”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-152400"/>
            <a:ext cx="1066800" cy="329184"/>
          </a:xfrm>
        </p:spPr>
        <p:txBody>
          <a:bodyPr/>
          <a:lstStyle/>
          <a:p>
            <a:pPr>
              <a:defRPr/>
            </a:pPr>
            <a:fld id="{949A7A23-16E1-BF4F-A287-DA29D86EB6D6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334000" y="3867912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4724400" y="1137412"/>
            <a:ext cx="0" cy="53213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22" name="Picture 10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27937"/>
            <a:ext cx="130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15063" y="3588512"/>
            <a:ext cx="2663825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0.5 : Today = not-raining</a:t>
            </a:r>
          </a:p>
          <a:p>
            <a:pPr algn="l" eaLnBrk="1" hangingPunct="1"/>
            <a:r>
              <a:rPr lang="en-US" sz="1800" dirty="0"/>
              <a:t>0.5 : Today = raining</a:t>
            </a:r>
          </a:p>
        </p:txBody>
      </p:sp>
      <p:pic>
        <p:nvPicPr>
          <p:cNvPr id="34824" name="Picture 12" descr="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353312"/>
            <a:ext cx="17002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8938" y="3677412"/>
            <a:ext cx="1057275" cy="369888"/>
          </a:xfrm>
          <a:prstGeom prst="rect">
            <a:avLst/>
          </a:prstGeom>
          <a:solidFill>
            <a:srgbClr val="9ED3D7"/>
          </a:solidFill>
          <a:ln w="76200" cmpd="sng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C8C93"/>
                </a:solidFill>
              </a:rPr>
              <a:t>weather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111500" y="3867912"/>
            <a:ext cx="10033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4828" name="Picture 17" descr="scientist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712"/>
            <a:ext cx="854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29283" y="3176527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“Forward” Model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7200" y="2945695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Prior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24" idx="3"/>
          </p:cNvCxnSpPr>
          <p:nvPr/>
        </p:nvCxnSpPr>
        <p:spPr>
          <a:xfrm>
            <a:off x="3942713" y="3315027"/>
            <a:ext cx="400687" cy="36238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34823" idx="0"/>
          </p:cNvCxnSpPr>
          <p:nvPr/>
        </p:nvCxnSpPr>
        <p:spPr>
          <a:xfrm flipH="1">
            <a:off x="7546976" y="3084195"/>
            <a:ext cx="530224" cy="50431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“Machine Learning”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-152400"/>
            <a:ext cx="1066800" cy="329184"/>
          </a:xfrm>
        </p:spPr>
        <p:txBody>
          <a:bodyPr/>
          <a:lstStyle/>
          <a:p>
            <a:pPr>
              <a:defRPr/>
            </a:pPr>
            <a:fld id="{949A7A23-16E1-BF4F-A287-DA29D86EB6D6}" type="slidenum">
              <a:rPr lang="en-US"/>
              <a:pPr>
                <a:defRPr/>
              </a:pPr>
              <a:t>6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334000" y="3867912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4724400" y="1137412"/>
            <a:ext cx="0" cy="53213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22" name="Picture 10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27937"/>
            <a:ext cx="130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15063" y="3588512"/>
            <a:ext cx="2663825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0.5 : Today = not-raining</a:t>
            </a:r>
          </a:p>
          <a:p>
            <a:pPr algn="l" eaLnBrk="1" hangingPunct="1"/>
            <a:r>
              <a:rPr lang="en-US" sz="1800" dirty="0"/>
              <a:t>0.5 : Today = raining</a:t>
            </a:r>
          </a:p>
        </p:txBody>
      </p:sp>
      <p:pic>
        <p:nvPicPr>
          <p:cNvPr id="34824" name="Picture 12" descr="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353312"/>
            <a:ext cx="17002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8938" y="3677412"/>
            <a:ext cx="1057275" cy="369888"/>
          </a:xfrm>
          <a:prstGeom prst="rect">
            <a:avLst/>
          </a:prstGeom>
          <a:solidFill>
            <a:srgbClr val="9ED3D7"/>
          </a:solidFill>
          <a:ln w="76200" cmpd="sng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C8C93"/>
                </a:solidFill>
              </a:rPr>
              <a:t>weather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111500" y="3867912"/>
            <a:ext cx="10033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4828" name="Picture 17" descr="scientist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712"/>
            <a:ext cx="854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>
            <a:off x="5638800" y="4617212"/>
            <a:ext cx="574675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289675" y="4299712"/>
            <a:ext cx="2792413" cy="646113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/>
              <a:t>0.82 : Today = not-raining</a:t>
            </a:r>
          </a:p>
          <a:p>
            <a:pPr algn="l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0.18 : Today = raining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3111500" y="4617212"/>
            <a:ext cx="698500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1166813" y="3677412"/>
            <a:ext cx="1864613" cy="9233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Outlook </a:t>
            </a:r>
            <a:r>
              <a:rPr lang="en-US" sz="1800" dirty="0"/>
              <a:t>= </a:t>
            </a:r>
            <a:r>
              <a:rPr lang="en-US" sz="1800" dirty="0" smtClean="0"/>
              <a:t>sunny</a:t>
            </a:r>
          </a:p>
          <a:p>
            <a:pPr eaLnBrk="1" hangingPunct="1"/>
            <a:endParaRPr lang="en-US" sz="1800" dirty="0"/>
          </a:p>
        </p:txBody>
      </p:sp>
      <p:sp>
        <p:nvSpPr>
          <p:cNvPr id="34833" name="16-Point Star 26"/>
          <p:cNvSpPr>
            <a:spLocks noChangeArrowheads="1"/>
          </p:cNvSpPr>
          <p:nvPr/>
        </p:nvSpPr>
        <p:spPr bwMode="auto">
          <a:xfrm>
            <a:off x="3886200" y="4142550"/>
            <a:ext cx="1689100" cy="957262"/>
          </a:xfrm>
          <a:prstGeom prst="star16">
            <a:avLst>
              <a:gd name="adj" fmla="val 37500"/>
            </a:avLst>
          </a:prstGeom>
          <a:solidFill>
            <a:srgbClr val="FF6600"/>
          </a:solidFill>
          <a:ln w="76200">
            <a:noFill/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4834" name="TextBox 21"/>
          <p:cNvSpPr txBox="1">
            <a:spLocks noChangeArrowheads="1"/>
          </p:cNvSpPr>
          <p:nvPr/>
        </p:nvSpPr>
        <p:spPr bwMode="auto">
          <a:xfrm>
            <a:off x="4122986" y="4426712"/>
            <a:ext cx="1211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 smtClean="0">
                <a:solidFill>
                  <a:srgbClr val="800000"/>
                </a:solidFill>
              </a:rPr>
              <a:t>inference</a:t>
            </a:r>
            <a:endParaRPr lang="en-US" sz="1800" b="1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5954" y="5233678"/>
            <a:ext cx="800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Posterior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29283" y="3176527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“Forward” Model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38416" y="4915146"/>
            <a:ext cx="164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“Backward” Inference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7200" y="2945695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Prior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24" idx="3"/>
          </p:cNvCxnSpPr>
          <p:nvPr/>
        </p:nvCxnSpPr>
        <p:spPr>
          <a:xfrm>
            <a:off x="3942713" y="3315027"/>
            <a:ext cx="400687" cy="36238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34823" idx="0"/>
          </p:cNvCxnSpPr>
          <p:nvPr/>
        </p:nvCxnSpPr>
        <p:spPr>
          <a:xfrm flipH="1">
            <a:off x="7546976" y="3084195"/>
            <a:ext cx="530224" cy="50431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1"/>
            <a:endCxn id="21" idx="2"/>
          </p:cNvCxnSpPr>
          <p:nvPr/>
        </p:nvCxnSpPr>
        <p:spPr>
          <a:xfrm flipH="1" flipV="1">
            <a:off x="7685882" y="4945825"/>
            <a:ext cx="110072" cy="426353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34833" idx="8"/>
          </p:cNvCxnSpPr>
          <p:nvPr/>
        </p:nvCxnSpPr>
        <p:spPr>
          <a:xfrm flipV="1">
            <a:off x="3185622" y="4959626"/>
            <a:ext cx="947938" cy="9402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859" y="3084195"/>
            <a:ext cx="10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8" idx="2"/>
            <a:endCxn id="34832" idx="0"/>
          </p:cNvCxnSpPr>
          <p:nvPr/>
        </p:nvCxnSpPr>
        <p:spPr>
          <a:xfrm>
            <a:off x="1055044" y="3361194"/>
            <a:ext cx="1044076" cy="31621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“Machine Learning”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-152400"/>
            <a:ext cx="1066800" cy="329184"/>
          </a:xfrm>
        </p:spPr>
        <p:txBody>
          <a:bodyPr/>
          <a:lstStyle/>
          <a:p>
            <a:pPr>
              <a:defRPr/>
            </a:pPr>
            <a:fld id="{949A7A23-16E1-BF4F-A287-DA29D86EB6D6}" type="slidenum">
              <a:rPr lang="en-US"/>
              <a:pPr>
                <a:defRPr/>
              </a:pPr>
              <a:t>7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334000" y="3867912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4724400" y="1137412"/>
            <a:ext cx="0" cy="53213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22" name="Picture 10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27937"/>
            <a:ext cx="130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15063" y="3588512"/>
            <a:ext cx="2663825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0.5 : Today = not-raining</a:t>
            </a:r>
          </a:p>
          <a:p>
            <a:pPr algn="l" eaLnBrk="1" hangingPunct="1"/>
            <a:r>
              <a:rPr lang="en-US" sz="1800" dirty="0"/>
              <a:t>0.5 : Today = raining</a:t>
            </a:r>
          </a:p>
        </p:txBody>
      </p:sp>
      <p:pic>
        <p:nvPicPr>
          <p:cNvPr id="34824" name="Picture 12" descr="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353312"/>
            <a:ext cx="17002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8938" y="3677412"/>
            <a:ext cx="1057275" cy="369888"/>
          </a:xfrm>
          <a:prstGeom prst="rect">
            <a:avLst/>
          </a:prstGeom>
          <a:solidFill>
            <a:srgbClr val="9ED3D7"/>
          </a:solidFill>
          <a:ln w="76200" cmpd="sng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C8C93"/>
                </a:solidFill>
              </a:rPr>
              <a:t>weather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111500" y="3867912"/>
            <a:ext cx="10033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4828" name="Picture 17" descr="scientist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712"/>
            <a:ext cx="854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>
            <a:off x="5638800" y="4617212"/>
            <a:ext cx="574675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289675" y="4299712"/>
            <a:ext cx="1497826" cy="1200329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200" dirty="0" smtClean="0"/>
              <a:t>Samples:</a:t>
            </a:r>
          </a:p>
          <a:p>
            <a:pPr algn="l">
              <a:defRPr/>
            </a:pPr>
            <a:r>
              <a:rPr lang="en-US" sz="1200" dirty="0" smtClean="0"/>
              <a:t>Today </a:t>
            </a:r>
            <a:r>
              <a:rPr lang="en-US" sz="1200" dirty="0"/>
              <a:t>= not-raining</a:t>
            </a:r>
          </a:p>
          <a:p>
            <a:pPr>
              <a:defRPr/>
            </a:pPr>
            <a:r>
              <a:rPr lang="en-US" sz="1200" dirty="0"/>
              <a:t>Today = not-</a:t>
            </a:r>
            <a:r>
              <a:rPr lang="en-US" sz="1200" dirty="0" smtClean="0"/>
              <a:t>raining</a:t>
            </a:r>
          </a:p>
          <a:p>
            <a:pPr>
              <a:defRPr/>
            </a:pPr>
            <a:r>
              <a:rPr lang="en-US" sz="1200" dirty="0"/>
              <a:t>Today = not-raining</a:t>
            </a:r>
          </a:p>
          <a:p>
            <a:pPr>
              <a:defRPr/>
            </a:pPr>
            <a:r>
              <a:rPr lang="en-US" sz="1200" dirty="0" smtClean="0"/>
              <a:t>Today = raining </a:t>
            </a:r>
          </a:p>
          <a:p>
            <a:pPr>
              <a:defRPr/>
            </a:pPr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3111500" y="4617212"/>
            <a:ext cx="698500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1166813" y="3677412"/>
            <a:ext cx="1864613" cy="9233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Outlook </a:t>
            </a:r>
            <a:r>
              <a:rPr lang="en-US" sz="1800" dirty="0"/>
              <a:t>= </a:t>
            </a:r>
            <a:r>
              <a:rPr lang="en-US" sz="1800" dirty="0" smtClean="0"/>
              <a:t>sunny</a:t>
            </a:r>
          </a:p>
          <a:p>
            <a:pPr eaLnBrk="1" hangingPunct="1"/>
            <a:endParaRPr lang="en-US" sz="1800" dirty="0"/>
          </a:p>
        </p:txBody>
      </p:sp>
      <p:sp>
        <p:nvSpPr>
          <p:cNvPr id="34833" name="16-Point Star 26"/>
          <p:cNvSpPr>
            <a:spLocks noChangeArrowheads="1"/>
          </p:cNvSpPr>
          <p:nvPr/>
        </p:nvSpPr>
        <p:spPr bwMode="auto">
          <a:xfrm>
            <a:off x="3886200" y="4142550"/>
            <a:ext cx="1689100" cy="957262"/>
          </a:xfrm>
          <a:prstGeom prst="star16">
            <a:avLst>
              <a:gd name="adj" fmla="val 37500"/>
            </a:avLst>
          </a:prstGeom>
          <a:solidFill>
            <a:srgbClr val="FF6600"/>
          </a:solidFill>
          <a:ln w="76200">
            <a:noFill/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4834" name="TextBox 21"/>
          <p:cNvSpPr txBox="1">
            <a:spLocks noChangeArrowheads="1"/>
          </p:cNvSpPr>
          <p:nvPr/>
        </p:nvSpPr>
        <p:spPr bwMode="auto">
          <a:xfrm>
            <a:off x="4078071" y="4426712"/>
            <a:ext cx="1300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800000"/>
                </a:solidFill>
              </a:rPr>
              <a:t>i</a:t>
            </a:r>
            <a:r>
              <a:rPr lang="en-US" sz="1800" b="1" dirty="0" smtClean="0">
                <a:solidFill>
                  <a:srgbClr val="800000"/>
                </a:solidFill>
              </a:rPr>
              <a:t>nference*</a:t>
            </a:r>
            <a:endParaRPr lang="en-US" sz="1800" b="1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7279" y="5791200"/>
            <a:ext cx="1441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Posterior Samples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29283" y="3176527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“Forward” Model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38416" y="4915146"/>
            <a:ext cx="164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“Backward” Inference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7200" y="2945695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Prior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24" idx="3"/>
          </p:cNvCxnSpPr>
          <p:nvPr/>
        </p:nvCxnSpPr>
        <p:spPr>
          <a:xfrm>
            <a:off x="3942713" y="3315027"/>
            <a:ext cx="400687" cy="36238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34823" idx="0"/>
          </p:cNvCxnSpPr>
          <p:nvPr/>
        </p:nvCxnSpPr>
        <p:spPr>
          <a:xfrm flipH="1">
            <a:off x="7546976" y="3084195"/>
            <a:ext cx="530224" cy="50431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1"/>
            <a:endCxn id="21" idx="2"/>
          </p:cNvCxnSpPr>
          <p:nvPr/>
        </p:nvCxnSpPr>
        <p:spPr>
          <a:xfrm flipH="1" flipV="1">
            <a:off x="7038588" y="5500041"/>
            <a:ext cx="348691" cy="42965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34833" idx="8"/>
          </p:cNvCxnSpPr>
          <p:nvPr/>
        </p:nvCxnSpPr>
        <p:spPr>
          <a:xfrm flipV="1">
            <a:off x="3185622" y="4959626"/>
            <a:ext cx="947938" cy="9402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859" y="3084195"/>
            <a:ext cx="10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8" idx="2"/>
            <a:endCxn id="34832" idx="0"/>
          </p:cNvCxnSpPr>
          <p:nvPr/>
        </p:nvCxnSpPr>
        <p:spPr>
          <a:xfrm>
            <a:off x="1055044" y="3361194"/>
            <a:ext cx="1044076" cy="31621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5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“Machine Learning”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-152400"/>
            <a:ext cx="1066800" cy="329184"/>
          </a:xfrm>
        </p:spPr>
        <p:txBody>
          <a:bodyPr/>
          <a:lstStyle/>
          <a:p>
            <a:pPr>
              <a:defRPr/>
            </a:pPr>
            <a:fld id="{949A7A23-16E1-BF4F-A287-DA29D86EB6D6}" type="slidenum">
              <a:rPr lang="en-US"/>
              <a:pPr>
                <a:defRPr/>
              </a:pPr>
              <a:t>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334000" y="3867912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4724400" y="1137412"/>
            <a:ext cx="0" cy="53213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22" name="Picture 10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27937"/>
            <a:ext cx="130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15063" y="3588512"/>
            <a:ext cx="2663825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0.5 : Today = not-raining</a:t>
            </a:r>
          </a:p>
          <a:p>
            <a:pPr algn="l" eaLnBrk="1" hangingPunct="1"/>
            <a:r>
              <a:rPr lang="en-US" sz="1800" dirty="0"/>
              <a:t>0.5 : Today = raining</a:t>
            </a:r>
          </a:p>
        </p:txBody>
      </p:sp>
      <p:pic>
        <p:nvPicPr>
          <p:cNvPr id="34824" name="Picture 12" descr="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353312"/>
            <a:ext cx="17002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8938" y="3677412"/>
            <a:ext cx="1057275" cy="369888"/>
          </a:xfrm>
          <a:prstGeom prst="rect">
            <a:avLst/>
          </a:prstGeom>
          <a:solidFill>
            <a:srgbClr val="9ED3D7"/>
          </a:solidFill>
          <a:ln w="76200" cmpd="sng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C8C93"/>
                </a:solidFill>
              </a:rPr>
              <a:t>weather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111500" y="3867912"/>
            <a:ext cx="10033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4828" name="Picture 17" descr="scientist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712"/>
            <a:ext cx="854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>
            <a:off x="5638800" y="4617212"/>
            <a:ext cx="574675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289675" y="4299712"/>
            <a:ext cx="2792413" cy="646113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/>
              <a:t>0.82 : Today = not-raining</a:t>
            </a:r>
          </a:p>
          <a:p>
            <a:pPr algn="l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0.18 : Today = raining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3111500" y="4617212"/>
            <a:ext cx="698500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1166813" y="3677412"/>
            <a:ext cx="1864613" cy="9233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Outlook </a:t>
            </a:r>
            <a:r>
              <a:rPr lang="en-US" sz="1800" dirty="0"/>
              <a:t>= </a:t>
            </a:r>
            <a:r>
              <a:rPr lang="en-US" sz="1800" dirty="0" smtClean="0"/>
              <a:t>sunny</a:t>
            </a:r>
          </a:p>
          <a:p>
            <a:pPr eaLnBrk="1" hangingPunct="1"/>
            <a:endParaRPr lang="en-US" sz="1800" dirty="0"/>
          </a:p>
        </p:txBody>
      </p:sp>
      <p:sp>
        <p:nvSpPr>
          <p:cNvPr id="34833" name="16-Point Star 26"/>
          <p:cNvSpPr>
            <a:spLocks noChangeArrowheads="1"/>
          </p:cNvSpPr>
          <p:nvPr/>
        </p:nvSpPr>
        <p:spPr bwMode="auto">
          <a:xfrm>
            <a:off x="3886200" y="4142550"/>
            <a:ext cx="1689100" cy="957262"/>
          </a:xfrm>
          <a:prstGeom prst="star16">
            <a:avLst>
              <a:gd name="adj" fmla="val 37500"/>
            </a:avLst>
          </a:prstGeom>
          <a:solidFill>
            <a:srgbClr val="FF6600"/>
          </a:solidFill>
          <a:ln w="76200">
            <a:noFill/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4834" name="TextBox 21"/>
          <p:cNvSpPr txBox="1">
            <a:spLocks noChangeArrowheads="1"/>
          </p:cNvSpPr>
          <p:nvPr/>
        </p:nvSpPr>
        <p:spPr bwMode="auto">
          <a:xfrm>
            <a:off x="4078071" y="4426712"/>
            <a:ext cx="1300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 smtClean="0">
                <a:solidFill>
                  <a:srgbClr val="800000"/>
                </a:solidFill>
              </a:rPr>
              <a:t>inference*</a:t>
            </a:r>
            <a:endParaRPr lang="en-US" sz="1800" b="1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5954" y="5233678"/>
            <a:ext cx="800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Posterior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29283" y="3176527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“Forward” Model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38416" y="4915146"/>
            <a:ext cx="164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“Backward” Inference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7200" y="2945695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Prior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24" idx="3"/>
          </p:cNvCxnSpPr>
          <p:nvPr/>
        </p:nvCxnSpPr>
        <p:spPr>
          <a:xfrm>
            <a:off x="3942713" y="3315027"/>
            <a:ext cx="400687" cy="36238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34823" idx="0"/>
          </p:cNvCxnSpPr>
          <p:nvPr/>
        </p:nvCxnSpPr>
        <p:spPr>
          <a:xfrm flipH="1">
            <a:off x="7546976" y="3084195"/>
            <a:ext cx="530224" cy="50431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1"/>
            <a:endCxn id="21" idx="2"/>
          </p:cNvCxnSpPr>
          <p:nvPr/>
        </p:nvCxnSpPr>
        <p:spPr>
          <a:xfrm flipH="1" flipV="1">
            <a:off x="7685882" y="4945825"/>
            <a:ext cx="110072" cy="426353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34833" idx="8"/>
          </p:cNvCxnSpPr>
          <p:nvPr/>
        </p:nvCxnSpPr>
        <p:spPr>
          <a:xfrm flipV="1">
            <a:off x="3185622" y="4959626"/>
            <a:ext cx="947938" cy="9402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859" y="3084195"/>
            <a:ext cx="10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8" idx="2"/>
            <a:endCxn id="34832" idx="0"/>
          </p:cNvCxnSpPr>
          <p:nvPr/>
        </p:nvCxnSpPr>
        <p:spPr>
          <a:xfrm>
            <a:off x="1055044" y="3361194"/>
            <a:ext cx="1044076" cy="31621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6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“Machine Learning”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-152400"/>
            <a:ext cx="1066800" cy="329184"/>
          </a:xfrm>
        </p:spPr>
        <p:txBody>
          <a:bodyPr/>
          <a:lstStyle/>
          <a:p>
            <a:pPr>
              <a:defRPr/>
            </a:pPr>
            <a:fld id="{949A7A23-16E1-BF4F-A287-DA29D86EB6D6}" type="slidenum">
              <a:rPr lang="en-US"/>
              <a:pPr>
                <a:defRPr/>
              </a:pPr>
              <a:t>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334000" y="3867912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4724400" y="1137412"/>
            <a:ext cx="0" cy="53213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822" name="Picture 10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27937"/>
            <a:ext cx="1304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1"/>
          <p:cNvSpPr txBox="1">
            <a:spLocks noChangeArrowheads="1"/>
          </p:cNvSpPr>
          <p:nvPr/>
        </p:nvSpPr>
        <p:spPr bwMode="auto">
          <a:xfrm>
            <a:off x="6215063" y="3588512"/>
            <a:ext cx="2663825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0.5 : Today = not-raining</a:t>
            </a:r>
          </a:p>
          <a:p>
            <a:pPr algn="l" eaLnBrk="1" hangingPunct="1"/>
            <a:r>
              <a:rPr lang="en-US" sz="1800" dirty="0"/>
              <a:t>0.5 : Today = raining</a:t>
            </a:r>
          </a:p>
        </p:txBody>
      </p:sp>
      <p:pic>
        <p:nvPicPr>
          <p:cNvPr id="34824" name="Picture 12" descr="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353312"/>
            <a:ext cx="17002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98938" y="3677412"/>
            <a:ext cx="1057275" cy="369888"/>
          </a:xfrm>
          <a:prstGeom prst="rect">
            <a:avLst/>
          </a:prstGeom>
          <a:solidFill>
            <a:srgbClr val="9ED3D7"/>
          </a:solidFill>
          <a:ln w="76200" cmpd="sng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C8C93"/>
                </a:solidFill>
              </a:rPr>
              <a:t>weather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111500" y="3867912"/>
            <a:ext cx="10033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4828" name="Picture 17" descr="scientist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712"/>
            <a:ext cx="854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 bwMode="auto">
          <a:xfrm>
            <a:off x="5638800" y="4617212"/>
            <a:ext cx="574675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289675" y="4299712"/>
            <a:ext cx="2792413" cy="646113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/>
              <a:t>0.82 : Today = not-raining</a:t>
            </a:r>
          </a:p>
          <a:p>
            <a:pPr algn="l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0.18 : Today = raining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3111500" y="4617212"/>
            <a:ext cx="698500" cy="55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32" name="TextBox 23"/>
          <p:cNvSpPr txBox="1">
            <a:spLocks noChangeArrowheads="1"/>
          </p:cNvSpPr>
          <p:nvPr/>
        </p:nvSpPr>
        <p:spPr bwMode="auto">
          <a:xfrm>
            <a:off x="1166813" y="3677412"/>
            <a:ext cx="1864613" cy="9233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Outlook </a:t>
            </a:r>
            <a:r>
              <a:rPr lang="en-US" sz="1800" dirty="0"/>
              <a:t>= </a:t>
            </a:r>
            <a:r>
              <a:rPr lang="en-US" sz="1800" dirty="0" smtClean="0"/>
              <a:t>sunny</a:t>
            </a:r>
          </a:p>
          <a:p>
            <a:pPr eaLnBrk="1" hangingPunct="1"/>
            <a:endParaRPr lang="en-US" sz="1800" dirty="0"/>
          </a:p>
        </p:txBody>
      </p:sp>
      <p:sp>
        <p:nvSpPr>
          <p:cNvPr id="34833" name="16-Point Star 26"/>
          <p:cNvSpPr>
            <a:spLocks noChangeArrowheads="1"/>
          </p:cNvSpPr>
          <p:nvPr/>
        </p:nvSpPr>
        <p:spPr bwMode="auto">
          <a:xfrm>
            <a:off x="3886200" y="4142550"/>
            <a:ext cx="1689100" cy="957262"/>
          </a:xfrm>
          <a:prstGeom prst="star16">
            <a:avLst>
              <a:gd name="adj" fmla="val 37500"/>
            </a:avLst>
          </a:prstGeom>
          <a:solidFill>
            <a:srgbClr val="FF6600"/>
          </a:solidFill>
          <a:ln w="76200">
            <a:noFill/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4834" name="TextBox 21"/>
          <p:cNvSpPr txBox="1">
            <a:spLocks noChangeArrowheads="1"/>
          </p:cNvSpPr>
          <p:nvPr/>
        </p:nvSpPr>
        <p:spPr bwMode="auto">
          <a:xfrm>
            <a:off x="4078071" y="4426712"/>
            <a:ext cx="1300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 smtClean="0">
                <a:solidFill>
                  <a:srgbClr val="800000"/>
                </a:solidFill>
              </a:rPr>
              <a:t>inference*</a:t>
            </a:r>
            <a:endParaRPr lang="en-US" sz="1800" b="1" dirty="0">
              <a:solidFill>
                <a:srgbClr val="800000"/>
              </a:solidFill>
            </a:endParaRPr>
          </a:p>
        </p:txBody>
      </p:sp>
      <p:pic>
        <p:nvPicPr>
          <p:cNvPr id="34835" name="Picture 27" descr="sunny_beach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5296310"/>
            <a:ext cx="1797050" cy="119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28" descr="Goofy-Beach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60" y="5274423"/>
            <a:ext cx="1854200" cy="128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95954" y="5233678"/>
            <a:ext cx="800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Posterior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29283" y="3176527"/>
            <a:ext cx="131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“Forward” Model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38416" y="4915146"/>
            <a:ext cx="164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“Backward” Inference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7200" y="2945695"/>
            <a:ext cx="50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Prior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24" idx="3"/>
          </p:cNvCxnSpPr>
          <p:nvPr/>
        </p:nvCxnSpPr>
        <p:spPr>
          <a:xfrm>
            <a:off x="3942713" y="3315027"/>
            <a:ext cx="400687" cy="36238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34823" idx="0"/>
          </p:cNvCxnSpPr>
          <p:nvPr/>
        </p:nvCxnSpPr>
        <p:spPr>
          <a:xfrm flipH="1">
            <a:off x="7546976" y="3084195"/>
            <a:ext cx="530224" cy="50431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1"/>
            <a:endCxn id="21" idx="2"/>
          </p:cNvCxnSpPr>
          <p:nvPr/>
        </p:nvCxnSpPr>
        <p:spPr>
          <a:xfrm flipH="1" flipV="1">
            <a:off x="7685882" y="4945825"/>
            <a:ext cx="110072" cy="426353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34833" idx="8"/>
          </p:cNvCxnSpPr>
          <p:nvPr/>
        </p:nvCxnSpPr>
        <p:spPr>
          <a:xfrm flipV="1">
            <a:off x="3185622" y="4959626"/>
            <a:ext cx="947938" cy="9402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7859" y="3084195"/>
            <a:ext cx="10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Observation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1055044" y="3361194"/>
            <a:ext cx="1044076" cy="31621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H="1">
            <a:off x="7315200" y="4977837"/>
            <a:ext cx="1" cy="5510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5376863" y="5009490"/>
            <a:ext cx="1091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Classification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6468102" y="5147990"/>
            <a:ext cx="847098" cy="44155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200" y="5574268"/>
            <a:ext cx="202614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Today=not-raining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13361</TotalTime>
  <Words>2027</Words>
  <Application>Microsoft Macintosh PowerPoint</Application>
  <PresentationFormat>On-screen Show (4:3)</PresentationFormat>
  <Paragraphs>624</Paragraphs>
  <Slides>47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Clarity</vt:lpstr>
      <vt:lpstr>Equation</vt:lpstr>
      <vt:lpstr>Probabilistic Programming for Security</vt:lpstr>
      <vt:lpstr>PowerPoint Presentation</vt:lpstr>
      <vt:lpstr>PowerPoint Presentation</vt:lpstr>
      <vt:lpstr>“Machine Learning”</vt:lpstr>
      <vt:lpstr>“Machine Learning”</vt:lpstr>
      <vt:lpstr>“Machine Learning”</vt:lpstr>
      <vt:lpstr>“Machine Learning”</vt:lpstr>
      <vt:lpstr>“Machine Learning”</vt:lpstr>
      <vt:lpstr>“Machine Learning”</vt:lpstr>
      <vt:lpstr>“Machine Learning”</vt:lpstr>
      <vt:lpstr>Adversary learning</vt:lpstr>
      <vt:lpstr>Different but Same</vt:lpstr>
      <vt:lpstr>Different but Same</vt:lpstr>
      <vt:lpstr>Inference visualized</vt:lpstr>
      <vt:lpstr>Inference visualized</vt:lpstr>
      <vt:lpstr>Vulnerability scale</vt:lpstr>
      <vt:lpstr>Information flow</vt:lpstr>
      <vt:lpstr>Issue: Approximate inference</vt:lpstr>
      <vt:lpstr>Sound inference</vt:lpstr>
      <vt:lpstr>Issue: Complexity</vt:lpstr>
      <vt:lpstr>Issue: Prior</vt:lpstr>
      <vt:lpstr>Worst-case prior</vt:lpstr>
      <vt:lpstr>Issue: Prior</vt:lpstr>
      <vt:lpstr>Differential Privacy</vt:lpstr>
      <vt:lpstr>Issue: Prior</vt:lpstr>
      <vt:lpstr>PowerPoint Presentation</vt:lpstr>
      <vt:lpstr>Probabilistic Abstract Interpretation</vt:lpstr>
      <vt:lpstr>Part 2: Probabilistic Abstract Interpretation</vt:lpstr>
      <vt:lpstr>Concrete Interpretation</vt:lpstr>
      <vt:lpstr>Abstract Interpretation</vt:lpstr>
      <vt:lpstr>Abstract Interpretation</vt:lpstr>
      <vt:lpstr>Probabilistic Interpretation</vt:lpstr>
      <vt:lpstr>Concrete Probabilistic Semantics</vt:lpstr>
      <vt:lpstr>Subdistribution operations</vt:lpstr>
      <vt:lpstr>Subdistribution Abstraction</vt:lpstr>
      <vt:lpstr>Subdistribution Abstraction: Probabilistic Polyhedra</vt:lpstr>
      <vt:lpstr>Abstraction imprecision </vt:lpstr>
      <vt:lpstr>Probabilistic Abstract Interpretation</vt:lpstr>
      <vt:lpstr>Example abstract operation</vt:lpstr>
      <vt:lpstr>Conditioning</vt:lpstr>
      <vt:lpstr>Simplify representation</vt:lpstr>
      <vt:lpstr>Add and simplify</vt:lpstr>
      <vt:lpstr>Primitives for operations</vt:lpstr>
      <vt:lpstr>Probabilistic Abstract Interpretation</vt:lpstr>
      <vt:lpstr>Part 3 </vt:lpstr>
      <vt:lpstr>Abstract Conditioning</vt:lpstr>
      <vt:lpstr>Abstract Conditioning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 Mardziel</cp:lastModifiedBy>
  <cp:revision>513</cp:revision>
  <dcterms:created xsi:type="dcterms:W3CDTF">2011-04-06T18:22:20Z</dcterms:created>
  <dcterms:modified xsi:type="dcterms:W3CDTF">2015-04-29T15:08:06Z</dcterms:modified>
</cp:coreProperties>
</file>