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7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36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7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69"/>
  </p:notesMasterIdLst>
  <p:handoutMasterIdLst>
    <p:handoutMasterId r:id="rId70"/>
  </p:handoutMasterIdLst>
  <p:sldIdLst>
    <p:sldId id="409" r:id="rId2"/>
    <p:sldId id="492" r:id="rId3"/>
    <p:sldId id="507" r:id="rId4"/>
    <p:sldId id="508" r:id="rId5"/>
    <p:sldId id="506" r:id="rId6"/>
    <p:sldId id="505" r:id="rId7"/>
    <p:sldId id="509" r:id="rId8"/>
    <p:sldId id="510" r:id="rId9"/>
    <p:sldId id="511" r:id="rId10"/>
    <p:sldId id="512" r:id="rId11"/>
    <p:sldId id="513" r:id="rId12"/>
    <p:sldId id="427" r:id="rId13"/>
    <p:sldId id="514" r:id="rId14"/>
    <p:sldId id="517" r:id="rId15"/>
    <p:sldId id="516" r:id="rId16"/>
    <p:sldId id="519" r:id="rId17"/>
    <p:sldId id="520" r:id="rId18"/>
    <p:sldId id="518" r:id="rId19"/>
    <p:sldId id="526" r:id="rId20"/>
    <p:sldId id="523" r:id="rId21"/>
    <p:sldId id="522" r:id="rId22"/>
    <p:sldId id="524" r:id="rId23"/>
    <p:sldId id="527" r:id="rId24"/>
    <p:sldId id="521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50" r:id="rId33"/>
    <p:sldId id="535" r:id="rId34"/>
    <p:sldId id="536" r:id="rId35"/>
    <p:sldId id="501" r:id="rId36"/>
    <p:sldId id="538" r:id="rId37"/>
    <p:sldId id="537" r:id="rId38"/>
    <p:sldId id="539" r:id="rId39"/>
    <p:sldId id="540" r:id="rId40"/>
    <p:sldId id="541" r:id="rId41"/>
    <p:sldId id="542" r:id="rId42"/>
    <p:sldId id="50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25" r:id="rId51"/>
    <p:sldId id="474" r:id="rId52"/>
    <p:sldId id="471" r:id="rId53"/>
    <p:sldId id="472" r:id="rId54"/>
    <p:sldId id="473" r:id="rId55"/>
    <p:sldId id="484" r:id="rId56"/>
    <p:sldId id="415" r:id="rId57"/>
    <p:sldId id="416" r:id="rId58"/>
    <p:sldId id="482" r:id="rId59"/>
    <p:sldId id="477" r:id="rId60"/>
    <p:sldId id="373" r:id="rId61"/>
    <p:sldId id="485" r:id="rId62"/>
    <p:sldId id="486" r:id="rId63"/>
    <p:sldId id="420" r:id="rId64"/>
    <p:sldId id="490" r:id="rId65"/>
    <p:sldId id="491" r:id="rId66"/>
    <p:sldId id="489" r:id="rId67"/>
    <p:sldId id="487" r:id="rId68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512" y="48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tags" Target="tags/tag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8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8.emf"/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7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points and the seemingly redundant</a:t>
            </a:r>
            <a:r>
              <a:rPr lang="en-US" baseline="0" dirty="0" smtClean="0"/>
              <a:t> </a:t>
            </a:r>
            <a:r>
              <a:rPr lang="en-US" dirty="0" smtClean="0"/>
              <a:t>total mass we found useful for</a:t>
            </a:r>
            <a:r>
              <a:rPr lang="en-US" baseline="0" dirty="0" smtClean="0"/>
              <a:t> performing some operations in some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May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May 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May 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May 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May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May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May 7,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25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26.e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27.e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11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3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40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42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45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0.bin"/><Relationship Id="rId12" Type="http://schemas.openxmlformats.org/officeDocument/2006/relationships/image" Target="../media/image33.emf"/><Relationship Id="rId13" Type="http://schemas.openxmlformats.org/officeDocument/2006/relationships/oleObject" Target="../embeddings/oleObject51.bin"/><Relationship Id="rId14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48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4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2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7.bin"/><Relationship Id="rId12" Type="http://schemas.openxmlformats.org/officeDocument/2006/relationships/image" Target="../media/image44.emf"/><Relationship Id="rId13" Type="http://schemas.openxmlformats.org/officeDocument/2006/relationships/oleObject" Target="../embeddings/oleObject58.bin"/><Relationship Id="rId14" Type="http://schemas.openxmlformats.org/officeDocument/2006/relationships/image" Target="../media/image4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5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4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emf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44.e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4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9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5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63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8.bin"/><Relationship Id="rId12" Type="http://schemas.openxmlformats.org/officeDocument/2006/relationships/image" Target="../media/image51.emf"/><Relationship Id="rId13" Type="http://schemas.openxmlformats.org/officeDocument/2006/relationships/oleObject" Target="../embeddings/oleObject69.bin"/><Relationship Id="rId14" Type="http://schemas.openxmlformats.org/officeDocument/2006/relationships/image" Target="../media/image52.emf"/><Relationship Id="rId15" Type="http://schemas.openxmlformats.org/officeDocument/2006/relationships/oleObject" Target="../embeddings/oleObject70.bin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66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71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5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otr.mardziel.com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6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1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609600"/>
          </a:xfrm>
        </p:spPr>
        <p:txBody>
          <a:bodyPr/>
          <a:lstStyle/>
          <a:p>
            <a:pPr algn="ctr"/>
            <a:r>
              <a:rPr lang="en-US" sz="2800" dirty="0" smtClean="0"/>
              <a:t>Models and Games for </a:t>
            </a:r>
            <a:r>
              <a:rPr lang="en-US" sz="2800" b="1" dirty="0" smtClean="0"/>
              <a:t>Quantifying</a:t>
            </a:r>
            <a:r>
              <a:rPr lang="en-US" sz="2800" dirty="0" smtClean="0"/>
              <a:t> </a:t>
            </a:r>
            <a:r>
              <a:rPr lang="en-US" sz="2800" b="1" dirty="0" smtClean="0"/>
              <a:t>Vulnerability</a:t>
            </a:r>
            <a:r>
              <a:rPr lang="en-US" sz="2800" dirty="0" smtClean="0"/>
              <a:t> of Secret Information</a:t>
            </a:r>
            <a:endParaRPr lang="en-US" sz="28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Piotr (Peter) Mardziel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University of Maryland, College Park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plum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42493"/>
            <a:ext cx="2895600" cy="177210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86867" y="4921561"/>
            <a:ext cx="896015" cy="1554470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1637" y="4923301"/>
            <a:ext cx="890660" cy="1552730"/>
            <a:chOff x="1616178" y="3831901"/>
            <a:chExt cx="890660" cy="1552730"/>
          </a:xfrm>
        </p:grpSpPr>
        <p:pic>
          <p:nvPicPr>
            <p:cNvPr id="8" name="Picture 7" descr="mike201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1052" y="4922579"/>
            <a:ext cx="1019299" cy="1553452"/>
            <a:chOff x="2565610" y="3831179"/>
            <a:chExt cx="1019299" cy="1553452"/>
          </a:xfrm>
        </p:grpSpPr>
        <p:sp>
          <p:nvSpPr>
            <p:cNvPr id="11" name="TextBox 10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2" name="Picture 11" descr="mudhaka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999106" y="4922579"/>
            <a:ext cx="855806" cy="1544449"/>
            <a:chOff x="3783342" y="3831179"/>
            <a:chExt cx="855806" cy="1544449"/>
          </a:xfrm>
        </p:grpSpPr>
        <p:pic>
          <p:nvPicPr>
            <p:cNvPr id="14" name="Picture 13" descr="jonathankatz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343" y="3831179"/>
              <a:ext cx="855805" cy="10373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83342" y="4867797"/>
              <a:ext cx="8558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Jonathan Katz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3667" y="4921560"/>
            <a:ext cx="831502" cy="1558767"/>
            <a:chOff x="4758447" y="3830160"/>
            <a:chExt cx="831502" cy="1558767"/>
          </a:xfrm>
        </p:grpSpPr>
        <p:sp>
          <p:nvSpPr>
            <p:cNvPr id="16" name="TextBox 15"/>
            <p:cNvSpPr txBox="1"/>
            <p:nvPr/>
          </p:nvSpPr>
          <p:spPr>
            <a:xfrm>
              <a:off x="4758447" y="4881096"/>
              <a:ext cx="831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UFMG, Brazil</a:t>
              </a:r>
              <a:endParaRPr lang="en-US" sz="900" dirty="0"/>
            </a:p>
          </p:txBody>
        </p:sp>
        <p:pic>
          <p:nvPicPr>
            <p:cNvPr id="17" name="Picture 16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023924" y="4920427"/>
            <a:ext cx="694430" cy="1555604"/>
            <a:chOff x="5786682" y="3829027"/>
            <a:chExt cx="694430" cy="1555604"/>
          </a:xfrm>
        </p:grpSpPr>
        <p:pic>
          <p:nvPicPr>
            <p:cNvPr id="18" name="Picture 17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87109" y="4923302"/>
            <a:ext cx="828717" cy="1553698"/>
            <a:chOff x="6634344" y="3831902"/>
            <a:chExt cx="828717" cy="1553698"/>
          </a:xfrm>
        </p:grpSpPr>
        <p:sp>
          <p:nvSpPr>
            <p:cNvPr id="21" name="TextBox 20"/>
            <p:cNvSpPr txBox="1"/>
            <p:nvPr/>
          </p:nvSpPr>
          <p:spPr>
            <a:xfrm>
              <a:off x="6634344" y="4877769"/>
              <a:ext cx="8287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Queen Mary</a:t>
              </a:r>
              <a:endParaRPr lang="en-US" sz="900" dirty="0"/>
            </a:p>
          </p:txBody>
        </p:sp>
        <p:pic>
          <p:nvPicPr>
            <p:cNvPr id="24" name="Picture 23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884580" y="4914299"/>
            <a:ext cx="726020" cy="1520213"/>
            <a:chOff x="7714190" y="3822899"/>
            <a:chExt cx="726020" cy="1520213"/>
          </a:xfrm>
        </p:grpSpPr>
        <p:sp>
          <p:nvSpPr>
            <p:cNvPr id="23" name="TextBox 22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25" name="Picture 24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  <p:pic>
        <p:nvPicPr>
          <p:cNvPr id="35" name="Picture 34" descr="umd_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5887"/>
            <a:ext cx="1447800" cy="1425319"/>
          </a:xfrm>
          <a:prstGeom prst="rect">
            <a:avLst/>
          </a:prstGeom>
        </p:spPr>
      </p:pic>
      <p:pic>
        <p:nvPicPr>
          <p:cNvPr id="5" name="Picture 4" descr="mc2-logo-jpeg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1"/>
            <a:ext cx="2913851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Probabilistic</a:t>
            </a:r>
            <a:r>
              <a:rPr lang="en-US" dirty="0" smtClean="0"/>
              <a:t> 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4436385" y="38539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7385" y="3669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2192866"/>
            <a:ext cx="19391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16200000" flipV="1">
            <a:off x="3890821" y="2586182"/>
            <a:ext cx="1002268" cy="1163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34544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3656099" y="2192867"/>
            <a:ext cx="2646001" cy="592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1295400" y="1397000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op_secret_file_0515-0911-0222-3450_SMU.jpg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73200"/>
            <a:ext cx="457200" cy="457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48057"/>
              </p:ext>
            </p:extLst>
          </p:nvPr>
        </p:nvGraphicFramePr>
        <p:xfrm>
          <a:off x="4835525" y="1487488"/>
          <a:ext cx="27082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Equation" r:id="rId7" imgW="1714500" imgH="190500" progId="Equation.3">
                  <p:embed/>
                </p:oleObj>
              </mc:Choice>
              <mc:Fallback>
                <p:oleObj name="Equation" r:id="rId7" imgW="1714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5525" y="1487488"/>
                        <a:ext cx="27082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33977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Equation" r:id="rId9" imgW="927100" imgH="177800" progId="Equation.3">
                  <p:embed/>
                </p:oleObj>
              </mc:Choice>
              <mc:Fallback>
                <p:oleObj name="Equation" r:id="rId9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601237"/>
              </p:ext>
            </p:extLst>
          </p:nvPr>
        </p:nvGraphicFramePr>
        <p:xfrm>
          <a:off x="2470150" y="4800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Equation" r:id="rId11" imgW="1079500" imgH="190500" progId="Equation.3">
                  <p:embed/>
                </p:oleObj>
              </mc:Choice>
              <mc:Fallback>
                <p:oleObj name="Equation" r:id="rId11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0150" y="4800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727329"/>
              </p:ext>
            </p:extLst>
          </p:nvPr>
        </p:nvGraphicFramePr>
        <p:xfrm>
          <a:off x="609600" y="1544637"/>
          <a:ext cx="6635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Equation" r:id="rId13" imgW="419100" imgH="177800" progId="Equation.3">
                  <p:embed/>
                </p:oleObj>
              </mc:Choice>
              <mc:Fallback>
                <p:oleObj name="Equation" r:id="rId13" imgW="41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" y="1544637"/>
                        <a:ext cx="66357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37469"/>
              </p:ext>
            </p:extLst>
          </p:nvPr>
        </p:nvGraphicFramePr>
        <p:xfrm>
          <a:off x="2819400" y="1295400"/>
          <a:ext cx="723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Equation" r:id="rId15" imgW="457200" imgH="190500" progId="Equation.3">
                  <p:embed/>
                </p:oleObj>
              </mc:Choice>
              <mc:Fallback>
                <p:oleObj name="Equation" r:id="rId15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7239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13926"/>
              </p:ext>
            </p:extLst>
          </p:nvPr>
        </p:nvGraphicFramePr>
        <p:xfrm>
          <a:off x="4211638" y="5638800"/>
          <a:ext cx="37703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Equation" r:id="rId17" imgW="2387600" imgH="482600" progId="Equation.3">
                  <p:embed/>
                </p:oleObj>
              </mc:Choice>
              <mc:Fallback>
                <p:oleObj name="Equation" r:id="rId17" imgW="2387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11638" y="5638800"/>
                        <a:ext cx="3770312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5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Iteration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55628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35833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09411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7933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23779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06625"/>
              </p:ext>
            </p:extLst>
          </p:nvPr>
        </p:nvGraphicFramePr>
        <p:xfrm>
          <a:off x="3429000" y="5657850"/>
          <a:ext cx="5353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" name="Equation" r:id="rId17" imgW="3390900" imgH="520700" progId="Equation.3">
                  <p:embed/>
                </p:oleObj>
              </mc:Choice>
              <mc:Fallback>
                <p:oleObj name="Equation" r:id="rId17" imgW="3390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657850"/>
                        <a:ext cx="53530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2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/>
              <a:t>Channels as programs</a:t>
            </a:r>
            <a:endParaRPr lang="en-US" dirty="0"/>
          </a:p>
          <a:p>
            <a:pPr lvl="1"/>
            <a:r>
              <a:rPr lang="en-US" dirty="0" smtClean="0"/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 smtClean="0">
                <a:sym typeface="Wingdings"/>
              </a:rPr>
              <a:t>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 ( … )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rand() …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26343"/>
              </p:ext>
            </p:extLst>
          </p:nvPr>
        </p:nvGraphicFramePr>
        <p:xfrm>
          <a:off x="3779837" y="39624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39624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32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 P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9950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6670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6888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746" y="4895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program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6941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34649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3271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746" y="4895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program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27604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6806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096411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746" y="4895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5765800" y="2623066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5748867" y="3886200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5765800" y="5096933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36220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Undecidable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426720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Undecidable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4200" y="5487987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Undecidable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0" y="873859"/>
            <a:ext cx="6059586" cy="570314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12" grpId="0"/>
      <p:bldP spid="20" grpId="0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program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5484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40211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7941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746" y="4895334"/>
            <a:ext cx="250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inference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5943600"/>
            <a:ext cx="37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ver-approximation of vulnerability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8200" y="58674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7556" y="6400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b="1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568" y="4114800"/>
            <a:ext cx="1314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Secret</a:t>
            </a:r>
          </a:p>
          <a:p>
            <a:pPr algn="r"/>
            <a:r>
              <a:rPr lang="en-US" dirty="0" smtClean="0"/>
              <a:t>/ high 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625" y="3505200"/>
            <a:ext cx="122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Control</a:t>
            </a:r>
          </a:p>
          <a:p>
            <a:pPr algn="r"/>
            <a:r>
              <a:rPr lang="en-US" dirty="0" smtClean="0"/>
              <a:t>/ low 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733800"/>
            <a:ext cx="142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bservation</a:t>
            </a:r>
          </a:p>
          <a:p>
            <a:r>
              <a:rPr lang="en-US" dirty="0" smtClean="0"/>
              <a:t> / low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adversary choice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38936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5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35277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48708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7743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87482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30029"/>
              </p:ext>
            </p:extLst>
          </p:nvPr>
        </p:nvGraphicFramePr>
        <p:xfrm>
          <a:off x="3429000" y="5657850"/>
          <a:ext cx="5353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0" name="Equation" r:id="rId17" imgW="3390900" imgH="520700" progId="Equation.3">
                  <p:embed/>
                </p:oleObj>
              </mc:Choice>
              <mc:Fallback>
                <p:oleObj name="Equation" r:id="rId17" imgW="3390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657850"/>
                        <a:ext cx="53530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Backward inference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51437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7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09524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8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2439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9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45911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0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86704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25036"/>
              </p:ext>
            </p:extLst>
          </p:nvPr>
        </p:nvGraphicFramePr>
        <p:xfrm>
          <a:off x="3951288" y="5610225"/>
          <a:ext cx="4291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" name="Equation" r:id="rId17" imgW="2717800" imgH="520700" progId="Equation.3">
                  <p:embed/>
                </p:oleObj>
              </mc:Choice>
              <mc:Fallback>
                <p:oleObj name="Equation" r:id="rId17" imgW="27178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51288" y="5610225"/>
                        <a:ext cx="42910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power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13667" y="3124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// binary search</a:t>
            </a:r>
          </a:p>
          <a:p>
            <a:r>
              <a:rPr lang="en-US" sz="1400" dirty="0" smtClean="0"/>
              <a:t>BS(</a:t>
            </a:r>
            <a:r>
              <a:rPr lang="en-US" sz="1400" dirty="0" err="1" smtClean="0"/>
              <a:t>h,l</a:t>
            </a:r>
            <a:r>
              <a:rPr lang="en-US" sz="1400" dirty="0" smtClean="0"/>
              <a:t>):= h &lt;= l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42067" y="3429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42067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99667" y="3645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97449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22134" y="15240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// bit select</a:t>
            </a:r>
          </a:p>
          <a:p>
            <a:r>
              <a:rPr lang="en-US" sz="1400" dirty="0" smtClean="0"/>
              <a:t>BS(</a:t>
            </a:r>
            <a:r>
              <a:rPr lang="en-US" sz="1400" dirty="0" err="1" smtClean="0"/>
              <a:t>h,l</a:t>
            </a:r>
            <a:r>
              <a:rPr lang="en-US" sz="1400" dirty="0" smtClean="0"/>
              <a:t>):= h &amp; (0x1 &lt;&lt; l)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150534" y="1828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50534" y="2362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808134" y="20457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0556" y="21791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820556" y="16441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05916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3" name="Picture 2" descr="fig_adapt_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19600"/>
            <a:ext cx="5120640" cy="2133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76400" y="4419600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8866" y="6324600"/>
            <a:ext cx="31157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752600" y="3745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52600" y="3210467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b="1" dirty="0"/>
              <a:t>Time-varying </a:t>
            </a:r>
            <a:r>
              <a:rPr lang="en-US" b="1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</a:t>
            </a:r>
            <a:r>
              <a:rPr lang="en-US" u="sng" dirty="0" smtClean="0"/>
              <a:t>non-renewable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710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77068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98077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40678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4" name="Elbow Connector 83"/>
          <p:cNvCxnSpPr/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non-renewable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762000" y="26077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4953000"/>
            <a:ext cx="4876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2607733"/>
            <a:ext cx="18288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2743201"/>
            <a:ext cx="4038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secrets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endCxn id="55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H="1" flipV="1">
            <a:off x="6324601" y="4583668"/>
            <a:ext cx="1395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40517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81710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2071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renewable resource?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762000" y="26077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4953000"/>
            <a:ext cx="4876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2607733"/>
            <a:ext cx="18288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2667001"/>
            <a:ext cx="4038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09093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60323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05843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74341"/>
              </p:ext>
            </p:extLst>
          </p:nvPr>
        </p:nvGraphicFramePr>
        <p:xfrm>
          <a:off x="4242209" y="5838825"/>
          <a:ext cx="4291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3" imgW="2717800" imgH="520700" progId="Equation.3">
                  <p:embed/>
                </p:oleObj>
              </mc:Choice>
              <mc:Fallback>
                <p:oleObj name="Equation" r:id="rId13" imgW="27178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2209" y="5838825"/>
                        <a:ext cx="42910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nut 2"/>
          <p:cNvSpPr/>
          <p:nvPr/>
        </p:nvSpPr>
        <p:spPr>
          <a:xfrm>
            <a:off x="5029200" y="2661708"/>
            <a:ext cx="3048000" cy="3053292"/>
          </a:xfrm>
          <a:prstGeom prst="donut">
            <a:avLst>
              <a:gd name="adj" fmla="val 222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6303048" y="5867400"/>
            <a:ext cx="1647474" cy="762000"/>
          </a:xfrm>
          <a:prstGeom prst="donut">
            <a:avLst>
              <a:gd name="adj" fmla="val 777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endCxn id="74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830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exploitation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4478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853440" y="16933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62200" y="4038600"/>
            <a:ext cx="487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4588933"/>
            <a:ext cx="4648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3"/>
          </p:cNvCxnSpPr>
          <p:nvPr/>
        </p:nvCxnSpPr>
        <p:spPr>
          <a:xfrm flipV="1">
            <a:off x="4724400" y="4152900"/>
            <a:ext cx="10668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1678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in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1647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0227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9661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8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603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H vs. Entropy of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28800" y="2971800"/>
            <a:ext cx="145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password42</a:t>
            </a:r>
          </a:p>
          <a:p>
            <a:r>
              <a:rPr lang="en-US" dirty="0"/>
              <a:t>p</a:t>
            </a:r>
            <a:r>
              <a:rPr lang="en-US" dirty="0" smtClean="0"/>
              <a:t>assword42</a:t>
            </a:r>
          </a:p>
          <a:p>
            <a:r>
              <a:rPr lang="en-US" dirty="0" smtClean="0"/>
              <a:t>password42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1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H vs. Entropy of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0" y="2914597"/>
            <a:ext cx="1429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password42</a:t>
            </a:r>
          </a:p>
          <a:p>
            <a:r>
              <a:rPr lang="en-US" dirty="0"/>
              <a:t>p</a:t>
            </a:r>
            <a:r>
              <a:rPr lang="en-US" dirty="0" smtClean="0"/>
              <a:t>assword43</a:t>
            </a:r>
          </a:p>
          <a:p>
            <a:r>
              <a:rPr lang="en-US" dirty="0" smtClean="0"/>
              <a:t>password44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2971800"/>
            <a:ext cx="145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assword42</a:t>
            </a:r>
          </a:p>
          <a:p>
            <a:r>
              <a:rPr lang="en-US" dirty="0"/>
              <a:t>p</a:t>
            </a:r>
            <a:r>
              <a:rPr lang="en-US" dirty="0" smtClean="0"/>
              <a:t>assword42</a:t>
            </a:r>
          </a:p>
          <a:p>
            <a:r>
              <a:rPr lang="en-US" dirty="0" smtClean="0"/>
              <a:t>password42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03299" y="2931067"/>
            <a:ext cx="49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b="1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gain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69292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7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61086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8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01202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9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  <a:p>
            <a:pPr algn="ctr"/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14290"/>
              </p:ext>
            </p:extLst>
          </p:nvPr>
        </p:nvGraphicFramePr>
        <p:xfrm>
          <a:off x="5510212" y="4191000"/>
          <a:ext cx="1652588" cy="28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13" imgW="1193800" imgH="203200" progId="Equation.3">
                  <p:embed/>
                </p:oleObj>
              </mc:Choice>
              <mc:Fallback>
                <p:oleObj name="Equation" r:id="rId13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0212" y="4191000"/>
                        <a:ext cx="1652588" cy="284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Elbow Connector 47"/>
          <p:cNvCxnSpPr>
            <a:endCxn id="67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786421" y="5696466"/>
            <a:ext cx="3295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L:={observe, not-observe,…}</a:t>
            </a:r>
          </a:p>
          <a:p>
            <a:r>
              <a:rPr lang="en-US" dirty="0" smtClean="0"/>
              <a:t>G(…):= … - 0.1 *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with costly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 descr="fig_penal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046720" cy="335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0400" y="28194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25146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5257800"/>
            <a:ext cx="556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514600"/>
            <a:ext cx="647700" cy="242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vs.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737039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54098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21747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  <a:p>
            <a:pPr algn="ctr"/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81686"/>
              </p:ext>
            </p:extLst>
          </p:nvPr>
        </p:nvGraphicFramePr>
        <p:xfrm>
          <a:off x="5562600" y="4216857"/>
          <a:ext cx="1600200" cy="24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Equation" r:id="rId13" imgW="1524000" imgH="228600" progId="Equation.3">
                  <p:embed/>
                </p:oleObj>
              </mc:Choice>
              <mc:Fallback>
                <p:oleObj name="Equation" r:id="rId13" imgW="152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4216857"/>
                        <a:ext cx="1600200" cy="24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Elbow Connector 47"/>
          <p:cNvCxnSpPr>
            <a:endCxn id="67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786421" y="5696466"/>
            <a:ext cx="3687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L:={observe, not-observe,…}</a:t>
            </a:r>
          </a:p>
          <a:p>
            <a:r>
              <a:rPr lang="en-US" dirty="0" smtClean="0"/>
              <a:t>G(…):= g = … - 0.1 * observations</a:t>
            </a:r>
          </a:p>
          <a:p>
            <a:r>
              <a:rPr lang="en-US" dirty="0"/>
              <a:t> </a:t>
            </a:r>
            <a:r>
              <a:rPr lang="en-US" dirty="0" smtClean="0"/>
              <a:t>            s = …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vs.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 descr="fig_penal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04672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28800" y="5257800"/>
            <a:ext cx="556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514600"/>
            <a:ext cx="647700" cy="242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5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b="1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defender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1325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61287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55694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085069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592339" y="4605867"/>
            <a:ext cx="7861" cy="72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553668" y="2192866"/>
            <a:ext cx="2332533" cy="15086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362784" y="1781583"/>
            <a:ext cx="1693333" cy="25159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41529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0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defender: simultaneous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55651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02493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82468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085069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gain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9589" y="4749786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loss</a:t>
            </a:r>
            <a:endParaRPr lang="en-US" dirty="0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99738"/>
              </p:ext>
            </p:extLst>
          </p:nvPr>
        </p:nvGraphicFramePr>
        <p:xfrm>
          <a:off x="2674401" y="5861050"/>
          <a:ext cx="1416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13" imgW="901700" imgH="342900" progId="Equation.3">
                  <p:embed/>
                </p:oleObj>
              </mc:Choice>
              <mc:Fallback>
                <p:oleObj name="Equation" r:id="rId13" imgW="901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4401" y="5861050"/>
                        <a:ext cx="1416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49063"/>
              </p:ext>
            </p:extLst>
          </p:nvPr>
        </p:nvGraphicFramePr>
        <p:xfrm>
          <a:off x="4905407" y="5861050"/>
          <a:ext cx="1416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Equation" r:id="rId15" imgW="901700" imgH="342900" progId="Equation.3">
                  <p:embed/>
                </p:oleObj>
              </mc:Choice>
              <mc:Fallback>
                <p:oleObj name="Equation" r:id="rId15" imgW="901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05407" y="5861050"/>
                        <a:ext cx="1416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2055" y="592455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2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defender: (Nash) equilibrium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10113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04301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61712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7868" y="5486400"/>
            <a:ext cx="181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strategy </a:t>
            </a:r>
            <a:r>
              <a:rPr lang="en-US" dirty="0" err="1" smtClean="0"/>
              <a:t>γ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 strategy </a:t>
            </a:r>
            <a:r>
              <a:rPr lang="en-US" dirty="0" err="1" smtClean="0"/>
              <a:t>λ</a:t>
            </a:r>
            <a:r>
              <a:rPr lang="en-US" dirty="0" smtClean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4061" y="5486400"/>
            <a:ext cx="270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(</a:t>
            </a:r>
            <a:r>
              <a:rPr lang="en-US" dirty="0" err="1" smtClean="0"/>
              <a:t>γ</a:t>
            </a:r>
            <a:r>
              <a:rPr lang="en-US" dirty="0" smtClean="0"/>
              <a:t>*,</a:t>
            </a:r>
            <a:r>
              <a:rPr lang="en-US" dirty="0" err="1" smtClean="0"/>
              <a:t>λ</a:t>
            </a:r>
            <a:r>
              <a:rPr lang="en-US" dirty="0" smtClean="0"/>
              <a:t>*) ≥ Gain </a:t>
            </a:r>
            <a:r>
              <a:rPr lang="en-US" dirty="0"/>
              <a:t>(</a:t>
            </a:r>
            <a:r>
              <a:rPr lang="en-US" dirty="0" err="1"/>
              <a:t>γ,</a:t>
            </a:r>
            <a:r>
              <a:rPr lang="en-US" dirty="0" err="1" smtClean="0"/>
              <a:t>λ</a:t>
            </a:r>
            <a:r>
              <a:rPr lang="en-US" dirty="0" smtClean="0"/>
              <a:t>*)</a:t>
            </a:r>
          </a:p>
          <a:p>
            <a:r>
              <a:rPr lang="en-US" dirty="0" smtClean="0"/>
              <a:t>Loss </a:t>
            </a:r>
            <a:r>
              <a:rPr lang="en-US" dirty="0"/>
              <a:t>(</a:t>
            </a:r>
            <a:r>
              <a:rPr lang="en-US" dirty="0" err="1"/>
              <a:t>γ</a:t>
            </a:r>
            <a:r>
              <a:rPr lang="en-US" dirty="0"/>
              <a:t>*,</a:t>
            </a:r>
            <a:r>
              <a:rPr lang="en-US" dirty="0" err="1"/>
              <a:t>λ</a:t>
            </a:r>
            <a:r>
              <a:rPr lang="en-US" dirty="0"/>
              <a:t>*) </a:t>
            </a:r>
            <a:r>
              <a:rPr lang="en-US" dirty="0" smtClean="0"/>
              <a:t>≤ Loss </a:t>
            </a:r>
            <a:r>
              <a:rPr lang="en-US" dirty="0"/>
              <a:t>(</a:t>
            </a:r>
            <a:r>
              <a:rPr lang="en-US" dirty="0" err="1" smtClean="0"/>
              <a:t>γ</a:t>
            </a:r>
            <a:r>
              <a:rPr lang="en-US" dirty="0" smtClean="0"/>
              <a:t>*,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vs. Guessing Passwords /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Picker picks password (or cryptographic key)</a:t>
            </a:r>
          </a:p>
          <a:p>
            <a:pPr lvl="1"/>
            <a:r>
              <a:rPr lang="en-US" b="1" dirty="0" smtClean="0"/>
              <a:t>Stronger (longer keys) passwords cost more</a:t>
            </a:r>
          </a:p>
          <a:p>
            <a:r>
              <a:rPr lang="en-US" dirty="0" smtClean="0"/>
              <a:t>Guesser tries to guess</a:t>
            </a:r>
          </a:p>
          <a:p>
            <a:pPr lvl="1"/>
            <a:r>
              <a:rPr lang="en-US" dirty="0" smtClean="0"/>
              <a:t>Online Game: cap of K guesses</a:t>
            </a:r>
          </a:p>
          <a:p>
            <a:pPr lvl="1"/>
            <a:r>
              <a:rPr lang="en-US" dirty="0" smtClean="0"/>
              <a:t>Offline Game: no cap, but each guess incurs cost </a:t>
            </a:r>
            <a:r>
              <a:rPr lang="en-US" dirty="0" err="1" smtClean="0"/>
              <a:t>σ</a:t>
            </a:r>
            <a:endParaRPr lang="en-US" dirty="0" smtClean="0"/>
          </a:p>
          <a:p>
            <a:r>
              <a:rPr lang="en-US" dirty="0" smtClean="0"/>
              <a:t>Picker loses </a:t>
            </a:r>
            <a:r>
              <a:rPr lang="en-US" dirty="0" err="1" smtClean="0"/>
              <a:t>λ</a:t>
            </a:r>
            <a:r>
              <a:rPr lang="en-US" dirty="0" smtClean="0"/>
              <a:t> if their secret is guessed (guesser </a:t>
            </a:r>
            <a:r>
              <a:rPr lang="en-US" dirty="0"/>
              <a:t>gains </a:t>
            </a:r>
            <a:r>
              <a:rPr lang="en-US" dirty="0" err="1" smtClean="0"/>
              <a:t>γ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1524000" cy="169571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82" y="1524000"/>
            <a:ext cx="1726918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pass_datas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257800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Password </a:t>
            </a:r>
            <a:r>
              <a:rPr lang="en-US" dirty="0" err="1" smtClean="0"/>
              <a:t>equilibria</a:t>
            </a:r>
            <a:r>
              <a:rPr lang="en-US" dirty="0" smtClean="0"/>
              <a:t> (capped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" name="Picture 2" descr="pass_capped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66333"/>
            <a:ext cx="55118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4697" y="1676400"/>
            <a:ext cx="2564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Picker strategy:</a:t>
            </a:r>
          </a:p>
          <a:p>
            <a:r>
              <a:rPr lang="en-US" sz="1600" dirty="0" smtClean="0"/>
              <a:t>Uniformly pick password from J least costly passwords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Guesser strategy:</a:t>
            </a:r>
          </a:p>
          <a:p>
            <a:r>
              <a:rPr lang="en-US" sz="1600" dirty="0" smtClean="0"/>
              <a:t>Guess in range of J least costly passwords, with probability inversely proportional to (picker’s) cost. </a:t>
            </a:r>
          </a:p>
        </p:txBody>
      </p:sp>
    </p:spTree>
    <p:extLst>
      <p:ext uri="{BB962C8B-B14F-4D97-AF65-F5344CB8AC3E}">
        <p14:creationId xmlns:p14="http://schemas.microsoft.com/office/powerpoint/2010/main" val="39055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(costly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 descr="pass_costly_st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151510" cy="30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" name="Picture 2" descr="keys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0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 err="1" smtClean="0"/>
              <a:t>equilibria</a:t>
            </a:r>
            <a:r>
              <a:rPr lang="en-US" dirty="0" smtClean="0"/>
              <a:t> (capped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4697" y="1676400"/>
            <a:ext cx="2564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Picker strategy:</a:t>
            </a:r>
          </a:p>
          <a:p>
            <a:r>
              <a:rPr lang="en-US" sz="1600" dirty="0" smtClean="0"/>
              <a:t>Uniformly pick keys from J least costly ones.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Guesser strategy:</a:t>
            </a:r>
          </a:p>
          <a:p>
            <a:r>
              <a:rPr lang="en-US" sz="1600" dirty="0" smtClean="0"/>
              <a:t>Guess in range of J least costly keys, with probability inversely proportional to (picker’s) cost. </a:t>
            </a:r>
          </a:p>
        </p:txBody>
      </p:sp>
      <p:pic>
        <p:nvPicPr>
          <p:cNvPr id="6" name="Picture 5" descr="keys_capped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5629106" cy="4824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22" y="1388533"/>
            <a:ext cx="10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=10000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(costly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 descr="keys_costly_st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53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Models for …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Adaptive adversaries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Time-varying </a:t>
            </a:r>
            <a:r>
              <a:rPr lang="en-US" dirty="0" smtClean="0">
                <a:solidFill>
                  <a:srgbClr val="BFBFBF"/>
                </a:solidFill>
              </a:rPr>
              <a:t>secrets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Non-zero-sum games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Quantitative</a:t>
            </a:r>
            <a:r>
              <a:rPr lang="en-US" dirty="0"/>
              <a:t> </a:t>
            </a:r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22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9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8982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938756" y="4419600"/>
            <a:ext cx="4244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870898" y="2192866"/>
            <a:ext cx="20153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416136" y="1728231"/>
            <a:ext cx="1464733" cy="23940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4495800" y="4812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029200"/>
            <a:ext cx="226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</a:t>
            </a:r>
            <a:r>
              <a:rPr lang="en-US" dirty="0"/>
              <a:t>:= </a:t>
            </a:r>
            <a:r>
              <a:rPr lang="en-US" dirty="0" smtClean="0"/>
              <a:t>h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bad</a:t>
            </a:r>
            <a:r>
              <a:rPr lang="en-US" dirty="0" smtClean="0"/>
              <a:t>(</a:t>
            </a:r>
            <a:r>
              <a:rPr lang="en-US" dirty="0" err="1"/>
              <a:t>l</a:t>
            </a:r>
            <a:r>
              <a:rPr lang="en-US" dirty="0" err="1" smtClean="0"/>
              <a:t>,h</a:t>
            </a:r>
            <a:r>
              <a:rPr lang="en-US" dirty="0" smtClean="0"/>
              <a:t>) := h &amp; 0xFF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ok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:= l+42</a:t>
            </a:r>
          </a:p>
          <a:p>
            <a:endParaRPr lang="en-US" dirty="0" smtClean="0"/>
          </a:p>
        </p:txBody>
      </p:sp>
      <p:pic>
        <p:nvPicPr>
          <p:cNvPr id="31" name="Picture 30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671">
            <a:off x="4508567" y="4405433"/>
            <a:ext cx="1436367" cy="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6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8568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[S&amp;P14] Adaptive </a:t>
            </a:r>
            <a:r>
              <a:rPr lang="en-US" dirty="0" smtClean="0"/>
              <a:t>adversaries, time</a:t>
            </a:r>
            <a:r>
              <a:rPr lang="en-US" dirty="0" smtClean="0"/>
              <a:t>-varying </a:t>
            </a:r>
            <a:r>
              <a:rPr lang="en-US" dirty="0" smtClean="0"/>
              <a:t>secrets</a:t>
            </a:r>
            <a:endParaRPr lang="en-US" dirty="0" smtClean="0"/>
          </a:p>
          <a:p>
            <a:pPr lvl="1"/>
            <a:r>
              <a:rPr lang="en-US" dirty="0" smtClean="0"/>
              <a:t>[FCS14] Non-zero-sum games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[CSF15]* Active defenders, equilibrium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baseline="-25000" dirty="0" smtClean="0"/>
              <a:t>[CSF11,PLAS12,JCS13] Mechanism via bounding vulnerability</a:t>
            </a:r>
          </a:p>
          <a:p>
            <a:pPr lvl="1"/>
            <a:r>
              <a:rPr lang="en-US" baseline="-25000" dirty="0" smtClean="0"/>
              <a:t>Probabilistic abstract interpretation</a:t>
            </a:r>
          </a:p>
          <a:p>
            <a:pPr lvl="1"/>
            <a:r>
              <a:rPr lang="en-US" baseline="-25000" dirty="0" err="1" smtClean="0"/>
              <a:t>Simulatable</a:t>
            </a:r>
            <a:r>
              <a:rPr lang="en-US" baseline="-25000" dirty="0" smtClean="0"/>
              <a:t> enforcement mechanism</a:t>
            </a:r>
            <a:endParaRPr lang="en-US" baseline="-25000" dirty="0"/>
          </a:p>
          <a:p>
            <a:r>
              <a:rPr lang="en-US" dirty="0" smtClean="0">
                <a:hlinkClick r:id="rId3"/>
              </a:rPr>
              <a:t>http://piotr.mardziel.com</a:t>
            </a:r>
            <a:endParaRPr lang="en-US" dirty="0" smtClean="0"/>
          </a:p>
          <a:p>
            <a:r>
              <a:rPr lang="en-US" dirty="0" err="1" smtClean="0"/>
              <a:t>piotrm@gmail.com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67400" y="5027433"/>
            <a:ext cx="879470" cy="1525767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78959" y="5028662"/>
            <a:ext cx="874214" cy="1524058"/>
            <a:chOff x="1616178" y="3831901"/>
            <a:chExt cx="890660" cy="1552730"/>
          </a:xfrm>
        </p:grpSpPr>
        <p:pic>
          <p:nvPicPr>
            <p:cNvPr id="10" name="Picture 9" descr="mike201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37734" y="5028152"/>
            <a:ext cx="1000478" cy="1524767"/>
            <a:chOff x="2565610" y="3831179"/>
            <a:chExt cx="1019299" cy="1553452"/>
          </a:xfrm>
        </p:grpSpPr>
        <p:sp>
          <p:nvSpPr>
            <p:cNvPr id="13" name="TextBox 12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4" name="Picture 13" descr="mudhaka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400800" y="1506608"/>
            <a:ext cx="912737" cy="1591218"/>
            <a:chOff x="1616178" y="3831901"/>
            <a:chExt cx="890660" cy="1552730"/>
          </a:xfrm>
        </p:grpSpPr>
        <p:pic>
          <p:nvPicPr>
            <p:cNvPr id="16" name="Picture 15" descr="mike201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81283" y="1512931"/>
            <a:ext cx="852112" cy="1597403"/>
            <a:chOff x="4758447" y="3830160"/>
            <a:chExt cx="831502" cy="1558767"/>
          </a:xfrm>
        </p:grpSpPr>
        <p:sp>
          <p:nvSpPr>
            <p:cNvPr id="19" name="TextBox 18"/>
            <p:cNvSpPr txBox="1"/>
            <p:nvPr/>
          </p:nvSpPr>
          <p:spPr>
            <a:xfrm>
              <a:off x="4758447" y="4881096"/>
              <a:ext cx="831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UFMG, Brazil</a:t>
              </a:r>
              <a:endParaRPr lang="en-US" sz="900" dirty="0"/>
            </a:p>
          </p:txBody>
        </p:sp>
        <p:pic>
          <p:nvPicPr>
            <p:cNvPr id="20" name="Picture 19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8279958" y="1502712"/>
            <a:ext cx="711642" cy="1594163"/>
            <a:chOff x="5786682" y="3829027"/>
            <a:chExt cx="694430" cy="1555604"/>
          </a:xfrm>
        </p:grpSpPr>
        <p:pic>
          <p:nvPicPr>
            <p:cNvPr id="22" name="Picture 21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19800" y="3247505"/>
            <a:ext cx="1019299" cy="1553452"/>
            <a:chOff x="2565610" y="3831179"/>
            <a:chExt cx="1019299" cy="1553452"/>
          </a:xfrm>
        </p:grpSpPr>
        <p:sp>
          <p:nvSpPr>
            <p:cNvPr id="25" name="TextBox 24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26" name="Picture 25" descr="mudhaka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131653" y="3289747"/>
            <a:ext cx="828717" cy="1553698"/>
            <a:chOff x="6634344" y="3831902"/>
            <a:chExt cx="828717" cy="1553698"/>
          </a:xfrm>
        </p:grpSpPr>
        <p:sp>
          <p:nvSpPr>
            <p:cNvPr id="28" name="TextBox 27"/>
            <p:cNvSpPr txBox="1"/>
            <p:nvPr/>
          </p:nvSpPr>
          <p:spPr>
            <a:xfrm>
              <a:off x="6634344" y="4877769"/>
              <a:ext cx="8287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Queen Mary</a:t>
              </a:r>
              <a:endParaRPr lang="en-US" sz="900" dirty="0"/>
            </a:p>
          </p:txBody>
        </p:sp>
        <p:pic>
          <p:nvPicPr>
            <p:cNvPr id="29" name="Picture 28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8129123" y="3280743"/>
            <a:ext cx="726021" cy="1520214"/>
            <a:chOff x="7714190" y="3822899"/>
            <a:chExt cx="726020" cy="1520213"/>
          </a:xfrm>
        </p:grpSpPr>
        <p:sp>
          <p:nvSpPr>
            <p:cNvPr id="31" name="TextBox 30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32" name="Picture 31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73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(Program) States </a:t>
            </a:r>
            <a:r>
              <a:rPr lang="en-US" sz="1800" dirty="0" err="1" smtClean="0"/>
              <a:t>σ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 smtClean="0"/>
              <a:t>Variables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smtClean="0">
                <a:sym typeface="Wingdings"/>
              </a:rPr>
              <a:t>Integers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Concrete semantics: [[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]] : States  States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3093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42766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Concrete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4092024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{x</a:t>
            </a:r>
            <a:r>
              <a:rPr lang="en-US" dirty="0" smtClean="0">
                <a:sym typeface="Wingdings"/>
              </a:rPr>
              <a:t>1,y1}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0533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1,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2804987" y="3259667"/>
            <a:ext cx="16933" cy="83235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859" y="3505200"/>
            <a:ext cx="106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y ]]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2542401"/>
            <a:ext cx="200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if y &gt;= 2 then x := x + 1 ]]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2,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493306" y="3075001"/>
            <a:ext cx="100249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Up Arrow 13"/>
          <p:cNvSpPr/>
          <p:nvPr/>
        </p:nvSpPr>
        <p:spPr>
          <a:xfrm>
            <a:off x="7239000" y="2667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7620000" y="3048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58118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0894" y="2304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 smtClean="0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32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9468" y="4038600"/>
            <a:ext cx="37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641797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+ 2*y ]]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19601" y="4419600"/>
            <a:ext cx="11166" cy="8382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Probabilistic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010400" cy="2743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(sub)distributions </a:t>
            </a:r>
            <a:r>
              <a:rPr lang="en-US" sz="1600" dirty="0" err="1"/>
              <a:t>δ</a:t>
            </a:r>
            <a:r>
              <a:rPr lang="en-US" sz="1600" dirty="0"/>
              <a:t> : </a:t>
            </a:r>
            <a:r>
              <a:rPr lang="en-US" sz="1600" dirty="0" smtClean="0"/>
              <a:t>States </a:t>
            </a:r>
            <a:r>
              <a:rPr lang="en-US" sz="1600" dirty="0">
                <a:sym typeface="Wingdings"/>
              </a:rPr>
              <a:t> [0,1</a:t>
            </a:r>
            <a:r>
              <a:rPr lang="en-US" sz="1600" dirty="0" smtClean="0">
                <a:sym typeface="Wingdings"/>
              </a:rPr>
              <a:t>]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msy10"/>
              <a:ea typeface="cmsy10"/>
              <a:cs typeface="cmsy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/>
              <a:t>skip</a:t>
            </a:r>
            <a:r>
              <a:rPr lang="en-US" sz="12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latin typeface="Arial"/>
                <a:ea typeface="cmsy10"/>
                <a:cs typeface="cmsy10"/>
              </a:rPr>
              <a:t>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1</a:t>
            </a:r>
            <a:r>
              <a:rPr lang="fr-FR" sz="1200" dirty="0" smtClean="0">
                <a:ea typeface="cmsy10"/>
                <a:cs typeface="cmsy10"/>
              </a:rPr>
              <a:t>; 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 </a:t>
            </a:r>
            <a:r>
              <a:rPr lang="en-US" sz="1200" dirty="0" smtClean="0"/>
              <a:t>(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1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/>
              <a:t>)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if B then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1</a:t>
            </a:r>
            <a:r>
              <a:rPr lang="en-US" sz="1200" dirty="0" smtClean="0"/>
              <a:t> else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δ 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1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200" dirty="0" smtClean="0"/>
              <a:t>B) +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2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¬</a:t>
            </a:r>
            <a:r>
              <a:rPr lang="en-US" sz="1200" dirty="0" smtClean="0"/>
              <a:t>B)</a:t>
            </a:r>
          </a:p>
          <a:p>
            <a:pPr lvl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pif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p then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else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	=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((1-p)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x := </a:t>
            </a:r>
            <a:r>
              <a:rPr lang="en-US" sz="1200" dirty="0" err="1" smtClean="0"/>
              <a:t>E</a:t>
            </a:r>
            <a:r>
              <a:rPr lang="en-US" sz="12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r>
              <a:rPr lang="en-US" sz="1200" dirty="0" smtClean="0"/>
              <a:t>[x 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⟼</a:t>
            </a:r>
            <a:r>
              <a:rPr lang="en-US" sz="1200" dirty="0" smtClean="0"/>
              <a:t> E]</a:t>
            </a:r>
          </a:p>
          <a:p>
            <a:pPr lvl="1"/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while B do S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 		= </a:t>
            </a:r>
            <a:r>
              <a:rPr lang="en-US" sz="1200" i="1" dirty="0" err="1" smtClean="0">
                <a:solidFill>
                  <a:srgbClr val="A6A6A6"/>
                </a:solidFill>
              </a:rPr>
              <a:t>lfp</a:t>
            </a:r>
            <a:r>
              <a:rPr lang="en-US" sz="1200" dirty="0" smtClean="0">
                <a:solidFill>
                  <a:srgbClr val="A6A6A6"/>
                </a:solidFill>
              </a:rPr>
              <a:t> (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F</a:t>
            </a:r>
            <a:r>
              <a:rPr lang="en-US" sz="1200" dirty="0" smtClean="0">
                <a:solidFill>
                  <a:srgbClr val="A6A6A6"/>
                </a:solidFill>
              </a:rPr>
              <a:t>. 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. F(</a:t>
            </a:r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S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(</a:t>
            </a:r>
            <a:r>
              <a:rPr lang="en-US" sz="1200" dirty="0" err="1">
                <a:solidFill>
                  <a:srgbClr val="A6A6A6"/>
                </a:solidFill>
              </a:rPr>
              <a:t>δ</a:t>
            </a:r>
            <a:r>
              <a:rPr lang="en-US" sz="1200" dirty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 </a:t>
            </a:r>
            <a:r>
              <a:rPr lang="en-US" sz="1200" dirty="0" smtClean="0">
                <a:solidFill>
                  <a:srgbClr val="A6A6A6"/>
                </a:solidFill>
              </a:rPr>
              <a:t>B)) + </a:t>
            </a:r>
            <a:r>
              <a:rPr lang="en-US" sz="1200" dirty="0">
                <a:solidFill>
                  <a:srgbClr val="A6A6A6"/>
                </a:solidFill>
              </a:rPr>
              <a:t>(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¬</a:t>
            </a:r>
            <a:r>
              <a:rPr lang="en-US" sz="1200" dirty="0" smtClean="0">
                <a:solidFill>
                  <a:srgbClr val="A6A6A6"/>
                </a:solidFill>
              </a:rPr>
              <a:t>B)) </a:t>
            </a:r>
            <a:endParaRPr lang="en-US" sz="1200" dirty="0" smtClean="0">
              <a:solidFill>
                <a:srgbClr val="A6A6A6"/>
              </a:solidFill>
              <a:latin typeface="cmmi1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191000"/>
            <a:ext cx="541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p</a:t>
            </a:r>
            <a:r>
              <a:rPr lang="en-US" sz="1400" dirty="0"/>
              <a:t>*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/>
              <a:t>	– scale probabilities by p</a:t>
            </a:r>
          </a:p>
          <a:p>
            <a:pPr lvl="2"/>
            <a:r>
              <a:rPr lang="en-US" sz="1050" dirty="0" smtClean="0"/>
              <a:t>p</a:t>
            </a:r>
            <a:r>
              <a:rPr lang="en-US" sz="1050" dirty="0"/>
              <a:t>*</a:t>
            </a:r>
            <a:r>
              <a:rPr lang="en-US" sz="1050" dirty="0" err="1" smtClean="0"/>
              <a:t>δ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 smtClean="0"/>
              <a:t>. p*</a:t>
            </a:r>
            <a:r>
              <a:rPr lang="en-US" sz="1050" dirty="0" err="1" smtClean="0"/>
              <a:t>δ</a:t>
            </a:r>
            <a:r>
              <a:rPr lang="en-US" sz="1050" dirty="0" smtClean="0"/>
              <a:t>(</a:t>
            </a:r>
            <a:r>
              <a:rPr lang="en-US" sz="1050" dirty="0" err="1" smtClean="0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B – remove mass inconsistent with B</a:t>
            </a:r>
          </a:p>
          <a:p>
            <a:pPr lvl="2"/>
            <a:r>
              <a:rPr lang="en-US" sz="1050" dirty="0" err="1" smtClean="0"/>
              <a:t>δ</a:t>
            </a:r>
            <a:r>
              <a:rPr lang="en-US" sz="1050" dirty="0" smtClean="0"/>
              <a:t> </a:t>
            </a:r>
            <a:r>
              <a:rPr lang="en-US" sz="105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050" dirty="0"/>
              <a:t> B 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/>
              <a:t>. if </a:t>
            </a:r>
            <a:r>
              <a:rPr lang="fr-FR" sz="1050" dirty="0">
                <a:latin typeface="cmsy10"/>
                <a:ea typeface="cmsy10"/>
                <a:cs typeface="cmsy10"/>
              </a:rPr>
              <a:t>⟦</a:t>
            </a:r>
            <a:r>
              <a:rPr lang="en-US" sz="1050" dirty="0" err="1"/>
              <a:t>B</a:t>
            </a:r>
            <a:r>
              <a:rPr lang="en-US" sz="1050" dirty="0" err="1">
                <a:latin typeface="cmsy10"/>
                <a:ea typeface="cmsy10"/>
                <a:cs typeface="cmsy10"/>
              </a:rPr>
              <a:t>⟧</a:t>
            </a:r>
            <a:r>
              <a:rPr lang="en-US" sz="1050" dirty="0" err="1"/>
              <a:t>σ</a:t>
            </a:r>
            <a:r>
              <a:rPr lang="en-US" sz="1050" dirty="0"/>
              <a:t> = true then </a:t>
            </a:r>
            <a:r>
              <a:rPr lang="en-US" sz="1050" dirty="0" err="1"/>
              <a:t>δ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else </a:t>
            </a:r>
            <a:r>
              <a:rPr lang="en-US" sz="1050" dirty="0" smtClean="0"/>
              <a:t>0</a:t>
            </a:r>
          </a:p>
          <a:p>
            <a:pPr lvl="1"/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– combine mass from both</a:t>
            </a:r>
          </a:p>
          <a:p>
            <a:pPr lvl="2"/>
            <a:r>
              <a:rPr lang="en-US" sz="1050" dirty="0" smtClean="0"/>
              <a:t>δ</a:t>
            </a:r>
            <a:r>
              <a:rPr lang="en-US" sz="105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050" dirty="0" smtClean="0"/>
              <a:t> </a:t>
            </a:r>
            <a:r>
              <a:rPr lang="en-US" sz="1050" dirty="0"/>
              <a:t>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 </a:t>
            </a:r>
            <a:r>
              <a:rPr lang="en-US" sz="1050" dirty="0" smtClean="0"/>
              <a:t>:= </a:t>
            </a:r>
            <a:r>
              <a:rPr lang="en-US" sz="1050" dirty="0" err="1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/>
              <a:t>σ</a:t>
            </a:r>
            <a:r>
              <a:rPr lang="en-US" sz="1050" dirty="0"/>
              <a:t>.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1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[</a:t>
            </a:r>
            <a:r>
              <a:rPr lang="en-US" sz="1400" dirty="0" smtClean="0"/>
              <a:t>x </a:t>
            </a:r>
            <a:r>
              <a:rPr lang="en-US" sz="1400" dirty="0">
                <a:latin typeface="cmsy10"/>
                <a:ea typeface="cmsy10"/>
                <a:cs typeface="cmsy10"/>
              </a:rPr>
              <a:t>⟼</a:t>
            </a:r>
            <a:r>
              <a:rPr lang="en-US" sz="1400" dirty="0" smtClean="0"/>
              <a:t> E] – transform mass</a:t>
            </a:r>
          </a:p>
        </p:txBody>
      </p:sp>
    </p:spTree>
    <p:extLst>
      <p:ext uri="{BB962C8B-B14F-4D97-AF65-F5344CB8AC3E}">
        <p14:creationId xmlns:p14="http://schemas.microsoft.com/office/powerpoint/2010/main" val="20788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5458425" y="3578423"/>
            <a:ext cx="2992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  +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00FF"/>
                </a:solidFill>
              </a:rPr>
              <a:t>y := y –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&gt;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45" y="1192769"/>
            <a:ext cx="3810000" cy="6858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US" sz="1400" b="1" dirty="0" err="1"/>
              <a:t>δ</a:t>
            </a:r>
            <a:r>
              <a:rPr lang="en-US" sz="1400" b="1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b="1" dirty="0" smtClean="0"/>
              <a:t> </a:t>
            </a:r>
            <a:r>
              <a:rPr lang="en-US" sz="1400" b="1" dirty="0"/>
              <a:t>B – remove mass inconsistent with B</a:t>
            </a:r>
          </a:p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/>
              <a:t>B </a:t>
            </a:r>
            <a:r>
              <a:rPr lang="en-US" sz="1400" dirty="0" smtClean="0"/>
              <a:t>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</a:t>
            </a:r>
            <a:r>
              <a:rPr lang="en-US" sz="1400" dirty="0" smtClean="0"/>
              <a:t>if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err="1" smtClean="0"/>
              <a:t>B</a:t>
            </a:r>
            <a:r>
              <a:rPr lang="en-US" sz="14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err="1"/>
              <a:t>σ</a:t>
            </a:r>
            <a:r>
              <a:rPr lang="en-US" sz="1400" dirty="0"/>
              <a:t> </a:t>
            </a:r>
            <a:r>
              <a:rPr lang="en-US" sz="1400" dirty="0" smtClean="0"/>
              <a:t>= true then </a:t>
            </a:r>
            <a:r>
              <a:rPr lang="en-US" sz="1400" dirty="0" err="1" smtClean="0"/>
              <a:t>δ</a:t>
            </a:r>
            <a:r>
              <a:rPr lang="en-US" sz="1400" dirty="0" smtClean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else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828800"/>
            <a:ext cx="1033444" cy="1353193"/>
            <a:chOff x="1066800" y="2667000"/>
            <a:chExt cx="1890961" cy="2476028"/>
          </a:xfrm>
        </p:grpSpPr>
        <p:grpSp>
          <p:nvGrpSpPr>
            <p:cNvPr id="26" name="Group 25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2" y="1828800"/>
            <a:ext cx="1033444" cy="1377919"/>
            <a:chOff x="3508670" y="2667000"/>
            <a:chExt cx="1890961" cy="2521271"/>
          </a:xfrm>
        </p:grpSpPr>
        <p:sp>
          <p:nvSpPr>
            <p:cNvPr id="4" name="TextBox 3"/>
            <p:cNvSpPr txBox="1"/>
            <p:nvPr/>
          </p:nvSpPr>
          <p:spPr>
            <a:xfrm>
              <a:off x="3733799" y="2667000"/>
              <a:ext cx="1651933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= x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≥</a:t>
              </a:r>
              <a:r>
                <a:rPr lang="en-US" sz="1400" dirty="0" smtClean="0"/>
                <a:t> y</a:t>
              </a:r>
              <a:endParaRPr lang="en-US" sz="1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08670" y="3238028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Triangle 6"/>
            <p:cNvSpPr/>
            <p:nvPr/>
          </p:nvSpPr>
          <p:spPr>
            <a:xfrm rot="16200000">
              <a:off x="3477589" y="3307681"/>
              <a:ext cx="1890961" cy="1828800"/>
            </a:xfrm>
            <a:prstGeom prst="rtTriangl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1840469"/>
            <a:ext cx="1033444" cy="1350978"/>
            <a:chOff x="6033839" y="2678668"/>
            <a:chExt cx="1890961" cy="2471975"/>
          </a:xfrm>
        </p:grpSpPr>
        <p:sp>
          <p:nvSpPr>
            <p:cNvPr id="34" name="TextBox 33"/>
            <p:cNvSpPr txBox="1"/>
            <p:nvPr/>
          </p:nvSpPr>
          <p:spPr>
            <a:xfrm>
              <a:off x="6669946" y="2678668"/>
              <a:ext cx="1250921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r>
                <a:rPr lang="en-US" sz="1400" dirty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400" dirty="0" smtClean="0"/>
                <a:t> B</a:t>
              </a:r>
              <a:endParaRPr lang="en-US" sz="1400" dirty="0">
                <a:latin typeface="cmmi1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9"/>
            <p:cNvSpPr/>
            <p:nvPr/>
          </p:nvSpPr>
          <p:spPr>
            <a:xfrm>
              <a:off x="6248400" y="4160292"/>
              <a:ext cx="999067" cy="795867"/>
            </a:xfrm>
            <a:custGeom>
              <a:avLst/>
              <a:gdLst>
                <a:gd name="connsiteX0" fmla="*/ 0 w 999067"/>
                <a:gd name="connsiteY0" fmla="*/ 795867 h 795867"/>
                <a:gd name="connsiteX1" fmla="*/ 677333 w 999067"/>
                <a:gd name="connsiteY1" fmla="*/ 0 h 795867"/>
                <a:gd name="connsiteX2" fmla="*/ 990600 w 999067"/>
                <a:gd name="connsiteY2" fmla="*/ 8467 h 795867"/>
                <a:gd name="connsiteX3" fmla="*/ 999067 w 999067"/>
                <a:gd name="connsiteY3" fmla="*/ 787400 h 795867"/>
                <a:gd name="connsiteX4" fmla="*/ 0 w 999067"/>
                <a:gd name="connsiteY4" fmla="*/ 795867 h 7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067" h="795867">
                  <a:moveTo>
                    <a:pt x="0" y="795867"/>
                  </a:moveTo>
                  <a:lnTo>
                    <a:pt x="677333" y="0"/>
                  </a:lnTo>
                  <a:lnTo>
                    <a:pt x="990600" y="8467"/>
                  </a:lnTo>
                  <a:cubicBezTo>
                    <a:pt x="993422" y="268111"/>
                    <a:pt x="996245" y="527756"/>
                    <a:pt x="999067" y="787400"/>
                  </a:cubicBezTo>
                  <a:lnTo>
                    <a:pt x="0" y="7958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8933" y="3482959"/>
              <a:ext cx="762000" cy="567267"/>
            </a:xfrm>
            <a:custGeom>
              <a:avLst/>
              <a:gdLst>
                <a:gd name="connsiteX0" fmla="*/ 0 w 762000"/>
                <a:gd name="connsiteY0" fmla="*/ 440267 h 567267"/>
                <a:gd name="connsiteX1" fmla="*/ 0 w 762000"/>
                <a:gd name="connsiteY1" fmla="*/ 558800 h 567267"/>
                <a:gd name="connsiteX2" fmla="*/ 762000 w 762000"/>
                <a:gd name="connsiteY2" fmla="*/ 567267 h 567267"/>
                <a:gd name="connsiteX3" fmla="*/ 745067 w 762000"/>
                <a:gd name="connsiteY3" fmla="*/ 0 h 567267"/>
                <a:gd name="connsiteX4" fmla="*/ 338667 w 762000"/>
                <a:gd name="connsiteY4" fmla="*/ 0 h 567267"/>
                <a:gd name="connsiteX5" fmla="*/ 0 w 762000"/>
                <a:gd name="connsiteY5" fmla="*/ 440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567267">
                  <a:moveTo>
                    <a:pt x="0" y="440267"/>
                  </a:moveTo>
                  <a:lnTo>
                    <a:pt x="0" y="558800"/>
                  </a:lnTo>
                  <a:lnTo>
                    <a:pt x="762000" y="567267"/>
                  </a:lnTo>
                  <a:lnTo>
                    <a:pt x="745067" y="0"/>
                  </a:lnTo>
                  <a:lnTo>
                    <a:pt x="338667" y="0"/>
                  </a:lnTo>
                  <a:lnTo>
                    <a:pt x="0" y="4402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4885688" y="11430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b="1" dirty="0" smtClean="0"/>
              <a:t> + </a:t>
            </a: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b="1" dirty="0" smtClean="0"/>
              <a:t> – combine mass from both</a:t>
            </a:r>
          </a:p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102804" y="1828800"/>
            <a:ext cx="1104471" cy="1446197"/>
            <a:chOff x="1066800" y="2667000"/>
            <a:chExt cx="1890961" cy="2476028"/>
          </a:xfrm>
        </p:grpSpPr>
        <p:grpSp>
          <p:nvGrpSpPr>
            <p:cNvPr id="50" name="Group 49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981200" y="2667000"/>
              <a:ext cx="601235" cy="52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δ</a:t>
              </a:r>
              <a:r>
                <a:rPr lang="en-US" sz="1400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sz="1400" baseline="-25000" dirty="0">
                <a:latin typeface="cmmi1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89938" y="1831167"/>
            <a:ext cx="1104472" cy="1443830"/>
            <a:chOff x="6033839" y="2678668"/>
            <a:chExt cx="1890961" cy="2471975"/>
          </a:xfrm>
        </p:grpSpPr>
        <p:grpSp>
          <p:nvGrpSpPr>
            <p:cNvPr id="58" name="Group 57"/>
            <p:cNvGrpSpPr/>
            <p:nvPr/>
          </p:nvGrpSpPr>
          <p:grpSpPr>
            <a:xfrm>
              <a:off x="6033839" y="2678668"/>
              <a:ext cx="1890961" cy="2471975"/>
              <a:chOff x="6033839" y="2678668"/>
              <a:chExt cx="1890961" cy="24719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814176" y="2678668"/>
                <a:ext cx="601235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10929" y="1836951"/>
            <a:ext cx="1104471" cy="1446197"/>
            <a:chOff x="6553200" y="3562361"/>
            <a:chExt cx="1890961" cy="24760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53200" y="3562361"/>
              <a:ext cx="1890961" cy="2476028"/>
              <a:chOff x="1066800" y="2667000"/>
              <a:chExt cx="1890961" cy="247602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/>
                <p:cNvSpPr/>
                <p:nvPr/>
              </p:nvSpPr>
              <p:spPr>
                <a:xfrm>
                  <a:off x="2328335" y="3124200"/>
                  <a:ext cx="761998" cy="55515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752601" y="2667000"/>
                <a:ext cx="1151214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r>
                  <a:rPr lang="en-US" sz="1400" dirty="0" smtClean="0"/>
                  <a:t>+ 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6705600" y="4278869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05600" y="5075258"/>
              <a:ext cx="397933" cy="7641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57842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if </a:t>
            </a:r>
            <a:r>
              <a:rPr lang="en-US" sz="1400" dirty="0" smtClean="0">
                <a:solidFill>
                  <a:srgbClr val="D2533C"/>
                </a:solidFill>
              </a:rPr>
              <a:t>x </a:t>
            </a:r>
            <a:r>
              <a:rPr lang="en-US" sz="1400" dirty="0">
                <a:solidFill>
                  <a:srgbClr val="D2533C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D2533C"/>
                </a:solidFill>
              </a:rPr>
              <a:t> 5 </a:t>
            </a:r>
            <a:r>
              <a:rPr lang="en-US" sz="1400" dirty="0"/>
              <a:t>then 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r>
              <a:rPr lang="en-US" sz="1400" dirty="0" smtClean="0">
                <a:solidFill>
                  <a:srgbClr val="008000"/>
                </a:solidFill>
              </a:rPr>
              <a:t> := y + 3 </a:t>
            </a:r>
            <a:r>
              <a:rPr lang="en-US" sz="1400" dirty="0"/>
              <a:t>else </a:t>
            </a:r>
            <a:r>
              <a:rPr lang="en-US" sz="1400" dirty="0">
                <a:solidFill>
                  <a:srgbClr val="0000FF"/>
                </a:solidFill>
              </a:rPr>
              <a:t>y</a:t>
            </a:r>
            <a:r>
              <a:rPr lang="en-US" sz="1400" dirty="0" smtClean="0">
                <a:solidFill>
                  <a:srgbClr val="0000FF"/>
                </a:solidFill>
              </a:rPr>
              <a:t> := y - 3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δ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905000" y="4877758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600010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19704" y="4610100"/>
            <a:ext cx="1033444" cy="1353193"/>
            <a:chOff x="619704" y="4610100"/>
            <a:chExt cx="1033444" cy="1353193"/>
          </a:xfrm>
        </p:grpSpPr>
        <p:grpSp>
          <p:nvGrpSpPr>
            <p:cNvPr id="74" name="Group 73"/>
            <p:cNvGrpSpPr/>
            <p:nvPr/>
          </p:nvGrpSpPr>
          <p:grpSpPr>
            <a:xfrm>
              <a:off x="619704" y="4610100"/>
              <a:ext cx="1033444" cy="1353193"/>
              <a:chOff x="1066800" y="2667000"/>
              <a:chExt cx="1890961" cy="24760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4648200" y="1511867"/>
                  <a:ext cx="1655715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1981200" y="2667000"/>
                <a:ext cx="520757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endParaRPr lang="en-US" sz="1400" dirty="0">
                  <a:latin typeface="cmmi1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119440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90800" y="3968107"/>
            <a:ext cx="1039188" cy="1353193"/>
            <a:chOff x="2590800" y="3968107"/>
            <a:chExt cx="1039188" cy="1353193"/>
          </a:xfrm>
        </p:grpSpPr>
        <p:grpSp>
          <p:nvGrpSpPr>
            <p:cNvPr id="82" name="Group 81"/>
            <p:cNvGrpSpPr/>
            <p:nvPr/>
          </p:nvGrpSpPr>
          <p:grpSpPr>
            <a:xfrm>
              <a:off x="2590800" y="3968107"/>
              <a:ext cx="1039188" cy="1353193"/>
              <a:chOff x="1056290" y="2667000"/>
              <a:chExt cx="1901471" cy="247602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>
                  <a:off x="4648200" y="151186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1056290" y="2667000"/>
                <a:ext cx="1741601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δ</a:t>
                </a:r>
                <a:r>
                  <a:rPr lang="en-US" sz="1400" dirty="0" smtClean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3124200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90800" y="5428607"/>
            <a:ext cx="1034327" cy="1353193"/>
            <a:chOff x="2590800" y="5428607"/>
            <a:chExt cx="1034327" cy="1353193"/>
          </a:xfrm>
        </p:grpSpPr>
        <p:grpSp>
          <p:nvGrpSpPr>
            <p:cNvPr id="88" name="Group 87"/>
            <p:cNvGrpSpPr/>
            <p:nvPr/>
          </p:nvGrpSpPr>
          <p:grpSpPr>
            <a:xfrm>
              <a:off x="2590800" y="5428607"/>
              <a:ext cx="1034327" cy="1353193"/>
              <a:chOff x="1066800" y="2667000"/>
              <a:chExt cx="1892576" cy="247602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5401731" y="1511867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206228" y="2667000"/>
                <a:ext cx="1753148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3089061" y="5814177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0" y="3980807"/>
            <a:ext cx="2189957" cy="1353193"/>
            <a:chOff x="3810000" y="3980807"/>
            <a:chExt cx="2189957" cy="1353193"/>
          </a:xfrm>
        </p:grpSpPr>
        <p:grpSp>
          <p:nvGrpSpPr>
            <p:cNvPr id="94" name="Group 93"/>
            <p:cNvGrpSpPr/>
            <p:nvPr/>
          </p:nvGrpSpPr>
          <p:grpSpPr>
            <a:xfrm>
              <a:off x="4038600" y="3980807"/>
              <a:ext cx="1961357" cy="1353193"/>
              <a:chOff x="169198" y="2667000"/>
              <a:chExt cx="3588823" cy="247602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066800" y="3191032"/>
                <a:ext cx="1890961" cy="1951996"/>
                <a:chOff x="4509839" y="990187"/>
                <a:chExt cx="1890961" cy="195199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648200" y="99018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69198" y="2667000"/>
                <a:ext cx="3588823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y := y + 3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>
              <a:off x="3810000" y="4695535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028892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848100" y="5428607"/>
            <a:ext cx="2305572" cy="1353193"/>
            <a:chOff x="3848100" y="5428607"/>
            <a:chExt cx="2305572" cy="1353193"/>
          </a:xfrm>
        </p:grpSpPr>
        <p:grpSp>
          <p:nvGrpSpPr>
            <p:cNvPr id="100" name="Group 99"/>
            <p:cNvGrpSpPr/>
            <p:nvPr/>
          </p:nvGrpSpPr>
          <p:grpSpPr>
            <a:xfrm>
              <a:off x="4191000" y="5428607"/>
              <a:ext cx="1962672" cy="1353193"/>
              <a:chOff x="308626" y="2667000"/>
              <a:chExt cx="3591230" cy="247602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5401731" y="2022990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08626" y="2667000"/>
                <a:ext cx="3591230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y := y –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848100" y="61722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92791" y="5851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149394" y="4569981"/>
            <a:ext cx="1801342" cy="1411719"/>
            <a:chOff x="6149394" y="4569981"/>
            <a:chExt cx="1801342" cy="1411719"/>
          </a:xfrm>
        </p:grpSpPr>
        <p:grpSp>
          <p:nvGrpSpPr>
            <p:cNvPr id="113" name="Group 112"/>
            <p:cNvGrpSpPr/>
            <p:nvPr/>
          </p:nvGrpSpPr>
          <p:grpSpPr>
            <a:xfrm>
              <a:off x="6917292" y="4569981"/>
              <a:ext cx="1033444" cy="1411719"/>
              <a:chOff x="5806713" y="4615104"/>
              <a:chExt cx="1033444" cy="141171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5806713" y="4615104"/>
                <a:ext cx="1033444" cy="1411719"/>
                <a:chOff x="1066800" y="2559911"/>
                <a:chExt cx="1890961" cy="2583117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1066800" y="3178182"/>
                  <a:ext cx="1890961" cy="1964846"/>
                  <a:chOff x="4509839" y="977337"/>
                  <a:chExt cx="1890961" cy="1964846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648200" y="977337"/>
                    <a:ext cx="776039" cy="7837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504292" y="2559911"/>
                  <a:ext cx="1017050" cy="563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>
                      <a:latin typeface="cmsy10"/>
                      <a:ea typeface="cmsy10"/>
                      <a:cs typeface="cmsy10"/>
                    </a:rPr>
                    <a:t>⟦</a:t>
                  </a:r>
                  <a:r>
                    <a:rPr lang="fr-FR" sz="1400" dirty="0" smtClean="0">
                      <a:latin typeface="cmmi10"/>
                      <a:ea typeface="cmsy10"/>
                      <a:cs typeface="cmsy10"/>
                    </a:rPr>
                    <a:t>S</a:t>
                  </a:r>
                  <a:r>
                    <a:rPr lang="en-US" sz="1400" dirty="0">
                      <a:latin typeface="cmsy10"/>
                      <a:ea typeface="cmsy10"/>
                      <a:cs typeface="cmsy10"/>
                    </a:rPr>
                    <a:t>⟧</a:t>
                  </a:r>
                  <a:r>
                    <a:rPr lang="en-US" sz="1400" dirty="0" err="1" smtClean="0"/>
                    <a:t>δ</a:t>
                  </a:r>
                  <a:endParaRPr lang="en-US" sz="1400" dirty="0">
                    <a:latin typeface="cmmi10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6324600" y="5515265"/>
                <a:ext cx="493059" cy="42833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6149394" y="4917877"/>
              <a:ext cx="381000" cy="279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6189752" y="5622563"/>
              <a:ext cx="381000" cy="227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429728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3624244" y="3578422"/>
            <a:ext cx="4360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=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8000"/>
                </a:solidFill>
              </a:rPr>
              <a:t>y := y + 3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</a:t>
            </a:r>
            <a:r>
              <a:rPr lang="en-US" sz="1400" dirty="0">
                <a:solidFill>
                  <a:schemeClr val="tx2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chemeClr val="tx2"/>
                </a:solidFill>
              </a:rPr>
              <a:t>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" y="3505200"/>
            <a:ext cx="8667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Sub</a:t>
            </a:r>
            <a:r>
              <a:rPr lang="en-US" dirty="0" err="1"/>
              <a:t>d</a:t>
            </a:r>
            <a:r>
              <a:rPr lang="en-US" dirty="0" err="1" smtClean="0"/>
              <a:t>istribution</a:t>
            </a:r>
            <a:r>
              <a:rPr lang="en-US" dirty="0" smtClean="0"/>
              <a:t> Abstraction:</a:t>
            </a:r>
            <a:br>
              <a:rPr lang="en-US" dirty="0" smtClean="0"/>
            </a:br>
            <a:r>
              <a:rPr lang="en-US" dirty="0" smtClean="0"/>
              <a:t>Probabilistic </a:t>
            </a:r>
            <a:r>
              <a:rPr lang="en-US" dirty="0" err="1" smtClean="0"/>
              <a:t>Polyhedra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6600" y="1859757"/>
            <a:ext cx="1781839" cy="1950243"/>
            <a:chOff x="4783225" y="4182005"/>
            <a:chExt cx="1781839" cy="1950243"/>
          </a:xfrm>
        </p:grpSpPr>
        <p:grpSp>
          <p:nvGrpSpPr>
            <p:cNvPr id="73" name="Group 72"/>
            <p:cNvGrpSpPr/>
            <p:nvPr/>
          </p:nvGrpSpPr>
          <p:grpSpPr>
            <a:xfrm>
              <a:off x="4783225" y="4182005"/>
              <a:ext cx="1781839" cy="1950243"/>
              <a:chOff x="4509839" y="991940"/>
              <a:chExt cx="1781839" cy="1950243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509839" y="2942183"/>
                <a:ext cx="17818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1513997"/>
                <a:ext cx="1199649" cy="1229204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</a:rPr>
                <a:t>P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064548"/>
            <a:ext cx="567715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Region of program states (polyhedron)</a:t>
            </a:r>
          </a:p>
          <a:p>
            <a:endParaRPr lang="en-US" sz="1600" dirty="0" smtClean="0"/>
          </a:p>
          <a:p>
            <a:r>
              <a:rPr lang="en-US" sz="1600" dirty="0"/>
              <a:t>+</a:t>
            </a:r>
            <a:r>
              <a:rPr lang="en-US" sz="1600" dirty="0" smtClean="0"/>
              <a:t> upper bound on probability of each possible state in region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number of (possible) states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total probability mass (useful)</a:t>
            </a:r>
          </a:p>
          <a:p>
            <a:endParaRPr lang="en-US" sz="1100" dirty="0" smtClean="0"/>
          </a:p>
          <a:p>
            <a:r>
              <a:rPr lang="en-US" sz="1600" dirty="0" smtClean="0"/>
              <a:t>+ also </a:t>
            </a:r>
            <a:r>
              <a:rPr lang="en-US" sz="1600" b="1" dirty="0" smtClean="0"/>
              <a:t>lower </a:t>
            </a:r>
            <a:r>
              <a:rPr lang="en-US" sz="1600" b="1" dirty="0"/>
              <a:t>bounds</a:t>
            </a:r>
            <a:r>
              <a:rPr lang="en-US" sz="1600" dirty="0"/>
              <a:t> on the above</a:t>
            </a:r>
          </a:p>
          <a:p>
            <a:endParaRPr lang="en-US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17229" y="6260068"/>
            <a:ext cx="298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[A </a:t>
            </a:r>
            <a:r>
              <a:rPr lang="en-US" dirty="0" smtClean="0">
                <a:latin typeface="cmsy10"/>
                <a:ea typeface="cmsy10"/>
                <a:cs typeface="cmsy10"/>
              </a:rPr>
              <a:t>∩</a:t>
            </a:r>
            <a:r>
              <a:rPr lang="en-US" dirty="0" smtClean="0"/>
              <a:t> B] /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[B]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126468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</a:t>
            </a:r>
            <a:r>
              <a:rPr lang="en-US" dirty="0" err="1" smtClean="0"/>
              <a:t>δ</a:t>
            </a:r>
            <a:r>
              <a:rPr lang="en-US" dirty="0" smtClean="0"/>
              <a:t>)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σ</a:t>
            </a:r>
            <a:r>
              <a:rPr lang="en-US" dirty="0" smtClean="0"/>
              <a:t> </a:t>
            </a:r>
            <a:r>
              <a:rPr lang="en-US" dirty="0" err="1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226733" y="4311134"/>
            <a:ext cx="364067" cy="337066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5" idx="0"/>
          </p:cNvCxnSpPr>
          <p:nvPr/>
        </p:nvCxnSpPr>
        <p:spPr>
          <a:xfrm flipH="1">
            <a:off x="1708815" y="5715000"/>
            <a:ext cx="881985" cy="54506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QIF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1676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1981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2198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2234" y="23315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9122" y="17965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47825"/>
              </p:ext>
            </p:extLst>
          </p:nvPr>
        </p:nvGraphicFramePr>
        <p:xfrm>
          <a:off x="1281799" y="3048000"/>
          <a:ext cx="742193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387"/>
                <a:gridCol w="1484387"/>
                <a:gridCol w="1484387"/>
                <a:gridCol w="1484387"/>
                <a:gridCol w="1484387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Example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High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Channel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Low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Observation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authentication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r>
                        <a:rPr lang="en-US" sz="1400" baseline="0" dirty="0" smtClean="0"/>
                        <a:t> interface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r>
                        <a:rPr lang="en-US" sz="1400" baseline="0" dirty="0" smtClean="0"/>
                        <a:t> guess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 OK/Fail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ASLR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</a:t>
                      </a:r>
                      <a:r>
                        <a:rPr lang="en-US" sz="1400" baseline="0" dirty="0" smtClean="0"/>
                        <a:t> offset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Injection attempt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Offset guess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Payload</a:t>
                      </a:r>
                      <a:r>
                        <a:rPr lang="en-US" sz="1400" baseline="0" dirty="0" smtClean="0"/>
                        <a:t> success/Crash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Plaintext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Ciphertext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r>
                        <a:rPr lang="en-US" sz="1400" baseline="0" dirty="0" smtClean="0"/>
                        <a:t> timing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 runtime model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Plaintext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Runtime of 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992" y="4572000"/>
            <a:ext cx="11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5130224"/>
            <a:ext cx="12110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Information</a:t>
            </a:r>
          </a:p>
          <a:p>
            <a:r>
              <a:rPr lang="en-US" sz="1600" dirty="0" smtClean="0"/>
              <a:t>theoretic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325" y="5816024"/>
            <a:ext cx="12570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More than</a:t>
            </a:r>
          </a:p>
          <a:p>
            <a:r>
              <a:rPr lang="en-US" sz="1600" dirty="0" smtClean="0"/>
              <a:t>input/output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60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Abstraction imprecision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95639" y="1552236"/>
            <a:ext cx="3362488" cy="2215603"/>
            <a:chOff x="4783225" y="3916645"/>
            <a:chExt cx="3362488" cy="2215603"/>
          </a:xfrm>
        </p:grpSpPr>
        <p:grpSp>
          <p:nvGrpSpPr>
            <p:cNvPr id="67" name="Group 66"/>
            <p:cNvGrpSpPr/>
            <p:nvPr/>
          </p:nvGrpSpPr>
          <p:grpSpPr>
            <a:xfrm>
              <a:off x="4783225" y="3916645"/>
              <a:ext cx="3362488" cy="2215603"/>
              <a:chOff x="4509840" y="3662085"/>
              <a:chExt cx="3362488" cy="221560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09840" y="3927445"/>
                <a:ext cx="3362488" cy="1950243"/>
                <a:chOff x="4509839" y="991940"/>
                <a:chExt cx="3362488" cy="1950243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00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8439" y="1789360"/>
            <a:ext cx="3362488" cy="1950243"/>
            <a:chOff x="4509839" y="991940"/>
            <a:chExt cx="3362488" cy="1950243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8439" y="4288502"/>
            <a:ext cx="3362488" cy="1950243"/>
            <a:chOff x="928439" y="4288502"/>
            <a:chExt cx="3362488" cy="1950243"/>
          </a:xfrm>
        </p:grpSpPr>
        <p:grpSp>
          <p:nvGrpSpPr>
            <p:cNvPr id="54" name="Group 53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18598" y="1798835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648200" y="1580238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318598" y="1875035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8200" y="18088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18598" y="2103635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48200" y="20374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18598" y="2332235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48200" y="2266038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18598" y="2560835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248112" y="4310754"/>
            <a:ext cx="3362488" cy="1950243"/>
            <a:chOff x="928439" y="4288502"/>
            <a:chExt cx="3362488" cy="1950243"/>
          </a:xfrm>
        </p:grpSpPr>
        <p:grpSp>
          <p:nvGrpSpPr>
            <p:cNvPr id="148" name="Group 147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4648201" y="1513997"/>
                <a:ext cx="1199649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18598" y="1513997"/>
                <a:ext cx="1344994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1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242337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912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436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638800" y="563880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48400" y="566010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0960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15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72400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219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743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695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9791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67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9095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5930148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4835604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465802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4894871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5020270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5079537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509647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5079537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5204936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5433536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838200" y="4595336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5128736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4153469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4556667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4214336"/>
            <a:ext cx="17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 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4638526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4870188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4900136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4612269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1000" y="1441609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</a:p>
          <a:p>
            <a:pPr lvl="1"/>
            <a:r>
              <a:rPr lang="fr-FR" dirty="0">
                <a:latin typeface="cmsy10"/>
                <a:ea typeface="cmsy10"/>
                <a:cs typeface="cmsy10"/>
              </a:rPr>
              <a:t>&lt;&lt;</a:t>
            </a:r>
            <a:r>
              <a:rPr lang="en-US" dirty="0"/>
              <a:t>S</a:t>
            </a:r>
            <a:r>
              <a:rPr lang="en-US" dirty="0">
                <a:latin typeface="cmsy10"/>
                <a:ea typeface="cmsy10"/>
                <a:cs typeface="cmsy10"/>
              </a:rPr>
              <a:t>&gt;&gt; </a:t>
            </a:r>
            <a:r>
              <a:rPr lang="en-US" dirty="0"/>
              <a:t>P</a:t>
            </a:r>
          </a:p>
          <a:p>
            <a:pPr lvl="2"/>
            <a:r>
              <a:rPr lang="en-US" sz="1600" dirty="0"/>
              <a:t>Soundness: 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(P) then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/>
              <a:t>S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/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 (</a:t>
            </a:r>
            <a:r>
              <a:rPr lang="fr-FR" sz="1600" dirty="0">
                <a:latin typeface="cmsy10"/>
                <a:ea typeface="cmsy10"/>
                <a:cs typeface="cmsy10"/>
              </a:rPr>
              <a:t>&lt;&lt;</a:t>
            </a:r>
            <a:r>
              <a:rPr lang="en-US" sz="1600" dirty="0"/>
              <a:t>S</a:t>
            </a:r>
            <a:r>
              <a:rPr lang="en-US" sz="1600" dirty="0">
                <a:latin typeface="cmsy10"/>
                <a:ea typeface="cmsy10"/>
                <a:cs typeface="cmsy10"/>
              </a:rPr>
              <a:t>&gt;&gt;</a:t>
            </a:r>
            <a:r>
              <a:rPr lang="en-US" sz="1600" dirty="0"/>
              <a:t>P)</a:t>
            </a:r>
          </a:p>
          <a:p>
            <a:pPr lvl="2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versions of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subdistribution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operations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p*P</a:t>
            </a:r>
          </a:p>
        </p:txBody>
      </p:sp>
    </p:spTree>
    <p:extLst>
      <p:ext uri="{BB962C8B-B14F-4D97-AF65-F5344CB8AC3E}">
        <p14:creationId xmlns:p14="http://schemas.microsoft.com/office/powerpoint/2010/main" val="26607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abstract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34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0" y="51054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53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25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3,</a:t>
            </a:r>
            <a:r>
              <a:rPr lang="en-US" dirty="0" smtClean="0"/>
              <a:t>P</a:t>
            </a:r>
            <a:r>
              <a:rPr lang="en-US" baseline="-25000" dirty="0"/>
              <a:t>4</a:t>
            </a:r>
            <a:r>
              <a:rPr lang="en-US" baseline="-25000" dirty="0" smtClean="0"/>
              <a:t>,</a:t>
            </a: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+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57912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53000" y="57912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Conditioning</a:t>
            </a:r>
          </a:p>
          <a:p>
            <a:pPr lvl="2"/>
            <a:r>
              <a:rPr lang="en-US" sz="1600" dirty="0" smtClean="0"/>
              <a:t>Concrete </a:t>
            </a:r>
            <a:endParaRPr lang="en-US" sz="1600" dirty="0"/>
          </a:p>
          <a:p>
            <a:pPr marL="274320" lvl="1" indent="0">
              <a:buNone/>
            </a:pPr>
            <a:endParaRPr lang="en-US" sz="1800" dirty="0" smtClean="0"/>
          </a:p>
          <a:p>
            <a:pPr lvl="2"/>
            <a:r>
              <a:rPr lang="en-US" sz="1600" dirty="0" smtClean="0"/>
              <a:t>Abstract:</a:t>
            </a:r>
            <a:endParaRPr lang="en-US" sz="16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6151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30821"/>
              </p:ext>
            </p:extLst>
          </p:nvPr>
        </p:nvGraphicFramePr>
        <p:xfrm>
          <a:off x="2281237" y="1828800"/>
          <a:ext cx="193330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Equation" r:id="rId5" imgW="1409700" imgH="444500" progId="Equation.3">
                  <p:embed/>
                </p:oleObj>
              </mc:Choice>
              <mc:Fallback>
                <p:oleObj name="Equation" r:id="rId5" imgW="1409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7" y="1828800"/>
                        <a:ext cx="193330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00669"/>
              </p:ext>
            </p:extLst>
          </p:nvPr>
        </p:nvGraphicFramePr>
        <p:xfrm>
          <a:off x="2228850" y="2471738"/>
          <a:ext cx="2038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Equation" r:id="rId7" imgW="1485900" imgH="444500" progId="Equation.3">
                  <p:embed/>
                </p:oleObj>
              </mc:Choice>
              <mc:Fallback>
                <p:oleObj name="Equation" r:id="rId7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850" y="2471738"/>
                        <a:ext cx="20383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11258"/>
              </p:ext>
            </p:extLst>
          </p:nvPr>
        </p:nvGraphicFramePr>
        <p:xfrm>
          <a:off x="4879824" y="2514600"/>
          <a:ext cx="1463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Equation" r:id="rId9" imgW="1066800" imgH="292100" progId="Equation.3">
                  <p:embed/>
                </p:oleObj>
              </mc:Choice>
              <mc:Fallback>
                <p:oleObj name="Equation" r:id="rId9" imgW="1066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9824" y="2514600"/>
                        <a:ext cx="14636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1212" y="3326884"/>
            <a:ext cx="234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Lower bound on total mass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9812" y="2914650"/>
            <a:ext cx="76200" cy="4122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Limit number of probabilistic </a:t>
            </a:r>
            <a:r>
              <a:rPr lang="en-US" sz="1800" dirty="0" err="1" smtClean="0"/>
              <a:t>polyhedra</a:t>
            </a:r>
            <a:endParaRPr lang="en-US" sz="1800" dirty="0" smtClean="0"/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±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- merge two probabilistic </a:t>
            </a:r>
            <a:r>
              <a:rPr lang="en-US" sz="1600" dirty="0" err="1" smtClean="0"/>
              <a:t>polyhedra</a:t>
            </a:r>
            <a:r>
              <a:rPr lang="en-US" sz="1600" dirty="0" smtClean="0"/>
              <a:t> into one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600" dirty="0" smtClean="0"/>
              <a:t>Convex hull of regions, various counting arguments</a:t>
            </a:r>
            <a:endParaRPr lang="en-US" sz="16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9033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7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06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±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00725" y="44958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44533" y="4495800"/>
            <a:ext cx="8467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00725" y="4495800"/>
            <a:ext cx="9275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19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±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60198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70742" y="44958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for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Need to</a:t>
            </a:r>
          </a:p>
          <a:p>
            <a:pPr lvl="2"/>
            <a:r>
              <a:rPr lang="en-US" dirty="0" smtClean="0"/>
              <a:t>Linear Model Counting: count number of integer points in a convex </a:t>
            </a:r>
            <a:r>
              <a:rPr lang="en-US" dirty="0" err="1" smtClean="0"/>
              <a:t>polyhedra</a:t>
            </a:r>
            <a:endParaRPr lang="en-US" dirty="0"/>
          </a:p>
          <a:p>
            <a:pPr lvl="2"/>
            <a:r>
              <a:rPr lang="en-US" dirty="0" smtClean="0"/>
              <a:t>Integer Linear Programming: maximize a linear function over integer points in a polyhedron</a:t>
            </a:r>
          </a:p>
        </p:txBody>
      </p:sp>
      <p:pic>
        <p:nvPicPr>
          <p:cNvPr id="6" name="Picture 5" descr="lat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27200"/>
            <a:ext cx="152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941" y="2907268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76940" y="4316680"/>
            <a:ext cx="38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2406134"/>
            <a:ext cx="4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7400" y="2917799"/>
            <a:ext cx="4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6324600"/>
            <a:ext cx="448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Conservative (sound) vulnerability bounds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5615464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17557" y="5638800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61343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84457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5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QIF </a:t>
            </a:r>
            <a:r>
              <a:rPr lang="en-US" u="sng" dirty="0" smtClean="0"/>
              <a:t>Metrics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22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9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8982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V="1">
            <a:off x="1905000" y="4419600"/>
            <a:ext cx="33756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870898" y="2192866"/>
            <a:ext cx="20153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416136" y="1728231"/>
            <a:ext cx="1464733" cy="23940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4495800" y="4812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029200"/>
            <a:ext cx="2307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</a:t>
            </a:r>
            <a:r>
              <a:rPr lang="en-US" dirty="0"/>
              <a:t>:= </a:t>
            </a:r>
            <a:r>
              <a:rPr lang="en-US" dirty="0" smtClean="0"/>
              <a:t>h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bad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:= h &amp; 0xFF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ok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:= l+42</a:t>
            </a:r>
          </a:p>
          <a:p>
            <a:endParaRPr lang="en-US" dirty="0" smtClean="0"/>
          </a:p>
        </p:txBody>
      </p:sp>
      <p:pic>
        <p:nvPicPr>
          <p:cNvPr id="31" name="Picture 30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671">
            <a:off x="4508567" y="4405433"/>
            <a:ext cx="1436367" cy="687063"/>
          </a:xfrm>
          <a:prstGeom prst="rect">
            <a:avLst/>
          </a:prstGeom>
        </p:spPr>
      </p:pic>
      <p:pic>
        <p:nvPicPr>
          <p:cNvPr id="3" name="Picture 2" descr="dc7enRAK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9808">
            <a:off x="5748050" y="4234986"/>
            <a:ext cx="1188720" cy="596348"/>
          </a:xfrm>
          <a:prstGeom prst="rect">
            <a:avLst/>
          </a:prstGeom>
        </p:spPr>
      </p:pic>
      <p:pic>
        <p:nvPicPr>
          <p:cNvPr id="5" name="Picture 4" descr="ruler-clipart-black-and-white-ruler-hi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233333"/>
            <a:ext cx="1524000" cy="7645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8200" y="4419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2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</a:t>
            </a:r>
            <a:r>
              <a:rPr lang="en-US" u="sng" dirty="0" smtClean="0"/>
              <a:t>vulnerability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4436385" y="38539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7385" y="3669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2192866"/>
            <a:ext cx="19391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16200000" flipV="1">
            <a:off x="3890821" y="2586182"/>
            <a:ext cx="1002268" cy="1163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34544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00400" y="4812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3656099" y="2192867"/>
            <a:ext cx="2646001" cy="592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29400" y="5818201"/>
            <a:ext cx="219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h,e</a:t>
            </a:r>
            <a:r>
              <a:rPr lang="en-US" dirty="0" smtClean="0"/>
              <a:t>) := 1 if h ==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0 o/w</a:t>
            </a:r>
            <a:endParaRPr lang="en-US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5835">
            <a:off x="7644066" y="3753977"/>
            <a:ext cx="1436367" cy="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4436385" y="38539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7385" y="3669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2192866"/>
            <a:ext cx="19391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16200000" flipV="1">
            <a:off x="3890821" y="2586182"/>
            <a:ext cx="1002268" cy="1163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34544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3656099" y="2192867"/>
            <a:ext cx="2646001" cy="592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1295400" y="1397000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op_secret_file_0515-0911-0222-3450_SMU.jpg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73200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5356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17899" y="1476401"/>
            <a:ext cx="39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H’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56885"/>
              </p:ext>
            </p:extLst>
          </p:nvPr>
        </p:nvGraphicFramePr>
        <p:xfrm>
          <a:off x="4808621" y="1447800"/>
          <a:ext cx="2506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Equation" r:id="rId7" imgW="1587500" imgH="241300" progId="Equation.3">
                  <p:embed/>
                </p:oleObj>
              </mc:Choice>
              <mc:Fallback>
                <p:oleObj name="Equation" r:id="rId7" imgW="1587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8621" y="1447800"/>
                        <a:ext cx="2506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87881"/>
              </p:ext>
            </p:extLst>
          </p:nvPr>
        </p:nvGraphicFramePr>
        <p:xfrm>
          <a:off x="4230688" y="5638800"/>
          <a:ext cx="37306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Equation" r:id="rId9" imgW="2362200" imgH="482600" progId="Equation.3">
                  <p:embed/>
                </p:oleObj>
              </mc:Choice>
              <mc:Fallback>
                <p:oleObj name="Equation" r:id="rId9" imgW="236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0688" y="5638800"/>
                        <a:ext cx="3730625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83858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Equation" r:id="rId11" imgW="927100" imgH="177800" progId="Equation.3">
                  <p:embed/>
                </p:oleObj>
              </mc:Choice>
              <mc:Fallback>
                <p:oleObj name="Equation" r:id="rId11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83126"/>
              </p:ext>
            </p:extLst>
          </p:nvPr>
        </p:nvGraphicFramePr>
        <p:xfrm>
          <a:off x="2609850" y="4802188"/>
          <a:ext cx="14255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Equation" r:id="rId13" imgW="901700" imgH="165100" progId="Equation.3">
                  <p:embed/>
                </p:oleObj>
              </mc:Choice>
              <mc:Fallback>
                <p:oleObj name="Equation" r:id="rId13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09850" y="4802188"/>
                        <a:ext cx="1425575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08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14493</TotalTime>
  <Words>2291</Words>
  <Application>Microsoft Macintosh PowerPoint</Application>
  <PresentationFormat>On-screen Show (4:3)</PresentationFormat>
  <Paragraphs>776</Paragraphs>
  <Slides>67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Clarity</vt:lpstr>
      <vt:lpstr>Equation</vt:lpstr>
      <vt:lpstr>Models and Games for Quantifying Vulnerability of Secret Information</vt:lpstr>
      <vt:lpstr>Information flow</vt:lpstr>
      <vt:lpstr>Information flow</vt:lpstr>
      <vt:lpstr>Information flow</vt:lpstr>
      <vt:lpstr>Quantitative Information flow</vt:lpstr>
      <vt:lpstr>QIF Examples</vt:lpstr>
      <vt:lpstr>QIF Metrics</vt:lpstr>
      <vt:lpstr>Quantified vulnerability</vt:lpstr>
      <vt:lpstr>Formalism</vt:lpstr>
      <vt:lpstr>Probabilistic Formalism</vt:lpstr>
      <vt:lpstr>Iteration</vt:lpstr>
      <vt:lpstr>PowerPoint Presentation</vt:lpstr>
      <vt:lpstr>Channel  Program</vt:lpstr>
      <vt:lpstr>Probabilistic programming</vt:lpstr>
      <vt:lpstr>Program  Channel</vt:lpstr>
      <vt:lpstr>“PL”</vt:lpstr>
      <vt:lpstr>Approximation</vt:lpstr>
      <vt:lpstr>PowerPoint Presentation</vt:lpstr>
      <vt:lpstr>PowerPoint Presentation</vt:lpstr>
      <vt:lpstr>Adaptive adversary choice</vt:lpstr>
      <vt:lpstr>Backward inference</vt:lpstr>
      <vt:lpstr>Adaptive power</vt:lpstr>
      <vt:lpstr>PowerPoint Presentation</vt:lpstr>
      <vt:lpstr>Entropy: non-renewable resource</vt:lpstr>
      <vt:lpstr>Entropy: non-renewable resource</vt:lpstr>
      <vt:lpstr>Evolving secrets</vt:lpstr>
      <vt:lpstr>Entropy: renewable resource?</vt:lpstr>
      <vt:lpstr>Adaptive exploitation</vt:lpstr>
      <vt:lpstr>Adaptive exploitation power</vt:lpstr>
      <vt:lpstr>Belief in Δ</vt:lpstr>
      <vt:lpstr>Entropy of H vs. Entropy of Δ</vt:lpstr>
      <vt:lpstr>Entropy of H vs. Entropy of Δ</vt:lpstr>
      <vt:lpstr>PowerPoint Presentation</vt:lpstr>
      <vt:lpstr>Generalizing gain model</vt:lpstr>
      <vt:lpstr>Gain with costly observation</vt:lpstr>
      <vt:lpstr>Gain vs. Loss</vt:lpstr>
      <vt:lpstr>Gain vs. Loss</vt:lpstr>
      <vt:lpstr>PowerPoint Presentation</vt:lpstr>
      <vt:lpstr>Passive defender</vt:lpstr>
      <vt:lpstr>Active defender: simultaneous actions</vt:lpstr>
      <vt:lpstr>Active defender: (Nash) equilibrium</vt:lpstr>
      <vt:lpstr>Picking vs. Guessing Passwords / Keys</vt:lpstr>
      <vt:lpstr>Password cost model</vt:lpstr>
      <vt:lpstr>Password equilibria (capped guesses)</vt:lpstr>
      <vt:lpstr>Password (costly guesses)</vt:lpstr>
      <vt:lpstr>Key cost model</vt:lpstr>
      <vt:lpstr>Key equilibria (capped guesses)</vt:lpstr>
      <vt:lpstr>Key (costly guesses)</vt:lpstr>
      <vt:lpstr>PowerPoint Presentation</vt:lpstr>
      <vt:lpstr>PowerPoint Presentation</vt:lpstr>
      <vt:lpstr>Probabilistic Abstract Interpretation</vt:lpstr>
      <vt:lpstr>Concrete Interpretation</vt:lpstr>
      <vt:lpstr>Abstract Interpretation</vt:lpstr>
      <vt:lpstr>Abstract Interpretation</vt:lpstr>
      <vt:lpstr>Probabilistic Interpretation</vt:lpstr>
      <vt:lpstr>Concrete Probabilistic Semantics</vt:lpstr>
      <vt:lpstr>Subdistribution operations</vt:lpstr>
      <vt:lpstr>Subdistribution Abstraction</vt:lpstr>
      <vt:lpstr>Subdistribution Abstraction: Probabilistic Polyhedra</vt:lpstr>
      <vt:lpstr>Abstraction imprecision </vt:lpstr>
      <vt:lpstr>Probabilistic Abstract Interpretation</vt:lpstr>
      <vt:lpstr>Example abstract operation</vt:lpstr>
      <vt:lpstr>Conditioning</vt:lpstr>
      <vt:lpstr>Simplify representation</vt:lpstr>
      <vt:lpstr>Add and simplify</vt:lpstr>
      <vt:lpstr>Primitives for operations</vt:lpstr>
      <vt:lpstr>Probabilistic Abstract Interpretation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 Mardziel</cp:lastModifiedBy>
  <cp:revision>621</cp:revision>
  <dcterms:created xsi:type="dcterms:W3CDTF">2011-04-06T18:22:20Z</dcterms:created>
  <dcterms:modified xsi:type="dcterms:W3CDTF">2015-05-07T15:08:20Z</dcterms:modified>
</cp:coreProperties>
</file>