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gif" ContentType="image/gi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r:id="rId1"/>
  </p:sldMasterIdLst>
  <p:notesMasterIdLst>
    <p:notesMasterId r:id="rId3"/>
  </p:notesMasterIdLst>
  <p:sldIdLst>
    <p:sldId id="257" r:id="rId2"/>
  </p:sldIdLst>
  <p:sldSz cx="21386800" cy="30279975"/>
  <p:notesSz cx="21488400" cy="28803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670007"/>
    <a:srgbClr val="0D2467"/>
    <a:srgbClr val="7889FB"/>
    <a:srgbClr val="669900"/>
    <a:srgbClr val="FF6600"/>
    <a:srgbClr val="061DC8"/>
    <a:srgbClr val="DDDDDD"/>
    <a:srgbClr val="006600"/>
    <a:srgbClr val="253C7C"/>
    <a:srgbClr val="6D6F7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3052" autoAdjust="0"/>
    <p:restoredTop sz="94660"/>
  </p:normalViewPr>
  <p:slideViewPr>
    <p:cSldViewPr snapToGrid="0">
      <p:cViewPr>
        <p:scale>
          <a:sx n="50" d="100"/>
          <a:sy n="50" d="100"/>
        </p:scale>
        <p:origin x="-2376" y="-56"/>
      </p:cViewPr>
      <p:guideLst>
        <p:guide orient="horz" pos="15534"/>
        <p:guide pos="73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93122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1943" tIns="135971" rIns="271943" bIns="135971" numCol="1" anchor="t" anchorCtr="0" compatLnSpc="1">
            <a:prstTxWarp prst="textNoShape">
              <a:avLst/>
            </a:prstTxWarp>
          </a:bodyPr>
          <a:lstStyle>
            <a:lvl1pPr defTabSz="2719388">
              <a:defRPr sz="36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2171363" y="0"/>
            <a:ext cx="93122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1943" tIns="135971" rIns="271943" bIns="135971" numCol="1" anchor="t" anchorCtr="0" compatLnSpc="1">
            <a:prstTxWarp prst="textNoShape">
              <a:avLst/>
            </a:prstTxWarp>
          </a:bodyPr>
          <a:lstStyle>
            <a:lvl1pPr algn="r" defTabSz="2719388">
              <a:defRPr sz="36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9438" y="2157413"/>
            <a:ext cx="7631112" cy="10806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51063" y="13682663"/>
            <a:ext cx="17186275" cy="129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1943" tIns="135971" rIns="271943" bIns="1359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27360563"/>
            <a:ext cx="93122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1943" tIns="135971" rIns="271943" bIns="135971" numCol="1" anchor="b" anchorCtr="0" compatLnSpc="1">
            <a:prstTxWarp prst="textNoShape">
              <a:avLst/>
            </a:prstTxWarp>
          </a:bodyPr>
          <a:lstStyle>
            <a:lvl1pPr defTabSz="2719388">
              <a:defRPr sz="36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2171363" y="27360563"/>
            <a:ext cx="93122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1943" tIns="135971" rIns="271943" bIns="135971" numCol="1" anchor="b" anchorCtr="0" compatLnSpc="1">
            <a:prstTxWarp prst="textNoShape">
              <a:avLst/>
            </a:prstTxWarp>
          </a:bodyPr>
          <a:lstStyle>
            <a:lvl1pPr algn="r" defTabSz="2719388">
              <a:defRPr sz="3600"/>
            </a:lvl1pPr>
          </a:lstStyle>
          <a:p>
            <a:pPr>
              <a:defRPr/>
            </a:pPr>
            <a:fld id="{8B5D8FAD-023C-A04A-B475-077862829B6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12171363" y="27360563"/>
            <a:ext cx="93122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1943" tIns="135971" rIns="271943" bIns="135971" anchor="b">
            <a:prstTxWarp prst="textNoShape">
              <a:avLst/>
            </a:prstTxWarp>
          </a:bodyPr>
          <a:lstStyle/>
          <a:p>
            <a:pPr algn="r" defTabSz="2719388"/>
            <a:fld id="{1487D5CA-30D5-284D-A1DA-D2E22282F076}" type="slidenum">
              <a:rPr lang="en-GB" sz="3600"/>
              <a:pPr algn="r" defTabSz="2719388"/>
              <a:t>1</a:t>
            </a:fld>
            <a:endParaRPr lang="en-GB" sz="36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6238" y="9090025"/>
            <a:ext cx="18653125" cy="62722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2475" y="16581438"/>
            <a:ext cx="15360650" cy="747712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FC2040-507B-7146-A92C-D515F13AA3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24FD0-2C7D-CE40-80E1-C805391CE4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36875" y="2600325"/>
            <a:ext cx="4662488" cy="23409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38" y="2600325"/>
            <a:ext cx="13838237" cy="23409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1D0D8-92ED-364A-B3DF-2FF45C8006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AC211-F400-6647-BBFE-3C638C36F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0" y="18802350"/>
            <a:ext cx="18653125" cy="58118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0" y="12401550"/>
            <a:ext cx="18653125" cy="6400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C7137-69D3-4F41-8FFA-8B91B63E9B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8453438"/>
            <a:ext cx="9250362" cy="17556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0" y="8453438"/>
            <a:ext cx="9250363" cy="17556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D9C5E-B399-DD48-B977-CDA6CB8D8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1171575"/>
            <a:ext cx="19751675" cy="487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63" y="6550025"/>
            <a:ext cx="9696450" cy="2728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63" y="9278938"/>
            <a:ext cx="9696450" cy="168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7425" y="6550025"/>
            <a:ext cx="9701213" cy="2728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7425" y="9278938"/>
            <a:ext cx="9701213" cy="168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697BF-A200-1348-8398-E340754741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A03DF-C361-FC4A-8BB1-A46D4C6892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0D3A6-E656-FF40-96AD-4082C4751A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1165225"/>
            <a:ext cx="7219950" cy="49577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438" y="1165225"/>
            <a:ext cx="12268200" cy="24972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63" y="6122988"/>
            <a:ext cx="7219950" cy="20015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809C4-4CE5-7D4F-96CF-AE48ABA0B7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25" y="20481925"/>
            <a:ext cx="13166725" cy="24193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2125" y="2614613"/>
            <a:ext cx="13166725" cy="175561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25" y="22901275"/>
            <a:ext cx="13166725" cy="3433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E9303-692E-AC40-9702-96EB4EBC1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4963" y="2690813"/>
            <a:ext cx="18176875" cy="504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92608" tIns="146304" rIns="292608" bIns="1463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4963" y="8747125"/>
            <a:ext cx="18176875" cy="1816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92608" tIns="146304" rIns="292608" bIns="1463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04963" y="27589163"/>
            <a:ext cx="4454525" cy="201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92608" tIns="146304" rIns="292608" bIns="146304" numCol="1" anchor="t" anchorCtr="0" compatLnSpc="1">
            <a:prstTxWarp prst="textNoShape">
              <a:avLst/>
            </a:prstTxWarp>
          </a:bodyPr>
          <a:lstStyle>
            <a:lvl1pPr>
              <a:defRPr sz="4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07263" y="27589163"/>
            <a:ext cx="6772275" cy="201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92608" tIns="146304" rIns="292608" bIns="146304" numCol="1" anchor="t" anchorCtr="0" compatLnSpc="1">
            <a:prstTxWarp prst="textNoShape">
              <a:avLst/>
            </a:prstTxWarp>
          </a:bodyPr>
          <a:lstStyle>
            <a:lvl1pPr algn="ctr">
              <a:defRPr sz="4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327313" y="27589163"/>
            <a:ext cx="4454525" cy="201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92608" tIns="146304" rIns="292608" bIns="146304" numCol="1" anchor="t" anchorCtr="0" compatLnSpc="1">
            <a:prstTxWarp prst="textNoShape">
              <a:avLst/>
            </a:prstTxWarp>
          </a:bodyPr>
          <a:lstStyle>
            <a:lvl1pPr algn="r">
              <a:defRPr sz="4500"/>
            </a:lvl1pPr>
          </a:lstStyle>
          <a:p>
            <a:pPr>
              <a:defRPr/>
            </a:pPr>
            <a:fld id="{EB0B8F74-9DC0-3949-89D6-EB4D57CE8C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292576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+mj-lt"/>
          <a:ea typeface="+mj-ea"/>
          <a:cs typeface="ＭＳ Ｐゴシック" charset="-128"/>
        </a:defRPr>
      </a:lvl1pPr>
      <a:lvl2pPr algn="ctr" defTabSz="292576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Arial" charset="0"/>
          <a:ea typeface="ＭＳ Ｐゴシック" pitchFamily="34" charset="-128"/>
          <a:cs typeface="ＭＳ Ｐゴシック" charset="-128"/>
        </a:defRPr>
      </a:lvl2pPr>
      <a:lvl3pPr algn="ctr" defTabSz="292576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Arial" charset="0"/>
          <a:ea typeface="ＭＳ Ｐゴシック" pitchFamily="34" charset="-128"/>
          <a:cs typeface="ＭＳ Ｐゴシック" charset="-128"/>
        </a:defRPr>
      </a:lvl3pPr>
      <a:lvl4pPr algn="ctr" defTabSz="292576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Arial" charset="0"/>
          <a:ea typeface="ＭＳ Ｐゴシック" pitchFamily="34" charset="-128"/>
          <a:cs typeface="ＭＳ Ｐゴシック" charset="-128"/>
        </a:defRPr>
      </a:lvl4pPr>
      <a:lvl5pPr algn="ctr" defTabSz="292576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Arial" charset="0"/>
          <a:ea typeface="ＭＳ Ｐゴシック" pitchFamily="34" charset="-128"/>
          <a:cs typeface="ＭＳ Ｐゴシック" charset="-128"/>
        </a:defRPr>
      </a:lvl5pPr>
      <a:lvl6pPr marL="457200" algn="ctr" defTabSz="2925763" rtl="0" fontAlgn="base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ctr" defTabSz="2925763" rtl="0" fontAlgn="base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ctr" defTabSz="2925763" rtl="0" fontAlgn="base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ctr" defTabSz="2925763" rtl="0" fontAlgn="base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1096963" indent="-1096963" algn="l" defTabSz="2925763" rtl="0" eaLnBrk="0" fontAlgn="base" hangingPunct="0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2378075" indent="-914400" algn="l" defTabSz="2925763" rtl="0" eaLnBrk="0" fontAlgn="base" hangingPunct="0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  <a:ea typeface="+mn-ea"/>
        </a:defRPr>
      </a:lvl2pPr>
      <a:lvl3pPr marL="3657600" indent="-731838" algn="l" defTabSz="2925763" rtl="0" eaLnBrk="0" fontAlgn="base" hangingPunct="0">
        <a:spcBef>
          <a:spcPct val="20000"/>
        </a:spcBef>
        <a:spcAft>
          <a:spcPct val="0"/>
        </a:spcAft>
        <a:buChar char="•"/>
        <a:defRPr sz="7700">
          <a:solidFill>
            <a:schemeClr val="tx1"/>
          </a:solidFill>
          <a:latin typeface="+mn-lt"/>
          <a:ea typeface="+mn-ea"/>
        </a:defRPr>
      </a:lvl3pPr>
      <a:lvl4pPr marL="5121275" indent="-731838" algn="l" defTabSz="2925763" rtl="0" eaLnBrk="0" fontAlgn="base" hangingPunct="0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  <a:ea typeface="+mn-ea"/>
        </a:defRPr>
      </a:lvl4pPr>
      <a:lvl5pPr marL="6583363" indent="-731838" algn="l" defTabSz="2925763" rtl="0" eaLnBrk="0" fontAlgn="base" hangingPunct="0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  <a:ea typeface="+mn-ea"/>
        </a:defRPr>
      </a:lvl5pPr>
      <a:lvl6pPr marL="7040563" indent="-731838" algn="l" defTabSz="2925763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  <a:ea typeface="+mn-ea"/>
        </a:defRPr>
      </a:lvl6pPr>
      <a:lvl7pPr marL="7497763" indent="-731838" algn="l" defTabSz="2925763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  <a:ea typeface="+mn-ea"/>
        </a:defRPr>
      </a:lvl7pPr>
      <a:lvl8pPr marL="7954963" indent="-731838" algn="l" defTabSz="2925763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  <a:ea typeface="+mn-ea"/>
        </a:defRPr>
      </a:lvl8pPr>
      <a:lvl9pPr marL="8412163" indent="-731838" algn="l" defTabSz="2925763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7" Type="http://schemas.openxmlformats.org/officeDocument/2006/relationships/image" Target="../media/image5.png"/><Relationship Id="rId8" Type="http://schemas.openxmlformats.org/officeDocument/2006/relationships/image" Target="../media/image6.jpeg"/><Relationship Id="rId9" Type="http://schemas.openxmlformats.org/officeDocument/2006/relationships/image" Target="../media/image7.jpeg"/><Relationship Id="rId10" Type="http://schemas.openxmlformats.org/officeDocument/2006/relationships/image" Target="../media/image8.gif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falling-money.jpg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7125950" y="13865159"/>
            <a:ext cx="3556000" cy="4991100"/>
          </a:xfrm>
          <a:prstGeom prst="rect">
            <a:avLst/>
          </a:prstGeom>
        </p:spPr>
      </p:pic>
      <p:pic>
        <p:nvPicPr>
          <p:cNvPr id="14338" name="Picture 9" descr="ITAHeader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21386800" cy="46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780" descr="Achievement-master foot  black type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36675" y="28762325"/>
            <a:ext cx="1871345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Text Box 789"/>
          <p:cNvSpPr txBox="1">
            <a:spLocks noChangeArrowheads="1"/>
          </p:cNvSpPr>
          <p:nvPr/>
        </p:nvSpPr>
        <p:spPr bwMode="auto">
          <a:xfrm>
            <a:off x="0" y="7412038"/>
            <a:ext cx="363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GB"/>
          </a:p>
        </p:txBody>
      </p:sp>
      <p:sp>
        <p:nvSpPr>
          <p:cNvPr id="6936" name="Text Box 792"/>
          <p:cNvSpPr txBox="1">
            <a:spLocks noChangeArrowheads="1"/>
          </p:cNvSpPr>
          <p:nvPr/>
        </p:nvSpPr>
        <p:spPr bwMode="auto">
          <a:xfrm>
            <a:off x="3671888" y="1489075"/>
            <a:ext cx="14208125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9600" dirty="0">
                <a:solidFill>
                  <a:srgbClr val="253C7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Arial" charset="0"/>
                <a:cs typeface="Arial" charset="0"/>
              </a:rPr>
              <a:t>Annual Conference of ITA</a:t>
            </a:r>
          </a:p>
          <a:p>
            <a:pPr algn="ctr">
              <a:defRPr/>
            </a:pPr>
            <a:r>
              <a:rPr lang="en-US" sz="4800" dirty="0">
                <a:solidFill>
                  <a:srgbClr val="253C7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Arial" charset="0"/>
                <a:cs typeface="Arial" charset="0"/>
              </a:rPr>
              <a:t>ACITA 2010</a:t>
            </a:r>
          </a:p>
        </p:txBody>
      </p:sp>
      <p:sp>
        <p:nvSpPr>
          <p:cNvPr id="14342" name="Rectangle 795"/>
          <p:cNvSpPr>
            <a:spLocks noChangeArrowheads="1"/>
          </p:cNvSpPr>
          <p:nvPr/>
        </p:nvSpPr>
        <p:spPr bwMode="auto">
          <a:xfrm>
            <a:off x="0" y="3729038"/>
            <a:ext cx="213868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/>
              <a:t>Secure</a:t>
            </a:r>
            <a:r>
              <a:rPr lang="en-US" sz="4800" b="1" dirty="0" smtClean="0"/>
              <a:t> Sharing </a:t>
            </a:r>
            <a:r>
              <a:rPr lang="en-US" sz="4800" b="1" dirty="0"/>
              <a:t>in</a:t>
            </a:r>
            <a:r>
              <a:rPr lang="en-US" sz="4800" b="1" dirty="0" smtClean="0"/>
              <a:t> Distributed </a:t>
            </a:r>
            <a:r>
              <a:rPr lang="en-US" sz="4800" b="1" dirty="0"/>
              <a:t>I</a:t>
            </a:r>
            <a:r>
              <a:rPr lang="en-US" sz="4800" b="1" dirty="0" smtClean="0"/>
              <a:t>nformation </a:t>
            </a:r>
            <a:r>
              <a:rPr lang="en-US" sz="4800" b="1" dirty="0"/>
              <a:t>M</a:t>
            </a:r>
            <a:r>
              <a:rPr lang="en-US" sz="4800" b="1" dirty="0" smtClean="0"/>
              <a:t>anagement </a:t>
            </a:r>
            <a:r>
              <a:rPr lang="en-US" sz="4800" b="1" dirty="0"/>
              <a:t>A</a:t>
            </a:r>
            <a:r>
              <a:rPr lang="en-US" sz="4800" b="1" dirty="0" smtClean="0"/>
              <a:t>pplications</a:t>
            </a:r>
            <a:r>
              <a:rPr lang="en-US" sz="4800" b="1" dirty="0"/>
              <a:t>:</a:t>
            </a:r>
            <a:endParaRPr lang="en-US" sz="4800" b="1" dirty="0" smtClean="0"/>
          </a:p>
          <a:p>
            <a:pPr algn="ctr"/>
            <a:r>
              <a:rPr lang="en-US" sz="4800" b="1" dirty="0"/>
              <a:t>P</a:t>
            </a:r>
            <a:r>
              <a:rPr lang="en-US" sz="4800" b="1" dirty="0" smtClean="0"/>
              <a:t>roblems </a:t>
            </a:r>
            <a:r>
              <a:rPr lang="en-US" sz="4800" b="1" dirty="0"/>
              <a:t>and</a:t>
            </a:r>
            <a:r>
              <a:rPr lang="en-US" sz="4800" b="1" dirty="0" smtClean="0"/>
              <a:t> Directions</a:t>
            </a:r>
            <a:endParaRPr lang="en-GB" sz="4800" dirty="0">
              <a:latin typeface="Calibri" charset="0"/>
            </a:endParaRPr>
          </a:p>
        </p:txBody>
      </p:sp>
      <p:sp>
        <p:nvSpPr>
          <p:cNvPr id="14343" name="Text Box 796"/>
          <p:cNvSpPr txBox="1">
            <a:spLocks noChangeArrowheads="1"/>
          </p:cNvSpPr>
          <p:nvPr/>
        </p:nvSpPr>
        <p:spPr bwMode="auto">
          <a:xfrm>
            <a:off x="0" y="5192713"/>
            <a:ext cx="213868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3200" dirty="0" err="1">
                <a:solidFill>
                  <a:srgbClr val="0D2467"/>
                </a:solidFill>
                <a:latin typeface="Calibri" charset="0"/>
              </a:rPr>
              <a:t>Piotr</a:t>
            </a:r>
            <a:r>
              <a:rPr lang="en-GB" sz="3200" dirty="0">
                <a:solidFill>
                  <a:srgbClr val="0D2467"/>
                </a:solidFill>
                <a:latin typeface="Calibri" charset="0"/>
              </a:rPr>
              <a:t> </a:t>
            </a:r>
            <a:r>
              <a:rPr lang="en-GB" sz="3200" dirty="0" err="1">
                <a:solidFill>
                  <a:srgbClr val="0D2467"/>
                </a:solidFill>
                <a:latin typeface="Calibri" charset="0"/>
              </a:rPr>
              <a:t>Mardziel</a:t>
            </a:r>
            <a:r>
              <a:rPr lang="en-GB" sz="3200" dirty="0">
                <a:solidFill>
                  <a:srgbClr val="0D2467"/>
                </a:solidFill>
                <a:latin typeface="Calibri" charset="0"/>
              </a:rPr>
              <a:t>, Adam Bender, Michael Hicks, Dave Levin, </a:t>
            </a:r>
            <a:r>
              <a:rPr lang="en-GB" sz="3200" dirty="0" err="1">
                <a:solidFill>
                  <a:srgbClr val="0D2467"/>
                </a:solidFill>
                <a:latin typeface="Calibri" charset="0"/>
              </a:rPr>
              <a:t>Mudhakar</a:t>
            </a:r>
            <a:r>
              <a:rPr lang="en-GB" sz="3200" dirty="0">
                <a:solidFill>
                  <a:srgbClr val="0D2467"/>
                </a:solidFill>
                <a:latin typeface="Calibri" charset="0"/>
              </a:rPr>
              <a:t> </a:t>
            </a:r>
            <a:r>
              <a:rPr lang="en-GB" sz="3200" dirty="0" err="1" smtClean="0">
                <a:solidFill>
                  <a:srgbClr val="0D2467"/>
                </a:solidFill>
                <a:latin typeface="Calibri" charset="0"/>
              </a:rPr>
              <a:t>Srivatsa</a:t>
            </a:r>
            <a:r>
              <a:rPr lang="en-GB" sz="3200" dirty="0" smtClean="0">
                <a:solidFill>
                  <a:srgbClr val="0D2467"/>
                </a:solidFill>
                <a:latin typeface="Calibri" charset="0"/>
              </a:rPr>
              <a:t>*, </a:t>
            </a:r>
            <a:r>
              <a:rPr lang="en-GB" sz="3200" dirty="0">
                <a:solidFill>
                  <a:srgbClr val="0D2467"/>
                </a:solidFill>
                <a:latin typeface="Calibri" charset="0"/>
              </a:rPr>
              <a:t>Jonathan </a:t>
            </a:r>
            <a:r>
              <a:rPr lang="en-GB" sz="3200" dirty="0" smtClean="0">
                <a:solidFill>
                  <a:srgbClr val="0D2467"/>
                </a:solidFill>
                <a:latin typeface="Calibri" charset="0"/>
              </a:rPr>
              <a:t>Katz</a:t>
            </a:r>
          </a:p>
        </p:txBody>
      </p:sp>
      <p:sp>
        <p:nvSpPr>
          <p:cNvPr id="14344" name="Line 817"/>
          <p:cNvSpPr>
            <a:spLocks noChangeShapeType="1"/>
          </p:cNvSpPr>
          <p:nvPr/>
        </p:nvSpPr>
        <p:spPr bwMode="auto">
          <a:xfrm>
            <a:off x="728663" y="6269038"/>
            <a:ext cx="19929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5" name="Rectangle 795"/>
          <p:cNvSpPr>
            <a:spLocks noChangeArrowheads="1"/>
          </p:cNvSpPr>
          <p:nvPr/>
        </p:nvSpPr>
        <p:spPr bwMode="auto">
          <a:xfrm>
            <a:off x="22225559" y="9756473"/>
            <a:ext cx="16132175" cy="1093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latin typeface="Calibri" charset="0"/>
              </a:rPr>
              <a:t>Please use this section of the poster as you see fit.</a:t>
            </a:r>
            <a:br>
              <a:rPr lang="en-GB" sz="3200" dirty="0">
                <a:latin typeface="Calibri" charset="0"/>
              </a:rPr>
            </a:br>
            <a:r>
              <a:rPr lang="en-GB" sz="3200" dirty="0">
                <a:latin typeface="Calibri" charset="0"/>
              </a:rPr>
              <a:t>You may wish to consider the following:</a:t>
            </a:r>
          </a:p>
          <a:p>
            <a:pPr>
              <a:buFontTx/>
              <a:buChar char="•"/>
            </a:pPr>
            <a:r>
              <a:rPr lang="en-GB" sz="3200" dirty="0">
                <a:latin typeface="Calibri" charset="0"/>
              </a:rPr>
              <a:t>Make it eye catching – images and colours work well</a:t>
            </a:r>
          </a:p>
          <a:p>
            <a:pPr>
              <a:buFontTx/>
              <a:buChar char="•"/>
            </a:pPr>
            <a:r>
              <a:rPr lang="en-GB" sz="3200" dirty="0">
                <a:latin typeface="Calibri" charset="0"/>
              </a:rPr>
              <a:t>Make sure that any images you use are high enough quality to scale up to the A1 size printed version</a:t>
            </a:r>
          </a:p>
          <a:p>
            <a:pPr>
              <a:buFontTx/>
              <a:buChar char="•"/>
            </a:pPr>
            <a:r>
              <a:rPr lang="en-GB" sz="3200" dirty="0">
                <a:latin typeface="Calibri" charset="0"/>
              </a:rPr>
              <a:t>Ensure the title and authors (in the header, above) match those on the camera-ready version of the paper</a:t>
            </a:r>
          </a:p>
          <a:p>
            <a:pPr>
              <a:buFontTx/>
              <a:buChar char="•"/>
            </a:pPr>
            <a:r>
              <a:rPr lang="en-GB" sz="3200" dirty="0">
                <a:latin typeface="Calibri" charset="0"/>
              </a:rPr>
              <a:t>Not too much text – your poster should have some level of detail, but don’t copy whole sections of the paper in as large blocks of text.</a:t>
            </a:r>
          </a:p>
          <a:p>
            <a:pPr>
              <a:buFontTx/>
              <a:buChar char="•"/>
            </a:pPr>
            <a:r>
              <a:rPr lang="en-GB" sz="3200" dirty="0">
                <a:latin typeface="Calibri" charset="0"/>
              </a:rPr>
              <a:t>Remember your poster will be large (A1) so small fonts will appear tiny in relation to the large size.</a:t>
            </a:r>
          </a:p>
          <a:p>
            <a:pPr marL="742950" lvl="1" indent="-285750">
              <a:buFontTx/>
              <a:buChar char="•"/>
            </a:pPr>
            <a:r>
              <a:rPr lang="en-GB" sz="8800" dirty="0">
                <a:latin typeface="Calibri" charset="0"/>
              </a:rPr>
              <a:t>Headings need to be large</a:t>
            </a:r>
            <a:r>
              <a:rPr lang="en-GB" sz="3200" dirty="0">
                <a:latin typeface="Calibri" charset="0"/>
              </a:rPr>
              <a:t/>
            </a:r>
            <a:br>
              <a:rPr lang="en-GB" sz="3200" dirty="0">
                <a:latin typeface="Calibri" charset="0"/>
              </a:rPr>
            </a:br>
            <a:r>
              <a:rPr lang="en-GB" sz="3200" dirty="0">
                <a:latin typeface="Calibri" charset="0"/>
              </a:rPr>
              <a:t>(e.g. font size 88)</a:t>
            </a:r>
          </a:p>
          <a:p>
            <a:pPr marL="742950" lvl="1" indent="-285750">
              <a:buFontTx/>
              <a:buChar char="•"/>
            </a:pPr>
            <a:r>
              <a:rPr lang="en-GB" sz="4800" dirty="0">
                <a:latin typeface="Calibri" charset="0"/>
              </a:rPr>
              <a:t>Normal text for bullet points and image titles in the middle</a:t>
            </a:r>
            <a:r>
              <a:rPr lang="en-GB" sz="3200" dirty="0">
                <a:latin typeface="Calibri" charset="0"/>
              </a:rPr>
              <a:t/>
            </a:r>
            <a:br>
              <a:rPr lang="en-GB" sz="3200" dirty="0">
                <a:latin typeface="Calibri" charset="0"/>
              </a:rPr>
            </a:br>
            <a:r>
              <a:rPr lang="en-GB" sz="3200" dirty="0">
                <a:latin typeface="Calibri" charset="0"/>
              </a:rPr>
              <a:t>(e.g. font size 48)</a:t>
            </a:r>
          </a:p>
          <a:p>
            <a:pPr marL="742950" lvl="1" indent="-285750">
              <a:buFontTx/>
              <a:buChar char="•"/>
            </a:pPr>
            <a:r>
              <a:rPr lang="en-GB" sz="3200" dirty="0">
                <a:latin typeface="Calibri" charset="0"/>
              </a:rPr>
              <a:t>A suggested lower limit on font size is 32. </a:t>
            </a:r>
          </a:p>
          <a:p>
            <a:pPr>
              <a:buFontTx/>
              <a:buChar char="•"/>
            </a:pPr>
            <a:r>
              <a:rPr lang="en-GB" sz="3200" dirty="0">
                <a:latin typeface="Calibri" charset="0"/>
              </a:rPr>
              <a:t>We will convert all received PPT files to PDF to ensure no issues with printing.  The PDF version of the poster will be included in the conference proceedings</a:t>
            </a:r>
          </a:p>
          <a:p>
            <a:pPr>
              <a:buFontTx/>
              <a:buChar char="•"/>
            </a:pPr>
            <a:endParaRPr lang="en-GB" sz="3200" dirty="0">
              <a:latin typeface="Calibri" charset="0"/>
            </a:endParaRPr>
          </a:p>
          <a:p>
            <a:r>
              <a:rPr lang="en-GB" sz="3200" b="1" dirty="0">
                <a:latin typeface="Calibri" charset="0"/>
              </a:rPr>
              <a:t>Don’t forget to delete this text from your poster!!!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>
            <a:off x="7179212" y="17260203"/>
            <a:ext cx="7010332" cy="10817"/>
          </a:xfrm>
          <a:prstGeom prst="line">
            <a:avLst/>
          </a:prstGeom>
          <a:ln>
            <a:solidFill>
              <a:srgbClr val="0D2467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01659" y="9848260"/>
            <a:ext cx="965531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sz="3600" b="1" dirty="0" smtClean="0">
                <a:solidFill>
                  <a:srgbClr val="0D2467"/>
                </a:solidFill>
              </a:rPr>
              <a:t>Online social networks</a:t>
            </a:r>
          </a:p>
          <a:p>
            <a:pPr lvl="1">
              <a:buFont typeface="Arial"/>
              <a:buChar char="•"/>
            </a:pPr>
            <a:r>
              <a:rPr lang="en-US" sz="3200" dirty="0" smtClean="0"/>
              <a:t>Find employment, gain business connections, social capital, improved interaction experience</a:t>
            </a:r>
          </a:p>
          <a:p>
            <a:pPr lvl="1">
              <a:buFont typeface="Arial"/>
              <a:buChar char="•"/>
            </a:pPr>
            <a:r>
              <a:rPr lang="en-US" sz="3200" dirty="0" smtClean="0">
                <a:solidFill>
                  <a:srgbClr val="670007"/>
                </a:solidFill>
              </a:rPr>
              <a:t>Identity theft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693400" y="6430977"/>
            <a:ext cx="10337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sz="3600" b="1" dirty="0" smtClean="0">
                <a:solidFill>
                  <a:srgbClr val="0D2467"/>
                </a:solidFill>
              </a:rPr>
              <a:t>Information hub / Collaborative reviewing</a:t>
            </a:r>
          </a:p>
          <a:p>
            <a:pPr lvl="1">
              <a:buFont typeface="Arial"/>
              <a:buChar char="•"/>
            </a:pPr>
            <a:r>
              <a:rPr lang="en-US" sz="3200" dirty="0" smtClean="0"/>
              <a:t>Improve </a:t>
            </a:r>
            <a:r>
              <a:rPr lang="en-US" sz="3200" dirty="0" smtClean="0"/>
              <a:t>reputation, gain valuable insights</a:t>
            </a:r>
          </a:p>
          <a:p>
            <a:pPr lvl="1">
              <a:buFont typeface="Arial"/>
              <a:buChar char="•"/>
            </a:pPr>
            <a:r>
              <a:rPr lang="en-US" sz="3200" dirty="0" smtClean="0">
                <a:solidFill>
                  <a:srgbClr val="670007"/>
                </a:solidFill>
              </a:rPr>
              <a:t>Negative backlash</a:t>
            </a:r>
          </a:p>
          <a:p>
            <a:pPr lvl="1">
              <a:buFont typeface="Arial"/>
              <a:buChar char="•"/>
            </a:pPr>
            <a:endParaRPr lang="en-US" sz="3200" dirty="0" smtClean="0"/>
          </a:p>
          <a:p>
            <a:pPr lvl="1">
              <a:buFont typeface="Arial"/>
              <a:buChar char="•"/>
            </a:pPr>
            <a:endParaRPr lang="en-US" sz="3200" dirty="0" smtClean="0"/>
          </a:p>
          <a:p>
            <a:pPr lvl="1">
              <a:buFont typeface="Arial"/>
              <a:buChar char="•"/>
            </a:pPr>
            <a:endParaRPr lang="en-US" sz="3200" dirty="0" smtClean="0"/>
          </a:p>
          <a:p>
            <a:endParaRPr lang="en-US" sz="3600" b="1" dirty="0" smtClean="0">
              <a:solidFill>
                <a:srgbClr val="0D2467"/>
              </a:solidFill>
            </a:endParaRPr>
          </a:p>
          <a:p>
            <a:pPr>
              <a:buFont typeface="Arial"/>
              <a:buChar char="•"/>
            </a:pPr>
            <a:r>
              <a:rPr lang="en-US" sz="3600" b="1" dirty="0" smtClean="0">
                <a:solidFill>
                  <a:srgbClr val="0D2467"/>
                </a:solidFill>
              </a:rPr>
              <a:t>Military</a:t>
            </a:r>
          </a:p>
          <a:p>
            <a:pPr lvl="1">
              <a:buFont typeface="Arial"/>
              <a:buChar char="•"/>
            </a:pPr>
            <a:r>
              <a:rPr lang="en-US" sz="3200" dirty="0" smtClean="0"/>
              <a:t>Share: </a:t>
            </a:r>
            <a:r>
              <a:rPr lang="en-US" sz="3200" dirty="0" smtClean="0"/>
              <a:t>potential targets, suspicious activity, technical problems, vulnerabilities</a:t>
            </a:r>
          </a:p>
          <a:p>
            <a:pPr lvl="1">
              <a:buFont typeface="Arial"/>
              <a:buChar char="•"/>
            </a:pPr>
            <a:r>
              <a:rPr lang="en-US" sz="3200" dirty="0" smtClean="0">
                <a:solidFill>
                  <a:srgbClr val="670007"/>
                </a:solidFill>
              </a:rPr>
              <a:t>Potential for misuse, unauthorized leaks, compromised assets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00098" y="6810075"/>
            <a:ext cx="9139372" cy="2492990"/>
          </a:xfrm>
          <a:prstGeom prst="rect">
            <a:avLst/>
          </a:prstGeom>
          <a:gradFill flip="none" rotWithShape="1">
            <a:gsLst>
              <a:gs pos="0">
                <a:srgbClr val="0D2467">
                  <a:alpha val="25000"/>
                </a:srgbClr>
              </a:gs>
              <a:gs pos="100000">
                <a:srgbClr val="FFFFFF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D2467"/>
                </a:solidFill>
              </a:rPr>
              <a:t>Sharing vs. Not Sharing</a:t>
            </a:r>
          </a:p>
          <a:p>
            <a:pPr>
              <a:buFont typeface="Arial"/>
              <a:buChar char="•"/>
            </a:pPr>
            <a:r>
              <a:rPr lang="en-US" sz="4000" dirty="0" smtClean="0">
                <a:solidFill>
                  <a:schemeClr val="tx1"/>
                </a:solidFill>
              </a:rPr>
              <a:t>Sharing (enough) is useful</a:t>
            </a:r>
          </a:p>
          <a:p>
            <a:pPr>
              <a:buFont typeface="Arial"/>
              <a:buChar char="•"/>
            </a:pPr>
            <a:r>
              <a:rPr lang="en-US" sz="4000" dirty="0" smtClean="0">
                <a:solidFill>
                  <a:srgbClr val="670007"/>
                </a:solidFill>
              </a:rPr>
              <a:t>Sharing (too much) can be harmful</a:t>
            </a:r>
          </a:p>
          <a:p>
            <a:pPr lvl="1">
              <a:buFont typeface="Arial"/>
              <a:buChar char="•"/>
            </a:pPr>
            <a:r>
              <a:rPr lang="en-US" sz="3200" dirty="0" smtClean="0">
                <a:solidFill>
                  <a:srgbClr val="670007"/>
                </a:solidFill>
              </a:rPr>
              <a:t>Not sharing (enough) can be harmful</a:t>
            </a:r>
          </a:p>
        </p:txBody>
      </p:sp>
      <p:pic>
        <p:nvPicPr>
          <p:cNvPr id="18" name="Picture 17" descr="facebook-logo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2116" y="11520714"/>
            <a:ext cx="2438400" cy="917448"/>
          </a:xfrm>
          <a:prstGeom prst="rect">
            <a:avLst/>
          </a:prstGeom>
        </p:spPr>
      </p:pic>
      <p:pic>
        <p:nvPicPr>
          <p:cNvPr id="19" name="Picture 18" descr="350px-Reddit_logo_big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23746" y="8206113"/>
            <a:ext cx="2919518" cy="975953"/>
          </a:xfrm>
          <a:prstGeom prst="rect">
            <a:avLst/>
          </a:prstGeom>
        </p:spPr>
      </p:pic>
      <p:pic>
        <p:nvPicPr>
          <p:cNvPr id="20" name="Picture 19" descr="Intellipedia_Logo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27325" y="7542516"/>
            <a:ext cx="2391036" cy="2221699"/>
          </a:xfrm>
          <a:prstGeom prst="rect">
            <a:avLst/>
          </a:prstGeom>
        </p:spPr>
      </p:pic>
      <p:pic>
        <p:nvPicPr>
          <p:cNvPr id="21" name="Picture 20" descr="myspace_logo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92962" y="11499976"/>
            <a:ext cx="2778217" cy="934356"/>
          </a:xfrm>
          <a:prstGeom prst="rect">
            <a:avLst/>
          </a:prstGeom>
        </p:spPr>
      </p:pic>
      <p:pic>
        <p:nvPicPr>
          <p:cNvPr id="22" name="Picture 21" descr="slashdot_logo.gi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487894" y="8650611"/>
            <a:ext cx="3263900" cy="596900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 bwMode="auto">
          <a:xfrm>
            <a:off x="946133" y="21220945"/>
            <a:ext cx="19508290" cy="1588"/>
          </a:xfrm>
          <a:prstGeom prst="line">
            <a:avLst/>
          </a:prstGeom>
          <a:ln>
            <a:solidFill>
              <a:srgbClr val="0D2467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09600" y="14133556"/>
            <a:ext cx="9829800" cy="655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D2467"/>
                </a:solidFill>
                <a:ea typeface="Arial" charset="0"/>
              </a:rPr>
              <a:t>Economic (</a:t>
            </a:r>
            <a:r>
              <a:rPr lang="en-US" sz="3600" b="1" dirty="0" err="1" smtClean="0">
                <a:solidFill>
                  <a:srgbClr val="0D2467"/>
                </a:solidFill>
                <a:ea typeface="Arial" charset="0"/>
              </a:rPr>
              <a:t>dis)Incentives</a:t>
            </a:r>
            <a:endParaRPr lang="en-US" sz="3600" b="1" dirty="0" smtClean="0">
              <a:solidFill>
                <a:srgbClr val="0D2467"/>
              </a:solidFill>
              <a:ea typeface="Arial" charset="0"/>
            </a:endParaRPr>
          </a:p>
          <a:p>
            <a:pPr>
              <a:buFont typeface="Arial"/>
              <a:buChar char="•"/>
            </a:pPr>
            <a:r>
              <a:rPr lang="en-US" sz="3200" dirty="0" smtClean="0">
                <a:ea typeface="Arial" charset="0"/>
              </a:rPr>
              <a:t>Encourage productive sharing</a:t>
            </a:r>
          </a:p>
          <a:p>
            <a:pPr lvl="1">
              <a:buFont typeface="Arial"/>
              <a:buChar char="•"/>
            </a:pPr>
            <a:r>
              <a:rPr lang="en-US" sz="3200" dirty="0" smtClean="0">
                <a:ea typeface="Arial" charset="0"/>
              </a:rPr>
              <a:t>Exchange shared data for external value</a:t>
            </a:r>
          </a:p>
          <a:p>
            <a:pPr>
              <a:buFont typeface="Arial"/>
              <a:buChar char="•"/>
            </a:pPr>
            <a:r>
              <a:rPr lang="en-US" sz="3200" dirty="0" smtClean="0">
                <a:ea typeface="Arial" charset="0"/>
              </a:rPr>
              <a:t>Discourage illicit information release</a:t>
            </a:r>
          </a:p>
          <a:p>
            <a:pPr lvl="1">
              <a:buFont typeface="Arial"/>
              <a:buChar char="•"/>
            </a:pPr>
            <a:r>
              <a:rPr lang="en-US" sz="3200" dirty="0" smtClean="0">
                <a:ea typeface="Arial" charset="0"/>
              </a:rPr>
              <a:t>Penalize policy faults via transfer of external value</a:t>
            </a:r>
          </a:p>
          <a:p>
            <a:pPr>
              <a:buFont typeface="Arial"/>
              <a:buChar char="•"/>
            </a:pPr>
            <a:r>
              <a:rPr lang="en-US" sz="3200" b="1" dirty="0" smtClean="0">
                <a:solidFill>
                  <a:srgbClr val="0D2467"/>
                </a:solidFill>
                <a:ea typeface="Arial" charset="0"/>
              </a:rPr>
              <a:t>Monetary value</a:t>
            </a:r>
          </a:p>
          <a:p>
            <a:pPr lvl="1">
              <a:buFont typeface="Arial"/>
              <a:buChar char="•"/>
            </a:pPr>
            <a:r>
              <a:rPr lang="en-US" sz="3200" dirty="0" smtClean="0">
                <a:ea typeface="Arial" charset="0"/>
              </a:rPr>
              <a:t>Data valuation</a:t>
            </a:r>
          </a:p>
          <a:p>
            <a:pPr lvl="1">
              <a:buFont typeface="Arial"/>
              <a:buChar char="•"/>
            </a:pPr>
            <a:r>
              <a:rPr lang="en-US" sz="3200" dirty="0" smtClean="0">
                <a:ea typeface="Arial" charset="0"/>
              </a:rPr>
              <a:t>Measurement (of leaks)</a:t>
            </a:r>
          </a:p>
          <a:p>
            <a:pPr>
              <a:buFont typeface="Arial"/>
              <a:buChar char="•"/>
            </a:pPr>
            <a:r>
              <a:rPr lang="en-US" sz="3200" b="1" dirty="0" smtClean="0">
                <a:solidFill>
                  <a:srgbClr val="0D2467"/>
                </a:solidFill>
                <a:ea typeface="Arial" charset="0"/>
              </a:rPr>
              <a:t>Payment schemes</a:t>
            </a:r>
          </a:p>
          <a:p>
            <a:pPr lvl="1">
              <a:buFont typeface="Arial"/>
              <a:buChar char="•"/>
            </a:pPr>
            <a:r>
              <a:rPr lang="en-US" sz="3200" dirty="0" smtClean="0">
                <a:ea typeface="Arial" charset="0"/>
              </a:rPr>
              <a:t>One-time payment upon data transfer</a:t>
            </a:r>
          </a:p>
          <a:p>
            <a:pPr lvl="1">
              <a:buFont typeface="Arial"/>
              <a:buChar char="•"/>
            </a:pPr>
            <a:r>
              <a:rPr lang="en-US" sz="3200" dirty="0" smtClean="0">
                <a:ea typeface="Arial" charset="0"/>
              </a:rPr>
              <a:t>One-time payment upon data leakage</a:t>
            </a:r>
            <a:endParaRPr lang="en-US" sz="3200" dirty="0" smtClean="0">
              <a:solidFill>
                <a:srgbClr val="FF0000"/>
              </a:solidFill>
              <a:ea typeface="Arial" charset="0"/>
            </a:endParaRPr>
          </a:p>
          <a:p>
            <a:pPr lvl="1">
              <a:buFont typeface="Arial"/>
              <a:buChar char="•"/>
            </a:pPr>
            <a:r>
              <a:rPr lang="en-US" sz="3200" dirty="0" smtClean="0">
                <a:ea typeface="Arial" charset="0"/>
              </a:rPr>
              <a:t>Recurring payment to maintain data use</a:t>
            </a:r>
          </a:p>
          <a:p>
            <a:pPr>
              <a:buFont typeface="Arial"/>
              <a:buChar char="•"/>
            </a:pPr>
            <a:r>
              <a:rPr lang="en-US" sz="3200" b="1" dirty="0" smtClean="0">
                <a:solidFill>
                  <a:srgbClr val="0D2467"/>
                </a:solidFill>
                <a:ea typeface="Arial" charset="0"/>
              </a:rPr>
              <a:t>Measurement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813693" y="14042361"/>
            <a:ext cx="10090508" cy="7355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sz="3200" b="1" dirty="0" smtClean="0">
                <a:solidFill>
                  <a:srgbClr val="0D2467"/>
                </a:solidFill>
                <a:ea typeface="Arial" charset="0"/>
              </a:rPr>
              <a:t>Principle </a:t>
            </a:r>
            <a:r>
              <a:rPr lang="en-US" sz="3200" b="1" dirty="0" smtClean="0">
                <a:solidFill>
                  <a:srgbClr val="0D2467"/>
                </a:solidFill>
                <a:ea typeface="Arial" charset="0"/>
              </a:rPr>
              <a:t>of Least Sharing</a:t>
            </a:r>
          </a:p>
          <a:p>
            <a:pPr lvl="1">
              <a:buFont typeface="Arial"/>
              <a:buChar char="•"/>
            </a:pPr>
            <a:r>
              <a:rPr lang="en-US" sz="3200" dirty="0" smtClean="0">
                <a:ea typeface="Arial" charset="0"/>
              </a:rPr>
              <a:t>Provide mechanism for access to (only) what is needed to achieve utility</a:t>
            </a:r>
          </a:p>
          <a:p>
            <a:pPr lvl="1">
              <a:buFont typeface="Arial"/>
              <a:buChar char="•"/>
            </a:pPr>
            <a:r>
              <a:rPr lang="en-US" sz="3200" dirty="0" smtClean="0">
                <a:ea typeface="Arial" charset="0"/>
              </a:rPr>
              <a:t>Simultaneously protect privacy</a:t>
            </a:r>
          </a:p>
          <a:p>
            <a:pPr lvl="2">
              <a:buFont typeface="Arial"/>
              <a:buChar char="•"/>
            </a:pPr>
            <a:r>
              <a:rPr lang="en-US" sz="3200" dirty="0" smtClean="0">
                <a:ea typeface="Arial" charset="0"/>
              </a:rPr>
              <a:t>Compute </a:t>
            </a:r>
            <a:r>
              <a:rPr lang="en-US" sz="3200" dirty="0" err="1" smtClean="0">
                <a:ea typeface="Arial" charset="0"/>
              </a:rPr>
              <a:t>F(x,y</a:t>
            </a:r>
            <a:r>
              <a:rPr lang="en-US" sz="3200" dirty="0" smtClean="0">
                <a:ea typeface="Arial" charset="0"/>
              </a:rPr>
              <a:t>) where </a:t>
            </a:r>
            <a:r>
              <a:rPr lang="en-US" sz="3200" dirty="0" err="1" smtClean="0">
                <a:ea typeface="Arial" charset="0"/>
              </a:rPr>
              <a:t>x</a:t>
            </a:r>
            <a:r>
              <a:rPr lang="en-US" sz="3200" dirty="0" smtClean="0">
                <a:ea typeface="Arial" charset="0"/>
              </a:rPr>
              <a:t>, </a:t>
            </a:r>
            <a:r>
              <a:rPr lang="en-US" sz="3200" dirty="0" err="1" smtClean="0">
                <a:ea typeface="Arial" charset="0"/>
              </a:rPr>
              <a:t>y</a:t>
            </a:r>
            <a:r>
              <a:rPr lang="en-US" sz="3200" dirty="0" smtClean="0">
                <a:ea typeface="Arial" charset="0"/>
              </a:rPr>
              <a:t> are private to server and client respectively, reveal neither </a:t>
            </a:r>
            <a:r>
              <a:rPr lang="en-US" sz="3200" dirty="0" err="1" smtClean="0">
                <a:ea typeface="Arial" charset="0"/>
              </a:rPr>
              <a:t>x</a:t>
            </a:r>
            <a:r>
              <a:rPr lang="en-US" sz="3200" dirty="0" smtClean="0">
                <a:ea typeface="Arial" charset="0"/>
              </a:rPr>
              <a:t> nor </a:t>
            </a:r>
            <a:r>
              <a:rPr lang="en-US" sz="3200" dirty="0" err="1" smtClean="0">
                <a:ea typeface="Arial" charset="0"/>
              </a:rPr>
              <a:t>y</a:t>
            </a:r>
            <a:endParaRPr lang="en-US" sz="3200" dirty="0" smtClean="0">
              <a:ea typeface="Arial" charset="0"/>
            </a:endParaRPr>
          </a:p>
          <a:p>
            <a:pPr>
              <a:buFont typeface="Arial"/>
              <a:buChar char="•"/>
            </a:pPr>
            <a:r>
              <a:rPr lang="en-US" sz="3200" b="1" dirty="0" smtClean="0">
                <a:solidFill>
                  <a:srgbClr val="0D2467"/>
                </a:solidFill>
                <a:ea typeface="Arial" charset="0"/>
              </a:rPr>
              <a:t>Privacy-preserving computation</a:t>
            </a:r>
          </a:p>
          <a:p>
            <a:pPr lvl="1">
              <a:buFont typeface="Arial"/>
              <a:buChar char="•"/>
            </a:pPr>
            <a:r>
              <a:rPr lang="en-US" sz="3200" dirty="0" smtClean="0">
                <a:ea typeface="Arial" charset="0"/>
              </a:rPr>
              <a:t>Computational splitting</a:t>
            </a:r>
          </a:p>
          <a:p>
            <a:pPr lvl="2">
              <a:buFont typeface="Arial"/>
              <a:buChar char="•"/>
            </a:pPr>
            <a:r>
              <a:rPr lang="en-US" sz="3200" dirty="0" smtClean="0">
                <a:ea typeface="Arial" charset="0"/>
              </a:rPr>
              <a:t>Split F into segments to be performed by the individual parties or fail (cannot split)</a:t>
            </a:r>
          </a:p>
          <a:p>
            <a:pPr lvl="1">
              <a:buFont typeface="Arial"/>
              <a:buChar char="•"/>
            </a:pPr>
            <a:r>
              <a:rPr lang="en-US" sz="3200" dirty="0" smtClean="0">
                <a:ea typeface="Arial" charset="0"/>
              </a:rPr>
              <a:t>Secure multiparty computation</a:t>
            </a:r>
          </a:p>
          <a:p>
            <a:pPr lvl="2">
              <a:buFont typeface="Arial"/>
              <a:buChar char="•"/>
            </a:pPr>
            <a:r>
              <a:rPr lang="en-US" sz="3200" dirty="0" smtClean="0">
                <a:ea typeface="Arial" charset="0"/>
              </a:rPr>
              <a:t>Recovery of secret inputs computationally infeasible</a:t>
            </a:r>
          </a:p>
          <a:p>
            <a:pPr lvl="2">
              <a:buFont typeface="Arial"/>
              <a:buChar char="•"/>
            </a:pPr>
            <a:r>
              <a:rPr lang="en-US" sz="3200" dirty="0" smtClean="0">
                <a:ea typeface="Arial" charset="0"/>
              </a:rPr>
              <a:t>Very inefficient</a:t>
            </a:r>
          </a:p>
          <a:p>
            <a:pPr>
              <a:buFont typeface="Arial"/>
              <a:buChar char="•"/>
            </a:pPr>
            <a:endParaRPr lang="en-US" dirty="0" smtClean="0">
              <a:ea typeface="Arial" charset="0"/>
            </a:endParaRPr>
          </a:p>
        </p:txBody>
      </p:sp>
      <p:pic>
        <p:nvPicPr>
          <p:cNvPr id="32" name="Picture 31" descr="Personaintegration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77216" y="23520400"/>
            <a:ext cx="9926343" cy="538480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800100" y="21620590"/>
            <a:ext cx="10693400" cy="84638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/>
              <a:buChar char="•"/>
            </a:pPr>
            <a:r>
              <a:rPr lang="en-US" sz="3200" b="1" dirty="0" smtClean="0">
                <a:solidFill>
                  <a:srgbClr val="0D2467"/>
                </a:solidFill>
                <a:ea typeface="Arial" charset="0"/>
              </a:rPr>
              <a:t>Quantified information flow</a:t>
            </a:r>
          </a:p>
          <a:p>
            <a:pPr lvl="1">
              <a:buFont typeface="Arial"/>
              <a:buChar char="•"/>
            </a:pPr>
            <a:r>
              <a:rPr lang="en-US" sz="3200" dirty="0" smtClean="0">
                <a:ea typeface="Arial" charset="0"/>
              </a:rPr>
              <a:t>How much “information” does a query provide?</a:t>
            </a:r>
          </a:p>
          <a:p>
            <a:pPr lvl="1">
              <a:buFont typeface="Arial"/>
              <a:buChar char="•"/>
            </a:pPr>
            <a:r>
              <a:rPr lang="en-US" sz="3200" dirty="0" smtClean="0">
                <a:ea typeface="Arial" charset="0"/>
              </a:rPr>
              <a:t>How much do multiple queries provide?</a:t>
            </a:r>
          </a:p>
          <a:p>
            <a:pPr>
              <a:buFont typeface="Arial"/>
              <a:buChar char="•"/>
            </a:pPr>
            <a:r>
              <a:rPr lang="en-US" sz="3200" b="1" dirty="0" smtClean="0">
                <a:solidFill>
                  <a:srgbClr val="0D2467"/>
                </a:solidFill>
                <a:ea typeface="Arial" charset="0"/>
              </a:rPr>
              <a:t>Relative entropy</a:t>
            </a:r>
          </a:p>
          <a:p>
            <a:pPr lvl="1">
              <a:buFont typeface="Arial"/>
              <a:buChar char="•"/>
            </a:pPr>
            <a:r>
              <a:rPr lang="en-US" sz="3200" dirty="0" smtClean="0">
                <a:ea typeface="Arial" charset="0"/>
              </a:rPr>
              <a:t>Track belief (or view) an attacker might have about private information</a:t>
            </a:r>
          </a:p>
          <a:p>
            <a:pPr lvl="1">
              <a:buFont typeface="Arial"/>
              <a:buChar char="•"/>
            </a:pPr>
            <a:r>
              <a:rPr lang="en-US" sz="3200" dirty="0" smtClean="0">
                <a:ea typeface="Arial" charset="0"/>
              </a:rPr>
              <a:t>Belief as a probability distribution over secret data</a:t>
            </a:r>
          </a:p>
          <a:p>
            <a:pPr lvl="1">
              <a:buFont typeface="Arial"/>
              <a:buChar char="•"/>
            </a:pPr>
            <a:r>
              <a:rPr lang="en-US" sz="3200" dirty="0" smtClean="0">
                <a:ea typeface="Arial" charset="0"/>
              </a:rPr>
              <a:t>Privacy measure: how accurate is this view?</a:t>
            </a:r>
          </a:p>
          <a:p>
            <a:pPr lvl="1">
              <a:buFont typeface="Arial"/>
              <a:buChar char="•"/>
            </a:pPr>
            <a:r>
              <a:rPr lang="en-US" sz="3200" dirty="0" smtClean="0">
                <a:ea typeface="Arial" charset="0"/>
              </a:rPr>
              <a:t>What to do if privacy measure will be violated?</a:t>
            </a:r>
          </a:p>
          <a:p>
            <a:pPr lvl="2">
              <a:buFont typeface="Arial"/>
              <a:buChar char="•"/>
            </a:pPr>
            <a:r>
              <a:rPr lang="en-US" sz="3200" dirty="0" smtClean="0">
                <a:ea typeface="Arial" charset="0"/>
              </a:rPr>
              <a:t>Reject query, redact, add noise</a:t>
            </a:r>
          </a:p>
          <a:p>
            <a:pPr lvl="1">
              <a:buFont typeface="Arial"/>
              <a:buChar char="•"/>
            </a:pPr>
            <a:r>
              <a:rPr lang="en-US" sz="3200" dirty="0" smtClean="0">
                <a:ea typeface="Arial" charset="0"/>
              </a:rPr>
              <a:t>Relative entropy between belief and truth</a:t>
            </a:r>
          </a:p>
          <a:p>
            <a:pPr lvl="2">
              <a:buFont typeface="Arial"/>
              <a:buChar char="•"/>
            </a:pPr>
            <a:r>
              <a:rPr lang="en-US" sz="3200" dirty="0" smtClean="0">
                <a:ea typeface="Arial" charset="0"/>
              </a:rPr>
              <a:t>1 bit reduction in entropy = doubling of guessing ability</a:t>
            </a:r>
          </a:p>
          <a:p>
            <a:pPr lvl="2">
              <a:buFont typeface="Arial"/>
              <a:buChar char="•"/>
            </a:pPr>
            <a:r>
              <a:rPr lang="en-US" sz="3200" dirty="0" smtClean="0">
                <a:ea typeface="Arial" charset="0"/>
              </a:rPr>
              <a:t>Policy: “entropy &gt;= 10 bits” = attacker has 1 in 1024 chance of guessing secret  </a:t>
            </a:r>
          </a:p>
          <a:p>
            <a:pPr lvl="1"/>
            <a:endParaRPr lang="en-US" sz="3200" dirty="0" smtClean="0">
              <a:ea typeface="Arial" charset="0"/>
            </a:endParaRPr>
          </a:p>
          <a:p>
            <a:pPr lvl="1">
              <a:buFont typeface="Arial"/>
              <a:buChar char="•"/>
            </a:pPr>
            <a:endParaRPr lang="en-US" sz="3200" dirty="0" smtClean="0">
              <a:ea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795000" y="21633290"/>
            <a:ext cx="1016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sz="3200" b="1" dirty="0" smtClean="0">
                <a:solidFill>
                  <a:srgbClr val="0D2467"/>
                </a:solidFill>
                <a:ea typeface="Arial" charset="0"/>
              </a:rPr>
              <a:t>Personal Information broker</a:t>
            </a:r>
          </a:p>
          <a:p>
            <a:pPr lvl="1">
              <a:buFont typeface="Arial"/>
              <a:buChar char="•"/>
            </a:pPr>
            <a:r>
              <a:rPr lang="en-US" sz="3200" dirty="0" smtClean="0">
                <a:ea typeface="Arial" charset="0"/>
              </a:rPr>
              <a:t>Keep track of queries and resulting belief changes</a:t>
            </a:r>
          </a:p>
          <a:p>
            <a:pPr lvl="1">
              <a:buFont typeface="Arial"/>
              <a:buChar char="•"/>
            </a:pPr>
            <a:r>
              <a:rPr lang="en-US" sz="3200" dirty="0" smtClean="0">
                <a:ea typeface="Arial" charset="0"/>
              </a:rPr>
              <a:t>Reject queries violating information flow restrictions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59227" y="5688956"/>
            <a:ext cx="1211802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3200" dirty="0" smtClean="0">
                <a:latin typeface="Calibri" charset="0"/>
              </a:rPr>
              <a:t>University of Maryland, College Park		 * IBM Research, TJ Watson</a:t>
            </a:r>
            <a:endParaRPr lang="en-GB" sz="3200" dirty="0">
              <a:latin typeface="Calibri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53543" y="12815494"/>
            <a:ext cx="154758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0D2467"/>
                </a:solidFill>
                <a:ea typeface="Arial" charset="0"/>
              </a:rPr>
              <a:t>How can we</a:t>
            </a:r>
            <a:r>
              <a:rPr lang="en-US" sz="4800" b="1" dirty="0" smtClean="0">
                <a:solidFill>
                  <a:srgbClr val="0D2467"/>
                </a:solidFill>
                <a:ea typeface="Arial" charset="0"/>
              </a:rPr>
              <a:t> encourage sharing and make it secure?</a:t>
            </a:r>
            <a:endParaRPr lang="en-US" sz="4800" b="1" dirty="0" smtClean="0">
              <a:solidFill>
                <a:srgbClr val="0D2467"/>
              </a:solidFill>
              <a:ea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2395</TotalTime>
  <Words>607</Words>
  <Application>Microsoft PowerPoint</Application>
  <PresentationFormat>Custom</PresentationFormat>
  <Paragraphs>75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Slide 1</vt:lpstr>
    </vt:vector>
  </TitlesOfParts>
  <Company>Penn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or Project Title ALL AUTHOR NAMES</dc:title>
  <dc:creator>Patrick Traynor</dc:creator>
  <cp:lastModifiedBy>Michael Hicks</cp:lastModifiedBy>
  <cp:revision>135</cp:revision>
  <dcterms:created xsi:type="dcterms:W3CDTF">2010-08-06T14:23:50Z</dcterms:created>
  <dcterms:modified xsi:type="dcterms:W3CDTF">2010-08-06T14:29:46Z</dcterms:modified>
</cp:coreProperties>
</file>