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Default Extension="pdf" ContentType="application/pdf"/>
  <Default Extension="gif" ContentType="image/gif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r:id="rId1"/>
  </p:sldMasterIdLst>
  <p:notesMasterIdLst>
    <p:notesMasterId r:id="rId26"/>
  </p:notesMasterIdLst>
  <p:handoutMasterIdLst>
    <p:handoutMasterId r:id="rId27"/>
  </p:handoutMasterIdLst>
  <p:sldIdLst>
    <p:sldId id="350" r:id="rId2"/>
    <p:sldId id="349" r:id="rId3"/>
    <p:sldId id="354" r:id="rId4"/>
    <p:sldId id="355" r:id="rId5"/>
    <p:sldId id="352" r:id="rId6"/>
    <p:sldId id="351" r:id="rId7"/>
    <p:sldId id="371" r:id="rId8"/>
    <p:sldId id="353" r:id="rId9"/>
    <p:sldId id="372" r:id="rId10"/>
    <p:sldId id="356" r:id="rId11"/>
    <p:sldId id="373" r:id="rId12"/>
    <p:sldId id="357" r:id="rId13"/>
    <p:sldId id="374" r:id="rId14"/>
    <p:sldId id="358" r:id="rId15"/>
    <p:sldId id="359" r:id="rId16"/>
    <p:sldId id="370" r:id="rId17"/>
    <p:sldId id="361" r:id="rId18"/>
    <p:sldId id="365" r:id="rId19"/>
    <p:sldId id="366" r:id="rId20"/>
    <p:sldId id="367" r:id="rId21"/>
    <p:sldId id="375" r:id="rId22"/>
    <p:sldId id="376" r:id="rId23"/>
    <p:sldId id="377" r:id="rId24"/>
    <p:sldId id="362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8080"/>
    <a:srgbClr val="996633"/>
    <a:srgbClr val="CC6600"/>
    <a:srgbClr val="996600"/>
    <a:srgbClr val="009999"/>
    <a:srgbClr val="006699"/>
    <a:srgbClr val="990033"/>
    <a:srgbClr val="4F795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141" autoAdjust="0"/>
    <p:restoredTop sz="90929"/>
  </p:normalViewPr>
  <p:slideViewPr>
    <p:cSldViewPr>
      <p:cViewPr>
        <p:scale>
          <a:sx n="100" d="100"/>
          <a:sy n="100" d="100"/>
        </p:scale>
        <p:origin x="-2728" y="-10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CBB644-735E-404E-91DC-2D2E795CBEC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E5B842-5FFA-1F45-A7D2-34219776CFE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5B842-5FFA-1F45-A7D2-34219776CFE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8911D2-071B-1345-A95E-D99BFE9E67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B2CED5-1512-AE40-AF6C-35DE1F1A6F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9A7E5B-BF9A-F64F-AE2E-C4DF072CF3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60873C-64FC-E040-917E-C53E32D043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3691F2-1586-A644-BEF7-F194732189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2F29D5-DE91-2D48-8387-4089F3F085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5264E8-5B39-7242-970A-5BCCAB872A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F159C-D610-7A45-82F7-EEB5B886E8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DC4F9B-CCDA-124A-BB0B-F90678C8E9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49E364-3B1B-F44D-9EE6-27F3148F82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BA754E-AE88-A44A-8B6A-7595EE30E2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008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fld id="{7B22CECA-E409-0F4B-BD09-03329BB95D4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27" name="Picture 3" descr="Picture1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ransition spd="med">
    <p:wipe dir="r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Arial" pitchFamily="-65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Arial" pitchFamily="-65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pitchFamily="-65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pitchFamily="-65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pitchFamily="-65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pitchFamily="-65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df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gi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/>
              <a:t>Secure sharing in distributed information management applications:</a:t>
            </a:r>
            <a:br>
              <a:rPr lang="en-US" sz="3200" b="1" dirty="0" smtClean="0"/>
            </a:br>
            <a:r>
              <a:rPr lang="en-US" sz="3200" b="1" dirty="0" smtClean="0"/>
              <a:t>problems and directions</a:t>
            </a:r>
            <a:r>
              <a:rPr lang="en-GB" sz="3200" dirty="0" smtClean="0">
                <a:latin typeface="Calibri" charset="0"/>
              </a:rPr>
              <a:t/>
            </a:r>
            <a:br>
              <a:rPr lang="en-GB" sz="3200" dirty="0" smtClean="0">
                <a:latin typeface="Calibri" charset="0"/>
              </a:rPr>
            </a:br>
            <a:endParaRPr lang="en-US" sz="3200" dirty="0">
              <a:ea typeface="Arial" charset="0"/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 bwMode="auto">
          <a:xfrm>
            <a:off x="228600" y="3886200"/>
            <a:ext cx="8686800" cy="1752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 err="1" smtClean="0">
                <a:latin typeface="Calibri" charset="0"/>
              </a:rPr>
              <a:t>Piotr</a:t>
            </a:r>
            <a:r>
              <a:rPr lang="en-GB" dirty="0" smtClean="0">
                <a:latin typeface="Calibri" charset="0"/>
              </a:rPr>
              <a:t> </a:t>
            </a:r>
            <a:r>
              <a:rPr lang="en-GB" dirty="0" err="1" smtClean="0">
                <a:latin typeface="Calibri" charset="0"/>
              </a:rPr>
              <a:t>Mardziel</a:t>
            </a:r>
            <a:r>
              <a:rPr lang="en-GB" dirty="0" smtClean="0">
                <a:latin typeface="Calibri" charset="0"/>
              </a:rPr>
              <a:t>, Adam Bender, </a:t>
            </a:r>
            <a:r>
              <a:rPr lang="en-GB" b="1" dirty="0" smtClean="0">
                <a:latin typeface="Calibri" charset="0"/>
              </a:rPr>
              <a:t>Michael Hicks</a:t>
            </a:r>
            <a:r>
              <a:rPr lang="en-GB" dirty="0" smtClean="0">
                <a:latin typeface="Calibri" charset="0"/>
              </a:rPr>
              <a:t>, </a:t>
            </a:r>
          </a:p>
          <a:p>
            <a:r>
              <a:rPr lang="en-GB" dirty="0" smtClean="0">
                <a:latin typeface="Calibri" charset="0"/>
              </a:rPr>
              <a:t>Dave Levin, </a:t>
            </a:r>
            <a:r>
              <a:rPr lang="en-GB" dirty="0" err="1" smtClean="0">
                <a:latin typeface="Calibri" charset="0"/>
              </a:rPr>
              <a:t>Mudhakar</a:t>
            </a:r>
            <a:r>
              <a:rPr lang="en-GB" dirty="0" smtClean="0">
                <a:latin typeface="Calibri" charset="0"/>
              </a:rPr>
              <a:t> </a:t>
            </a:r>
            <a:r>
              <a:rPr lang="en-GB" dirty="0" err="1" smtClean="0">
                <a:latin typeface="Calibri" charset="0"/>
              </a:rPr>
              <a:t>Srivatsa</a:t>
            </a:r>
            <a:r>
              <a:rPr lang="en-GB" dirty="0" smtClean="0">
                <a:latin typeface="Calibri" charset="0"/>
              </a:rPr>
              <a:t>*, Jonathan Katz</a:t>
            </a:r>
          </a:p>
          <a:p>
            <a:endParaRPr lang="en-US" dirty="0">
              <a:ea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8400" y="6019800"/>
            <a:ext cx="426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IBM Research, T.J. Watson Lab, USA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56388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University of Maryland, College Park, USA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Arial" charset="0"/>
              </a:rPr>
              <a:t>Kinds of evidence</a:t>
            </a:r>
            <a:endParaRPr lang="en-US" dirty="0">
              <a:ea typeface="Arial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 smtClean="0">
                <a:ea typeface="Arial" charset="0"/>
              </a:rPr>
              <a:t>Positive vs. negative</a:t>
            </a:r>
          </a:p>
          <a:p>
            <a:pPr lvl="1"/>
            <a:r>
              <a:rPr lang="en-US" dirty="0" smtClean="0">
                <a:ea typeface="Arial" charset="0"/>
              </a:rPr>
              <a:t>Observed vs. provided</a:t>
            </a:r>
          </a:p>
          <a:p>
            <a:pPr lvl="1"/>
            <a:r>
              <a:rPr lang="en-US" dirty="0" smtClean="0">
                <a:ea typeface="Arial" charset="0"/>
              </a:rPr>
              <a:t>In-band vs. out-of-band</a:t>
            </a:r>
          </a:p>
          <a:p>
            <a:pPr lvl="1"/>
            <a:r>
              <a:rPr lang="en-US" dirty="0" smtClean="0">
                <a:ea typeface="Arial" charset="0"/>
              </a:rPr>
              <a:t>Trustworthy vs. untrustworthy</a:t>
            </a:r>
          </a:p>
          <a:p>
            <a:endParaRPr lang="en-US" dirty="0" smtClean="0">
              <a:ea typeface="Arial" charset="0"/>
            </a:endParaRPr>
          </a:p>
          <a:p>
            <a:r>
              <a:rPr lang="en-US" dirty="0" smtClean="0">
                <a:ea typeface="Arial" charset="0"/>
              </a:rPr>
              <a:t>Gathering real-world data can be problematic; e.g., </a:t>
            </a:r>
            <a:r>
              <a:rPr lang="en-US" dirty="0" err="1" smtClean="0">
                <a:ea typeface="Arial" charset="0"/>
              </a:rPr>
              <a:t>Facebook’s</a:t>
            </a:r>
            <a:r>
              <a:rPr lang="en-US" dirty="0" smtClean="0">
                <a:ea typeface="Arial" charset="0"/>
              </a:rPr>
              <a:t> draconian license agreement prohibits data gathering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F88857D-46F2-E04F-8377-0939B6B4B312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 (</a:t>
            </a:r>
            <a:r>
              <a:rPr lang="en-US" dirty="0" err="1" smtClean="0"/>
              <a:t>dis)incentives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Explicit monetary value to information</a:t>
            </a:r>
          </a:p>
          <a:p>
            <a:pPr lvl="1"/>
            <a:r>
              <a:rPr lang="en-US" dirty="0" smtClean="0"/>
              <a:t>What is my birthday worth?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0873C-64FC-E040-917E-C53E32D043F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 descr="adword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85800" y="2590800"/>
            <a:ext cx="6364427" cy="396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62800" y="2590800"/>
            <a:ext cx="18288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Compensates information provider for leakage, </a:t>
            </a:r>
            <a:r>
              <a:rPr lang="en-US" dirty="0" smtClean="0"/>
              <a:t>misuse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Encourages consumer not to leak, to keep the price down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alling-money.jpg"/>
          <p:cNvPicPr>
            <a:picLocks noChangeAspect="1"/>
          </p:cNvPicPr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 rot="16200000">
            <a:off x="1314596" y="-171594"/>
            <a:ext cx="6514809" cy="9143999"/>
          </a:xfrm>
          <a:prstGeom prst="rect">
            <a:avLst/>
          </a:prstGeom>
        </p:spPr>
      </p:pic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Arial" charset="0"/>
              </a:rPr>
              <a:t>Research goals</a:t>
            </a:r>
            <a:endParaRPr lang="en-US" dirty="0">
              <a:ea typeface="Arial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Arial" charset="0"/>
              </a:rPr>
              <a:t>Data valuation metrics, such as those discussed earlier</a:t>
            </a:r>
          </a:p>
          <a:p>
            <a:pPr lvl="1"/>
            <a:r>
              <a:rPr lang="en-US" dirty="0" smtClean="0">
                <a:ea typeface="Arial" charset="0"/>
              </a:rPr>
              <a:t>Based on personally collected data, and data collected by “the marketplace”</a:t>
            </a:r>
          </a:p>
          <a:p>
            <a:r>
              <a:rPr lang="en-US" dirty="0" smtClean="0">
                <a:ea typeface="Arial" charset="0"/>
              </a:rPr>
              <a:t>Payment schemes</a:t>
            </a:r>
          </a:p>
          <a:p>
            <a:pPr lvl="1"/>
            <a:r>
              <a:rPr lang="en-US" dirty="0" smtClean="0">
                <a:ea typeface="Arial" charset="0"/>
              </a:rPr>
              <a:t>One-time payment</a:t>
            </a:r>
          </a:p>
          <a:p>
            <a:pPr lvl="1"/>
            <a:r>
              <a:rPr lang="en-US" dirty="0" smtClean="0">
                <a:ea typeface="Arial" charset="0"/>
              </a:rPr>
              <a:t>Recurring payment</a:t>
            </a:r>
          </a:p>
          <a:p>
            <a:pPr lvl="1"/>
            <a:r>
              <a:rPr lang="en-US" dirty="0" smtClean="0">
                <a:ea typeface="Arial" charset="0"/>
              </a:rPr>
              <a:t>One-time payment on discovered leakage </a:t>
            </a:r>
            <a:endParaRPr lang="en-US" dirty="0">
              <a:ea typeface="Arial" charset="0"/>
            </a:endParaRP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F88857D-46F2-E04F-8377-0939B6B4B312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High-utility, limited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Arial" charset="0"/>
              </a:rPr>
              <a:t>Now: user provides personal data to site</a:t>
            </a:r>
          </a:p>
          <a:p>
            <a:r>
              <a:rPr lang="en-US" dirty="0" smtClean="0">
                <a:ea typeface="Arial" charset="0"/>
              </a:rPr>
              <a:t>But, the site doesn’t really need to keep it.  Suppose user kept </a:t>
            </a:r>
            <a:r>
              <a:rPr lang="en-US" dirty="0" err="1" smtClean="0">
                <a:ea typeface="Arial" charset="0"/>
              </a:rPr>
              <a:t>ahold</a:t>
            </a:r>
            <a:r>
              <a:rPr lang="en-US" dirty="0" smtClean="0">
                <a:ea typeface="Arial" charset="0"/>
              </a:rPr>
              <a:t> of his data and</a:t>
            </a:r>
          </a:p>
          <a:p>
            <a:pPr lvl="1"/>
            <a:r>
              <a:rPr lang="en-US" dirty="0" smtClean="0">
                <a:ea typeface="Arial" charset="0"/>
              </a:rPr>
              <a:t>Ad selection algorithms ran locally, returning to the server the ad to provide</a:t>
            </a:r>
          </a:p>
          <a:p>
            <a:pPr lvl="1"/>
            <a:r>
              <a:rPr lang="en-US" dirty="0" smtClean="0">
                <a:ea typeface="Arial" charset="0"/>
              </a:rPr>
              <a:t>Components of apps (e.g., horoscope, friend counter) ran locally, accessing only the information needed</a:t>
            </a:r>
          </a:p>
          <a:p>
            <a:r>
              <a:rPr lang="en-US" dirty="0" smtClean="0">
                <a:ea typeface="Arial" charset="0"/>
              </a:rPr>
              <a:t>Result: same utility, less release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0873C-64FC-E040-917E-C53E32D043F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xfrm>
            <a:off x="990600" y="274638"/>
            <a:ext cx="76962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Arial" charset="0"/>
              </a:rPr>
              <a:t>Research goal</a:t>
            </a:r>
            <a:endParaRPr lang="en-US" dirty="0">
              <a:ea typeface="Arial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ea typeface="Arial" charset="0"/>
              </a:rPr>
              <a:t>Provide mechanism for access to (only) what information is needed to achieve utility</a:t>
            </a:r>
          </a:p>
          <a:p>
            <a:pPr lvl="1"/>
            <a:r>
              <a:rPr lang="en-US" sz="2400" dirty="0" smtClean="0">
                <a:ea typeface="Arial" charset="0"/>
              </a:rPr>
              <a:t>compute </a:t>
            </a:r>
            <a:r>
              <a:rPr lang="en-US" sz="2400" dirty="0" err="1" smtClean="0">
                <a:ea typeface="Arial" charset="0"/>
              </a:rPr>
              <a:t>F(x,y</a:t>
            </a:r>
            <a:r>
              <a:rPr lang="en-US" sz="2400" dirty="0" smtClean="0">
                <a:ea typeface="Arial" charset="0"/>
              </a:rPr>
              <a:t>) where </a:t>
            </a:r>
            <a:r>
              <a:rPr lang="en-US" sz="2400" dirty="0" err="1" smtClean="0">
                <a:ea typeface="Arial" charset="0"/>
              </a:rPr>
              <a:t>x</a:t>
            </a:r>
            <a:r>
              <a:rPr lang="en-US" sz="2400" dirty="0" smtClean="0">
                <a:ea typeface="Arial" charset="0"/>
              </a:rPr>
              <a:t>, </a:t>
            </a:r>
            <a:r>
              <a:rPr lang="en-US" sz="2400" dirty="0" err="1" smtClean="0">
                <a:ea typeface="Arial" charset="0"/>
              </a:rPr>
              <a:t>y</a:t>
            </a:r>
            <a:r>
              <a:rPr lang="en-US" sz="2400" dirty="0" smtClean="0">
                <a:ea typeface="Arial" charset="0"/>
              </a:rPr>
              <a:t> are private to server and client respectively, reveal neither </a:t>
            </a:r>
            <a:r>
              <a:rPr lang="en-US" sz="2400" dirty="0" err="1" smtClean="0">
                <a:ea typeface="Arial" charset="0"/>
              </a:rPr>
              <a:t>x</a:t>
            </a:r>
            <a:r>
              <a:rPr lang="en-US" sz="2400" dirty="0" smtClean="0">
                <a:ea typeface="Arial" charset="0"/>
              </a:rPr>
              <a:t> nor </a:t>
            </a:r>
            <a:r>
              <a:rPr lang="en-US" sz="2400" dirty="0" err="1" smtClean="0">
                <a:ea typeface="Arial" charset="0"/>
              </a:rPr>
              <a:t>y</a:t>
            </a:r>
            <a:endParaRPr lang="en-US" sz="2400" dirty="0" smtClean="0">
              <a:ea typeface="Arial" charset="0"/>
            </a:endParaRPr>
          </a:p>
          <a:p>
            <a:r>
              <a:rPr lang="en-US" sz="2800" dirty="0" smtClean="0">
                <a:ea typeface="Arial" charset="0"/>
              </a:rPr>
              <a:t>Some existing work</a:t>
            </a:r>
          </a:p>
          <a:p>
            <a:pPr lvl="1"/>
            <a:r>
              <a:rPr lang="en-US" sz="2400" i="1" dirty="0" smtClean="0">
                <a:ea typeface="Arial" charset="0"/>
              </a:rPr>
              <a:t>computational splitting (Jif/Split)</a:t>
            </a:r>
          </a:p>
          <a:p>
            <a:pPr lvl="2"/>
            <a:r>
              <a:rPr lang="en-US" sz="2000" dirty="0" smtClean="0">
                <a:ea typeface="Arial" charset="0"/>
              </a:rPr>
              <a:t>But not always possible, given a policy</a:t>
            </a:r>
          </a:p>
          <a:p>
            <a:pPr lvl="1"/>
            <a:r>
              <a:rPr lang="en-US" sz="2400" i="1" dirty="0" smtClean="0">
                <a:ea typeface="Arial" charset="0"/>
              </a:rPr>
              <a:t>secure multiparty computation (</a:t>
            </a:r>
            <a:r>
              <a:rPr lang="en-US" sz="2400" i="1" dirty="0" err="1" smtClean="0">
                <a:ea typeface="Arial" charset="0"/>
              </a:rPr>
              <a:t>Fairplay</a:t>
            </a:r>
            <a:r>
              <a:rPr lang="en-US" sz="2400" i="1" dirty="0" smtClean="0">
                <a:ea typeface="Arial" charset="0"/>
              </a:rPr>
              <a:t>)</a:t>
            </a:r>
          </a:p>
          <a:p>
            <a:pPr lvl="2"/>
            <a:r>
              <a:rPr lang="en-US" sz="2000" dirty="0" smtClean="0">
                <a:ea typeface="Arial" charset="0"/>
              </a:rPr>
              <a:t>But very inefficient</a:t>
            </a:r>
          </a:p>
          <a:p>
            <a:r>
              <a:rPr lang="en-US" sz="2800" dirty="0" smtClean="0">
                <a:ea typeface="Arial" charset="0"/>
              </a:rPr>
              <a:t>No work considers inferences on result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F88857D-46F2-E04F-8377-0939B6B4B312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600" dirty="0" smtClean="0">
                <a:ea typeface="Arial" charset="0"/>
              </a:rPr>
              <a:t>Privacy-preserving computation</a:t>
            </a:r>
            <a:endParaRPr lang="en-US" sz="3600" dirty="0">
              <a:ea typeface="Arial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Arial" charset="0"/>
              </a:rPr>
              <a:t>Send query on private data to owner</a:t>
            </a:r>
          </a:p>
          <a:p>
            <a:r>
              <a:rPr lang="en-US" dirty="0" smtClean="0">
                <a:ea typeface="Arial" charset="0"/>
              </a:rPr>
              <a:t>Owner processes query</a:t>
            </a:r>
          </a:p>
          <a:p>
            <a:pPr lvl="1"/>
            <a:r>
              <a:rPr lang="en-US" dirty="0" smtClean="0">
                <a:ea typeface="Arial" charset="0"/>
              </a:rPr>
              <a:t>If result of query does not reveal too much about the data, it is returned, else rejected</a:t>
            </a:r>
          </a:p>
          <a:p>
            <a:pPr lvl="1"/>
            <a:r>
              <a:rPr lang="en-US" dirty="0" smtClean="0">
                <a:ea typeface="Arial" charset="0"/>
              </a:rPr>
              <a:t>tracks knowledge of remote party over time</a:t>
            </a:r>
          </a:p>
          <a:p>
            <a:r>
              <a:rPr lang="en-US" dirty="0" smtClean="0">
                <a:ea typeface="Arial" charset="0"/>
              </a:rPr>
              <a:t>Wrinkles:</a:t>
            </a:r>
          </a:p>
          <a:p>
            <a:pPr lvl="1"/>
            <a:r>
              <a:rPr lang="en-US" dirty="0" smtClean="0">
                <a:ea typeface="Arial" charset="0"/>
              </a:rPr>
              <a:t>query code might be valuable</a:t>
            </a:r>
          </a:p>
          <a:p>
            <a:pPr lvl="1"/>
            <a:r>
              <a:rPr lang="en-US" dirty="0" smtClean="0">
                <a:ea typeface="Arial" charset="0"/>
              </a:rPr>
              <a:t>honesty, consistency, in response</a:t>
            </a:r>
            <a:endParaRPr lang="en-US" dirty="0">
              <a:ea typeface="Arial" charset="0"/>
            </a:endParaRP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F88857D-46F2-E04F-8377-0939B6B4B312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xfrm>
            <a:off x="1295400" y="274638"/>
            <a:ext cx="7391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ea typeface="Arial" charset="0"/>
              </a:rPr>
              <a:t>WIP: Integration into Persona</a:t>
            </a:r>
            <a:endParaRPr lang="en-US" sz="4000" dirty="0">
              <a:ea typeface="Arial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304800" y="1447800"/>
            <a:ext cx="8610600" cy="5029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Arial" charset="0"/>
              </a:rPr>
              <a:t>Persona provides encryption-based security of </a:t>
            </a:r>
            <a:r>
              <a:rPr lang="en-US" dirty="0" err="1" smtClean="0">
                <a:ea typeface="Arial" charset="0"/>
              </a:rPr>
              <a:t>Facebook</a:t>
            </a:r>
            <a:r>
              <a:rPr lang="en-US" dirty="0" smtClean="0">
                <a:ea typeface="Arial" charset="0"/>
              </a:rPr>
              <a:t> private data</a:t>
            </a:r>
          </a:p>
          <a:p>
            <a:r>
              <a:rPr lang="en-US" sz="2000" dirty="0" smtClean="0">
                <a:ea typeface="Arial" charset="0"/>
              </a:rPr>
              <a:t>Goal: extend Persona to allow privacy-preserving computation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F88857D-46F2-E04F-8377-0939B6B4B312}" type="slidenum">
              <a:rPr lang="en-US"/>
              <a:pPr/>
              <a:t>16</a:t>
            </a:fld>
            <a:endParaRPr lang="en-US"/>
          </a:p>
        </p:txBody>
      </p:sp>
      <p:pic>
        <p:nvPicPr>
          <p:cNvPr id="8" name="Picture 7" descr="Personaintegr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902628"/>
            <a:ext cx="7010400" cy="380297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ea typeface="Arial" charset="0"/>
              </a:rPr>
              <a:t>Quantifying info. release</a:t>
            </a:r>
            <a:endParaRPr lang="en-US" sz="4000" dirty="0">
              <a:ea typeface="Arial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Arial" charset="0"/>
              </a:rPr>
              <a:t>How much “information” does a single query reveal? How is this information aggregated over multiple queries?</a:t>
            </a:r>
          </a:p>
          <a:p>
            <a:r>
              <a:rPr lang="en-US" dirty="0" smtClean="0">
                <a:ea typeface="Arial" charset="0"/>
              </a:rPr>
              <a:t>Approach </a:t>
            </a:r>
            <a:r>
              <a:rPr lang="en-US" sz="2400" dirty="0" smtClean="0">
                <a:ea typeface="Arial" charset="0"/>
              </a:rPr>
              <a:t>[Clarkson, 2009]</a:t>
            </a:r>
            <a:r>
              <a:rPr lang="en-US" dirty="0" smtClean="0">
                <a:ea typeface="Arial" charset="0"/>
              </a:rPr>
              <a:t>: track </a:t>
            </a:r>
            <a:r>
              <a:rPr lang="en-US" i="1" dirty="0" smtClean="0">
                <a:ea typeface="Arial" charset="0"/>
              </a:rPr>
              <a:t>belief </a:t>
            </a:r>
            <a:r>
              <a:rPr lang="en-US" dirty="0" smtClean="0">
                <a:ea typeface="Arial" charset="0"/>
              </a:rPr>
              <a:t>an attacker might have about private information</a:t>
            </a:r>
          </a:p>
          <a:p>
            <a:pPr lvl="1"/>
            <a:r>
              <a:rPr lang="en-US" dirty="0" smtClean="0">
                <a:ea typeface="Arial" charset="0"/>
              </a:rPr>
              <a:t>belief as a probability dist. over secret data</a:t>
            </a:r>
          </a:p>
          <a:p>
            <a:pPr lvl="1"/>
            <a:r>
              <a:rPr lang="en-US" dirty="0" smtClean="0">
                <a:ea typeface="Arial" charset="0"/>
              </a:rPr>
              <a:t>may or may not be initialized as uniform </a:t>
            </a:r>
          </a:p>
          <a:p>
            <a:pPr lvl="2">
              <a:buNone/>
            </a:pPr>
            <a:endParaRPr lang="en-US" dirty="0" smtClean="0">
              <a:ea typeface="Arial" charset="0"/>
            </a:endParaRPr>
          </a:p>
          <a:p>
            <a:endParaRPr lang="en-US" dirty="0" smtClean="0">
              <a:ea typeface="Arial" charset="0"/>
            </a:endParaRPr>
          </a:p>
          <a:p>
            <a:endParaRPr lang="en-US" dirty="0">
              <a:ea typeface="Arial" charset="0"/>
            </a:endParaRP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F88857D-46F2-E04F-8377-0939B6B4B312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ea typeface="Arial" charset="0"/>
              </a:rPr>
              <a:t>Relative entropy measure</a:t>
            </a:r>
            <a:endParaRPr lang="en-US" sz="4000" dirty="0">
              <a:ea typeface="Arial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Arial" charset="0"/>
              </a:rPr>
              <a:t>Measure information release as the relative entropy between attacker belief and the actual secret value</a:t>
            </a:r>
          </a:p>
          <a:p>
            <a:pPr lvl="1"/>
            <a:r>
              <a:rPr lang="en-US" dirty="0" smtClean="0">
                <a:ea typeface="Arial" charset="0"/>
              </a:rPr>
              <a:t>1 bit reduction in entropy = doubling of guessing ability</a:t>
            </a:r>
          </a:p>
          <a:p>
            <a:pPr lvl="1"/>
            <a:r>
              <a:rPr lang="en-US" dirty="0" smtClean="0">
                <a:ea typeface="Arial" charset="0"/>
              </a:rPr>
              <a:t>policy: “entropy &gt;= 10 bits” = attacker has 1 in 1024 chance of guessing secret  </a:t>
            </a:r>
          </a:p>
          <a:p>
            <a:pPr>
              <a:buNone/>
            </a:pPr>
            <a:endParaRPr lang="en-US" dirty="0">
              <a:ea typeface="Arial" charset="0"/>
            </a:endParaRP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F88857D-46F2-E04F-8377-0939B6B4B312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ea typeface="Arial" charset="0"/>
              </a:rPr>
              <a:t>Implementing belief tracking</a:t>
            </a:r>
            <a:endParaRPr lang="en-US" sz="4000" dirty="0">
              <a:ea typeface="Arial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Arial" charset="0"/>
              </a:rPr>
              <a:t>Queries restricted to terminating programs of linear expressions over basic data types</a:t>
            </a:r>
          </a:p>
          <a:p>
            <a:r>
              <a:rPr lang="en-US" dirty="0" smtClean="0">
                <a:ea typeface="Arial" charset="0"/>
              </a:rPr>
              <a:t>Model belief as a set of polyhedral regions with uniform distribution in each region</a:t>
            </a:r>
          </a:p>
          <a:p>
            <a:pPr>
              <a:buNone/>
            </a:pPr>
            <a:endParaRPr lang="en-US" dirty="0">
              <a:ea typeface="Arial" charset="0"/>
            </a:endParaRP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F88857D-46F2-E04F-8377-0939B6B4B312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Arial" charset="0"/>
              </a:rPr>
              <a:t>To share or not to share</a:t>
            </a:r>
            <a:endParaRPr lang="en-US" dirty="0">
              <a:ea typeface="Arial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Arial" charset="0"/>
              </a:rPr>
              <a:t>Information is one of the most valuable commodities in today’s world</a:t>
            </a:r>
          </a:p>
          <a:p>
            <a:r>
              <a:rPr lang="en-US" dirty="0" smtClean="0">
                <a:ea typeface="Arial" charset="0"/>
              </a:rPr>
              <a:t>Sharing information can be beneficial</a:t>
            </a:r>
          </a:p>
          <a:p>
            <a:r>
              <a:rPr lang="en-US" dirty="0" smtClean="0">
                <a:ea typeface="Arial" charset="0"/>
              </a:rPr>
              <a:t>But information used illicitly can be harmful</a:t>
            </a:r>
          </a:p>
          <a:p>
            <a:r>
              <a:rPr lang="en-US" dirty="0" smtClean="0">
                <a:ea typeface="Arial" charset="0"/>
              </a:rPr>
              <a:t>Common question:</a:t>
            </a:r>
          </a:p>
          <a:p>
            <a:pPr>
              <a:buNone/>
            </a:pPr>
            <a:r>
              <a:rPr lang="en-US" sz="1400" dirty="0" smtClean="0">
                <a:ea typeface="Arial" charset="0"/>
              </a:rPr>
              <a:t> </a:t>
            </a:r>
          </a:p>
          <a:p>
            <a:pPr algn="ctr">
              <a:buNone/>
            </a:pPr>
            <a:r>
              <a:rPr lang="en-US" i="1" dirty="0" smtClean="0">
                <a:ea typeface="Arial" charset="0"/>
              </a:rPr>
              <a:t>For a given piece of information, should I share it or not to increase my utility?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F88857D-46F2-E04F-8377-0939B6B4B312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ea typeface="Arial" charset="0"/>
              </a:rPr>
              <a:t>Example: initial belief</a:t>
            </a:r>
            <a:endParaRPr lang="en-US" sz="4000" dirty="0">
              <a:ea typeface="Arial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228600" y="1524001"/>
            <a:ext cx="8229600" cy="25907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Arial" charset="0"/>
              </a:rPr>
              <a:t>Example: Protect </a:t>
            </a:r>
            <a:r>
              <a:rPr lang="en-US" dirty="0" err="1" smtClean="0">
                <a:ea typeface="Arial" charset="0"/>
              </a:rPr>
              <a:t>birthyear</a:t>
            </a:r>
            <a:r>
              <a:rPr lang="en-US" dirty="0" smtClean="0">
                <a:ea typeface="Arial" charset="0"/>
              </a:rPr>
              <a:t> and gender</a:t>
            </a:r>
          </a:p>
          <a:p>
            <a:pPr lvl="1"/>
            <a:r>
              <a:rPr lang="en-US" dirty="0" smtClean="0">
                <a:ea typeface="Arial" charset="0"/>
              </a:rPr>
              <a:t>each is assumed to be distributed in {1900, ..., 1999} and {0,1} respectively</a:t>
            </a:r>
          </a:p>
          <a:p>
            <a:pPr lvl="1"/>
            <a:r>
              <a:rPr lang="en-US" dirty="0" smtClean="0">
                <a:ea typeface="Arial" charset="0"/>
              </a:rPr>
              <a:t>Initial belief contains 200 different possible secret value pairs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F88857D-46F2-E04F-8377-0939B6B4B312}" type="slidenum">
              <a:rPr lang="en-US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411480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 as a set of polyhedrons</a:t>
            </a:r>
          </a:p>
          <a:p>
            <a:r>
              <a:rPr lang="en-US" dirty="0" smtClean="0"/>
              <a:t>1900 &lt;= </a:t>
            </a:r>
            <a:r>
              <a:rPr lang="en-US" dirty="0" err="1" smtClean="0"/>
              <a:t>byear</a:t>
            </a:r>
            <a:r>
              <a:rPr lang="en-US" dirty="0" smtClean="0"/>
              <a:t> &lt;= 1949, 0 &lt;= gender &lt;= 1</a:t>
            </a:r>
          </a:p>
          <a:p>
            <a:r>
              <a:rPr lang="en-US" dirty="0" smtClean="0"/>
              <a:t>	states: 100, total mass: 0.25</a:t>
            </a:r>
          </a:p>
          <a:p>
            <a:r>
              <a:rPr lang="en-US" dirty="0" smtClean="0"/>
              <a:t>1950 &lt;= </a:t>
            </a:r>
            <a:r>
              <a:rPr lang="en-US" dirty="0" err="1" smtClean="0"/>
              <a:t>byear</a:t>
            </a:r>
            <a:r>
              <a:rPr lang="en-US" dirty="0" smtClean="0"/>
              <a:t> &lt;= 1999, 0 &lt;= gender &lt;= 1</a:t>
            </a:r>
          </a:p>
          <a:p>
            <a:r>
              <a:rPr lang="en-US" dirty="0" smtClean="0"/>
              <a:t>	states: 100, total mass: 0.75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4114800"/>
            <a:ext cx="3733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/>
              <a:t>belief distribution</a:t>
            </a:r>
          </a:p>
          <a:p>
            <a:pPr lvl="1"/>
            <a:r>
              <a:rPr lang="en-US" dirty="0" err="1" smtClean="0"/>
              <a:t>d(byear</a:t>
            </a:r>
            <a:r>
              <a:rPr lang="en-US" dirty="0" smtClean="0"/>
              <a:t>, gender) =</a:t>
            </a:r>
          </a:p>
          <a:p>
            <a:pPr lvl="1"/>
            <a:r>
              <a:rPr lang="en-US" dirty="0" smtClean="0"/>
              <a:t>	if </a:t>
            </a:r>
            <a:r>
              <a:rPr lang="en-US" dirty="0" err="1" smtClean="0"/>
              <a:t>byear</a:t>
            </a:r>
            <a:r>
              <a:rPr lang="en-US" dirty="0" smtClean="0"/>
              <a:t> &lt;= 1949</a:t>
            </a:r>
          </a:p>
          <a:p>
            <a:pPr lvl="1"/>
            <a:r>
              <a:rPr lang="en-US" dirty="0" smtClean="0"/>
              <a:t>		then 0.0025</a:t>
            </a:r>
          </a:p>
          <a:p>
            <a:pPr lvl="4"/>
            <a:r>
              <a:rPr lang="en-US" dirty="0" smtClean="0"/>
              <a:t>else 0.0075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1143000"/>
          </a:xfrm>
        </p:spPr>
        <p:txBody>
          <a:bodyPr/>
          <a:lstStyle/>
          <a:p>
            <a:r>
              <a:rPr lang="en-US" dirty="0" smtClean="0"/>
              <a:t>Example: query processing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Secret value</a:t>
            </a:r>
          </a:p>
          <a:p>
            <a:pPr lvl="1"/>
            <a:r>
              <a:rPr lang="en-US" dirty="0" err="1" smtClean="0"/>
              <a:t>byear</a:t>
            </a:r>
            <a:r>
              <a:rPr lang="en-US" dirty="0" smtClean="0"/>
              <a:t> = 1975, </a:t>
            </a:r>
          </a:p>
          <a:p>
            <a:pPr lvl="1"/>
            <a:r>
              <a:rPr lang="en-US" dirty="0" smtClean="0"/>
              <a:t>gender = 1</a:t>
            </a:r>
          </a:p>
          <a:p>
            <a:r>
              <a:rPr lang="en-US" dirty="0" smtClean="0">
                <a:ea typeface="Arial" charset="0"/>
              </a:rPr>
              <a:t>Ad selection query</a:t>
            </a:r>
          </a:p>
          <a:p>
            <a:pPr lvl="1"/>
            <a:endParaRPr lang="en-US" dirty="0" smtClean="0">
              <a:ea typeface="Arial" charset="0"/>
            </a:endParaRPr>
          </a:p>
          <a:p>
            <a:pPr lvl="1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Query result = 0</a:t>
            </a:r>
          </a:p>
          <a:p>
            <a:pPr lvl="1"/>
            <a:r>
              <a:rPr lang="en-US" dirty="0" smtClean="0">
                <a:ea typeface="Arial" charset="0"/>
              </a:rPr>
              <a:t>{1900,..., 1980} X {0,1} are implied possibilities</a:t>
            </a:r>
          </a:p>
          <a:p>
            <a:pPr lvl="1"/>
            <a:r>
              <a:rPr lang="en-US" sz="2400" dirty="0" smtClean="0">
                <a:ea typeface="Arial" charset="0"/>
              </a:rPr>
              <a:t>Relative entropy revised from ~7.06 to </a:t>
            </a:r>
            <a:r>
              <a:rPr lang="en-US" sz="2400" dirty="0" smtClean="0"/>
              <a:t>~6.57</a:t>
            </a:r>
          </a:p>
          <a:p>
            <a:r>
              <a:rPr lang="en-US" dirty="0" smtClean="0">
                <a:ea typeface="Arial" charset="0"/>
              </a:rPr>
              <a:t>Revised belief:</a:t>
            </a:r>
          </a:p>
          <a:p>
            <a:pPr lvl="1"/>
            <a:endParaRPr lang="en-US" dirty="0" smtClean="0">
              <a:ea typeface="Arial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0873C-64FC-E040-917E-C53E32D043F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733800"/>
            <a:ext cx="3563997" cy="2462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2200" dirty="0" smtClean="0"/>
              <a:t>if 1980 &lt;= </a:t>
            </a:r>
            <a:r>
              <a:rPr lang="en-US" sz="2200" dirty="0" err="1" smtClean="0"/>
              <a:t>byear</a:t>
            </a:r>
            <a:r>
              <a:rPr lang="en-US" sz="2200" dirty="0" smtClean="0"/>
              <a:t> then</a:t>
            </a:r>
          </a:p>
          <a:p>
            <a:pPr lvl="1"/>
            <a:r>
              <a:rPr lang="en-US" sz="2200" dirty="0" smtClean="0"/>
              <a:t>  return 0</a:t>
            </a:r>
          </a:p>
          <a:p>
            <a:pPr lvl="1"/>
            <a:r>
              <a:rPr lang="en-US" sz="2200" dirty="0" smtClean="0"/>
              <a:t>else</a:t>
            </a:r>
          </a:p>
          <a:p>
            <a:pPr lvl="1"/>
            <a:r>
              <a:rPr lang="en-US" sz="2200" dirty="0" smtClean="0"/>
              <a:t>  if gender == 0 then </a:t>
            </a:r>
          </a:p>
          <a:p>
            <a:pPr lvl="1"/>
            <a:r>
              <a:rPr lang="en-US" sz="2200" dirty="0" smtClean="0"/>
              <a:t>    return 1</a:t>
            </a:r>
          </a:p>
          <a:p>
            <a:pPr lvl="1"/>
            <a:r>
              <a:rPr lang="en-US" sz="2200" dirty="0" smtClean="0"/>
              <a:t>  else </a:t>
            </a:r>
          </a:p>
          <a:p>
            <a:pPr lvl="1"/>
            <a:r>
              <a:rPr lang="en-US" sz="2200" dirty="0" smtClean="0"/>
              <a:t>    return 2</a:t>
            </a:r>
          </a:p>
          <a:p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495800" y="5029200"/>
            <a:ext cx="448437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1900 </a:t>
            </a:r>
            <a:r>
              <a:rPr lang="en-US" dirty="0" smtClean="0"/>
              <a:t>&lt;= </a:t>
            </a:r>
            <a:r>
              <a:rPr lang="en-US" dirty="0" err="1" smtClean="0"/>
              <a:t>byear</a:t>
            </a:r>
            <a:r>
              <a:rPr lang="en-US" dirty="0" smtClean="0"/>
              <a:t> &lt;= 1949, 0 &lt;= gender &lt;= 1</a:t>
            </a:r>
          </a:p>
          <a:p>
            <a:r>
              <a:rPr lang="en-US" dirty="0" smtClean="0"/>
              <a:t>	states: 100, total mass: ~</a:t>
            </a:r>
            <a:r>
              <a:rPr lang="en-US" dirty="0" smtClean="0"/>
              <a:t>0.35</a:t>
            </a:r>
          </a:p>
          <a:p>
            <a:r>
              <a:rPr lang="en-US" dirty="0" smtClean="0"/>
              <a:t>1950 &lt;= </a:t>
            </a:r>
            <a:r>
              <a:rPr lang="en-US" dirty="0" err="1" smtClean="0"/>
              <a:t>byear</a:t>
            </a:r>
            <a:r>
              <a:rPr lang="en-US" dirty="0" smtClean="0"/>
              <a:t> &lt;= 1980, 0 &lt;= gender &lt;= 1</a:t>
            </a:r>
          </a:p>
          <a:p>
            <a:r>
              <a:rPr lang="en-US" dirty="0" smtClean="0"/>
              <a:t>	states: 62, total mass: ~</a:t>
            </a:r>
            <a:r>
              <a:rPr lang="en-US" dirty="0" smtClean="0"/>
              <a:t>0.65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924800" cy="1143000"/>
          </a:xfrm>
        </p:spPr>
        <p:txBody>
          <a:bodyPr/>
          <a:lstStyle/>
          <a:p>
            <a:r>
              <a:rPr lang="en-US" dirty="0" smtClean="0"/>
              <a:t>Example: query processing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Alt. secret value</a:t>
            </a:r>
          </a:p>
          <a:p>
            <a:pPr lvl="1"/>
            <a:r>
              <a:rPr lang="en-US" dirty="0" err="1" smtClean="0"/>
              <a:t>byear</a:t>
            </a:r>
            <a:r>
              <a:rPr lang="en-US" dirty="0" smtClean="0"/>
              <a:t> = </a:t>
            </a:r>
            <a:r>
              <a:rPr lang="en-US" b="1" dirty="0" smtClean="0"/>
              <a:t>1985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gender = </a:t>
            </a:r>
            <a:r>
              <a:rPr lang="en-US" b="1" dirty="0" smtClean="0"/>
              <a:t>1</a:t>
            </a:r>
          </a:p>
          <a:p>
            <a:r>
              <a:rPr lang="en-US" dirty="0" smtClean="0">
                <a:ea typeface="Arial" charset="0"/>
              </a:rPr>
              <a:t>Ad selection query</a:t>
            </a:r>
          </a:p>
          <a:p>
            <a:pPr lvl="1"/>
            <a:endParaRPr lang="en-US" dirty="0" smtClean="0">
              <a:ea typeface="Arial" charset="0"/>
            </a:endParaRPr>
          </a:p>
          <a:p>
            <a:pPr lvl="1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Query result = 2</a:t>
            </a:r>
          </a:p>
          <a:p>
            <a:pPr marL="685800" lvl="1" indent="-228600">
              <a:buFontTx/>
              <a:buChar char="•"/>
            </a:pPr>
            <a:r>
              <a:rPr lang="en-US" dirty="0" smtClean="0">
                <a:ea typeface="Arial" charset="0"/>
              </a:rPr>
              <a:t>{1985,..., 1999} X {1} are the implied possibilities</a:t>
            </a:r>
          </a:p>
          <a:p>
            <a:pPr lvl="1"/>
            <a:r>
              <a:rPr lang="en-US" sz="2400" dirty="0" smtClean="0">
                <a:ea typeface="Arial" charset="0"/>
              </a:rPr>
              <a:t>Relative entropy revised from ~7.06 to </a:t>
            </a:r>
            <a:r>
              <a:rPr lang="en-US" sz="2400" dirty="0" smtClean="0"/>
              <a:t>~4.24</a:t>
            </a:r>
          </a:p>
          <a:p>
            <a:r>
              <a:rPr lang="en-US" dirty="0" smtClean="0">
                <a:ea typeface="Arial" charset="0"/>
              </a:rPr>
              <a:t>Revised belief:</a:t>
            </a:r>
          </a:p>
          <a:p>
            <a:pPr lvl="1"/>
            <a:endParaRPr lang="en-US" dirty="0" smtClean="0">
              <a:ea typeface="Arial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0873C-64FC-E040-917E-C53E32D043F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733800"/>
            <a:ext cx="3563997" cy="2462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2200" dirty="0" smtClean="0"/>
              <a:t>if 1980 &lt;= </a:t>
            </a:r>
            <a:r>
              <a:rPr lang="en-US" sz="2200" dirty="0" err="1" smtClean="0"/>
              <a:t>byear</a:t>
            </a:r>
            <a:r>
              <a:rPr lang="en-US" sz="2200" dirty="0" smtClean="0"/>
              <a:t> then</a:t>
            </a:r>
          </a:p>
          <a:p>
            <a:pPr lvl="1"/>
            <a:r>
              <a:rPr lang="en-US" sz="2200" dirty="0" smtClean="0"/>
              <a:t>  return 0</a:t>
            </a:r>
          </a:p>
          <a:p>
            <a:pPr lvl="1"/>
            <a:r>
              <a:rPr lang="en-US" sz="2200" dirty="0" smtClean="0"/>
              <a:t>else</a:t>
            </a:r>
          </a:p>
          <a:p>
            <a:pPr lvl="1"/>
            <a:r>
              <a:rPr lang="en-US" sz="2200" dirty="0" smtClean="0"/>
              <a:t>  if gender == 0 then </a:t>
            </a:r>
          </a:p>
          <a:p>
            <a:pPr lvl="1"/>
            <a:r>
              <a:rPr lang="en-US" sz="2200" dirty="0" smtClean="0"/>
              <a:t>    return 1</a:t>
            </a:r>
          </a:p>
          <a:p>
            <a:pPr lvl="1"/>
            <a:r>
              <a:rPr lang="en-US" sz="2200" dirty="0" smtClean="0"/>
              <a:t>  else </a:t>
            </a:r>
          </a:p>
          <a:p>
            <a:pPr lvl="1"/>
            <a:r>
              <a:rPr lang="en-US" sz="2200" dirty="0" smtClean="0"/>
              <a:t>    return 2</a:t>
            </a:r>
          </a:p>
          <a:p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495800" y="5029200"/>
            <a:ext cx="44843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1980 &lt;= </a:t>
            </a:r>
            <a:r>
              <a:rPr lang="en-US" dirty="0" err="1" smtClean="0"/>
              <a:t>byear</a:t>
            </a:r>
            <a:r>
              <a:rPr lang="en-US" dirty="0" smtClean="0"/>
              <a:t> &lt;= 1999, 1 &lt;= gender &lt;= 1</a:t>
            </a:r>
          </a:p>
          <a:p>
            <a:r>
              <a:rPr lang="en-US" dirty="0" smtClean="0"/>
              <a:t>	states: 19, total mass: 1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00600" y="5791200"/>
            <a:ext cx="4038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kern="0" dirty="0" smtClean="0"/>
              <a:t>probability of guessing becomes </a:t>
            </a:r>
          </a:p>
          <a:p>
            <a:r>
              <a:rPr lang="en-US" sz="2000" b="1" kern="0" dirty="0" smtClean="0"/>
              <a:t>	1/19 = ~0.052</a:t>
            </a:r>
            <a:endParaRPr lang="en-US" b="1" kern="0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policy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Denying a query for revealing too much can tip off the attacker as to what the answer would have been. Options:</a:t>
            </a:r>
          </a:p>
          <a:p>
            <a:pPr lvl="1"/>
            <a:r>
              <a:rPr lang="en-US" sz="2400" dirty="0" smtClean="0"/>
              <a:t>Policy could deny any query whose possible answer, according to the attacker belief, could reveal too much</a:t>
            </a:r>
          </a:p>
          <a:p>
            <a:pPr lvl="2"/>
            <a:r>
              <a:rPr lang="en-US" dirty="0" smtClean="0"/>
              <a:t>E.g., if (</a:t>
            </a:r>
            <a:r>
              <a:rPr lang="en-US" dirty="0" err="1" smtClean="0"/>
              <a:t>birthyear</a:t>
            </a:r>
            <a:r>
              <a:rPr lang="en-US" dirty="0" smtClean="0"/>
              <a:t> == 1975) then 1 else 0</a:t>
            </a:r>
          </a:p>
          <a:p>
            <a:pPr lvl="1"/>
            <a:r>
              <a:rPr lang="en-US" sz="2400" dirty="0" smtClean="0"/>
              <a:t>Policy could deny only queries </a:t>
            </a:r>
            <a:r>
              <a:rPr lang="en-US" sz="2400" i="1" dirty="0" smtClean="0"/>
              <a:t>likely </a:t>
            </a:r>
            <a:r>
              <a:rPr lang="en-US" sz="2400" dirty="0" smtClean="0"/>
              <a:t>to reveal too much, rather than just those for which this is possible</a:t>
            </a:r>
          </a:p>
          <a:p>
            <a:pPr lvl="2"/>
            <a:r>
              <a:rPr lang="en-US" dirty="0" smtClean="0"/>
              <a:t>Above query probably allowed, as full release unlikely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F29D5-DE91-2D48-8387-4089F3F0858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Arial" charset="0"/>
              </a:rPr>
              <a:t>Conclusions</a:t>
            </a:r>
            <a:endParaRPr lang="en-US" dirty="0">
              <a:ea typeface="Arial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Arial" charset="0"/>
              </a:rPr>
              <a:t>Deciding when to share can be hard</a:t>
            </a:r>
          </a:p>
          <a:p>
            <a:pPr lvl="1"/>
            <a:r>
              <a:rPr lang="en-US" dirty="0" smtClean="0">
                <a:ea typeface="Arial" charset="0"/>
              </a:rPr>
              <a:t>But not feasible to simply lock up all your data</a:t>
            </a:r>
          </a:p>
          <a:p>
            <a:pPr lvl="1"/>
            <a:r>
              <a:rPr lang="en-US" dirty="0" smtClean="0">
                <a:ea typeface="Arial" charset="0"/>
              </a:rPr>
              <a:t>Economic and evidence-based mechanisms can inform decisions</a:t>
            </a:r>
          </a:p>
          <a:p>
            <a:r>
              <a:rPr lang="en-US" dirty="0" smtClean="0">
                <a:ea typeface="Arial" charset="0"/>
              </a:rPr>
              <a:t>Privacy-preserving computation can limit what is shared, but preserve utility</a:t>
            </a:r>
          </a:p>
          <a:p>
            <a:pPr lvl="1"/>
            <a:r>
              <a:rPr lang="en-US" dirty="0" smtClean="0">
                <a:ea typeface="Arial" charset="0"/>
              </a:rPr>
              <a:t>Implementation and </a:t>
            </a:r>
            <a:r>
              <a:rPr lang="en-US" smtClean="0">
                <a:ea typeface="Arial" charset="0"/>
              </a:rPr>
              <a:t>evaluation ongoing</a:t>
            </a:r>
            <a:endParaRPr lang="en-US" dirty="0">
              <a:ea typeface="Arial" charset="0"/>
            </a:endParaRP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F88857D-46F2-E04F-8377-0939B6B4B312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xfrm>
            <a:off x="1371600" y="274638"/>
            <a:ext cx="73152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Arial" charset="0"/>
              </a:rPr>
              <a:t>Example: On-line social nets</a:t>
            </a:r>
            <a:endParaRPr lang="en-US" dirty="0">
              <a:ea typeface="Arial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828800"/>
            <a:ext cx="4038600" cy="42973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Arial" charset="0"/>
              </a:rPr>
              <a:t>Benefits of sharing</a:t>
            </a:r>
          </a:p>
          <a:p>
            <a:pPr lvl="1"/>
            <a:r>
              <a:rPr lang="en-US" dirty="0" smtClean="0">
                <a:ea typeface="Arial" charset="0"/>
              </a:rPr>
              <a:t>find employment, gain business connections</a:t>
            </a:r>
          </a:p>
          <a:p>
            <a:pPr lvl="1"/>
            <a:r>
              <a:rPr lang="en-US" dirty="0" smtClean="0">
                <a:ea typeface="Arial" charset="0"/>
              </a:rPr>
              <a:t>build social capital</a:t>
            </a:r>
          </a:p>
          <a:p>
            <a:pPr lvl="1"/>
            <a:r>
              <a:rPr lang="en-US" dirty="0" smtClean="0">
                <a:ea typeface="Arial" charset="0"/>
              </a:rPr>
              <a:t>improve interaction experience</a:t>
            </a:r>
          </a:p>
          <a:p>
            <a:pPr lvl="1"/>
            <a:r>
              <a:rPr lang="en-US" dirty="0" smtClean="0">
                <a:ea typeface="Arial" charset="0"/>
              </a:rPr>
              <a:t>Operator: increased sharing means increased revenue</a:t>
            </a:r>
          </a:p>
          <a:p>
            <a:pPr lvl="2"/>
            <a:r>
              <a:rPr lang="en-US" dirty="0" smtClean="0">
                <a:ea typeface="Arial" charset="0"/>
              </a:rPr>
              <a:t>advertising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/>
          <a:lstStyle/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identity theft</a:t>
            </a:r>
          </a:p>
          <a:p>
            <a:pPr lvl="1"/>
            <a:r>
              <a:rPr lang="en-US" dirty="0" smtClean="0"/>
              <a:t>exploitation</a:t>
            </a:r>
            <a:r>
              <a:rPr lang="en-US" dirty="0" smtClean="0"/>
              <a:t> easier </a:t>
            </a:r>
            <a:r>
              <a:rPr lang="en-US" dirty="0" smtClean="0"/>
              <a:t>to perpetrate</a:t>
            </a:r>
          </a:p>
          <a:p>
            <a:pPr lvl="1"/>
            <a:r>
              <a:rPr lang="en-US" dirty="0" smtClean="0"/>
              <a:t>loss of social capital and other negative consequences from unpopular decisions</a:t>
            </a:r>
            <a:endParaRPr lang="en-US" dirty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F88857D-46F2-E04F-8377-0939B6B4B312}" type="slidenum">
              <a:rPr lang="en-US"/>
              <a:pPr/>
              <a:t>3</a:t>
            </a:fld>
            <a:endParaRPr lang="en-US"/>
          </a:p>
        </p:txBody>
      </p:sp>
      <p:pic>
        <p:nvPicPr>
          <p:cNvPr id="7" name="Picture 6" descr="facebook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19200"/>
            <a:ext cx="1368326" cy="514833"/>
          </a:xfrm>
          <a:prstGeom prst="rect">
            <a:avLst/>
          </a:prstGeom>
        </p:spPr>
      </p:pic>
      <p:pic>
        <p:nvPicPr>
          <p:cNvPr id="8" name="Picture 7" descr="myspace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219200"/>
            <a:ext cx="1559017" cy="524321"/>
          </a:xfrm>
          <a:prstGeom prst="rect">
            <a:avLst/>
          </a:prstGeom>
        </p:spPr>
      </p:pic>
      <p:pic>
        <p:nvPicPr>
          <p:cNvPr id="15" name="Picture 14" descr="linkedin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1219200"/>
            <a:ext cx="1752600" cy="4950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7467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Arial" charset="0"/>
              </a:rPr>
              <a:t>Example: Information hub</a:t>
            </a:r>
            <a:endParaRPr lang="en-US" dirty="0">
              <a:ea typeface="Arial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Arial" charset="0"/>
              </a:rPr>
              <a:t>Benefits of sharing</a:t>
            </a:r>
          </a:p>
          <a:p>
            <a:pPr lvl="1"/>
            <a:r>
              <a:rPr lang="en-US" dirty="0" smtClean="0">
                <a:ea typeface="Arial" charset="0"/>
              </a:rPr>
              <a:t>Improve overall service, which provides interesting and valuable information</a:t>
            </a:r>
          </a:p>
          <a:p>
            <a:pPr lvl="1"/>
            <a:r>
              <a:rPr lang="en-US" dirty="0" smtClean="0">
                <a:ea typeface="Arial" charset="0"/>
              </a:rPr>
              <a:t>Improve reputation, authority, social capital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3048000"/>
            <a:ext cx="4038600" cy="3078163"/>
          </a:xfrm>
        </p:spPr>
        <p:txBody>
          <a:bodyPr/>
          <a:lstStyle/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Risk to social capital for poor decisions or unpopular judgments</a:t>
            </a:r>
          </a:p>
          <a:p>
            <a:pPr lvl="2"/>
            <a:r>
              <a:rPr lang="en-US" dirty="0" smtClean="0"/>
              <a:t>E.g., backlash for negative reviews</a:t>
            </a:r>
            <a:endParaRPr lang="en-US" dirty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F88857D-46F2-E04F-8377-0939B6B4B312}" type="slidenum">
              <a:rPr lang="en-US"/>
              <a:pPr/>
              <a:t>4</a:t>
            </a:fld>
            <a:endParaRPr lang="en-US"/>
          </a:p>
        </p:txBody>
      </p:sp>
      <p:pic>
        <p:nvPicPr>
          <p:cNvPr id="5" name="Picture 4" descr="350px-Reddit_logo_bi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47800"/>
            <a:ext cx="1838934" cy="614729"/>
          </a:xfrm>
          <a:prstGeom prst="rect">
            <a:avLst/>
          </a:prstGeom>
        </p:spPr>
      </p:pic>
      <p:pic>
        <p:nvPicPr>
          <p:cNvPr id="6" name="Picture 5" descr="Intellipedia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447800"/>
            <a:ext cx="1506056" cy="1399395"/>
          </a:xfrm>
          <a:prstGeom prst="rect">
            <a:avLst/>
          </a:prstGeom>
        </p:spPr>
      </p:pic>
      <p:pic>
        <p:nvPicPr>
          <p:cNvPr id="7" name="Picture 6" descr="slashdot_logo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2133600"/>
            <a:ext cx="2055852" cy="37597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Arial" charset="0"/>
              </a:rPr>
              <a:t>Example: Military, </a:t>
            </a:r>
            <a:r>
              <a:rPr lang="en-US" dirty="0" err="1" smtClean="0">
                <a:ea typeface="Arial" charset="0"/>
              </a:rPr>
              <a:t>DoD</a:t>
            </a:r>
            <a:endParaRPr lang="en-US" dirty="0">
              <a:ea typeface="Arial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sz="half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Arial" charset="0"/>
              </a:rPr>
              <a:t>Benefits of</a:t>
            </a:r>
            <a:r>
              <a:rPr lang="en-US" dirty="0" smtClean="0">
                <a:ea typeface="Arial" charset="0"/>
              </a:rPr>
              <a:t> sharing</a:t>
            </a:r>
            <a:endParaRPr lang="en-US" dirty="0" smtClean="0">
              <a:ea typeface="Arial" charset="0"/>
            </a:endParaRPr>
          </a:p>
          <a:p>
            <a:pPr lvl="1"/>
            <a:r>
              <a:rPr lang="en-US" dirty="0" smtClean="0">
                <a:ea typeface="Arial" charset="0"/>
              </a:rPr>
              <a:t>Increase quality information input</a:t>
            </a:r>
          </a:p>
          <a:p>
            <a:pPr lvl="1"/>
            <a:r>
              <a:rPr lang="en-US" dirty="0" smtClean="0">
                <a:ea typeface="Arial" charset="0"/>
              </a:rPr>
              <a:t>Increase actionable intelligence</a:t>
            </a:r>
          </a:p>
          <a:p>
            <a:pPr lvl="1"/>
            <a:r>
              <a:rPr lang="en-US" dirty="0" smtClean="0">
                <a:ea typeface="Arial" charset="0"/>
              </a:rPr>
              <a:t>Improve decision making</a:t>
            </a:r>
          </a:p>
          <a:p>
            <a:pPr lvl="1"/>
            <a:r>
              <a:rPr lang="en-US" dirty="0" smtClean="0">
                <a:ea typeface="Arial" charset="0"/>
              </a:rPr>
              <a:t>Avoid disaster scenarios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Misused information or access can lead to many ills, e.g</a:t>
            </a:r>
            <a:r>
              <a:rPr lang="en-US" dirty="0" smtClean="0"/>
              <a:t>.:</a:t>
            </a:r>
          </a:p>
          <a:p>
            <a:pPr lvl="1"/>
            <a:r>
              <a:rPr lang="en-US" dirty="0" smtClean="0"/>
              <a:t>Loss of tactical and strategic advantage</a:t>
            </a:r>
          </a:p>
          <a:p>
            <a:pPr lvl="1"/>
            <a:r>
              <a:rPr lang="en-US" dirty="0" smtClean="0"/>
              <a:t>Destruction of life and infrastructure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F88857D-46F2-E04F-8377-0939B6B4B312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Arial" charset="0"/>
              </a:rPr>
              <a:t>Research goals</a:t>
            </a:r>
            <a:endParaRPr lang="en-US" dirty="0">
              <a:ea typeface="Arial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Arial" charset="0"/>
              </a:rPr>
              <a:t>Mechanisms that help determine when to and not to share</a:t>
            </a:r>
            <a:endParaRPr lang="en-US" dirty="0" smtClean="0">
              <a:ea typeface="Arial" charset="0"/>
            </a:endParaRPr>
          </a:p>
          <a:p>
            <a:pPr lvl="1"/>
            <a:r>
              <a:rPr lang="en-US" dirty="0" smtClean="0">
                <a:ea typeface="Arial" charset="0"/>
              </a:rPr>
              <a:t>Measurable i</a:t>
            </a:r>
            <a:r>
              <a:rPr lang="en-US" dirty="0" smtClean="0">
                <a:ea typeface="Arial" charset="0"/>
              </a:rPr>
              <a:t>ndicators of utility</a:t>
            </a:r>
          </a:p>
          <a:p>
            <a:pPr lvl="1"/>
            <a:r>
              <a:rPr lang="en-US" dirty="0" smtClean="0">
                <a:ea typeface="Arial" charset="0"/>
              </a:rPr>
              <a:t>Cost-based (</a:t>
            </a:r>
            <a:r>
              <a:rPr lang="en-US" dirty="0" err="1" smtClean="0">
                <a:ea typeface="Arial" charset="0"/>
              </a:rPr>
              <a:t>dis</a:t>
            </a:r>
            <a:r>
              <a:rPr lang="en-US" err="1" smtClean="0">
                <a:ea typeface="Arial" charset="0"/>
              </a:rPr>
              <a:t>)</a:t>
            </a:r>
            <a:r>
              <a:rPr lang="en-US" smtClean="0">
                <a:ea typeface="Arial" charset="0"/>
              </a:rPr>
              <a:t>incentives</a:t>
            </a:r>
          </a:p>
          <a:p>
            <a:r>
              <a:rPr lang="en-US" dirty="0" smtClean="0">
                <a:ea typeface="Arial" charset="0"/>
              </a:rPr>
              <a:t>Limiting info </a:t>
            </a:r>
            <a:r>
              <a:rPr lang="en-US" dirty="0" smtClean="0">
                <a:ea typeface="Arial" charset="0"/>
              </a:rPr>
              <a:t>release without loss of utility</a:t>
            </a:r>
          </a:p>
          <a:p>
            <a:pPr lvl="1"/>
            <a:r>
              <a:rPr lang="en-US" dirty="0" smtClean="0">
                <a:ea typeface="Arial" charset="0"/>
              </a:rPr>
              <a:t>Reconsideration of where computations take place: collaboration between information owner and consumer</a:t>
            </a:r>
          </a:p>
          <a:p>
            <a:pPr lvl="2"/>
            <a:r>
              <a:rPr lang="en-US" dirty="0" smtClean="0">
                <a:ea typeface="Arial" charset="0"/>
              </a:rPr>
              <a:t>Code splitting, secure computation, other </a:t>
            </a:r>
            <a:r>
              <a:rPr lang="en-US" dirty="0" err="1" smtClean="0">
                <a:ea typeface="Arial" charset="0"/>
              </a:rPr>
              <a:t>mechs</a:t>
            </a:r>
            <a:r>
              <a:rPr lang="en-US" dirty="0" smtClean="0">
                <a:ea typeface="Arial" charset="0"/>
              </a:rPr>
              <a:t>.</a:t>
            </a:r>
          </a:p>
          <a:p>
            <a:pPr lvl="2"/>
            <a:endParaRPr lang="en-US" dirty="0" smtClean="0">
              <a:ea typeface="Arial" charset="0"/>
            </a:endParaRPr>
          </a:p>
          <a:p>
            <a:pPr lvl="2"/>
            <a:endParaRPr lang="en-US" dirty="0" smtClean="0">
              <a:ea typeface="Arial" charset="0"/>
            </a:endParaRPr>
          </a:p>
          <a:p>
            <a:pPr lvl="1"/>
            <a:endParaRPr lang="en-US" dirty="0" smtClean="0">
              <a:ea typeface="Arial" charset="0"/>
            </a:endParaRPr>
          </a:p>
          <a:p>
            <a:pPr lvl="1"/>
            <a:endParaRPr lang="en-US" dirty="0">
              <a:ea typeface="Arial" charset="0"/>
            </a:endParaRP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F88857D-46F2-E04F-8377-0939B6B4B312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Remainder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Ideas toward achieving these goals</a:t>
            </a:r>
          </a:p>
          <a:p>
            <a:pPr lvl="1"/>
            <a:r>
              <a:rPr lang="en-US" dirty="0" smtClean="0"/>
              <a:t>To date, we have more concrete results (though still preliminary), on limiting release</a:t>
            </a:r>
          </a:p>
          <a:p>
            <a:endParaRPr lang="en-US" dirty="0" smtClean="0"/>
          </a:p>
          <a:p>
            <a:r>
              <a:rPr lang="en-US" dirty="0" smtClean="0"/>
              <a:t>Looking for your feedback on the most interesting, promising directions!</a:t>
            </a:r>
          </a:p>
          <a:p>
            <a:pPr lvl="1"/>
            <a:r>
              <a:rPr lang="en-US" dirty="0" smtClean="0"/>
              <a:t>Talk to me during the rest of the conference</a:t>
            </a:r>
          </a:p>
          <a:p>
            <a:pPr lvl="1"/>
            <a:r>
              <a:rPr lang="en-US" dirty="0" smtClean="0"/>
              <a:t>Open to collaborations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0873C-64FC-E040-917E-C53E32D043F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Arial" charset="0"/>
              </a:rPr>
              <a:t>Evidence-based policies</a:t>
            </a:r>
            <a:endParaRPr lang="en-US" dirty="0">
              <a:ea typeface="Arial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Arial" charset="0"/>
              </a:rPr>
              <a:t>Actors must decide to share or not share information</a:t>
            </a:r>
          </a:p>
          <a:p>
            <a:pPr lvl="1"/>
            <a:r>
              <a:rPr lang="en-US" dirty="0" smtClean="0">
                <a:ea typeface="Arial" charset="0"/>
              </a:rPr>
              <a:t>What informs this decision?</a:t>
            </a:r>
          </a:p>
          <a:p>
            <a:endParaRPr lang="en-US" dirty="0" smtClean="0">
              <a:ea typeface="Arial" charset="0"/>
            </a:endParaRPr>
          </a:p>
          <a:p>
            <a:r>
              <a:rPr lang="en-US" dirty="0" smtClean="0">
                <a:ea typeface="Arial" charset="0"/>
              </a:rPr>
              <a:t>Idea: employ data from past sharing decisions to inform future ones</a:t>
            </a:r>
          </a:p>
          <a:p>
            <a:pPr lvl="1"/>
            <a:r>
              <a:rPr lang="en-US" dirty="0" smtClean="0">
                <a:ea typeface="Arial" charset="0"/>
              </a:rPr>
              <a:t>Similar, previous decisions</a:t>
            </a:r>
          </a:p>
          <a:p>
            <a:pPr lvl="1"/>
            <a:r>
              <a:rPr lang="en-US" dirty="0" smtClean="0">
                <a:ea typeface="Arial" charset="0"/>
              </a:rPr>
              <a:t>From self, or others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F88857D-46F2-E04F-8377-0939B6B4B312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Arial" charset="0"/>
              </a:rPr>
              <a:t>What (gatherable) data can shed light on cost/benefit tradeoff?</a:t>
            </a:r>
          </a:p>
          <a:p>
            <a:endParaRPr lang="en-US" dirty="0" smtClean="0">
              <a:ea typeface="Arial" charset="0"/>
            </a:endParaRPr>
          </a:p>
          <a:p>
            <a:r>
              <a:rPr lang="en-US" dirty="0" smtClean="0">
                <a:ea typeface="Arial" charset="0"/>
              </a:rPr>
              <a:t>How can it be gathered reliably, efficiently?</a:t>
            </a:r>
          </a:p>
          <a:p>
            <a:endParaRPr lang="en-US" dirty="0" smtClean="0">
              <a:ea typeface="Arial" charset="0"/>
            </a:endParaRPr>
          </a:p>
          <a:p>
            <a:r>
              <a:rPr lang="en-US" dirty="0" smtClean="0">
                <a:ea typeface="Arial" charset="0"/>
              </a:rPr>
              <a:t>How to develop and evaluate algorithms that use this information to suggest particular policies?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0873C-64FC-E040-917E-C53E32D043F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9212</TotalTime>
  <Words>1401</Words>
  <Application>Microsoft Office PowerPoint</Application>
  <PresentationFormat>On-screen Show (4:3)</PresentationFormat>
  <Paragraphs>219</Paragraphs>
  <Slides>24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Default Design</vt:lpstr>
      <vt:lpstr>Secure sharing in distributed information management applications: problems and directions </vt:lpstr>
      <vt:lpstr>To share or not to share</vt:lpstr>
      <vt:lpstr>Example: On-line social nets</vt:lpstr>
      <vt:lpstr>Example: Information hub</vt:lpstr>
      <vt:lpstr>Example: Military, DoD</vt:lpstr>
      <vt:lpstr>Research goals</vt:lpstr>
      <vt:lpstr>Remainder of this talk</vt:lpstr>
      <vt:lpstr>Evidence-based policies</vt:lpstr>
      <vt:lpstr>Research questions</vt:lpstr>
      <vt:lpstr>Kinds of evidence</vt:lpstr>
      <vt:lpstr>Economic (dis)incentives</vt:lpstr>
      <vt:lpstr>Research goals</vt:lpstr>
      <vt:lpstr>High-utility, limited release</vt:lpstr>
      <vt:lpstr>Research goal</vt:lpstr>
      <vt:lpstr>Privacy-preserving computation</vt:lpstr>
      <vt:lpstr>WIP: Integration into Persona</vt:lpstr>
      <vt:lpstr>Quantifying info. release</vt:lpstr>
      <vt:lpstr>Relative entropy measure</vt:lpstr>
      <vt:lpstr>Implementing belief tracking</vt:lpstr>
      <vt:lpstr>Example: initial belief</vt:lpstr>
      <vt:lpstr>Example: query processing</vt:lpstr>
      <vt:lpstr>Example: query processing (2)</vt:lpstr>
      <vt:lpstr>Security policy</vt:lpstr>
      <vt:lpstr>Conclusions</vt:lpstr>
    </vt:vector>
  </TitlesOfParts>
  <Company>US Army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Cirincione</dc:creator>
  <cp:lastModifiedBy>Michael Hicks</cp:lastModifiedBy>
  <cp:revision>310</cp:revision>
  <cp:lastPrinted>2008-06-25T23:12:20Z</cp:lastPrinted>
  <dcterms:created xsi:type="dcterms:W3CDTF">2010-09-10T18:32:56Z</dcterms:created>
  <dcterms:modified xsi:type="dcterms:W3CDTF">2010-09-10T19:09:26Z</dcterms:modified>
</cp:coreProperties>
</file>