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59"/>
  </p:notesMasterIdLst>
  <p:handoutMasterIdLst>
    <p:handoutMasterId r:id="rId60"/>
  </p:handoutMasterIdLst>
  <p:sldIdLst>
    <p:sldId id="256" r:id="rId2"/>
    <p:sldId id="257" r:id="rId3"/>
    <p:sldId id="258" r:id="rId4"/>
    <p:sldId id="340" r:id="rId5"/>
    <p:sldId id="259" r:id="rId6"/>
    <p:sldId id="299" r:id="rId7"/>
    <p:sldId id="260" r:id="rId8"/>
    <p:sldId id="341" r:id="rId9"/>
    <p:sldId id="261" r:id="rId10"/>
    <p:sldId id="306" r:id="rId11"/>
    <p:sldId id="319" r:id="rId12"/>
    <p:sldId id="342" r:id="rId13"/>
    <p:sldId id="312" r:id="rId14"/>
    <p:sldId id="313" r:id="rId15"/>
    <p:sldId id="315" r:id="rId16"/>
    <p:sldId id="262" r:id="rId17"/>
    <p:sldId id="316" r:id="rId18"/>
    <p:sldId id="301" r:id="rId19"/>
    <p:sldId id="263" r:id="rId20"/>
    <p:sldId id="314" r:id="rId21"/>
    <p:sldId id="347" r:id="rId22"/>
    <p:sldId id="264" r:id="rId23"/>
    <p:sldId id="265" r:id="rId24"/>
    <p:sldId id="266" r:id="rId25"/>
    <p:sldId id="269" r:id="rId26"/>
    <p:sldId id="270" r:id="rId27"/>
    <p:sldId id="338" r:id="rId28"/>
    <p:sldId id="318" r:id="rId29"/>
    <p:sldId id="271" r:id="rId30"/>
    <p:sldId id="345" r:id="rId31"/>
    <p:sldId id="339" r:id="rId32"/>
    <p:sldId id="320" r:id="rId33"/>
    <p:sldId id="321" r:id="rId34"/>
    <p:sldId id="329" r:id="rId35"/>
    <p:sldId id="322" r:id="rId36"/>
    <p:sldId id="331" r:id="rId37"/>
    <p:sldId id="323" r:id="rId38"/>
    <p:sldId id="325" r:id="rId39"/>
    <p:sldId id="332" r:id="rId40"/>
    <p:sldId id="346" r:id="rId41"/>
    <p:sldId id="324" r:id="rId42"/>
    <p:sldId id="326" r:id="rId43"/>
    <p:sldId id="333" r:id="rId44"/>
    <p:sldId id="334" r:id="rId45"/>
    <p:sldId id="335" r:id="rId46"/>
    <p:sldId id="336" r:id="rId47"/>
    <p:sldId id="287" r:id="rId48"/>
    <p:sldId id="343" r:id="rId49"/>
    <p:sldId id="292" r:id="rId50"/>
    <p:sldId id="294" r:id="rId51"/>
    <p:sldId id="295" r:id="rId52"/>
    <p:sldId id="297" r:id="rId53"/>
    <p:sldId id="298" r:id="rId54"/>
    <p:sldId id="307" r:id="rId55"/>
    <p:sldId id="344" r:id="rId56"/>
    <p:sldId id="308" r:id="rId57"/>
    <p:sldId id="311" r:id="rId58"/>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C1E8"/>
    <a:srgbClr val="7097D1"/>
    <a:srgbClr val="7632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100" d="100"/>
          <a:sy n="100" d="100"/>
        </p:scale>
        <p:origin x="-80" y="-80"/>
      </p:cViewPr>
      <p:guideLst>
        <p:guide orient="horz" pos="3744"/>
        <p:guide pos="1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CE288A-572B-3242-92BD-1DB5F7BDD50E}" type="datetimeFigureOut">
              <a:rPr lang="en-US" smtClean="0"/>
              <a:t>6/28/11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B57B9B-2F4C-9D46-B79D-D87146692E48}" type="slidenum">
              <a:rPr lang="en-US" smtClean="0"/>
              <a:t>‹#›</a:t>
            </a:fld>
            <a:endParaRPr lang="en-US"/>
          </a:p>
        </p:txBody>
      </p:sp>
    </p:spTree>
    <p:extLst>
      <p:ext uri="{BB962C8B-B14F-4D97-AF65-F5344CB8AC3E}">
        <p14:creationId xmlns:p14="http://schemas.microsoft.com/office/powerpoint/2010/main" val="24746140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C5E04-0092-B745-AB39-50F52E035663}" type="datetimeFigureOut">
              <a:rPr lang="en-US" smtClean="0"/>
              <a:t>6/28/11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C66269-55CE-0345-90F5-F0D326DEF3FA}" type="slidenum">
              <a:rPr lang="en-US" smtClean="0"/>
              <a:t>‹#›</a:t>
            </a:fld>
            <a:endParaRPr lang="en-US"/>
          </a:p>
        </p:txBody>
      </p:sp>
    </p:spTree>
    <p:extLst>
      <p:ext uri="{BB962C8B-B14F-4D97-AF65-F5344CB8AC3E}">
        <p14:creationId xmlns:p14="http://schemas.microsoft.com/office/powerpoint/2010/main" val="4674546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(4/7/11 16:18) -----</a:t>
            </a:r>
          </a:p>
          <a:p>
            <a:r>
              <a:rPr lang="en-US"/>
              <a:t>your data is out of your hands, facebook, other websites</a:t>
            </a:r>
          </a:p>
          <a:p>
            <a:endParaRPr lang="en-US"/>
          </a:p>
        </p:txBody>
      </p:sp>
      <p:sp>
        <p:nvSpPr>
          <p:cNvPr id="4" name="Slide Number Placeholder 3"/>
          <p:cNvSpPr>
            <a:spLocks noGrp="1"/>
          </p:cNvSpPr>
          <p:nvPr>
            <p:ph type="sldNum" sz="quarter" idx="10"/>
          </p:nvPr>
        </p:nvSpPr>
        <p:spPr/>
        <p:txBody>
          <a:bodyPr/>
          <a:lstStyle/>
          <a:p>
            <a:fld id="{0DC66269-55CE-0345-90F5-F0D326DEF3FA}" type="slidenum">
              <a:rPr lang="en-US" smtClean="0"/>
              <a:t>2</a:t>
            </a:fld>
            <a:endParaRPr lang="en-US"/>
          </a:p>
        </p:txBody>
      </p:sp>
    </p:spTree>
    <p:extLst>
      <p:ext uri="{BB962C8B-B14F-4D97-AF65-F5344CB8AC3E}">
        <p14:creationId xmlns:p14="http://schemas.microsoft.com/office/powerpoint/2010/main" val="117532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some sloppy notation here. By </a:t>
            </a:r>
            <a:r>
              <a:rPr lang="en-US" baseline="0" dirty="0" err="1" smtClean="0"/>
              <a:t>Pr</a:t>
            </a:r>
            <a:r>
              <a:rPr lang="en-US" baseline="0" dirty="0" smtClean="0"/>
              <a:t>[</a:t>
            </a:r>
            <a:r>
              <a:rPr lang="en-US" baseline="0" dirty="0" err="1" smtClean="0"/>
              <a:t>bday</a:t>
            </a:r>
            <a:r>
              <a:rPr lang="en-US" baseline="0" dirty="0" smtClean="0"/>
              <a:t>] we actually mean </a:t>
            </a:r>
            <a:r>
              <a:rPr lang="en-US" baseline="0" dirty="0" err="1" smtClean="0"/>
              <a:t>Pr</a:t>
            </a:r>
            <a:r>
              <a:rPr lang="en-US" baseline="0" dirty="0" smtClean="0"/>
              <a:t>[</a:t>
            </a:r>
            <a:r>
              <a:rPr lang="en-US" baseline="0" dirty="0" err="1" smtClean="0"/>
              <a:t>bday</a:t>
            </a:r>
            <a:r>
              <a:rPr lang="en-US" baseline="0" dirty="0" smtClean="0"/>
              <a:t> = 270] according to the belief.</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20</a:t>
            </a:fld>
            <a:endParaRPr lang="en-US"/>
          </a:p>
        </p:txBody>
      </p:sp>
    </p:spTree>
    <p:extLst>
      <p:ext uri="{BB962C8B-B14F-4D97-AF65-F5344CB8AC3E}">
        <p14:creationId xmlns:p14="http://schemas.microsoft.com/office/powerpoint/2010/main" val="3430608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some sloppy notation here. By </a:t>
            </a:r>
            <a:r>
              <a:rPr lang="en-US" baseline="0" dirty="0" err="1" smtClean="0"/>
              <a:t>Pr</a:t>
            </a:r>
            <a:r>
              <a:rPr lang="en-US" baseline="0" dirty="0" smtClean="0"/>
              <a:t>[</a:t>
            </a:r>
            <a:r>
              <a:rPr lang="en-US" baseline="0" dirty="0" err="1" smtClean="0"/>
              <a:t>bday</a:t>
            </a:r>
            <a:r>
              <a:rPr lang="en-US" baseline="0" dirty="0" smtClean="0"/>
              <a:t>] we actually mean </a:t>
            </a:r>
            <a:r>
              <a:rPr lang="en-US" baseline="0" dirty="0" err="1" smtClean="0"/>
              <a:t>Pr</a:t>
            </a:r>
            <a:r>
              <a:rPr lang="en-US" baseline="0" dirty="0" smtClean="0"/>
              <a:t>[</a:t>
            </a:r>
            <a:r>
              <a:rPr lang="en-US" baseline="0" dirty="0" err="1" smtClean="0"/>
              <a:t>bday</a:t>
            </a:r>
            <a:r>
              <a:rPr lang="en-US" baseline="0" dirty="0" smtClean="0"/>
              <a:t> = 270] according to the belief.</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21</a:t>
            </a:fld>
            <a:endParaRPr lang="en-US"/>
          </a:p>
        </p:txBody>
      </p:sp>
    </p:spTree>
    <p:extLst>
      <p:ext uri="{BB962C8B-B14F-4D97-AF65-F5344CB8AC3E}">
        <p14:creationId xmlns:p14="http://schemas.microsoft.com/office/powerpoint/2010/main" val="3430608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small part of our actual abstraction but should demonstrate some features aptly</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35</a:t>
            </a:fld>
            <a:endParaRPr lang="en-US"/>
          </a:p>
        </p:txBody>
      </p:sp>
    </p:spTree>
    <p:extLst>
      <p:ext uri="{BB962C8B-B14F-4D97-AF65-F5344CB8AC3E}">
        <p14:creationId xmlns:p14="http://schemas.microsoft.com/office/powerpoint/2010/main" val="167114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points and the seemingly redundant</a:t>
            </a:r>
            <a:r>
              <a:rPr lang="en-US" baseline="0" dirty="0" smtClean="0"/>
              <a:t> </a:t>
            </a:r>
            <a:r>
              <a:rPr lang="en-US" dirty="0" smtClean="0"/>
              <a:t>total mass we found useful for</a:t>
            </a:r>
            <a:r>
              <a:rPr lang="en-US" baseline="0" dirty="0" smtClean="0"/>
              <a:t> performing some operations in some cases</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42</a:t>
            </a:fld>
            <a:endParaRPr lang="en-US"/>
          </a:p>
        </p:txBody>
      </p:sp>
    </p:spTree>
    <p:extLst>
      <p:ext uri="{BB962C8B-B14F-4D97-AF65-F5344CB8AC3E}">
        <p14:creationId xmlns:p14="http://schemas.microsoft.com/office/powerpoint/2010/main" val="1674233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some sloppy notation here. By </a:t>
            </a:r>
            <a:r>
              <a:rPr lang="en-US" baseline="0" dirty="0" err="1" smtClean="0"/>
              <a:t>Pr</a:t>
            </a:r>
            <a:r>
              <a:rPr lang="en-US" baseline="0" dirty="0" smtClean="0"/>
              <a:t>[</a:t>
            </a:r>
            <a:r>
              <a:rPr lang="en-US" baseline="0" dirty="0" err="1" smtClean="0"/>
              <a:t>bday</a:t>
            </a:r>
            <a:r>
              <a:rPr lang="en-US" baseline="0" dirty="0" smtClean="0"/>
              <a:t>] we actually mean </a:t>
            </a:r>
            <a:r>
              <a:rPr lang="en-US" baseline="0" dirty="0" err="1" smtClean="0"/>
              <a:t>Pr</a:t>
            </a:r>
            <a:r>
              <a:rPr lang="en-US" baseline="0" dirty="0" smtClean="0"/>
              <a:t>[</a:t>
            </a:r>
            <a:r>
              <a:rPr lang="en-US" baseline="0" dirty="0" err="1" smtClean="0"/>
              <a:t>bday</a:t>
            </a:r>
            <a:r>
              <a:rPr lang="en-US" baseline="0" dirty="0" smtClean="0"/>
              <a:t> = 270] according to the belief.</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45</a:t>
            </a:fld>
            <a:endParaRPr lang="en-US"/>
          </a:p>
        </p:txBody>
      </p:sp>
    </p:spTree>
    <p:extLst>
      <p:ext uri="{BB962C8B-B14F-4D97-AF65-F5344CB8AC3E}">
        <p14:creationId xmlns:p14="http://schemas.microsoft.com/office/powerpoint/2010/main" val="3430608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some sloppy notation here. By </a:t>
            </a:r>
            <a:r>
              <a:rPr lang="en-US" baseline="0" dirty="0" err="1" smtClean="0"/>
              <a:t>Pr</a:t>
            </a:r>
            <a:r>
              <a:rPr lang="en-US" baseline="0" dirty="0" smtClean="0"/>
              <a:t>[</a:t>
            </a:r>
            <a:r>
              <a:rPr lang="en-US" baseline="0" dirty="0" err="1" smtClean="0"/>
              <a:t>bday</a:t>
            </a:r>
            <a:r>
              <a:rPr lang="en-US" baseline="0" dirty="0" smtClean="0"/>
              <a:t>] we actually mean </a:t>
            </a:r>
            <a:r>
              <a:rPr lang="en-US" baseline="0" dirty="0" err="1" smtClean="0"/>
              <a:t>Pr</a:t>
            </a:r>
            <a:r>
              <a:rPr lang="en-US" baseline="0" dirty="0" smtClean="0"/>
              <a:t>[</a:t>
            </a:r>
            <a:r>
              <a:rPr lang="en-US" baseline="0" dirty="0" err="1" smtClean="0"/>
              <a:t>bday</a:t>
            </a:r>
            <a:r>
              <a:rPr lang="en-US" baseline="0" dirty="0" smtClean="0"/>
              <a:t> = 270] according to the belief.</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46</a:t>
            </a:fld>
            <a:endParaRPr lang="en-US"/>
          </a:p>
        </p:txBody>
      </p:sp>
    </p:spTree>
    <p:extLst>
      <p:ext uri="{BB962C8B-B14F-4D97-AF65-F5344CB8AC3E}">
        <p14:creationId xmlns:p14="http://schemas.microsoft.com/office/powerpoint/2010/main" val="3430608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47</a:t>
            </a:fld>
            <a:endParaRPr lang="en-US"/>
          </a:p>
        </p:txBody>
      </p:sp>
    </p:spTree>
    <p:extLst>
      <p:ext uri="{BB962C8B-B14F-4D97-AF65-F5344CB8AC3E}">
        <p14:creationId xmlns:p14="http://schemas.microsoft.com/office/powerpoint/2010/main" val="33085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48</a:t>
            </a:fld>
            <a:endParaRPr lang="en-US"/>
          </a:p>
        </p:txBody>
      </p:sp>
    </p:spTree>
    <p:extLst>
      <p:ext uri="{BB962C8B-B14F-4D97-AF65-F5344CB8AC3E}">
        <p14:creationId xmlns:p14="http://schemas.microsoft.com/office/powerpoint/2010/main" val="330858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this slide is just something to go to if someone asks about differential privacy ***</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54</a:t>
            </a:fld>
            <a:endParaRPr lang="en-US"/>
          </a:p>
        </p:txBody>
      </p:sp>
    </p:spTree>
    <p:extLst>
      <p:ext uri="{BB962C8B-B14F-4D97-AF65-F5344CB8AC3E}">
        <p14:creationId xmlns:p14="http://schemas.microsoft.com/office/powerpoint/2010/main" val="1235615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this slide is just something to go to if someone asks about differential privacy ***</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55</a:t>
            </a:fld>
            <a:endParaRPr lang="en-US"/>
          </a:p>
        </p:txBody>
      </p:sp>
    </p:spTree>
    <p:extLst>
      <p:ext uri="{BB962C8B-B14F-4D97-AF65-F5344CB8AC3E}">
        <p14:creationId xmlns:p14="http://schemas.microsoft.com/office/powerpoint/2010/main" val="123561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5</a:t>
            </a:fld>
            <a:endParaRPr lang="en-US"/>
          </a:p>
        </p:txBody>
      </p:sp>
    </p:spTree>
    <p:extLst>
      <p:ext uri="{BB962C8B-B14F-4D97-AF65-F5344CB8AC3E}">
        <p14:creationId xmlns:p14="http://schemas.microsoft.com/office/powerpoint/2010/main" val="2079366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this slide is just something to go to if someone asks about </a:t>
            </a:r>
            <a:r>
              <a:rPr lang="en-US" baseline="0" dirty="0" err="1" smtClean="0"/>
              <a:t>composability</a:t>
            </a:r>
            <a:r>
              <a:rPr lang="en-US" baseline="0" dirty="0" smtClean="0"/>
              <a:t> and/or collusion ***</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56</a:t>
            </a:fld>
            <a:endParaRPr lang="en-US"/>
          </a:p>
        </p:txBody>
      </p:sp>
    </p:spTree>
    <p:extLst>
      <p:ext uri="{BB962C8B-B14F-4D97-AF65-F5344CB8AC3E}">
        <p14:creationId xmlns:p14="http://schemas.microsoft.com/office/powerpoint/2010/main" val="1235615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this slide is just something to go to if someone asks about </a:t>
            </a:r>
            <a:r>
              <a:rPr lang="en-US" baseline="0" dirty="0" err="1" smtClean="0"/>
              <a:t>composability</a:t>
            </a:r>
            <a:r>
              <a:rPr lang="en-US" baseline="0" dirty="0" smtClean="0"/>
              <a:t> and/or collusion ***</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57</a:t>
            </a:fld>
            <a:endParaRPr lang="en-US"/>
          </a:p>
        </p:txBody>
      </p:sp>
    </p:spTree>
    <p:extLst>
      <p:ext uri="{BB962C8B-B14F-4D97-AF65-F5344CB8AC3E}">
        <p14:creationId xmlns:p14="http://schemas.microsoft.com/office/powerpoint/2010/main" val="123561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6</a:t>
            </a:fld>
            <a:endParaRPr lang="en-US"/>
          </a:p>
        </p:txBody>
      </p:sp>
    </p:spTree>
    <p:extLst>
      <p:ext uri="{BB962C8B-B14F-4D97-AF65-F5344CB8AC3E}">
        <p14:creationId xmlns:p14="http://schemas.microsoft.com/office/powerpoint/2010/main" val="207936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(4/7/11 16:18) -----</a:t>
            </a:r>
          </a:p>
          <a:p>
            <a:r>
              <a:rPr lang="en-US"/>
              <a:t>we need some way to evaluate these queries, to determine whether we should answer them</a:t>
            </a:r>
          </a:p>
          <a:p>
            <a:endParaRPr lang="en-US"/>
          </a:p>
        </p:txBody>
      </p:sp>
      <p:sp>
        <p:nvSpPr>
          <p:cNvPr id="4" name="Slide Number Placeholder 3"/>
          <p:cNvSpPr>
            <a:spLocks noGrp="1"/>
          </p:cNvSpPr>
          <p:nvPr>
            <p:ph type="sldNum" sz="quarter" idx="10"/>
          </p:nvPr>
        </p:nvSpPr>
        <p:spPr/>
        <p:txBody>
          <a:bodyPr/>
          <a:lstStyle/>
          <a:p>
            <a:fld id="{0DC66269-55CE-0345-90F5-F0D326DEF3FA}" type="slidenum">
              <a:rPr lang="en-US" smtClean="0"/>
              <a:t>9</a:t>
            </a:fld>
            <a:endParaRPr lang="en-US"/>
          </a:p>
        </p:txBody>
      </p:sp>
    </p:spTree>
    <p:extLst>
      <p:ext uri="{BB962C8B-B14F-4D97-AF65-F5344CB8AC3E}">
        <p14:creationId xmlns:p14="http://schemas.microsoft.com/office/powerpoint/2010/main" val="123561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trying to set the stage better</a:t>
            </a:r>
            <a:r>
              <a:rPr lang="en-US" baseline="0" dirty="0" smtClean="0"/>
              <a:t> for what we decide is the way to decide good/bad queries</a:t>
            </a:r>
            <a:endParaRPr lang="en-US" dirty="0"/>
          </a:p>
          <a:p>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10</a:t>
            </a:fld>
            <a:endParaRPr lang="en-US"/>
          </a:p>
        </p:txBody>
      </p:sp>
    </p:spTree>
    <p:extLst>
      <p:ext uri="{BB962C8B-B14F-4D97-AF65-F5344CB8AC3E}">
        <p14:creationId xmlns:p14="http://schemas.microsoft.com/office/powerpoint/2010/main" val="123561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intent to really go over too much of the examples but have them there in case people want to look at them while the more abstract stuff is mentioned on the left side of the slide.</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11</a:t>
            </a:fld>
            <a:endParaRPr lang="en-US"/>
          </a:p>
        </p:txBody>
      </p:sp>
    </p:spTree>
    <p:extLst>
      <p:ext uri="{BB962C8B-B14F-4D97-AF65-F5344CB8AC3E}">
        <p14:creationId xmlns:p14="http://schemas.microsoft.com/office/powerpoint/2010/main" val="15664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intent to really go over too much of the examples but have them there in case people want to look at them while the more abstract stuff is mentioned on the left side of the slide.</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12</a:t>
            </a:fld>
            <a:endParaRPr lang="en-US"/>
          </a:p>
        </p:txBody>
      </p:sp>
    </p:spTree>
    <p:extLst>
      <p:ext uri="{BB962C8B-B14F-4D97-AF65-F5344CB8AC3E}">
        <p14:creationId xmlns:p14="http://schemas.microsoft.com/office/powerpoint/2010/main" val="15664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some sloppy notation here. By </a:t>
            </a:r>
            <a:r>
              <a:rPr lang="en-US" baseline="0" dirty="0" err="1" smtClean="0"/>
              <a:t>Pr</a:t>
            </a:r>
            <a:r>
              <a:rPr lang="en-US" baseline="0" dirty="0" smtClean="0"/>
              <a:t>[</a:t>
            </a:r>
            <a:r>
              <a:rPr lang="en-US" baseline="0" dirty="0" err="1" smtClean="0"/>
              <a:t>bday</a:t>
            </a:r>
            <a:r>
              <a:rPr lang="en-US" baseline="0" dirty="0" smtClean="0"/>
              <a:t>] we actually mean </a:t>
            </a:r>
            <a:r>
              <a:rPr lang="en-US" baseline="0" dirty="0" err="1" smtClean="0"/>
              <a:t>Pr</a:t>
            </a:r>
            <a:r>
              <a:rPr lang="en-US" baseline="0" dirty="0" smtClean="0"/>
              <a:t>[</a:t>
            </a:r>
            <a:r>
              <a:rPr lang="en-US" baseline="0" dirty="0" err="1" smtClean="0"/>
              <a:t>bday</a:t>
            </a:r>
            <a:r>
              <a:rPr lang="en-US" baseline="0" dirty="0" smtClean="0"/>
              <a:t> = 270] according to the belief.</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13</a:t>
            </a:fld>
            <a:endParaRPr lang="en-US"/>
          </a:p>
        </p:txBody>
      </p:sp>
    </p:spTree>
    <p:extLst>
      <p:ext uri="{BB962C8B-B14F-4D97-AF65-F5344CB8AC3E}">
        <p14:creationId xmlns:p14="http://schemas.microsoft.com/office/powerpoint/2010/main" val="3430608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some sloppy notation here. By </a:t>
            </a:r>
            <a:r>
              <a:rPr lang="en-US" baseline="0" dirty="0" err="1" smtClean="0"/>
              <a:t>Pr</a:t>
            </a:r>
            <a:r>
              <a:rPr lang="en-US" baseline="0" dirty="0" smtClean="0"/>
              <a:t>[</a:t>
            </a:r>
            <a:r>
              <a:rPr lang="en-US" baseline="0" dirty="0" err="1" smtClean="0"/>
              <a:t>bday</a:t>
            </a:r>
            <a:r>
              <a:rPr lang="en-US" baseline="0" dirty="0" smtClean="0"/>
              <a:t>] we actually mean </a:t>
            </a:r>
            <a:r>
              <a:rPr lang="en-US" baseline="0" dirty="0" err="1" smtClean="0"/>
              <a:t>Pr</a:t>
            </a:r>
            <a:r>
              <a:rPr lang="en-US" baseline="0" dirty="0" smtClean="0"/>
              <a:t>[</a:t>
            </a:r>
            <a:r>
              <a:rPr lang="en-US" baseline="0" dirty="0" err="1" smtClean="0"/>
              <a:t>bday</a:t>
            </a:r>
            <a:r>
              <a:rPr lang="en-US" baseline="0" dirty="0" smtClean="0"/>
              <a:t> = 270] according to the belief.</a:t>
            </a:r>
            <a:endParaRPr lang="en-US" dirty="0"/>
          </a:p>
        </p:txBody>
      </p:sp>
      <p:sp>
        <p:nvSpPr>
          <p:cNvPr id="4" name="Slide Number Placeholder 3"/>
          <p:cNvSpPr>
            <a:spLocks noGrp="1"/>
          </p:cNvSpPr>
          <p:nvPr>
            <p:ph type="sldNum" sz="quarter" idx="10"/>
          </p:nvPr>
        </p:nvSpPr>
        <p:spPr/>
        <p:txBody>
          <a:bodyPr/>
          <a:lstStyle/>
          <a:p>
            <a:fld id="{0DC66269-55CE-0345-90F5-F0D326DEF3FA}" type="slidenum">
              <a:rPr lang="en-US" smtClean="0"/>
              <a:t>19</a:t>
            </a:fld>
            <a:endParaRPr lang="en-US"/>
          </a:p>
        </p:txBody>
      </p:sp>
    </p:spTree>
    <p:extLst>
      <p:ext uri="{BB962C8B-B14F-4D97-AF65-F5344CB8AC3E}">
        <p14:creationId xmlns:p14="http://schemas.microsoft.com/office/powerpoint/2010/main" val="343060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A5E6F3-3105-724E-9055-22F7D550BD12}" type="datetime4">
              <a:rPr lang="en-US" smtClean="0"/>
              <a:t>June 28,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AB2E8-8AEC-3746-B69D-B5BE54F645E5}" type="datetime4">
              <a:rPr lang="en-US" smtClean="0"/>
              <a:t>June 28,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C2DA83-5943-374B-86BD-3563D9526C3B}" type="datetime4">
              <a:rPr lang="en-US" smtClean="0"/>
              <a:t>June 28,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B5AC3-FC0D-A94C-BDE0-90A039E5469F}" type="datetime4">
              <a:rPr lang="en-US" smtClean="0"/>
              <a:t>June 28,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0F22C5-AE8C-1D4D-80B5-66EBC3C44D8C}" type="datetime4">
              <a:rPr lang="en-US" smtClean="0"/>
              <a:t>June 28,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0277A7-7C3F-7247-B99A-9019F45DCA63}" type="datetime4">
              <a:rPr lang="en-US" smtClean="0"/>
              <a:t>June 28, 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DB1DE5-B738-B141-AF37-9E49BF1DFD38}" type="datetime4">
              <a:rPr lang="en-US" smtClean="0"/>
              <a:t>June 28, 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C0869-A857-474C-BE71-B066E44D2CF6}" type="datetime4">
              <a:rPr lang="en-US" smtClean="0"/>
              <a:t>June 28, 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28C5D-3ACB-9D40-8C46-7B8639904B99}" type="datetime4">
              <a:rPr lang="en-US" smtClean="0"/>
              <a:t>June 28, 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A2911-98A6-914D-BF8A-FFEC1DE2626E}" type="datetime4">
              <a:rPr lang="en-US" smtClean="0"/>
              <a:t>June 28, 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3769C-CEAF-C645-A703-3FEBDC8B8FFB}" type="datetime4">
              <a:rPr lang="en-US" smtClean="0"/>
              <a:t>June 28, 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47AD4D9-01EA-C04E-9439-74BED5BB026E}" type="datetime4">
              <a:rPr lang="en-US" smtClean="0"/>
              <a:t>June 28, 2011</a:t>
            </a:fld>
            <a:endParaRPr lang="en-US" dirty="0" err="1"/>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D72EBF8-7CF5-44B7-B2BF-E22DE4D0703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3" Type="http://schemas.openxmlformats.org/officeDocument/2006/relationships/image" Target="../media/image15.gif"/><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8.xml.rels><?xml version="1.0" encoding="UTF-8" standalone="yes"?>
<Relationships xmlns="http://schemas.openxmlformats.org/package/2006/relationships"><Relationship Id="rId3" Type="http://schemas.openxmlformats.org/officeDocument/2006/relationships/image" Target="../media/image15.gif"/><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5.xml.rels><?xml version="1.0" encoding="UTF-8" standalone="yes"?>
<Relationships xmlns="http://schemas.openxmlformats.org/package/2006/relationships"><Relationship Id="rId11" Type="http://schemas.microsoft.com/office/2007/relationships/hdphoto" Target="../media/hdphoto4.wdp"/><Relationship Id="rId12" Type="http://schemas.openxmlformats.org/officeDocument/2006/relationships/image" Target="../media/image11.png"/><Relationship Id="rId13" Type="http://schemas.microsoft.com/office/2007/relationships/hdphoto" Target="../media/hdphoto5.wdp"/><Relationship Id="rId14" Type="http://schemas.openxmlformats.org/officeDocument/2006/relationships/image" Target="../media/image12.png"/><Relationship Id="rId15" Type="http://schemas.microsoft.com/office/2007/relationships/hdphoto" Target="../media/hdphoto6.wdp"/><Relationship Id="rId1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7" Type="http://schemas.openxmlformats.org/officeDocument/2006/relationships/image" Target="../media/image8.png"/><Relationship Id="rId8" Type="http://schemas.microsoft.com/office/2007/relationships/hdphoto" Target="../media/hdphoto3.wdp"/><Relationship Id="rId9" Type="http://schemas.openxmlformats.org/officeDocument/2006/relationships/image" Target="../media/image9.png"/><Relationship Id="rId10"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 Id="rId3" Type="http://schemas.openxmlformats.org/officeDocument/2006/relationships/image" Target="../media/image15.gif"/></Relationships>
</file>

<file path=ppt/slides/_rels/slide51.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xml.rels><?xml version="1.0" encoding="UTF-8" standalone="yes"?>
<Relationships xmlns="http://schemas.openxmlformats.org/package/2006/relationships"><Relationship Id="rId11" Type="http://schemas.microsoft.com/office/2007/relationships/hdphoto" Target="../media/hdphoto4.wdp"/><Relationship Id="rId12" Type="http://schemas.openxmlformats.org/officeDocument/2006/relationships/image" Target="../media/image11.png"/><Relationship Id="rId13" Type="http://schemas.microsoft.com/office/2007/relationships/hdphoto" Target="../media/hdphoto5.wdp"/><Relationship Id="rId14" Type="http://schemas.openxmlformats.org/officeDocument/2006/relationships/image" Target="../media/image12.png"/><Relationship Id="rId15" Type="http://schemas.microsoft.com/office/2007/relationships/hdphoto" Target="../media/hdphoto6.wdp"/><Relationship Id="rId1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7" Type="http://schemas.openxmlformats.org/officeDocument/2006/relationships/image" Target="../media/image8.png"/><Relationship Id="rId8" Type="http://schemas.microsoft.com/office/2007/relationships/hdphoto" Target="../media/hdphoto3.wdp"/><Relationship Id="rId9" Type="http://schemas.openxmlformats.org/officeDocument/2006/relationships/image" Target="../media/image9.png"/><Relationship Id="rId10" Type="http://schemas.openxmlformats.org/officeDocument/2006/relationships/image" Target="../media/image10.png"/></Relationships>
</file>

<file path=ppt/slides/_rels/slide7.xml.rels><?xml version="1.0" encoding="UTF-8" standalone="yes"?>
<Relationships xmlns="http://schemas.openxmlformats.org/package/2006/relationships"><Relationship Id="rId11" Type="http://schemas.microsoft.com/office/2007/relationships/hdphoto" Target="../media/hdphoto4.wdp"/><Relationship Id="rId12" Type="http://schemas.openxmlformats.org/officeDocument/2006/relationships/image" Target="../media/image11.png"/><Relationship Id="rId13" Type="http://schemas.microsoft.com/office/2007/relationships/hdphoto" Target="../media/hdphoto5.wdp"/><Relationship Id="rId14" Type="http://schemas.openxmlformats.org/officeDocument/2006/relationships/image" Target="../media/image12.png"/><Relationship Id="rId15"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7" Type="http://schemas.openxmlformats.org/officeDocument/2006/relationships/image" Target="../media/image8.png"/><Relationship Id="rId8" Type="http://schemas.microsoft.com/office/2007/relationships/hdphoto" Target="../media/hdphoto3.wdp"/><Relationship Id="rId9" Type="http://schemas.openxmlformats.org/officeDocument/2006/relationships/image" Target="../media/image9.png"/><Relationship Id="rId10"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Dynamic Enforcement of Knowledge-based </a:t>
            </a:r>
            <a:br>
              <a:rPr lang="en-US" sz="3200" dirty="0"/>
            </a:br>
            <a:r>
              <a:rPr lang="en-US" sz="3200" dirty="0"/>
              <a:t>Security </a:t>
            </a:r>
            <a:r>
              <a:rPr lang="en-US" sz="3200" dirty="0" smtClean="0"/>
              <a:t>Policies</a:t>
            </a:r>
            <a:endParaRPr lang="en-US" sz="3200" dirty="0">
              <a:latin typeface="cmmi10"/>
            </a:endParaRPr>
          </a:p>
        </p:txBody>
      </p:sp>
      <p:sp>
        <p:nvSpPr>
          <p:cNvPr id="3" name="Subtitle 2"/>
          <p:cNvSpPr>
            <a:spLocks noGrp="1"/>
          </p:cNvSpPr>
          <p:nvPr>
            <p:ph type="subTitle" idx="1"/>
          </p:nvPr>
        </p:nvSpPr>
        <p:spPr>
          <a:xfrm>
            <a:off x="685800" y="3505200"/>
            <a:ext cx="6400800" cy="598430"/>
          </a:xfrm>
        </p:spPr>
        <p:txBody>
          <a:bodyPr>
            <a:normAutofit fontScale="85000" lnSpcReduction="20000"/>
          </a:bodyPr>
          <a:lstStyle/>
          <a:p>
            <a:r>
              <a:rPr lang="en-US" u="sng" dirty="0" err="1" smtClean="0">
                <a:solidFill>
                  <a:schemeClr val="tx1"/>
                </a:solidFill>
              </a:rPr>
              <a:t>Piotr</a:t>
            </a:r>
            <a:r>
              <a:rPr lang="en-US" u="sng" dirty="0" smtClean="0">
                <a:solidFill>
                  <a:schemeClr val="tx1"/>
                </a:solidFill>
              </a:rPr>
              <a:t> (Peter) </a:t>
            </a:r>
            <a:r>
              <a:rPr lang="en-US" u="sng" dirty="0" err="1" smtClean="0">
                <a:solidFill>
                  <a:schemeClr val="tx1"/>
                </a:solidFill>
              </a:rPr>
              <a:t>Mardziel</a:t>
            </a:r>
            <a:r>
              <a:rPr lang="en-US" dirty="0" smtClean="0">
                <a:solidFill>
                  <a:schemeClr val="tx1"/>
                </a:solidFill>
              </a:rPr>
              <a:t>, </a:t>
            </a:r>
            <a:r>
              <a:rPr lang="en-US" dirty="0">
                <a:solidFill>
                  <a:schemeClr val="tx1"/>
                </a:solidFill>
              </a:rPr>
              <a:t>Stephen Magill, Michael </a:t>
            </a:r>
            <a:r>
              <a:rPr lang="en-US" dirty="0" smtClean="0">
                <a:solidFill>
                  <a:schemeClr val="tx1"/>
                </a:solidFill>
              </a:rPr>
              <a:t>Hicks, </a:t>
            </a:r>
            <a:r>
              <a:rPr lang="en-US" dirty="0">
                <a:solidFill>
                  <a:schemeClr val="tx1"/>
                </a:solidFill>
              </a:rPr>
              <a:t>and </a:t>
            </a:r>
            <a:r>
              <a:rPr lang="en-US" dirty="0" err="1">
                <a:solidFill>
                  <a:schemeClr val="tx1"/>
                </a:solidFill>
              </a:rPr>
              <a:t>Mudhakar</a:t>
            </a:r>
            <a:r>
              <a:rPr lang="en-US" dirty="0">
                <a:solidFill>
                  <a:schemeClr val="tx1"/>
                </a:solidFill>
              </a:rPr>
              <a:t> </a:t>
            </a:r>
            <a:r>
              <a:rPr lang="en-US" dirty="0" err="1" smtClean="0">
                <a:solidFill>
                  <a:schemeClr val="tx1"/>
                </a:solidFill>
              </a:rPr>
              <a:t>Srivatsa</a:t>
            </a:r>
            <a:endParaRPr lang="en-US" dirty="0">
              <a:solidFill>
                <a:schemeClr val="tx1"/>
              </a:solidFill>
            </a:endParaRPr>
          </a:p>
          <a:p>
            <a:endParaRPr lang="en-US" dirty="0" smtClean="0"/>
          </a:p>
        </p:txBody>
      </p:sp>
    </p:spTree>
    <p:extLst>
      <p:ext uri="{BB962C8B-B14F-4D97-AF65-F5344CB8AC3E}">
        <p14:creationId xmlns:p14="http://schemas.microsoft.com/office/powerpoint/2010/main" val="14288788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US" dirty="0" smtClean="0"/>
              <a:t>Setting</a:t>
            </a:r>
            <a:endParaRPr lang="en-US" dirty="0"/>
          </a:p>
        </p:txBody>
      </p:sp>
      <p:pic>
        <p:nvPicPr>
          <p:cNvPr id="12" name="Picture 11"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420583"/>
            <a:ext cx="990600" cy="790850"/>
          </a:xfrm>
          <a:prstGeom prst="rect">
            <a:avLst/>
          </a:prstGeom>
        </p:spPr>
      </p:pic>
      <p:pic>
        <p:nvPicPr>
          <p:cNvPr id="16" name="Picture 15"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617" y="2893143"/>
            <a:ext cx="541298" cy="432147"/>
          </a:xfrm>
          <a:prstGeom prst="rect">
            <a:avLst/>
          </a:prstGeom>
        </p:spPr>
      </p:pic>
      <p:sp>
        <p:nvSpPr>
          <p:cNvPr id="3" name="TextBox 2"/>
          <p:cNvSpPr txBox="1"/>
          <p:nvPr/>
        </p:nvSpPr>
        <p:spPr>
          <a:xfrm>
            <a:off x="473413" y="1143000"/>
            <a:ext cx="5160387" cy="1477328"/>
          </a:xfrm>
          <a:prstGeom prst="rect">
            <a:avLst/>
          </a:prstGeom>
          <a:noFill/>
        </p:spPr>
        <p:txBody>
          <a:bodyPr wrap="none" rtlCol="0">
            <a:spAutoFit/>
          </a:bodyPr>
          <a:lstStyle/>
          <a:p>
            <a:pPr marL="285750" indent="-285750">
              <a:buFont typeface="Arial"/>
              <a:buChar char="•"/>
            </a:pPr>
            <a:r>
              <a:rPr lang="en-US" dirty="0" smtClean="0"/>
              <a:t>Past answers, unknown future queries.</a:t>
            </a:r>
          </a:p>
          <a:p>
            <a:pPr marL="742950" lvl="1" indent="-285750">
              <a:buFont typeface="Arial"/>
              <a:buChar char="•"/>
            </a:pPr>
            <a:r>
              <a:rPr lang="en-US" dirty="0" smtClean="0">
                <a:solidFill>
                  <a:srgbClr val="FF0000"/>
                </a:solidFill>
              </a:rPr>
              <a:t>Cannot view queries in isolation</a:t>
            </a:r>
            <a:r>
              <a:rPr lang="en-US" dirty="0" smtClean="0">
                <a:solidFill>
                  <a:srgbClr val="FF0000"/>
                </a:solidFill>
              </a:rPr>
              <a:t>.</a:t>
            </a:r>
          </a:p>
          <a:p>
            <a:pPr marL="742950" lvl="1" indent="-285750">
              <a:buFont typeface="Arial"/>
              <a:buChar char="•"/>
            </a:pPr>
            <a:r>
              <a:rPr lang="en-US" dirty="0" smtClean="0">
                <a:solidFill>
                  <a:srgbClr val="FF0000"/>
                </a:solidFill>
              </a:rPr>
              <a:t>Cannot use various static QIF measures.</a:t>
            </a:r>
            <a:endParaRPr lang="en-US" dirty="0" smtClean="0"/>
          </a:p>
          <a:p>
            <a:pPr marL="285750" indent="-285750">
              <a:buFont typeface="Arial"/>
              <a:buChar char="•"/>
            </a:pPr>
            <a:r>
              <a:rPr lang="en-US" dirty="0"/>
              <a:t>R</a:t>
            </a:r>
            <a:r>
              <a:rPr lang="en-US" dirty="0" smtClean="0"/>
              <a:t>ejection.</a:t>
            </a:r>
          </a:p>
          <a:p>
            <a:pPr marL="742950" lvl="1" indent="-285750">
              <a:buFont typeface="Arial"/>
              <a:buChar char="•"/>
            </a:pPr>
            <a:r>
              <a:rPr lang="en-US" dirty="0" smtClean="0">
                <a:solidFill>
                  <a:srgbClr val="FF0000"/>
                </a:solidFill>
              </a:rPr>
              <a:t>Cannot let rejection defeat our protection.</a:t>
            </a:r>
          </a:p>
        </p:txBody>
      </p:sp>
      <p:pic>
        <p:nvPicPr>
          <p:cNvPr id="18" name="Picture 17"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960" y="4572000"/>
            <a:ext cx="1347040" cy="1075415"/>
          </a:xfrm>
          <a:prstGeom prst="rect">
            <a:avLst/>
          </a:prstGeom>
        </p:spPr>
      </p:pic>
      <p:sp>
        <p:nvSpPr>
          <p:cNvPr id="4" name="Right Arrow 3"/>
          <p:cNvSpPr/>
          <p:nvPr/>
        </p:nvSpPr>
        <p:spPr>
          <a:xfrm>
            <a:off x="685800" y="6172200"/>
            <a:ext cx="78486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191000" y="6400800"/>
            <a:ext cx="620745" cy="369332"/>
          </a:xfrm>
          <a:prstGeom prst="rect">
            <a:avLst/>
          </a:prstGeom>
          <a:noFill/>
        </p:spPr>
        <p:txBody>
          <a:bodyPr wrap="none" rtlCol="0">
            <a:spAutoFit/>
          </a:bodyPr>
          <a:lstStyle/>
          <a:p>
            <a:r>
              <a:rPr lang="en-US" dirty="0" smtClean="0"/>
              <a:t>time</a:t>
            </a:r>
            <a:endParaRPr lang="en-US" dirty="0"/>
          </a:p>
        </p:txBody>
      </p:sp>
      <p:cxnSp>
        <p:nvCxnSpPr>
          <p:cNvPr id="21" name="Straight Arrow Connector 20"/>
          <p:cNvCxnSpPr/>
          <p:nvPr/>
        </p:nvCxnSpPr>
        <p:spPr>
          <a:xfrm>
            <a:off x="5029200" y="3002342"/>
            <a:ext cx="8627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Down Arrow 24"/>
          <p:cNvSpPr/>
          <p:nvPr/>
        </p:nvSpPr>
        <p:spPr>
          <a:xfrm>
            <a:off x="1967015" y="3383648"/>
            <a:ext cx="457200" cy="889983"/>
          </a:xfrm>
          <a:prstGeom prst="down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822513" y="3550678"/>
            <a:ext cx="766406" cy="461665"/>
          </a:xfrm>
          <a:prstGeom prst="rect">
            <a:avLst/>
          </a:prstGeom>
          <a:noFill/>
        </p:spPr>
        <p:txBody>
          <a:bodyPr wrap="none" rtlCol="0">
            <a:spAutoFit/>
          </a:bodyPr>
          <a:lstStyle/>
          <a:p>
            <a:r>
              <a:rPr lang="en-US" sz="2400" b="1" dirty="0" smtClean="0">
                <a:solidFill>
                  <a:schemeClr val="accent1">
                    <a:lumMod val="75000"/>
                  </a:schemeClr>
                </a:solidFill>
              </a:rPr>
              <a:t>Q41</a:t>
            </a:r>
            <a:endParaRPr lang="en-US" sz="2400" b="1" dirty="0">
              <a:solidFill>
                <a:schemeClr val="accent1">
                  <a:lumMod val="75000"/>
                </a:schemeClr>
              </a:solidFill>
            </a:endParaRPr>
          </a:p>
        </p:txBody>
      </p:sp>
      <p:sp>
        <p:nvSpPr>
          <p:cNvPr id="29" name="Down Arrow 28"/>
          <p:cNvSpPr/>
          <p:nvPr/>
        </p:nvSpPr>
        <p:spPr>
          <a:xfrm>
            <a:off x="6290488" y="3470248"/>
            <a:ext cx="457200" cy="889983"/>
          </a:xfrm>
          <a:prstGeom prst="down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145986" y="3637278"/>
            <a:ext cx="766406" cy="461665"/>
          </a:xfrm>
          <a:prstGeom prst="rect">
            <a:avLst/>
          </a:prstGeom>
          <a:noFill/>
        </p:spPr>
        <p:txBody>
          <a:bodyPr wrap="none" rtlCol="0">
            <a:spAutoFit/>
          </a:bodyPr>
          <a:lstStyle/>
          <a:p>
            <a:r>
              <a:rPr lang="en-US" sz="2400" b="1" dirty="0" smtClean="0">
                <a:solidFill>
                  <a:schemeClr val="accent1">
                    <a:lumMod val="75000"/>
                  </a:schemeClr>
                </a:solidFill>
              </a:rPr>
              <a:t>Q43</a:t>
            </a:r>
            <a:endParaRPr lang="en-US" sz="2400" b="1" dirty="0">
              <a:solidFill>
                <a:schemeClr val="accent1">
                  <a:lumMod val="75000"/>
                </a:schemeClr>
              </a:solidFill>
            </a:endParaRPr>
          </a:p>
        </p:txBody>
      </p:sp>
      <p:sp>
        <p:nvSpPr>
          <p:cNvPr id="31" name="TextBox 30"/>
          <p:cNvSpPr txBox="1"/>
          <p:nvPr/>
        </p:nvSpPr>
        <p:spPr>
          <a:xfrm>
            <a:off x="713" y="3002342"/>
            <a:ext cx="1031051" cy="1107996"/>
          </a:xfrm>
          <a:prstGeom prst="rect">
            <a:avLst/>
          </a:prstGeom>
          <a:noFill/>
        </p:spPr>
        <p:txBody>
          <a:bodyPr wrap="none" rtlCol="0">
            <a:spAutoFit/>
          </a:bodyPr>
          <a:lstStyle/>
          <a:p>
            <a:r>
              <a:rPr lang="en-US" sz="6600" dirty="0" smtClean="0"/>
              <a:t>…</a:t>
            </a:r>
            <a:endParaRPr lang="en-US" sz="6600" dirty="0"/>
          </a:p>
        </p:txBody>
      </p:sp>
      <p:sp>
        <p:nvSpPr>
          <p:cNvPr id="32" name="TextBox 31"/>
          <p:cNvSpPr txBox="1"/>
          <p:nvPr/>
        </p:nvSpPr>
        <p:spPr>
          <a:xfrm>
            <a:off x="8018874" y="3272313"/>
            <a:ext cx="1031051" cy="1107996"/>
          </a:xfrm>
          <a:prstGeom prst="rect">
            <a:avLst/>
          </a:prstGeom>
          <a:noFill/>
        </p:spPr>
        <p:txBody>
          <a:bodyPr wrap="none" rtlCol="0">
            <a:spAutoFit/>
          </a:bodyPr>
          <a:lstStyle/>
          <a:p>
            <a:r>
              <a:rPr lang="en-US" sz="6600" dirty="0" smtClean="0"/>
              <a:t>…</a:t>
            </a:r>
            <a:endParaRPr lang="en-US" sz="6600" dirty="0"/>
          </a:p>
        </p:txBody>
      </p:sp>
      <p:cxnSp>
        <p:nvCxnSpPr>
          <p:cNvPr id="22" name="Straight Arrow Connector 21"/>
          <p:cNvCxnSpPr/>
          <p:nvPr/>
        </p:nvCxnSpPr>
        <p:spPr>
          <a:xfrm flipV="1">
            <a:off x="7162800" y="4112961"/>
            <a:ext cx="762000" cy="57643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219200" y="3325290"/>
            <a:ext cx="603313" cy="4847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pic>
        <p:nvPicPr>
          <p:cNvPr id="26" name="Picture 25"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483570"/>
            <a:ext cx="1828800" cy="1460030"/>
          </a:xfrm>
          <a:prstGeom prst="rect">
            <a:avLst/>
          </a:prstGeom>
        </p:spPr>
      </p:pic>
      <p:sp>
        <p:nvSpPr>
          <p:cNvPr id="28" name="Down Arrow 27"/>
          <p:cNvSpPr/>
          <p:nvPr/>
        </p:nvSpPr>
        <p:spPr>
          <a:xfrm>
            <a:off x="4062419" y="3550678"/>
            <a:ext cx="457200" cy="823570"/>
          </a:xfrm>
          <a:prstGeom prst="down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917917" y="3651295"/>
            <a:ext cx="766406" cy="461665"/>
          </a:xfrm>
          <a:prstGeom prst="rect">
            <a:avLst/>
          </a:prstGeom>
          <a:noFill/>
        </p:spPr>
        <p:txBody>
          <a:bodyPr wrap="none" rtlCol="0">
            <a:spAutoFit/>
          </a:bodyPr>
          <a:lstStyle/>
          <a:p>
            <a:r>
              <a:rPr lang="en-US" sz="2400" b="1" dirty="0" smtClean="0">
                <a:solidFill>
                  <a:schemeClr val="accent1">
                    <a:lumMod val="75000"/>
                  </a:schemeClr>
                </a:solidFill>
              </a:rPr>
              <a:t>Q42</a:t>
            </a:r>
            <a:endParaRPr lang="en-US" sz="2400" b="1" dirty="0">
              <a:solidFill>
                <a:schemeClr val="accent1">
                  <a:lumMod val="75000"/>
                </a:schemeClr>
              </a:solidFill>
            </a:endParaRPr>
          </a:p>
        </p:txBody>
      </p:sp>
      <p:pic>
        <p:nvPicPr>
          <p:cNvPr id="34" name="Picture 33"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916" y="2701650"/>
            <a:ext cx="990600" cy="790850"/>
          </a:xfrm>
          <a:prstGeom prst="rect">
            <a:avLst/>
          </a:prstGeom>
        </p:spPr>
      </p:pic>
      <p:pic>
        <p:nvPicPr>
          <p:cNvPr id="35" name="Picture 3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162" y="2629915"/>
            <a:ext cx="990600" cy="790850"/>
          </a:xfrm>
          <a:prstGeom prst="rect">
            <a:avLst/>
          </a:prstGeom>
        </p:spPr>
      </p:pic>
      <p:sp>
        <p:nvSpPr>
          <p:cNvPr id="11" name="TextBox 10"/>
          <p:cNvSpPr txBox="1"/>
          <p:nvPr/>
        </p:nvSpPr>
        <p:spPr>
          <a:xfrm>
            <a:off x="3505200" y="5638800"/>
            <a:ext cx="967219" cy="369332"/>
          </a:xfrm>
          <a:prstGeom prst="rect">
            <a:avLst/>
          </a:prstGeom>
          <a:noFill/>
        </p:spPr>
        <p:txBody>
          <a:bodyPr wrap="none" rtlCol="0">
            <a:spAutoFit/>
          </a:bodyPr>
          <a:lstStyle/>
          <a:p>
            <a:r>
              <a:rPr lang="en-US" dirty="0" smtClean="0">
                <a:solidFill>
                  <a:srgbClr val="FF0000"/>
                </a:solidFill>
              </a:rPr>
              <a:t>X reject</a:t>
            </a:r>
            <a:endParaRPr lang="en-US" dirty="0">
              <a:solidFill>
                <a:srgbClr val="FF0000"/>
              </a:solidFill>
            </a:endParaRPr>
          </a:p>
        </p:txBody>
      </p:sp>
      <p:cxnSp>
        <p:nvCxnSpPr>
          <p:cNvPr id="36" name="Straight Arrow Connector 35"/>
          <p:cNvCxnSpPr/>
          <p:nvPr/>
        </p:nvCxnSpPr>
        <p:spPr>
          <a:xfrm flipV="1">
            <a:off x="2667000" y="3325290"/>
            <a:ext cx="1224916" cy="11505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1D72EBF8-7CF5-44B7-B2BF-E22DE4D0703D}" type="slidenum">
              <a:rPr lang="en-US" smtClean="0"/>
              <a:pPr/>
              <a:t>10</a:t>
            </a:fld>
            <a:endParaRPr lang="en-US"/>
          </a:p>
        </p:txBody>
      </p:sp>
    </p:spTree>
    <p:extLst>
      <p:ext uri="{BB962C8B-B14F-4D97-AF65-F5344CB8AC3E}">
        <p14:creationId xmlns:p14="http://schemas.microsoft.com/office/powerpoint/2010/main" val="33914794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restrict </a:t>
            </a:r>
            <a:r>
              <a:rPr lang="en-US" dirty="0" err="1" smtClean="0"/>
              <a:t>querier</a:t>
            </a:r>
            <a:r>
              <a:rPr lang="en-US" dirty="0" smtClean="0"/>
              <a:t> knowledge</a:t>
            </a:r>
            <a:endParaRPr lang="en-US" dirty="0"/>
          </a:p>
        </p:txBody>
      </p:sp>
      <p:sp>
        <p:nvSpPr>
          <p:cNvPr id="3" name="Content Placeholder 2"/>
          <p:cNvSpPr>
            <a:spLocks noGrp="1"/>
          </p:cNvSpPr>
          <p:nvPr>
            <p:ph idx="1"/>
          </p:nvPr>
        </p:nvSpPr>
        <p:spPr>
          <a:xfrm>
            <a:off x="609600" y="1828800"/>
            <a:ext cx="7772400" cy="3962400"/>
          </a:xfrm>
        </p:spPr>
        <p:txBody>
          <a:bodyPr>
            <a:normAutofit/>
          </a:bodyPr>
          <a:lstStyle/>
          <a:p>
            <a:r>
              <a:rPr lang="en-US" dirty="0" smtClean="0"/>
              <a:t>Define knowledge.</a:t>
            </a:r>
          </a:p>
          <a:p>
            <a:r>
              <a:rPr lang="en-US" dirty="0" smtClean="0"/>
              <a:t>Define learning.</a:t>
            </a:r>
            <a:endParaRPr lang="en-US" dirty="0" smtClean="0"/>
          </a:p>
          <a:p>
            <a:pPr lvl="2"/>
            <a:endParaRPr lang="en-US" dirty="0"/>
          </a:p>
          <a:p>
            <a:pPr marL="0" indent="0">
              <a:buNone/>
            </a:pPr>
            <a:endParaRPr lang="en-US" dirty="0" smtClean="0"/>
          </a:p>
        </p:txBody>
      </p:sp>
      <p:sp>
        <p:nvSpPr>
          <p:cNvPr id="12" name="Slide Number Placeholder 11"/>
          <p:cNvSpPr>
            <a:spLocks noGrp="1"/>
          </p:cNvSpPr>
          <p:nvPr>
            <p:ph type="sldNum" sz="quarter" idx="12"/>
          </p:nvPr>
        </p:nvSpPr>
        <p:spPr/>
        <p:txBody>
          <a:bodyPr/>
          <a:lstStyle/>
          <a:p>
            <a:fld id="{1D72EBF8-7CF5-44B7-B2BF-E22DE4D0703D}" type="slidenum">
              <a:rPr lang="en-US" smtClean="0"/>
              <a:pPr/>
              <a:t>11</a:t>
            </a:fld>
            <a:endParaRPr lang="en-US"/>
          </a:p>
        </p:txBody>
      </p:sp>
    </p:spTree>
    <p:extLst>
      <p:ext uri="{BB962C8B-B14F-4D97-AF65-F5344CB8AC3E}">
        <p14:creationId xmlns:p14="http://schemas.microsoft.com/office/powerpoint/2010/main" val="41465236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Knowledge model</a:t>
            </a:r>
            <a:endParaRPr lang="en-US" dirty="0"/>
          </a:p>
        </p:txBody>
      </p:sp>
      <p:sp>
        <p:nvSpPr>
          <p:cNvPr id="3" name="Content Placeholder 2"/>
          <p:cNvSpPr>
            <a:spLocks noGrp="1"/>
          </p:cNvSpPr>
          <p:nvPr>
            <p:ph idx="1"/>
          </p:nvPr>
        </p:nvSpPr>
        <p:spPr>
          <a:xfrm>
            <a:off x="762000" y="2743200"/>
            <a:ext cx="7772400" cy="3962400"/>
          </a:xfrm>
        </p:spPr>
        <p:txBody>
          <a:bodyPr>
            <a:normAutofit/>
          </a:bodyPr>
          <a:lstStyle/>
          <a:p>
            <a:r>
              <a:rPr lang="en-US" dirty="0" smtClean="0"/>
              <a:t>Given belief, a query, determine revised belief given the output of the query (Bayesian revision)</a:t>
            </a:r>
          </a:p>
          <a:p>
            <a:pPr lvl="1"/>
            <a:r>
              <a:rPr lang="en-US" dirty="0" smtClean="0"/>
              <a:t>evaluate revised belief as acceptable or not</a:t>
            </a:r>
          </a:p>
          <a:p>
            <a:endParaRPr lang="en-US" dirty="0"/>
          </a:p>
          <a:p>
            <a:r>
              <a:rPr lang="en-US" dirty="0" smtClean="0"/>
              <a:t>Can repeat the process on future queries</a:t>
            </a:r>
          </a:p>
          <a:p>
            <a:pPr lvl="1"/>
            <a:r>
              <a:rPr lang="en-US" dirty="0" smtClean="0"/>
              <a:t>start with the revised belief from the previous one</a:t>
            </a:r>
          </a:p>
          <a:p>
            <a:pPr lvl="2"/>
            <a:endParaRPr lang="en-US" dirty="0"/>
          </a:p>
          <a:p>
            <a:pPr marL="0" indent="0">
              <a:buNone/>
            </a:pPr>
            <a:endParaRPr lang="en-US" dirty="0" smtClean="0"/>
          </a:p>
        </p:txBody>
      </p:sp>
      <p:grpSp>
        <p:nvGrpSpPr>
          <p:cNvPr id="7" name="Group 6"/>
          <p:cNvGrpSpPr/>
          <p:nvPr/>
        </p:nvGrpSpPr>
        <p:grpSpPr>
          <a:xfrm>
            <a:off x="2362200" y="1524000"/>
            <a:ext cx="4800600" cy="905897"/>
            <a:chOff x="2735260" y="2304618"/>
            <a:chExt cx="4800600" cy="905897"/>
          </a:xfrm>
        </p:grpSpPr>
        <p:pic>
          <p:nvPicPr>
            <p:cNvPr id="4" name="Picture 3"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260" y="2304618"/>
              <a:ext cx="1134707" cy="905897"/>
            </a:xfrm>
            <a:prstGeom prst="rect">
              <a:avLst/>
            </a:prstGeom>
          </p:spPr>
        </p:pic>
        <p:sp>
          <p:nvSpPr>
            <p:cNvPr id="5" name="TextBox 4"/>
            <p:cNvSpPr txBox="1"/>
            <p:nvPr/>
          </p:nvSpPr>
          <p:spPr>
            <a:xfrm>
              <a:off x="3950983" y="2559832"/>
              <a:ext cx="3584877" cy="646331"/>
            </a:xfrm>
            <a:prstGeom prst="rect">
              <a:avLst/>
            </a:prstGeom>
            <a:noFill/>
          </p:spPr>
          <p:txBody>
            <a:bodyPr wrap="square" rtlCol="0">
              <a:spAutoFit/>
            </a:bodyPr>
            <a:lstStyle/>
            <a:p>
              <a:r>
                <a:rPr lang="en-US" dirty="0" smtClean="0"/>
                <a:t>= belief (probability distribution)    </a:t>
              </a:r>
            </a:p>
            <a:p>
              <a:r>
                <a:rPr lang="en-US" dirty="0"/>
                <a:t> </a:t>
              </a:r>
              <a:r>
                <a:rPr lang="en-US" dirty="0" smtClean="0"/>
                <a:t>  over secret data</a:t>
              </a:r>
              <a:endParaRPr lang="en-US" dirty="0"/>
            </a:p>
          </p:txBody>
        </p:sp>
      </p:grpSp>
      <p:sp>
        <p:nvSpPr>
          <p:cNvPr id="12" name="Slide Number Placeholder 11"/>
          <p:cNvSpPr>
            <a:spLocks noGrp="1"/>
          </p:cNvSpPr>
          <p:nvPr>
            <p:ph type="sldNum" sz="quarter" idx="12"/>
          </p:nvPr>
        </p:nvSpPr>
        <p:spPr/>
        <p:txBody>
          <a:bodyPr/>
          <a:lstStyle/>
          <a:p>
            <a:fld id="{1D72EBF8-7CF5-44B7-B2BF-E22DE4D0703D}" type="slidenum">
              <a:rPr lang="en-US" smtClean="0"/>
              <a:pPr/>
              <a:t>12</a:t>
            </a:fld>
            <a:endParaRPr lang="en-US"/>
          </a:p>
        </p:txBody>
      </p:sp>
    </p:spTree>
    <p:extLst>
      <p:ext uri="{BB962C8B-B14F-4D97-AF65-F5344CB8AC3E}">
        <p14:creationId xmlns:p14="http://schemas.microsoft.com/office/powerpoint/2010/main" val="40666124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Bob</a:t>
            </a:r>
            <a:endParaRPr lang="en-US" dirty="0"/>
          </a:p>
        </p:txBody>
      </p:sp>
      <p:pic>
        <p:nvPicPr>
          <p:cNvPr id="5" name="Picture 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305" y="2912782"/>
            <a:ext cx="916311" cy="731540"/>
          </a:xfrm>
          <a:prstGeom prst="rect">
            <a:avLst/>
          </a:prstGeom>
        </p:spPr>
      </p:pic>
      <p:sp>
        <p:nvSpPr>
          <p:cNvPr id="6" name="TextBox 5"/>
          <p:cNvSpPr txBox="1"/>
          <p:nvPr/>
        </p:nvSpPr>
        <p:spPr>
          <a:xfrm>
            <a:off x="2167225" y="3024681"/>
            <a:ext cx="319468"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2661099" y="2889646"/>
            <a:ext cx="2404287" cy="646331"/>
          </a:xfrm>
          <a:prstGeom prst="rect">
            <a:avLst/>
          </a:prstGeom>
          <a:noFill/>
        </p:spPr>
        <p:txBody>
          <a:bodyPr wrap="none" rtlCol="0">
            <a:spAutoFit/>
          </a:bodyPr>
          <a:lstStyle/>
          <a:p>
            <a:pPr algn="ctr"/>
            <a:r>
              <a:rPr lang="en-US" dirty="0" smtClean="0"/>
              <a:t>0 </a:t>
            </a:r>
            <a:r>
              <a:rPr lang="en-US" dirty="0" smtClean="0">
                <a:latin typeface="cmsy10"/>
                <a:ea typeface="cmsy10"/>
                <a:cs typeface="cmsy10"/>
              </a:rPr>
              <a:t>·</a:t>
            </a:r>
            <a:r>
              <a:rPr lang="en-US" dirty="0" smtClean="0"/>
              <a:t> </a:t>
            </a:r>
            <a:r>
              <a:rPr lang="en-US" dirty="0" err="1" smtClean="0"/>
              <a:t>bday</a:t>
            </a:r>
            <a:r>
              <a:rPr lang="en-US" dirty="0" smtClean="0"/>
              <a:t> </a:t>
            </a:r>
            <a:r>
              <a:rPr lang="en-US" dirty="0" smtClean="0">
                <a:latin typeface="cmsy10"/>
                <a:ea typeface="cmsy10"/>
                <a:cs typeface="cmsy10"/>
              </a:rPr>
              <a:t>·</a:t>
            </a:r>
            <a:r>
              <a:rPr lang="en-US" dirty="0" smtClean="0"/>
              <a:t> 364</a:t>
            </a:r>
          </a:p>
          <a:p>
            <a:pPr algn="ctr"/>
            <a:r>
              <a:rPr lang="en-US" dirty="0" smtClean="0"/>
              <a:t>1956 </a:t>
            </a:r>
            <a:r>
              <a:rPr lang="en-US" dirty="0" smtClean="0">
                <a:latin typeface="cmsy10"/>
                <a:ea typeface="cmsy10"/>
                <a:cs typeface="cmsy10"/>
              </a:rPr>
              <a:t>·</a:t>
            </a:r>
            <a:r>
              <a:rPr lang="en-US" dirty="0" smtClean="0"/>
              <a:t> </a:t>
            </a:r>
            <a:r>
              <a:rPr lang="en-US" dirty="0" err="1" smtClean="0"/>
              <a:t>byear</a:t>
            </a:r>
            <a:r>
              <a:rPr lang="en-US" dirty="0" smtClean="0"/>
              <a:t> </a:t>
            </a:r>
            <a:r>
              <a:rPr lang="en-US" dirty="0" smtClean="0">
                <a:latin typeface="cmsy10"/>
                <a:ea typeface="cmsy10"/>
                <a:cs typeface="cmsy10"/>
              </a:rPr>
              <a:t>·</a:t>
            </a:r>
            <a:r>
              <a:rPr lang="en-US" dirty="0" smtClean="0"/>
              <a:t> 1992</a:t>
            </a:r>
            <a:endParaRPr lang="en-US" dirty="0"/>
          </a:p>
        </p:txBody>
      </p:sp>
      <p:sp>
        <p:nvSpPr>
          <p:cNvPr id="20" name="TextBox 19"/>
          <p:cNvSpPr txBox="1"/>
          <p:nvPr/>
        </p:nvSpPr>
        <p:spPr>
          <a:xfrm>
            <a:off x="2807388" y="1665464"/>
            <a:ext cx="3583921" cy="923330"/>
          </a:xfrm>
          <a:prstGeom prst="rect">
            <a:avLst/>
          </a:prstGeom>
          <a:noFill/>
        </p:spPr>
        <p:txBody>
          <a:bodyPr wrap="none" rtlCol="0">
            <a:spAutoFit/>
          </a:bodyPr>
          <a:lstStyle/>
          <a:p>
            <a:r>
              <a:rPr lang="en-US" b="1" dirty="0" smtClean="0">
                <a:solidFill>
                  <a:srgbClr val="6B7D72"/>
                </a:solidFill>
              </a:rPr>
              <a:t>Bob (born September 24, 1980)</a:t>
            </a:r>
          </a:p>
          <a:p>
            <a:r>
              <a:rPr lang="en-US" dirty="0" err="1" smtClean="0"/>
              <a:t>bday</a:t>
            </a:r>
            <a:r>
              <a:rPr lang="en-US" dirty="0" smtClean="0"/>
              <a:t> = 267</a:t>
            </a:r>
          </a:p>
          <a:p>
            <a:r>
              <a:rPr lang="en-US" dirty="0" err="1" smtClean="0"/>
              <a:t>byear</a:t>
            </a:r>
            <a:r>
              <a:rPr lang="en-US" dirty="0" smtClean="0"/>
              <a:t> = 1980</a:t>
            </a:r>
            <a:endParaRPr lang="en-US" dirty="0"/>
          </a:p>
        </p:txBody>
      </p:sp>
      <p:sp>
        <p:nvSpPr>
          <p:cNvPr id="21" name="TextBox 20"/>
          <p:cNvSpPr txBox="1"/>
          <p:nvPr/>
        </p:nvSpPr>
        <p:spPr>
          <a:xfrm>
            <a:off x="5007957" y="2087997"/>
            <a:ext cx="851803" cy="369332"/>
          </a:xfrm>
          <a:prstGeom prst="rect">
            <a:avLst/>
          </a:prstGeom>
          <a:noFill/>
        </p:spPr>
        <p:txBody>
          <a:bodyPr wrap="none" rtlCol="0">
            <a:spAutoFit/>
          </a:bodyPr>
          <a:lstStyle/>
          <a:p>
            <a:r>
              <a:rPr lang="en-US" dirty="0" smtClean="0">
                <a:solidFill>
                  <a:srgbClr val="6B7D72"/>
                </a:solidFill>
              </a:rPr>
              <a:t>Secret</a:t>
            </a:r>
            <a:endParaRPr lang="en-US" dirty="0">
              <a:solidFill>
                <a:srgbClr val="6B7D72"/>
              </a:solidFill>
            </a:endParaRPr>
          </a:p>
        </p:txBody>
      </p:sp>
      <p:sp>
        <p:nvSpPr>
          <p:cNvPr id="22" name="Right Brace 21"/>
          <p:cNvSpPr/>
          <p:nvPr/>
        </p:nvSpPr>
        <p:spPr>
          <a:xfrm>
            <a:off x="4713284" y="2021401"/>
            <a:ext cx="185915" cy="492204"/>
          </a:xfrm>
          <a:prstGeom prst="rightBrace">
            <a:avLst>
              <a:gd name="adj1" fmla="val 8333"/>
              <a:gd name="adj2" fmla="val 5197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8" name="Group 27"/>
          <p:cNvGrpSpPr/>
          <p:nvPr/>
        </p:nvGrpSpPr>
        <p:grpSpPr>
          <a:xfrm>
            <a:off x="652798" y="3592361"/>
            <a:ext cx="5049826" cy="2979698"/>
            <a:chOff x="652798" y="3592361"/>
            <a:chExt cx="5049826" cy="2979698"/>
          </a:xfrm>
        </p:grpSpPr>
        <p:cxnSp>
          <p:nvCxnSpPr>
            <p:cNvPr id="9" name="Straight Arrow Connector 8"/>
            <p:cNvCxnSpPr/>
            <p:nvPr/>
          </p:nvCxnSpPr>
          <p:spPr>
            <a:xfrm flipV="1">
              <a:off x="1297345" y="3960205"/>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1297345" y="6170005"/>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20413" y="6016116"/>
              <a:ext cx="582211" cy="307777"/>
            </a:xfrm>
            <a:prstGeom prst="rect">
              <a:avLst/>
            </a:prstGeom>
            <a:noFill/>
          </p:spPr>
          <p:txBody>
            <a:bodyPr wrap="none" rtlCol="0">
              <a:spAutoFit/>
            </a:bodyPr>
            <a:lstStyle/>
            <a:p>
              <a:r>
                <a:rPr lang="en-US" sz="1400" dirty="0" err="1" smtClean="0">
                  <a:solidFill>
                    <a:srgbClr val="6B7D72"/>
                  </a:solidFill>
                </a:rPr>
                <a:t>bday</a:t>
              </a:r>
              <a:endParaRPr lang="en-US" sz="1400" dirty="0">
                <a:solidFill>
                  <a:srgbClr val="6B7D72"/>
                </a:solidFill>
              </a:endParaRPr>
            </a:p>
          </p:txBody>
        </p:sp>
        <p:sp>
          <p:nvSpPr>
            <p:cNvPr id="13" name="TextBox 12"/>
            <p:cNvSpPr txBox="1"/>
            <p:nvPr/>
          </p:nvSpPr>
          <p:spPr>
            <a:xfrm>
              <a:off x="980460" y="3592361"/>
              <a:ext cx="633770" cy="307777"/>
            </a:xfrm>
            <a:prstGeom prst="rect">
              <a:avLst/>
            </a:prstGeom>
            <a:noFill/>
          </p:spPr>
          <p:txBody>
            <a:bodyPr wrap="none" rtlCol="0">
              <a:spAutoFit/>
            </a:bodyPr>
            <a:lstStyle/>
            <a:p>
              <a:r>
                <a:rPr lang="en-US" sz="1400" dirty="0" err="1" smtClean="0">
                  <a:solidFill>
                    <a:srgbClr val="6B7D72"/>
                  </a:solidFill>
                </a:rPr>
                <a:t>byear</a:t>
              </a:r>
              <a:endParaRPr lang="en-US" sz="1400" dirty="0">
                <a:solidFill>
                  <a:srgbClr val="6B7D72"/>
                </a:solidFill>
              </a:endParaRPr>
            </a:p>
          </p:txBody>
        </p:sp>
        <p:sp>
          <p:nvSpPr>
            <p:cNvPr id="14" name="Rectangle 13"/>
            <p:cNvSpPr/>
            <p:nvPr/>
          </p:nvSpPr>
          <p:spPr>
            <a:xfrm>
              <a:off x="1470199" y="4069377"/>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52798" y="5800154"/>
              <a:ext cx="527007" cy="276999"/>
            </a:xfrm>
            <a:prstGeom prst="rect">
              <a:avLst/>
            </a:prstGeom>
            <a:noFill/>
          </p:spPr>
          <p:txBody>
            <a:bodyPr wrap="none" rtlCol="0">
              <a:spAutoFit/>
            </a:bodyPr>
            <a:lstStyle/>
            <a:p>
              <a:r>
                <a:rPr lang="en-US" sz="1200" dirty="0" smtClean="0"/>
                <a:t>1956</a:t>
              </a:r>
              <a:endParaRPr lang="en-US" sz="1200" dirty="0"/>
            </a:p>
          </p:txBody>
        </p:sp>
        <p:sp>
          <p:nvSpPr>
            <p:cNvPr id="17" name="TextBox 16"/>
            <p:cNvSpPr txBox="1"/>
            <p:nvPr/>
          </p:nvSpPr>
          <p:spPr>
            <a:xfrm>
              <a:off x="652798" y="3976396"/>
              <a:ext cx="527007" cy="276999"/>
            </a:xfrm>
            <a:prstGeom prst="rect">
              <a:avLst/>
            </a:prstGeom>
            <a:noFill/>
          </p:spPr>
          <p:txBody>
            <a:bodyPr wrap="none" rtlCol="0">
              <a:spAutoFit/>
            </a:bodyPr>
            <a:lstStyle/>
            <a:p>
              <a:r>
                <a:rPr lang="en-US" sz="1200" dirty="0" smtClean="0"/>
                <a:t>1992</a:t>
              </a:r>
              <a:endParaRPr lang="en-US" sz="1200" dirty="0"/>
            </a:p>
          </p:txBody>
        </p:sp>
        <p:sp>
          <p:nvSpPr>
            <p:cNvPr id="18" name="TextBox 17"/>
            <p:cNvSpPr txBox="1"/>
            <p:nvPr/>
          </p:nvSpPr>
          <p:spPr>
            <a:xfrm>
              <a:off x="1335073" y="6295060"/>
              <a:ext cx="270251" cy="276999"/>
            </a:xfrm>
            <a:prstGeom prst="rect">
              <a:avLst/>
            </a:prstGeom>
            <a:noFill/>
          </p:spPr>
          <p:txBody>
            <a:bodyPr wrap="none" rtlCol="0">
              <a:spAutoFit/>
            </a:bodyPr>
            <a:lstStyle/>
            <a:p>
              <a:r>
                <a:rPr lang="en-US" sz="1200" dirty="0" smtClean="0"/>
                <a:t>0</a:t>
              </a:r>
              <a:endParaRPr lang="en-US" sz="1200" dirty="0"/>
            </a:p>
          </p:txBody>
        </p:sp>
        <p:sp>
          <p:nvSpPr>
            <p:cNvPr id="19" name="TextBox 18"/>
            <p:cNvSpPr txBox="1"/>
            <p:nvPr/>
          </p:nvSpPr>
          <p:spPr>
            <a:xfrm>
              <a:off x="4623964" y="6295060"/>
              <a:ext cx="441422" cy="276999"/>
            </a:xfrm>
            <a:prstGeom prst="rect">
              <a:avLst/>
            </a:prstGeom>
            <a:noFill/>
          </p:spPr>
          <p:txBody>
            <a:bodyPr wrap="none" rtlCol="0">
              <a:spAutoFit/>
            </a:bodyPr>
            <a:lstStyle/>
            <a:p>
              <a:r>
                <a:rPr lang="en-US" sz="1200" dirty="0" smtClean="0"/>
                <a:t>364</a:t>
              </a:r>
              <a:endParaRPr lang="en-US" sz="1200" dirty="0"/>
            </a:p>
          </p:txBody>
        </p:sp>
        <p:sp>
          <p:nvSpPr>
            <p:cNvPr id="24" name="Rounded Rectangle 23"/>
            <p:cNvSpPr/>
            <p:nvPr/>
          </p:nvSpPr>
          <p:spPr>
            <a:xfrm>
              <a:off x="3124200" y="4495800"/>
              <a:ext cx="152400" cy="152400"/>
            </a:xfrm>
            <a:prstGeom prst="round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1D72EBF8-7CF5-44B7-B2BF-E22DE4D0703D}" type="slidenum">
              <a:rPr lang="en-US" smtClean="0"/>
              <a:pPr/>
              <a:t>13</a:t>
            </a:fld>
            <a:endParaRPr lang="en-US"/>
          </a:p>
        </p:txBody>
      </p:sp>
      <p:sp>
        <p:nvSpPr>
          <p:cNvPr id="3" name="Right Brace 2"/>
          <p:cNvSpPr/>
          <p:nvPr/>
        </p:nvSpPr>
        <p:spPr>
          <a:xfrm>
            <a:off x="5334000" y="2895600"/>
            <a:ext cx="152400" cy="100453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5615514" y="3212068"/>
            <a:ext cx="3109858" cy="369332"/>
          </a:xfrm>
          <a:prstGeom prst="rect">
            <a:avLst/>
          </a:prstGeom>
          <a:noFill/>
        </p:spPr>
        <p:txBody>
          <a:bodyPr wrap="none" rtlCol="0">
            <a:spAutoFit/>
          </a:bodyPr>
          <a:lstStyle/>
          <a:p>
            <a:r>
              <a:rPr lang="en-US" dirty="0" smtClean="0">
                <a:solidFill>
                  <a:srgbClr val="FF0000"/>
                </a:solidFill>
              </a:rPr>
              <a:t> </a:t>
            </a:r>
            <a:r>
              <a:rPr lang="en-US" dirty="0" smtClean="0">
                <a:solidFill>
                  <a:srgbClr val="FF0000"/>
                </a:solidFill>
              </a:rPr>
              <a:t>Assumption</a:t>
            </a:r>
            <a:r>
              <a:rPr lang="en-US" dirty="0" smtClean="0">
                <a:solidFill>
                  <a:srgbClr val="FF0000"/>
                </a:solidFill>
              </a:rPr>
              <a:t>: this is accurate</a:t>
            </a:r>
            <a:endParaRPr lang="en-US" dirty="0">
              <a:solidFill>
                <a:srgbClr val="FF0000"/>
              </a:solidFill>
            </a:endParaRPr>
          </a:p>
        </p:txBody>
      </p:sp>
      <p:sp>
        <p:nvSpPr>
          <p:cNvPr id="10" name="TextBox 9"/>
          <p:cNvSpPr txBox="1"/>
          <p:nvPr/>
        </p:nvSpPr>
        <p:spPr>
          <a:xfrm>
            <a:off x="2894962" y="3516868"/>
            <a:ext cx="2058038" cy="369332"/>
          </a:xfrm>
          <a:prstGeom prst="rect">
            <a:avLst/>
          </a:prstGeom>
          <a:noFill/>
        </p:spPr>
        <p:txBody>
          <a:bodyPr wrap="none" rtlCol="0">
            <a:spAutoFit/>
          </a:bodyPr>
          <a:lstStyle/>
          <a:p>
            <a:r>
              <a:rPr lang="en-US" dirty="0" smtClean="0"/>
              <a:t>each equally likely</a:t>
            </a:r>
            <a:endParaRPr lang="en-US" dirty="0"/>
          </a:p>
        </p:txBody>
      </p:sp>
    </p:spTree>
    <p:extLst>
      <p:ext uri="{BB962C8B-B14F-4D97-AF65-F5344CB8AC3E}">
        <p14:creationId xmlns:p14="http://schemas.microsoft.com/office/powerpoint/2010/main" val="14916898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32175" y="1723072"/>
            <a:ext cx="3892524" cy="1477328"/>
          </a:xfrm>
          <a:prstGeom prst="rect">
            <a:avLst/>
          </a:prstGeom>
          <a:noFill/>
        </p:spPr>
        <p:txBody>
          <a:bodyPr wrap="none" rtlCol="0">
            <a:spAutoFit/>
          </a:bodyPr>
          <a:lstStyle/>
          <a:p>
            <a:r>
              <a:rPr lang="en-US" b="1" dirty="0" smtClean="0">
                <a:solidFill>
                  <a:srgbClr val="6B7D72"/>
                </a:solidFill>
              </a:rPr>
              <a:t>bday-query1</a:t>
            </a:r>
          </a:p>
          <a:p>
            <a:r>
              <a:rPr lang="en-US" dirty="0" smtClean="0"/>
              <a:t>today := 260;</a:t>
            </a:r>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72200" y="727295"/>
            <a:ext cx="1143000" cy="850900"/>
          </a:xfrm>
          <a:prstGeom prst="rect">
            <a:avLst/>
          </a:prstGeom>
          <a:solidFill>
            <a:srgbClr val="763298"/>
          </a:solidFill>
        </p:spPr>
      </p:pic>
      <p:pic>
        <p:nvPicPr>
          <p:cNvPr id="25" name="Picture 2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1" y="4693448"/>
            <a:ext cx="609600" cy="486676"/>
          </a:xfrm>
          <a:prstGeom prst="rect">
            <a:avLst/>
          </a:prstGeom>
        </p:spPr>
      </p:pic>
      <p:sp>
        <p:nvSpPr>
          <p:cNvPr id="26" name="TextBox 25"/>
          <p:cNvSpPr txBox="1"/>
          <p:nvPr/>
        </p:nvSpPr>
        <p:spPr>
          <a:xfrm>
            <a:off x="6553200" y="4596824"/>
            <a:ext cx="291266" cy="584776"/>
          </a:xfrm>
          <a:prstGeom prst="rect">
            <a:avLst/>
          </a:prstGeom>
          <a:noFill/>
        </p:spPr>
        <p:txBody>
          <a:bodyPr wrap="none" rtlCol="0">
            <a:spAutoFit/>
          </a:bodyPr>
          <a:lstStyle/>
          <a:p>
            <a:r>
              <a:rPr lang="en-US" sz="3200" dirty="0" smtClean="0"/>
              <a:t>|</a:t>
            </a:r>
            <a:endParaRPr lang="en-US" dirty="0"/>
          </a:p>
        </p:txBody>
      </p:sp>
      <p:sp>
        <p:nvSpPr>
          <p:cNvPr id="28" name="TextBox 27"/>
          <p:cNvSpPr txBox="1"/>
          <p:nvPr/>
        </p:nvSpPr>
        <p:spPr>
          <a:xfrm>
            <a:off x="5319332" y="4800600"/>
            <a:ext cx="319468" cy="369332"/>
          </a:xfrm>
          <a:prstGeom prst="rect">
            <a:avLst/>
          </a:prstGeom>
          <a:noFill/>
        </p:spPr>
        <p:txBody>
          <a:bodyPr wrap="none" rtlCol="0">
            <a:spAutoFit/>
          </a:bodyPr>
          <a:lstStyle/>
          <a:p>
            <a:r>
              <a:rPr lang="en-US" dirty="0" smtClean="0"/>
              <a:t>=</a:t>
            </a:r>
            <a:endParaRPr lang="en-US" dirty="0"/>
          </a:p>
        </p:txBody>
      </p:sp>
      <p:sp>
        <p:nvSpPr>
          <p:cNvPr id="29" name="Rectangle 28"/>
          <p:cNvSpPr/>
          <p:nvPr/>
        </p:nvSpPr>
        <p:spPr>
          <a:xfrm>
            <a:off x="6743451" y="4724400"/>
            <a:ext cx="1050738" cy="369332"/>
          </a:xfrm>
          <a:prstGeom prst="rect">
            <a:avLst/>
          </a:prstGeom>
        </p:spPr>
        <p:txBody>
          <a:bodyPr wrap="none">
            <a:spAutoFit/>
          </a:bodyPr>
          <a:lstStyle/>
          <a:p>
            <a:r>
              <a:rPr lang="en-US" dirty="0"/>
              <a:t>(out = </a:t>
            </a:r>
            <a:r>
              <a:rPr lang="en-US" dirty="0" smtClean="0"/>
              <a:t>0)</a:t>
            </a:r>
            <a:endParaRPr lang="en-US" dirty="0"/>
          </a:p>
        </p:txBody>
      </p:sp>
      <p:grpSp>
        <p:nvGrpSpPr>
          <p:cNvPr id="36" name="Group 35"/>
          <p:cNvGrpSpPr/>
          <p:nvPr/>
        </p:nvGrpSpPr>
        <p:grpSpPr>
          <a:xfrm>
            <a:off x="469490" y="3950168"/>
            <a:ext cx="4322946" cy="2503901"/>
            <a:chOff x="469490" y="3950168"/>
            <a:chExt cx="4322946" cy="2503901"/>
          </a:xfrm>
        </p:grpSpPr>
        <p:cxnSp>
          <p:nvCxnSpPr>
            <p:cNvPr id="17" name="Straight Arrow Connector 16"/>
            <p:cNvCxnSpPr/>
            <p:nvPr/>
          </p:nvCxnSpPr>
          <p:spPr>
            <a:xfrm flipV="1">
              <a:off x="982436" y="3950168"/>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982436" y="6159968"/>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1155290" y="4059340"/>
              <a:ext cx="1359310"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69490" y="5790117"/>
              <a:ext cx="527007" cy="276999"/>
            </a:xfrm>
            <a:prstGeom prst="rect">
              <a:avLst/>
            </a:prstGeom>
            <a:noFill/>
          </p:spPr>
          <p:txBody>
            <a:bodyPr wrap="none" rtlCol="0">
              <a:spAutoFit/>
            </a:bodyPr>
            <a:lstStyle/>
            <a:p>
              <a:r>
                <a:rPr lang="en-US" sz="1200" dirty="0" smtClean="0"/>
                <a:t>1956</a:t>
              </a:r>
              <a:endParaRPr lang="en-US" sz="1200" dirty="0"/>
            </a:p>
          </p:txBody>
        </p:sp>
        <p:sp>
          <p:nvSpPr>
            <p:cNvPr id="22" name="TextBox 21"/>
            <p:cNvSpPr txBox="1"/>
            <p:nvPr/>
          </p:nvSpPr>
          <p:spPr>
            <a:xfrm>
              <a:off x="469490" y="3966359"/>
              <a:ext cx="527007" cy="276999"/>
            </a:xfrm>
            <a:prstGeom prst="rect">
              <a:avLst/>
            </a:prstGeom>
            <a:noFill/>
          </p:spPr>
          <p:txBody>
            <a:bodyPr wrap="none" rtlCol="0">
              <a:spAutoFit/>
            </a:bodyPr>
            <a:lstStyle/>
            <a:p>
              <a:r>
                <a:rPr lang="en-US" sz="1200" dirty="0" smtClean="0"/>
                <a:t>1992</a:t>
              </a:r>
              <a:endParaRPr lang="en-US" sz="1200" dirty="0"/>
            </a:p>
          </p:txBody>
        </p:sp>
        <p:sp>
          <p:nvSpPr>
            <p:cNvPr id="23" name="TextBox 22"/>
            <p:cNvSpPr txBox="1"/>
            <p:nvPr/>
          </p:nvSpPr>
          <p:spPr>
            <a:xfrm>
              <a:off x="1020164" y="6123801"/>
              <a:ext cx="270251" cy="276999"/>
            </a:xfrm>
            <a:prstGeom prst="rect">
              <a:avLst/>
            </a:prstGeom>
            <a:noFill/>
          </p:spPr>
          <p:txBody>
            <a:bodyPr wrap="none" rtlCol="0">
              <a:spAutoFit/>
            </a:bodyPr>
            <a:lstStyle/>
            <a:p>
              <a:r>
                <a:rPr lang="en-US" sz="1200" dirty="0" smtClean="0"/>
                <a:t>0</a:t>
              </a:r>
              <a:endParaRPr lang="en-US" sz="1200" dirty="0"/>
            </a:p>
          </p:txBody>
        </p:sp>
        <p:sp>
          <p:nvSpPr>
            <p:cNvPr id="24" name="TextBox 23"/>
            <p:cNvSpPr txBox="1"/>
            <p:nvPr/>
          </p:nvSpPr>
          <p:spPr>
            <a:xfrm>
              <a:off x="4309055" y="6123801"/>
              <a:ext cx="441422" cy="276999"/>
            </a:xfrm>
            <a:prstGeom prst="rect">
              <a:avLst/>
            </a:prstGeom>
            <a:noFill/>
          </p:spPr>
          <p:txBody>
            <a:bodyPr wrap="none" rtlCol="0">
              <a:spAutoFit/>
            </a:bodyPr>
            <a:lstStyle/>
            <a:p>
              <a:r>
                <a:rPr lang="en-US" sz="1200" dirty="0" smtClean="0"/>
                <a:t>364</a:t>
              </a:r>
              <a:endParaRPr lang="en-US" sz="1200" dirty="0"/>
            </a:p>
          </p:txBody>
        </p:sp>
        <p:sp>
          <p:nvSpPr>
            <p:cNvPr id="30" name="Rectangle 29"/>
            <p:cNvSpPr/>
            <p:nvPr/>
          </p:nvSpPr>
          <p:spPr>
            <a:xfrm>
              <a:off x="2963910" y="4059340"/>
              <a:ext cx="1608089"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2286000" y="6177070"/>
              <a:ext cx="441422" cy="276999"/>
            </a:xfrm>
            <a:prstGeom prst="rect">
              <a:avLst/>
            </a:prstGeom>
            <a:noFill/>
          </p:spPr>
          <p:txBody>
            <a:bodyPr wrap="none" rtlCol="0">
              <a:spAutoFit/>
            </a:bodyPr>
            <a:lstStyle/>
            <a:p>
              <a:r>
                <a:rPr lang="en-US" sz="1200" dirty="0" smtClean="0"/>
                <a:t>259</a:t>
              </a:r>
              <a:endParaRPr lang="en-US" sz="1200" dirty="0"/>
            </a:p>
          </p:txBody>
        </p:sp>
        <p:sp>
          <p:nvSpPr>
            <p:cNvPr id="32" name="TextBox 31"/>
            <p:cNvSpPr txBox="1"/>
            <p:nvPr/>
          </p:nvSpPr>
          <p:spPr>
            <a:xfrm>
              <a:off x="2745942" y="6172200"/>
              <a:ext cx="441422" cy="276999"/>
            </a:xfrm>
            <a:prstGeom prst="rect">
              <a:avLst/>
            </a:prstGeom>
            <a:noFill/>
          </p:spPr>
          <p:txBody>
            <a:bodyPr wrap="none" rtlCol="0">
              <a:spAutoFit/>
            </a:bodyPr>
            <a:lstStyle/>
            <a:p>
              <a:r>
                <a:rPr lang="en-US" sz="1200" dirty="0" smtClean="0"/>
                <a:t>267</a:t>
              </a:r>
              <a:endParaRPr lang="en-US" sz="1200" dirty="0"/>
            </a:p>
          </p:txBody>
        </p:sp>
        <p:sp>
          <p:nvSpPr>
            <p:cNvPr id="34" name="Rounded Rectangle 33"/>
            <p:cNvSpPr/>
            <p:nvPr/>
          </p:nvSpPr>
          <p:spPr>
            <a:xfrm>
              <a:off x="2971800" y="4495800"/>
              <a:ext cx="152400" cy="152400"/>
            </a:xfrm>
            <a:prstGeom prst="roundRect">
              <a:avLst/>
            </a:prstGeom>
            <a:noFill/>
            <a:ln>
              <a:solidFill>
                <a:srgbClr val="D25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grpSp>
        <p:nvGrpSpPr>
          <p:cNvPr id="3" name="Group 2"/>
          <p:cNvGrpSpPr/>
          <p:nvPr/>
        </p:nvGrpSpPr>
        <p:grpSpPr>
          <a:xfrm>
            <a:off x="457200" y="1253751"/>
            <a:ext cx="4322946" cy="2480049"/>
            <a:chOff x="457200" y="1253751"/>
            <a:chExt cx="4322946" cy="2480049"/>
          </a:xfrm>
        </p:grpSpPr>
        <p:grpSp>
          <p:nvGrpSpPr>
            <p:cNvPr id="35" name="Group 34"/>
            <p:cNvGrpSpPr/>
            <p:nvPr/>
          </p:nvGrpSpPr>
          <p:grpSpPr>
            <a:xfrm>
              <a:off x="457200" y="1253751"/>
              <a:ext cx="4322946" cy="2480049"/>
              <a:chOff x="457200" y="1253751"/>
              <a:chExt cx="4322946" cy="2480049"/>
            </a:xfrm>
          </p:grpSpPr>
          <p:cxnSp>
            <p:nvCxnSpPr>
              <p:cNvPr id="4" name="Straight Arrow Connector 3"/>
              <p:cNvCxnSpPr/>
              <p:nvPr/>
            </p:nvCxnSpPr>
            <p:spPr>
              <a:xfrm flipV="1">
                <a:off x="970146" y="1253751"/>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970146" y="3463551"/>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143000" y="1362923"/>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3093700"/>
                <a:ext cx="527007" cy="276999"/>
              </a:xfrm>
              <a:prstGeom prst="rect">
                <a:avLst/>
              </a:prstGeom>
              <a:noFill/>
            </p:spPr>
            <p:txBody>
              <a:bodyPr wrap="none" rtlCol="0">
                <a:spAutoFit/>
              </a:bodyPr>
              <a:lstStyle/>
              <a:p>
                <a:r>
                  <a:rPr lang="en-US" sz="1200" dirty="0" smtClean="0"/>
                  <a:t>1956</a:t>
                </a:r>
                <a:endParaRPr lang="en-US" sz="1200" dirty="0"/>
              </a:p>
            </p:txBody>
          </p:sp>
          <p:sp>
            <p:nvSpPr>
              <p:cNvPr id="9" name="TextBox 8"/>
              <p:cNvSpPr txBox="1"/>
              <p:nvPr/>
            </p:nvSpPr>
            <p:spPr>
              <a:xfrm>
                <a:off x="457200" y="1269942"/>
                <a:ext cx="527007" cy="276999"/>
              </a:xfrm>
              <a:prstGeom prst="rect">
                <a:avLst/>
              </a:prstGeom>
              <a:noFill/>
            </p:spPr>
            <p:txBody>
              <a:bodyPr wrap="none" rtlCol="0">
                <a:spAutoFit/>
              </a:bodyPr>
              <a:lstStyle/>
              <a:p>
                <a:r>
                  <a:rPr lang="en-US" sz="1200" dirty="0" smtClean="0"/>
                  <a:t>1992</a:t>
                </a:r>
                <a:endParaRPr lang="en-US" sz="1200" dirty="0"/>
              </a:p>
            </p:txBody>
          </p:sp>
          <p:sp>
            <p:nvSpPr>
              <p:cNvPr id="10" name="TextBox 9"/>
              <p:cNvSpPr txBox="1"/>
              <p:nvPr/>
            </p:nvSpPr>
            <p:spPr>
              <a:xfrm>
                <a:off x="1007874" y="3456801"/>
                <a:ext cx="270251" cy="276999"/>
              </a:xfrm>
              <a:prstGeom prst="rect">
                <a:avLst/>
              </a:prstGeom>
              <a:noFill/>
            </p:spPr>
            <p:txBody>
              <a:bodyPr wrap="none" rtlCol="0">
                <a:spAutoFit/>
              </a:bodyPr>
              <a:lstStyle/>
              <a:p>
                <a:r>
                  <a:rPr lang="en-US" sz="1200" dirty="0" smtClean="0"/>
                  <a:t>0</a:t>
                </a:r>
                <a:endParaRPr lang="en-US" sz="1200" dirty="0"/>
              </a:p>
            </p:txBody>
          </p:sp>
          <p:sp>
            <p:nvSpPr>
              <p:cNvPr id="11" name="TextBox 10"/>
              <p:cNvSpPr txBox="1"/>
              <p:nvPr/>
            </p:nvSpPr>
            <p:spPr>
              <a:xfrm>
                <a:off x="4296765" y="3456801"/>
                <a:ext cx="441422" cy="276999"/>
              </a:xfrm>
              <a:prstGeom prst="rect">
                <a:avLst/>
              </a:prstGeom>
              <a:noFill/>
            </p:spPr>
            <p:txBody>
              <a:bodyPr wrap="none" rtlCol="0">
                <a:spAutoFit/>
              </a:bodyPr>
              <a:lstStyle/>
              <a:p>
                <a:r>
                  <a:rPr lang="en-US" sz="1200" dirty="0" smtClean="0"/>
                  <a:t>364</a:t>
                </a:r>
                <a:endParaRPr lang="en-US" sz="1200" dirty="0"/>
              </a:p>
            </p:txBody>
          </p:sp>
        </p:grpSp>
        <p:sp>
          <p:nvSpPr>
            <p:cNvPr id="37" name="Rounded Rectangle 36"/>
            <p:cNvSpPr/>
            <p:nvPr/>
          </p:nvSpPr>
          <p:spPr>
            <a:xfrm>
              <a:off x="2971800" y="1828800"/>
              <a:ext cx="152400" cy="152400"/>
            </a:xfrm>
            <a:prstGeom prst="roundRect">
              <a:avLst/>
            </a:prstGeom>
            <a:noFill/>
            <a:ln>
              <a:solidFill>
                <a:srgbClr val="D25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 name="Straight Connector 5"/>
          <p:cNvCxnSpPr>
            <a:stCxn id="31" idx="0"/>
          </p:cNvCxnSpPr>
          <p:nvPr/>
        </p:nvCxnSpPr>
        <p:spPr>
          <a:xfrm flipV="1">
            <a:off x="2506711" y="1143000"/>
            <a:ext cx="7889" cy="5034070"/>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2" idx="0"/>
          </p:cNvCxnSpPr>
          <p:nvPr/>
        </p:nvCxnSpPr>
        <p:spPr>
          <a:xfrm flipV="1">
            <a:off x="2966653" y="1143000"/>
            <a:ext cx="5147" cy="5029200"/>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809541" y="0"/>
            <a:ext cx="334459" cy="369332"/>
          </a:xfrm>
          <a:prstGeom prst="rect">
            <a:avLst/>
          </a:prstGeom>
          <a:noFill/>
        </p:spPr>
        <p:txBody>
          <a:bodyPr wrap="none" rtlCol="0">
            <a:spAutoFit/>
          </a:bodyPr>
          <a:lstStyle/>
          <a:p>
            <a:r>
              <a:rPr lang="en-US" dirty="0" smtClean="0"/>
              <a:t>P</a:t>
            </a:r>
            <a:endParaRPr lang="en-US" dirty="0"/>
          </a:p>
        </p:txBody>
      </p:sp>
    </p:spTree>
    <p:extLst>
      <p:ext uri="{BB962C8B-B14F-4D97-AF65-F5344CB8AC3E}">
        <p14:creationId xmlns:p14="http://schemas.microsoft.com/office/powerpoint/2010/main" val="16614060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32175" y="1691818"/>
            <a:ext cx="3892524" cy="1477328"/>
          </a:xfrm>
          <a:prstGeom prst="rect">
            <a:avLst/>
          </a:prstGeom>
          <a:noFill/>
        </p:spPr>
        <p:txBody>
          <a:bodyPr wrap="none" rtlCol="0">
            <a:spAutoFit/>
          </a:bodyPr>
          <a:lstStyle/>
          <a:p>
            <a:r>
              <a:rPr lang="en-US" b="1" dirty="0" smtClean="0">
                <a:solidFill>
                  <a:srgbClr val="6B7D72"/>
                </a:solidFill>
              </a:rPr>
              <a:t>bday-query1</a:t>
            </a:r>
          </a:p>
          <a:p>
            <a:r>
              <a:rPr lang="en-US" dirty="0" smtClean="0"/>
              <a:t>today := 260;</a:t>
            </a:r>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72200" y="696041"/>
            <a:ext cx="1143000" cy="850900"/>
          </a:xfrm>
          <a:prstGeom prst="rect">
            <a:avLst/>
          </a:prstGeom>
          <a:solidFill>
            <a:srgbClr val="763298"/>
          </a:solidFill>
        </p:spPr>
      </p:pic>
      <p:pic>
        <p:nvPicPr>
          <p:cNvPr id="25" name="Picture 2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1" y="4693448"/>
            <a:ext cx="609600" cy="486676"/>
          </a:xfrm>
          <a:prstGeom prst="rect">
            <a:avLst/>
          </a:prstGeom>
        </p:spPr>
      </p:pic>
      <p:sp>
        <p:nvSpPr>
          <p:cNvPr id="26" name="TextBox 25"/>
          <p:cNvSpPr txBox="1"/>
          <p:nvPr/>
        </p:nvSpPr>
        <p:spPr>
          <a:xfrm>
            <a:off x="6553200" y="4596824"/>
            <a:ext cx="291266" cy="584776"/>
          </a:xfrm>
          <a:prstGeom prst="rect">
            <a:avLst/>
          </a:prstGeom>
          <a:noFill/>
        </p:spPr>
        <p:txBody>
          <a:bodyPr wrap="none" rtlCol="0">
            <a:spAutoFit/>
          </a:bodyPr>
          <a:lstStyle/>
          <a:p>
            <a:r>
              <a:rPr lang="en-US" sz="3200" dirty="0" smtClean="0"/>
              <a:t>|</a:t>
            </a:r>
            <a:endParaRPr lang="en-US" dirty="0"/>
          </a:p>
        </p:txBody>
      </p:sp>
      <p:sp>
        <p:nvSpPr>
          <p:cNvPr id="28" name="TextBox 27"/>
          <p:cNvSpPr txBox="1"/>
          <p:nvPr/>
        </p:nvSpPr>
        <p:spPr>
          <a:xfrm>
            <a:off x="5319332" y="4800600"/>
            <a:ext cx="319468" cy="369332"/>
          </a:xfrm>
          <a:prstGeom prst="rect">
            <a:avLst/>
          </a:prstGeom>
          <a:noFill/>
        </p:spPr>
        <p:txBody>
          <a:bodyPr wrap="none" rtlCol="0">
            <a:spAutoFit/>
          </a:bodyPr>
          <a:lstStyle/>
          <a:p>
            <a:r>
              <a:rPr lang="en-US" dirty="0" smtClean="0"/>
              <a:t>=</a:t>
            </a:r>
            <a:endParaRPr lang="en-US" dirty="0"/>
          </a:p>
        </p:txBody>
      </p:sp>
      <p:sp>
        <p:nvSpPr>
          <p:cNvPr id="29" name="Rectangle 28"/>
          <p:cNvSpPr/>
          <p:nvPr/>
        </p:nvSpPr>
        <p:spPr>
          <a:xfrm>
            <a:off x="6743451" y="4724400"/>
            <a:ext cx="1050738" cy="369332"/>
          </a:xfrm>
          <a:prstGeom prst="rect">
            <a:avLst/>
          </a:prstGeom>
        </p:spPr>
        <p:txBody>
          <a:bodyPr wrap="none">
            <a:spAutoFit/>
          </a:bodyPr>
          <a:lstStyle/>
          <a:p>
            <a:r>
              <a:rPr lang="en-US" dirty="0"/>
              <a:t>(out = </a:t>
            </a:r>
            <a:r>
              <a:rPr lang="en-US" dirty="0" smtClean="0"/>
              <a:t>0)</a:t>
            </a:r>
            <a:endParaRPr lang="en-US" dirty="0"/>
          </a:p>
        </p:txBody>
      </p:sp>
      <p:grpSp>
        <p:nvGrpSpPr>
          <p:cNvPr id="2" name="Group 1"/>
          <p:cNvGrpSpPr/>
          <p:nvPr/>
        </p:nvGrpSpPr>
        <p:grpSpPr>
          <a:xfrm>
            <a:off x="469490" y="3950168"/>
            <a:ext cx="4322946" cy="2503901"/>
            <a:chOff x="469490" y="3950168"/>
            <a:chExt cx="4322946" cy="2503901"/>
          </a:xfrm>
        </p:grpSpPr>
        <p:cxnSp>
          <p:nvCxnSpPr>
            <p:cNvPr id="17" name="Straight Arrow Connector 16"/>
            <p:cNvCxnSpPr/>
            <p:nvPr/>
          </p:nvCxnSpPr>
          <p:spPr>
            <a:xfrm flipV="1">
              <a:off x="982436" y="3950168"/>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982436" y="6159968"/>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1155290" y="4059340"/>
              <a:ext cx="1359310"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69490" y="5790117"/>
              <a:ext cx="527007" cy="276999"/>
            </a:xfrm>
            <a:prstGeom prst="rect">
              <a:avLst/>
            </a:prstGeom>
            <a:noFill/>
          </p:spPr>
          <p:txBody>
            <a:bodyPr wrap="none" rtlCol="0">
              <a:spAutoFit/>
            </a:bodyPr>
            <a:lstStyle/>
            <a:p>
              <a:r>
                <a:rPr lang="en-US" sz="1200" dirty="0" smtClean="0"/>
                <a:t>1956</a:t>
              </a:r>
              <a:endParaRPr lang="en-US" sz="1200" dirty="0"/>
            </a:p>
          </p:txBody>
        </p:sp>
        <p:sp>
          <p:nvSpPr>
            <p:cNvPr id="22" name="TextBox 21"/>
            <p:cNvSpPr txBox="1"/>
            <p:nvPr/>
          </p:nvSpPr>
          <p:spPr>
            <a:xfrm>
              <a:off x="469490" y="3966359"/>
              <a:ext cx="527007" cy="276999"/>
            </a:xfrm>
            <a:prstGeom prst="rect">
              <a:avLst/>
            </a:prstGeom>
            <a:noFill/>
          </p:spPr>
          <p:txBody>
            <a:bodyPr wrap="none" rtlCol="0">
              <a:spAutoFit/>
            </a:bodyPr>
            <a:lstStyle/>
            <a:p>
              <a:r>
                <a:rPr lang="en-US" sz="1200" dirty="0" smtClean="0"/>
                <a:t>1992</a:t>
              </a:r>
              <a:endParaRPr lang="en-US" sz="1200" dirty="0"/>
            </a:p>
          </p:txBody>
        </p:sp>
        <p:sp>
          <p:nvSpPr>
            <p:cNvPr id="23" name="TextBox 22"/>
            <p:cNvSpPr txBox="1"/>
            <p:nvPr/>
          </p:nvSpPr>
          <p:spPr>
            <a:xfrm>
              <a:off x="1020164" y="6123801"/>
              <a:ext cx="270251" cy="276999"/>
            </a:xfrm>
            <a:prstGeom prst="rect">
              <a:avLst/>
            </a:prstGeom>
            <a:noFill/>
          </p:spPr>
          <p:txBody>
            <a:bodyPr wrap="none" rtlCol="0">
              <a:spAutoFit/>
            </a:bodyPr>
            <a:lstStyle/>
            <a:p>
              <a:r>
                <a:rPr lang="en-US" sz="1200" dirty="0" smtClean="0"/>
                <a:t>0</a:t>
              </a:r>
              <a:endParaRPr lang="en-US" sz="1200" dirty="0"/>
            </a:p>
          </p:txBody>
        </p:sp>
        <p:sp>
          <p:nvSpPr>
            <p:cNvPr id="24" name="TextBox 23"/>
            <p:cNvSpPr txBox="1"/>
            <p:nvPr/>
          </p:nvSpPr>
          <p:spPr>
            <a:xfrm>
              <a:off x="4309055" y="6123801"/>
              <a:ext cx="441422" cy="276999"/>
            </a:xfrm>
            <a:prstGeom prst="rect">
              <a:avLst/>
            </a:prstGeom>
            <a:noFill/>
          </p:spPr>
          <p:txBody>
            <a:bodyPr wrap="none" rtlCol="0">
              <a:spAutoFit/>
            </a:bodyPr>
            <a:lstStyle/>
            <a:p>
              <a:r>
                <a:rPr lang="en-US" sz="1200" dirty="0" smtClean="0"/>
                <a:t>364</a:t>
              </a:r>
              <a:endParaRPr lang="en-US" sz="1200" dirty="0"/>
            </a:p>
          </p:txBody>
        </p:sp>
        <p:sp>
          <p:nvSpPr>
            <p:cNvPr id="30" name="Rectangle 29"/>
            <p:cNvSpPr/>
            <p:nvPr/>
          </p:nvSpPr>
          <p:spPr>
            <a:xfrm>
              <a:off x="2963910" y="4059340"/>
              <a:ext cx="1608089"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2286000" y="6177070"/>
              <a:ext cx="441422" cy="276999"/>
            </a:xfrm>
            <a:prstGeom prst="rect">
              <a:avLst/>
            </a:prstGeom>
            <a:noFill/>
          </p:spPr>
          <p:txBody>
            <a:bodyPr wrap="none" rtlCol="0">
              <a:spAutoFit/>
            </a:bodyPr>
            <a:lstStyle/>
            <a:p>
              <a:r>
                <a:rPr lang="en-US" sz="1200" dirty="0" smtClean="0"/>
                <a:t>259</a:t>
              </a:r>
              <a:endParaRPr lang="en-US" sz="1200" dirty="0"/>
            </a:p>
          </p:txBody>
        </p:sp>
        <p:sp>
          <p:nvSpPr>
            <p:cNvPr id="32" name="TextBox 31"/>
            <p:cNvSpPr txBox="1"/>
            <p:nvPr/>
          </p:nvSpPr>
          <p:spPr>
            <a:xfrm>
              <a:off x="2745942" y="6172200"/>
              <a:ext cx="441422" cy="276999"/>
            </a:xfrm>
            <a:prstGeom prst="rect">
              <a:avLst/>
            </a:prstGeom>
            <a:noFill/>
          </p:spPr>
          <p:txBody>
            <a:bodyPr wrap="none" rtlCol="0">
              <a:spAutoFit/>
            </a:bodyPr>
            <a:lstStyle/>
            <a:p>
              <a:r>
                <a:rPr lang="en-US" sz="1200" dirty="0" smtClean="0"/>
                <a:t>267</a:t>
              </a:r>
              <a:endParaRPr lang="en-US" sz="1200" dirty="0"/>
            </a:p>
          </p:txBody>
        </p:sp>
        <p:sp>
          <p:nvSpPr>
            <p:cNvPr id="34" name="Rounded Rectangle 33"/>
            <p:cNvSpPr/>
            <p:nvPr/>
          </p:nvSpPr>
          <p:spPr>
            <a:xfrm>
              <a:off x="2971800" y="4495800"/>
              <a:ext cx="152400" cy="152400"/>
            </a:xfrm>
            <a:prstGeom prst="roundRect">
              <a:avLst/>
            </a:prstGeom>
            <a:noFill/>
            <a:ln>
              <a:solidFill>
                <a:srgbClr val="D25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6" name="Picture 35"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648" y="5430979"/>
            <a:ext cx="720357" cy="575099"/>
          </a:xfrm>
          <a:prstGeom prst="rect">
            <a:avLst/>
          </a:prstGeom>
        </p:spPr>
      </p:pic>
      <p:sp>
        <p:nvSpPr>
          <p:cNvPr id="37" name="TextBox 36"/>
          <p:cNvSpPr txBox="1"/>
          <p:nvPr/>
        </p:nvSpPr>
        <p:spPr>
          <a:xfrm>
            <a:off x="5319332" y="5548324"/>
            <a:ext cx="319468" cy="369332"/>
          </a:xfrm>
          <a:prstGeom prst="rect">
            <a:avLst/>
          </a:prstGeom>
          <a:noFill/>
        </p:spPr>
        <p:txBody>
          <a:bodyPr wrap="none" rtlCol="0">
            <a:spAutoFit/>
          </a:bodyPr>
          <a:lstStyle/>
          <a:p>
            <a:r>
              <a:rPr lang="en-US" dirty="0" smtClean="0"/>
              <a:t>=</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15</a:t>
            </a:fld>
            <a:endParaRPr lang="en-US"/>
          </a:p>
        </p:txBody>
      </p:sp>
      <p:sp>
        <p:nvSpPr>
          <p:cNvPr id="5" name="Right Brace 4"/>
          <p:cNvSpPr/>
          <p:nvPr/>
        </p:nvSpPr>
        <p:spPr>
          <a:xfrm rot="16200000">
            <a:off x="2526661" y="1480685"/>
            <a:ext cx="412254" cy="424637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1219200" y="2667000"/>
            <a:ext cx="2968857" cy="646331"/>
          </a:xfrm>
          <a:prstGeom prst="rect">
            <a:avLst/>
          </a:prstGeom>
          <a:noFill/>
        </p:spPr>
        <p:txBody>
          <a:bodyPr wrap="none" rtlCol="0">
            <a:spAutoFit/>
          </a:bodyPr>
          <a:lstStyle/>
          <a:p>
            <a:r>
              <a:rPr lang="en-US" dirty="0" smtClean="0">
                <a:solidFill>
                  <a:srgbClr val="FF0000"/>
                </a:solidFill>
              </a:rPr>
              <a:t>Problem</a:t>
            </a:r>
          </a:p>
          <a:p>
            <a:r>
              <a:rPr lang="en-US" dirty="0" smtClean="0">
                <a:solidFill>
                  <a:srgbClr val="FF0000"/>
                </a:solidFill>
              </a:rPr>
              <a:t>  Policy</a:t>
            </a:r>
            <a:r>
              <a:rPr lang="en-US" dirty="0" smtClean="0">
                <a:solidFill>
                  <a:srgbClr val="FF0000"/>
                </a:solidFill>
              </a:rPr>
              <a:t>: Is this acceptable?</a:t>
            </a:r>
            <a:endParaRPr lang="en-US" dirty="0">
              <a:solidFill>
                <a:srgbClr val="FF0000"/>
              </a:solidFill>
            </a:endParaRPr>
          </a:p>
        </p:txBody>
      </p:sp>
    </p:spTree>
    <p:extLst>
      <p:ext uri="{BB962C8B-B14F-4D97-AF65-F5344CB8AC3E}">
        <p14:creationId xmlns:p14="http://schemas.microsoft.com/office/powerpoint/2010/main" val="39572054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7" name="Content Placeholder 6"/>
          <p:cNvSpPr>
            <a:spLocks noGrp="1"/>
          </p:cNvSpPr>
          <p:nvPr>
            <p:ph idx="1"/>
          </p:nvPr>
        </p:nvSpPr>
        <p:spPr/>
        <p:txBody>
          <a:bodyPr>
            <a:normAutofit/>
          </a:bodyPr>
          <a:lstStyle/>
          <a:p>
            <a:pPr marL="182880" lvl="1"/>
            <a:r>
              <a:rPr lang="en-US" dirty="0"/>
              <a:t>We can use (general purpose) probabilistic languages to model attacker knowledge and how it changes due to query results.</a:t>
            </a:r>
          </a:p>
          <a:p>
            <a:pPr marL="457200" lvl="2"/>
            <a:r>
              <a:rPr lang="en-US" dirty="0" err="1"/>
              <a:t>prob</a:t>
            </a:r>
            <a:r>
              <a:rPr lang="en-US" dirty="0"/>
              <a:t>-scheme, IBAL, etc.</a:t>
            </a:r>
          </a:p>
          <a:p>
            <a:pPr marL="457200" lvl="2"/>
            <a:endParaRPr lang="en-US" dirty="0"/>
          </a:p>
          <a:p>
            <a:pPr marL="182880" lvl="1"/>
            <a:r>
              <a:rPr lang="en-US" dirty="0" smtClean="0">
                <a:solidFill>
                  <a:srgbClr val="FF0000"/>
                </a:solidFill>
              </a:rPr>
              <a:t>Problem:</a:t>
            </a:r>
            <a:r>
              <a:rPr lang="en-US" dirty="0" smtClean="0"/>
              <a:t> (</a:t>
            </a:r>
            <a:r>
              <a:rPr lang="en-US" dirty="0"/>
              <a:t>standard) enumeration-based probabilistic interpretation and revision is too slow</a:t>
            </a:r>
            <a:r>
              <a:rPr lang="en-US" dirty="0" smtClean="0"/>
              <a:t>.</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16</a:t>
            </a:fld>
            <a:endParaRPr lang="en-US"/>
          </a:p>
        </p:txBody>
      </p:sp>
    </p:spTree>
    <p:extLst>
      <p:ext uri="{BB962C8B-B14F-4D97-AF65-F5344CB8AC3E}">
        <p14:creationId xmlns:p14="http://schemas.microsoft.com/office/powerpoint/2010/main" val="28556442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a:xfrm>
            <a:off x="228600" y="1600200"/>
            <a:ext cx="8686800" cy="4876800"/>
          </a:xfrm>
        </p:spPr>
        <p:txBody>
          <a:bodyPr/>
          <a:lstStyle/>
          <a:p>
            <a:pPr lvl="1"/>
            <a:r>
              <a:rPr lang="en-US" dirty="0" smtClean="0"/>
              <a:t>Our results</a:t>
            </a:r>
            <a:endParaRPr lang="en-US" dirty="0" smtClean="0"/>
          </a:p>
          <a:p>
            <a:pPr lvl="2"/>
            <a:r>
              <a:rPr lang="en-US" dirty="0" smtClean="0">
                <a:solidFill>
                  <a:srgbClr val="FF0000"/>
                </a:solidFill>
              </a:rPr>
              <a:t>Problem 1</a:t>
            </a:r>
            <a:r>
              <a:rPr lang="en-US" dirty="0" smtClean="0"/>
              <a:t>: Suitable </a:t>
            </a:r>
            <a:r>
              <a:rPr lang="en-US" dirty="0" smtClean="0"/>
              <a:t>policy definition.</a:t>
            </a:r>
          </a:p>
          <a:p>
            <a:pPr lvl="2"/>
            <a:endParaRPr lang="en-US" dirty="0" smtClean="0"/>
          </a:p>
          <a:p>
            <a:pPr lvl="2"/>
            <a:r>
              <a:rPr lang="en-US" dirty="0" smtClean="0">
                <a:solidFill>
                  <a:srgbClr val="FF0000"/>
                </a:solidFill>
              </a:rPr>
              <a:t>Problem 2</a:t>
            </a:r>
            <a:r>
              <a:rPr lang="en-US" dirty="0" smtClean="0"/>
              <a:t>: Approximate </a:t>
            </a:r>
            <a:r>
              <a:rPr lang="en-US" dirty="0" smtClean="0"/>
              <a:t>(but sound in terms of policy) probabilistic computation</a:t>
            </a:r>
            <a:r>
              <a:rPr lang="en-US" dirty="0" smtClean="0"/>
              <a:t>.</a:t>
            </a:r>
          </a:p>
          <a:p>
            <a:pPr lvl="3"/>
            <a:r>
              <a:rPr lang="en-US" dirty="0" smtClean="0"/>
              <a:t>Implementation.</a:t>
            </a:r>
            <a:endParaRPr lang="en-US" dirty="0"/>
          </a:p>
          <a:p>
            <a:pPr lvl="3"/>
            <a:endParaRPr lang="en-US" dirty="0" smtClean="0"/>
          </a:p>
          <a:p>
            <a:pPr lvl="2"/>
            <a:r>
              <a:rPr lang="en-US" dirty="0" smtClean="0"/>
              <a:t>Experimental results.</a:t>
            </a:r>
          </a:p>
          <a:p>
            <a:pPr lvl="3"/>
            <a:r>
              <a:rPr lang="en-US" dirty="0" smtClean="0"/>
              <a:t>compare to </a:t>
            </a:r>
            <a:r>
              <a:rPr lang="en-US" dirty="0" err="1" smtClean="0"/>
              <a:t>prob</a:t>
            </a:r>
            <a:r>
              <a:rPr lang="en-US" dirty="0" smtClean="0"/>
              <a:t>-scheme, enumeration-based probabilistic </a:t>
            </a:r>
            <a:r>
              <a:rPr lang="en-US" dirty="0" smtClean="0"/>
              <a:t>interpretation</a:t>
            </a:r>
            <a:endParaRPr lang="en-US" dirty="0" smtClean="0"/>
          </a:p>
        </p:txBody>
      </p:sp>
      <p:sp>
        <p:nvSpPr>
          <p:cNvPr id="3" name="Slide Number Placeholder 2"/>
          <p:cNvSpPr>
            <a:spLocks noGrp="1"/>
          </p:cNvSpPr>
          <p:nvPr>
            <p:ph type="sldNum" sz="quarter" idx="12"/>
          </p:nvPr>
        </p:nvSpPr>
        <p:spPr/>
        <p:txBody>
          <a:bodyPr/>
          <a:lstStyle/>
          <a:p>
            <a:fld id="{1D72EBF8-7CF5-44B7-B2BF-E22DE4D0703D}" type="slidenum">
              <a:rPr lang="en-US" smtClean="0"/>
              <a:pPr/>
              <a:t>17</a:t>
            </a:fld>
            <a:endParaRPr lang="en-US"/>
          </a:p>
        </p:txBody>
      </p:sp>
    </p:spTree>
    <p:extLst>
      <p:ext uri="{BB962C8B-B14F-4D97-AF65-F5344CB8AC3E}">
        <p14:creationId xmlns:p14="http://schemas.microsoft.com/office/powerpoint/2010/main" val="32789480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1: Policy</a:t>
            </a:r>
            <a:endParaRPr lang="en-US" dirty="0"/>
          </a:p>
        </p:txBody>
      </p:sp>
      <p:sp>
        <p:nvSpPr>
          <p:cNvPr id="3" name="Content Placeholder 2"/>
          <p:cNvSpPr>
            <a:spLocks noGrp="1"/>
          </p:cNvSpPr>
          <p:nvPr>
            <p:ph idx="1"/>
          </p:nvPr>
        </p:nvSpPr>
        <p:spPr>
          <a:xfrm>
            <a:off x="457200" y="1981200"/>
            <a:ext cx="7543800" cy="3581400"/>
          </a:xfrm>
        </p:spPr>
        <p:txBody>
          <a:bodyPr>
            <a:normAutofit/>
          </a:bodyPr>
          <a:lstStyle/>
          <a:p>
            <a:r>
              <a:rPr lang="en-US" dirty="0" smtClean="0"/>
              <a:t>Let us consider a policy</a:t>
            </a:r>
          </a:p>
          <a:p>
            <a:pPr lvl="1"/>
            <a:r>
              <a:rPr lang="en-US" dirty="0" err="1" smtClean="0"/>
              <a:t>Pr</a:t>
            </a:r>
            <a:r>
              <a:rPr lang="en-US" dirty="0" smtClean="0"/>
              <a:t>[my secret] &lt; t</a:t>
            </a:r>
          </a:p>
          <a:p>
            <a:pPr marL="274320" lvl="1" indent="0">
              <a:buNone/>
            </a:pPr>
            <a:endParaRPr lang="en-US" dirty="0"/>
          </a:p>
          <a:p>
            <a:pPr lvl="1"/>
            <a:r>
              <a:rPr lang="en-US" dirty="0" smtClean="0"/>
              <a:t>Choice of threshold t might depend on risks involved in revelation of secret.</a:t>
            </a:r>
            <a:endParaRPr lang="en-US" dirty="0"/>
          </a:p>
          <a:p>
            <a:pPr lvl="2"/>
            <a:endParaRPr lang="en-US" dirty="0" smtClean="0"/>
          </a:p>
          <a:p>
            <a:endParaRPr lang="en-US" dirty="0" smtClean="0"/>
          </a:p>
        </p:txBody>
      </p:sp>
      <p:sp>
        <p:nvSpPr>
          <p:cNvPr id="4" name="Slide Number Placeholder 3"/>
          <p:cNvSpPr>
            <a:spLocks noGrp="1"/>
          </p:cNvSpPr>
          <p:nvPr>
            <p:ph type="sldNum" sz="quarter" idx="12"/>
          </p:nvPr>
        </p:nvSpPr>
        <p:spPr/>
        <p:txBody>
          <a:bodyPr/>
          <a:lstStyle/>
          <a:p>
            <a:fld id="{1D72EBF8-7CF5-44B7-B2BF-E22DE4D0703D}" type="slidenum">
              <a:rPr lang="en-US" smtClean="0"/>
              <a:pPr/>
              <a:t>18</a:t>
            </a:fld>
            <a:endParaRPr lang="en-US"/>
          </a:p>
        </p:txBody>
      </p:sp>
    </p:spTree>
    <p:extLst>
      <p:ext uri="{BB962C8B-B14F-4D97-AF65-F5344CB8AC3E}">
        <p14:creationId xmlns:p14="http://schemas.microsoft.com/office/powerpoint/2010/main" val="40803404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policy</a:t>
            </a:r>
            <a:endParaRPr lang="en-US" dirty="0"/>
          </a:p>
        </p:txBody>
      </p:sp>
      <p:pic>
        <p:nvPicPr>
          <p:cNvPr id="5" name="Picture 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305" y="2912782"/>
            <a:ext cx="916311" cy="731540"/>
          </a:xfrm>
          <a:prstGeom prst="rect">
            <a:avLst/>
          </a:prstGeom>
        </p:spPr>
      </p:pic>
      <p:sp>
        <p:nvSpPr>
          <p:cNvPr id="6" name="TextBox 5"/>
          <p:cNvSpPr txBox="1"/>
          <p:nvPr/>
        </p:nvSpPr>
        <p:spPr>
          <a:xfrm>
            <a:off x="2167225" y="3024681"/>
            <a:ext cx="319468"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2661099" y="2889646"/>
            <a:ext cx="2404287" cy="646331"/>
          </a:xfrm>
          <a:prstGeom prst="rect">
            <a:avLst/>
          </a:prstGeom>
          <a:noFill/>
        </p:spPr>
        <p:txBody>
          <a:bodyPr wrap="none" rtlCol="0">
            <a:spAutoFit/>
          </a:bodyPr>
          <a:lstStyle/>
          <a:p>
            <a:pPr algn="ctr"/>
            <a:r>
              <a:rPr lang="en-US" dirty="0" smtClean="0"/>
              <a:t>0 </a:t>
            </a:r>
            <a:r>
              <a:rPr lang="en-US" dirty="0" smtClean="0">
                <a:latin typeface="cmsy10"/>
                <a:ea typeface="cmsy10"/>
                <a:cs typeface="cmsy10"/>
              </a:rPr>
              <a:t>·</a:t>
            </a:r>
            <a:r>
              <a:rPr lang="en-US" dirty="0" smtClean="0"/>
              <a:t> </a:t>
            </a:r>
            <a:r>
              <a:rPr lang="en-US" dirty="0" err="1" smtClean="0"/>
              <a:t>bday</a:t>
            </a:r>
            <a:r>
              <a:rPr lang="en-US" dirty="0" smtClean="0"/>
              <a:t> </a:t>
            </a:r>
            <a:r>
              <a:rPr lang="en-US" dirty="0" smtClean="0">
                <a:latin typeface="cmsy10"/>
                <a:ea typeface="cmsy10"/>
                <a:cs typeface="cmsy10"/>
              </a:rPr>
              <a:t>·</a:t>
            </a:r>
            <a:r>
              <a:rPr lang="en-US" dirty="0" smtClean="0"/>
              <a:t> 364</a:t>
            </a:r>
          </a:p>
          <a:p>
            <a:pPr algn="ctr"/>
            <a:r>
              <a:rPr lang="en-US" dirty="0" smtClean="0"/>
              <a:t>1956 </a:t>
            </a:r>
            <a:r>
              <a:rPr lang="en-US" dirty="0" smtClean="0">
                <a:latin typeface="cmsy10"/>
                <a:ea typeface="cmsy10"/>
                <a:cs typeface="cmsy10"/>
              </a:rPr>
              <a:t>·</a:t>
            </a:r>
            <a:r>
              <a:rPr lang="en-US" dirty="0" smtClean="0"/>
              <a:t> </a:t>
            </a:r>
            <a:r>
              <a:rPr lang="en-US" dirty="0" err="1" smtClean="0"/>
              <a:t>byear</a:t>
            </a:r>
            <a:r>
              <a:rPr lang="en-US" dirty="0" smtClean="0"/>
              <a:t> </a:t>
            </a:r>
            <a:r>
              <a:rPr lang="en-US" dirty="0" smtClean="0">
                <a:latin typeface="cmsy10"/>
                <a:ea typeface="cmsy10"/>
                <a:cs typeface="cmsy10"/>
              </a:rPr>
              <a:t>·</a:t>
            </a:r>
            <a:r>
              <a:rPr lang="en-US" dirty="0" smtClean="0"/>
              <a:t> 1992</a:t>
            </a:r>
            <a:endParaRPr lang="en-US" dirty="0"/>
          </a:p>
        </p:txBody>
      </p:sp>
      <p:sp>
        <p:nvSpPr>
          <p:cNvPr id="20" name="TextBox 19"/>
          <p:cNvSpPr txBox="1"/>
          <p:nvPr/>
        </p:nvSpPr>
        <p:spPr>
          <a:xfrm>
            <a:off x="2807388" y="1665464"/>
            <a:ext cx="3583921" cy="923330"/>
          </a:xfrm>
          <a:prstGeom prst="rect">
            <a:avLst/>
          </a:prstGeom>
          <a:noFill/>
        </p:spPr>
        <p:txBody>
          <a:bodyPr wrap="none" rtlCol="0">
            <a:spAutoFit/>
          </a:bodyPr>
          <a:lstStyle/>
          <a:p>
            <a:r>
              <a:rPr lang="en-US" b="1" dirty="0" smtClean="0">
                <a:solidFill>
                  <a:srgbClr val="6B7D72"/>
                </a:solidFill>
              </a:rPr>
              <a:t>Bob (born September 24, 1980)</a:t>
            </a:r>
          </a:p>
          <a:p>
            <a:r>
              <a:rPr lang="en-US" dirty="0" err="1" smtClean="0"/>
              <a:t>bday</a:t>
            </a:r>
            <a:r>
              <a:rPr lang="en-US" dirty="0" smtClean="0"/>
              <a:t> = 267</a:t>
            </a:r>
          </a:p>
          <a:p>
            <a:r>
              <a:rPr lang="en-US" dirty="0" err="1" smtClean="0"/>
              <a:t>byear</a:t>
            </a:r>
            <a:r>
              <a:rPr lang="en-US" dirty="0" smtClean="0"/>
              <a:t> = 1980</a:t>
            </a:r>
            <a:endParaRPr lang="en-US" dirty="0"/>
          </a:p>
        </p:txBody>
      </p:sp>
      <p:sp>
        <p:nvSpPr>
          <p:cNvPr id="21" name="TextBox 20"/>
          <p:cNvSpPr txBox="1"/>
          <p:nvPr/>
        </p:nvSpPr>
        <p:spPr>
          <a:xfrm>
            <a:off x="5007957" y="2087997"/>
            <a:ext cx="851803" cy="369332"/>
          </a:xfrm>
          <a:prstGeom prst="rect">
            <a:avLst/>
          </a:prstGeom>
          <a:noFill/>
        </p:spPr>
        <p:txBody>
          <a:bodyPr wrap="none" rtlCol="0">
            <a:spAutoFit/>
          </a:bodyPr>
          <a:lstStyle/>
          <a:p>
            <a:r>
              <a:rPr lang="en-US" dirty="0" smtClean="0">
                <a:solidFill>
                  <a:srgbClr val="6B7D72"/>
                </a:solidFill>
              </a:rPr>
              <a:t>Secret</a:t>
            </a:r>
            <a:endParaRPr lang="en-US" dirty="0">
              <a:solidFill>
                <a:srgbClr val="6B7D72"/>
              </a:solidFill>
            </a:endParaRPr>
          </a:p>
        </p:txBody>
      </p:sp>
      <p:sp>
        <p:nvSpPr>
          <p:cNvPr id="22" name="Right Brace 21"/>
          <p:cNvSpPr/>
          <p:nvPr/>
        </p:nvSpPr>
        <p:spPr>
          <a:xfrm>
            <a:off x="4713284" y="2021401"/>
            <a:ext cx="185915" cy="492204"/>
          </a:xfrm>
          <a:prstGeom prst="rightBrace">
            <a:avLst>
              <a:gd name="adj1" fmla="val 8333"/>
              <a:gd name="adj2" fmla="val 5197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5733600" y="3900138"/>
            <a:ext cx="2381068" cy="923330"/>
          </a:xfrm>
          <a:prstGeom prst="rect">
            <a:avLst/>
          </a:prstGeom>
          <a:noFill/>
        </p:spPr>
        <p:txBody>
          <a:bodyPr wrap="none" rtlCol="0">
            <a:spAutoFit/>
          </a:bodyPr>
          <a:lstStyle/>
          <a:p>
            <a:r>
              <a:rPr lang="en-US" b="1" dirty="0" smtClean="0">
                <a:solidFill>
                  <a:srgbClr val="6B7D72"/>
                </a:solidFill>
              </a:rPr>
              <a:t>Policy</a:t>
            </a:r>
          </a:p>
          <a:p>
            <a:r>
              <a:rPr lang="en-US" dirty="0" err="1" smtClean="0"/>
              <a:t>Pr</a:t>
            </a:r>
            <a:r>
              <a:rPr lang="en-US" dirty="0" smtClean="0"/>
              <a:t>[</a:t>
            </a:r>
            <a:r>
              <a:rPr lang="en-US" dirty="0" err="1" smtClean="0"/>
              <a:t>bday</a:t>
            </a:r>
            <a:r>
              <a:rPr lang="en-US" dirty="0" smtClean="0"/>
              <a:t>] &lt; 0.2</a:t>
            </a:r>
          </a:p>
          <a:p>
            <a:r>
              <a:rPr lang="en-US" dirty="0" err="1" smtClean="0"/>
              <a:t>Pr</a:t>
            </a:r>
            <a:r>
              <a:rPr lang="en-US" dirty="0" smtClean="0"/>
              <a:t>[</a:t>
            </a:r>
            <a:r>
              <a:rPr lang="en-US" dirty="0" err="1" smtClean="0"/>
              <a:t>bday,byear</a:t>
            </a:r>
            <a:r>
              <a:rPr lang="en-US" dirty="0" smtClean="0"/>
              <a:t>] &lt; 0.05</a:t>
            </a:r>
            <a:endParaRPr lang="en-US" dirty="0"/>
          </a:p>
        </p:txBody>
      </p:sp>
      <p:grpSp>
        <p:nvGrpSpPr>
          <p:cNvPr id="28" name="Group 27"/>
          <p:cNvGrpSpPr/>
          <p:nvPr/>
        </p:nvGrpSpPr>
        <p:grpSpPr>
          <a:xfrm>
            <a:off x="652798" y="3592361"/>
            <a:ext cx="5049826" cy="2979698"/>
            <a:chOff x="652798" y="3592361"/>
            <a:chExt cx="5049826" cy="2979698"/>
          </a:xfrm>
        </p:grpSpPr>
        <p:cxnSp>
          <p:nvCxnSpPr>
            <p:cNvPr id="9" name="Straight Arrow Connector 8"/>
            <p:cNvCxnSpPr/>
            <p:nvPr/>
          </p:nvCxnSpPr>
          <p:spPr>
            <a:xfrm flipV="1">
              <a:off x="1297345" y="3960205"/>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1297345" y="6170005"/>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20413" y="6016116"/>
              <a:ext cx="582211" cy="307777"/>
            </a:xfrm>
            <a:prstGeom prst="rect">
              <a:avLst/>
            </a:prstGeom>
            <a:noFill/>
          </p:spPr>
          <p:txBody>
            <a:bodyPr wrap="none" rtlCol="0">
              <a:spAutoFit/>
            </a:bodyPr>
            <a:lstStyle/>
            <a:p>
              <a:r>
                <a:rPr lang="en-US" sz="1400" dirty="0" err="1" smtClean="0">
                  <a:solidFill>
                    <a:srgbClr val="6B7D72"/>
                  </a:solidFill>
                </a:rPr>
                <a:t>bday</a:t>
              </a:r>
              <a:endParaRPr lang="en-US" sz="1400" dirty="0">
                <a:solidFill>
                  <a:srgbClr val="6B7D72"/>
                </a:solidFill>
              </a:endParaRPr>
            </a:p>
          </p:txBody>
        </p:sp>
        <p:sp>
          <p:nvSpPr>
            <p:cNvPr id="13" name="TextBox 12"/>
            <p:cNvSpPr txBox="1"/>
            <p:nvPr/>
          </p:nvSpPr>
          <p:spPr>
            <a:xfrm>
              <a:off x="980460" y="3592361"/>
              <a:ext cx="633770" cy="307777"/>
            </a:xfrm>
            <a:prstGeom prst="rect">
              <a:avLst/>
            </a:prstGeom>
            <a:noFill/>
          </p:spPr>
          <p:txBody>
            <a:bodyPr wrap="none" rtlCol="0">
              <a:spAutoFit/>
            </a:bodyPr>
            <a:lstStyle/>
            <a:p>
              <a:r>
                <a:rPr lang="en-US" sz="1400" dirty="0" err="1" smtClean="0">
                  <a:solidFill>
                    <a:srgbClr val="6B7D72"/>
                  </a:solidFill>
                </a:rPr>
                <a:t>byear</a:t>
              </a:r>
              <a:endParaRPr lang="en-US" sz="1400" dirty="0">
                <a:solidFill>
                  <a:srgbClr val="6B7D72"/>
                </a:solidFill>
              </a:endParaRPr>
            </a:p>
          </p:txBody>
        </p:sp>
        <p:sp>
          <p:nvSpPr>
            <p:cNvPr id="14" name="Rectangle 13"/>
            <p:cNvSpPr/>
            <p:nvPr/>
          </p:nvSpPr>
          <p:spPr>
            <a:xfrm>
              <a:off x="1470199" y="4069377"/>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52798" y="5800154"/>
              <a:ext cx="527007" cy="276999"/>
            </a:xfrm>
            <a:prstGeom prst="rect">
              <a:avLst/>
            </a:prstGeom>
            <a:noFill/>
          </p:spPr>
          <p:txBody>
            <a:bodyPr wrap="none" rtlCol="0">
              <a:spAutoFit/>
            </a:bodyPr>
            <a:lstStyle/>
            <a:p>
              <a:r>
                <a:rPr lang="en-US" sz="1200" dirty="0" smtClean="0"/>
                <a:t>1956</a:t>
              </a:r>
              <a:endParaRPr lang="en-US" sz="1200" dirty="0"/>
            </a:p>
          </p:txBody>
        </p:sp>
        <p:sp>
          <p:nvSpPr>
            <p:cNvPr id="17" name="TextBox 16"/>
            <p:cNvSpPr txBox="1"/>
            <p:nvPr/>
          </p:nvSpPr>
          <p:spPr>
            <a:xfrm>
              <a:off x="652798" y="3976396"/>
              <a:ext cx="527007" cy="276999"/>
            </a:xfrm>
            <a:prstGeom prst="rect">
              <a:avLst/>
            </a:prstGeom>
            <a:noFill/>
          </p:spPr>
          <p:txBody>
            <a:bodyPr wrap="none" rtlCol="0">
              <a:spAutoFit/>
            </a:bodyPr>
            <a:lstStyle/>
            <a:p>
              <a:r>
                <a:rPr lang="en-US" sz="1200" dirty="0" smtClean="0"/>
                <a:t>1992</a:t>
              </a:r>
              <a:endParaRPr lang="en-US" sz="1200" dirty="0"/>
            </a:p>
          </p:txBody>
        </p:sp>
        <p:sp>
          <p:nvSpPr>
            <p:cNvPr id="18" name="TextBox 17"/>
            <p:cNvSpPr txBox="1"/>
            <p:nvPr/>
          </p:nvSpPr>
          <p:spPr>
            <a:xfrm>
              <a:off x="1335073" y="6295060"/>
              <a:ext cx="270251" cy="276999"/>
            </a:xfrm>
            <a:prstGeom prst="rect">
              <a:avLst/>
            </a:prstGeom>
            <a:noFill/>
          </p:spPr>
          <p:txBody>
            <a:bodyPr wrap="none" rtlCol="0">
              <a:spAutoFit/>
            </a:bodyPr>
            <a:lstStyle/>
            <a:p>
              <a:r>
                <a:rPr lang="en-US" sz="1200" dirty="0" smtClean="0"/>
                <a:t>0</a:t>
              </a:r>
              <a:endParaRPr lang="en-US" sz="1200" dirty="0"/>
            </a:p>
          </p:txBody>
        </p:sp>
        <p:sp>
          <p:nvSpPr>
            <p:cNvPr id="19" name="TextBox 18"/>
            <p:cNvSpPr txBox="1"/>
            <p:nvPr/>
          </p:nvSpPr>
          <p:spPr>
            <a:xfrm>
              <a:off x="4623964" y="6295060"/>
              <a:ext cx="441422" cy="276999"/>
            </a:xfrm>
            <a:prstGeom prst="rect">
              <a:avLst/>
            </a:prstGeom>
            <a:noFill/>
          </p:spPr>
          <p:txBody>
            <a:bodyPr wrap="none" rtlCol="0">
              <a:spAutoFit/>
            </a:bodyPr>
            <a:lstStyle/>
            <a:p>
              <a:r>
                <a:rPr lang="en-US" sz="1200" dirty="0" smtClean="0"/>
                <a:t>364</a:t>
              </a:r>
              <a:endParaRPr lang="en-US" sz="1200" dirty="0"/>
            </a:p>
          </p:txBody>
        </p:sp>
        <p:sp>
          <p:nvSpPr>
            <p:cNvPr id="24" name="Rounded Rectangle 23"/>
            <p:cNvSpPr/>
            <p:nvPr/>
          </p:nvSpPr>
          <p:spPr>
            <a:xfrm>
              <a:off x="3124200" y="4495800"/>
              <a:ext cx="152400" cy="152400"/>
            </a:xfrm>
            <a:prstGeom prst="round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TextBox 26"/>
          <p:cNvSpPr txBox="1"/>
          <p:nvPr/>
        </p:nvSpPr>
        <p:spPr>
          <a:xfrm>
            <a:off x="5733600" y="5029472"/>
            <a:ext cx="3009771" cy="923330"/>
          </a:xfrm>
          <a:prstGeom prst="rect">
            <a:avLst/>
          </a:prstGeom>
          <a:noFill/>
        </p:spPr>
        <p:txBody>
          <a:bodyPr wrap="none" rtlCol="0">
            <a:spAutoFit/>
          </a:bodyPr>
          <a:lstStyle/>
          <a:p>
            <a:r>
              <a:rPr lang="en-US" b="1" dirty="0" smtClean="0">
                <a:solidFill>
                  <a:srgbClr val="6B7D72"/>
                </a:solidFill>
              </a:rPr>
              <a:t>Currently</a:t>
            </a:r>
          </a:p>
          <a:p>
            <a:r>
              <a:rPr lang="en-US" dirty="0" err="1" smtClean="0"/>
              <a:t>Pr</a:t>
            </a:r>
            <a:r>
              <a:rPr lang="en-US" dirty="0" smtClean="0"/>
              <a:t>[</a:t>
            </a:r>
            <a:r>
              <a:rPr lang="en-US" dirty="0" err="1" smtClean="0"/>
              <a:t>bday</a:t>
            </a:r>
            <a:r>
              <a:rPr lang="en-US" dirty="0" smtClean="0"/>
              <a:t>] = 1/365</a:t>
            </a:r>
          </a:p>
          <a:p>
            <a:r>
              <a:rPr lang="en-US" dirty="0" err="1" smtClean="0"/>
              <a:t>Pr</a:t>
            </a:r>
            <a:r>
              <a:rPr lang="en-US" dirty="0" smtClean="0"/>
              <a:t>[</a:t>
            </a:r>
            <a:r>
              <a:rPr lang="en-US" dirty="0" err="1" smtClean="0"/>
              <a:t>bday,byear</a:t>
            </a:r>
            <a:r>
              <a:rPr lang="en-US" dirty="0" smtClean="0"/>
              <a:t>] = 1/(365*37)</a:t>
            </a:r>
            <a:endParaRPr lang="en-US" dirty="0"/>
          </a:p>
        </p:txBody>
      </p:sp>
      <p:sp>
        <p:nvSpPr>
          <p:cNvPr id="3" name="TextBox 2"/>
          <p:cNvSpPr txBox="1"/>
          <p:nvPr/>
        </p:nvSpPr>
        <p:spPr>
          <a:xfrm>
            <a:off x="7076255" y="3024681"/>
            <a:ext cx="1987481" cy="369332"/>
          </a:xfrm>
          <a:prstGeom prst="rect">
            <a:avLst/>
          </a:prstGeom>
          <a:noFill/>
        </p:spPr>
        <p:txBody>
          <a:bodyPr wrap="none" rtlCol="0">
            <a:spAutoFit/>
          </a:bodyPr>
          <a:lstStyle/>
          <a:p>
            <a:r>
              <a:rPr lang="en-US" dirty="0" err="1"/>
              <a:t>Pr</a:t>
            </a:r>
            <a:r>
              <a:rPr lang="en-US" dirty="0"/>
              <a:t>[</a:t>
            </a:r>
            <a:r>
              <a:rPr lang="en-US" dirty="0" err="1" smtClean="0"/>
              <a:t>bday</a:t>
            </a:r>
            <a:r>
              <a:rPr lang="en-US" dirty="0" smtClean="0"/>
              <a:t> = 267] …</a:t>
            </a:r>
            <a:endParaRPr lang="en-US" dirty="0"/>
          </a:p>
        </p:txBody>
      </p:sp>
      <p:cxnSp>
        <p:nvCxnSpPr>
          <p:cNvPr id="8" name="Straight Arrow Connector 7"/>
          <p:cNvCxnSpPr>
            <a:stCxn id="3" idx="2"/>
          </p:cNvCxnSpPr>
          <p:nvPr/>
        </p:nvCxnSpPr>
        <p:spPr>
          <a:xfrm flipH="1">
            <a:off x="6629405" y="3394013"/>
            <a:ext cx="1440591" cy="8593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1D72EBF8-7CF5-44B7-B2BF-E22DE4D0703D}" type="slidenum">
              <a:rPr lang="en-US" smtClean="0"/>
              <a:pPr/>
              <a:t>19</a:t>
            </a:fld>
            <a:endParaRPr lang="en-US"/>
          </a:p>
        </p:txBody>
      </p:sp>
      <p:sp>
        <p:nvSpPr>
          <p:cNvPr id="25" name="TextBox 24"/>
          <p:cNvSpPr txBox="1"/>
          <p:nvPr/>
        </p:nvSpPr>
        <p:spPr>
          <a:xfrm>
            <a:off x="2894962" y="3429000"/>
            <a:ext cx="2058038" cy="369332"/>
          </a:xfrm>
          <a:prstGeom prst="rect">
            <a:avLst/>
          </a:prstGeom>
          <a:noFill/>
        </p:spPr>
        <p:txBody>
          <a:bodyPr wrap="none" rtlCol="0">
            <a:spAutoFit/>
          </a:bodyPr>
          <a:lstStyle/>
          <a:p>
            <a:r>
              <a:rPr lang="en-US" dirty="0" smtClean="0"/>
              <a:t>each equally likely</a:t>
            </a:r>
            <a:endParaRPr lang="en-US" dirty="0"/>
          </a:p>
        </p:txBody>
      </p:sp>
      <p:sp>
        <p:nvSpPr>
          <p:cNvPr id="26" name="TextBox 25"/>
          <p:cNvSpPr txBox="1"/>
          <p:nvPr/>
        </p:nvSpPr>
        <p:spPr>
          <a:xfrm>
            <a:off x="8809541" y="0"/>
            <a:ext cx="334459" cy="369332"/>
          </a:xfrm>
          <a:prstGeom prst="rect">
            <a:avLst/>
          </a:prstGeom>
          <a:noFill/>
        </p:spPr>
        <p:txBody>
          <a:bodyPr wrap="none" rtlCol="0">
            <a:spAutoFit/>
          </a:bodyPr>
          <a:lstStyle/>
          <a:p>
            <a:r>
              <a:rPr lang="en-US" dirty="0" smtClean="0"/>
              <a:t>P</a:t>
            </a:r>
            <a:endParaRPr lang="en-US" dirty="0"/>
          </a:p>
        </p:txBody>
      </p:sp>
    </p:spTree>
    <p:extLst>
      <p:ext uri="{BB962C8B-B14F-4D97-AF65-F5344CB8AC3E}">
        <p14:creationId xmlns:p14="http://schemas.microsoft.com/office/powerpoint/2010/main" val="10006103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information</a:t>
            </a:r>
            <a:endParaRPr lang="en-US" dirty="0"/>
          </a:p>
        </p:txBody>
      </p:sp>
      <p:pic>
        <p:nvPicPr>
          <p:cNvPr id="4" name="Content Placeholder 3" descr="fb_princeton.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85" b="15504"/>
          <a:stretch/>
        </p:blipFill>
        <p:spPr>
          <a:xfrm>
            <a:off x="1008470" y="1468397"/>
            <a:ext cx="6916330" cy="5008603"/>
          </a:xfrm>
        </p:spPr>
      </p:pic>
      <p:sp>
        <p:nvSpPr>
          <p:cNvPr id="3" name="Slide Number Placeholder 2"/>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11672440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a:t>
            </a:r>
            <a:r>
              <a:rPr lang="en-US" dirty="0" smtClean="0"/>
              <a:t>policies</a:t>
            </a:r>
            <a:endParaRPr lang="en-US" dirty="0"/>
          </a:p>
        </p:txBody>
      </p:sp>
      <p:sp>
        <p:nvSpPr>
          <p:cNvPr id="23" name="TextBox 22"/>
          <p:cNvSpPr txBox="1"/>
          <p:nvPr/>
        </p:nvSpPr>
        <p:spPr>
          <a:xfrm>
            <a:off x="609600" y="1752600"/>
            <a:ext cx="6096000" cy="1292662"/>
          </a:xfrm>
          <a:prstGeom prst="rect">
            <a:avLst/>
          </a:prstGeom>
          <a:noFill/>
        </p:spPr>
        <p:txBody>
          <a:bodyPr wrap="square" rtlCol="0">
            <a:spAutoFit/>
          </a:bodyPr>
          <a:lstStyle/>
          <a:p>
            <a:r>
              <a:rPr lang="en-US" sz="2000" b="1" dirty="0" smtClean="0">
                <a:solidFill>
                  <a:srgbClr val="6B7D72"/>
                </a:solidFill>
              </a:rPr>
              <a:t>Policy</a:t>
            </a:r>
          </a:p>
          <a:p>
            <a:r>
              <a:rPr lang="en-US" sz="2000" dirty="0" err="1" smtClean="0"/>
              <a:t>Pr</a:t>
            </a:r>
            <a:r>
              <a:rPr lang="en-US" sz="2000" dirty="0" smtClean="0"/>
              <a:t>[</a:t>
            </a:r>
            <a:r>
              <a:rPr lang="en-US" sz="2000" dirty="0" err="1" smtClean="0"/>
              <a:t>bday</a:t>
            </a:r>
            <a:r>
              <a:rPr lang="en-US" sz="2000" dirty="0" smtClean="0"/>
              <a:t>] &lt; 0.2</a:t>
            </a:r>
          </a:p>
          <a:p>
            <a:endParaRPr lang="en-US" sz="2000" dirty="0"/>
          </a:p>
          <a:p>
            <a:pPr marL="285750" indent="-285750">
              <a:buFont typeface="Arial"/>
              <a:buChar char="•"/>
            </a:pPr>
            <a:r>
              <a:rPr lang="en-US" dirty="0" err="1" smtClean="0"/>
              <a:t>bday</a:t>
            </a:r>
            <a:r>
              <a:rPr lang="en-US" dirty="0" smtClean="0"/>
              <a:t> specifically should never be certainly known</a:t>
            </a:r>
          </a:p>
        </p:txBody>
      </p:sp>
      <p:sp>
        <p:nvSpPr>
          <p:cNvPr id="3" name="Slide Number Placeholder 2"/>
          <p:cNvSpPr>
            <a:spLocks noGrp="1"/>
          </p:cNvSpPr>
          <p:nvPr>
            <p:ph type="sldNum" sz="quarter" idx="12"/>
          </p:nvPr>
        </p:nvSpPr>
        <p:spPr/>
        <p:txBody>
          <a:bodyPr/>
          <a:lstStyle/>
          <a:p>
            <a:fld id="{1D72EBF8-7CF5-44B7-B2BF-E22DE4D0703D}" type="slidenum">
              <a:rPr lang="en-US" smtClean="0"/>
              <a:pPr/>
              <a:t>20</a:t>
            </a:fld>
            <a:endParaRPr lang="en-US"/>
          </a:p>
        </p:txBody>
      </p:sp>
    </p:spTree>
    <p:extLst>
      <p:ext uri="{BB962C8B-B14F-4D97-AF65-F5344CB8AC3E}">
        <p14:creationId xmlns:p14="http://schemas.microsoft.com/office/powerpoint/2010/main" val="12544823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a:t>
            </a:r>
            <a:r>
              <a:rPr lang="en-US" dirty="0" smtClean="0"/>
              <a:t>policies</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21</a:t>
            </a:fld>
            <a:endParaRPr lang="en-US"/>
          </a:p>
        </p:txBody>
      </p:sp>
      <p:sp>
        <p:nvSpPr>
          <p:cNvPr id="6" name="TextBox 5"/>
          <p:cNvSpPr txBox="1"/>
          <p:nvPr/>
        </p:nvSpPr>
        <p:spPr>
          <a:xfrm>
            <a:off x="609600" y="1752600"/>
            <a:ext cx="8077200" cy="2123658"/>
          </a:xfrm>
          <a:prstGeom prst="rect">
            <a:avLst/>
          </a:prstGeom>
          <a:noFill/>
        </p:spPr>
        <p:txBody>
          <a:bodyPr wrap="square" rtlCol="0">
            <a:spAutoFit/>
          </a:bodyPr>
          <a:lstStyle/>
          <a:p>
            <a:r>
              <a:rPr lang="en-US" sz="2000" b="1" dirty="0">
                <a:solidFill>
                  <a:srgbClr val="6B7D72"/>
                </a:solidFill>
              </a:rPr>
              <a:t>Policy</a:t>
            </a:r>
          </a:p>
          <a:p>
            <a:r>
              <a:rPr lang="en-US" sz="2000" dirty="0" err="1"/>
              <a:t>Pr</a:t>
            </a:r>
            <a:r>
              <a:rPr lang="en-US" sz="2000" dirty="0"/>
              <a:t>[</a:t>
            </a:r>
            <a:r>
              <a:rPr lang="en-US" sz="2000" dirty="0" err="1"/>
              <a:t>bday,byear</a:t>
            </a:r>
            <a:r>
              <a:rPr lang="en-US" sz="2000" dirty="0"/>
              <a:t>] &lt; 0.05</a:t>
            </a:r>
          </a:p>
          <a:p>
            <a:endParaRPr lang="en-US" sz="2000" dirty="0"/>
          </a:p>
          <a:p>
            <a:pPr marL="285750" indent="-285750">
              <a:buFont typeface="Arial"/>
              <a:buChar char="•"/>
            </a:pPr>
            <a:r>
              <a:rPr lang="en-US" dirty="0"/>
              <a:t>the pair of </a:t>
            </a:r>
            <a:r>
              <a:rPr lang="en-US" dirty="0" err="1"/>
              <a:t>bday,byear</a:t>
            </a:r>
            <a:r>
              <a:rPr lang="en-US" dirty="0"/>
              <a:t> should never be certainly known</a:t>
            </a:r>
          </a:p>
          <a:p>
            <a:pPr marL="285750" indent="-285750">
              <a:buFont typeface="Arial"/>
              <a:buChar char="•"/>
            </a:pPr>
            <a:endParaRPr lang="en-US" dirty="0"/>
          </a:p>
          <a:p>
            <a:pPr marL="285750" indent="-285750">
              <a:buFont typeface="Arial"/>
              <a:buChar char="•"/>
            </a:pPr>
            <a:r>
              <a:rPr lang="en-US" dirty="0"/>
              <a:t>doesn’t commit to protecting </a:t>
            </a:r>
            <a:r>
              <a:rPr lang="en-US" dirty="0" err="1"/>
              <a:t>bday</a:t>
            </a:r>
            <a:r>
              <a:rPr lang="en-US" dirty="0"/>
              <a:t> nor </a:t>
            </a:r>
            <a:r>
              <a:rPr lang="en-US" dirty="0" err="1"/>
              <a:t>byear</a:t>
            </a:r>
            <a:r>
              <a:rPr lang="en-US" dirty="0"/>
              <a:t> alone</a:t>
            </a:r>
          </a:p>
          <a:p>
            <a:pPr marL="742950" lvl="1" indent="-285750">
              <a:buFont typeface="Arial"/>
              <a:buChar char="•"/>
            </a:pPr>
            <a:r>
              <a:rPr lang="en-US" dirty="0"/>
              <a:t>allows queries that need high precision in one, or low precision in both</a:t>
            </a:r>
            <a:endParaRPr lang="en-US" dirty="0"/>
          </a:p>
        </p:txBody>
      </p:sp>
    </p:spTree>
    <p:extLst>
      <p:ext uri="{BB962C8B-B14F-4D97-AF65-F5344CB8AC3E}">
        <p14:creationId xmlns:p14="http://schemas.microsoft.com/office/powerpoint/2010/main" val="30640883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32175" y="1723072"/>
            <a:ext cx="3892524" cy="1477328"/>
          </a:xfrm>
          <a:prstGeom prst="rect">
            <a:avLst/>
          </a:prstGeom>
          <a:noFill/>
        </p:spPr>
        <p:txBody>
          <a:bodyPr wrap="none" rtlCol="0">
            <a:spAutoFit/>
          </a:bodyPr>
          <a:lstStyle/>
          <a:p>
            <a:r>
              <a:rPr lang="en-US" b="1" dirty="0" smtClean="0">
                <a:solidFill>
                  <a:srgbClr val="6B7D72"/>
                </a:solidFill>
              </a:rPr>
              <a:t>bday-query1</a:t>
            </a:r>
          </a:p>
          <a:p>
            <a:r>
              <a:rPr lang="en-US" dirty="0" smtClean="0"/>
              <a:t>today := 260;</a:t>
            </a:r>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72200" y="727295"/>
            <a:ext cx="1143000" cy="850900"/>
          </a:xfrm>
          <a:prstGeom prst="rect">
            <a:avLst/>
          </a:prstGeom>
          <a:solidFill>
            <a:srgbClr val="763298"/>
          </a:solidFill>
        </p:spPr>
      </p:pic>
      <p:pic>
        <p:nvPicPr>
          <p:cNvPr id="25" name="Picture 2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1" y="4693448"/>
            <a:ext cx="609600" cy="486676"/>
          </a:xfrm>
          <a:prstGeom prst="rect">
            <a:avLst/>
          </a:prstGeom>
        </p:spPr>
      </p:pic>
      <p:sp>
        <p:nvSpPr>
          <p:cNvPr id="26" name="TextBox 25"/>
          <p:cNvSpPr txBox="1"/>
          <p:nvPr/>
        </p:nvSpPr>
        <p:spPr>
          <a:xfrm>
            <a:off x="6553200" y="4596824"/>
            <a:ext cx="291266" cy="584776"/>
          </a:xfrm>
          <a:prstGeom prst="rect">
            <a:avLst/>
          </a:prstGeom>
          <a:noFill/>
        </p:spPr>
        <p:txBody>
          <a:bodyPr wrap="none" rtlCol="0">
            <a:spAutoFit/>
          </a:bodyPr>
          <a:lstStyle/>
          <a:p>
            <a:r>
              <a:rPr lang="en-US" sz="3200" dirty="0" smtClean="0"/>
              <a:t>|</a:t>
            </a:r>
            <a:endParaRPr lang="en-US" dirty="0"/>
          </a:p>
        </p:txBody>
      </p:sp>
      <p:sp>
        <p:nvSpPr>
          <p:cNvPr id="28" name="TextBox 27"/>
          <p:cNvSpPr txBox="1"/>
          <p:nvPr/>
        </p:nvSpPr>
        <p:spPr>
          <a:xfrm>
            <a:off x="5319332" y="4800600"/>
            <a:ext cx="319468" cy="369332"/>
          </a:xfrm>
          <a:prstGeom prst="rect">
            <a:avLst/>
          </a:prstGeom>
          <a:noFill/>
        </p:spPr>
        <p:txBody>
          <a:bodyPr wrap="none" rtlCol="0">
            <a:spAutoFit/>
          </a:bodyPr>
          <a:lstStyle/>
          <a:p>
            <a:r>
              <a:rPr lang="en-US" dirty="0" smtClean="0"/>
              <a:t>=</a:t>
            </a:r>
            <a:endParaRPr lang="en-US" dirty="0"/>
          </a:p>
        </p:txBody>
      </p:sp>
      <p:sp>
        <p:nvSpPr>
          <p:cNvPr id="29" name="Rectangle 28"/>
          <p:cNvSpPr/>
          <p:nvPr/>
        </p:nvSpPr>
        <p:spPr>
          <a:xfrm>
            <a:off x="6743451" y="4724400"/>
            <a:ext cx="1050738" cy="369332"/>
          </a:xfrm>
          <a:prstGeom prst="rect">
            <a:avLst/>
          </a:prstGeom>
        </p:spPr>
        <p:txBody>
          <a:bodyPr wrap="none">
            <a:spAutoFit/>
          </a:bodyPr>
          <a:lstStyle/>
          <a:p>
            <a:r>
              <a:rPr lang="en-US" dirty="0"/>
              <a:t>(out = </a:t>
            </a:r>
            <a:r>
              <a:rPr lang="en-US" dirty="0" smtClean="0"/>
              <a:t>0)</a:t>
            </a:r>
            <a:endParaRPr lang="en-US" dirty="0"/>
          </a:p>
        </p:txBody>
      </p:sp>
      <p:grpSp>
        <p:nvGrpSpPr>
          <p:cNvPr id="36" name="Group 35"/>
          <p:cNvGrpSpPr/>
          <p:nvPr/>
        </p:nvGrpSpPr>
        <p:grpSpPr>
          <a:xfrm>
            <a:off x="469490" y="3950168"/>
            <a:ext cx="4322946" cy="2503901"/>
            <a:chOff x="469490" y="3950168"/>
            <a:chExt cx="4322946" cy="2503901"/>
          </a:xfrm>
        </p:grpSpPr>
        <p:cxnSp>
          <p:nvCxnSpPr>
            <p:cNvPr id="17" name="Straight Arrow Connector 16"/>
            <p:cNvCxnSpPr/>
            <p:nvPr/>
          </p:nvCxnSpPr>
          <p:spPr>
            <a:xfrm flipV="1">
              <a:off x="982436" y="3950168"/>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982436" y="6159968"/>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1155290" y="4059340"/>
              <a:ext cx="1359310"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69490" y="5790117"/>
              <a:ext cx="527007" cy="276999"/>
            </a:xfrm>
            <a:prstGeom prst="rect">
              <a:avLst/>
            </a:prstGeom>
            <a:noFill/>
          </p:spPr>
          <p:txBody>
            <a:bodyPr wrap="none" rtlCol="0">
              <a:spAutoFit/>
            </a:bodyPr>
            <a:lstStyle/>
            <a:p>
              <a:r>
                <a:rPr lang="en-US" sz="1200" dirty="0" smtClean="0"/>
                <a:t>1956</a:t>
              </a:r>
              <a:endParaRPr lang="en-US" sz="1200" dirty="0"/>
            </a:p>
          </p:txBody>
        </p:sp>
        <p:sp>
          <p:nvSpPr>
            <p:cNvPr id="22" name="TextBox 21"/>
            <p:cNvSpPr txBox="1"/>
            <p:nvPr/>
          </p:nvSpPr>
          <p:spPr>
            <a:xfrm>
              <a:off x="469490" y="3966359"/>
              <a:ext cx="527007" cy="276999"/>
            </a:xfrm>
            <a:prstGeom prst="rect">
              <a:avLst/>
            </a:prstGeom>
            <a:noFill/>
          </p:spPr>
          <p:txBody>
            <a:bodyPr wrap="none" rtlCol="0">
              <a:spAutoFit/>
            </a:bodyPr>
            <a:lstStyle/>
            <a:p>
              <a:r>
                <a:rPr lang="en-US" sz="1200" dirty="0" smtClean="0"/>
                <a:t>1992</a:t>
              </a:r>
              <a:endParaRPr lang="en-US" sz="1200" dirty="0"/>
            </a:p>
          </p:txBody>
        </p:sp>
        <p:sp>
          <p:nvSpPr>
            <p:cNvPr id="23" name="TextBox 22"/>
            <p:cNvSpPr txBox="1"/>
            <p:nvPr/>
          </p:nvSpPr>
          <p:spPr>
            <a:xfrm>
              <a:off x="1020164" y="6123801"/>
              <a:ext cx="270251" cy="276999"/>
            </a:xfrm>
            <a:prstGeom prst="rect">
              <a:avLst/>
            </a:prstGeom>
            <a:noFill/>
          </p:spPr>
          <p:txBody>
            <a:bodyPr wrap="none" rtlCol="0">
              <a:spAutoFit/>
            </a:bodyPr>
            <a:lstStyle/>
            <a:p>
              <a:r>
                <a:rPr lang="en-US" sz="1200" dirty="0" smtClean="0"/>
                <a:t>0</a:t>
              </a:r>
              <a:endParaRPr lang="en-US" sz="1200" dirty="0"/>
            </a:p>
          </p:txBody>
        </p:sp>
        <p:sp>
          <p:nvSpPr>
            <p:cNvPr id="24" name="TextBox 23"/>
            <p:cNvSpPr txBox="1"/>
            <p:nvPr/>
          </p:nvSpPr>
          <p:spPr>
            <a:xfrm>
              <a:off x="4309055" y="6123801"/>
              <a:ext cx="441422" cy="276999"/>
            </a:xfrm>
            <a:prstGeom prst="rect">
              <a:avLst/>
            </a:prstGeom>
            <a:noFill/>
          </p:spPr>
          <p:txBody>
            <a:bodyPr wrap="none" rtlCol="0">
              <a:spAutoFit/>
            </a:bodyPr>
            <a:lstStyle/>
            <a:p>
              <a:r>
                <a:rPr lang="en-US" sz="1200" dirty="0" smtClean="0"/>
                <a:t>364</a:t>
              </a:r>
              <a:endParaRPr lang="en-US" sz="1200" dirty="0"/>
            </a:p>
          </p:txBody>
        </p:sp>
        <p:sp>
          <p:nvSpPr>
            <p:cNvPr id="30" name="Rectangle 29"/>
            <p:cNvSpPr/>
            <p:nvPr/>
          </p:nvSpPr>
          <p:spPr>
            <a:xfrm>
              <a:off x="2963910" y="4059340"/>
              <a:ext cx="1608089"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2286000" y="6177070"/>
              <a:ext cx="441422" cy="276999"/>
            </a:xfrm>
            <a:prstGeom prst="rect">
              <a:avLst/>
            </a:prstGeom>
            <a:noFill/>
          </p:spPr>
          <p:txBody>
            <a:bodyPr wrap="none" rtlCol="0">
              <a:spAutoFit/>
            </a:bodyPr>
            <a:lstStyle/>
            <a:p>
              <a:r>
                <a:rPr lang="en-US" sz="1200" dirty="0" smtClean="0"/>
                <a:t>259</a:t>
              </a:r>
              <a:endParaRPr lang="en-US" sz="1200" dirty="0"/>
            </a:p>
          </p:txBody>
        </p:sp>
        <p:sp>
          <p:nvSpPr>
            <p:cNvPr id="32" name="TextBox 31"/>
            <p:cNvSpPr txBox="1"/>
            <p:nvPr/>
          </p:nvSpPr>
          <p:spPr>
            <a:xfrm>
              <a:off x="2745942" y="6172200"/>
              <a:ext cx="441422" cy="276999"/>
            </a:xfrm>
            <a:prstGeom prst="rect">
              <a:avLst/>
            </a:prstGeom>
            <a:noFill/>
          </p:spPr>
          <p:txBody>
            <a:bodyPr wrap="none" rtlCol="0">
              <a:spAutoFit/>
            </a:bodyPr>
            <a:lstStyle/>
            <a:p>
              <a:r>
                <a:rPr lang="en-US" sz="1200" dirty="0" smtClean="0"/>
                <a:t>267</a:t>
              </a:r>
              <a:endParaRPr lang="en-US" sz="1200" dirty="0"/>
            </a:p>
          </p:txBody>
        </p:sp>
        <p:sp>
          <p:nvSpPr>
            <p:cNvPr id="34" name="Rounded Rectangle 33"/>
            <p:cNvSpPr/>
            <p:nvPr/>
          </p:nvSpPr>
          <p:spPr>
            <a:xfrm>
              <a:off x="2971800" y="4495800"/>
              <a:ext cx="152400" cy="152400"/>
            </a:xfrm>
            <a:prstGeom prst="roundRect">
              <a:avLst/>
            </a:prstGeom>
            <a:noFill/>
            <a:ln>
              <a:solidFill>
                <a:srgbClr val="D25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grpSp>
        <p:nvGrpSpPr>
          <p:cNvPr id="3" name="Group 2"/>
          <p:cNvGrpSpPr/>
          <p:nvPr/>
        </p:nvGrpSpPr>
        <p:grpSpPr>
          <a:xfrm>
            <a:off x="457200" y="1253751"/>
            <a:ext cx="4322946" cy="2480049"/>
            <a:chOff x="457200" y="1253751"/>
            <a:chExt cx="4322946" cy="2480049"/>
          </a:xfrm>
        </p:grpSpPr>
        <p:grpSp>
          <p:nvGrpSpPr>
            <p:cNvPr id="35" name="Group 34"/>
            <p:cNvGrpSpPr/>
            <p:nvPr/>
          </p:nvGrpSpPr>
          <p:grpSpPr>
            <a:xfrm>
              <a:off x="457200" y="1253751"/>
              <a:ext cx="4322946" cy="2480049"/>
              <a:chOff x="457200" y="1253751"/>
              <a:chExt cx="4322946" cy="2480049"/>
            </a:xfrm>
          </p:grpSpPr>
          <p:cxnSp>
            <p:nvCxnSpPr>
              <p:cNvPr id="4" name="Straight Arrow Connector 3"/>
              <p:cNvCxnSpPr/>
              <p:nvPr/>
            </p:nvCxnSpPr>
            <p:spPr>
              <a:xfrm flipV="1">
                <a:off x="970146" y="1253751"/>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970146" y="3463551"/>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143000" y="1362923"/>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3093700"/>
                <a:ext cx="527007" cy="276999"/>
              </a:xfrm>
              <a:prstGeom prst="rect">
                <a:avLst/>
              </a:prstGeom>
              <a:noFill/>
            </p:spPr>
            <p:txBody>
              <a:bodyPr wrap="none" rtlCol="0">
                <a:spAutoFit/>
              </a:bodyPr>
              <a:lstStyle/>
              <a:p>
                <a:r>
                  <a:rPr lang="en-US" sz="1200" dirty="0" smtClean="0"/>
                  <a:t>1956</a:t>
                </a:r>
                <a:endParaRPr lang="en-US" sz="1200" dirty="0"/>
              </a:p>
            </p:txBody>
          </p:sp>
          <p:sp>
            <p:nvSpPr>
              <p:cNvPr id="9" name="TextBox 8"/>
              <p:cNvSpPr txBox="1"/>
              <p:nvPr/>
            </p:nvSpPr>
            <p:spPr>
              <a:xfrm>
                <a:off x="457200" y="1269942"/>
                <a:ext cx="527007" cy="276999"/>
              </a:xfrm>
              <a:prstGeom prst="rect">
                <a:avLst/>
              </a:prstGeom>
              <a:noFill/>
            </p:spPr>
            <p:txBody>
              <a:bodyPr wrap="none" rtlCol="0">
                <a:spAutoFit/>
              </a:bodyPr>
              <a:lstStyle/>
              <a:p>
                <a:r>
                  <a:rPr lang="en-US" sz="1200" dirty="0" smtClean="0"/>
                  <a:t>1992</a:t>
                </a:r>
                <a:endParaRPr lang="en-US" sz="1200" dirty="0"/>
              </a:p>
            </p:txBody>
          </p:sp>
          <p:sp>
            <p:nvSpPr>
              <p:cNvPr id="10" name="TextBox 9"/>
              <p:cNvSpPr txBox="1"/>
              <p:nvPr/>
            </p:nvSpPr>
            <p:spPr>
              <a:xfrm>
                <a:off x="1007874" y="3456801"/>
                <a:ext cx="270251" cy="276999"/>
              </a:xfrm>
              <a:prstGeom prst="rect">
                <a:avLst/>
              </a:prstGeom>
              <a:noFill/>
            </p:spPr>
            <p:txBody>
              <a:bodyPr wrap="none" rtlCol="0">
                <a:spAutoFit/>
              </a:bodyPr>
              <a:lstStyle/>
              <a:p>
                <a:r>
                  <a:rPr lang="en-US" sz="1200" dirty="0" smtClean="0"/>
                  <a:t>0</a:t>
                </a:r>
                <a:endParaRPr lang="en-US" sz="1200" dirty="0"/>
              </a:p>
            </p:txBody>
          </p:sp>
          <p:sp>
            <p:nvSpPr>
              <p:cNvPr id="11" name="TextBox 10"/>
              <p:cNvSpPr txBox="1"/>
              <p:nvPr/>
            </p:nvSpPr>
            <p:spPr>
              <a:xfrm>
                <a:off x="4296765" y="3456801"/>
                <a:ext cx="441422" cy="276999"/>
              </a:xfrm>
              <a:prstGeom prst="rect">
                <a:avLst/>
              </a:prstGeom>
              <a:noFill/>
            </p:spPr>
            <p:txBody>
              <a:bodyPr wrap="none" rtlCol="0">
                <a:spAutoFit/>
              </a:bodyPr>
              <a:lstStyle/>
              <a:p>
                <a:r>
                  <a:rPr lang="en-US" sz="1200" dirty="0" smtClean="0"/>
                  <a:t>364</a:t>
                </a:r>
                <a:endParaRPr lang="en-US" sz="1200" dirty="0"/>
              </a:p>
            </p:txBody>
          </p:sp>
        </p:grpSp>
        <p:sp>
          <p:nvSpPr>
            <p:cNvPr id="38" name="Rounded Rectangle 37"/>
            <p:cNvSpPr/>
            <p:nvPr/>
          </p:nvSpPr>
          <p:spPr>
            <a:xfrm>
              <a:off x="2971800" y="1752600"/>
              <a:ext cx="152400" cy="152400"/>
            </a:xfrm>
            <a:prstGeom prst="roundRect">
              <a:avLst/>
            </a:prstGeom>
            <a:noFill/>
            <a:ln>
              <a:solidFill>
                <a:srgbClr val="D25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3" name="Straight Connector 32"/>
          <p:cNvCxnSpPr/>
          <p:nvPr/>
        </p:nvCxnSpPr>
        <p:spPr>
          <a:xfrm flipV="1">
            <a:off x="2506711" y="1143000"/>
            <a:ext cx="7889" cy="5034070"/>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2966653" y="1143000"/>
            <a:ext cx="5147" cy="5029200"/>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3173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32175" y="1691818"/>
            <a:ext cx="3892524" cy="1477328"/>
          </a:xfrm>
          <a:prstGeom prst="rect">
            <a:avLst/>
          </a:prstGeom>
          <a:noFill/>
        </p:spPr>
        <p:txBody>
          <a:bodyPr wrap="none" rtlCol="0">
            <a:spAutoFit/>
          </a:bodyPr>
          <a:lstStyle/>
          <a:p>
            <a:r>
              <a:rPr lang="en-US" b="1" dirty="0" smtClean="0">
                <a:solidFill>
                  <a:srgbClr val="6B7D72"/>
                </a:solidFill>
              </a:rPr>
              <a:t>bday-query1</a:t>
            </a:r>
          </a:p>
          <a:p>
            <a:r>
              <a:rPr lang="en-US" dirty="0" smtClean="0"/>
              <a:t>today := 260;</a:t>
            </a:r>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72200" y="696041"/>
            <a:ext cx="1143000" cy="850900"/>
          </a:xfrm>
          <a:prstGeom prst="rect">
            <a:avLst/>
          </a:prstGeom>
          <a:solidFill>
            <a:srgbClr val="763298"/>
          </a:solidFill>
        </p:spPr>
      </p:pic>
      <p:grpSp>
        <p:nvGrpSpPr>
          <p:cNvPr id="4" name="Group 3"/>
          <p:cNvGrpSpPr/>
          <p:nvPr/>
        </p:nvGrpSpPr>
        <p:grpSpPr>
          <a:xfrm>
            <a:off x="5319332" y="4596824"/>
            <a:ext cx="2474857" cy="584776"/>
            <a:chOff x="5319332" y="4596824"/>
            <a:chExt cx="2474857" cy="584776"/>
          </a:xfrm>
        </p:grpSpPr>
        <p:pic>
          <p:nvPicPr>
            <p:cNvPr id="25" name="Picture 2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1" y="4693448"/>
              <a:ext cx="609600" cy="486676"/>
            </a:xfrm>
            <a:prstGeom prst="rect">
              <a:avLst/>
            </a:prstGeom>
          </p:spPr>
        </p:pic>
        <p:sp>
          <p:nvSpPr>
            <p:cNvPr id="26" name="TextBox 25"/>
            <p:cNvSpPr txBox="1"/>
            <p:nvPr/>
          </p:nvSpPr>
          <p:spPr>
            <a:xfrm>
              <a:off x="6553200" y="4596824"/>
              <a:ext cx="291266" cy="584776"/>
            </a:xfrm>
            <a:prstGeom prst="rect">
              <a:avLst/>
            </a:prstGeom>
            <a:noFill/>
          </p:spPr>
          <p:txBody>
            <a:bodyPr wrap="none" rtlCol="0">
              <a:spAutoFit/>
            </a:bodyPr>
            <a:lstStyle/>
            <a:p>
              <a:r>
                <a:rPr lang="en-US" sz="3200" dirty="0" smtClean="0"/>
                <a:t>|</a:t>
              </a:r>
              <a:endParaRPr lang="en-US" dirty="0"/>
            </a:p>
          </p:txBody>
        </p:sp>
        <p:sp>
          <p:nvSpPr>
            <p:cNvPr id="28" name="TextBox 27"/>
            <p:cNvSpPr txBox="1"/>
            <p:nvPr/>
          </p:nvSpPr>
          <p:spPr>
            <a:xfrm>
              <a:off x="5319332" y="4800600"/>
              <a:ext cx="319468" cy="369332"/>
            </a:xfrm>
            <a:prstGeom prst="rect">
              <a:avLst/>
            </a:prstGeom>
            <a:noFill/>
          </p:spPr>
          <p:txBody>
            <a:bodyPr wrap="none" rtlCol="0">
              <a:spAutoFit/>
            </a:bodyPr>
            <a:lstStyle/>
            <a:p>
              <a:r>
                <a:rPr lang="en-US" dirty="0" smtClean="0"/>
                <a:t>=</a:t>
              </a:r>
              <a:endParaRPr lang="en-US" dirty="0"/>
            </a:p>
          </p:txBody>
        </p:sp>
        <p:sp>
          <p:nvSpPr>
            <p:cNvPr id="29" name="Rectangle 28"/>
            <p:cNvSpPr/>
            <p:nvPr/>
          </p:nvSpPr>
          <p:spPr>
            <a:xfrm>
              <a:off x="6743451" y="4724400"/>
              <a:ext cx="1050738" cy="369332"/>
            </a:xfrm>
            <a:prstGeom prst="rect">
              <a:avLst/>
            </a:prstGeom>
          </p:spPr>
          <p:txBody>
            <a:bodyPr wrap="none">
              <a:spAutoFit/>
            </a:bodyPr>
            <a:lstStyle/>
            <a:p>
              <a:r>
                <a:rPr lang="en-US" dirty="0"/>
                <a:t>(out = </a:t>
              </a:r>
              <a:r>
                <a:rPr lang="en-US" dirty="0" smtClean="0"/>
                <a:t>0)</a:t>
              </a:r>
              <a:endParaRPr lang="en-US" dirty="0"/>
            </a:p>
          </p:txBody>
        </p:sp>
      </p:grpSp>
      <p:grpSp>
        <p:nvGrpSpPr>
          <p:cNvPr id="2" name="Group 1"/>
          <p:cNvGrpSpPr/>
          <p:nvPr/>
        </p:nvGrpSpPr>
        <p:grpSpPr>
          <a:xfrm>
            <a:off x="469490" y="3950168"/>
            <a:ext cx="4322946" cy="2503901"/>
            <a:chOff x="469490" y="3950168"/>
            <a:chExt cx="4322946" cy="2503901"/>
          </a:xfrm>
        </p:grpSpPr>
        <p:cxnSp>
          <p:nvCxnSpPr>
            <p:cNvPr id="17" name="Straight Arrow Connector 16"/>
            <p:cNvCxnSpPr/>
            <p:nvPr/>
          </p:nvCxnSpPr>
          <p:spPr>
            <a:xfrm flipV="1">
              <a:off x="982436" y="3950168"/>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982436" y="6159968"/>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1155290" y="4059340"/>
              <a:ext cx="1359310"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69490" y="5790117"/>
              <a:ext cx="527007" cy="276999"/>
            </a:xfrm>
            <a:prstGeom prst="rect">
              <a:avLst/>
            </a:prstGeom>
            <a:noFill/>
          </p:spPr>
          <p:txBody>
            <a:bodyPr wrap="none" rtlCol="0">
              <a:spAutoFit/>
            </a:bodyPr>
            <a:lstStyle/>
            <a:p>
              <a:r>
                <a:rPr lang="en-US" sz="1200" dirty="0" smtClean="0"/>
                <a:t>1956</a:t>
              </a:r>
              <a:endParaRPr lang="en-US" sz="1200" dirty="0"/>
            </a:p>
          </p:txBody>
        </p:sp>
        <p:sp>
          <p:nvSpPr>
            <p:cNvPr id="22" name="TextBox 21"/>
            <p:cNvSpPr txBox="1"/>
            <p:nvPr/>
          </p:nvSpPr>
          <p:spPr>
            <a:xfrm>
              <a:off x="469490" y="3966359"/>
              <a:ext cx="527007" cy="276999"/>
            </a:xfrm>
            <a:prstGeom prst="rect">
              <a:avLst/>
            </a:prstGeom>
            <a:noFill/>
          </p:spPr>
          <p:txBody>
            <a:bodyPr wrap="none" rtlCol="0">
              <a:spAutoFit/>
            </a:bodyPr>
            <a:lstStyle/>
            <a:p>
              <a:r>
                <a:rPr lang="en-US" sz="1200" dirty="0" smtClean="0"/>
                <a:t>1992</a:t>
              </a:r>
              <a:endParaRPr lang="en-US" sz="1200" dirty="0"/>
            </a:p>
          </p:txBody>
        </p:sp>
        <p:sp>
          <p:nvSpPr>
            <p:cNvPr id="23" name="TextBox 22"/>
            <p:cNvSpPr txBox="1"/>
            <p:nvPr/>
          </p:nvSpPr>
          <p:spPr>
            <a:xfrm>
              <a:off x="1020164" y="6123801"/>
              <a:ext cx="270251" cy="276999"/>
            </a:xfrm>
            <a:prstGeom prst="rect">
              <a:avLst/>
            </a:prstGeom>
            <a:noFill/>
          </p:spPr>
          <p:txBody>
            <a:bodyPr wrap="none" rtlCol="0">
              <a:spAutoFit/>
            </a:bodyPr>
            <a:lstStyle/>
            <a:p>
              <a:r>
                <a:rPr lang="en-US" sz="1200" dirty="0" smtClean="0"/>
                <a:t>0</a:t>
              </a:r>
              <a:endParaRPr lang="en-US" sz="1200" dirty="0"/>
            </a:p>
          </p:txBody>
        </p:sp>
        <p:sp>
          <p:nvSpPr>
            <p:cNvPr id="24" name="TextBox 23"/>
            <p:cNvSpPr txBox="1"/>
            <p:nvPr/>
          </p:nvSpPr>
          <p:spPr>
            <a:xfrm>
              <a:off x="4309055" y="6123801"/>
              <a:ext cx="441422" cy="276999"/>
            </a:xfrm>
            <a:prstGeom prst="rect">
              <a:avLst/>
            </a:prstGeom>
            <a:noFill/>
          </p:spPr>
          <p:txBody>
            <a:bodyPr wrap="none" rtlCol="0">
              <a:spAutoFit/>
            </a:bodyPr>
            <a:lstStyle/>
            <a:p>
              <a:r>
                <a:rPr lang="en-US" sz="1200" dirty="0" smtClean="0"/>
                <a:t>364</a:t>
              </a:r>
              <a:endParaRPr lang="en-US" sz="1200" dirty="0"/>
            </a:p>
          </p:txBody>
        </p:sp>
        <p:sp>
          <p:nvSpPr>
            <p:cNvPr id="30" name="Rectangle 29"/>
            <p:cNvSpPr/>
            <p:nvPr/>
          </p:nvSpPr>
          <p:spPr>
            <a:xfrm>
              <a:off x="2963910" y="4059340"/>
              <a:ext cx="1608089"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2286000" y="6177070"/>
              <a:ext cx="441422" cy="276999"/>
            </a:xfrm>
            <a:prstGeom prst="rect">
              <a:avLst/>
            </a:prstGeom>
            <a:noFill/>
          </p:spPr>
          <p:txBody>
            <a:bodyPr wrap="none" rtlCol="0">
              <a:spAutoFit/>
            </a:bodyPr>
            <a:lstStyle/>
            <a:p>
              <a:r>
                <a:rPr lang="en-US" sz="1200" dirty="0" smtClean="0"/>
                <a:t>259</a:t>
              </a:r>
              <a:endParaRPr lang="en-US" sz="1200" dirty="0"/>
            </a:p>
          </p:txBody>
        </p:sp>
        <p:sp>
          <p:nvSpPr>
            <p:cNvPr id="32" name="TextBox 31"/>
            <p:cNvSpPr txBox="1"/>
            <p:nvPr/>
          </p:nvSpPr>
          <p:spPr>
            <a:xfrm>
              <a:off x="2745942" y="6172200"/>
              <a:ext cx="441422" cy="276999"/>
            </a:xfrm>
            <a:prstGeom prst="rect">
              <a:avLst/>
            </a:prstGeom>
            <a:noFill/>
          </p:spPr>
          <p:txBody>
            <a:bodyPr wrap="none" rtlCol="0">
              <a:spAutoFit/>
            </a:bodyPr>
            <a:lstStyle/>
            <a:p>
              <a:r>
                <a:rPr lang="en-US" sz="1200" dirty="0" smtClean="0"/>
                <a:t>267</a:t>
              </a:r>
              <a:endParaRPr lang="en-US" sz="1200" dirty="0"/>
            </a:p>
          </p:txBody>
        </p:sp>
        <p:sp>
          <p:nvSpPr>
            <p:cNvPr id="34" name="Rounded Rectangle 33"/>
            <p:cNvSpPr/>
            <p:nvPr/>
          </p:nvSpPr>
          <p:spPr>
            <a:xfrm>
              <a:off x="2971800" y="4495800"/>
              <a:ext cx="152400" cy="152400"/>
            </a:xfrm>
            <a:prstGeom prst="roundRect">
              <a:avLst/>
            </a:prstGeom>
            <a:noFill/>
            <a:ln>
              <a:solidFill>
                <a:srgbClr val="D25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p:nvSpPr>
        <p:spPr>
          <a:xfrm>
            <a:off x="805373" y="2133600"/>
            <a:ext cx="3722105" cy="923330"/>
          </a:xfrm>
          <a:prstGeom prst="rect">
            <a:avLst/>
          </a:prstGeom>
          <a:noFill/>
        </p:spPr>
        <p:txBody>
          <a:bodyPr wrap="none" rtlCol="0">
            <a:spAutoFit/>
          </a:bodyPr>
          <a:lstStyle/>
          <a:p>
            <a:r>
              <a:rPr lang="en-US" b="1" dirty="0" smtClean="0">
                <a:solidFill>
                  <a:srgbClr val="6B7D72"/>
                </a:solidFill>
              </a:rPr>
              <a:t>Potentially</a:t>
            </a:r>
          </a:p>
          <a:p>
            <a:r>
              <a:rPr lang="en-US" dirty="0" err="1" smtClean="0"/>
              <a:t>Pr</a:t>
            </a:r>
            <a:r>
              <a:rPr lang="en-US" dirty="0" smtClean="0"/>
              <a:t>[</a:t>
            </a:r>
            <a:r>
              <a:rPr lang="en-US" dirty="0" err="1" smtClean="0"/>
              <a:t>bday</a:t>
            </a:r>
            <a:r>
              <a:rPr lang="en-US" dirty="0" smtClean="0"/>
              <a:t>] = 1/358 &lt; 0.2</a:t>
            </a:r>
          </a:p>
          <a:p>
            <a:r>
              <a:rPr lang="en-US" dirty="0" err="1" smtClean="0"/>
              <a:t>Pr</a:t>
            </a:r>
            <a:r>
              <a:rPr lang="en-US" dirty="0" smtClean="0"/>
              <a:t>[</a:t>
            </a:r>
            <a:r>
              <a:rPr lang="en-US" dirty="0" err="1" smtClean="0"/>
              <a:t>bday,byear</a:t>
            </a:r>
            <a:r>
              <a:rPr lang="en-US" dirty="0" smtClean="0"/>
              <a:t>] = 1/(358*37) &lt; 0.05</a:t>
            </a:r>
            <a:endParaRPr lang="en-US" dirty="0"/>
          </a:p>
        </p:txBody>
      </p:sp>
      <p:pic>
        <p:nvPicPr>
          <p:cNvPr id="36" name="Picture 35"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648" y="5430979"/>
            <a:ext cx="720357" cy="575099"/>
          </a:xfrm>
          <a:prstGeom prst="rect">
            <a:avLst/>
          </a:prstGeom>
        </p:spPr>
      </p:pic>
      <p:sp>
        <p:nvSpPr>
          <p:cNvPr id="37" name="TextBox 36"/>
          <p:cNvSpPr txBox="1"/>
          <p:nvPr/>
        </p:nvSpPr>
        <p:spPr>
          <a:xfrm>
            <a:off x="5319332" y="5548324"/>
            <a:ext cx="319468" cy="369332"/>
          </a:xfrm>
          <a:prstGeom prst="rect">
            <a:avLst/>
          </a:prstGeom>
          <a:noFill/>
        </p:spPr>
        <p:txBody>
          <a:bodyPr wrap="none" rtlCol="0">
            <a:spAutoFit/>
          </a:bodyPr>
          <a:lstStyle/>
          <a:p>
            <a:r>
              <a:rPr lang="en-US" dirty="0" smtClean="0"/>
              <a:t>=</a:t>
            </a:r>
            <a:endParaRPr lang="en-US"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23</a:t>
            </a:fld>
            <a:endParaRPr lang="en-US"/>
          </a:p>
        </p:txBody>
      </p:sp>
    </p:spTree>
    <p:extLst>
      <p:ext uri="{BB962C8B-B14F-4D97-AF65-F5344CB8AC3E}">
        <p14:creationId xmlns:p14="http://schemas.microsoft.com/office/powerpoint/2010/main" val="27463018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32175" y="1691818"/>
            <a:ext cx="3892524" cy="1477328"/>
          </a:xfrm>
          <a:prstGeom prst="rect">
            <a:avLst/>
          </a:prstGeom>
          <a:noFill/>
        </p:spPr>
        <p:txBody>
          <a:bodyPr wrap="none" rtlCol="0">
            <a:spAutoFit/>
          </a:bodyPr>
          <a:lstStyle/>
          <a:p>
            <a:r>
              <a:rPr lang="en-US" b="1" dirty="0" smtClean="0">
                <a:solidFill>
                  <a:srgbClr val="6B7D72"/>
                </a:solidFill>
              </a:rPr>
              <a:t>bday-query2</a:t>
            </a:r>
          </a:p>
          <a:p>
            <a:r>
              <a:rPr lang="en-US" dirty="0" smtClean="0"/>
              <a:t>today := </a:t>
            </a:r>
            <a:r>
              <a:rPr lang="en-US" b="1" dirty="0" smtClean="0"/>
              <a:t>261</a:t>
            </a:r>
            <a:r>
              <a:rPr lang="en-US" dirty="0" smtClean="0"/>
              <a:t>;</a:t>
            </a:r>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72200" y="696041"/>
            <a:ext cx="1143000" cy="850900"/>
          </a:xfrm>
          <a:prstGeom prst="rect">
            <a:avLst/>
          </a:prstGeom>
          <a:solidFill>
            <a:srgbClr val="763298"/>
          </a:solidFill>
        </p:spPr>
      </p:pic>
      <p:sp>
        <p:nvSpPr>
          <p:cNvPr id="36" name="Title 1"/>
          <p:cNvSpPr>
            <a:spLocks noGrp="1"/>
          </p:cNvSpPr>
          <p:nvPr>
            <p:ph type="title"/>
          </p:nvPr>
        </p:nvSpPr>
        <p:spPr>
          <a:xfrm>
            <a:off x="457200" y="533400"/>
            <a:ext cx="8229600" cy="990600"/>
          </a:xfrm>
        </p:spPr>
        <p:txBody>
          <a:bodyPr/>
          <a:lstStyle/>
          <a:p>
            <a:r>
              <a:rPr lang="en-US" dirty="0" smtClean="0"/>
              <a:t>Next day …</a:t>
            </a:r>
            <a:endParaRPr lang="en-US" dirty="0"/>
          </a:p>
        </p:txBody>
      </p:sp>
      <p:cxnSp>
        <p:nvCxnSpPr>
          <p:cNvPr id="37" name="Straight Arrow Connector 36"/>
          <p:cNvCxnSpPr/>
          <p:nvPr/>
        </p:nvCxnSpPr>
        <p:spPr>
          <a:xfrm flipV="1">
            <a:off x="1134836" y="1428410"/>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1134836" y="3638210"/>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1307690" y="1537582"/>
            <a:ext cx="1359310"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21890" y="3268359"/>
            <a:ext cx="527007" cy="276999"/>
          </a:xfrm>
          <a:prstGeom prst="rect">
            <a:avLst/>
          </a:prstGeom>
          <a:noFill/>
        </p:spPr>
        <p:txBody>
          <a:bodyPr wrap="none" rtlCol="0">
            <a:spAutoFit/>
          </a:bodyPr>
          <a:lstStyle/>
          <a:p>
            <a:r>
              <a:rPr lang="en-US" sz="1200" dirty="0" smtClean="0"/>
              <a:t>1956</a:t>
            </a:r>
            <a:endParaRPr lang="en-US" sz="1200" dirty="0"/>
          </a:p>
        </p:txBody>
      </p:sp>
      <p:sp>
        <p:nvSpPr>
          <p:cNvPr id="42" name="TextBox 41"/>
          <p:cNvSpPr txBox="1"/>
          <p:nvPr/>
        </p:nvSpPr>
        <p:spPr>
          <a:xfrm>
            <a:off x="621890" y="1444601"/>
            <a:ext cx="527007" cy="276999"/>
          </a:xfrm>
          <a:prstGeom prst="rect">
            <a:avLst/>
          </a:prstGeom>
          <a:noFill/>
        </p:spPr>
        <p:txBody>
          <a:bodyPr wrap="none" rtlCol="0">
            <a:spAutoFit/>
          </a:bodyPr>
          <a:lstStyle/>
          <a:p>
            <a:r>
              <a:rPr lang="en-US" sz="1200" dirty="0" smtClean="0"/>
              <a:t>1992</a:t>
            </a:r>
            <a:endParaRPr lang="en-US" sz="1200" dirty="0"/>
          </a:p>
        </p:txBody>
      </p:sp>
      <p:sp>
        <p:nvSpPr>
          <p:cNvPr id="43" name="TextBox 42"/>
          <p:cNvSpPr txBox="1"/>
          <p:nvPr/>
        </p:nvSpPr>
        <p:spPr>
          <a:xfrm>
            <a:off x="1172564" y="3602043"/>
            <a:ext cx="270251" cy="276999"/>
          </a:xfrm>
          <a:prstGeom prst="rect">
            <a:avLst/>
          </a:prstGeom>
          <a:noFill/>
        </p:spPr>
        <p:txBody>
          <a:bodyPr wrap="none" rtlCol="0">
            <a:spAutoFit/>
          </a:bodyPr>
          <a:lstStyle/>
          <a:p>
            <a:r>
              <a:rPr lang="en-US" sz="1200" dirty="0" smtClean="0"/>
              <a:t>0</a:t>
            </a:r>
            <a:endParaRPr lang="en-US" sz="1200" dirty="0"/>
          </a:p>
        </p:txBody>
      </p:sp>
      <p:sp>
        <p:nvSpPr>
          <p:cNvPr id="44" name="TextBox 43"/>
          <p:cNvSpPr txBox="1"/>
          <p:nvPr/>
        </p:nvSpPr>
        <p:spPr>
          <a:xfrm>
            <a:off x="4461455" y="3602043"/>
            <a:ext cx="441422" cy="276999"/>
          </a:xfrm>
          <a:prstGeom prst="rect">
            <a:avLst/>
          </a:prstGeom>
          <a:noFill/>
        </p:spPr>
        <p:txBody>
          <a:bodyPr wrap="none" rtlCol="0">
            <a:spAutoFit/>
          </a:bodyPr>
          <a:lstStyle/>
          <a:p>
            <a:r>
              <a:rPr lang="en-US" sz="1200" dirty="0" smtClean="0"/>
              <a:t>364</a:t>
            </a:r>
            <a:endParaRPr lang="en-US" sz="1200" dirty="0"/>
          </a:p>
        </p:txBody>
      </p:sp>
      <p:sp>
        <p:nvSpPr>
          <p:cNvPr id="45" name="Rectangle 44"/>
          <p:cNvSpPr/>
          <p:nvPr/>
        </p:nvSpPr>
        <p:spPr>
          <a:xfrm>
            <a:off x="3116310" y="1524000"/>
            <a:ext cx="1608089"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2438400" y="3655312"/>
            <a:ext cx="441422" cy="276999"/>
          </a:xfrm>
          <a:prstGeom prst="rect">
            <a:avLst/>
          </a:prstGeom>
          <a:noFill/>
        </p:spPr>
        <p:txBody>
          <a:bodyPr wrap="none" rtlCol="0">
            <a:spAutoFit/>
          </a:bodyPr>
          <a:lstStyle/>
          <a:p>
            <a:r>
              <a:rPr lang="en-US" sz="1200" dirty="0" smtClean="0"/>
              <a:t>259</a:t>
            </a:r>
            <a:endParaRPr lang="en-US" sz="1200" dirty="0"/>
          </a:p>
        </p:txBody>
      </p:sp>
      <p:sp>
        <p:nvSpPr>
          <p:cNvPr id="47" name="TextBox 46"/>
          <p:cNvSpPr txBox="1"/>
          <p:nvPr/>
        </p:nvSpPr>
        <p:spPr>
          <a:xfrm>
            <a:off x="2898342" y="3650442"/>
            <a:ext cx="441422" cy="276999"/>
          </a:xfrm>
          <a:prstGeom prst="rect">
            <a:avLst/>
          </a:prstGeom>
          <a:noFill/>
        </p:spPr>
        <p:txBody>
          <a:bodyPr wrap="none" rtlCol="0">
            <a:spAutoFit/>
          </a:bodyPr>
          <a:lstStyle/>
          <a:p>
            <a:r>
              <a:rPr lang="en-US" sz="1200" dirty="0" smtClean="0"/>
              <a:t>267</a:t>
            </a:r>
            <a:endParaRPr lang="en-US" sz="1200" dirty="0"/>
          </a:p>
        </p:txBody>
      </p:sp>
      <p:sp>
        <p:nvSpPr>
          <p:cNvPr id="49" name="Rounded Rectangle 48"/>
          <p:cNvSpPr/>
          <p:nvPr/>
        </p:nvSpPr>
        <p:spPr>
          <a:xfrm>
            <a:off x="3124200" y="1974042"/>
            <a:ext cx="152400" cy="152400"/>
          </a:xfrm>
          <a:prstGeom prst="roundRect">
            <a:avLst/>
          </a:prstGeom>
          <a:noFill/>
          <a:ln>
            <a:solidFill>
              <a:srgbClr val="D25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5319332" y="4673024"/>
            <a:ext cx="2474857" cy="737176"/>
            <a:chOff x="5319332" y="4673024"/>
            <a:chExt cx="2474857" cy="737176"/>
          </a:xfrm>
        </p:grpSpPr>
        <p:pic>
          <p:nvPicPr>
            <p:cNvPr id="50" name="Picture 49"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848" y="4750478"/>
              <a:ext cx="826353" cy="659722"/>
            </a:xfrm>
            <a:prstGeom prst="rect">
              <a:avLst/>
            </a:prstGeom>
          </p:spPr>
        </p:pic>
        <p:sp>
          <p:nvSpPr>
            <p:cNvPr id="51" name="TextBox 50"/>
            <p:cNvSpPr txBox="1"/>
            <p:nvPr/>
          </p:nvSpPr>
          <p:spPr>
            <a:xfrm>
              <a:off x="6553200" y="4673024"/>
              <a:ext cx="291266" cy="584776"/>
            </a:xfrm>
            <a:prstGeom prst="rect">
              <a:avLst/>
            </a:prstGeom>
            <a:noFill/>
          </p:spPr>
          <p:txBody>
            <a:bodyPr wrap="none" rtlCol="0">
              <a:spAutoFit/>
            </a:bodyPr>
            <a:lstStyle/>
            <a:p>
              <a:r>
                <a:rPr lang="en-US" sz="3200" dirty="0" smtClean="0"/>
                <a:t>|</a:t>
              </a:r>
              <a:endParaRPr lang="en-US" dirty="0"/>
            </a:p>
          </p:txBody>
        </p:sp>
        <p:sp>
          <p:nvSpPr>
            <p:cNvPr id="52" name="TextBox 51"/>
            <p:cNvSpPr txBox="1"/>
            <p:nvPr/>
          </p:nvSpPr>
          <p:spPr>
            <a:xfrm>
              <a:off x="5319332" y="4876800"/>
              <a:ext cx="319468" cy="369332"/>
            </a:xfrm>
            <a:prstGeom prst="rect">
              <a:avLst/>
            </a:prstGeom>
            <a:noFill/>
          </p:spPr>
          <p:txBody>
            <a:bodyPr wrap="none" rtlCol="0">
              <a:spAutoFit/>
            </a:bodyPr>
            <a:lstStyle/>
            <a:p>
              <a:r>
                <a:rPr lang="en-US" dirty="0" smtClean="0"/>
                <a:t>=</a:t>
              </a:r>
              <a:endParaRPr lang="en-US" dirty="0"/>
            </a:p>
          </p:txBody>
        </p:sp>
        <p:sp>
          <p:nvSpPr>
            <p:cNvPr id="53" name="Rectangle 52"/>
            <p:cNvSpPr/>
            <p:nvPr/>
          </p:nvSpPr>
          <p:spPr>
            <a:xfrm>
              <a:off x="6743451" y="4800600"/>
              <a:ext cx="1050738" cy="369332"/>
            </a:xfrm>
            <a:prstGeom prst="rect">
              <a:avLst/>
            </a:prstGeom>
          </p:spPr>
          <p:txBody>
            <a:bodyPr wrap="none">
              <a:spAutoFit/>
            </a:bodyPr>
            <a:lstStyle/>
            <a:p>
              <a:r>
                <a:rPr lang="en-US" dirty="0"/>
                <a:t>(out = </a:t>
              </a:r>
              <a:r>
                <a:rPr lang="en-US" dirty="0" smtClean="0"/>
                <a:t>1)</a:t>
              </a:r>
              <a:endParaRPr lang="en-US" dirty="0"/>
            </a:p>
          </p:txBody>
        </p:sp>
      </p:grpSp>
      <p:sp>
        <p:nvSpPr>
          <p:cNvPr id="2" name="Slide Number Placeholder 1"/>
          <p:cNvSpPr>
            <a:spLocks noGrp="1"/>
          </p:cNvSpPr>
          <p:nvPr>
            <p:ph type="sldNum" sz="quarter" idx="12"/>
          </p:nvPr>
        </p:nvSpPr>
        <p:spPr/>
        <p:txBody>
          <a:bodyPr/>
          <a:lstStyle/>
          <a:p>
            <a:fld id="{1D72EBF8-7CF5-44B7-B2BF-E22DE4D0703D}" type="slidenum">
              <a:rPr lang="en-US" smtClean="0"/>
              <a:pPr/>
              <a:t>24</a:t>
            </a:fld>
            <a:endParaRPr lang="en-US"/>
          </a:p>
        </p:txBody>
      </p:sp>
      <p:grpSp>
        <p:nvGrpSpPr>
          <p:cNvPr id="33" name="Group 32"/>
          <p:cNvGrpSpPr/>
          <p:nvPr/>
        </p:nvGrpSpPr>
        <p:grpSpPr>
          <a:xfrm>
            <a:off x="609600" y="4115370"/>
            <a:ext cx="4217078" cy="2437830"/>
            <a:chOff x="4371994" y="4079525"/>
            <a:chExt cx="4322946" cy="2499031"/>
          </a:xfrm>
        </p:grpSpPr>
        <p:cxnSp>
          <p:nvCxnSpPr>
            <p:cNvPr id="35" name="Straight Arrow Connector 34"/>
            <p:cNvCxnSpPr/>
            <p:nvPr/>
          </p:nvCxnSpPr>
          <p:spPr>
            <a:xfrm flipV="1">
              <a:off x="4884940" y="4079525"/>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884940" y="6289325"/>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371994" y="5919474"/>
              <a:ext cx="527007" cy="276999"/>
            </a:xfrm>
            <a:prstGeom prst="rect">
              <a:avLst/>
            </a:prstGeom>
            <a:noFill/>
          </p:spPr>
          <p:txBody>
            <a:bodyPr wrap="none" rtlCol="0">
              <a:spAutoFit/>
            </a:bodyPr>
            <a:lstStyle/>
            <a:p>
              <a:r>
                <a:rPr lang="en-US" sz="1200" dirty="0" smtClean="0"/>
                <a:t>1956</a:t>
              </a:r>
              <a:endParaRPr lang="en-US" sz="1200" dirty="0"/>
            </a:p>
          </p:txBody>
        </p:sp>
        <p:sp>
          <p:nvSpPr>
            <p:cNvPr id="54" name="TextBox 53"/>
            <p:cNvSpPr txBox="1"/>
            <p:nvPr/>
          </p:nvSpPr>
          <p:spPr>
            <a:xfrm>
              <a:off x="4371994" y="4095716"/>
              <a:ext cx="527007" cy="276999"/>
            </a:xfrm>
            <a:prstGeom prst="rect">
              <a:avLst/>
            </a:prstGeom>
            <a:noFill/>
          </p:spPr>
          <p:txBody>
            <a:bodyPr wrap="none" rtlCol="0">
              <a:spAutoFit/>
            </a:bodyPr>
            <a:lstStyle/>
            <a:p>
              <a:r>
                <a:rPr lang="en-US" sz="1200" dirty="0" smtClean="0"/>
                <a:t>1992</a:t>
              </a:r>
              <a:endParaRPr lang="en-US" sz="1200" dirty="0"/>
            </a:p>
          </p:txBody>
        </p:sp>
        <p:sp>
          <p:nvSpPr>
            <p:cNvPr id="55" name="TextBox 54"/>
            <p:cNvSpPr txBox="1"/>
            <p:nvPr/>
          </p:nvSpPr>
          <p:spPr>
            <a:xfrm>
              <a:off x="4922668" y="6253158"/>
              <a:ext cx="270251" cy="276999"/>
            </a:xfrm>
            <a:prstGeom prst="rect">
              <a:avLst/>
            </a:prstGeom>
            <a:noFill/>
          </p:spPr>
          <p:txBody>
            <a:bodyPr wrap="none" rtlCol="0">
              <a:spAutoFit/>
            </a:bodyPr>
            <a:lstStyle/>
            <a:p>
              <a:r>
                <a:rPr lang="en-US" sz="1200" dirty="0" smtClean="0"/>
                <a:t>0</a:t>
              </a:r>
              <a:endParaRPr lang="en-US" sz="1200" dirty="0"/>
            </a:p>
          </p:txBody>
        </p:sp>
        <p:sp>
          <p:nvSpPr>
            <p:cNvPr id="56" name="Rectangle 55"/>
            <p:cNvSpPr/>
            <p:nvPr/>
          </p:nvSpPr>
          <p:spPr>
            <a:xfrm>
              <a:off x="6950505" y="4188697"/>
              <a:ext cx="152400" cy="1915962"/>
            </a:xfrm>
            <a:prstGeom prst="rect">
              <a:avLst/>
            </a:prstGeom>
            <a:solidFill>
              <a:schemeClr val="tx1">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6852576" y="6301557"/>
              <a:ext cx="441422" cy="276999"/>
            </a:xfrm>
            <a:prstGeom prst="rect">
              <a:avLst/>
            </a:prstGeom>
            <a:noFill/>
          </p:spPr>
          <p:txBody>
            <a:bodyPr wrap="none" rtlCol="0">
              <a:spAutoFit/>
            </a:bodyPr>
            <a:lstStyle/>
            <a:p>
              <a:r>
                <a:rPr lang="en-US" sz="1200" dirty="0" smtClean="0"/>
                <a:t>267</a:t>
              </a:r>
              <a:endParaRPr lang="en-US" sz="1200" dirty="0"/>
            </a:p>
          </p:txBody>
        </p:sp>
        <p:sp>
          <p:nvSpPr>
            <p:cNvPr id="58" name="Rounded Rectangle 57"/>
            <p:cNvSpPr/>
            <p:nvPr/>
          </p:nvSpPr>
          <p:spPr>
            <a:xfrm>
              <a:off x="6950504" y="4625157"/>
              <a:ext cx="152400" cy="152400"/>
            </a:xfrm>
            <a:prstGeom prst="roundRect">
              <a:avLst/>
            </a:prstGeom>
            <a:noFill/>
            <a:ln>
              <a:solidFill>
                <a:srgbClr val="D25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9" name="TextBox 58"/>
          <p:cNvSpPr txBox="1"/>
          <p:nvPr/>
        </p:nvSpPr>
        <p:spPr>
          <a:xfrm>
            <a:off x="7254250" y="6243480"/>
            <a:ext cx="1275484" cy="369332"/>
          </a:xfrm>
          <a:prstGeom prst="rect">
            <a:avLst/>
          </a:prstGeom>
          <a:noFill/>
        </p:spPr>
        <p:txBody>
          <a:bodyPr wrap="none" rtlCol="0">
            <a:spAutoFit/>
          </a:bodyPr>
          <a:lstStyle/>
          <a:p>
            <a:r>
              <a:rPr lang="en-US" dirty="0" smtClean="0"/>
              <a:t>So </a:t>
            </a:r>
            <a:r>
              <a:rPr lang="en-US" b="1" dirty="0" smtClean="0">
                <a:solidFill>
                  <a:srgbClr val="FF0000"/>
                </a:solidFill>
              </a:rPr>
              <a:t>reject</a:t>
            </a:r>
            <a:r>
              <a:rPr lang="en-US" dirty="0" smtClean="0"/>
              <a:t>?</a:t>
            </a:r>
            <a:endParaRPr lang="en-US" dirty="0"/>
          </a:p>
        </p:txBody>
      </p:sp>
      <p:sp>
        <p:nvSpPr>
          <p:cNvPr id="60" name="TextBox 59"/>
          <p:cNvSpPr txBox="1"/>
          <p:nvPr/>
        </p:nvSpPr>
        <p:spPr>
          <a:xfrm>
            <a:off x="5460488" y="6225861"/>
            <a:ext cx="1435760" cy="369332"/>
          </a:xfrm>
          <a:prstGeom prst="rect">
            <a:avLst/>
          </a:prstGeom>
          <a:noFill/>
        </p:spPr>
        <p:txBody>
          <a:bodyPr wrap="none" rtlCol="0">
            <a:spAutoFit/>
          </a:bodyPr>
          <a:lstStyle/>
          <a:p>
            <a:r>
              <a:rPr lang="en-US" dirty="0" err="1" smtClean="0"/>
              <a:t>Pr</a:t>
            </a:r>
            <a:r>
              <a:rPr lang="en-US" dirty="0" smtClean="0"/>
              <a:t>[</a:t>
            </a:r>
            <a:r>
              <a:rPr lang="en-US" dirty="0" err="1" smtClean="0"/>
              <a:t>bday</a:t>
            </a:r>
            <a:r>
              <a:rPr lang="en-US" dirty="0" smtClean="0"/>
              <a:t>] = 1</a:t>
            </a:r>
            <a:endParaRPr lang="en-US" dirty="0"/>
          </a:p>
        </p:txBody>
      </p:sp>
      <p:cxnSp>
        <p:nvCxnSpPr>
          <p:cNvPr id="61" name="Straight Connector 60"/>
          <p:cNvCxnSpPr/>
          <p:nvPr/>
        </p:nvCxnSpPr>
        <p:spPr>
          <a:xfrm flipV="1">
            <a:off x="2811511" y="1214330"/>
            <a:ext cx="7889" cy="5034070"/>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271453" y="1214330"/>
            <a:ext cx="5147" cy="5029200"/>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8809541" y="0"/>
            <a:ext cx="334459" cy="369332"/>
          </a:xfrm>
          <a:prstGeom prst="rect">
            <a:avLst/>
          </a:prstGeom>
          <a:noFill/>
        </p:spPr>
        <p:txBody>
          <a:bodyPr wrap="none" rtlCol="0">
            <a:spAutoFit/>
          </a:bodyPr>
          <a:lstStyle/>
          <a:p>
            <a:r>
              <a:rPr lang="en-US" dirty="0" smtClean="0"/>
              <a:t>P</a:t>
            </a:r>
            <a:endParaRPr lang="en-US" dirty="0"/>
          </a:p>
        </p:txBody>
      </p:sp>
    </p:spTree>
    <p:extLst>
      <p:ext uri="{BB962C8B-B14F-4D97-AF65-F5344CB8AC3E}">
        <p14:creationId xmlns:p14="http://schemas.microsoft.com/office/powerpoint/2010/main" val="17785183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886200" y="1587500"/>
            <a:ext cx="1143000" cy="850900"/>
          </a:xfrm>
          <a:prstGeom prst="rect">
            <a:avLst/>
          </a:prstGeom>
          <a:solidFill>
            <a:srgbClr val="763298"/>
          </a:solidFill>
        </p:spPr>
      </p:pic>
      <p:grpSp>
        <p:nvGrpSpPr>
          <p:cNvPr id="7" name="Group 6"/>
          <p:cNvGrpSpPr/>
          <p:nvPr/>
        </p:nvGrpSpPr>
        <p:grpSpPr>
          <a:xfrm>
            <a:off x="4690620" y="3218970"/>
            <a:ext cx="3843780" cy="2222032"/>
            <a:chOff x="4371994" y="4079525"/>
            <a:chExt cx="4322946" cy="2499031"/>
          </a:xfrm>
        </p:grpSpPr>
        <p:cxnSp>
          <p:nvCxnSpPr>
            <p:cNvPr id="26" name="Straight Arrow Connector 25"/>
            <p:cNvCxnSpPr/>
            <p:nvPr/>
          </p:nvCxnSpPr>
          <p:spPr>
            <a:xfrm flipV="1">
              <a:off x="4884940" y="4079525"/>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884940" y="6289325"/>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371994" y="5919474"/>
              <a:ext cx="527007" cy="276999"/>
            </a:xfrm>
            <a:prstGeom prst="rect">
              <a:avLst/>
            </a:prstGeom>
            <a:noFill/>
          </p:spPr>
          <p:txBody>
            <a:bodyPr wrap="none" rtlCol="0">
              <a:spAutoFit/>
            </a:bodyPr>
            <a:lstStyle/>
            <a:p>
              <a:r>
                <a:rPr lang="en-US" sz="1200" dirty="0" smtClean="0"/>
                <a:t>1956</a:t>
              </a:r>
              <a:endParaRPr lang="en-US" sz="1200" dirty="0"/>
            </a:p>
          </p:txBody>
        </p:sp>
        <p:sp>
          <p:nvSpPr>
            <p:cNvPr id="38" name="TextBox 37"/>
            <p:cNvSpPr txBox="1"/>
            <p:nvPr/>
          </p:nvSpPr>
          <p:spPr>
            <a:xfrm>
              <a:off x="4371994" y="4095716"/>
              <a:ext cx="527007" cy="276999"/>
            </a:xfrm>
            <a:prstGeom prst="rect">
              <a:avLst/>
            </a:prstGeom>
            <a:noFill/>
          </p:spPr>
          <p:txBody>
            <a:bodyPr wrap="none" rtlCol="0">
              <a:spAutoFit/>
            </a:bodyPr>
            <a:lstStyle/>
            <a:p>
              <a:r>
                <a:rPr lang="en-US" sz="1200" dirty="0" smtClean="0"/>
                <a:t>1992</a:t>
              </a:r>
              <a:endParaRPr lang="en-US" sz="1200" dirty="0"/>
            </a:p>
          </p:txBody>
        </p:sp>
        <p:sp>
          <p:nvSpPr>
            <p:cNvPr id="39" name="TextBox 38"/>
            <p:cNvSpPr txBox="1"/>
            <p:nvPr/>
          </p:nvSpPr>
          <p:spPr>
            <a:xfrm>
              <a:off x="4922668" y="6253158"/>
              <a:ext cx="270251" cy="276999"/>
            </a:xfrm>
            <a:prstGeom prst="rect">
              <a:avLst/>
            </a:prstGeom>
            <a:noFill/>
          </p:spPr>
          <p:txBody>
            <a:bodyPr wrap="none" rtlCol="0">
              <a:spAutoFit/>
            </a:bodyPr>
            <a:lstStyle/>
            <a:p>
              <a:r>
                <a:rPr lang="en-US" sz="1200" dirty="0" smtClean="0"/>
                <a:t>0</a:t>
              </a:r>
              <a:endParaRPr lang="en-US" sz="1200" dirty="0"/>
            </a:p>
          </p:txBody>
        </p:sp>
        <p:sp>
          <p:nvSpPr>
            <p:cNvPr id="41" name="Rectangle 40"/>
            <p:cNvSpPr/>
            <p:nvPr/>
          </p:nvSpPr>
          <p:spPr>
            <a:xfrm>
              <a:off x="6950505" y="4188697"/>
              <a:ext cx="152400" cy="1915962"/>
            </a:xfrm>
            <a:prstGeom prst="rect">
              <a:avLst/>
            </a:prstGeom>
            <a:solidFill>
              <a:schemeClr val="tx1">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6852576" y="6301557"/>
              <a:ext cx="441422" cy="276999"/>
            </a:xfrm>
            <a:prstGeom prst="rect">
              <a:avLst/>
            </a:prstGeom>
            <a:noFill/>
          </p:spPr>
          <p:txBody>
            <a:bodyPr wrap="none" rtlCol="0">
              <a:spAutoFit/>
            </a:bodyPr>
            <a:lstStyle/>
            <a:p>
              <a:r>
                <a:rPr lang="en-US" sz="1200" dirty="0" smtClean="0"/>
                <a:t>267</a:t>
              </a:r>
              <a:endParaRPr lang="en-US" sz="1200" dirty="0"/>
            </a:p>
          </p:txBody>
        </p:sp>
      </p:grpSp>
      <p:sp>
        <p:nvSpPr>
          <p:cNvPr id="8" name="TextBox 7"/>
          <p:cNvSpPr txBox="1"/>
          <p:nvPr/>
        </p:nvSpPr>
        <p:spPr>
          <a:xfrm>
            <a:off x="1726050" y="2685570"/>
            <a:ext cx="1577099" cy="369332"/>
          </a:xfrm>
          <a:prstGeom prst="rect">
            <a:avLst/>
          </a:prstGeom>
          <a:noFill/>
        </p:spPr>
        <p:txBody>
          <a:bodyPr wrap="none" rtlCol="0">
            <a:spAutoFit/>
          </a:bodyPr>
          <a:lstStyle/>
          <a:p>
            <a:r>
              <a:rPr lang="en-US" dirty="0" smtClean="0"/>
              <a:t>if </a:t>
            </a:r>
            <a:r>
              <a:rPr lang="en-US" dirty="0" err="1" smtClean="0"/>
              <a:t>bday</a:t>
            </a:r>
            <a:r>
              <a:rPr lang="en-US" dirty="0" smtClean="0"/>
              <a:t> != 267</a:t>
            </a:r>
            <a:endParaRPr lang="en-US" dirty="0"/>
          </a:p>
        </p:txBody>
      </p:sp>
      <p:sp>
        <p:nvSpPr>
          <p:cNvPr id="9" name="TextBox 8"/>
          <p:cNvSpPr txBox="1"/>
          <p:nvPr/>
        </p:nvSpPr>
        <p:spPr>
          <a:xfrm>
            <a:off x="6226838" y="2685570"/>
            <a:ext cx="1512967" cy="369332"/>
          </a:xfrm>
          <a:prstGeom prst="rect">
            <a:avLst/>
          </a:prstGeom>
          <a:noFill/>
        </p:spPr>
        <p:txBody>
          <a:bodyPr wrap="none" rtlCol="0">
            <a:spAutoFit/>
          </a:bodyPr>
          <a:lstStyle/>
          <a:p>
            <a:r>
              <a:rPr lang="en-US" dirty="0" smtClean="0"/>
              <a:t>if </a:t>
            </a:r>
            <a:r>
              <a:rPr lang="en-US" dirty="0" err="1" smtClean="0"/>
              <a:t>bday</a:t>
            </a:r>
            <a:r>
              <a:rPr lang="en-US" dirty="0" smtClean="0"/>
              <a:t> = 267</a:t>
            </a:r>
            <a:endParaRPr lang="en-US" dirty="0"/>
          </a:p>
        </p:txBody>
      </p:sp>
      <p:grpSp>
        <p:nvGrpSpPr>
          <p:cNvPr id="35" name="Group 34"/>
          <p:cNvGrpSpPr/>
          <p:nvPr/>
        </p:nvGrpSpPr>
        <p:grpSpPr>
          <a:xfrm>
            <a:off x="381000" y="3066569"/>
            <a:ext cx="4177799" cy="2424424"/>
            <a:chOff x="469490" y="3950168"/>
            <a:chExt cx="4322946" cy="2508655"/>
          </a:xfrm>
        </p:grpSpPr>
        <p:cxnSp>
          <p:nvCxnSpPr>
            <p:cNvPr id="36" name="Straight Arrow Connector 35"/>
            <p:cNvCxnSpPr/>
            <p:nvPr/>
          </p:nvCxnSpPr>
          <p:spPr>
            <a:xfrm flipV="1">
              <a:off x="982436" y="3950168"/>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982436" y="6159968"/>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1155290" y="4059340"/>
              <a:ext cx="1359310"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69490" y="5790117"/>
              <a:ext cx="527007" cy="276999"/>
            </a:xfrm>
            <a:prstGeom prst="rect">
              <a:avLst/>
            </a:prstGeom>
            <a:noFill/>
          </p:spPr>
          <p:txBody>
            <a:bodyPr wrap="none" rtlCol="0">
              <a:spAutoFit/>
            </a:bodyPr>
            <a:lstStyle/>
            <a:p>
              <a:r>
                <a:rPr lang="en-US" sz="1200" dirty="0" smtClean="0"/>
                <a:t>1956</a:t>
              </a:r>
              <a:endParaRPr lang="en-US" sz="1200" dirty="0"/>
            </a:p>
          </p:txBody>
        </p:sp>
        <p:sp>
          <p:nvSpPr>
            <p:cNvPr id="47" name="TextBox 46"/>
            <p:cNvSpPr txBox="1"/>
            <p:nvPr/>
          </p:nvSpPr>
          <p:spPr>
            <a:xfrm>
              <a:off x="469490" y="3966359"/>
              <a:ext cx="527007" cy="276999"/>
            </a:xfrm>
            <a:prstGeom prst="rect">
              <a:avLst/>
            </a:prstGeom>
            <a:noFill/>
          </p:spPr>
          <p:txBody>
            <a:bodyPr wrap="none" rtlCol="0">
              <a:spAutoFit/>
            </a:bodyPr>
            <a:lstStyle/>
            <a:p>
              <a:r>
                <a:rPr lang="en-US" sz="1200" dirty="0" smtClean="0"/>
                <a:t>1992</a:t>
              </a:r>
              <a:endParaRPr lang="en-US" sz="1200" dirty="0"/>
            </a:p>
          </p:txBody>
        </p:sp>
        <p:sp>
          <p:nvSpPr>
            <p:cNvPr id="48" name="TextBox 47"/>
            <p:cNvSpPr txBox="1"/>
            <p:nvPr/>
          </p:nvSpPr>
          <p:spPr>
            <a:xfrm>
              <a:off x="1020164" y="6123801"/>
              <a:ext cx="270251" cy="276999"/>
            </a:xfrm>
            <a:prstGeom prst="rect">
              <a:avLst/>
            </a:prstGeom>
            <a:noFill/>
          </p:spPr>
          <p:txBody>
            <a:bodyPr wrap="none" rtlCol="0">
              <a:spAutoFit/>
            </a:bodyPr>
            <a:lstStyle/>
            <a:p>
              <a:r>
                <a:rPr lang="en-US" sz="1200" dirty="0" smtClean="0"/>
                <a:t>0</a:t>
              </a:r>
              <a:endParaRPr lang="en-US" sz="1200" dirty="0"/>
            </a:p>
          </p:txBody>
        </p:sp>
        <p:sp>
          <p:nvSpPr>
            <p:cNvPr id="49" name="TextBox 48"/>
            <p:cNvSpPr txBox="1"/>
            <p:nvPr/>
          </p:nvSpPr>
          <p:spPr>
            <a:xfrm>
              <a:off x="4309055" y="6123801"/>
              <a:ext cx="441422" cy="276999"/>
            </a:xfrm>
            <a:prstGeom prst="rect">
              <a:avLst/>
            </a:prstGeom>
            <a:noFill/>
          </p:spPr>
          <p:txBody>
            <a:bodyPr wrap="none" rtlCol="0">
              <a:spAutoFit/>
            </a:bodyPr>
            <a:lstStyle/>
            <a:p>
              <a:r>
                <a:rPr lang="en-US" sz="1200" dirty="0" smtClean="0"/>
                <a:t>364</a:t>
              </a:r>
              <a:endParaRPr lang="en-US" sz="1200" dirty="0"/>
            </a:p>
          </p:txBody>
        </p:sp>
        <p:sp>
          <p:nvSpPr>
            <p:cNvPr id="50" name="Rectangle 49"/>
            <p:cNvSpPr/>
            <p:nvPr/>
          </p:nvSpPr>
          <p:spPr>
            <a:xfrm>
              <a:off x="2963910" y="4059340"/>
              <a:ext cx="1608089" cy="191596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2286000" y="6177070"/>
              <a:ext cx="441422" cy="276999"/>
            </a:xfrm>
            <a:prstGeom prst="rect">
              <a:avLst/>
            </a:prstGeom>
            <a:noFill/>
          </p:spPr>
          <p:txBody>
            <a:bodyPr wrap="none" rtlCol="0">
              <a:spAutoFit/>
            </a:bodyPr>
            <a:lstStyle/>
            <a:p>
              <a:r>
                <a:rPr lang="en-US" sz="1200" dirty="0" smtClean="0"/>
                <a:t>259</a:t>
              </a:r>
              <a:endParaRPr lang="en-US" sz="1200" dirty="0"/>
            </a:p>
          </p:txBody>
        </p:sp>
        <p:sp>
          <p:nvSpPr>
            <p:cNvPr id="52" name="TextBox 51"/>
            <p:cNvSpPr txBox="1"/>
            <p:nvPr/>
          </p:nvSpPr>
          <p:spPr>
            <a:xfrm>
              <a:off x="2745942" y="6172200"/>
              <a:ext cx="456758" cy="286623"/>
            </a:xfrm>
            <a:prstGeom prst="rect">
              <a:avLst/>
            </a:prstGeom>
            <a:noFill/>
          </p:spPr>
          <p:txBody>
            <a:bodyPr wrap="none" rtlCol="0">
              <a:spAutoFit/>
            </a:bodyPr>
            <a:lstStyle/>
            <a:p>
              <a:r>
                <a:rPr lang="en-US" sz="1200" dirty="0" smtClean="0"/>
                <a:t>268</a:t>
              </a:r>
              <a:endParaRPr lang="en-US" sz="1200" dirty="0"/>
            </a:p>
          </p:txBody>
        </p:sp>
      </p:grpSp>
      <p:sp>
        <p:nvSpPr>
          <p:cNvPr id="55" name="Title 1"/>
          <p:cNvSpPr>
            <a:spLocks noGrp="1"/>
          </p:cNvSpPr>
          <p:nvPr>
            <p:ph type="title"/>
          </p:nvPr>
        </p:nvSpPr>
        <p:spPr>
          <a:xfrm>
            <a:off x="457200" y="533400"/>
            <a:ext cx="8229600" cy="990600"/>
          </a:xfrm>
        </p:spPr>
        <p:txBody>
          <a:bodyPr/>
          <a:lstStyle/>
          <a:p>
            <a:r>
              <a:rPr lang="en-US" dirty="0" err="1" smtClean="0"/>
              <a:t>Querier’s</a:t>
            </a:r>
            <a:r>
              <a:rPr lang="en-US" dirty="0" smtClean="0"/>
              <a:t> perspective</a:t>
            </a:r>
            <a:endParaRPr lang="en-US" dirty="0"/>
          </a:p>
        </p:txBody>
      </p:sp>
      <p:sp>
        <p:nvSpPr>
          <p:cNvPr id="2" name="TextBox 1"/>
          <p:cNvSpPr txBox="1"/>
          <p:nvPr/>
        </p:nvSpPr>
        <p:spPr>
          <a:xfrm>
            <a:off x="1828800" y="5872625"/>
            <a:ext cx="1711313" cy="369332"/>
          </a:xfrm>
          <a:prstGeom prst="rect">
            <a:avLst/>
          </a:prstGeom>
          <a:noFill/>
        </p:spPr>
        <p:txBody>
          <a:bodyPr wrap="none" rtlCol="0">
            <a:spAutoFit/>
          </a:bodyPr>
          <a:lstStyle/>
          <a:p>
            <a:r>
              <a:rPr lang="en-US" dirty="0" smtClean="0"/>
              <a:t>will get answer</a:t>
            </a:r>
            <a:endParaRPr lang="en-US" dirty="0"/>
          </a:p>
        </p:txBody>
      </p:sp>
      <p:sp>
        <p:nvSpPr>
          <p:cNvPr id="57" name="TextBox 56"/>
          <p:cNvSpPr txBox="1"/>
          <p:nvPr/>
        </p:nvSpPr>
        <p:spPr>
          <a:xfrm>
            <a:off x="6231639" y="5885311"/>
            <a:ext cx="1531652" cy="369332"/>
          </a:xfrm>
          <a:prstGeom prst="rect">
            <a:avLst/>
          </a:prstGeom>
          <a:noFill/>
        </p:spPr>
        <p:txBody>
          <a:bodyPr wrap="none" rtlCol="0">
            <a:spAutoFit/>
          </a:bodyPr>
          <a:lstStyle/>
          <a:p>
            <a:r>
              <a:rPr lang="en-US" dirty="0" smtClean="0"/>
              <a:t>will get </a:t>
            </a:r>
            <a:r>
              <a:rPr lang="en-US" dirty="0" smtClean="0">
                <a:solidFill>
                  <a:srgbClr val="FF0000"/>
                </a:solidFill>
              </a:rPr>
              <a:t>reject</a:t>
            </a:r>
            <a:endParaRPr lang="en-US" dirty="0">
              <a:solidFill>
                <a:srgbClr val="FF0000"/>
              </a:solidFill>
            </a:endParaRPr>
          </a:p>
        </p:txBody>
      </p:sp>
      <p:sp>
        <p:nvSpPr>
          <p:cNvPr id="3" name="TextBox 2"/>
          <p:cNvSpPr txBox="1"/>
          <p:nvPr/>
        </p:nvSpPr>
        <p:spPr>
          <a:xfrm>
            <a:off x="543168" y="1587500"/>
            <a:ext cx="3186702" cy="369332"/>
          </a:xfrm>
          <a:prstGeom prst="rect">
            <a:avLst/>
          </a:prstGeom>
          <a:noFill/>
        </p:spPr>
        <p:txBody>
          <a:bodyPr wrap="none" rtlCol="0">
            <a:spAutoFit/>
          </a:bodyPr>
          <a:lstStyle/>
          <a:p>
            <a:r>
              <a:rPr lang="en-US" dirty="0" smtClean="0"/>
              <a:t>Assume </a:t>
            </a:r>
            <a:r>
              <a:rPr lang="en-US" dirty="0" err="1" smtClean="0"/>
              <a:t>querier</a:t>
            </a:r>
            <a:r>
              <a:rPr lang="en-US" dirty="0" smtClean="0"/>
              <a:t> knows policy</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25</a:t>
            </a:fld>
            <a:endParaRPr lang="en-US"/>
          </a:p>
        </p:txBody>
      </p:sp>
    </p:spTree>
    <p:extLst>
      <p:ext uri="{BB962C8B-B14F-4D97-AF65-F5344CB8AC3E}">
        <p14:creationId xmlns:p14="http://schemas.microsoft.com/office/powerpoint/2010/main" val="34177557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a:spLocks noGrp="1"/>
          </p:cNvSpPr>
          <p:nvPr>
            <p:ph type="title"/>
          </p:nvPr>
        </p:nvSpPr>
        <p:spPr>
          <a:xfrm>
            <a:off x="457200" y="533400"/>
            <a:ext cx="8229600" cy="990600"/>
          </a:xfrm>
        </p:spPr>
        <p:txBody>
          <a:bodyPr/>
          <a:lstStyle/>
          <a:p>
            <a:r>
              <a:rPr lang="en-US" dirty="0" smtClean="0"/>
              <a:t>Rejection problem</a:t>
            </a:r>
            <a:endParaRPr lang="en-US" dirty="0"/>
          </a:p>
        </p:txBody>
      </p:sp>
      <p:pic>
        <p:nvPicPr>
          <p:cNvPr id="27" name="Picture 26" descr="bra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498" y="2286000"/>
            <a:ext cx="826353" cy="659722"/>
          </a:xfrm>
          <a:prstGeom prst="rect">
            <a:avLst/>
          </a:prstGeom>
        </p:spPr>
      </p:pic>
      <p:sp>
        <p:nvSpPr>
          <p:cNvPr id="29" name="TextBox 28"/>
          <p:cNvSpPr txBox="1"/>
          <p:nvPr/>
        </p:nvSpPr>
        <p:spPr>
          <a:xfrm>
            <a:off x="3182850" y="2208546"/>
            <a:ext cx="291266" cy="584776"/>
          </a:xfrm>
          <a:prstGeom prst="rect">
            <a:avLst/>
          </a:prstGeom>
          <a:noFill/>
        </p:spPr>
        <p:txBody>
          <a:bodyPr wrap="none" rtlCol="0">
            <a:spAutoFit/>
          </a:bodyPr>
          <a:lstStyle/>
          <a:p>
            <a:r>
              <a:rPr lang="en-US" sz="3200" dirty="0" smtClean="0"/>
              <a:t>|</a:t>
            </a:r>
            <a:endParaRPr lang="en-US" dirty="0"/>
          </a:p>
        </p:txBody>
      </p:sp>
      <p:sp>
        <p:nvSpPr>
          <p:cNvPr id="30" name="TextBox 29"/>
          <p:cNvSpPr txBox="1"/>
          <p:nvPr/>
        </p:nvSpPr>
        <p:spPr>
          <a:xfrm flipH="1">
            <a:off x="4610901" y="2362200"/>
            <a:ext cx="304800" cy="369332"/>
          </a:xfrm>
          <a:prstGeom prst="rect">
            <a:avLst/>
          </a:prstGeom>
          <a:noFill/>
        </p:spPr>
        <p:txBody>
          <a:bodyPr wrap="square" rtlCol="0">
            <a:spAutoFit/>
          </a:bodyPr>
          <a:lstStyle/>
          <a:p>
            <a:r>
              <a:rPr lang="en-US" dirty="0" smtClean="0"/>
              <a:t>=</a:t>
            </a:r>
            <a:endParaRPr lang="en-US" dirty="0"/>
          </a:p>
        </p:txBody>
      </p:sp>
      <p:sp>
        <p:nvSpPr>
          <p:cNvPr id="31" name="Rectangle 30"/>
          <p:cNvSpPr/>
          <p:nvPr/>
        </p:nvSpPr>
        <p:spPr>
          <a:xfrm>
            <a:off x="3429269" y="2362200"/>
            <a:ext cx="800632" cy="369332"/>
          </a:xfrm>
          <a:prstGeom prst="rect">
            <a:avLst/>
          </a:prstGeom>
        </p:spPr>
        <p:txBody>
          <a:bodyPr wrap="none">
            <a:spAutoFit/>
          </a:bodyPr>
          <a:lstStyle/>
          <a:p>
            <a:r>
              <a:rPr lang="en-US" b="1" dirty="0" smtClean="0">
                <a:solidFill>
                  <a:srgbClr val="FF0000"/>
                </a:solidFill>
              </a:rPr>
              <a:t>reject</a:t>
            </a:r>
            <a:endParaRPr lang="en-US" b="1" dirty="0">
              <a:solidFill>
                <a:srgbClr val="FF0000"/>
              </a:solidFill>
            </a:endParaRPr>
          </a:p>
        </p:txBody>
      </p:sp>
      <p:pic>
        <p:nvPicPr>
          <p:cNvPr id="32" name="Picture 31" descr="bra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301" y="1828800"/>
            <a:ext cx="1750997" cy="1397915"/>
          </a:xfrm>
          <a:prstGeom prst="rect">
            <a:avLst/>
          </a:prstGeom>
        </p:spPr>
      </p:pic>
      <p:sp>
        <p:nvSpPr>
          <p:cNvPr id="3" name="TextBox 2"/>
          <p:cNvSpPr txBox="1"/>
          <p:nvPr/>
        </p:nvSpPr>
        <p:spPr>
          <a:xfrm>
            <a:off x="990600" y="3810000"/>
            <a:ext cx="7924800" cy="646331"/>
          </a:xfrm>
          <a:prstGeom prst="rect">
            <a:avLst/>
          </a:prstGeom>
          <a:noFill/>
        </p:spPr>
        <p:txBody>
          <a:bodyPr wrap="square" rtlCol="0">
            <a:spAutoFit/>
          </a:bodyPr>
          <a:lstStyle/>
          <a:p>
            <a:pPr marL="285750" lvl="2" indent="-285750">
              <a:buFont typeface="Arial"/>
              <a:buChar char="•"/>
            </a:pPr>
            <a:r>
              <a:rPr lang="en-US" dirty="0" smtClean="0">
                <a:solidFill>
                  <a:srgbClr val="3B3B4B"/>
                </a:solidFill>
              </a:rPr>
              <a:t>Policy: </a:t>
            </a:r>
            <a:r>
              <a:rPr lang="en-US" dirty="0" err="1" smtClean="0">
                <a:solidFill>
                  <a:srgbClr val="3B3B4B"/>
                </a:solidFill>
              </a:rPr>
              <a:t>Pr</a:t>
            </a:r>
            <a:r>
              <a:rPr lang="en-US" dirty="0">
                <a:solidFill>
                  <a:srgbClr val="3B3B4B"/>
                </a:solidFill>
              </a:rPr>
              <a:t>[</a:t>
            </a:r>
            <a:r>
              <a:rPr lang="en-US" dirty="0" err="1">
                <a:solidFill>
                  <a:srgbClr val="3B3B4B"/>
                </a:solidFill>
              </a:rPr>
              <a:t>bday</a:t>
            </a:r>
            <a:r>
              <a:rPr lang="en-US" dirty="0">
                <a:solidFill>
                  <a:srgbClr val="3B3B4B"/>
                </a:solidFill>
              </a:rPr>
              <a:t> </a:t>
            </a:r>
            <a:r>
              <a:rPr lang="en-US" dirty="0" smtClean="0">
                <a:solidFill>
                  <a:srgbClr val="3B3B4B"/>
                </a:solidFill>
              </a:rPr>
              <a:t>= </a:t>
            </a:r>
            <a:r>
              <a:rPr lang="en-US" dirty="0" smtClean="0">
                <a:solidFill>
                  <a:srgbClr val="FF0000"/>
                </a:solidFill>
              </a:rPr>
              <a:t>267</a:t>
            </a:r>
            <a:r>
              <a:rPr lang="en-US" dirty="0" smtClean="0">
                <a:solidFill>
                  <a:srgbClr val="3B3B4B"/>
                </a:solidFill>
              </a:rPr>
              <a:t> | </a:t>
            </a:r>
            <a:r>
              <a:rPr lang="en-US" dirty="0">
                <a:solidFill>
                  <a:srgbClr val="3B3B4B"/>
                </a:solidFill>
              </a:rPr>
              <a:t>out = o] &lt; </a:t>
            </a:r>
            <a:r>
              <a:rPr lang="en-US" dirty="0" smtClean="0">
                <a:solidFill>
                  <a:srgbClr val="3B3B4B"/>
                </a:solidFill>
              </a:rPr>
              <a:t>t</a:t>
            </a:r>
          </a:p>
          <a:p>
            <a:pPr marL="742950" lvl="1" indent="-285750">
              <a:buFont typeface="Arial"/>
              <a:buChar char="•"/>
            </a:pPr>
            <a:r>
              <a:rPr lang="en-US" dirty="0" smtClean="0">
                <a:solidFill>
                  <a:srgbClr val="3B3B4B"/>
                </a:solidFill>
              </a:rPr>
              <a:t>Rejection, intended to protect secret, reveals secret.</a:t>
            </a:r>
          </a:p>
        </p:txBody>
      </p:sp>
      <p:sp>
        <p:nvSpPr>
          <p:cNvPr id="2" name="Slide Number Placeholder 1"/>
          <p:cNvSpPr>
            <a:spLocks noGrp="1"/>
          </p:cNvSpPr>
          <p:nvPr>
            <p:ph type="sldNum" sz="quarter" idx="12"/>
          </p:nvPr>
        </p:nvSpPr>
        <p:spPr/>
        <p:txBody>
          <a:bodyPr/>
          <a:lstStyle/>
          <a:p>
            <a:fld id="{1D72EBF8-7CF5-44B7-B2BF-E22DE4D0703D}" type="slidenum">
              <a:rPr lang="en-US" smtClean="0"/>
              <a:pPr/>
              <a:t>26</a:t>
            </a:fld>
            <a:endParaRPr lang="en-US"/>
          </a:p>
        </p:txBody>
      </p:sp>
    </p:spTree>
    <p:extLst>
      <p:ext uri="{BB962C8B-B14F-4D97-AF65-F5344CB8AC3E}">
        <p14:creationId xmlns:p14="http://schemas.microsoft.com/office/powerpoint/2010/main" val="234267120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a:spLocks noGrp="1"/>
          </p:cNvSpPr>
          <p:nvPr>
            <p:ph type="title"/>
          </p:nvPr>
        </p:nvSpPr>
        <p:spPr>
          <a:xfrm>
            <a:off x="457200" y="533400"/>
            <a:ext cx="8229600" cy="990600"/>
          </a:xfrm>
        </p:spPr>
        <p:txBody>
          <a:bodyPr/>
          <a:lstStyle/>
          <a:p>
            <a:r>
              <a:rPr lang="en-US" dirty="0" smtClean="0"/>
              <a:t>Rejection revised</a:t>
            </a:r>
            <a:endParaRPr lang="en-US" dirty="0"/>
          </a:p>
        </p:txBody>
      </p:sp>
      <p:sp>
        <p:nvSpPr>
          <p:cNvPr id="3" name="TextBox 2"/>
          <p:cNvSpPr txBox="1"/>
          <p:nvPr/>
        </p:nvSpPr>
        <p:spPr>
          <a:xfrm>
            <a:off x="457200" y="1828800"/>
            <a:ext cx="7924800" cy="3385543"/>
          </a:xfrm>
          <a:prstGeom prst="rect">
            <a:avLst/>
          </a:prstGeom>
          <a:noFill/>
        </p:spPr>
        <p:txBody>
          <a:bodyPr wrap="square" rtlCol="0">
            <a:spAutoFit/>
          </a:bodyPr>
          <a:lstStyle/>
          <a:p>
            <a:pPr marL="285750" lvl="2" indent="-285750">
              <a:buFont typeface="Arial"/>
              <a:buChar char="•"/>
            </a:pPr>
            <a:r>
              <a:rPr lang="en-US" dirty="0" smtClean="0">
                <a:solidFill>
                  <a:srgbClr val="3B3B4B"/>
                </a:solidFill>
              </a:rPr>
              <a:t>Policy: </a:t>
            </a:r>
            <a:r>
              <a:rPr lang="en-US" dirty="0" err="1" smtClean="0">
                <a:solidFill>
                  <a:srgbClr val="3B3B4B"/>
                </a:solidFill>
              </a:rPr>
              <a:t>Pr</a:t>
            </a:r>
            <a:r>
              <a:rPr lang="en-US" dirty="0">
                <a:solidFill>
                  <a:srgbClr val="3B3B4B"/>
                </a:solidFill>
              </a:rPr>
              <a:t>[</a:t>
            </a:r>
            <a:r>
              <a:rPr lang="en-US" dirty="0" err="1">
                <a:solidFill>
                  <a:srgbClr val="3B3B4B"/>
                </a:solidFill>
              </a:rPr>
              <a:t>bday</a:t>
            </a:r>
            <a:r>
              <a:rPr lang="en-US" dirty="0">
                <a:solidFill>
                  <a:srgbClr val="3B3B4B"/>
                </a:solidFill>
              </a:rPr>
              <a:t> </a:t>
            </a:r>
            <a:r>
              <a:rPr lang="en-US" dirty="0" smtClean="0">
                <a:solidFill>
                  <a:srgbClr val="3B3B4B"/>
                </a:solidFill>
              </a:rPr>
              <a:t>= </a:t>
            </a:r>
            <a:r>
              <a:rPr lang="en-US" dirty="0" smtClean="0">
                <a:solidFill>
                  <a:srgbClr val="FF0000"/>
                </a:solidFill>
              </a:rPr>
              <a:t>267</a:t>
            </a:r>
            <a:r>
              <a:rPr lang="en-US" dirty="0" smtClean="0">
                <a:solidFill>
                  <a:srgbClr val="3B3B4B"/>
                </a:solidFill>
              </a:rPr>
              <a:t> | </a:t>
            </a:r>
            <a:r>
              <a:rPr lang="en-US" dirty="0">
                <a:solidFill>
                  <a:srgbClr val="3B3B4B"/>
                </a:solidFill>
              </a:rPr>
              <a:t>out = o] &lt; </a:t>
            </a:r>
            <a:r>
              <a:rPr lang="en-US" dirty="0" smtClean="0">
                <a:solidFill>
                  <a:srgbClr val="3B3B4B"/>
                </a:solidFill>
              </a:rPr>
              <a:t>t</a:t>
            </a:r>
          </a:p>
          <a:p>
            <a:endParaRPr lang="en-US" b="1" dirty="0" smtClean="0">
              <a:solidFill>
                <a:srgbClr val="3B3B4B"/>
              </a:solidFill>
            </a:endParaRPr>
          </a:p>
          <a:p>
            <a:pPr marL="285750" indent="-285750">
              <a:buFont typeface="Arial"/>
              <a:buChar char="•"/>
            </a:pPr>
            <a:r>
              <a:rPr lang="en-US" b="1" dirty="0" smtClean="0">
                <a:solidFill>
                  <a:srgbClr val="3B3B4B"/>
                </a:solidFill>
              </a:rPr>
              <a:t>Solution?</a:t>
            </a:r>
            <a:endParaRPr lang="en-US" b="1" dirty="0">
              <a:solidFill>
                <a:srgbClr val="3B3B4B"/>
              </a:solidFill>
            </a:endParaRPr>
          </a:p>
          <a:p>
            <a:pPr marL="742950" lvl="1" indent="-285750">
              <a:buFont typeface="Arial"/>
              <a:buChar char="•"/>
            </a:pPr>
            <a:r>
              <a:rPr lang="en-US" dirty="0" smtClean="0">
                <a:solidFill>
                  <a:srgbClr val="3B3B4B"/>
                </a:solidFill>
              </a:rPr>
              <a:t>Decide policy independently of </a:t>
            </a:r>
            <a:r>
              <a:rPr lang="en-US" dirty="0" smtClean="0">
                <a:solidFill>
                  <a:srgbClr val="3B3B4B"/>
                </a:solidFill>
              </a:rPr>
              <a:t>secret</a:t>
            </a:r>
          </a:p>
          <a:p>
            <a:pPr marL="742950" lvl="1" indent="-285750">
              <a:buFont typeface="Arial"/>
              <a:buChar char="•"/>
            </a:pPr>
            <a:endParaRPr lang="en-US" dirty="0">
              <a:solidFill>
                <a:srgbClr val="3B3B4B"/>
              </a:solidFill>
            </a:endParaRPr>
          </a:p>
          <a:p>
            <a:pPr marL="742950" lvl="1" indent="-285750">
              <a:buFont typeface="Arial"/>
              <a:buChar char="•"/>
            </a:pPr>
            <a:r>
              <a:rPr lang="en-US" dirty="0" smtClean="0">
                <a:solidFill>
                  <a:srgbClr val="3B3B4B"/>
                </a:solidFill>
              </a:rPr>
              <a:t>Revised policy</a:t>
            </a:r>
          </a:p>
          <a:p>
            <a:pPr marL="742950" lvl="1" indent="-285750">
              <a:buFont typeface="Arial"/>
              <a:buChar char="•"/>
            </a:pPr>
            <a:endParaRPr lang="en-US" dirty="0" smtClean="0">
              <a:solidFill>
                <a:srgbClr val="3B3B4B"/>
              </a:solidFill>
            </a:endParaRPr>
          </a:p>
          <a:p>
            <a:pPr marL="1200150" lvl="2" indent="-285750">
              <a:buFont typeface="Arial"/>
              <a:buChar char="•"/>
            </a:pPr>
            <a:r>
              <a:rPr lang="en-US" b="1" dirty="0">
                <a:solidFill>
                  <a:schemeClr val="tx1">
                    <a:lumMod val="90000"/>
                    <a:lumOff val="10000"/>
                  </a:schemeClr>
                </a:solidFill>
              </a:rPr>
              <a:t>f</a:t>
            </a:r>
            <a:r>
              <a:rPr lang="en-US" b="1" dirty="0" smtClean="0">
                <a:solidFill>
                  <a:schemeClr val="tx1">
                    <a:lumMod val="90000"/>
                    <a:lumOff val="10000"/>
                  </a:schemeClr>
                </a:solidFill>
              </a:rPr>
              <a:t>or every possible output o,</a:t>
            </a:r>
          </a:p>
          <a:p>
            <a:pPr marL="1657350" lvl="3" indent="-285750">
              <a:buFont typeface="Arial"/>
              <a:buChar char="•"/>
            </a:pPr>
            <a:r>
              <a:rPr lang="en-US" b="1" dirty="0" smtClean="0">
                <a:solidFill>
                  <a:schemeClr val="tx1">
                    <a:lumMod val="90000"/>
                    <a:lumOff val="10000"/>
                  </a:schemeClr>
                </a:solidFill>
              </a:rPr>
              <a:t>for every possible </a:t>
            </a:r>
            <a:r>
              <a:rPr lang="en-US" b="1" dirty="0" err="1" smtClean="0">
                <a:solidFill>
                  <a:schemeClr val="tx1">
                    <a:lumMod val="90000"/>
                    <a:lumOff val="10000"/>
                  </a:schemeClr>
                </a:solidFill>
              </a:rPr>
              <a:t>bday</a:t>
            </a:r>
            <a:r>
              <a:rPr lang="en-US" b="1" dirty="0" smtClean="0">
                <a:solidFill>
                  <a:schemeClr val="tx1">
                    <a:lumMod val="90000"/>
                    <a:lumOff val="10000"/>
                  </a:schemeClr>
                </a:solidFill>
              </a:rPr>
              <a:t> b,</a:t>
            </a:r>
          </a:p>
          <a:p>
            <a:pPr marL="2114550" lvl="4" indent="-285750">
              <a:buFont typeface="Arial"/>
              <a:buChar char="•"/>
            </a:pPr>
            <a:r>
              <a:rPr lang="en-US" b="1" dirty="0" err="1" smtClean="0">
                <a:solidFill>
                  <a:schemeClr val="tx1">
                    <a:lumMod val="90000"/>
                    <a:lumOff val="10000"/>
                  </a:schemeClr>
                </a:solidFill>
              </a:rPr>
              <a:t>Pr</a:t>
            </a:r>
            <a:r>
              <a:rPr lang="en-US" b="1" dirty="0" smtClean="0">
                <a:solidFill>
                  <a:schemeClr val="tx1">
                    <a:lumMod val="90000"/>
                    <a:lumOff val="10000"/>
                  </a:schemeClr>
                </a:solidFill>
              </a:rPr>
              <a:t>[</a:t>
            </a:r>
            <a:r>
              <a:rPr lang="en-US" b="1" dirty="0" err="1" smtClean="0">
                <a:solidFill>
                  <a:schemeClr val="tx1">
                    <a:lumMod val="90000"/>
                    <a:lumOff val="10000"/>
                  </a:schemeClr>
                </a:solidFill>
              </a:rPr>
              <a:t>bday</a:t>
            </a:r>
            <a:r>
              <a:rPr lang="en-US" b="1" dirty="0" smtClean="0">
                <a:solidFill>
                  <a:schemeClr val="tx1">
                    <a:lumMod val="90000"/>
                    <a:lumOff val="10000"/>
                  </a:schemeClr>
                </a:solidFill>
              </a:rPr>
              <a:t> = b | out = o] &lt; t</a:t>
            </a:r>
          </a:p>
          <a:p>
            <a:pPr marL="2114550" lvl="4" indent="-285750">
              <a:buFont typeface="Arial"/>
              <a:buChar char="•"/>
            </a:pPr>
            <a:endParaRPr lang="en-US" dirty="0" smtClean="0">
              <a:solidFill>
                <a:srgbClr val="3B3B4B"/>
              </a:solidFill>
            </a:endParaRPr>
          </a:p>
          <a:p>
            <a:pPr marL="1200150" lvl="2" indent="-285750">
              <a:buFont typeface="Arial"/>
              <a:buChar char="•"/>
            </a:pPr>
            <a:r>
              <a:rPr lang="en-US" sz="1600" dirty="0" smtClean="0">
                <a:solidFill>
                  <a:srgbClr val="3B3B4B"/>
                </a:solidFill>
              </a:rPr>
              <a:t>So the real </a:t>
            </a:r>
            <a:r>
              <a:rPr lang="en-US" sz="1600" dirty="0" err="1" smtClean="0">
                <a:solidFill>
                  <a:srgbClr val="3B3B4B"/>
                </a:solidFill>
              </a:rPr>
              <a:t>bday</a:t>
            </a:r>
            <a:r>
              <a:rPr lang="en-US" sz="1600" dirty="0" smtClean="0">
                <a:solidFill>
                  <a:srgbClr val="3B3B4B"/>
                </a:solidFill>
              </a:rPr>
              <a:t> in particular</a:t>
            </a:r>
          </a:p>
        </p:txBody>
      </p:sp>
      <p:sp>
        <p:nvSpPr>
          <p:cNvPr id="2" name="Slide Number Placeholder 1"/>
          <p:cNvSpPr>
            <a:spLocks noGrp="1"/>
          </p:cNvSpPr>
          <p:nvPr>
            <p:ph type="sldNum" sz="quarter" idx="12"/>
          </p:nvPr>
        </p:nvSpPr>
        <p:spPr/>
        <p:txBody>
          <a:bodyPr/>
          <a:lstStyle/>
          <a:p>
            <a:fld id="{1D72EBF8-7CF5-44B7-B2BF-E22DE4D0703D}" type="slidenum">
              <a:rPr lang="en-US" smtClean="0"/>
              <a:pPr/>
              <a:t>27</a:t>
            </a:fld>
            <a:endParaRPr lang="en-US"/>
          </a:p>
        </p:txBody>
      </p:sp>
    </p:spTree>
    <p:extLst>
      <p:ext uri="{BB962C8B-B14F-4D97-AF65-F5344CB8AC3E}">
        <p14:creationId xmlns:p14="http://schemas.microsoft.com/office/powerpoint/2010/main" val="381739089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76400" y="2559854"/>
            <a:ext cx="3892524" cy="1477328"/>
          </a:xfrm>
          <a:prstGeom prst="rect">
            <a:avLst/>
          </a:prstGeom>
          <a:noFill/>
        </p:spPr>
        <p:txBody>
          <a:bodyPr wrap="none" rtlCol="0">
            <a:spAutoFit/>
          </a:bodyPr>
          <a:lstStyle/>
          <a:p>
            <a:r>
              <a:rPr lang="en-US" b="1" dirty="0" smtClean="0">
                <a:solidFill>
                  <a:srgbClr val="6B7D72"/>
                </a:solidFill>
              </a:rPr>
              <a:t>bday-</a:t>
            </a:r>
            <a:r>
              <a:rPr lang="en-US" b="1" dirty="0" smtClean="0">
                <a:solidFill>
                  <a:srgbClr val="6B7D72"/>
                </a:solidFill>
              </a:rPr>
              <a:t>query1</a:t>
            </a:r>
            <a:endParaRPr lang="en-US" b="1" dirty="0" smtClean="0">
              <a:solidFill>
                <a:srgbClr val="6B7D72"/>
              </a:solidFill>
            </a:endParaRPr>
          </a:p>
          <a:p>
            <a:r>
              <a:rPr lang="en-US" dirty="0" smtClean="0"/>
              <a:t>today := </a:t>
            </a:r>
            <a:r>
              <a:rPr lang="en-US" b="1" dirty="0" smtClean="0"/>
              <a:t>260</a:t>
            </a:r>
            <a:r>
              <a:rPr lang="en-US" dirty="0" smtClean="0"/>
              <a:t>;</a:t>
            </a:r>
            <a:endParaRPr lang="en-US" dirty="0" smtClean="0"/>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038600" y="1564077"/>
            <a:ext cx="1143000" cy="850900"/>
          </a:xfrm>
          <a:prstGeom prst="rect">
            <a:avLst/>
          </a:prstGeom>
          <a:solidFill>
            <a:srgbClr val="763298"/>
          </a:solidFill>
        </p:spPr>
      </p:pic>
      <p:sp>
        <p:nvSpPr>
          <p:cNvPr id="35" name="Rectangle 34"/>
          <p:cNvSpPr/>
          <p:nvPr/>
        </p:nvSpPr>
        <p:spPr>
          <a:xfrm>
            <a:off x="3771134" y="4191000"/>
            <a:ext cx="1486666" cy="461665"/>
          </a:xfrm>
          <a:prstGeom prst="rect">
            <a:avLst/>
          </a:prstGeom>
        </p:spPr>
        <p:txBody>
          <a:bodyPr wrap="square">
            <a:spAutoFit/>
          </a:bodyPr>
          <a:lstStyle/>
          <a:p>
            <a:pPr algn="ctr"/>
            <a:r>
              <a:rPr lang="en-US" sz="2400" b="1" dirty="0" smtClean="0"/>
              <a:t>accept</a:t>
            </a:r>
            <a:endParaRPr lang="en-US" sz="2400" b="1"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28</a:t>
            </a:fld>
            <a:endParaRPr lang="en-US"/>
          </a:p>
        </p:txBody>
      </p:sp>
      <p:pic>
        <p:nvPicPr>
          <p:cNvPr id="7" name="Picture 6"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3048000"/>
            <a:ext cx="533403" cy="425844"/>
          </a:xfrm>
          <a:prstGeom prst="rect">
            <a:avLst/>
          </a:prstGeom>
        </p:spPr>
      </p:pic>
      <p:cxnSp>
        <p:nvCxnSpPr>
          <p:cNvPr id="5" name="Straight Arrow Connector 4"/>
          <p:cNvCxnSpPr/>
          <p:nvPr/>
        </p:nvCxnSpPr>
        <p:spPr>
          <a:xfrm flipV="1">
            <a:off x="6172200" y="3657600"/>
            <a:ext cx="38100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655186" y="5239434"/>
            <a:ext cx="1338828" cy="369332"/>
          </a:xfrm>
          <a:prstGeom prst="rect">
            <a:avLst/>
          </a:prstGeom>
          <a:noFill/>
        </p:spPr>
        <p:txBody>
          <a:bodyPr wrap="none" rtlCol="0">
            <a:spAutoFit/>
          </a:bodyPr>
          <a:lstStyle/>
          <a:p>
            <a:pPr algn="ctr"/>
            <a:r>
              <a:rPr lang="en-US" dirty="0" smtClean="0"/>
              <a:t>initial belief</a:t>
            </a:r>
            <a:endParaRPr lang="en-US" dirty="0" smtClean="0"/>
          </a:p>
        </p:txBody>
      </p:sp>
    </p:spTree>
    <p:extLst>
      <p:ext uri="{BB962C8B-B14F-4D97-AF65-F5344CB8AC3E}">
        <p14:creationId xmlns:p14="http://schemas.microsoft.com/office/powerpoint/2010/main" val="1728640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76400" y="2559854"/>
            <a:ext cx="3892524" cy="1477328"/>
          </a:xfrm>
          <a:prstGeom prst="rect">
            <a:avLst/>
          </a:prstGeom>
          <a:noFill/>
        </p:spPr>
        <p:txBody>
          <a:bodyPr wrap="none" rtlCol="0">
            <a:spAutoFit/>
          </a:bodyPr>
          <a:lstStyle/>
          <a:p>
            <a:r>
              <a:rPr lang="en-US" b="1" dirty="0" smtClean="0">
                <a:solidFill>
                  <a:srgbClr val="6B7D72"/>
                </a:solidFill>
              </a:rPr>
              <a:t>bday-query2</a:t>
            </a:r>
          </a:p>
          <a:p>
            <a:r>
              <a:rPr lang="en-US" dirty="0" smtClean="0"/>
              <a:t>today := </a:t>
            </a:r>
            <a:r>
              <a:rPr lang="en-US" b="1" dirty="0" smtClean="0"/>
              <a:t>261</a:t>
            </a:r>
            <a:r>
              <a:rPr lang="en-US" dirty="0" smtClean="0"/>
              <a:t>;</a:t>
            </a:r>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038600" y="1564077"/>
            <a:ext cx="1143000" cy="850900"/>
          </a:xfrm>
          <a:prstGeom prst="rect">
            <a:avLst/>
          </a:prstGeom>
          <a:solidFill>
            <a:srgbClr val="763298"/>
          </a:solidFill>
        </p:spPr>
      </p:pic>
      <p:sp>
        <p:nvSpPr>
          <p:cNvPr id="35" name="Rectangle 34"/>
          <p:cNvSpPr/>
          <p:nvPr/>
        </p:nvSpPr>
        <p:spPr>
          <a:xfrm>
            <a:off x="3771134" y="4191000"/>
            <a:ext cx="1486666" cy="461665"/>
          </a:xfrm>
          <a:prstGeom prst="rect">
            <a:avLst/>
          </a:prstGeom>
        </p:spPr>
        <p:txBody>
          <a:bodyPr wrap="square">
            <a:spAutoFit/>
          </a:bodyPr>
          <a:lstStyle/>
          <a:p>
            <a:pPr algn="ctr"/>
            <a:r>
              <a:rPr lang="en-US" sz="2400" b="1" dirty="0" smtClean="0">
                <a:solidFill>
                  <a:srgbClr val="FF0000"/>
                </a:solidFill>
              </a:rPr>
              <a:t>reject</a:t>
            </a:r>
            <a:endParaRPr lang="en-US" sz="2400" b="1" dirty="0">
              <a:solidFill>
                <a:srgbClr val="FF0000"/>
              </a:solidFill>
            </a:endParaRPr>
          </a:p>
        </p:txBody>
      </p:sp>
      <p:sp>
        <p:nvSpPr>
          <p:cNvPr id="3" name="TextBox 2"/>
          <p:cNvSpPr txBox="1"/>
          <p:nvPr/>
        </p:nvSpPr>
        <p:spPr>
          <a:xfrm>
            <a:off x="2590800" y="4876800"/>
            <a:ext cx="3866826" cy="369332"/>
          </a:xfrm>
          <a:prstGeom prst="rect">
            <a:avLst/>
          </a:prstGeom>
          <a:noFill/>
        </p:spPr>
        <p:txBody>
          <a:bodyPr wrap="none" rtlCol="0">
            <a:spAutoFit/>
          </a:bodyPr>
          <a:lstStyle/>
          <a:p>
            <a:r>
              <a:rPr lang="en-US" dirty="0" smtClean="0"/>
              <a:t>(regardless of what </a:t>
            </a:r>
            <a:r>
              <a:rPr lang="en-US" dirty="0" err="1" smtClean="0"/>
              <a:t>bday</a:t>
            </a:r>
            <a:r>
              <a:rPr lang="en-US" dirty="0" smtClean="0"/>
              <a:t> actually is)</a:t>
            </a:r>
            <a:endParaRPr lang="en-US"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29</a:t>
            </a:fld>
            <a:endParaRPr lang="en-US"/>
          </a:p>
        </p:txBody>
      </p:sp>
      <p:pic>
        <p:nvPicPr>
          <p:cNvPr id="7" name="Picture 6"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646" y="2971800"/>
            <a:ext cx="720357" cy="575099"/>
          </a:xfrm>
          <a:prstGeom prst="rect">
            <a:avLst/>
          </a:prstGeom>
        </p:spPr>
      </p:pic>
      <p:cxnSp>
        <p:nvCxnSpPr>
          <p:cNvPr id="8" name="Straight Arrow Connector 7"/>
          <p:cNvCxnSpPr>
            <a:stCxn id="9" idx="2"/>
          </p:cNvCxnSpPr>
          <p:nvPr/>
        </p:nvCxnSpPr>
        <p:spPr>
          <a:xfrm flipH="1">
            <a:off x="6648126" y="2167354"/>
            <a:ext cx="488842" cy="693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72200" y="1828800"/>
            <a:ext cx="1929535" cy="338554"/>
          </a:xfrm>
          <a:prstGeom prst="rect">
            <a:avLst/>
          </a:prstGeom>
          <a:noFill/>
        </p:spPr>
        <p:txBody>
          <a:bodyPr wrap="none" rtlCol="0">
            <a:spAutoFit/>
          </a:bodyPr>
          <a:lstStyle/>
          <a:p>
            <a:pPr algn="ctr"/>
            <a:r>
              <a:rPr lang="en-US" sz="1600" dirty="0" smtClean="0">
                <a:solidFill>
                  <a:schemeClr val="tx1">
                    <a:lumMod val="75000"/>
                    <a:lumOff val="25000"/>
                  </a:schemeClr>
                </a:solidFill>
              </a:rPr>
              <a:t>(</a:t>
            </a:r>
            <a:r>
              <a:rPr lang="en-US" sz="1600" dirty="0" smtClean="0">
                <a:solidFill>
                  <a:schemeClr val="tx1">
                    <a:lumMod val="75000"/>
                    <a:lumOff val="25000"/>
                  </a:schemeClr>
                </a:solidFill>
              </a:rPr>
              <a:t>after</a:t>
            </a:r>
            <a:r>
              <a:rPr lang="en-US" sz="1600" dirty="0" smtClean="0">
                <a:solidFill>
                  <a:schemeClr val="tx1">
                    <a:lumMod val="75000"/>
                    <a:lumOff val="25000"/>
                  </a:schemeClr>
                </a:solidFill>
              </a:rPr>
              <a:t> </a:t>
            </a:r>
            <a:r>
              <a:rPr lang="en-US" sz="1600" dirty="0" smtClean="0">
                <a:solidFill>
                  <a:schemeClr val="tx1">
                    <a:lumMod val="75000"/>
                    <a:lumOff val="25000"/>
                  </a:schemeClr>
                </a:solidFill>
              </a:rPr>
              <a:t>bday-</a:t>
            </a:r>
            <a:r>
              <a:rPr lang="en-US" sz="1600" dirty="0" smtClean="0">
                <a:solidFill>
                  <a:schemeClr val="tx1">
                    <a:lumMod val="75000"/>
                    <a:lumOff val="25000"/>
                  </a:schemeClr>
                </a:solidFill>
              </a:rPr>
              <a:t>query1)</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9827758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 Good</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5800" y="2108395"/>
            <a:ext cx="3053782" cy="4368605"/>
          </a:xfrm>
          <a:prstGeom prst="rect">
            <a:avLst/>
          </a:prstGeom>
        </p:spPr>
      </p:pic>
      <p:pic>
        <p:nvPicPr>
          <p:cNvPr id="5" name="Picture 4"/>
          <p:cNvPicPr>
            <a:picLocks noChangeAspect="1"/>
          </p:cNvPicPr>
          <p:nvPr/>
        </p:nvPicPr>
        <p:blipFill rotWithShape="1">
          <a:blip r:embed="rId3"/>
          <a:srcRect b="4229"/>
          <a:stretch/>
        </p:blipFill>
        <p:spPr>
          <a:xfrm>
            <a:off x="3945054" y="740340"/>
            <a:ext cx="2128581" cy="5848350"/>
          </a:xfrm>
          <a:prstGeom prst="rect">
            <a:avLst/>
          </a:prstGeom>
        </p:spPr>
      </p:pic>
      <p:pic>
        <p:nvPicPr>
          <p:cNvPr id="6" name="Picture 5"/>
          <p:cNvPicPr>
            <a:picLocks noChangeAspect="1"/>
          </p:cNvPicPr>
          <p:nvPr/>
        </p:nvPicPr>
        <p:blipFill>
          <a:blip r:embed="rId4"/>
          <a:stretch>
            <a:fillRect/>
          </a:stretch>
        </p:blipFill>
        <p:spPr>
          <a:xfrm>
            <a:off x="6073635" y="740340"/>
            <a:ext cx="2362200" cy="2819400"/>
          </a:xfrm>
          <a:prstGeom prst="rect">
            <a:avLst/>
          </a:prstGeom>
        </p:spPr>
      </p:pic>
      <p:sp>
        <p:nvSpPr>
          <p:cNvPr id="7" name="Slide Number Placeholder 6"/>
          <p:cNvSpPr>
            <a:spLocks noGrp="1"/>
          </p:cNvSpPr>
          <p:nvPr>
            <p:ph type="sldNum" sz="quarter" idx="12"/>
          </p:nvPr>
        </p:nvSpPr>
        <p:spPr/>
        <p:txBody>
          <a:bodyPr/>
          <a:lstStyle/>
          <a:p>
            <a:fld id="{1D72EBF8-7CF5-44B7-B2BF-E22DE4D0703D}" type="slidenum">
              <a:rPr lang="en-US" smtClean="0"/>
              <a:pPr/>
              <a:t>3</a:t>
            </a:fld>
            <a:endParaRPr lang="en-US"/>
          </a:p>
        </p:txBody>
      </p:sp>
    </p:spTree>
    <p:extLst>
      <p:ext uri="{BB962C8B-B14F-4D97-AF65-F5344CB8AC3E}">
        <p14:creationId xmlns:p14="http://schemas.microsoft.com/office/powerpoint/2010/main" val="12616902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76400" y="2559854"/>
            <a:ext cx="3892524" cy="1477328"/>
          </a:xfrm>
          <a:prstGeom prst="rect">
            <a:avLst/>
          </a:prstGeom>
          <a:noFill/>
        </p:spPr>
        <p:txBody>
          <a:bodyPr wrap="none" rtlCol="0">
            <a:spAutoFit/>
          </a:bodyPr>
          <a:lstStyle/>
          <a:p>
            <a:r>
              <a:rPr lang="en-US" b="1" dirty="0" smtClean="0">
                <a:solidFill>
                  <a:srgbClr val="6B7D72"/>
                </a:solidFill>
              </a:rPr>
              <a:t>bday-</a:t>
            </a:r>
            <a:r>
              <a:rPr lang="en-US" b="1" dirty="0" smtClean="0">
                <a:solidFill>
                  <a:srgbClr val="6B7D72"/>
                </a:solidFill>
              </a:rPr>
              <a:t>query3</a:t>
            </a:r>
            <a:endParaRPr lang="en-US" b="1" dirty="0" smtClean="0">
              <a:solidFill>
                <a:srgbClr val="6B7D72"/>
              </a:solidFill>
            </a:endParaRPr>
          </a:p>
          <a:p>
            <a:r>
              <a:rPr lang="en-US" dirty="0" smtClean="0"/>
              <a:t>today := </a:t>
            </a:r>
            <a:r>
              <a:rPr lang="en-US" b="1" dirty="0" smtClean="0"/>
              <a:t>266</a:t>
            </a:r>
            <a:r>
              <a:rPr lang="en-US" dirty="0" smtClean="0"/>
              <a:t>;</a:t>
            </a:r>
            <a:endParaRPr lang="en-US" dirty="0" smtClean="0"/>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6" name="Picture 15"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038600" y="1564077"/>
            <a:ext cx="1143000" cy="850900"/>
          </a:xfrm>
          <a:prstGeom prst="rect">
            <a:avLst/>
          </a:prstGeom>
          <a:solidFill>
            <a:srgbClr val="763298"/>
          </a:solidFill>
        </p:spPr>
      </p:pic>
      <p:sp>
        <p:nvSpPr>
          <p:cNvPr id="2" name="Slide Number Placeholder 1"/>
          <p:cNvSpPr>
            <a:spLocks noGrp="1"/>
          </p:cNvSpPr>
          <p:nvPr>
            <p:ph type="sldNum" sz="quarter" idx="12"/>
          </p:nvPr>
        </p:nvSpPr>
        <p:spPr/>
        <p:txBody>
          <a:bodyPr/>
          <a:lstStyle/>
          <a:p>
            <a:fld id="{1D72EBF8-7CF5-44B7-B2BF-E22DE4D0703D}" type="slidenum">
              <a:rPr lang="en-US" smtClean="0"/>
              <a:pPr/>
              <a:t>30</a:t>
            </a:fld>
            <a:endParaRPr lang="en-US"/>
          </a:p>
        </p:txBody>
      </p:sp>
      <p:pic>
        <p:nvPicPr>
          <p:cNvPr id="7" name="Picture 6"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646" y="2971800"/>
            <a:ext cx="720357" cy="575099"/>
          </a:xfrm>
          <a:prstGeom prst="rect">
            <a:avLst/>
          </a:prstGeom>
        </p:spPr>
      </p:pic>
      <p:cxnSp>
        <p:nvCxnSpPr>
          <p:cNvPr id="8" name="Straight Arrow Connector 7"/>
          <p:cNvCxnSpPr>
            <a:stCxn id="9" idx="2"/>
          </p:cNvCxnSpPr>
          <p:nvPr/>
        </p:nvCxnSpPr>
        <p:spPr>
          <a:xfrm flipH="1">
            <a:off x="6648126" y="2167354"/>
            <a:ext cx="488842" cy="693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72200" y="1828800"/>
            <a:ext cx="1929535" cy="338554"/>
          </a:xfrm>
          <a:prstGeom prst="rect">
            <a:avLst/>
          </a:prstGeom>
          <a:noFill/>
        </p:spPr>
        <p:txBody>
          <a:bodyPr wrap="none" rtlCol="0">
            <a:spAutoFit/>
          </a:bodyPr>
          <a:lstStyle/>
          <a:p>
            <a:pPr algn="ctr"/>
            <a:r>
              <a:rPr lang="en-US" sz="1600" dirty="0" smtClean="0">
                <a:solidFill>
                  <a:schemeClr val="tx1">
                    <a:lumMod val="75000"/>
                    <a:lumOff val="25000"/>
                  </a:schemeClr>
                </a:solidFill>
              </a:rPr>
              <a:t>(</a:t>
            </a:r>
            <a:r>
              <a:rPr lang="en-US" sz="1600" dirty="0" smtClean="0">
                <a:solidFill>
                  <a:schemeClr val="tx1">
                    <a:lumMod val="75000"/>
                    <a:lumOff val="25000"/>
                  </a:schemeClr>
                </a:solidFill>
              </a:rPr>
              <a:t>after</a:t>
            </a:r>
            <a:r>
              <a:rPr lang="en-US" sz="1600" dirty="0" smtClean="0">
                <a:solidFill>
                  <a:schemeClr val="tx1">
                    <a:lumMod val="75000"/>
                    <a:lumOff val="25000"/>
                  </a:schemeClr>
                </a:solidFill>
              </a:rPr>
              <a:t> </a:t>
            </a:r>
            <a:r>
              <a:rPr lang="en-US" sz="1600" dirty="0" smtClean="0">
                <a:solidFill>
                  <a:schemeClr val="tx1">
                    <a:lumMod val="75000"/>
                    <a:lumOff val="25000"/>
                  </a:schemeClr>
                </a:solidFill>
              </a:rPr>
              <a:t>bday-</a:t>
            </a:r>
            <a:r>
              <a:rPr lang="en-US" sz="1600" dirty="0" smtClean="0">
                <a:solidFill>
                  <a:schemeClr val="tx1">
                    <a:lumMod val="75000"/>
                    <a:lumOff val="25000"/>
                  </a:schemeClr>
                </a:solidFill>
              </a:rPr>
              <a:t>query1)</a:t>
            </a:r>
            <a:endParaRPr lang="en-US" sz="1600" dirty="0">
              <a:solidFill>
                <a:schemeClr val="tx1">
                  <a:lumMod val="75000"/>
                  <a:lumOff val="25000"/>
                </a:schemeClr>
              </a:solidFill>
            </a:endParaRPr>
          </a:p>
        </p:txBody>
      </p:sp>
      <p:sp>
        <p:nvSpPr>
          <p:cNvPr id="10" name="Rectangle 9"/>
          <p:cNvSpPr/>
          <p:nvPr/>
        </p:nvSpPr>
        <p:spPr>
          <a:xfrm>
            <a:off x="3771134" y="4191000"/>
            <a:ext cx="1486666" cy="461665"/>
          </a:xfrm>
          <a:prstGeom prst="rect">
            <a:avLst/>
          </a:prstGeom>
        </p:spPr>
        <p:txBody>
          <a:bodyPr wrap="square">
            <a:spAutoFit/>
          </a:bodyPr>
          <a:lstStyle/>
          <a:p>
            <a:pPr algn="ctr"/>
            <a:r>
              <a:rPr lang="en-US" sz="2400" b="1" dirty="0" smtClean="0"/>
              <a:t>accept</a:t>
            </a:r>
            <a:endParaRPr lang="en-US" sz="2400" b="1" dirty="0"/>
          </a:p>
        </p:txBody>
      </p:sp>
    </p:spTree>
    <p:extLst>
      <p:ext uri="{BB962C8B-B14F-4D97-AF65-F5344CB8AC3E}">
        <p14:creationId xmlns:p14="http://schemas.microsoft.com/office/powerpoint/2010/main" val="32006996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Problem 2: Slowness</a:t>
            </a:r>
            <a:endParaRPr lang="en-US" sz="3200" dirty="0"/>
          </a:p>
        </p:txBody>
      </p:sp>
      <p:sp>
        <p:nvSpPr>
          <p:cNvPr id="3" name="Content Placeholder 2"/>
          <p:cNvSpPr>
            <a:spLocks noGrp="1"/>
          </p:cNvSpPr>
          <p:nvPr>
            <p:ph idx="1"/>
          </p:nvPr>
        </p:nvSpPr>
        <p:spPr/>
        <p:txBody>
          <a:bodyPr/>
          <a:lstStyle/>
          <a:p>
            <a:pPr marL="182880" lvl="1"/>
            <a:r>
              <a:rPr lang="en-US" dirty="0"/>
              <a:t>We can </a:t>
            </a:r>
            <a:r>
              <a:rPr lang="en-US" dirty="0" smtClean="0"/>
              <a:t>use (general purpose) probabilistic languages to model </a:t>
            </a:r>
            <a:r>
              <a:rPr lang="en-US" dirty="0"/>
              <a:t>attacker knowledge and how it changes due to query </a:t>
            </a:r>
            <a:r>
              <a:rPr lang="en-US" dirty="0" smtClean="0"/>
              <a:t>results.</a:t>
            </a:r>
          </a:p>
          <a:p>
            <a:pPr marL="457200" lvl="2"/>
            <a:r>
              <a:rPr lang="en-US" dirty="0" err="1"/>
              <a:t>prob</a:t>
            </a:r>
            <a:r>
              <a:rPr lang="en-US" dirty="0"/>
              <a:t>-scheme, IBAL, etc</a:t>
            </a:r>
            <a:r>
              <a:rPr lang="en-US" dirty="0" smtClean="0"/>
              <a:t>.</a:t>
            </a:r>
          </a:p>
          <a:p>
            <a:pPr marL="457200" lvl="2"/>
            <a:endParaRPr lang="en-US" dirty="0"/>
          </a:p>
          <a:p>
            <a:pPr marL="182880" lvl="1"/>
            <a:r>
              <a:rPr lang="en-US" dirty="0" smtClean="0"/>
              <a:t>(standard) enumeration</a:t>
            </a:r>
            <a:r>
              <a:rPr lang="en-US" dirty="0"/>
              <a:t>-based probabilistic </a:t>
            </a:r>
            <a:r>
              <a:rPr lang="en-US" dirty="0" smtClean="0"/>
              <a:t>interpretation and revision is too slow.</a:t>
            </a:r>
          </a:p>
          <a:p>
            <a:pPr marL="182880" lvl="1"/>
            <a:endParaRPr lang="en-US" dirty="0"/>
          </a:p>
          <a:p>
            <a:pPr marL="457200" lvl="2"/>
            <a:r>
              <a:rPr lang="en-US" dirty="0" smtClean="0"/>
              <a:t>Let us look at why.</a:t>
            </a:r>
          </a:p>
        </p:txBody>
      </p:sp>
      <p:sp>
        <p:nvSpPr>
          <p:cNvPr id="4" name="Slide Number Placeholder 3"/>
          <p:cNvSpPr>
            <a:spLocks noGrp="1"/>
          </p:cNvSpPr>
          <p:nvPr>
            <p:ph type="sldNum" sz="quarter" idx="12"/>
          </p:nvPr>
        </p:nvSpPr>
        <p:spPr/>
        <p:txBody>
          <a:bodyPr/>
          <a:lstStyle/>
          <a:p>
            <a:fld id="{1D72EBF8-7CF5-44B7-B2BF-E22DE4D0703D}" type="slidenum">
              <a:rPr lang="en-US" smtClean="0"/>
              <a:pPr/>
              <a:t>31</a:t>
            </a:fld>
            <a:endParaRPr lang="en-US"/>
          </a:p>
        </p:txBody>
      </p:sp>
    </p:spTree>
    <p:extLst>
      <p:ext uri="{BB962C8B-B14F-4D97-AF65-F5344CB8AC3E}">
        <p14:creationId xmlns:p14="http://schemas.microsoft.com/office/powerpoint/2010/main" val="362915275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a:xfrm>
            <a:off x="6400800" y="2378771"/>
            <a:ext cx="762000" cy="1812229"/>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457200" y="1447800"/>
            <a:ext cx="4322946" cy="2480049"/>
            <a:chOff x="457200" y="1253751"/>
            <a:chExt cx="4322946" cy="2480049"/>
          </a:xfrm>
        </p:grpSpPr>
        <p:cxnSp>
          <p:nvCxnSpPr>
            <p:cNvPr id="4" name="Straight Arrow Connector 3"/>
            <p:cNvCxnSpPr/>
            <p:nvPr/>
          </p:nvCxnSpPr>
          <p:spPr>
            <a:xfrm flipV="1">
              <a:off x="970146" y="1253751"/>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970146" y="3463551"/>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143000" y="1362923"/>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3093700"/>
              <a:ext cx="527007" cy="276999"/>
            </a:xfrm>
            <a:prstGeom prst="rect">
              <a:avLst/>
            </a:prstGeom>
            <a:noFill/>
          </p:spPr>
          <p:txBody>
            <a:bodyPr wrap="none" rtlCol="0">
              <a:spAutoFit/>
            </a:bodyPr>
            <a:lstStyle/>
            <a:p>
              <a:r>
                <a:rPr lang="en-US" sz="1200" dirty="0" smtClean="0"/>
                <a:t>1956</a:t>
              </a:r>
              <a:endParaRPr lang="en-US" sz="1200" dirty="0"/>
            </a:p>
          </p:txBody>
        </p:sp>
        <p:sp>
          <p:nvSpPr>
            <p:cNvPr id="9" name="TextBox 8"/>
            <p:cNvSpPr txBox="1"/>
            <p:nvPr/>
          </p:nvSpPr>
          <p:spPr>
            <a:xfrm>
              <a:off x="457200" y="1269942"/>
              <a:ext cx="527007" cy="276999"/>
            </a:xfrm>
            <a:prstGeom prst="rect">
              <a:avLst/>
            </a:prstGeom>
            <a:noFill/>
          </p:spPr>
          <p:txBody>
            <a:bodyPr wrap="none" rtlCol="0">
              <a:spAutoFit/>
            </a:bodyPr>
            <a:lstStyle/>
            <a:p>
              <a:r>
                <a:rPr lang="en-US" sz="1200" dirty="0" smtClean="0"/>
                <a:t>1992</a:t>
              </a:r>
              <a:endParaRPr lang="en-US" sz="1200" dirty="0"/>
            </a:p>
          </p:txBody>
        </p:sp>
        <p:sp>
          <p:nvSpPr>
            <p:cNvPr id="10" name="TextBox 9"/>
            <p:cNvSpPr txBox="1"/>
            <p:nvPr/>
          </p:nvSpPr>
          <p:spPr>
            <a:xfrm>
              <a:off x="1007874" y="3456801"/>
              <a:ext cx="270251" cy="276999"/>
            </a:xfrm>
            <a:prstGeom prst="rect">
              <a:avLst/>
            </a:prstGeom>
            <a:noFill/>
          </p:spPr>
          <p:txBody>
            <a:bodyPr wrap="none" rtlCol="0">
              <a:spAutoFit/>
            </a:bodyPr>
            <a:lstStyle/>
            <a:p>
              <a:r>
                <a:rPr lang="en-US" sz="1200" dirty="0" smtClean="0"/>
                <a:t>0</a:t>
              </a:r>
              <a:endParaRPr lang="en-US" sz="1200" dirty="0"/>
            </a:p>
          </p:txBody>
        </p:sp>
        <p:sp>
          <p:nvSpPr>
            <p:cNvPr id="11" name="TextBox 10"/>
            <p:cNvSpPr txBox="1"/>
            <p:nvPr/>
          </p:nvSpPr>
          <p:spPr>
            <a:xfrm>
              <a:off x="4296765" y="3456801"/>
              <a:ext cx="441422" cy="276999"/>
            </a:xfrm>
            <a:prstGeom prst="rect">
              <a:avLst/>
            </a:prstGeom>
            <a:noFill/>
          </p:spPr>
          <p:txBody>
            <a:bodyPr wrap="none" rtlCol="0">
              <a:spAutoFit/>
            </a:bodyPr>
            <a:lstStyle/>
            <a:p>
              <a:r>
                <a:rPr lang="en-US" sz="1200" dirty="0" smtClean="0"/>
                <a:t>364</a:t>
              </a:r>
              <a:endParaRPr lang="en-US" sz="1200" dirty="0"/>
            </a:p>
          </p:txBody>
        </p:sp>
      </p:grpSp>
      <p:sp>
        <p:nvSpPr>
          <p:cNvPr id="12" name="TextBox 11"/>
          <p:cNvSpPr txBox="1"/>
          <p:nvPr/>
        </p:nvSpPr>
        <p:spPr>
          <a:xfrm>
            <a:off x="4932175" y="2514600"/>
            <a:ext cx="3892524" cy="1477328"/>
          </a:xfrm>
          <a:prstGeom prst="rect">
            <a:avLst/>
          </a:prstGeom>
          <a:noFill/>
          <a:ln>
            <a:solidFill>
              <a:schemeClr val="tx1"/>
            </a:solidFill>
          </a:ln>
        </p:spPr>
        <p:txBody>
          <a:bodyPr wrap="none" rtlCol="0">
            <a:spAutoFit/>
          </a:bodyPr>
          <a:lstStyle/>
          <a:p>
            <a:r>
              <a:rPr lang="en-US" b="1" dirty="0" smtClean="0">
                <a:solidFill>
                  <a:srgbClr val="6B7D72"/>
                </a:solidFill>
              </a:rPr>
              <a:t>bday-query1</a:t>
            </a:r>
          </a:p>
          <a:p>
            <a:r>
              <a:rPr lang="en-US" dirty="0" smtClean="0"/>
              <a:t>today := 260;</a:t>
            </a:r>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1</a:t>
            </a:r>
          </a:p>
          <a:p>
            <a:r>
              <a:rPr lang="en-US" dirty="0"/>
              <a:t> </a:t>
            </a:r>
            <a:r>
              <a:rPr lang="en-US" dirty="0" smtClean="0"/>
              <a:t> else out := 0</a:t>
            </a:r>
            <a:endParaRPr lang="en-US"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32</a:t>
            </a:fld>
            <a:endParaRPr lang="en-US"/>
          </a:p>
        </p:txBody>
      </p:sp>
      <p:sp>
        <p:nvSpPr>
          <p:cNvPr id="38" name="Title 1"/>
          <p:cNvSpPr>
            <a:spLocks noGrp="1"/>
          </p:cNvSpPr>
          <p:nvPr>
            <p:ph type="title"/>
          </p:nvPr>
        </p:nvSpPr>
        <p:spPr>
          <a:xfrm>
            <a:off x="457200" y="533400"/>
            <a:ext cx="8229600" cy="990600"/>
          </a:xfrm>
        </p:spPr>
        <p:txBody>
          <a:bodyPr/>
          <a:lstStyle/>
          <a:p>
            <a:r>
              <a:rPr lang="en-US" dirty="0" smtClean="0"/>
              <a:t>Enumeration</a:t>
            </a:r>
            <a:endParaRPr lang="en-US" dirty="0"/>
          </a:p>
        </p:txBody>
      </p:sp>
      <p:grpSp>
        <p:nvGrpSpPr>
          <p:cNvPr id="90" name="Group 89"/>
          <p:cNvGrpSpPr/>
          <p:nvPr/>
        </p:nvGrpSpPr>
        <p:grpSpPr>
          <a:xfrm>
            <a:off x="807615" y="4619961"/>
            <a:ext cx="3815185" cy="2238039"/>
            <a:chOff x="76200" y="4020106"/>
            <a:chExt cx="4322946" cy="2535898"/>
          </a:xfrm>
          <a:scene3d>
            <a:camera prst="orthographicFront">
              <a:rot lat="18961835" lon="19442459" rev="1603957"/>
            </a:camera>
            <a:lightRig rig="threePt" dir="t"/>
          </a:scene3d>
        </p:grpSpPr>
        <p:cxnSp>
          <p:nvCxnSpPr>
            <p:cNvPr id="93" name="Straight Arrow Connector 92"/>
            <p:cNvCxnSpPr/>
            <p:nvPr/>
          </p:nvCxnSpPr>
          <p:spPr>
            <a:xfrm flipV="1">
              <a:off x="589146" y="4020106"/>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a:off x="589146" y="6229906"/>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762000" y="4129278"/>
              <a:ext cx="135931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76200" y="5860055"/>
              <a:ext cx="527007" cy="276999"/>
            </a:xfrm>
            <a:prstGeom prst="rect">
              <a:avLst/>
            </a:prstGeom>
            <a:noFill/>
          </p:spPr>
          <p:txBody>
            <a:bodyPr wrap="none" rtlCol="0">
              <a:spAutoFit/>
            </a:bodyPr>
            <a:lstStyle/>
            <a:p>
              <a:r>
                <a:rPr lang="en-US" sz="1200" dirty="0" smtClean="0"/>
                <a:t>1956</a:t>
              </a:r>
              <a:endParaRPr lang="en-US" sz="1200" dirty="0"/>
            </a:p>
          </p:txBody>
        </p:sp>
        <p:sp>
          <p:nvSpPr>
            <p:cNvPr id="97" name="TextBox 96"/>
            <p:cNvSpPr txBox="1"/>
            <p:nvPr/>
          </p:nvSpPr>
          <p:spPr>
            <a:xfrm>
              <a:off x="76200" y="4036297"/>
              <a:ext cx="527007" cy="276999"/>
            </a:xfrm>
            <a:prstGeom prst="rect">
              <a:avLst/>
            </a:prstGeom>
            <a:noFill/>
          </p:spPr>
          <p:txBody>
            <a:bodyPr wrap="none" rtlCol="0">
              <a:spAutoFit/>
            </a:bodyPr>
            <a:lstStyle/>
            <a:p>
              <a:r>
                <a:rPr lang="en-US" sz="1200" dirty="0" smtClean="0"/>
                <a:t>1992</a:t>
              </a:r>
              <a:endParaRPr lang="en-US" sz="1200" dirty="0"/>
            </a:p>
          </p:txBody>
        </p:sp>
        <p:sp>
          <p:nvSpPr>
            <p:cNvPr id="98" name="TextBox 97"/>
            <p:cNvSpPr txBox="1"/>
            <p:nvPr/>
          </p:nvSpPr>
          <p:spPr>
            <a:xfrm>
              <a:off x="626874" y="6193739"/>
              <a:ext cx="270251" cy="276999"/>
            </a:xfrm>
            <a:prstGeom prst="rect">
              <a:avLst/>
            </a:prstGeom>
            <a:noFill/>
          </p:spPr>
          <p:txBody>
            <a:bodyPr wrap="none" rtlCol="0">
              <a:spAutoFit/>
            </a:bodyPr>
            <a:lstStyle/>
            <a:p>
              <a:r>
                <a:rPr lang="en-US" sz="1200" dirty="0" smtClean="0"/>
                <a:t>0</a:t>
              </a:r>
              <a:endParaRPr lang="en-US" sz="1200" dirty="0"/>
            </a:p>
          </p:txBody>
        </p:sp>
        <p:sp>
          <p:nvSpPr>
            <p:cNvPr id="99" name="TextBox 98"/>
            <p:cNvSpPr txBox="1"/>
            <p:nvPr/>
          </p:nvSpPr>
          <p:spPr>
            <a:xfrm>
              <a:off x="3915765" y="6193739"/>
              <a:ext cx="441422" cy="276999"/>
            </a:xfrm>
            <a:prstGeom prst="rect">
              <a:avLst/>
            </a:prstGeom>
            <a:noFill/>
          </p:spPr>
          <p:txBody>
            <a:bodyPr wrap="none" rtlCol="0">
              <a:spAutoFit/>
            </a:bodyPr>
            <a:lstStyle/>
            <a:p>
              <a:r>
                <a:rPr lang="en-US" sz="1200" dirty="0" smtClean="0"/>
                <a:t>364</a:t>
              </a:r>
              <a:endParaRPr lang="en-US" sz="1200" dirty="0"/>
            </a:p>
          </p:txBody>
        </p:sp>
        <p:sp>
          <p:nvSpPr>
            <p:cNvPr id="100" name="Rectangle 99"/>
            <p:cNvSpPr/>
            <p:nvPr/>
          </p:nvSpPr>
          <p:spPr>
            <a:xfrm>
              <a:off x="2654710" y="4129278"/>
              <a:ext cx="1523999"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1892710" y="6247008"/>
              <a:ext cx="441422" cy="276999"/>
            </a:xfrm>
            <a:prstGeom prst="rect">
              <a:avLst/>
            </a:prstGeom>
            <a:noFill/>
          </p:spPr>
          <p:txBody>
            <a:bodyPr wrap="none" rtlCol="0">
              <a:spAutoFit/>
            </a:bodyPr>
            <a:lstStyle/>
            <a:p>
              <a:r>
                <a:rPr lang="en-US" sz="1200" dirty="0" smtClean="0"/>
                <a:t>259</a:t>
              </a:r>
              <a:endParaRPr lang="en-US" sz="1200" dirty="0"/>
            </a:p>
          </p:txBody>
        </p:sp>
        <p:sp>
          <p:nvSpPr>
            <p:cNvPr id="102" name="TextBox 101"/>
            <p:cNvSpPr txBox="1"/>
            <p:nvPr/>
          </p:nvSpPr>
          <p:spPr>
            <a:xfrm>
              <a:off x="2556782" y="6242139"/>
              <a:ext cx="500171" cy="313865"/>
            </a:xfrm>
            <a:prstGeom prst="rect">
              <a:avLst/>
            </a:prstGeom>
            <a:noFill/>
          </p:spPr>
          <p:txBody>
            <a:bodyPr wrap="none" rtlCol="0">
              <a:spAutoFit/>
            </a:bodyPr>
            <a:lstStyle/>
            <a:p>
              <a:r>
                <a:rPr lang="en-US" sz="1200" dirty="0" smtClean="0"/>
                <a:t>267</a:t>
              </a:r>
              <a:endParaRPr lang="en-US" sz="1200" dirty="0"/>
            </a:p>
          </p:txBody>
        </p:sp>
      </p:grpSp>
      <p:grpSp>
        <p:nvGrpSpPr>
          <p:cNvPr id="104" name="Group 103"/>
          <p:cNvGrpSpPr/>
          <p:nvPr/>
        </p:nvGrpSpPr>
        <p:grpSpPr>
          <a:xfrm>
            <a:off x="1265497" y="4134521"/>
            <a:ext cx="3362488" cy="1950243"/>
            <a:chOff x="589146" y="4020106"/>
            <a:chExt cx="3810000" cy="2209800"/>
          </a:xfrm>
          <a:scene3d>
            <a:camera prst="orthographicFront">
              <a:rot lat="2638151" lon="2157531" rev="1603945"/>
            </a:camera>
            <a:lightRig rig="threePt" dir="t"/>
          </a:scene3d>
        </p:grpSpPr>
        <p:cxnSp>
          <p:nvCxnSpPr>
            <p:cNvPr id="106" name="Straight Arrow Connector 105"/>
            <p:cNvCxnSpPr/>
            <p:nvPr/>
          </p:nvCxnSpPr>
          <p:spPr>
            <a:xfrm flipV="1">
              <a:off x="589146" y="4020106"/>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589146" y="6229906"/>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2099984" y="4129278"/>
              <a:ext cx="566457"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09" name="Straight Arrow Connector 108"/>
          <p:cNvCxnSpPr/>
          <p:nvPr/>
        </p:nvCxnSpPr>
        <p:spPr>
          <a:xfrm flipV="1">
            <a:off x="1727200" y="4710322"/>
            <a:ext cx="0" cy="1533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484620" y="4174429"/>
            <a:ext cx="897000" cy="369332"/>
          </a:xfrm>
          <a:prstGeom prst="rect">
            <a:avLst/>
          </a:prstGeom>
          <a:noFill/>
          <a:scene3d>
            <a:camera prst="orthographicFront">
              <a:rot lat="2638151" lon="2157531" rev="1603945"/>
            </a:camera>
            <a:lightRig rig="threePt" dir="t"/>
          </a:scene3d>
        </p:spPr>
        <p:txBody>
          <a:bodyPr wrap="none" rtlCol="0">
            <a:spAutoFit/>
          </a:bodyPr>
          <a:lstStyle/>
          <a:p>
            <a:r>
              <a:rPr lang="en-US" dirty="0" smtClean="0">
                <a:latin typeface="Arial"/>
              </a:rPr>
              <a:t>out = 1</a:t>
            </a:r>
          </a:p>
        </p:txBody>
      </p:sp>
      <p:sp>
        <p:nvSpPr>
          <p:cNvPr id="111" name="TextBox 110"/>
          <p:cNvSpPr txBox="1"/>
          <p:nvPr/>
        </p:nvSpPr>
        <p:spPr>
          <a:xfrm>
            <a:off x="431800" y="4707829"/>
            <a:ext cx="897000" cy="369332"/>
          </a:xfrm>
          <a:prstGeom prst="rect">
            <a:avLst/>
          </a:prstGeom>
          <a:noFill/>
          <a:scene3d>
            <a:camera prst="orthographicFront">
              <a:rot lat="18961835" lon="19442459" rev="1603957"/>
            </a:camera>
            <a:lightRig rig="threePt" dir="t"/>
          </a:scene3d>
        </p:spPr>
        <p:txBody>
          <a:bodyPr wrap="none" rtlCol="0">
            <a:spAutoFit/>
          </a:bodyPr>
          <a:lstStyle/>
          <a:p>
            <a:r>
              <a:rPr lang="en-US" dirty="0" smtClean="0">
                <a:latin typeface="Arial"/>
              </a:rPr>
              <a:t>out = 0</a:t>
            </a:r>
            <a:endParaRPr lang="en-US" baseline="-25000" dirty="0">
              <a:latin typeface="Arial"/>
            </a:endParaRPr>
          </a:p>
        </p:txBody>
      </p:sp>
      <p:grpSp>
        <p:nvGrpSpPr>
          <p:cNvPr id="74" name="Group 73"/>
          <p:cNvGrpSpPr/>
          <p:nvPr/>
        </p:nvGrpSpPr>
        <p:grpSpPr>
          <a:xfrm>
            <a:off x="2514600" y="1740990"/>
            <a:ext cx="4282493" cy="2893260"/>
            <a:chOff x="-7446612" y="1621976"/>
            <a:chExt cx="503183794" cy="2677744"/>
          </a:xfrm>
        </p:grpSpPr>
        <p:cxnSp>
          <p:nvCxnSpPr>
            <p:cNvPr id="75" name="Straight Arrow Connector 74"/>
            <p:cNvCxnSpPr>
              <a:endCxn id="3" idx="0"/>
            </p:cNvCxnSpPr>
            <p:nvPr/>
          </p:nvCxnSpPr>
          <p:spPr>
            <a:xfrm>
              <a:off x="10460063" y="1621976"/>
              <a:ext cx="485277119" cy="374164"/>
            </a:xfrm>
            <a:prstGeom prst="straightConnector1">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7446612" y="4019736"/>
              <a:ext cx="502527216" cy="279984"/>
            </a:xfrm>
            <a:prstGeom prst="straightConnector1">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52600" y="1740990"/>
            <a:ext cx="5044491" cy="3440610"/>
            <a:chOff x="1506725" y="1717770"/>
            <a:chExt cx="5268708" cy="3440610"/>
          </a:xfrm>
        </p:grpSpPr>
        <p:cxnSp>
          <p:nvCxnSpPr>
            <p:cNvPr id="72" name="Straight Arrow Connector 71"/>
            <p:cNvCxnSpPr>
              <a:endCxn id="3" idx="0"/>
            </p:cNvCxnSpPr>
            <p:nvPr/>
          </p:nvCxnSpPr>
          <p:spPr>
            <a:xfrm>
              <a:off x="1506725" y="1717770"/>
              <a:ext cx="5268708" cy="404278"/>
            </a:xfrm>
            <a:prstGeom prst="straightConnector1">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54" idx="2"/>
            </p:cNvCxnSpPr>
            <p:nvPr/>
          </p:nvCxnSpPr>
          <p:spPr>
            <a:xfrm flipH="1">
              <a:off x="1586311" y="4308512"/>
              <a:ext cx="5183288" cy="849868"/>
            </a:xfrm>
            <a:prstGeom prst="straightConnector1">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1524000" y="1740990"/>
            <a:ext cx="5273093" cy="3440610"/>
            <a:chOff x="1506725" y="1729380"/>
            <a:chExt cx="5273093" cy="3440610"/>
          </a:xfrm>
        </p:grpSpPr>
        <p:cxnSp>
          <p:nvCxnSpPr>
            <p:cNvPr id="67" name="Straight Arrow Connector 66"/>
            <p:cNvCxnSpPr>
              <a:endCxn id="3" idx="0"/>
            </p:cNvCxnSpPr>
            <p:nvPr/>
          </p:nvCxnSpPr>
          <p:spPr>
            <a:xfrm>
              <a:off x="1506725" y="1729380"/>
              <a:ext cx="5273093" cy="404278"/>
            </a:xfrm>
            <a:prstGeom prst="straightConnector1">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54" idx="2"/>
            </p:cNvCxnSpPr>
            <p:nvPr/>
          </p:nvCxnSpPr>
          <p:spPr>
            <a:xfrm flipH="1">
              <a:off x="1582925" y="4320122"/>
              <a:ext cx="5191307" cy="849868"/>
            </a:xfrm>
            <a:prstGeom prst="straightConnector1">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grpSp>
      <p:grpSp>
        <p:nvGrpSpPr>
          <p:cNvPr id="65" name="Group 64"/>
          <p:cNvGrpSpPr/>
          <p:nvPr/>
        </p:nvGrpSpPr>
        <p:grpSpPr>
          <a:xfrm>
            <a:off x="1278125" y="1740990"/>
            <a:ext cx="5518968" cy="3440610"/>
            <a:chOff x="1278125" y="1740990"/>
            <a:chExt cx="5518968" cy="3440610"/>
          </a:xfrm>
        </p:grpSpPr>
        <p:cxnSp>
          <p:nvCxnSpPr>
            <p:cNvPr id="6" name="Straight Arrow Connector 5"/>
            <p:cNvCxnSpPr>
              <a:endCxn id="3" idx="0"/>
            </p:cNvCxnSpPr>
            <p:nvPr/>
          </p:nvCxnSpPr>
          <p:spPr>
            <a:xfrm>
              <a:off x="1278125" y="1740990"/>
              <a:ext cx="5518968" cy="404278"/>
            </a:xfrm>
            <a:prstGeom prst="straightConnector1">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4" idx="2"/>
            </p:cNvCxnSpPr>
            <p:nvPr/>
          </p:nvCxnSpPr>
          <p:spPr>
            <a:xfrm flipH="1">
              <a:off x="1381620" y="4331732"/>
              <a:ext cx="5409887" cy="849868"/>
            </a:xfrm>
            <a:prstGeom prst="straightConnector1">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grpSp>
      <p:cxnSp>
        <p:nvCxnSpPr>
          <p:cNvPr id="119" name="Straight Connector 118"/>
          <p:cNvCxnSpPr/>
          <p:nvPr/>
        </p:nvCxnSpPr>
        <p:spPr>
          <a:xfrm flipV="1">
            <a:off x="2514600" y="1447800"/>
            <a:ext cx="0" cy="2116948"/>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966653" y="1447800"/>
            <a:ext cx="0" cy="2116948"/>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grpSp>
        <p:nvGrpSpPr>
          <p:cNvPr id="142" name="Group 141"/>
          <p:cNvGrpSpPr/>
          <p:nvPr/>
        </p:nvGrpSpPr>
        <p:grpSpPr>
          <a:xfrm>
            <a:off x="5557428" y="5410200"/>
            <a:ext cx="1831925" cy="369332"/>
            <a:chOff x="5610447" y="1582108"/>
            <a:chExt cx="1831925" cy="369332"/>
          </a:xfrm>
        </p:grpSpPr>
        <p:sp>
          <p:nvSpPr>
            <p:cNvPr id="143" name="TextBox 142"/>
            <p:cNvSpPr txBox="1"/>
            <p:nvPr/>
          </p:nvSpPr>
          <p:spPr>
            <a:xfrm>
              <a:off x="6019800" y="1582108"/>
              <a:ext cx="1422572" cy="369332"/>
            </a:xfrm>
            <a:prstGeom prst="rect">
              <a:avLst/>
            </a:prstGeom>
            <a:noFill/>
          </p:spPr>
          <p:txBody>
            <a:bodyPr wrap="none" rtlCol="0">
              <a:spAutoFit/>
            </a:bodyPr>
            <a:lstStyle/>
            <a:p>
              <a:r>
                <a:rPr lang="en-US" dirty="0" err="1" smtClean="0">
                  <a:latin typeface="cmsy10"/>
                  <a:ea typeface="cmsy10"/>
                  <a:cs typeface="cmsy10"/>
                </a:rPr>
                <a:t>Æ</a:t>
              </a:r>
              <a:r>
                <a:rPr lang="en-US" dirty="0" smtClean="0"/>
                <a:t> (out = 0) </a:t>
              </a:r>
              <a:r>
                <a:rPr lang="en-US" dirty="0">
                  <a:solidFill>
                    <a:srgbClr val="0000FF"/>
                  </a:solidFill>
                </a:rPr>
                <a:t>*</a:t>
              </a:r>
              <a:endParaRPr lang="en-US" dirty="0"/>
            </a:p>
          </p:txBody>
        </p:sp>
        <p:pic>
          <p:nvPicPr>
            <p:cNvPr id="144" name="Picture 143" descr="bra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447" y="1640216"/>
              <a:ext cx="389833" cy="311224"/>
            </a:xfrm>
            <a:prstGeom prst="rect">
              <a:avLst/>
            </a:prstGeom>
          </p:spPr>
        </p:pic>
      </p:grpSp>
      <p:sp>
        <p:nvSpPr>
          <p:cNvPr id="145" name="TextBox 144"/>
          <p:cNvSpPr txBox="1"/>
          <p:nvPr/>
        </p:nvSpPr>
        <p:spPr>
          <a:xfrm>
            <a:off x="4825857" y="6512999"/>
            <a:ext cx="4318143" cy="338554"/>
          </a:xfrm>
          <a:prstGeom prst="rect">
            <a:avLst/>
          </a:prstGeom>
          <a:noFill/>
        </p:spPr>
        <p:txBody>
          <a:bodyPr wrap="square" rtlCol="0">
            <a:spAutoFit/>
          </a:bodyPr>
          <a:lstStyle/>
          <a:p>
            <a:pPr algn="r"/>
            <a:r>
              <a:rPr lang="en-US" sz="1600" dirty="0" smtClean="0">
                <a:solidFill>
                  <a:srgbClr val="0000FF"/>
                </a:solidFill>
              </a:rPr>
              <a:t>*</a:t>
            </a:r>
            <a:r>
              <a:rPr lang="en-US" sz="1600" dirty="0" smtClean="0"/>
              <a:t> </a:t>
            </a:r>
            <a:r>
              <a:rPr lang="en-US" sz="1600" dirty="0" smtClean="0">
                <a:solidFill>
                  <a:srgbClr val="7F7F7F"/>
                </a:solidFill>
                <a:latin typeface="cmmi10"/>
                <a:ea typeface="cmmi10"/>
                <a:cs typeface="cmmi10"/>
              </a:rPr>
              <a:t>±</a:t>
            </a:r>
            <a:r>
              <a:rPr lang="en-US" sz="1600" dirty="0" smtClean="0">
                <a:solidFill>
                  <a:srgbClr val="7F7F7F"/>
                </a:solidFill>
              </a:rPr>
              <a:t> | (out = </a:t>
            </a:r>
            <a:r>
              <a:rPr lang="en-US" sz="1600" dirty="0">
                <a:solidFill>
                  <a:srgbClr val="7F7F7F"/>
                </a:solidFill>
              </a:rPr>
              <a:t>0</a:t>
            </a:r>
            <a:r>
              <a:rPr lang="en-US" sz="1600" dirty="0" smtClean="0">
                <a:solidFill>
                  <a:srgbClr val="7F7F7F"/>
                </a:solidFill>
              </a:rPr>
              <a:t>) = normalize(</a:t>
            </a:r>
            <a:r>
              <a:rPr lang="en-US" sz="1600" dirty="0" smtClean="0">
                <a:solidFill>
                  <a:srgbClr val="7F7F7F"/>
                </a:solidFill>
                <a:latin typeface="cmmi10"/>
                <a:ea typeface="cmmi10"/>
                <a:cs typeface="cmmi10"/>
              </a:rPr>
              <a:t>±</a:t>
            </a:r>
            <a:r>
              <a:rPr lang="en-US" sz="1600" dirty="0" smtClean="0">
                <a:solidFill>
                  <a:srgbClr val="7F7F7F"/>
                </a:solidFill>
              </a:rPr>
              <a:t> </a:t>
            </a:r>
            <a:r>
              <a:rPr lang="en-US" sz="1600" dirty="0" err="1" smtClean="0">
                <a:solidFill>
                  <a:srgbClr val="7F7F7F"/>
                </a:solidFill>
                <a:latin typeface="cmsy10"/>
                <a:ea typeface="cmsy10"/>
                <a:cs typeface="cmsy10"/>
              </a:rPr>
              <a:t>Æ</a:t>
            </a:r>
            <a:r>
              <a:rPr lang="en-US" sz="1600" dirty="0" smtClean="0">
                <a:solidFill>
                  <a:srgbClr val="7F7F7F"/>
                </a:solidFill>
              </a:rPr>
              <a:t> (out = 0))</a:t>
            </a:r>
            <a:endParaRPr lang="en-US" sz="1600" dirty="0">
              <a:solidFill>
                <a:srgbClr val="7F7F7F"/>
              </a:solidFill>
            </a:endParaRPr>
          </a:p>
        </p:txBody>
      </p:sp>
      <p:sp>
        <p:nvSpPr>
          <p:cNvPr id="3" name="TextBox 2"/>
          <p:cNvSpPr txBox="1"/>
          <p:nvPr/>
        </p:nvSpPr>
        <p:spPr>
          <a:xfrm>
            <a:off x="6172200" y="2145268"/>
            <a:ext cx="1249786" cy="369332"/>
          </a:xfrm>
          <a:prstGeom prst="rect">
            <a:avLst/>
          </a:prstGeom>
          <a:noFill/>
          <a:ln>
            <a:solidFill>
              <a:schemeClr val="tx1"/>
            </a:solidFill>
          </a:ln>
        </p:spPr>
        <p:txBody>
          <a:bodyPr wrap="none" rtlCol="0">
            <a:spAutoFit/>
          </a:bodyPr>
          <a:lstStyle/>
          <a:p>
            <a:r>
              <a:rPr lang="en-US" dirty="0" smtClean="0"/>
              <a:t>input state</a:t>
            </a:r>
            <a:endParaRPr lang="en-US" dirty="0"/>
          </a:p>
        </p:txBody>
      </p:sp>
      <p:sp>
        <p:nvSpPr>
          <p:cNvPr id="54" name="TextBox 53"/>
          <p:cNvSpPr txBox="1"/>
          <p:nvPr/>
        </p:nvSpPr>
        <p:spPr>
          <a:xfrm>
            <a:off x="6096000" y="3962400"/>
            <a:ext cx="1391013" cy="369332"/>
          </a:xfrm>
          <a:prstGeom prst="rect">
            <a:avLst/>
          </a:prstGeom>
          <a:noFill/>
          <a:ln>
            <a:solidFill>
              <a:srgbClr val="292934"/>
            </a:solidFill>
          </a:ln>
        </p:spPr>
        <p:txBody>
          <a:bodyPr wrap="none" rtlCol="0">
            <a:spAutoFit/>
          </a:bodyPr>
          <a:lstStyle/>
          <a:p>
            <a:r>
              <a:rPr lang="en-US" dirty="0" smtClean="0"/>
              <a:t>output state</a:t>
            </a:r>
            <a:endParaRPr lang="en-US" dirty="0"/>
          </a:p>
        </p:txBody>
      </p:sp>
    </p:spTree>
    <p:extLst>
      <p:ext uri="{BB962C8B-B14F-4D97-AF65-F5344CB8AC3E}">
        <p14:creationId xmlns:p14="http://schemas.microsoft.com/office/powerpoint/2010/main" val="868204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104"/>
                                        </p:tgtEl>
                                      </p:cBhvr>
                                    </p:animEffect>
                                    <p:set>
                                      <p:cBhvr>
                                        <p:cTn id="33" dur="1" fill="hold">
                                          <p:stCondLst>
                                            <p:cond delay="499"/>
                                          </p:stCondLst>
                                        </p:cTn>
                                        <p:tgtEl>
                                          <p:spTgt spid="104"/>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110"/>
                                        </p:tgtEl>
                                      </p:cBhvr>
                                    </p:animEffect>
                                    <p:set>
                                      <p:cBhvr>
                                        <p:cTn id="36" dur="1" fill="hold">
                                          <p:stCondLst>
                                            <p:cond delay="499"/>
                                          </p:stCondLst>
                                        </p:cTn>
                                        <p:tgtEl>
                                          <p:spTgt spid="110"/>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42"/>
                                        </p:tgtEl>
                                        <p:attrNameLst>
                                          <p:attrName>style.visibility</p:attrName>
                                        </p:attrNameLst>
                                      </p:cBhvr>
                                      <p:to>
                                        <p:strVal val="visible"/>
                                      </p:to>
                                    </p:set>
                                    <p:animEffect transition="in" filter="dissolve">
                                      <p:cBhvr>
                                        <p:cTn id="39" dur="500"/>
                                        <p:tgtEl>
                                          <p:spTgt spid="14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5"/>
                                        </p:tgtEl>
                                        <p:attrNameLst>
                                          <p:attrName>style.visibility</p:attrName>
                                        </p:attrNameLst>
                                      </p:cBhvr>
                                      <p:to>
                                        <p:strVal val="visible"/>
                                      </p:to>
                                    </p:set>
                                    <p:animEffect transition="in" filter="dissolve">
                                      <p:cBhvr>
                                        <p:cTn id="42"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33</a:t>
            </a:fld>
            <a:endParaRPr lang="en-US"/>
          </a:p>
        </p:txBody>
      </p:sp>
      <p:sp>
        <p:nvSpPr>
          <p:cNvPr id="38" name="Title 1"/>
          <p:cNvSpPr>
            <a:spLocks noGrp="1"/>
          </p:cNvSpPr>
          <p:nvPr>
            <p:ph type="title"/>
          </p:nvPr>
        </p:nvSpPr>
        <p:spPr>
          <a:xfrm>
            <a:off x="457200" y="533400"/>
            <a:ext cx="8229600" cy="990600"/>
          </a:xfrm>
        </p:spPr>
        <p:txBody>
          <a:bodyPr/>
          <a:lstStyle/>
          <a:p>
            <a:r>
              <a:rPr lang="en-US" dirty="0" smtClean="0"/>
              <a:t>Enumeration</a:t>
            </a:r>
            <a:endParaRPr lang="en-US" dirty="0"/>
          </a:p>
        </p:txBody>
      </p:sp>
      <p:pic>
        <p:nvPicPr>
          <p:cNvPr id="45" name="Picture 44" descr="plot_pres_bd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95600"/>
            <a:ext cx="7013864" cy="3429000"/>
          </a:xfrm>
          <a:prstGeom prst="rect">
            <a:avLst/>
          </a:prstGeom>
        </p:spPr>
      </p:pic>
      <p:sp>
        <p:nvSpPr>
          <p:cNvPr id="3" name="TextBox 2"/>
          <p:cNvSpPr txBox="1"/>
          <p:nvPr/>
        </p:nvSpPr>
        <p:spPr>
          <a:xfrm>
            <a:off x="669459" y="1676400"/>
            <a:ext cx="6417141" cy="923330"/>
          </a:xfrm>
          <a:prstGeom prst="rect">
            <a:avLst/>
          </a:prstGeom>
          <a:noFill/>
        </p:spPr>
        <p:txBody>
          <a:bodyPr wrap="none" rtlCol="0">
            <a:spAutoFit/>
          </a:bodyPr>
          <a:lstStyle/>
          <a:p>
            <a:pPr marL="285750" indent="-285750">
              <a:buFont typeface="Arial"/>
              <a:buChar char="•"/>
            </a:pPr>
            <a:r>
              <a:rPr lang="en-US" dirty="0" smtClean="0"/>
              <a:t>A lot of states = slow</a:t>
            </a:r>
          </a:p>
          <a:p>
            <a:pPr marL="285750" indent="-285750">
              <a:buFont typeface="Arial"/>
              <a:buChar char="•"/>
            </a:pPr>
            <a:r>
              <a:rPr lang="en-US" dirty="0" smtClean="0"/>
              <a:t>Can (over estimate) probabilities after partial enumeration.</a:t>
            </a:r>
          </a:p>
          <a:p>
            <a:pPr marL="742950" lvl="1" indent="-285750">
              <a:buFont typeface="Arial"/>
              <a:buChar char="•"/>
            </a:pPr>
            <a:r>
              <a:rPr lang="en-US" dirty="0" smtClean="0"/>
              <a:t>Assume unseen mass is in worst possible spot</a:t>
            </a:r>
            <a:endParaRPr lang="en-US" dirty="0"/>
          </a:p>
        </p:txBody>
      </p:sp>
    </p:spTree>
    <p:extLst>
      <p:ext uri="{BB962C8B-B14F-4D97-AF65-F5344CB8AC3E}">
        <p14:creationId xmlns:p14="http://schemas.microsoft.com/office/powerpoint/2010/main" val="206432409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34</a:t>
            </a:fld>
            <a:endParaRPr lang="en-US"/>
          </a:p>
        </p:txBody>
      </p:sp>
      <p:sp>
        <p:nvSpPr>
          <p:cNvPr id="38" name="Title 1"/>
          <p:cNvSpPr>
            <a:spLocks noGrp="1"/>
          </p:cNvSpPr>
          <p:nvPr>
            <p:ph type="title"/>
          </p:nvPr>
        </p:nvSpPr>
        <p:spPr>
          <a:xfrm>
            <a:off x="457200" y="533400"/>
            <a:ext cx="8229600" cy="990600"/>
          </a:xfrm>
        </p:spPr>
        <p:txBody>
          <a:bodyPr/>
          <a:lstStyle/>
          <a:p>
            <a:r>
              <a:rPr lang="en-US" dirty="0" smtClean="0"/>
              <a:t>Problem 2: Slowness</a:t>
            </a:r>
            <a:endParaRPr lang="en-US" dirty="0"/>
          </a:p>
        </p:txBody>
      </p:sp>
      <p:sp>
        <p:nvSpPr>
          <p:cNvPr id="3" name="TextBox 2"/>
          <p:cNvSpPr txBox="1"/>
          <p:nvPr/>
        </p:nvSpPr>
        <p:spPr>
          <a:xfrm>
            <a:off x="669459" y="1676400"/>
            <a:ext cx="3903633" cy="369332"/>
          </a:xfrm>
          <a:prstGeom prst="rect">
            <a:avLst/>
          </a:prstGeom>
          <a:noFill/>
        </p:spPr>
        <p:txBody>
          <a:bodyPr wrap="none" rtlCol="0">
            <a:spAutoFit/>
          </a:bodyPr>
          <a:lstStyle/>
          <a:p>
            <a:pPr marL="285750" indent="-285750">
              <a:buFont typeface="Arial"/>
              <a:buChar char="•"/>
            </a:pPr>
            <a:r>
              <a:rPr lang="en-US" dirty="0" smtClean="0"/>
              <a:t>Let us do away with enumeration.</a:t>
            </a:r>
            <a:endParaRPr lang="en-US" dirty="0"/>
          </a:p>
        </p:txBody>
      </p:sp>
      <p:sp>
        <p:nvSpPr>
          <p:cNvPr id="4" name="TextBox 3"/>
          <p:cNvSpPr txBox="1"/>
          <p:nvPr/>
        </p:nvSpPr>
        <p:spPr>
          <a:xfrm>
            <a:off x="8382000" y="6477000"/>
            <a:ext cx="762311" cy="369332"/>
          </a:xfrm>
          <a:prstGeom prst="rect">
            <a:avLst/>
          </a:prstGeom>
          <a:noFill/>
        </p:spPr>
        <p:txBody>
          <a:bodyPr wrap="none" rtlCol="0">
            <a:spAutoFit/>
          </a:bodyPr>
          <a:lstStyle/>
          <a:p>
            <a:r>
              <a:rPr lang="en-US" dirty="0" smtClean="0"/>
              <a:t>15:00</a:t>
            </a:r>
            <a:endParaRPr lang="en-US" dirty="0"/>
          </a:p>
        </p:txBody>
      </p:sp>
    </p:spTree>
    <p:extLst>
      <p:ext uri="{BB962C8B-B14F-4D97-AF65-F5344CB8AC3E}">
        <p14:creationId xmlns:p14="http://schemas.microsoft.com/office/powerpoint/2010/main" val="270847959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t>
            </a:r>
            <a:endParaRPr lang="en-US" dirty="0"/>
          </a:p>
        </p:txBody>
      </p:sp>
      <p:sp>
        <p:nvSpPr>
          <p:cNvPr id="20" name="TextBox 19"/>
          <p:cNvSpPr txBox="1"/>
          <p:nvPr/>
        </p:nvSpPr>
        <p:spPr>
          <a:xfrm>
            <a:off x="4786864" y="4699337"/>
            <a:ext cx="3812863" cy="1384995"/>
          </a:xfrm>
          <a:prstGeom prst="rect">
            <a:avLst/>
          </a:prstGeom>
          <a:noFill/>
        </p:spPr>
        <p:txBody>
          <a:bodyPr wrap="none" rtlCol="0">
            <a:spAutoFit/>
          </a:bodyPr>
          <a:lstStyle/>
          <a:p>
            <a:r>
              <a:rPr lang="en-US" sz="1200" dirty="0" smtClean="0">
                <a:latin typeface="Arial"/>
              </a:rPr>
              <a:t>P</a:t>
            </a:r>
            <a:r>
              <a:rPr lang="en-US" sz="1200" baseline="-25000" dirty="0" smtClean="0">
                <a:latin typeface="Arial"/>
              </a:rPr>
              <a:t>1</a:t>
            </a:r>
            <a:r>
              <a:rPr lang="en-US" sz="1200" dirty="0" smtClean="0"/>
              <a:t>: 0 </a:t>
            </a:r>
            <a:r>
              <a:rPr lang="en-US" sz="1200" dirty="0" smtClean="0">
                <a:latin typeface="cmsy10"/>
                <a:ea typeface="cmsy10"/>
                <a:cs typeface="cmsy10"/>
              </a:rPr>
              <a:t>·</a:t>
            </a:r>
            <a:r>
              <a:rPr lang="en-US" sz="1200" dirty="0" smtClean="0"/>
              <a:t> </a:t>
            </a:r>
            <a:r>
              <a:rPr lang="en-US" sz="1200" dirty="0" err="1" smtClean="0"/>
              <a:t>bday</a:t>
            </a:r>
            <a:r>
              <a:rPr lang="en-US" sz="1200" dirty="0" smtClean="0"/>
              <a:t> </a:t>
            </a:r>
            <a:r>
              <a:rPr lang="en-US" sz="1200" dirty="0" smtClean="0">
                <a:latin typeface="cmsy10"/>
                <a:ea typeface="cmsy10"/>
                <a:cs typeface="cmsy10"/>
              </a:rPr>
              <a:t>·</a:t>
            </a:r>
            <a:r>
              <a:rPr lang="en-US" sz="1200" dirty="0" smtClean="0"/>
              <a:t> 259, 1956 </a:t>
            </a:r>
            <a:r>
              <a:rPr lang="en-US" sz="1200" dirty="0" smtClean="0">
                <a:latin typeface="cmsy10"/>
                <a:ea typeface="cmsy10"/>
                <a:cs typeface="cmsy10"/>
              </a:rPr>
              <a:t>·</a:t>
            </a:r>
            <a:r>
              <a:rPr lang="en-US" sz="1200" dirty="0" smtClean="0"/>
              <a:t> </a:t>
            </a:r>
            <a:r>
              <a:rPr lang="en-US" sz="1200" dirty="0" err="1" smtClean="0"/>
              <a:t>byear</a:t>
            </a:r>
            <a:r>
              <a:rPr lang="en-US" sz="1200" dirty="0" smtClean="0"/>
              <a:t> </a:t>
            </a:r>
            <a:r>
              <a:rPr lang="en-US" sz="1200" dirty="0" smtClean="0">
                <a:latin typeface="cmsy10"/>
                <a:ea typeface="cmsy10"/>
                <a:cs typeface="cmsy10"/>
              </a:rPr>
              <a:t>·</a:t>
            </a:r>
            <a:r>
              <a:rPr lang="en-US" sz="1200" dirty="0" smtClean="0"/>
              <a:t> 1992, out = 0</a:t>
            </a:r>
          </a:p>
          <a:p>
            <a:r>
              <a:rPr lang="en-US" sz="1200" dirty="0"/>
              <a:t>	</a:t>
            </a:r>
            <a:r>
              <a:rPr lang="en-US" sz="1200" dirty="0" smtClean="0"/>
              <a:t>p = 0.000074</a:t>
            </a:r>
          </a:p>
          <a:p>
            <a:endParaRPr lang="en-US" sz="1200" dirty="0" smtClean="0"/>
          </a:p>
          <a:p>
            <a:r>
              <a:rPr lang="en-US" sz="1200" dirty="0" smtClean="0">
                <a:latin typeface="Arial"/>
              </a:rPr>
              <a:t>P</a:t>
            </a:r>
            <a:r>
              <a:rPr lang="en-US" sz="1200" baseline="-25000" dirty="0" smtClean="0">
                <a:latin typeface="Arial"/>
              </a:rPr>
              <a:t>2</a:t>
            </a:r>
            <a:r>
              <a:rPr lang="en-US" sz="1200" dirty="0" smtClean="0"/>
              <a:t>: 267 </a:t>
            </a:r>
            <a:r>
              <a:rPr lang="en-US" sz="1200" dirty="0" smtClean="0">
                <a:latin typeface="cmsy10"/>
                <a:ea typeface="cmsy10"/>
                <a:cs typeface="cmsy10"/>
              </a:rPr>
              <a:t>·</a:t>
            </a:r>
            <a:r>
              <a:rPr lang="en-US" sz="1200" dirty="0" smtClean="0"/>
              <a:t> </a:t>
            </a:r>
            <a:r>
              <a:rPr lang="en-US" sz="1200" dirty="0" err="1" smtClean="0"/>
              <a:t>bday</a:t>
            </a:r>
            <a:r>
              <a:rPr lang="en-US" sz="1200" dirty="0" smtClean="0"/>
              <a:t> </a:t>
            </a:r>
            <a:r>
              <a:rPr lang="en-US" sz="1200" dirty="0" smtClean="0">
                <a:latin typeface="cmsy10"/>
                <a:ea typeface="cmsy10"/>
                <a:cs typeface="cmsy10"/>
              </a:rPr>
              <a:t>·</a:t>
            </a:r>
            <a:r>
              <a:rPr lang="en-US" sz="1200" dirty="0" smtClean="0"/>
              <a:t> 364, 1956 </a:t>
            </a:r>
            <a:r>
              <a:rPr lang="en-US" sz="1200" dirty="0" smtClean="0">
                <a:latin typeface="cmsy10"/>
                <a:ea typeface="cmsy10"/>
                <a:cs typeface="cmsy10"/>
              </a:rPr>
              <a:t>·</a:t>
            </a:r>
            <a:r>
              <a:rPr lang="en-US" sz="1200" dirty="0" smtClean="0"/>
              <a:t> </a:t>
            </a:r>
            <a:r>
              <a:rPr lang="en-US" sz="1200" dirty="0" err="1" smtClean="0"/>
              <a:t>byear</a:t>
            </a:r>
            <a:r>
              <a:rPr lang="en-US" sz="1200" dirty="0" smtClean="0"/>
              <a:t> </a:t>
            </a:r>
            <a:r>
              <a:rPr lang="en-US" sz="1200" dirty="0" smtClean="0">
                <a:latin typeface="cmsy10"/>
                <a:ea typeface="cmsy10"/>
                <a:cs typeface="cmsy10"/>
              </a:rPr>
              <a:t>·</a:t>
            </a:r>
            <a:r>
              <a:rPr lang="en-US" sz="1200" dirty="0" smtClean="0"/>
              <a:t> 1992, out = 1</a:t>
            </a:r>
          </a:p>
          <a:p>
            <a:r>
              <a:rPr lang="en-US" sz="1200" dirty="0"/>
              <a:t>	</a:t>
            </a:r>
            <a:r>
              <a:rPr lang="en-US" sz="1200" dirty="0" smtClean="0">
                <a:solidFill>
                  <a:srgbClr val="292934"/>
                </a:solidFill>
              </a:rPr>
              <a:t>p = 0.000074</a:t>
            </a:r>
          </a:p>
          <a:p>
            <a:endParaRPr lang="en-US" sz="1200" dirty="0">
              <a:solidFill>
                <a:srgbClr val="292934"/>
              </a:solidFill>
            </a:endParaRPr>
          </a:p>
          <a:p>
            <a:r>
              <a:rPr lang="en-US" sz="1200" dirty="0" smtClean="0">
                <a:solidFill>
                  <a:srgbClr val="292934"/>
                </a:solidFill>
              </a:rPr>
              <a:t>…</a:t>
            </a:r>
          </a:p>
        </p:txBody>
      </p:sp>
      <p:pic>
        <p:nvPicPr>
          <p:cNvPr id="31" name="Picture 30"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676400"/>
            <a:ext cx="389833" cy="311224"/>
          </a:xfrm>
          <a:prstGeom prst="rect">
            <a:avLst/>
          </a:prstGeom>
        </p:spPr>
      </p:pic>
      <p:grpSp>
        <p:nvGrpSpPr>
          <p:cNvPr id="3" name="Group 2"/>
          <p:cNvGrpSpPr/>
          <p:nvPr/>
        </p:nvGrpSpPr>
        <p:grpSpPr>
          <a:xfrm>
            <a:off x="567722" y="2133600"/>
            <a:ext cx="3780847" cy="2169050"/>
            <a:chOff x="567722" y="2133600"/>
            <a:chExt cx="3780847" cy="2169050"/>
          </a:xfrm>
        </p:grpSpPr>
        <p:grpSp>
          <p:nvGrpSpPr>
            <p:cNvPr id="23" name="Group 22"/>
            <p:cNvGrpSpPr/>
            <p:nvPr/>
          </p:nvGrpSpPr>
          <p:grpSpPr>
            <a:xfrm>
              <a:off x="567722" y="2133600"/>
              <a:ext cx="3780847" cy="2169050"/>
              <a:chOff x="457200" y="1253751"/>
              <a:chExt cx="4322946" cy="2480049"/>
            </a:xfrm>
          </p:grpSpPr>
          <p:cxnSp>
            <p:nvCxnSpPr>
              <p:cNvPr id="24" name="Straight Arrow Connector 23"/>
              <p:cNvCxnSpPr/>
              <p:nvPr/>
            </p:nvCxnSpPr>
            <p:spPr>
              <a:xfrm flipV="1">
                <a:off x="970146" y="1253751"/>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970146" y="3463551"/>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143000" y="1362923"/>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57200" y="3093700"/>
                <a:ext cx="527007" cy="276999"/>
              </a:xfrm>
              <a:prstGeom prst="rect">
                <a:avLst/>
              </a:prstGeom>
              <a:noFill/>
            </p:spPr>
            <p:txBody>
              <a:bodyPr wrap="none" rtlCol="0">
                <a:spAutoFit/>
              </a:bodyPr>
              <a:lstStyle/>
              <a:p>
                <a:r>
                  <a:rPr lang="en-US" sz="1200" dirty="0" smtClean="0"/>
                  <a:t>1956</a:t>
                </a:r>
                <a:endParaRPr lang="en-US" sz="1200" dirty="0"/>
              </a:p>
            </p:txBody>
          </p:sp>
          <p:sp>
            <p:nvSpPr>
              <p:cNvPr id="28" name="TextBox 27"/>
              <p:cNvSpPr txBox="1"/>
              <p:nvPr/>
            </p:nvSpPr>
            <p:spPr>
              <a:xfrm>
                <a:off x="457200" y="1269942"/>
                <a:ext cx="527007" cy="276999"/>
              </a:xfrm>
              <a:prstGeom prst="rect">
                <a:avLst/>
              </a:prstGeom>
              <a:noFill/>
            </p:spPr>
            <p:txBody>
              <a:bodyPr wrap="none" rtlCol="0">
                <a:spAutoFit/>
              </a:bodyPr>
              <a:lstStyle/>
              <a:p>
                <a:r>
                  <a:rPr lang="en-US" sz="1200" dirty="0" smtClean="0"/>
                  <a:t>1992</a:t>
                </a:r>
                <a:endParaRPr lang="en-US" sz="1200" dirty="0"/>
              </a:p>
            </p:txBody>
          </p:sp>
          <p:sp>
            <p:nvSpPr>
              <p:cNvPr id="29" name="TextBox 28"/>
              <p:cNvSpPr txBox="1"/>
              <p:nvPr/>
            </p:nvSpPr>
            <p:spPr>
              <a:xfrm>
                <a:off x="1007874" y="3456801"/>
                <a:ext cx="270251" cy="276999"/>
              </a:xfrm>
              <a:prstGeom prst="rect">
                <a:avLst/>
              </a:prstGeom>
              <a:noFill/>
            </p:spPr>
            <p:txBody>
              <a:bodyPr wrap="none" rtlCol="0">
                <a:spAutoFit/>
              </a:bodyPr>
              <a:lstStyle/>
              <a:p>
                <a:r>
                  <a:rPr lang="en-US" sz="1200" dirty="0" smtClean="0"/>
                  <a:t>0</a:t>
                </a:r>
                <a:endParaRPr lang="en-US" sz="1200" dirty="0"/>
              </a:p>
            </p:txBody>
          </p:sp>
          <p:sp>
            <p:nvSpPr>
              <p:cNvPr id="30" name="TextBox 29"/>
              <p:cNvSpPr txBox="1"/>
              <p:nvPr/>
            </p:nvSpPr>
            <p:spPr>
              <a:xfrm>
                <a:off x="4296765" y="3456801"/>
                <a:ext cx="441422" cy="276999"/>
              </a:xfrm>
              <a:prstGeom prst="rect">
                <a:avLst/>
              </a:prstGeom>
              <a:noFill/>
            </p:spPr>
            <p:txBody>
              <a:bodyPr wrap="none" rtlCol="0">
                <a:spAutoFit/>
              </a:bodyPr>
              <a:lstStyle/>
              <a:p>
                <a:r>
                  <a:rPr lang="en-US" sz="1200" dirty="0" smtClean="0"/>
                  <a:t>364</a:t>
                </a:r>
                <a:endParaRPr lang="en-US" sz="1200" dirty="0"/>
              </a:p>
            </p:txBody>
          </p:sp>
        </p:grpSp>
        <p:sp>
          <p:nvSpPr>
            <p:cNvPr id="32" name="TextBox 31"/>
            <p:cNvSpPr txBox="1"/>
            <p:nvPr/>
          </p:nvSpPr>
          <p:spPr>
            <a:xfrm>
              <a:off x="2344751" y="2910216"/>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grpSp>
      <p:sp>
        <p:nvSpPr>
          <p:cNvPr id="33" name="TextBox 32"/>
          <p:cNvSpPr txBox="1"/>
          <p:nvPr/>
        </p:nvSpPr>
        <p:spPr>
          <a:xfrm>
            <a:off x="762000" y="4724400"/>
            <a:ext cx="3564063" cy="523220"/>
          </a:xfrm>
          <a:prstGeom prst="rect">
            <a:avLst/>
          </a:prstGeom>
          <a:noFill/>
        </p:spPr>
        <p:txBody>
          <a:bodyPr wrap="none" rtlCol="0">
            <a:spAutoFit/>
          </a:bodyPr>
          <a:lstStyle/>
          <a:p>
            <a:r>
              <a:rPr lang="en-US" sz="1400" dirty="0" smtClean="0">
                <a:latin typeface="Arial"/>
              </a:rPr>
              <a:t>P</a:t>
            </a:r>
            <a:r>
              <a:rPr lang="en-US" sz="1400" baseline="-25000" dirty="0" smtClean="0">
                <a:latin typeface="Arial"/>
              </a:rPr>
              <a:t>1</a:t>
            </a:r>
            <a:r>
              <a:rPr lang="en-US" sz="1400" dirty="0" smtClean="0"/>
              <a:t>: 0 </a:t>
            </a:r>
            <a:r>
              <a:rPr lang="en-US" sz="1400" dirty="0" smtClean="0">
                <a:latin typeface="cmsy10"/>
                <a:ea typeface="cmsy10"/>
                <a:cs typeface="cmsy10"/>
              </a:rPr>
              <a:t>·</a:t>
            </a:r>
            <a:r>
              <a:rPr lang="en-US" sz="1400" dirty="0" smtClean="0"/>
              <a:t> </a:t>
            </a:r>
            <a:r>
              <a:rPr lang="en-US" sz="1400" dirty="0" err="1" smtClean="0"/>
              <a:t>bday</a:t>
            </a:r>
            <a:r>
              <a:rPr lang="en-US" sz="1400" dirty="0" smtClean="0"/>
              <a:t> </a:t>
            </a:r>
            <a:r>
              <a:rPr lang="en-US" sz="1400" dirty="0" smtClean="0">
                <a:latin typeface="cmsy10"/>
                <a:ea typeface="cmsy10"/>
                <a:cs typeface="cmsy10"/>
              </a:rPr>
              <a:t>·</a:t>
            </a:r>
            <a:r>
              <a:rPr lang="en-US" sz="1400" dirty="0" smtClean="0"/>
              <a:t> 364, 1956 </a:t>
            </a:r>
            <a:r>
              <a:rPr lang="en-US" sz="1400" dirty="0" smtClean="0">
                <a:latin typeface="cmsy10"/>
                <a:ea typeface="cmsy10"/>
                <a:cs typeface="cmsy10"/>
              </a:rPr>
              <a:t>·</a:t>
            </a:r>
            <a:r>
              <a:rPr lang="en-US" sz="1400" dirty="0" smtClean="0"/>
              <a:t> </a:t>
            </a:r>
            <a:r>
              <a:rPr lang="en-US" sz="1400" dirty="0" err="1" smtClean="0"/>
              <a:t>byear</a:t>
            </a:r>
            <a:r>
              <a:rPr lang="en-US" sz="1400" dirty="0" smtClean="0"/>
              <a:t> </a:t>
            </a:r>
            <a:r>
              <a:rPr lang="en-US" sz="1400" dirty="0" smtClean="0">
                <a:latin typeface="cmsy10"/>
                <a:ea typeface="cmsy10"/>
                <a:cs typeface="cmsy10"/>
              </a:rPr>
              <a:t>·</a:t>
            </a:r>
            <a:r>
              <a:rPr lang="en-US" sz="1400" dirty="0" smtClean="0"/>
              <a:t> 1992</a:t>
            </a:r>
          </a:p>
          <a:p>
            <a:r>
              <a:rPr lang="en-US" sz="1400" dirty="0"/>
              <a:t>	</a:t>
            </a:r>
            <a:r>
              <a:rPr lang="en-US" sz="1400" dirty="0" smtClean="0">
                <a:solidFill>
                  <a:srgbClr val="292934"/>
                </a:solidFill>
              </a:rPr>
              <a:t>p = 0.000074</a:t>
            </a:r>
          </a:p>
        </p:txBody>
      </p:sp>
      <p:sp>
        <p:nvSpPr>
          <p:cNvPr id="16" name="Slide Number Placeholder 15"/>
          <p:cNvSpPr>
            <a:spLocks noGrp="1"/>
          </p:cNvSpPr>
          <p:nvPr>
            <p:ph type="sldNum" sz="quarter" idx="12"/>
          </p:nvPr>
        </p:nvSpPr>
        <p:spPr/>
        <p:txBody>
          <a:bodyPr/>
          <a:lstStyle/>
          <a:p>
            <a:fld id="{1D72EBF8-7CF5-44B7-B2BF-E22DE4D0703D}" type="slidenum">
              <a:rPr lang="en-US" smtClean="0"/>
              <a:pPr/>
              <a:t>35</a:t>
            </a:fld>
            <a:endParaRPr lang="en-US"/>
          </a:p>
        </p:txBody>
      </p:sp>
      <p:grpSp>
        <p:nvGrpSpPr>
          <p:cNvPr id="17" name="Group 16"/>
          <p:cNvGrpSpPr/>
          <p:nvPr/>
        </p:nvGrpSpPr>
        <p:grpSpPr>
          <a:xfrm>
            <a:off x="4419600" y="2057400"/>
            <a:ext cx="4191000" cy="2238039"/>
            <a:chOff x="4419600" y="2057400"/>
            <a:chExt cx="4191000" cy="2238039"/>
          </a:xfrm>
        </p:grpSpPr>
        <p:grpSp>
          <p:nvGrpSpPr>
            <p:cNvPr id="22" name="Group 21"/>
            <p:cNvGrpSpPr/>
            <p:nvPr/>
          </p:nvGrpSpPr>
          <p:grpSpPr>
            <a:xfrm>
              <a:off x="4795415" y="2057400"/>
              <a:ext cx="3815185" cy="2238039"/>
              <a:chOff x="2514600" y="2006503"/>
              <a:chExt cx="3815185" cy="2238039"/>
            </a:xfrm>
            <a:scene3d>
              <a:camera prst="orthographicFront">
                <a:rot lat="18961835" lon="19442459" rev="1603957"/>
              </a:camera>
              <a:lightRig rig="threePt" dir="t"/>
            </a:scene3d>
          </p:grpSpPr>
          <p:grpSp>
            <p:nvGrpSpPr>
              <p:cNvPr id="4" name="Group 3"/>
              <p:cNvGrpSpPr/>
              <p:nvPr/>
            </p:nvGrpSpPr>
            <p:grpSpPr>
              <a:xfrm>
                <a:off x="2514600" y="2006503"/>
                <a:ext cx="3815185" cy="2238039"/>
                <a:chOff x="76200" y="4020106"/>
                <a:chExt cx="4322946" cy="2535898"/>
              </a:xfrm>
            </p:grpSpPr>
            <p:cxnSp>
              <p:nvCxnSpPr>
                <p:cNvPr id="5" name="Straight Arrow Connector 4"/>
                <p:cNvCxnSpPr/>
                <p:nvPr/>
              </p:nvCxnSpPr>
              <p:spPr>
                <a:xfrm flipV="1">
                  <a:off x="589146" y="4020106"/>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589146" y="6229906"/>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62000" y="4129278"/>
                  <a:ext cx="135931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6200" y="5860055"/>
                  <a:ext cx="527007" cy="276999"/>
                </a:xfrm>
                <a:prstGeom prst="rect">
                  <a:avLst/>
                </a:prstGeom>
                <a:noFill/>
              </p:spPr>
              <p:txBody>
                <a:bodyPr wrap="none" rtlCol="0">
                  <a:spAutoFit/>
                </a:bodyPr>
                <a:lstStyle/>
                <a:p>
                  <a:r>
                    <a:rPr lang="en-US" sz="1200" dirty="0" smtClean="0"/>
                    <a:t>1956</a:t>
                  </a:r>
                  <a:endParaRPr lang="en-US" sz="1200" dirty="0"/>
                </a:p>
              </p:txBody>
            </p:sp>
            <p:sp>
              <p:nvSpPr>
                <p:cNvPr id="9" name="TextBox 8"/>
                <p:cNvSpPr txBox="1"/>
                <p:nvPr/>
              </p:nvSpPr>
              <p:spPr>
                <a:xfrm>
                  <a:off x="76200" y="4036297"/>
                  <a:ext cx="527007" cy="276999"/>
                </a:xfrm>
                <a:prstGeom prst="rect">
                  <a:avLst/>
                </a:prstGeom>
                <a:noFill/>
              </p:spPr>
              <p:txBody>
                <a:bodyPr wrap="none" rtlCol="0">
                  <a:spAutoFit/>
                </a:bodyPr>
                <a:lstStyle/>
                <a:p>
                  <a:r>
                    <a:rPr lang="en-US" sz="1200" dirty="0" smtClean="0"/>
                    <a:t>1992</a:t>
                  </a:r>
                  <a:endParaRPr lang="en-US" sz="1200" dirty="0"/>
                </a:p>
              </p:txBody>
            </p:sp>
            <p:sp>
              <p:nvSpPr>
                <p:cNvPr id="10" name="TextBox 9"/>
                <p:cNvSpPr txBox="1"/>
                <p:nvPr/>
              </p:nvSpPr>
              <p:spPr>
                <a:xfrm>
                  <a:off x="626874" y="6193739"/>
                  <a:ext cx="270251" cy="276999"/>
                </a:xfrm>
                <a:prstGeom prst="rect">
                  <a:avLst/>
                </a:prstGeom>
                <a:noFill/>
              </p:spPr>
              <p:txBody>
                <a:bodyPr wrap="none" rtlCol="0">
                  <a:spAutoFit/>
                </a:bodyPr>
                <a:lstStyle/>
                <a:p>
                  <a:r>
                    <a:rPr lang="en-US" sz="1200" dirty="0" smtClean="0"/>
                    <a:t>0</a:t>
                  </a:r>
                  <a:endParaRPr lang="en-US" sz="1200" dirty="0"/>
                </a:p>
              </p:txBody>
            </p:sp>
            <p:sp>
              <p:nvSpPr>
                <p:cNvPr id="11" name="TextBox 10"/>
                <p:cNvSpPr txBox="1"/>
                <p:nvPr/>
              </p:nvSpPr>
              <p:spPr>
                <a:xfrm>
                  <a:off x="3915765" y="6193739"/>
                  <a:ext cx="441422" cy="276999"/>
                </a:xfrm>
                <a:prstGeom prst="rect">
                  <a:avLst/>
                </a:prstGeom>
                <a:noFill/>
              </p:spPr>
              <p:txBody>
                <a:bodyPr wrap="none" rtlCol="0">
                  <a:spAutoFit/>
                </a:bodyPr>
                <a:lstStyle/>
                <a:p>
                  <a:r>
                    <a:rPr lang="en-US" sz="1200" dirty="0" smtClean="0"/>
                    <a:t>364</a:t>
                  </a:r>
                  <a:endParaRPr lang="en-US" sz="1200" dirty="0"/>
                </a:p>
              </p:txBody>
            </p:sp>
            <p:sp>
              <p:nvSpPr>
                <p:cNvPr id="12" name="Rectangle 11"/>
                <p:cNvSpPr/>
                <p:nvPr/>
              </p:nvSpPr>
              <p:spPr>
                <a:xfrm>
                  <a:off x="2654710" y="4129278"/>
                  <a:ext cx="1523999"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892710" y="6247008"/>
                  <a:ext cx="441422" cy="276999"/>
                </a:xfrm>
                <a:prstGeom prst="rect">
                  <a:avLst/>
                </a:prstGeom>
                <a:noFill/>
              </p:spPr>
              <p:txBody>
                <a:bodyPr wrap="none" rtlCol="0">
                  <a:spAutoFit/>
                </a:bodyPr>
                <a:lstStyle/>
                <a:p>
                  <a:r>
                    <a:rPr lang="en-US" sz="1200" dirty="0" smtClean="0"/>
                    <a:t>259</a:t>
                  </a:r>
                  <a:endParaRPr lang="en-US" sz="1200" dirty="0"/>
                </a:p>
              </p:txBody>
            </p:sp>
            <p:sp>
              <p:nvSpPr>
                <p:cNvPr id="14" name="TextBox 13"/>
                <p:cNvSpPr txBox="1"/>
                <p:nvPr/>
              </p:nvSpPr>
              <p:spPr>
                <a:xfrm>
                  <a:off x="2556782" y="6242139"/>
                  <a:ext cx="500171" cy="313865"/>
                </a:xfrm>
                <a:prstGeom prst="rect">
                  <a:avLst/>
                </a:prstGeom>
                <a:noFill/>
              </p:spPr>
              <p:txBody>
                <a:bodyPr wrap="none" rtlCol="0">
                  <a:spAutoFit/>
                </a:bodyPr>
                <a:lstStyle/>
                <a:p>
                  <a:r>
                    <a:rPr lang="en-US" sz="1200" dirty="0" smtClean="0"/>
                    <a:t>267</a:t>
                  </a:r>
                  <a:endParaRPr lang="en-US" sz="1200" dirty="0"/>
                </a:p>
              </p:txBody>
            </p:sp>
          </p:grpSp>
          <p:sp>
            <p:nvSpPr>
              <p:cNvPr id="18" name="TextBox 17"/>
              <p:cNvSpPr txBox="1"/>
              <p:nvPr/>
            </p:nvSpPr>
            <p:spPr>
              <a:xfrm>
                <a:off x="3538185" y="2743200"/>
                <a:ext cx="424215" cy="369332"/>
              </a:xfrm>
              <a:prstGeom prst="rect">
                <a:avLst/>
              </a:prstGeom>
              <a:noFill/>
            </p:spPr>
            <p:txBody>
              <a:bodyPr wrap="none" rtlCol="0">
                <a:spAutoFit/>
              </a:bodyPr>
              <a:lstStyle/>
              <a:p>
                <a:r>
                  <a:rPr lang="en-US" dirty="0" smtClean="0">
                    <a:latin typeface="Arial"/>
                  </a:rPr>
                  <a:t>P</a:t>
                </a:r>
                <a:r>
                  <a:rPr lang="en-US" baseline="-25000" dirty="0">
                    <a:latin typeface="Arial"/>
                  </a:rPr>
                  <a:t>1</a:t>
                </a:r>
              </a:p>
            </p:txBody>
          </p:sp>
          <p:sp>
            <p:nvSpPr>
              <p:cNvPr id="19" name="TextBox 18"/>
              <p:cNvSpPr txBox="1"/>
              <p:nvPr/>
            </p:nvSpPr>
            <p:spPr>
              <a:xfrm>
                <a:off x="5214585" y="2754868"/>
                <a:ext cx="424215" cy="369332"/>
              </a:xfrm>
              <a:prstGeom prst="rect">
                <a:avLst/>
              </a:prstGeom>
              <a:noFill/>
            </p:spPr>
            <p:txBody>
              <a:bodyPr wrap="none" rtlCol="0">
                <a:spAutoFit/>
              </a:bodyPr>
              <a:lstStyle/>
              <a:p>
                <a:r>
                  <a:rPr lang="en-US" dirty="0" smtClean="0">
                    <a:latin typeface="Arial"/>
                  </a:rPr>
                  <a:t>P</a:t>
                </a:r>
                <a:r>
                  <a:rPr lang="en-US" baseline="-25000" dirty="0">
                    <a:latin typeface="Arial"/>
                  </a:rPr>
                  <a:t>2</a:t>
                </a:r>
              </a:p>
            </p:txBody>
          </p:sp>
        </p:grpSp>
        <p:sp>
          <p:nvSpPr>
            <p:cNvPr id="59" name="TextBox 58"/>
            <p:cNvSpPr txBox="1"/>
            <p:nvPr/>
          </p:nvSpPr>
          <p:spPr>
            <a:xfrm>
              <a:off x="4419600" y="2145268"/>
              <a:ext cx="897000" cy="369332"/>
            </a:xfrm>
            <a:prstGeom prst="rect">
              <a:avLst/>
            </a:prstGeom>
            <a:noFill/>
            <a:scene3d>
              <a:camera prst="orthographicFront">
                <a:rot lat="18961835" lon="19442459" rev="1603957"/>
              </a:camera>
              <a:lightRig rig="threePt" dir="t"/>
            </a:scene3d>
          </p:spPr>
          <p:txBody>
            <a:bodyPr wrap="none" rtlCol="0">
              <a:spAutoFit/>
            </a:bodyPr>
            <a:lstStyle/>
            <a:p>
              <a:r>
                <a:rPr lang="en-US" dirty="0" smtClean="0">
                  <a:latin typeface="Arial"/>
                </a:rPr>
                <a:t>out = 0</a:t>
              </a:r>
              <a:endParaRPr lang="en-US" baseline="-25000" dirty="0">
                <a:latin typeface="Arial"/>
              </a:endParaRPr>
            </a:p>
          </p:txBody>
        </p:sp>
      </p:grpSp>
      <p:grpSp>
        <p:nvGrpSpPr>
          <p:cNvPr id="15" name="Group 14"/>
          <p:cNvGrpSpPr/>
          <p:nvPr/>
        </p:nvGrpSpPr>
        <p:grpSpPr>
          <a:xfrm>
            <a:off x="4472420" y="1571960"/>
            <a:ext cx="4143365" cy="1950243"/>
            <a:chOff x="4472420" y="1571960"/>
            <a:chExt cx="4143365" cy="1950243"/>
          </a:xfrm>
        </p:grpSpPr>
        <p:grpSp>
          <p:nvGrpSpPr>
            <p:cNvPr id="38" name="Group 37"/>
            <p:cNvGrpSpPr/>
            <p:nvPr/>
          </p:nvGrpSpPr>
          <p:grpSpPr>
            <a:xfrm>
              <a:off x="5253297" y="1571960"/>
              <a:ext cx="3362488" cy="1950243"/>
              <a:chOff x="2967297" y="2006502"/>
              <a:chExt cx="3362488" cy="1950243"/>
            </a:xfrm>
            <a:scene3d>
              <a:camera prst="orthographicFront">
                <a:rot lat="2638151" lon="2157531" rev="1603945"/>
              </a:camera>
              <a:lightRig rig="threePt" dir="t"/>
            </a:scene3d>
          </p:grpSpPr>
          <p:grpSp>
            <p:nvGrpSpPr>
              <p:cNvPr id="39" name="Group 38"/>
              <p:cNvGrpSpPr/>
              <p:nvPr/>
            </p:nvGrpSpPr>
            <p:grpSpPr>
              <a:xfrm>
                <a:off x="2967297" y="2006502"/>
                <a:ext cx="3362488" cy="1950243"/>
                <a:chOff x="589146" y="4020106"/>
                <a:chExt cx="3810000" cy="2209800"/>
              </a:xfrm>
            </p:grpSpPr>
            <p:cxnSp>
              <p:nvCxnSpPr>
                <p:cNvPr id="42" name="Straight Arrow Connector 41"/>
                <p:cNvCxnSpPr/>
                <p:nvPr/>
              </p:nvCxnSpPr>
              <p:spPr>
                <a:xfrm flipV="1">
                  <a:off x="589146" y="4020106"/>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589146" y="6229906"/>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099984" y="4129278"/>
                  <a:ext cx="566457"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0" name="TextBox 39"/>
              <p:cNvSpPr txBox="1"/>
              <p:nvPr/>
            </p:nvSpPr>
            <p:spPr>
              <a:xfrm>
                <a:off x="4362384" y="2755655"/>
                <a:ext cx="424215" cy="369332"/>
              </a:xfrm>
              <a:prstGeom prst="rect">
                <a:avLst/>
              </a:prstGeom>
              <a:noFill/>
            </p:spPr>
            <p:txBody>
              <a:bodyPr wrap="none" rtlCol="0">
                <a:spAutoFit/>
              </a:bodyPr>
              <a:lstStyle/>
              <a:p>
                <a:r>
                  <a:rPr lang="en-US" dirty="0" smtClean="0">
                    <a:latin typeface="Arial"/>
                  </a:rPr>
                  <a:t>P</a:t>
                </a:r>
                <a:r>
                  <a:rPr lang="en-US" baseline="-25000" dirty="0">
                    <a:latin typeface="Arial"/>
                  </a:rPr>
                  <a:t>3</a:t>
                </a:r>
              </a:p>
            </p:txBody>
          </p:sp>
        </p:grpSp>
        <p:sp>
          <p:nvSpPr>
            <p:cNvPr id="58" name="TextBox 57"/>
            <p:cNvSpPr txBox="1"/>
            <p:nvPr/>
          </p:nvSpPr>
          <p:spPr>
            <a:xfrm>
              <a:off x="4472420" y="1611868"/>
              <a:ext cx="897000" cy="369332"/>
            </a:xfrm>
            <a:prstGeom prst="rect">
              <a:avLst/>
            </a:prstGeom>
            <a:noFill/>
            <a:scene3d>
              <a:camera prst="orthographicFront">
                <a:rot lat="2638151" lon="2157531" rev="1603945"/>
              </a:camera>
              <a:lightRig rig="threePt" dir="t"/>
            </a:scene3d>
          </p:spPr>
          <p:txBody>
            <a:bodyPr wrap="none" rtlCol="0">
              <a:spAutoFit/>
            </a:bodyPr>
            <a:lstStyle/>
            <a:p>
              <a:r>
                <a:rPr lang="en-US" dirty="0" smtClean="0">
                  <a:latin typeface="Arial"/>
                </a:rPr>
                <a:t>out = 1</a:t>
              </a:r>
            </a:p>
          </p:txBody>
        </p:sp>
      </p:grpSp>
      <p:cxnSp>
        <p:nvCxnSpPr>
          <p:cNvPr id="53" name="Straight Arrow Connector 52"/>
          <p:cNvCxnSpPr/>
          <p:nvPr/>
        </p:nvCxnSpPr>
        <p:spPr>
          <a:xfrm flipV="1">
            <a:off x="5715000" y="2147761"/>
            <a:ext cx="0" cy="1533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8809541" y="0"/>
            <a:ext cx="334459" cy="369332"/>
          </a:xfrm>
          <a:prstGeom prst="rect">
            <a:avLst/>
          </a:prstGeom>
          <a:noFill/>
        </p:spPr>
        <p:txBody>
          <a:bodyPr wrap="none" rtlCol="0">
            <a:spAutoFit/>
          </a:bodyPr>
          <a:lstStyle/>
          <a:p>
            <a:r>
              <a:rPr lang="en-US" dirty="0" smtClean="0"/>
              <a:t>P</a:t>
            </a:r>
            <a:endParaRPr lang="en-US" dirty="0"/>
          </a:p>
        </p:txBody>
      </p:sp>
    </p:spTree>
    <p:extLst>
      <p:ext uri="{BB962C8B-B14F-4D97-AF65-F5344CB8AC3E}">
        <p14:creationId xmlns:p14="http://schemas.microsoft.com/office/powerpoint/2010/main" val="414330950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36</a:t>
            </a:fld>
            <a:endParaRPr lang="en-US"/>
          </a:p>
        </p:txBody>
      </p:sp>
      <p:sp>
        <p:nvSpPr>
          <p:cNvPr id="38" name="Title 1"/>
          <p:cNvSpPr>
            <a:spLocks noGrp="1"/>
          </p:cNvSpPr>
          <p:nvPr>
            <p:ph type="title"/>
          </p:nvPr>
        </p:nvSpPr>
        <p:spPr>
          <a:xfrm>
            <a:off x="457200" y="533400"/>
            <a:ext cx="8229600" cy="990600"/>
          </a:xfrm>
        </p:spPr>
        <p:txBody>
          <a:bodyPr/>
          <a:lstStyle/>
          <a:p>
            <a:r>
              <a:rPr lang="en-US" dirty="0" smtClean="0"/>
              <a:t>Region</a:t>
            </a:r>
            <a:endParaRPr lang="en-US" dirty="0"/>
          </a:p>
        </p:txBody>
      </p:sp>
      <p:sp>
        <p:nvSpPr>
          <p:cNvPr id="3" name="TextBox 2"/>
          <p:cNvSpPr txBox="1"/>
          <p:nvPr/>
        </p:nvSpPr>
        <p:spPr>
          <a:xfrm>
            <a:off x="669459" y="1676400"/>
            <a:ext cx="6532558" cy="2369880"/>
          </a:xfrm>
          <a:prstGeom prst="rect">
            <a:avLst/>
          </a:prstGeom>
          <a:noFill/>
        </p:spPr>
        <p:txBody>
          <a:bodyPr wrap="none" rtlCol="0">
            <a:spAutoFit/>
          </a:bodyPr>
          <a:lstStyle/>
          <a:p>
            <a:pPr marL="285750" indent="-285750">
              <a:buFont typeface="Arial"/>
              <a:buChar char="•"/>
            </a:pPr>
            <a:r>
              <a:rPr lang="en-US" sz="2000" dirty="0" smtClean="0"/>
              <a:t>Enumeration</a:t>
            </a:r>
            <a:r>
              <a:rPr lang="en-US" dirty="0" smtClean="0"/>
              <a:t> of states </a:t>
            </a:r>
            <a:r>
              <a:rPr lang="en-US" dirty="0" smtClean="0">
                <a:latin typeface="cmsy10"/>
                <a:ea typeface="cmsy10"/>
                <a:cs typeface="cmsy10"/>
              </a:rPr>
              <a:t>!</a:t>
            </a:r>
            <a:r>
              <a:rPr lang="en-US" dirty="0" smtClean="0"/>
              <a:t> Manipulation of regions of states</a:t>
            </a:r>
          </a:p>
          <a:p>
            <a:pPr marL="285750" indent="-285750">
              <a:buFont typeface="Arial"/>
              <a:buChar char="•"/>
            </a:pPr>
            <a:endParaRPr lang="en-US" dirty="0"/>
          </a:p>
          <a:p>
            <a:pPr marL="285750" indent="-285750">
              <a:buFont typeface="Arial"/>
              <a:buChar char="•"/>
            </a:pPr>
            <a:r>
              <a:rPr lang="en-US" sz="2000" dirty="0" smtClean="0"/>
              <a:t>Problems</a:t>
            </a:r>
            <a:endParaRPr lang="en-US" dirty="0" smtClean="0"/>
          </a:p>
          <a:p>
            <a:pPr marL="742950" lvl="1" indent="-285750">
              <a:buFont typeface="Arial"/>
              <a:buChar char="•"/>
            </a:pPr>
            <a:r>
              <a:rPr lang="en-US" dirty="0" smtClean="0"/>
              <a:t>too many </a:t>
            </a:r>
            <a:r>
              <a:rPr lang="en-US" dirty="0" smtClean="0"/>
              <a:t>regions</a:t>
            </a:r>
          </a:p>
          <a:p>
            <a:pPr marL="742950" lvl="1" indent="-285750">
              <a:buFont typeface="Arial"/>
              <a:buChar char="•"/>
            </a:pPr>
            <a:r>
              <a:rPr lang="en-US" dirty="0" smtClean="0"/>
              <a:t>non-uniform regions</a:t>
            </a:r>
            <a:endParaRPr lang="en-US" dirty="0" smtClean="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19578045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55043" y="4068211"/>
            <a:ext cx="3502657" cy="1200329"/>
          </a:xfrm>
          <a:prstGeom prst="rect">
            <a:avLst/>
          </a:prstGeom>
          <a:noFill/>
        </p:spPr>
        <p:txBody>
          <a:bodyPr wrap="none" rtlCol="0">
            <a:spAutoFit/>
          </a:bodyPr>
          <a:lstStyle/>
          <a:p>
            <a:r>
              <a:rPr lang="en-US" b="1" dirty="0" smtClean="0">
                <a:solidFill>
                  <a:srgbClr val="6B7D72"/>
                </a:solidFill>
              </a:rPr>
              <a:t>nasty-query1</a:t>
            </a:r>
            <a:endParaRPr lang="en-US" b="1" dirty="0" smtClean="0">
              <a:solidFill>
                <a:srgbClr val="6B7D72"/>
              </a:solidFill>
            </a:endParaRPr>
          </a:p>
          <a:p>
            <a:r>
              <a:rPr lang="en-US" dirty="0" smtClean="0"/>
              <a:t>… </a:t>
            </a:r>
            <a:r>
              <a:rPr lang="en-US" dirty="0" err="1" smtClean="0"/>
              <a:t>disjuncts</a:t>
            </a:r>
            <a:r>
              <a:rPr lang="en-US" dirty="0"/>
              <a:t> </a:t>
            </a:r>
            <a:r>
              <a:rPr lang="en-US" dirty="0" smtClean="0"/>
              <a:t>…</a:t>
            </a:r>
          </a:p>
          <a:p>
            <a:r>
              <a:rPr lang="en-US" dirty="0" smtClean="0"/>
              <a:t>… more </a:t>
            </a:r>
            <a:r>
              <a:rPr lang="en-US" dirty="0" err="1" smtClean="0"/>
              <a:t>disjuncts</a:t>
            </a:r>
            <a:r>
              <a:rPr lang="en-US" dirty="0" smtClean="0"/>
              <a:t> …</a:t>
            </a:r>
          </a:p>
          <a:p>
            <a:r>
              <a:rPr lang="en-US" dirty="0" smtClean="0"/>
              <a:t>… </a:t>
            </a:r>
            <a:r>
              <a:rPr lang="en-US" dirty="0" err="1" smtClean="0"/>
              <a:t>disjuncts</a:t>
            </a:r>
            <a:r>
              <a:rPr lang="en-US" dirty="0" smtClean="0"/>
              <a:t> </a:t>
            </a:r>
            <a:r>
              <a:rPr lang="en-US" dirty="0" smtClean="0"/>
              <a:t>EVERYWHERE …</a:t>
            </a:r>
            <a:endParaRPr lang="en-US" dirty="0" smtClean="0">
              <a:solidFill>
                <a:srgbClr val="0000FF"/>
              </a:solidFill>
            </a:endParaRPr>
          </a:p>
        </p:txBody>
      </p:sp>
      <p:pic>
        <p:nvPicPr>
          <p:cNvPr id="15" name="Picture 14" descr="trollf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317426"/>
            <a:ext cx="1562875" cy="1562875"/>
          </a:xfrm>
          <a:prstGeom prst="rect">
            <a:avLst/>
          </a:prstGeom>
        </p:spPr>
      </p:pic>
      <p:grpSp>
        <p:nvGrpSpPr>
          <p:cNvPr id="3" name="Group 2"/>
          <p:cNvGrpSpPr/>
          <p:nvPr/>
        </p:nvGrpSpPr>
        <p:grpSpPr>
          <a:xfrm>
            <a:off x="4419600" y="2508776"/>
            <a:ext cx="4149635" cy="2520424"/>
            <a:chOff x="4038600" y="991940"/>
            <a:chExt cx="3833727" cy="2238039"/>
          </a:xfrm>
        </p:grpSpPr>
        <p:sp>
          <p:nvSpPr>
            <p:cNvPr id="69" name="TextBox 68"/>
            <p:cNvSpPr txBox="1"/>
            <p:nvPr/>
          </p:nvSpPr>
          <p:spPr>
            <a:xfrm>
              <a:off x="4038600" y="1513997"/>
              <a:ext cx="485993" cy="253916"/>
            </a:xfrm>
            <a:prstGeom prst="rect">
              <a:avLst/>
            </a:prstGeom>
            <a:noFill/>
          </p:spPr>
          <p:txBody>
            <a:bodyPr wrap="square" rtlCol="0">
              <a:spAutoFit/>
            </a:bodyPr>
            <a:lstStyle/>
            <a:p>
              <a:r>
                <a:rPr lang="en-US" sz="1050" dirty="0" smtClean="0"/>
                <a:t>1991</a:t>
              </a:r>
              <a:endParaRPr lang="en-US" sz="1050" dirty="0"/>
            </a:p>
          </p:txBody>
        </p:sp>
        <p:grpSp>
          <p:nvGrpSpPr>
            <p:cNvPr id="36" name="Group 35"/>
            <p:cNvGrpSpPr/>
            <p:nvPr/>
          </p:nvGrpSpPr>
          <p:grpSpPr>
            <a:xfrm>
              <a:off x="4038600" y="991940"/>
              <a:ext cx="3833727" cy="2238039"/>
              <a:chOff x="4038600" y="991940"/>
              <a:chExt cx="3833727" cy="2238039"/>
            </a:xfrm>
          </p:grpSpPr>
          <p:cxnSp>
            <p:nvCxnSpPr>
              <p:cNvPr id="5" name="Straight Arrow Connector 4"/>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648201" y="1513997"/>
                <a:ext cx="1199649" cy="8620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038600" y="2564890"/>
                <a:ext cx="485993" cy="253916"/>
              </a:xfrm>
              <a:prstGeom prst="rect">
                <a:avLst/>
              </a:prstGeom>
              <a:noFill/>
            </p:spPr>
            <p:txBody>
              <a:bodyPr wrap="square" rtlCol="0">
                <a:spAutoFit/>
              </a:bodyPr>
              <a:lstStyle/>
              <a:p>
                <a:r>
                  <a:rPr lang="en-US" sz="1050" dirty="0" smtClean="0"/>
                  <a:t>1956</a:t>
                </a:r>
                <a:endParaRPr lang="en-US" sz="1050" dirty="0"/>
              </a:p>
            </p:txBody>
          </p:sp>
          <p:sp>
            <p:nvSpPr>
              <p:cNvPr id="10" name="TextBox 9"/>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1" name="TextBox 10"/>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2" name="Rectangle 11"/>
              <p:cNvSpPr/>
              <p:nvPr/>
            </p:nvSpPr>
            <p:spPr>
              <a:xfrm>
                <a:off x="6318598" y="1513997"/>
                <a:ext cx="1344994" cy="8620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4" name="TextBox 13"/>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23" name="Rectangle 22"/>
              <p:cNvSpPr/>
              <p:nvPr/>
            </p:nvSpPr>
            <p:spPr>
              <a:xfrm>
                <a:off x="4648200" y="1676400"/>
                <a:ext cx="1199649" cy="23860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318598" y="1676400"/>
                <a:ext cx="1344994" cy="23860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648200" y="1981201"/>
                <a:ext cx="1199649" cy="22860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318598" y="1981201"/>
                <a:ext cx="1344994" cy="22860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4648200" y="2286001"/>
                <a:ext cx="1199649" cy="22860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318598" y="2286001"/>
                <a:ext cx="1344994" cy="228599"/>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4648200" y="2580797"/>
                <a:ext cx="1199649" cy="16240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318598" y="2580797"/>
                <a:ext cx="1344994" cy="16240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038600" y="2413084"/>
                <a:ext cx="485993" cy="253916"/>
              </a:xfrm>
              <a:prstGeom prst="rect">
                <a:avLst/>
              </a:prstGeom>
              <a:noFill/>
            </p:spPr>
            <p:txBody>
              <a:bodyPr wrap="square" rtlCol="0">
                <a:spAutoFit/>
              </a:bodyPr>
              <a:lstStyle/>
              <a:p>
                <a:r>
                  <a:rPr lang="en-US" sz="1050" dirty="0" smtClean="0"/>
                  <a:t>1961</a:t>
                </a:r>
                <a:endParaRPr lang="en-US" sz="1050" dirty="0"/>
              </a:p>
            </p:txBody>
          </p:sp>
          <p:sp>
            <p:nvSpPr>
              <p:cNvPr id="32" name="TextBox 31"/>
              <p:cNvSpPr txBox="1"/>
              <p:nvPr/>
            </p:nvSpPr>
            <p:spPr>
              <a:xfrm>
                <a:off x="4038600" y="2108284"/>
                <a:ext cx="485993" cy="253916"/>
              </a:xfrm>
              <a:prstGeom prst="rect">
                <a:avLst/>
              </a:prstGeom>
              <a:noFill/>
            </p:spPr>
            <p:txBody>
              <a:bodyPr wrap="square" rtlCol="0">
                <a:spAutoFit/>
              </a:bodyPr>
              <a:lstStyle/>
              <a:p>
                <a:r>
                  <a:rPr lang="en-US" sz="1050" dirty="0" smtClean="0"/>
                  <a:t>1971</a:t>
                </a:r>
                <a:endParaRPr lang="en-US" sz="1050" dirty="0"/>
              </a:p>
            </p:txBody>
          </p:sp>
          <p:sp>
            <p:nvSpPr>
              <p:cNvPr id="33" name="TextBox 32"/>
              <p:cNvSpPr txBox="1"/>
              <p:nvPr/>
            </p:nvSpPr>
            <p:spPr>
              <a:xfrm>
                <a:off x="4038600" y="1803484"/>
                <a:ext cx="485993" cy="253916"/>
              </a:xfrm>
              <a:prstGeom prst="rect">
                <a:avLst/>
              </a:prstGeom>
              <a:noFill/>
            </p:spPr>
            <p:txBody>
              <a:bodyPr wrap="square" rtlCol="0">
                <a:spAutoFit/>
              </a:bodyPr>
              <a:lstStyle/>
              <a:p>
                <a:r>
                  <a:rPr lang="en-US" sz="1050" dirty="0" smtClean="0"/>
                  <a:t>1981</a:t>
                </a:r>
                <a:endParaRPr lang="en-US" sz="1050" dirty="0"/>
              </a:p>
            </p:txBody>
          </p:sp>
          <p:sp>
            <p:nvSpPr>
              <p:cNvPr id="34" name="TextBox 33"/>
              <p:cNvSpPr txBox="1"/>
              <p:nvPr/>
            </p:nvSpPr>
            <p:spPr>
              <a:xfrm>
                <a:off x="4038600" y="1387039"/>
                <a:ext cx="485993" cy="253916"/>
              </a:xfrm>
              <a:prstGeom prst="rect">
                <a:avLst/>
              </a:prstGeom>
              <a:noFill/>
            </p:spPr>
            <p:txBody>
              <a:bodyPr wrap="square" rtlCol="0">
                <a:spAutoFit/>
              </a:bodyPr>
              <a:lstStyle/>
              <a:p>
                <a:r>
                  <a:rPr lang="en-US" sz="1050" dirty="0" smtClean="0"/>
                  <a:t>1992</a:t>
                </a:r>
                <a:endParaRPr lang="en-US" sz="1050" dirty="0"/>
              </a:p>
            </p:txBody>
          </p:sp>
        </p:grpSp>
      </p:grpSp>
      <p:sp>
        <p:nvSpPr>
          <p:cNvPr id="2" name="Slide Number Placeholder 1"/>
          <p:cNvSpPr>
            <a:spLocks noGrp="1"/>
          </p:cNvSpPr>
          <p:nvPr>
            <p:ph type="sldNum" sz="quarter" idx="12"/>
          </p:nvPr>
        </p:nvSpPr>
        <p:spPr/>
        <p:txBody>
          <a:bodyPr/>
          <a:lstStyle/>
          <a:p>
            <a:fld id="{1D72EBF8-7CF5-44B7-B2BF-E22DE4D0703D}" type="slidenum">
              <a:rPr lang="en-US" smtClean="0"/>
              <a:pPr/>
              <a:t>37</a:t>
            </a:fld>
            <a:endParaRPr lang="en-US"/>
          </a:p>
        </p:txBody>
      </p:sp>
      <p:sp>
        <p:nvSpPr>
          <p:cNvPr id="67" name="Title 1"/>
          <p:cNvSpPr>
            <a:spLocks noGrp="1"/>
          </p:cNvSpPr>
          <p:nvPr>
            <p:ph type="title"/>
          </p:nvPr>
        </p:nvSpPr>
        <p:spPr>
          <a:xfrm>
            <a:off x="457200" y="533400"/>
            <a:ext cx="8229600" cy="990600"/>
          </a:xfrm>
        </p:spPr>
        <p:txBody>
          <a:bodyPr/>
          <a:lstStyle/>
          <a:p>
            <a:r>
              <a:rPr lang="en-US" dirty="0" smtClean="0"/>
              <a:t>Too many regions</a:t>
            </a:r>
            <a:endParaRPr lang="en-US" dirty="0"/>
          </a:p>
        </p:txBody>
      </p:sp>
    </p:spTree>
    <p:extLst>
      <p:ext uri="{BB962C8B-B14F-4D97-AF65-F5344CB8AC3E}">
        <p14:creationId xmlns:p14="http://schemas.microsoft.com/office/powerpoint/2010/main" val="225576901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a:xfrm>
            <a:off x="457200" y="533400"/>
            <a:ext cx="8229600" cy="990600"/>
          </a:xfrm>
        </p:spPr>
        <p:txBody>
          <a:bodyPr/>
          <a:lstStyle/>
          <a:p>
            <a:r>
              <a:rPr lang="en-US" dirty="0" smtClean="0"/>
              <a:t>Approximation</a:t>
            </a:r>
            <a:endParaRPr lang="en-US" dirty="0"/>
          </a:p>
        </p:txBody>
      </p:sp>
      <p:sp>
        <p:nvSpPr>
          <p:cNvPr id="106" name="TextBox 105"/>
          <p:cNvSpPr txBox="1"/>
          <p:nvPr/>
        </p:nvSpPr>
        <p:spPr>
          <a:xfrm>
            <a:off x="4821681" y="4379527"/>
            <a:ext cx="3763762" cy="1815882"/>
          </a:xfrm>
          <a:prstGeom prst="rect">
            <a:avLst/>
          </a:prstGeom>
          <a:noFill/>
        </p:spPr>
        <p:txBody>
          <a:bodyPr wrap="none" rtlCol="0">
            <a:spAutoFit/>
          </a:bodyPr>
          <a:lstStyle/>
          <a:p>
            <a:r>
              <a:rPr lang="en-US" sz="1400" dirty="0" smtClean="0">
                <a:solidFill>
                  <a:srgbClr val="A6A6A6"/>
                </a:solidFill>
                <a:latin typeface="Arial"/>
              </a:rPr>
              <a:t>P</a:t>
            </a:r>
            <a:r>
              <a:rPr lang="en-US" sz="1400" baseline="-25000" dirty="0" smtClean="0">
                <a:solidFill>
                  <a:srgbClr val="A6A6A6"/>
                </a:solidFill>
                <a:latin typeface="Arial"/>
              </a:rPr>
              <a:t>1</a:t>
            </a:r>
            <a:r>
              <a:rPr lang="en-US" sz="1400" dirty="0" smtClean="0">
                <a:solidFill>
                  <a:srgbClr val="A6A6A6"/>
                </a:solidFill>
              </a:rPr>
              <a:t>: 0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bday</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259, 1956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byear</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1992</a:t>
            </a:r>
          </a:p>
          <a:p>
            <a:r>
              <a:rPr lang="en-US" sz="1400" dirty="0">
                <a:solidFill>
                  <a:srgbClr val="A6A6A6"/>
                </a:solidFill>
              </a:rPr>
              <a:t>	</a:t>
            </a:r>
            <a:r>
              <a:rPr lang="en-US" sz="1400" dirty="0" smtClean="0">
                <a:solidFill>
                  <a:srgbClr val="A6A6A6"/>
                </a:solidFill>
                <a:latin typeface="Arial"/>
              </a:rPr>
              <a:t>p </a:t>
            </a:r>
            <a:r>
              <a:rPr lang="en-US" sz="1400" dirty="0" smtClean="0">
                <a:solidFill>
                  <a:srgbClr val="A6A6A6"/>
                </a:solidFill>
              </a:rPr>
              <a:t>= 0.000067</a:t>
            </a:r>
          </a:p>
          <a:p>
            <a:r>
              <a:rPr lang="en-US" sz="1400" dirty="0">
                <a:solidFill>
                  <a:srgbClr val="A6A6A6"/>
                </a:solidFill>
              </a:rPr>
              <a:t>	</a:t>
            </a:r>
            <a:r>
              <a:rPr lang="en-US" sz="1400" dirty="0" smtClean="0"/>
              <a:t>s </a:t>
            </a:r>
            <a:r>
              <a:rPr lang="en-US" sz="1400" dirty="0" smtClean="0">
                <a:latin typeface="cmsy10"/>
                <a:ea typeface="cmsy10"/>
                <a:cs typeface="cmsy10"/>
              </a:rPr>
              <a:t>·</a:t>
            </a:r>
            <a:r>
              <a:rPr lang="en-US" sz="1400" dirty="0" smtClean="0"/>
              <a:t> 8580 ( </a:t>
            </a:r>
            <a:r>
              <a:rPr lang="en-US" sz="1400" dirty="0" smtClean="0">
                <a:latin typeface="Symbol"/>
                <a:sym typeface="Symbol"/>
              </a:rPr>
              <a:t></a:t>
            </a:r>
            <a:r>
              <a:rPr lang="en-US" sz="1400" dirty="0" smtClean="0"/>
              <a:t> size of </a:t>
            </a:r>
            <a:r>
              <a:rPr lang="en-US" sz="1400" dirty="0" smtClean="0">
                <a:latin typeface="Arial"/>
              </a:rPr>
              <a:t>P</a:t>
            </a:r>
            <a:r>
              <a:rPr lang="en-US" sz="1400" baseline="-25000" dirty="0" smtClean="0">
                <a:latin typeface="Arial"/>
              </a:rPr>
              <a:t>1 </a:t>
            </a:r>
            <a:r>
              <a:rPr lang="en-US" sz="1400" dirty="0" smtClean="0">
                <a:latin typeface="Arial"/>
              </a:rPr>
              <a:t>)</a:t>
            </a:r>
          </a:p>
          <a:p>
            <a:endParaRPr lang="en-US" sz="1400" dirty="0" smtClean="0">
              <a:solidFill>
                <a:srgbClr val="A6A6A6"/>
              </a:solidFill>
              <a:latin typeface="Arial"/>
            </a:endParaRPr>
          </a:p>
          <a:p>
            <a:r>
              <a:rPr lang="en-US" sz="1400" dirty="0" smtClean="0">
                <a:solidFill>
                  <a:srgbClr val="A6A6A6"/>
                </a:solidFill>
                <a:latin typeface="Arial"/>
              </a:rPr>
              <a:t>P</a:t>
            </a:r>
            <a:r>
              <a:rPr lang="en-US" sz="1400" baseline="-25000" dirty="0" smtClean="0">
                <a:solidFill>
                  <a:srgbClr val="A6A6A6"/>
                </a:solidFill>
                <a:latin typeface="Arial"/>
              </a:rPr>
              <a:t>2</a:t>
            </a:r>
            <a:r>
              <a:rPr lang="en-US" sz="1400" dirty="0" smtClean="0">
                <a:solidFill>
                  <a:srgbClr val="A6A6A6"/>
                </a:solidFill>
              </a:rPr>
              <a:t>: 267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bday</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364, 1956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byear</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1992</a:t>
            </a:r>
          </a:p>
          <a:p>
            <a:r>
              <a:rPr lang="en-US" sz="1400" dirty="0">
                <a:solidFill>
                  <a:srgbClr val="A6A6A6"/>
                </a:solidFill>
              </a:rPr>
              <a:t>	</a:t>
            </a:r>
            <a:r>
              <a:rPr lang="en-US" sz="1400" dirty="0" smtClean="0">
                <a:solidFill>
                  <a:srgbClr val="A6A6A6"/>
                </a:solidFill>
              </a:rPr>
              <a:t>p </a:t>
            </a:r>
            <a:r>
              <a:rPr lang="en-US" sz="1400" dirty="0" smtClean="0">
                <a:solidFill>
                  <a:srgbClr val="A6A6A6"/>
                </a:solidFill>
              </a:rPr>
              <a:t>= 0.000067</a:t>
            </a:r>
          </a:p>
          <a:p>
            <a:r>
              <a:rPr lang="en-US" sz="1400" dirty="0">
                <a:solidFill>
                  <a:srgbClr val="A6A6A6"/>
                </a:solidFill>
              </a:rPr>
              <a:t>	</a:t>
            </a:r>
            <a:r>
              <a:rPr lang="en-US" sz="1400" dirty="0" smtClean="0">
                <a:solidFill>
                  <a:srgbClr val="292934"/>
                </a:solidFill>
              </a:rPr>
              <a:t>s </a:t>
            </a:r>
            <a:r>
              <a:rPr lang="en-US" sz="1400" dirty="0" smtClean="0">
                <a:solidFill>
                  <a:srgbClr val="292934"/>
                </a:solidFill>
                <a:latin typeface="cmsy10"/>
                <a:ea typeface="cmsy10"/>
                <a:cs typeface="cmsy10"/>
              </a:rPr>
              <a:t>·</a:t>
            </a:r>
            <a:r>
              <a:rPr lang="en-US" sz="1400" dirty="0" smtClean="0">
                <a:solidFill>
                  <a:srgbClr val="292934"/>
                </a:solidFill>
              </a:rPr>
              <a:t> 3234 ( </a:t>
            </a:r>
            <a:r>
              <a:rPr lang="en-US" sz="1400" dirty="0" smtClean="0">
                <a:solidFill>
                  <a:srgbClr val="292934"/>
                </a:solidFill>
                <a:latin typeface="Symbol"/>
                <a:sym typeface="Symbol"/>
              </a:rPr>
              <a:t></a:t>
            </a:r>
            <a:r>
              <a:rPr lang="en-US" sz="1400" dirty="0" smtClean="0">
                <a:solidFill>
                  <a:srgbClr val="292934"/>
                </a:solidFill>
              </a:rPr>
              <a:t> size of </a:t>
            </a:r>
            <a:r>
              <a:rPr lang="en-US" sz="1400" dirty="0" smtClean="0">
                <a:solidFill>
                  <a:srgbClr val="292934"/>
                </a:solidFill>
                <a:latin typeface="Arial"/>
              </a:rPr>
              <a:t>P</a:t>
            </a:r>
            <a:r>
              <a:rPr lang="en-US" sz="1400" baseline="-25000" dirty="0" smtClean="0">
                <a:solidFill>
                  <a:srgbClr val="292934"/>
                </a:solidFill>
                <a:latin typeface="Arial"/>
              </a:rPr>
              <a:t>2 </a:t>
            </a:r>
            <a:r>
              <a:rPr lang="en-US" sz="1400" dirty="0" smtClean="0">
                <a:solidFill>
                  <a:srgbClr val="292934"/>
                </a:solidFill>
              </a:rPr>
              <a:t>)</a:t>
            </a:r>
            <a:endParaRPr lang="en-US" sz="1400" baseline="-25000" dirty="0" smtClean="0">
              <a:solidFill>
                <a:srgbClr val="292934"/>
              </a:solidFill>
              <a:latin typeface="Arial"/>
            </a:endParaRPr>
          </a:p>
          <a:p>
            <a:endParaRPr lang="en-US" sz="1400" dirty="0" smtClean="0"/>
          </a:p>
        </p:txBody>
      </p:sp>
      <p:grpSp>
        <p:nvGrpSpPr>
          <p:cNvPr id="108" name="Group 107"/>
          <p:cNvGrpSpPr/>
          <p:nvPr/>
        </p:nvGrpSpPr>
        <p:grpSpPr>
          <a:xfrm>
            <a:off x="457200" y="1789360"/>
            <a:ext cx="3833727" cy="2238039"/>
            <a:chOff x="4038600" y="991940"/>
            <a:chExt cx="3833727" cy="2238039"/>
          </a:xfrm>
        </p:grpSpPr>
        <p:cxnSp>
          <p:nvCxnSpPr>
            <p:cNvPr id="119" name="Straight Arrow Connector 118"/>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4648201" y="1513997"/>
              <a:ext cx="1199649"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23" name="TextBox 122"/>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24" name="TextBox 123"/>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25" name="Rectangle 124"/>
            <p:cNvSpPr/>
            <p:nvPr/>
          </p:nvSpPr>
          <p:spPr>
            <a:xfrm>
              <a:off x="6318598" y="1513997"/>
              <a:ext cx="1344994"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27" name="TextBox 126"/>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128" name="Rectangle 127"/>
            <p:cNvSpPr/>
            <p:nvPr/>
          </p:nvSpPr>
          <p:spPr>
            <a:xfrm>
              <a:off x="4648200" y="1676400"/>
              <a:ext cx="1199649"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318598" y="1676400"/>
              <a:ext cx="1344994"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4648200" y="19812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318598" y="1981201"/>
              <a:ext cx="1344994"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4648200" y="22860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6318598" y="2286001"/>
              <a:ext cx="1344994" cy="228599"/>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4648200" y="2580797"/>
              <a:ext cx="1199649"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318598" y="2580797"/>
              <a:ext cx="1344994"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37" name="TextBox 136"/>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38" name="TextBox 137"/>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39" name="TextBox 138"/>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16" name="TextBox 15"/>
          <p:cNvSpPr txBox="1"/>
          <p:nvPr/>
        </p:nvSpPr>
        <p:spPr>
          <a:xfrm>
            <a:off x="2078890" y="2034418"/>
            <a:ext cx="344365" cy="276999"/>
          </a:xfrm>
          <a:prstGeom prst="rect">
            <a:avLst/>
          </a:prstGeom>
          <a:noFill/>
        </p:spPr>
        <p:txBody>
          <a:bodyPr wrap="none" rtlCol="0">
            <a:spAutoFit/>
          </a:bodyPr>
          <a:lstStyle/>
          <a:p>
            <a:r>
              <a:rPr lang="en-US" sz="1200" dirty="0" smtClean="0">
                <a:latin typeface="Arial"/>
              </a:rPr>
              <a:t>P</a:t>
            </a:r>
            <a:r>
              <a:rPr lang="en-US" sz="1200" baseline="-25000" dirty="0" smtClean="0">
                <a:latin typeface="Arial"/>
              </a:rPr>
              <a:t>1</a:t>
            </a:r>
            <a:endParaRPr lang="en-US" sz="1200" baseline="-25000" dirty="0">
              <a:latin typeface="Arial"/>
            </a:endParaRPr>
          </a:p>
        </p:txBody>
      </p:sp>
      <p:sp>
        <p:nvSpPr>
          <p:cNvPr id="141" name="TextBox 140"/>
          <p:cNvSpPr txBox="1"/>
          <p:nvPr/>
        </p:nvSpPr>
        <p:spPr>
          <a:xfrm>
            <a:off x="2266449" y="2397406"/>
            <a:ext cx="344365" cy="276999"/>
          </a:xfrm>
          <a:prstGeom prst="rect">
            <a:avLst/>
          </a:prstGeom>
          <a:noFill/>
        </p:spPr>
        <p:txBody>
          <a:bodyPr wrap="none" rtlCol="0">
            <a:spAutoFit/>
          </a:bodyPr>
          <a:lstStyle/>
          <a:p>
            <a:r>
              <a:rPr lang="en-US" sz="1200" dirty="0" smtClean="0">
                <a:latin typeface="Arial"/>
              </a:rPr>
              <a:t>P</a:t>
            </a:r>
            <a:r>
              <a:rPr lang="en-US" sz="1200" baseline="-25000" dirty="0">
                <a:latin typeface="Arial"/>
              </a:rPr>
              <a:t>2</a:t>
            </a:r>
          </a:p>
        </p:txBody>
      </p:sp>
      <p:sp>
        <p:nvSpPr>
          <p:cNvPr id="142" name="TextBox 141"/>
          <p:cNvSpPr txBox="1"/>
          <p:nvPr/>
        </p:nvSpPr>
        <p:spPr>
          <a:xfrm>
            <a:off x="541374" y="4379527"/>
            <a:ext cx="3564063" cy="2000548"/>
          </a:xfrm>
          <a:prstGeom prst="rect">
            <a:avLst/>
          </a:prstGeom>
          <a:noFill/>
        </p:spPr>
        <p:txBody>
          <a:bodyPr wrap="none" rtlCol="0">
            <a:spAutoFit/>
          </a:bodyPr>
          <a:lstStyle/>
          <a:p>
            <a:r>
              <a:rPr lang="en-US" sz="1400" dirty="0" smtClean="0">
                <a:solidFill>
                  <a:srgbClr val="A6A6A6"/>
                </a:solidFill>
                <a:latin typeface="Arial"/>
              </a:rPr>
              <a:t>P</a:t>
            </a:r>
            <a:r>
              <a:rPr lang="en-US" sz="1400" baseline="-25000" dirty="0" smtClean="0">
                <a:solidFill>
                  <a:srgbClr val="A6A6A6"/>
                </a:solidFill>
                <a:latin typeface="Arial"/>
              </a:rPr>
              <a:t>1</a:t>
            </a:r>
            <a:r>
              <a:rPr lang="en-US" sz="1400" dirty="0" smtClean="0">
                <a:solidFill>
                  <a:srgbClr val="A6A6A6"/>
                </a:solidFill>
              </a:rPr>
              <a:t>: 0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bday</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259, 1992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byear</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1992</a:t>
            </a:r>
          </a:p>
          <a:p>
            <a:r>
              <a:rPr lang="en-US" sz="1400" dirty="0">
                <a:solidFill>
                  <a:srgbClr val="A6A6A6"/>
                </a:solidFill>
              </a:rPr>
              <a:t>	</a:t>
            </a:r>
            <a:r>
              <a:rPr lang="en-US" sz="1400" dirty="0" smtClean="0">
                <a:solidFill>
                  <a:srgbClr val="A6A6A6"/>
                </a:solidFill>
                <a:latin typeface="Arial"/>
              </a:rPr>
              <a:t>p </a:t>
            </a:r>
            <a:r>
              <a:rPr lang="en-US" sz="1400" dirty="0" smtClean="0">
                <a:solidFill>
                  <a:srgbClr val="A6A6A6"/>
                </a:solidFill>
              </a:rPr>
              <a:t>= 0.000067</a:t>
            </a:r>
          </a:p>
          <a:p>
            <a:endParaRPr lang="en-US" sz="1400" dirty="0" smtClean="0">
              <a:solidFill>
                <a:srgbClr val="A6A6A6"/>
              </a:solidFill>
              <a:latin typeface="Arial"/>
            </a:endParaRPr>
          </a:p>
          <a:p>
            <a:r>
              <a:rPr lang="en-US" sz="1400" dirty="0" smtClean="0">
                <a:solidFill>
                  <a:srgbClr val="A6A6A6"/>
                </a:solidFill>
                <a:latin typeface="Arial"/>
              </a:rPr>
              <a:t>P</a:t>
            </a:r>
            <a:r>
              <a:rPr lang="en-US" sz="1400" baseline="-25000" dirty="0" smtClean="0">
                <a:solidFill>
                  <a:srgbClr val="A6A6A6"/>
                </a:solidFill>
                <a:latin typeface="Arial"/>
              </a:rPr>
              <a:t>2</a:t>
            </a:r>
            <a:r>
              <a:rPr lang="en-US" sz="1400" dirty="0" smtClean="0">
                <a:solidFill>
                  <a:srgbClr val="A6A6A6"/>
                </a:solidFill>
              </a:rPr>
              <a:t>: 0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bday</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259, 1982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byear</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1990</a:t>
            </a:r>
          </a:p>
          <a:p>
            <a:r>
              <a:rPr lang="en-US" sz="1400" dirty="0">
                <a:solidFill>
                  <a:srgbClr val="A6A6A6"/>
                </a:solidFill>
              </a:rPr>
              <a:t>	</a:t>
            </a:r>
            <a:r>
              <a:rPr lang="en-US" sz="1400" dirty="0" smtClean="0">
                <a:solidFill>
                  <a:srgbClr val="A6A6A6"/>
                </a:solidFill>
              </a:rPr>
              <a:t>p = 0.000067</a:t>
            </a:r>
          </a:p>
          <a:p>
            <a:endParaRPr lang="en-US" b="1" dirty="0" smtClean="0">
              <a:solidFill>
                <a:srgbClr val="A6A6A6"/>
              </a:solidFill>
            </a:endParaRPr>
          </a:p>
          <a:p>
            <a:r>
              <a:rPr lang="en-US" b="1" dirty="0" smtClean="0">
                <a:solidFill>
                  <a:srgbClr val="A6A6A6"/>
                </a:solidFill>
              </a:rPr>
              <a:t>	…</a:t>
            </a:r>
          </a:p>
          <a:p>
            <a:r>
              <a:rPr lang="en-US" b="1" dirty="0" smtClean="0">
                <a:latin typeface="Arial"/>
              </a:rPr>
              <a:t>P</a:t>
            </a:r>
            <a:r>
              <a:rPr lang="en-US" b="1" baseline="-25000" dirty="0" smtClean="0">
                <a:latin typeface="Arial"/>
              </a:rPr>
              <a:t>10</a:t>
            </a:r>
            <a:endParaRPr lang="en-US" b="1" baseline="-25000" dirty="0">
              <a:latin typeface="Arial"/>
            </a:endParaRPr>
          </a:p>
        </p:txBody>
      </p:sp>
      <p:sp>
        <p:nvSpPr>
          <p:cNvPr id="17" name="TextBox 16"/>
          <p:cNvSpPr txBox="1"/>
          <p:nvPr/>
        </p:nvSpPr>
        <p:spPr>
          <a:xfrm>
            <a:off x="3429000" y="6400800"/>
            <a:ext cx="5544907" cy="338554"/>
          </a:xfrm>
          <a:prstGeom prst="rect">
            <a:avLst/>
          </a:prstGeom>
          <a:noFill/>
        </p:spPr>
        <p:txBody>
          <a:bodyPr wrap="none" rtlCol="0">
            <a:spAutoFit/>
          </a:bodyPr>
          <a:lstStyle/>
          <a:p>
            <a:r>
              <a:rPr lang="en-US" sz="1600" b="1" dirty="0" err="1" smtClean="0"/>
              <a:t>p,s</a:t>
            </a:r>
            <a:r>
              <a:rPr lang="en-US" sz="1600" dirty="0" smtClean="0"/>
              <a:t> refer </a:t>
            </a:r>
            <a:r>
              <a:rPr lang="en-US" sz="1600" dirty="0" smtClean="0"/>
              <a:t>to possible (non-zero probability) points in region</a:t>
            </a:r>
            <a:endParaRPr lang="en-US" sz="1600"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38</a:t>
            </a:fld>
            <a:endParaRPr lang="en-US"/>
          </a:p>
        </p:txBody>
      </p:sp>
      <p:grpSp>
        <p:nvGrpSpPr>
          <p:cNvPr id="54" name="Group 53"/>
          <p:cNvGrpSpPr/>
          <p:nvPr/>
        </p:nvGrpSpPr>
        <p:grpSpPr>
          <a:xfrm>
            <a:off x="4724400" y="1552236"/>
            <a:ext cx="3833727" cy="2503399"/>
            <a:chOff x="4311986" y="3916645"/>
            <a:chExt cx="3833727" cy="2503399"/>
          </a:xfrm>
        </p:grpSpPr>
        <p:grpSp>
          <p:nvGrpSpPr>
            <p:cNvPr id="55" name="Group 54"/>
            <p:cNvGrpSpPr/>
            <p:nvPr/>
          </p:nvGrpSpPr>
          <p:grpSpPr>
            <a:xfrm>
              <a:off x="4311986" y="3916645"/>
              <a:ext cx="3833727" cy="2503399"/>
              <a:chOff x="4038601" y="3662085"/>
              <a:chExt cx="3833727" cy="2503399"/>
            </a:xfrm>
          </p:grpSpPr>
          <p:grpSp>
            <p:nvGrpSpPr>
              <p:cNvPr id="58" name="Group 57"/>
              <p:cNvGrpSpPr/>
              <p:nvPr/>
            </p:nvGrpSpPr>
            <p:grpSpPr>
              <a:xfrm>
                <a:off x="4038601" y="3927445"/>
                <a:ext cx="3833727" cy="2238039"/>
                <a:chOff x="4038600" y="991940"/>
                <a:chExt cx="3833727" cy="2238039"/>
              </a:xfrm>
            </p:grpSpPr>
            <p:cxnSp>
              <p:nvCxnSpPr>
                <p:cNvPr id="61" name="Straight Arrow Connector 60"/>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65" name="TextBox 64"/>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66" name="TextBox 65"/>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68" name="Rectangle 67"/>
                <p:cNvSpPr/>
                <p:nvPr/>
              </p:nvSpPr>
              <p:spPr>
                <a:xfrm>
                  <a:off x="6318598" y="1513997"/>
                  <a:ext cx="1344994"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70" name="TextBox 69"/>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71" name="Rectangle 70"/>
                <p:cNvSpPr/>
                <p:nvPr/>
              </p:nvSpPr>
              <p:spPr>
                <a:xfrm>
                  <a:off x="4648200" y="1513997"/>
                  <a:ext cx="1199649"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TextBox 71"/>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74" name="TextBox 73"/>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75" name="TextBox 74"/>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76" name="TextBox 75"/>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59" name="TextBox 58"/>
              <p:cNvSpPr txBox="1"/>
              <p:nvPr/>
            </p:nvSpPr>
            <p:spPr>
              <a:xfrm>
                <a:off x="4038601" y="4435529"/>
                <a:ext cx="485993" cy="253916"/>
              </a:xfrm>
              <a:prstGeom prst="rect">
                <a:avLst/>
              </a:prstGeom>
              <a:noFill/>
            </p:spPr>
            <p:txBody>
              <a:bodyPr wrap="square" rtlCol="0">
                <a:spAutoFit/>
              </a:bodyPr>
              <a:lstStyle/>
              <a:p>
                <a:r>
                  <a:rPr lang="en-US" sz="1050" dirty="0" smtClean="0"/>
                  <a:t>1991</a:t>
                </a:r>
                <a:endParaRPr lang="en-US" sz="1050" dirty="0"/>
              </a:p>
            </p:txBody>
          </p:sp>
          <p:sp>
            <p:nvSpPr>
              <p:cNvPr id="60" name="TextBox 59"/>
              <p:cNvSpPr txBox="1"/>
              <p:nvPr/>
            </p:nvSpPr>
            <p:spPr>
              <a:xfrm>
                <a:off x="5480338" y="3662085"/>
                <a:ext cx="1005767" cy="369332"/>
              </a:xfrm>
              <a:prstGeom prst="rect">
                <a:avLst/>
              </a:prstGeom>
              <a:noFill/>
            </p:spPr>
            <p:txBody>
              <a:bodyPr wrap="none" rtlCol="0">
                <a:spAutoFit/>
              </a:bodyPr>
              <a:lstStyle/>
              <a:p>
                <a:r>
                  <a:rPr lang="en-US" dirty="0" smtClean="0"/>
                  <a:t>abstract</a:t>
                </a:r>
                <a:endParaRPr lang="en-US" dirty="0"/>
              </a:p>
            </p:txBody>
          </p:sp>
        </p:grpSp>
        <p:sp>
          <p:nvSpPr>
            <p:cNvPr id="56" name="TextBox 55"/>
            <p:cNvSpPr txBox="1"/>
            <p:nvPr/>
          </p:nvSpPr>
          <p:spPr>
            <a:xfrm>
              <a:off x="5329508" y="5132049"/>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sp>
          <p:nvSpPr>
            <p:cNvPr id="57" name="TextBox 56"/>
            <p:cNvSpPr txBox="1"/>
            <p:nvPr/>
          </p:nvSpPr>
          <p:spPr>
            <a:xfrm>
              <a:off x="7086600" y="5133298"/>
              <a:ext cx="424215" cy="369332"/>
            </a:xfrm>
            <a:prstGeom prst="rect">
              <a:avLst/>
            </a:prstGeom>
            <a:noFill/>
          </p:spPr>
          <p:txBody>
            <a:bodyPr wrap="none" rtlCol="0">
              <a:spAutoFit/>
            </a:bodyPr>
            <a:lstStyle/>
            <a:p>
              <a:r>
                <a:rPr lang="en-US" dirty="0" smtClean="0">
                  <a:latin typeface="Arial"/>
                </a:rPr>
                <a:t>P</a:t>
              </a:r>
              <a:r>
                <a:rPr lang="en-US" baseline="-25000" dirty="0">
                  <a:latin typeface="Arial"/>
                </a:rPr>
                <a:t>2</a:t>
              </a:r>
            </a:p>
          </p:txBody>
        </p:sp>
      </p:grpSp>
    </p:spTree>
    <p:extLst>
      <p:ext uri="{BB962C8B-B14F-4D97-AF65-F5344CB8AC3E}">
        <p14:creationId xmlns:p14="http://schemas.microsoft.com/office/powerpoint/2010/main" val="13129104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a:xfrm>
            <a:off x="457200" y="533400"/>
            <a:ext cx="8229600" cy="990600"/>
          </a:xfrm>
        </p:spPr>
        <p:txBody>
          <a:bodyPr/>
          <a:lstStyle/>
          <a:p>
            <a:r>
              <a:rPr lang="en-US" dirty="0" smtClean="0"/>
              <a:t>Abstraction imprecision </a:t>
            </a:r>
            <a:endParaRPr lang="en-US" dirty="0"/>
          </a:p>
        </p:txBody>
      </p:sp>
      <p:grpSp>
        <p:nvGrpSpPr>
          <p:cNvPr id="4" name="Group 3"/>
          <p:cNvGrpSpPr/>
          <p:nvPr/>
        </p:nvGrpSpPr>
        <p:grpSpPr>
          <a:xfrm>
            <a:off x="4724400" y="1552236"/>
            <a:ext cx="3833727" cy="2503399"/>
            <a:chOff x="4311986" y="3916645"/>
            <a:chExt cx="3833727" cy="2503399"/>
          </a:xfrm>
        </p:grpSpPr>
        <p:grpSp>
          <p:nvGrpSpPr>
            <p:cNvPr id="67" name="Group 66"/>
            <p:cNvGrpSpPr/>
            <p:nvPr/>
          </p:nvGrpSpPr>
          <p:grpSpPr>
            <a:xfrm>
              <a:off x="4311986" y="3916645"/>
              <a:ext cx="3833727" cy="2503399"/>
              <a:chOff x="4038601" y="3662085"/>
              <a:chExt cx="3833727" cy="2503399"/>
            </a:xfrm>
          </p:grpSpPr>
          <p:grpSp>
            <p:nvGrpSpPr>
              <p:cNvPr id="73" name="Group 72"/>
              <p:cNvGrpSpPr/>
              <p:nvPr/>
            </p:nvGrpSpPr>
            <p:grpSpPr>
              <a:xfrm>
                <a:off x="4038601" y="3927445"/>
                <a:ext cx="3833727" cy="2238039"/>
                <a:chOff x="4038600" y="991940"/>
                <a:chExt cx="3833727" cy="2238039"/>
              </a:xfrm>
            </p:grpSpPr>
            <p:cxnSp>
              <p:nvCxnSpPr>
                <p:cNvPr id="84" name="Straight Arrow Connector 83"/>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88" name="TextBox 87"/>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89" name="TextBox 88"/>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90" name="Rectangle 89"/>
                <p:cNvSpPr/>
                <p:nvPr/>
              </p:nvSpPr>
              <p:spPr>
                <a:xfrm>
                  <a:off x="6318598" y="1513997"/>
                  <a:ext cx="1344994"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92" name="TextBox 91"/>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99" name="Rectangle 98"/>
                <p:cNvSpPr/>
                <p:nvPr/>
              </p:nvSpPr>
              <p:spPr>
                <a:xfrm>
                  <a:off x="4648200" y="1513997"/>
                  <a:ext cx="1199649"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02" name="TextBox 101"/>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03" name="TextBox 102"/>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04" name="TextBox 103"/>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82" name="TextBox 81"/>
              <p:cNvSpPr txBox="1"/>
              <p:nvPr/>
            </p:nvSpPr>
            <p:spPr>
              <a:xfrm>
                <a:off x="4038601" y="4435529"/>
                <a:ext cx="485993" cy="253916"/>
              </a:xfrm>
              <a:prstGeom prst="rect">
                <a:avLst/>
              </a:prstGeom>
              <a:noFill/>
            </p:spPr>
            <p:txBody>
              <a:bodyPr wrap="square" rtlCol="0">
                <a:spAutoFit/>
              </a:bodyPr>
              <a:lstStyle/>
              <a:p>
                <a:r>
                  <a:rPr lang="en-US" sz="1050" dirty="0" smtClean="0"/>
                  <a:t>1991</a:t>
                </a:r>
                <a:endParaRPr lang="en-US" sz="1050" dirty="0"/>
              </a:p>
            </p:txBody>
          </p:sp>
          <p:sp>
            <p:nvSpPr>
              <p:cNvPr id="83" name="TextBox 82"/>
              <p:cNvSpPr txBox="1"/>
              <p:nvPr/>
            </p:nvSpPr>
            <p:spPr>
              <a:xfrm>
                <a:off x="5480338" y="3662085"/>
                <a:ext cx="1005767" cy="369332"/>
              </a:xfrm>
              <a:prstGeom prst="rect">
                <a:avLst/>
              </a:prstGeom>
              <a:noFill/>
            </p:spPr>
            <p:txBody>
              <a:bodyPr wrap="none" rtlCol="0">
                <a:spAutoFit/>
              </a:bodyPr>
              <a:lstStyle/>
              <a:p>
                <a:r>
                  <a:rPr lang="en-US" dirty="0" smtClean="0"/>
                  <a:t>abstract</a:t>
                </a:r>
                <a:endParaRPr lang="en-US" dirty="0"/>
              </a:p>
            </p:txBody>
          </p:sp>
        </p:grpSp>
        <p:sp>
          <p:nvSpPr>
            <p:cNvPr id="3" name="TextBox 2"/>
            <p:cNvSpPr txBox="1"/>
            <p:nvPr/>
          </p:nvSpPr>
          <p:spPr>
            <a:xfrm>
              <a:off x="5329508" y="5132049"/>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sp>
          <p:nvSpPr>
            <p:cNvPr id="105" name="TextBox 104"/>
            <p:cNvSpPr txBox="1"/>
            <p:nvPr/>
          </p:nvSpPr>
          <p:spPr>
            <a:xfrm>
              <a:off x="7086600" y="5133298"/>
              <a:ext cx="424215" cy="369332"/>
            </a:xfrm>
            <a:prstGeom prst="rect">
              <a:avLst/>
            </a:prstGeom>
            <a:noFill/>
          </p:spPr>
          <p:txBody>
            <a:bodyPr wrap="none" rtlCol="0">
              <a:spAutoFit/>
            </a:bodyPr>
            <a:lstStyle/>
            <a:p>
              <a:r>
                <a:rPr lang="en-US" dirty="0" smtClean="0">
                  <a:latin typeface="Arial"/>
                </a:rPr>
                <a:t>P</a:t>
              </a:r>
              <a:r>
                <a:rPr lang="en-US" baseline="-25000" dirty="0">
                  <a:latin typeface="Arial"/>
                </a:rPr>
                <a:t>2</a:t>
              </a:r>
            </a:p>
          </p:txBody>
        </p:sp>
      </p:grpSp>
      <p:grpSp>
        <p:nvGrpSpPr>
          <p:cNvPr id="108" name="Group 107"/>
          <p:cNvGrpSpPr/>
          <p:nvPr/>
        </p:nvGrpSpPr>
        <p:grpSpPr>
          <a:xfrm>
            <a:off x="457200" y="1789360"/>
            <a:ext cx="3833727" cy="2238039"/>
            <a:chOff x="4038600" y="991940"/>
            <a:chExt cx="3833727" cy="2238039"/>
          </a:xfrm>
        </p:grpSpPr>
        <p:cxnSp>
          <p:nvCxnSpPr>
            <p:cNvPr id="119" name="Straight Arrow Connector 118"/>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4648201" y="1513997"/>
              <a:ext cx="1199649"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23" name="TextBox 122"/>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24" name="TextBox 123"/>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25" name="Rectangle 124"/>
            <p:cNvSpPr/>
            <p:nvPr/>
          </p:nvSpPr>
          <p:spPr>
            <a:xfrm>
              <a:off x="6318598" y="1513997"/>
              <a:ext cx="1344994"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27" name="TextBox 126"/>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128" name="Rectangle 127"/>
            <p:cNvSpPr/>
            <p:nvPr/>
          </p:nvSpPr>
          <p:spPr>
            <a:xfrm>
              <a:off x="4648200" y="1676400"/>
              <a:ext cx="1199649"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318598" y="1676400"/>
              <a:ext cx="1344994"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4648200" y="19812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318598" y="1981201"/>
              <a:ext cx="1344994"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4648200" y="22860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6318598" y="2286001"/>
              <a:ext cx="1344994" cy="228599"/>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4648200" y="2580797"/>
              <a:ext cx="1199649"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318598" y="2580797"/>
              <a:ext cx="1344994"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37" name="TextBox 136"/>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38" name="TextBox 137"/>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39" name="TextBox 138"/>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2" name="Slide Number Placeholder 1"/>
          <p:cNvSpPr>
            <a:spLocks noGrp="1"/>
          </p:cNvSpPr>
          <p:nvPr>
            <p:ph type="sldNum" sz="quarter" idx="12"/>
          </p:nvPr>
        </p:nvSpPr>
        <p:spPr/>
        <p:txBody>
          <a:bodyPr/>
          <a:lstStyle/>
          <a:p>
            <a:fld id="{1D72EBF8-7CF5-44B7-B2BF-E22DE4D0703D}" type="slidenum">
              <a:rPr lang="en-US" smtClean="0"/>
              <a:pPr/>
              <a:t>39</a:t>
            </a:fld>
            <a:endParaRPr lang="en-US"/>
          </a:p>
        </p:txBody>
      </p:sp>
      <p:grpSp>
        <p:nvGrpSpPr>
          <p:cNvPr id="5" name="Group 4"/>
          <p:cNvGrpSpPr/>
          <p:nvPr/>
        </p:nvGrpSpPr>
        <p:grpSpPr>
          <a:xfrm>
            <a:off x="457200" y="4288502"/>
            <a:ext cx="3833727" cy="2238039"/>
            <a:chOff x="457200" y="4288502"/>
            <a:chExt cx="3833727" cy="2238039"/>
          </a:xfrm>
        </p:grpSpPr>
        <p:grpSp>
          <p:nvGrpSpPr>
            <p:cNvPr id="54" name="Group 53"/>
            <p:cNvGrpSpPr/>
            <p:nvPr/>
          </p:nvGrpSpPr>
          <p:grpSpPr>
            <a:xfrm>
              <a:off x="457200" y="4288502"/>
              <a:ext cx="3833727" cy="2238039"/>
              <a:chOff x="4038600" y="991940"/>
              <a:chExt cx="3833727" cy="2238039"/>
            </a:xfrm>
          </p:grpSpPr>
          <p:cxnSp>
            <p:nvCxnSpPr>
              <p:cNvPr id="55" name="Straight Arrow Connector 54"/>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648201" y="1513997"/>
                <a:ext cx="1199649"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59" name="TextBox 58"/>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60" name="TextBox 59"/>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61" name="Rectangle 60"/>
              <p:cNvSpPr/>
              <p:nvPr/>
            </p:nvSpPr>
            <p:spPr>
              <a:xfrm>
                <a:off x="6318598" y="1798835"/>
                <a:ext cx="1344994"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64" name="TextBox 63"/>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65" name="Rectangle 64"/>
              <p:cNvSpPr/>
              <p:nvPr/>
            </p:nvSpPr>
            <p:spPr>
              <a:xfrm>
                <a:off x="4648200" y="1580238"/>
                <a:ext cx="1199649"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318598" y="1875035"/>
                <a:ext cx="1344994"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4648200" y="1808838"/>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6318598" y="2103635"/>
                <a:ext cx="1344994"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4648200" y="2037438"/>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6318598" y="2332235"/>
                <a:ext cx="1344994" cy="228599"/>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4648200" y="2266038"/>
                <a:ext cx="1199649"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318598" y="2560835"/>
                <a:ext cx="1344994"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76" name="TextBox 75"/>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77" name="TextBox 76"/>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78" name="TextBox 77"/>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145" name="Rectangle 144"/>
            <p:cNvSpPr/>
            <p:nvPr/>
          </p:nvSpPr>
          <p:spPr>
            <a:xfrm>
              <a:off x="1066800" y="4810559"/>
              <a:ext cx="1199649" cy="1209241"/>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762751" y="4810559"/>
              <a:ext cx="1319441" cy="1209241"/>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4776873" y="4310754"/>
            <a:ext cx="3833727" cy="2238039"/>
            <a:chOff x="457200" y="4288502"/>
            <a:chExt cx="3833727" cy="2238039"/>
          </a:xfrm>
        </p:grpSpPr>
        <p:grpSp>
          <p:nvGrpSpPr>
            <p:cNvPr id="148" name="Group 147"/>
            <p:cNvGrpSpPr/>
            <p:nvPr/>
          </p:nvGrpSpPr>
          <p:grpSpPr>
            <a:xfrm>
              <a:off x="457200" y="4288502"/>
              <a:ext cx="3833727" cy="2238039"/>
              <a:chOff x="4038600" y="991940"/>
              <a:chExt cx="3833727" cy="2238039"/>
            </a:xfrm>
          </p:grpSpPr>
          <p:cxnSp>
            <p:nvCxnSpPr>
              <p:cNvPr id="151" name="Straight Arrow Connector 150"/>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4648201" y="1513997"/>
                <a:ext cx="1199649" cy="1209241"/>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55" name="TextBox 154"/>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56" name="TextBox 155"/>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57" name="Rectangle 156"/>
              <p:cNvSpPr/>
              <p:nvPr/>
            </p:nvSpPr>
            <p:spPr>
              <a:xfrm>
                <a:off x="6318598" y="1513997"/>
                <a:ext cx="1344994" cy="1209241"/>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TextBox 157"/>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59" name="TextBox 158"/>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168" name="TextBox 167"/>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69" name="TextBox 168"/>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70" name="TextBox 169"/>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71" name="TextBox 170"/>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149" name="Rectangle 148"/>
            <p:cNvSpPr/>
            <p:nvPr/>
          </p:nvSpPr>
          <p:spPr>
            <a:xfrm>
              <a:off x="1066800" y="4810559"/>
              <a:ext cx="1199649" cy="1209241"/>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2762751" y="4810559"/>
              <a:ext cx="1319441" cy="1209241"/>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5791200" y="5105400"/>
            <a:ext cx="228600" cy="2199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6242337" y="5071414"/>
            <a:ext cx="234663" cy="25391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5791200" y="5516372"/>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5943600" y="5516372"/>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5638800" y="5638800"/>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6248400" y="5660102"/>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6096000" y="5516372"/>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7315200" y="5105400"/>
            <a:ext cx="228600" cy="2199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7772400" y="5071414"/>
            <a:ext cx="234663" cy="25391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Rectangle 179"/>
          <p:cNvSpPr/>
          <p:nvPr/>
        </p:nvSpPr>
        <p:spPr>
          <a:xfrm>
            <a:off x="7521923" y="5647470"/>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7674323" y="5647470"/>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7369523" y="5495070"/>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7979123" y="5495070"/>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7826723" y="5647470"/>
            <a:ext cx="152400" cy="1437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287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a:t>
            </a:r>
            <a:endParaRPr lang="en-US" dirty="0"/>
          </a:p>
        </p:txBody>
      </p:sp>
      <p:sp>
        <p:nvSpPr>
          <p:cNvPr id="8" name="TextBox 7"/>
          <p:cNvSpPr txBox="1"/>
          <p:nvPr/>
        </p:nvSpPr>
        <p:spPr>
          <a:xfrm>
            <a:off x="533400" y="1828800"/>
            <a:ext cx="7924800" cy="830997"/>
          </a:xfrm>
          <a:prstGeom prst="rect">
            <a:avLst/>
          </a:prstGeom>
          <a:noFill/>
        </p:spPr>
        <p:txBody>
          <a:bodyPr wrap="square" rtlCol="0">
            <a:spAutoFit/>
          </a:bodyPr>
          <a:lstStyle/>
          <a:p>
            <a:pPr marL="285750" indent="-285750">
              <a:buFont typeface="Arial"/>
              <a:buChar char="•"/>
            </a:pPr>
            <a:r>
              <a:rPr lang="en-US" sz="2400" dirty="0" smtClean="0"/>
              <a:t>Protect personal information.</a:t>
            </a:r>
          </a:p>
          <a:p>
            <a:pPr marL="285750" indent="-285750">
              <a:buFont typeface="Arial"/>
              <a:buChar char="•"/>
            </a:pPr>
            <a:r>
              <a:rPr lang="en-US" sz="2400" dirty="0" smtClean="0"/>
              <a:t>Preserve beneficial uses.</a:t>
            </a:r>
          </a:p>
        </p:txBody>
      </p:sp>
      <p:sp>
        <p:nvSpPr>
          <p:cNvPr id="9" name="Slide Number Placeholder 8"/>
          <p:cNvSpPr>
            <a:spLocks noGrp="1"/>
          </p:cNvSpPr>
          <p:nvPr>
            <p:ph type="sldNum" sz="quarter" idx="12"/>
          </p:nvPr>
        </p:nvSpPr>
        <p:spPr/>
        <p:txBody>
          <a:bodyPr/>
          <a:lstStyle/>
          <a:p>
            <a:fld id="{1D72EBF8-7CF5-44B7-B2BF-E22DE4D0703D}" type="slidenum">
              <a:rPr lang="en-US" smtClean="0"/>
              <a:pPr/>
              <a:t>4</a:t>
            </a:fld>
            <a:endParaRPr lang="en-US"/>
          </a:p>
        </p:txBody>
      </p:sp>
    </p:spTree>
    <p:extLst>
      <p:ext uri="{BB962C8B-B14F-4D97-AF65-F5344CB8AC3E}">
        <p14:creationId xmlns:p14="http://schemas.microsoft.com/office/powerpoint/2010/main" val="79138930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33400" y="4012476"/>
            <a:ext cx="2942369" cy="1200329"/>
          </a:xfrm>
          <a:prstGeom prst="rect">
            <a:avLst/>
          </a:prstGeom>
          <a:noFill/>
        </p:spPr>
        <p:txBody>
          <a:bodyPr wrap="none" rtlCol="0">
            <a:spAutoFit/>
          </a:bodyPr>
          <a:lstStyle/>
          <a:p>
            <a:r>
              <a:rPr lang="en-US" b="1" dirty="0" smtClean="0">
                <a:solidFill>
                  <a:srgbClr val="6B7D72"/>
                </a:solidFill>
              </a:rPr>
              <a:t>nasty-query-2</a:t>
            </a:r>
            <a:endParaRPr lang="en-US" b="1" dirty="0" smtClean="0">
              <a:solidFill>
                <a:srgbClr val="6B7D72"/>
              </a:solidFill>
            </a:endParaRPr>
          </a:p>
          <a:p>
            <a:r>
              <a:rPr lang="en-US" dirty="0" smtClean="0">
                <a:solidFill>
                  <a:srgbClr val="A6A6A6"/>
                </a:solidFill>
              </a:rPr>
              <a:t>… </a:t>
            </a:r>
            <a:r>
              <a:rPr lang="en-US" dirty="0" err="1" smtClean="0">
                <a:solidFill>
                  <a:srgbClr val="A6A6A6"/>
                </a:solidFill>
              </a:rPr>
              <a:t>disjuncts</a:t>
            </a:r>
            <a:r>
              <a:rPr lang="en-US" dirty="0">
                <a:solidFill>
                  <a:srgbClr val="A6A6A6"/>
                </a:solidFill>
              </a:rPr>
              <a:t> </a:t>
            </a:r>
            <a:r>
              <a:rPr lang="en-US" dirty="0" smtClean="0">
                <a:solidFill>
                  <a:srgbClr val="A6A6A6"/>
                </a:solidFill>
              </a:rPr>
              <a:t>…</a:t>
            </a:r>
          </a:p>
          <a:p>
            <a:r>
              <a:rPr lang="en-US" dirty="0" smtClean="0">
                <a:solidFill>
                  <a:srgbClr val="A6A6A6"/>
                </a:solidFill>
              </a:rPr>
              <a:t>… more </a:t>
            </a:r>
            <a:r>
              <a:rPr lang="en-US" dirty="0" err="1" smtClean="0">
                <a:solidFill>
                  <a:srgbClr val="A6A6A6"/>
                </a:solidFill>
              </a:rPr>
              <a:t>disjuncts</a:t>
            </a:r>
            <a:r>
              <a:rPr lang="en-US" dirty="0" smtClean="0">
                <a:solidFill>
                  <a:srgbClr val="A6A6A6"/>
                </a:solidFill>
              </a:rPr>
              <a:t> …</a:t>
            </a:r>
          </a:p>
          <a:p>
            <a:r>
              <a:rPr lang="en-US" dirty="0" smtClean="0"/>
              <a:t>… </a:t>
            </a:r>
            <a:r>
              <a:rPr lang="en-US" b="1" dirty="0" smtClean="0"/>
              <a:t>probabilistic choice </a:t>
            </a:r>
            <a:r>
              <a:rPr lang="en-US" dirty="0" smtClean="0"/>
              <a:t>…</a:t>
            </a:r>
            <a:endParaRPr lang="en-US" dirty="0" smtClean="0">
              <a:solidFill>
                <a:srgbClr val="0000FF"/>
              </a:solidFill>
            </a:endParaRPr>
          </a:p>
        </p:txBody>
      </p:sp>
      <p:pic>
        <p:nvPicPr>
          <p:cNvPr id="15" name="Picture 14" descr="trollf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65362"/>
            <a:ext cx="1562875" cy="1562875"/>
          </a:xfrm>
          <a:prstGeom prst="rect">
            <a:avLst/>
          </a:prstGeom>
        </p:spPr>
      </p:pic>
      <p:sp>
        <p:nvSpPr>
          <p:cNvPr id="2" name="Slide Number Placeholder 1"/>
          <p:cNvSpPr>
            <a:spLocks noGrp="1"/>
          </p:cNvSpPr>
          <p:nvPr>
            <p:ph type="sldNum" sz="quarter" idx="12"/>
          </p:nvPr>
        </p:nvSpPr>
        <p:spPr/>
        <p:txBody>
          <a:bodyPr/>
          <a:lstStyle/>
          <a:p>
            <a:fld id="{1D72EBF8-7CF5-44B7-B2BF-E22DE4D0703D}" type="slidenum">
              <a:rPr lang="en-US" smtClean="0"/>
              <a:pPr/>
              <a:t>40</a:t>
            </a:fld>
            <a:endParaRPr lang="en-US"/>
          </a:p>
        </p:txBody>
      </p:sp>
      <p:grpSp>
        <p:nvGrpSpPr>
          <p:cNvPr id="102" name="Group 101"/>
          <p:cNvGrpSpPr/>
          <p:nvPr/>
        </p:nvGrpSpPr>
        <p:grpSpPr>
          <a:xfrm>
            <a:off x="3962400" y="2286000"/>
            <a:ext cx="4343400" cy="2590800"/>
            <a:chOff x="457200" y="1789360"/>
            <a:chExt cx="3833727" cy="2238039"/>
          </a:xfrm>
        </p:grpSpPr>
        <p:grpSp>
          <p:nvGrpSpPr>
            <p:cNvPr id="103" name="Group 102"/>
            <p:cNvGrpSpPr/>
            <p:nvPr/>
          </p:nvGrpSpPr>
          <p:grpSpPr>
            <a:xfrm>
              <a:off x="457200" y="1789360"/>
              <a:ext cx="3833727" cy="2238039"/>
              <a:chOff x="4038601" y="3927445"/>
              <a:chExt cx="3833727" cy="2238039"/>
            </a:xfrm>
          </p:grpSpPr>
          <p:grpSp>
            <p:nvGrpSpPr>
              <p:cNvPr id="106" name="Group 105"/>
              <p:cNvGrpSpPr/>
              <p:nvPr/>
            </p:nvGrpSpPr>
            <p:grpSpPr>
              <a:xfrm>
                <a:off x="4038601" y="3927445"/>
                <a:ext cx="3833727" cy="2238039"/>
                <a:chOff x="4038600" y="991940"/>
                <a:chExt cx="3833727" cy="2238039"/>
              </a:xfrm>
            </p:grpSpPr>
            <p:cxnSp>
              <p:nvCxnSpPr>
                <p:cNvPr id="115" name="Straight Arrow Connector 114"/>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7" name="Rectangle 116"/>
                <p:cNvSpPr/>
                <p:nvPr/>
              </p:nvSpPr>
              <p:spPr>
                <a:xfrm>
                  <a:off x="4648201" y="1513997"/>
                  <a:ext cx="1199649"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TextBox 117"/>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19" name="TextBox 118"/>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20" name="TextBox 119"/>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21" name="Rectangle 120"/>
                <p:cNvSpPr/>
                <p:nvPr/>
              </p:nvSpPr>
              <p:spPr>
                <a:xfrm>
                  <a:off x="6318598" y="1513997"/>
                  <a:ext cx="1344994"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23" name="TextBox 122"/>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124" name="Rectangle 123"/>
                <p:cNvSpPr/>
                <p:nvPr/>
              </p:nvSpPr>
              <p:spPr>
                <a:xfrm>
                  <a:off x="4648200" y="1676400"/>
                  <a:ext cx="1199649"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318598" y="1676400"/>
                  <a:ext cx="1344994"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4648200" y="19812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6318598" y="1981201"/>
                  <a:ext cx="1344994"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4648200" y="22860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318598" y="2286001"/>
                  <a:ext cx="1344994" cy="228599"/>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4648200" y="2580797"/>
                  <a:ext cx="1199649"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318598" y="2580797"/>
                  <a:ext cx="1344994"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33" name="TextBox 132"/>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34" name="TextBox 133"/>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35" name="TextBox 134"/>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107" name="Rectangle 106"/>
              <p:cNvSpPr/>
              <p:nvPr/>
            </p:nvSpPr>
            <p:spPr>
              <a:xfrm>
                <a:off x="4648201" y="4527042"/>
                <a:ext cx="1199649" cy="86203"/>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8" name="Rectangle 107"/>
              <p:cNvSpPr/>
              <p:nvPr/>
            </p:nvSpPr>
            <p:spPr>
              <a:xfrm>
                <a:off x="4648201" y="4831842"/>
                <a:ext cx="1199649" cy="86203"/>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9" name="Rectangle 108"/>
              <p:cNvSpPr/>
              <p:nvPr/>
            </p:nvSpPr>
            <p:spPr>
              <a:xfrm>
                <a:off x="4648201" y="5136642"/>
                <a:ext cx="1199649" cy="86203"/>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0" name="Rectangle 109"/>
              <p:cNvSpPr/>
              <p:nvPr/>
            </p:nvSpPr>
            <p:spPr>
              <a:xfrm>
                <a:off x="4648201" y="5441442"/>
                <a:ext cx="1199649" cy="86203"/>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1" name="Rectangle 110"/>
              <p:cNvSpPr/>
              <p:nvPr/>
            </p:nvSpPr>
            <p:spPr>
              <a:xfrm>
                <a:off x="6324601" y="4537045"/>
                <a:ext cx="1344994" cy="86203"/>
              </a:xfrm>
              <a:prstGeom prst="rect">
                <a:avLst/>
              </a:prstGeom>
              <a:solidFill>
                <a:srgbClr val="5757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p:cNvSpPr/>
              <p:nvPr/>
            </p:nvSpPr>
            <p:spPr>
              <a:xfrm>
                <a:off x="6324601" y="4831842"/>
                <a:ext cx="1344994" cy="86203"/>
              </a:xfrm>
              <a:prstGeom prst="rect">
                <a:avLst/>
              </a:prstGeom>
              <a:solidFill>
                <a:srgbClr val="5757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6324601" y="5136642"/>
                <a:ext cx="1344994" cy="86203"/>
              </a:xfrm>
              <a:prstGeom prst="rect">
                <a:avLst/>
              </a:prstGeom>
              <a:solidFill>
                <a:srgbClr val="5757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6324601" y="5441442"/>
                <a:ext cx="1344994" cy="86203"/>
              </a:xfrm>
              <a:prstGeom prst="rect">
                <a:avLst/>
              </a:prstGeom>
              <a:solidFill>
                <a:srgbClr val="5757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4" name="TextBox 103"/>
            <p:cNvSpPr txBox="1"/>
            <p:nvPr/>
          </p:nvSpPr>
          <p:spPr>
            <a:xfrm>
              <a:off x="2078890" y="2034418"/>
              <a:ext cx="344365" cy="276999"/>
            </a:xfrm>
            <a:prstGeom prst="rect">
              <a:avLst/>
            </a:prstGeom>
            <a:noFill/>
          </p:spPr>
          <p:txBody>
            <a:bodyPr wrap="none" rtlCol="0">
              <a:spAutoFit/>
            </a:bodyPr>
            <a:lstStyle/>
            <a:p>
              <a:r>
                <a:rPr lang="en-US" sz="1200" dirty="0" smtClean="0">
                  <a:latin typeface="Arial"/>
                </a:rPr>
                <a:t>P</a:t>
              </a:r>
              <a:r>
                <a:rPr lang="en-US" sz="1200" baseline="-25000" dirty="0" smtClean="0">
                  <a:latin typeface="Arial"/>
                </a:rPr>
                <a:t>1</a:t>
              </a:r>
              <a:endParaRPr lang="en-US" sz="1200" baseline="-25000" dirty="0">
                <a:latin typeface="Arial"/>
              </a:endParaRPr>
            </a:p>
          </p:txBody>
        </p:sp>
        <p:sp>
          <p:nvSpPr>
            <p:cNvPr id="105" name="TextBox 104"/>
            <p:cNvSpPr txBox="1"/>
            <p:nvPr/>
          </p:nvSpPr>
          <p:spPr>
            <a:xfrm>
              <a:off x="2266449" y="2284436"/>
              <a:ext cx="344365" cy="276999"/>
            </a:xfrm>
            <a:prstGeom prst="rect">
              <a:avLst/>
            </a:prstGeom>
            <a:noFill/>
          </p:spPr>
          <p:txBody>
            <a:bodyPr wrap="none" rtlCol="0">
              <a:spAutoFit/>
            </a:bodyPr>
            <a:lstStyle/>
            <a:p>
              <a:r>
                <a:rPr lang="en-US" sz="1200" dirty="0" smtClean="0">
                  <a:latin typeface="Arial"/>
                </a:rPr>
                <a:t>P</a:t>
              </a:r>
              <a:r>
                <a:rPr lang="en-US" sz="1200" baseline="-25000" dirty="0">
                  <a:latin typeface="Arial"/>
                </a:rPr>
                <a:t>2</a:t>
              </a:r>
            </a:p>
          </p:txBody>
        </p:sp>
      </p:grpSp>
      <p:sp>
        <p:nvSpPr>
          <p:cNvPr id="136" name="Title 1"/>
          <p:cNvSpPr>
            <a:spLocks noGrp="1"/>
          </p:cNvSpPr>
          <p:nvPr>
            <p:ph type="title"/>
          </p:nvPr>
        </p:nvSpPr>
        <p:spPr>
          <a:xfrm>
            <a:off x="457200" y="533400"/>
            <a:ext cx="8229600" cy="990600"/>
          </a:xfrm>
        </p:spPr>
        <p:txBody>
          <a:bodyPr/>
          <a:lstStyle/>
          <a:p>
            <a:r>
              <a:rPr lang="en-US" dirty="0" smtClean="0"/>
              <a:t>Non-uniform regions</a:t>
            </a:r>
            <a:endParaRPr lang="en-US" dirty="0"/>
          </a:p>
        </p:txBody>
      </p:sp>
    </p:spTree>
    <p:extLst>
      <p:ext uri="{BB962C8B-B14F-4D97-AF65-F5344CB8AC3E}">
        <p14:creationId xmlns:p14="http://schemas.microsoft.com/office/powerpoint/2010/main" val="378147531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a:xfrm>
            <a:off x="457200" y="533400"/>
            <a:ext cx="8229600" cy="990600"/>
          </a:xfrm>
        </p:spPr>
        <p:txBody>
          <a:bodyPr/>
          <a:lstStyle/>
          <a:p>
            <a:r>
              <a:rPr lang="en-US" dirty="0" smtClean="0"/>
              <a:t>Approximation</a:t>
            </a:r>
            <a:endParaRPr lang="en-US" dirty="0"/>
          </a:p>
        </p:txBody>
      </p:sp>
      <p:grpSp>
        <p:nvGrpSpPr>
          <p:cNvPr id="4" name="Group 3"/>
          <p:cNvGrpSpPr/>
          <p:nvPr/>
        </p:nvGrpSpPr>
        <p:grpSpPr>
          <a:xfrm>
            <a:off x="4495800" y="1459001"/>
            <a:ext cx="3833727" cy="2503399"/>
            <a:chOff x="4311986" y="3916645"/>
            <a:chExt cx="3833727" cy="2503399"/>
          </a:xfrm>
        </p:grpSpPr>
        <p:grpSp>
          <p:nvGrpSpPr>
            <p:cNvPr id="67" name="Group 66"/>
            <p:cNvGrpSpPr/>
            <p:nvPr/>
          </p:nvGrpSpPr>
          <p:grpSpPr>
            <a:xfrm>
              <a:off x="4311986" y="3916645"/>
              <a:ext cx="3833727" cy="2503399"/>
              <a:chOff x="4038601" y="3662085"/>
              <a:chExt cx="3833727" cy="2503399"/>
            </a:xfrm>
          </p:grpSpPr>
          <p:grpSp>
            <p:nvGrpSpPr>
              <p:cNvPr id="73" name="Group 72"/>
              <p:cNvGrpSpPr/>
              <p:nvPr/>
            </p:nvGrpSpPr>
            <p:grpSpPr>
              <a:xfrm>
                <a:off x="4038601" y="3927445"/>
                <a:ext cx="3833727" cy="2238039"/>
                <a:chOff x="4038600" y="991940"/>
                <a:chExt cx="3833727" cy="2238039"/>
              </a:xfrm>
            </p:grpSpPr>
            <p:cxnSp>
              <p:nvCxnSpPr>
                <p:cNvPr id="84" name="Straight Arrow Connector 83"/>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88" name="TextBox 87"/>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89" name="TextBox 88"/>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90" name="Rectangle 89"/>
                <p:cNvSpPr/>
                <p:nvPr/>
              </p:nvSpPr>
              <p:spPr>
                <a:xfrm>
                  <a:off x="6318598" y="1513997"/>
                  <a:ext cx="1344994"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92" name="TextBox 91"/>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99" name="Rectangle 98"/>
                <p:cNvSpPr/>
                <p:nvPr/>
              </p:nvSpPr>
              <p:spPr>
                <a:xfrm>
                  <a:off x="4648200" y="1513997"/>
                  <a:ext cx="1199649"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02" name="TextBox 101"/>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03" name="TextBox 102"/>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04" name="TextBox 103"/>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82" name="TextBox 81"/>
              <p:cNvSpPr txBox="1"/>
              <p:nvPr/>
            </p:nvSpPr>
            <p:spPr>
              <a:xfrm>
                <a:off x="4038601" y="4435529"/>
                <a:ext cx="485993" cy="253916"/>
              </a:xfrm>
              <a:prstGeom prst="rect">
                <a:avLst/>
              </a:prstGeom>
              <a:noFill/>
            </p:spPr>
            <p:txBody>
              <a:bodyPr wrap="square" rtlCol="0">
                <a:spAutoFit/>
              </a:bodyPr>
              <a:lstStyle/>
              <a:p>
                <a:r>
                  <a:rPr lang="en-US" sz="1050" dirty="0" smtClean="0"/>
                  <a:t>1991</a:t>
                </a:r>
                <a:endParaRPr lang="en-US" sz="1050" dirty="0"/>
              </a:p>
            </p:txBody>
          </p:sp>
          <p:sp>
            <p:nvSpPr>
              <p:cNvPr id="83" name="TextBox 82"/>
              <p:cNvSpPr txBox="1"/>
              <p:nvPr/>
            </p:nvSpPr>
            <p:spPr>
              <a:xfrm>
                <a:off x="5480338" y="3662085"/>
                <a:ext cx="1454921" cy="369332"/>
              </a:xfrm>
              <a:prstGeom prst="rect">
                <a:avLst/>
              </a:prstGeom>
              <a:noFill/>
            </p:spPr>
            <p:txBody>
              <a:bodyPr wrap="none" rtlCol="0">
                <a:spAutoFit/>
              </a:bodyPr>
              <a:lstStyle/>
              <a:p>
                <a:r>
                  <a:rPr lang="en-US" dirty="0" smtClean="0"/>
                  <a:t>approximate</a:t>
                </a:r>
                <a:endParaRPr lang="en-US" dirty="0"/>
              </a:p>
            </p:txBody>
          </p:sp>
        </p:grpSp>
        <p:sp>
          <p:nvSpPr>
            <p:cNvPr id="3" name="TextBox 2"/>
            <p:cNvSpPr txBox="1"/>
            <p:nvPr/>
          </p:nvSpPr>
          <p:spPr>
            <a:xfrm>
              <a:off x="5329508" y="5132049"/>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sp>
          <p:nvSpPr>
            <p:cNvPr id="105" name="TextBox 104"/>
            <p:cNvSpPr txBox="1"/>
            <p:nvPr/>
          </p:nvSpPr>
          <p:spPr>
            <a:xfrm>
              <a:off x="7086600" y="5133298"/>
              <a:ext cx="424215" cy="369332"/>
            </a:xfrm>
            <a:prstGeom prst="rect">
              <a:avLst/>
            </a:prstGeom>
            <a:noFill/>
          </p:spPr>
          <p:txBody>
            <a:bodyPr wrap="none" rtlCol="0">
              <a:spAutoFit/>
            </a:bodyPr>
            <a:lstStyle/>
            <a:p>
              <a:r>
                <a:rPr lang="en-US" dirty="0" smtClean="0">
                  <a:latin typeface="Arial"/>
                </a:rPr>
                <a:t>P</a:t>
              </a:r>
              <a:r>
                <a:rPr lang="en-US" baseline="-25000" dirty="0">
                  <a:latin typeface="Arial"/>
                </a:rPr>
                <a:t>2</a:t>
              </a:r>
            </a:p>
          </p:txBody>
        </p:sp>
      </p:grpSp>
      <p:sp>
        <p:nvSpPr>
          <p:cNvPr id="106" name="TextBox 105"/>
          <p:cNvSpPr txBox="1"/>
          <p:nvPr/>
        </p:nvSpPr>
        <p:spPr>
          <a:xfrm>
            <a:off x="4821681" y="4379527"/>
            <a:ext cx="3763762" cy="1815882"/>
          </a:xfrm>
          <a:prstGeom prst="rect">
            <a:avLst/>
          </a:prstGeom>
          <a:noFill/>
        </p:spPr>
        <p:txBody>
          <a:bodyPr wrap="none" rtlCol="0">
            <a:spAutoFit/>
          </a:bodyPr>
          <a:lstStyle/>
          <a:p>
            <a:r>
              <a:rPr lang="en-US" sz="1400" dirty="0" smtClean="0">
                <a:solidFill>
                  <a:srgbClr val="A6A6A6"/>
                </a:solidFill>
                <a:latin typeface="Arial"/>
              </a:rPr>
              <a:t>P</a:t>
            </a:r>
            <a:r>
              <a:rPr lang="en-US" sz="1400" baseline="-25000" dirty="0" smtClean="0">
                <a:solidFill>
                  <a:srgbClr val="A6A6A6"/>
                </a:solidFill>
                <a:latin typeface="Arial"/>
              </a:rPr>
              <a:t>1</a:t>
            </a:r>
            <a:r>
              <a:rPr lang="en-US" sz="1400" dirty="0" smtClean="0">
                <a:solidFill>
                  <a:srgbClr val="A6A6A6"/>
                </a:solidFill>
              </a:rPr>
              <a:t>: 0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bday</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259, 1956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byear</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1992</a:t>
            </a:r>
          </a:p>
          <a:p>
            <a:r>
              <a:rPr lang="en-US" sz="1400" dirty="0"/>
              <a:t>	</a:t>
            </a:r>
            <a:r>
              <a:rPr lang="en-US" sz="1400" dirty="0" smtClean="0">
                <a:solidFill>
                  <a:srgbClr val="292934"/>
                </a:solidFill>
                <a:latin typeface="Arial"/>
              </a:rPr>
              <a:t>p </a:t>
            </a:r>
            <a:r>
              <a:rPr lang="en-US" sz="1400" dirty="0" smtClean="0">
                <a:solidFill>
                  <a:srgbClr val="292934"/>
                </a:solidFill>
                <a:latin typeface="cmsy10"/>
                <a:ea typeface="cmsy10"/>
                <a:cs typeface="cmsy10"/>
              </a:rPr>
              <a:t>·</a:t>
            </a:r>
            <a:r>
              <a:rPr lang="en-US" sz="1400" dirty="0" smtClean="0">
                <a:solidFill>
                  <a:srgbClr val="292934"/>
                </a:solidFill>
              </a:rPr>
              <a:t> </a:t>
            </a:r>
            <a:r>
              <a:rPr lang="en-US" sz="1400" dirty="0" smtClean="0">
                <a:solidFill>
                  <a:srgbClr val="292934"/>
                </a:solidFill>
              </a:rPr>
              <a:t>0.000074</a:t>
            </a:r>
          </a:p>
          <a:p>
            <a:r>
              <a:rPr lang="en-US" sz="1400" dirty="0">
                <a:solidFill>
                  <a:srgbClr val="292934"/>
                </a:solidFill>
              </a:rPr>
              <a:t>	</a:t>
            </a:r>
            <a:r>
              <a:rPr lang="en-US" sz="1400" dirty="0" smtClean="0">
                <a:solidFill>
                  <a:srgbClr val="A6A6A6"/>
                </a:solidFill>
              </a:rPr>
              <a:t>s </a:t>
            </a:r>
            <a:r>
              <a:rPr lang="en-US" sz="1400" dirty="0" smtClean="0">
                <a:solidFill>
                  <a:srgbClr val="A6A6A6"/>
                </a:solidFill>
                <a:latin typeface="cmsy10"/>
                <a:ea typeface="cmsy10"/>
                <a:cs typeface="cmsy10"/>
              </a:rPr>
              <a:t>·</a:t>
            </a:r>
            <a:r>
              <a:rPr lang="en-US" sz="1400" dirty="0" smtClean="0">
                <a:solidFill>
                  <a:srgbClr val="A6A6A6"/>
                </a:solidFill>
              </a:rPr>
              <a:t> 9620</a:t>
            </a:r>
            <a:endParaRPr lang="en-US" sz="1400" dirty="0" smtClean="0">
              <a:solidFill>
                <a:srgbClr val="A6A6A6"/>
              </a:solidFill>
            </a:endParaRPr>
          </a:p>
          <a:p>
            <a:r>
              <a:rPr lang="en-US" sz="1400" dirty="0">
                <a:solidFill>
                  <a:srgbClr val="57576E"/>
                </a:solidFill>
              </a:rPr>
              <a:t>	</a:t>
            </a:r>
            <a:endParaRPr lang="en-US" sz="1400" dirty="0" smtClean="0">
              <a:solidFill>
                <a:srgbClr val="57576E"/>
              </a:solidFill>
            </a:endParaRPr>
          </a:p>
          <a:p>
            <a:endParaRPr lang="en-US" sz="1400" dirty="0">
              <a:solidFill>
                <a:srgbClr val="57576E"/>
              </a:solidFill>
              <a:latin typeface="Arial"/>
            </a:endParaRPr>
          </a:p>
          <a:p>
            <a:r>
              <a:rPr lang="en-US" sz="1400" dirty="0" smtClean="0">
                <a:solidFill>
                  <a:srgbClr val="A6A6A6"/>
                </a:solidFill>
                <a:latin typeface="Arial"/>
              </a:rPr>
              <a:t>P</a:t>
            </a:r>
            <a:r>
              <a:rPr lang="en-US" sz="1400" baseline="-25000" dirty="0" smtClean="0">
                <a:solidFill>
                  <a:srgbClr val="A6A6A6"/>
                </a:solidFill>
                <a:latin typeface="Arial"/>
              </a:rPr>
              <a:t>2</a:t>
            </a:r>
            <a:r>
              <a:rPr lang="en-US" sz="1400" dirty="0" smtClean="0">
                <a:solidFill>
                  <a:srgbClr val="A6A6A6"/>
                </a:solidFill>
              </a:rPr>
              <a:t>: 267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bday</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364, 1956 </a:t>
            </a:r>
            <a:r>
              <a:rPr lang="en-US" sz="1400" dirty="0" smtClean="0">
                <a:solidFill>
                  <a:srgbClr val="A6A6A6"/>
                </a:solidFill>
                <a:latin typeface="cmsy10"/>
                <a:ea typeface="cmsy10"/>
                <a:cs typeface="cmsy10"/>
              </a:rPr>
              <a:t>·</a:t>
            </a:r>
            <a:r>
              <a:rPr lang="en-US" sz="1400" dirty="0" smtClean="0">
                <a:solidFill>
                  <a:srgbClr val="A6A6A6"/>
                </a:solidFill>
              </a:rPr>
              <a:t> </a:t>
            </a:r>
            <a:r>
              <a:rPr lang="en-US" sz="1400" dirty="0" err="1" smtClean="0">
                <a:solidFill>
                  <a:srgbClr val="A6A6A6"/>
                </a:solidFill>
              </a:rPr>
              <a:t>byear</a:t>
            </a:r>
            <a:r>
              <a:rPr lang="en-US" sz="1400" dirty="0" smtClean="0">
                <a:solidFill>
                  <a:srgbClr val="A6A6A6"/>
                </a:solidFill>
              </a:rPr>
              <a:t> </a:t>
            </a:r>
            <a:r>
              <a:rPr lang="en-US" sz="1400" dirty="0" smtClean="0">
                <a:solidFill>
                  <a:srgbClr val="A6A6A6"/>
                </a:solidFill>
                <a:latin typeface="cmsy10"/>
                <a:ea typeface="cmsy10"/>
                <a:cs typeface="cmsy10"/>
              </a:rPr>
              <a:t>·</a:t>
            </a:r>
            <a:r>
              <a:rPr lang="en-US" sz="1400" dirty="0" smtClean="0">
                <a:solidFill>
                  <a:srgbClr val="A6A6A6"/>
                </a:solidFill>
              </a:rPr>
              <a:t> 1992</a:t>
            </a:r>
          </a:p>
          <a:p>
            <a:r>
              <a:rPr lang="en-US" sz="1400" dirty="0"/>
              <a:t>	</a:t>
            </a:r>
            <a:r>
              <a:rPr lang="en-US" sz="1400" dirty="0" smtClean="0">
                <a:solidFill>
                  <a:srgbClr val="292934"/>
                </a:solidFill>
              </a:rPr>
              <a:t>p </a:t>
            </a:r>
            <a:r>
              <a:rPr lang="en-US" sz="1400" dirty="0" smtClean="0">
                <a:solidFill>
                  <a:srgbClr val="292934"/>
                </a:solidFill>
                <a:latin typeface="cmsy10"/>
                <a:ea typeface="cmsy10"/>
                <a:cs typeface="cmsy10"/>
              </a:rPr>
              <a:t>·</a:t>
            </a:r>
            <a:r>
              <a:rPr lang="en-US" sz="1400" dirty="0" smtClean="0">
                <a:solidFill>
                  <a:srgbClr val="292934"/>
                </a:solidFill>
              </a:rPr>
              <a:t> </a:t>
            </a:r>
            <a:r>
              <a:rPr lang="en-US" sz="1400" dirty="0" smtClean="0">
                <a:solidFill>
                  <a:srgbClr val="292934"/>
                </a:solidFill>
              </a:rPr>
              <a:t>0.000074</a:t>
            </a:r>
          </a:p>
          <a:p>
            <a:r>
              <a:rPr lang="en-US" sz="1400" dirty="0">
                <a:solidFill>
                  <a:srgbClr val="292934"/>
                </a:solidFill>
              </a:rPr>
              <a:t>	</a:t>
            </a:r>
            <a:r>
              <a:rPr lang="en-US" sz="1400" dirty="0" smtClean="0">
                <a:solidFill>
                  <a:srgbClr val="A6A6A6"/>
                </a:solidFill>
              </a:rPr>
              <a:t>s </a:t>
            </a:r>
            <a:r>
              <a:rPr lang="en-US" sz="1400" dirty="0" smtClean="0">
                <a:solidFill>
                  <a:srgbClr val="A6A6A6"/>
                </a:solidFill>
                <a:latin typeface="cmsy10"/>
                <a:ea typeface="cmsy10"/>
                <a:cs typeface="cmsy10"/>
              </a:rPr>
              <a:t>·</a:t>
            </a:r>
            <a:r>
              <a:rPr lang="en-US" sz="1400" dirty="0" smtClean="0">
                <a:solidFill>
                  <a:srgbClr val="A6A6A6"/>
                </a:solidFill>
              </a:rPr>
              <a:t> 3626</a:t>
            </a:r>
            <a:endParaRPr lang="en-US" sz="1400" dirty="0" smtClean="0">
              <a:solidFill>
                <a:srgbClr val="A6A6A6"/>
              </a:solidFill>
            </a:endParaRPr>
          </a:p>
        </p:txBody>
      </p:sp>
      <p:grpSp>
        <p:nvGrpSpPr>
          <p:cNvPr id="8" name="Group 7"/>
          <p:cNvGrpSpPr/>
          <p:nvPr/>
        </p:nvGrpSpPr>
        <p:grpSpPr>
          <a:xfrm>
            <a:off x="457200" y="1789360"/>
            <a:ext cx="3833727" cy="2238039"/>
            <a:chOff x="457200" y="1789360"/>
            <a:chExt cx="3833727" cy="2238039"/>
          </a:xfrm>
        </p:grpSpPr>
        <p:grpSp>
          <p:nvGrpSpPr>
            <p:cNvPr id="107" name="Group 106"/>
            <p:cNvGrpSpPr/>
            <p:nvPr/>
          </p:nvGrpSpPr>
          <p:grpSpPr>
            <a:xfrm>
              <a:off x="457200" y="1789360"/>
              <a:ext cx="3833727" cy="2238039"/>
              <a:chOff x="4038601" y="3927445"/>
              <a:chExt cx="3833727" cy="2238039"/>
            </a:xfrm>
          </p:grpSpPr>
          <p:grpSp>
            <p:nvGrpSpPr>
              <p:cNvPr id="108" name="Group 107"/>
              <p:cNvGrpSpPr/>
              <p:nvPr/>
            </p:nvGrpSpPr>
            <p:grpSpPr>
              <a:xfrm>
                <a:off x="4038601" y="3927445"/>
                <a:ext cx="3833727" cy="2238039"/>
                <a:chOff x="4038600" y="991940"/>
                <a:chExt cx="3833727" cy="2238039"/>
              </a:xfrm>
            </p:grpSpPr>
            <p:cxnSp>
              <p:nvCxnSpPr>
                <p:cNvPr id="119" name="Straight Arrow Connector 118"/>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4648201" y="1513997"/>
                  <a:ext cx="1199649"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23" name="TextBox 122"/>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24" name="TextBox 123"/>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25" name="Rectangle 124"/>
                <p:cNvSpPr/>
                <p:nvPr/>
              </p:nvSpPr>
              <p:spPr>
                <a:xfrm>
                  <a:off x="6318598" y="1513997"/>
                  <a:ext cx="1344994"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27" name="TextBox 126"/>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128" name="Rectangle 127"/>
                <p:cNvSpPr/>
                <p:nvPr/>
              </p:nvSpPr>
              <p:spPr>
                <a:xfrm>
                  <a:off x="4648200" y="1676400"/>
                  <a:ext cx="1199649"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318598" y="1676400"/>
                  <a:ext cx="1344994"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4648200" y="19812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318598" y="1981201"/>
                  <a:ext cx="1344994"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4648200" y="22860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6318598" y="2286001"/>
                  <a:ext cx="1344994" cy="228599"/>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4648200" y="2580797"/>
                  <a:ext cx="1199649"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318598" y="2580797"/>
                  <a:ext cx="1344994"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37" name="TextBox 136"/>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38" name="TextBox 137"/>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39" name="TextBox 138"/>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109" name="Rectangle 108"/>
              <p:cNvSpPr/>
              <p:nvPr/>
            </p:nvSpPr>
            <p:spPr>
              <a:xfrm>
                <a:off x="4648201" y="4527042"/>
                <a:ext cx="1199649" cy="86203"/>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0" name="Rectangle 109"/>
              <p:cNvSpPr/>
              <p:nvPr/>
            </p:nvSpPr>
            <p:spPr>
              <a:xfrm>
                <a:off x="4648201" y="4831842"/>
                <a:ext cx="1199649" cy="86203"/>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1" name="Rectangle 110"/>
              <p:cNvSpPr/>
              <p:nvPr/>
            </p:nvSpPr>
            <p:spPr>
              <a:xfrm>
                <a:off x="4648201" y="5136642"/>
                <a:ext cx="1199649" cy="86203"/>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2" name="Rectangle 111"/>
              <p:cNvSpPr/>
              <p:nvPr/>
            </p:nvSpPr>
            <p:spPr>
              <a:xfrm>
                <a:off x="4648201" y="5441442"/>
                <a:ext cx="1199649" cy="86203"/>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3" name="Rectangle 112"/>
              <p:cNvSpPr/>
              <p:nvPr/>
            </p:nvSpPr>
            <p:spPr>
              <a:xfrm>
                <a:off x="6324601" y="4537045"/>
                <a:ext cx="1344994" cy="86203"/>
              </a:xfrm>
              <a:prstGeom prst="rect">
                <a:avLst/>
              </a:prstGeom>
              <a:solidFill>
                <a:srgbClr val="5757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6324601" y="4831842"/>
                <a:ext cx="1344994" cy="86203"/>
              </a:xfrm>
              <a:prstGeom prst="rect">
                <a:avLst/>
              </a:prstGeom>
              <a:solidFill>
                <a:srgbClr val="5757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324601" y="5136642"/>
                <a:ext cx="1344994" cy="86203"/>
              </a:xfrm>
              <a:prstGeom prst="rect">
                <a:avLst/>
              </a:prstGeom>
              <a:solidFill>
                <a:srgbClr val="5757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6324601" y="5441442"/>
                <a:ext cx="1344994" cy="86203"/>
              </a:xfrm>
              <a:prstGeom prst="rect">
                <a:avLst/>
              </a:prstGeom>
              <a:solidFill>
                <a:srgbClr val="5757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TextBox 15"/>
            <p:cNvSpPr txBox="1"/>
            <p:nvPr/>
          </p:nvSpPr>
          <p:spPr>
            <a:xfrm>
              <a:off x="2078890" y="2034418"/>
              <a:ext cx="344365" cy="276999"/>
            </a:xfrm>
            <a:prstGeom prst="rect">
              <a:avLst/>
            </a:prstGeom>
            <a:noFill/>
          </p:spPr>
          <p:txBody>
            <a:bodyPr wrap="none" rtlCol="0">
              <a:spAutoFit/>
            </a:bodyPr>
            <a:lstStyle/>
            <a:p>
              <a:r>
                <a:rPr lang="en-US" sz="1200" dirty="0" smtClean="0">
                  <a:latin typeface="Arial"/>
                </a:rPr>
                <a:t>P</a:t>
              </a:r>
              <a:r>
                <a:rPr lang="en-US" sz="1200" baseline="-25000" dirty="0" smtClean="0">
                  <a:latin typeface="Arial"/>
                </a:rPr>
                <a:t>1</a:t>
              </a:r>
              <a:endParaRPr lang="en-US" sz="1200" baseline="-25000" dirty="0">
                <a:latin typeface="Arial"/>
              </a:endParaRPr>
            </a:p>
          </p:txBody>
        </p:sp>
        <p:sp>
          <p:nvSpPr>
            <p:cNvPr id="141" name="TextBox 140"/>
            <p:cNvSpPr txBox="1"/>
            <p:nvPr/>
          </p:nvSpPr>
          <p:spPr>
            <a:xfrm>
              <a:off x="2266449" y="2284436"/>
              <a:ext cx="344365" cy="276999"/>
            </a:xfrm>
            <a:prstGeom prst="rect">
              <a:avLst/>
            </a:prstGeom>
            <a:noFill/>
          </p:spPr>
          <p:txBody>
            <a:bodyPr wrap="none" rtlCol="0">
              <a:spAutoFit/>
            </a:bodyPr>
            <a:lstStyle/>
            <a:p>
              <a:r>
                <a:rPr lang="en-US" sz="1200" dirty="0" smtClean="0">
                  <a:latin typeface="Arial"/>
                </a:rPr>
                <a:t>P</a:t>
              </a:r>
              <a:r>
                <a:rPr lang="en-US" sz="1200" baseline="-25000" dirty="0">
                  <a:latin typeface="Arial"/>
                </a:rPr>
                <a:t>2</a:t>
              </a:r>
            </a:p>
          </p:txBody>
        </p:sp>
      </p:grpSp>
      <p:sp>
        <p:nvSpPr>
          <p:cNvPr id="142" name="TextBox 141"/>
          <p:cNvSpPr txBox="1"/>
          <p:nvPr/>
        </p:nvSpPr>
        <p:spPr>
          <a:xfrm>
            <a:off x="541374" y="4379527"/>
            <a:ext cx="3564063" cy="1508105"/>
          </a:xfrm>
          <a:prstGeom prst="rect">
            <a:avLst/>
          </a:prstGeom>
          <a:noFill/>
        </p:spPr>
        <p:txBody>
          <a:bodyPr wrap="none" rtlCol="0">
            <a:spAutoFit/>
          </a:bodyPr>
          <a:lstStyle/>
          <a:p>
            <a:r>
              <a:rPr lang="en-US" sz="1400" dirty="0" smtClean="0">
                <a:solidFill>
                  <a:schemeClr val="bg1">
                    <a:lumMod val="65000"/>
                  </a:schemeClr>
                </a:solidFill>
                <a:latin typeface="Arial"/>
              </a:rPr>
              <a:t>P</a:t>
            </a:r>
            <a:r>
              <a:rPr lang="en-US" sz="1400" baseline="-25000" dirty="0" smtClean="0">
                <a:solidFill>
                  <a:schemeClr val="bg1">
                    <a:lumMod val="65000"/>
                  </a:schemeClr>
                </a:solidFill>
                <a:latin typeface="Arial"/>
              </a:rPr>
              <a:t>1</a:t>
            </a:r>
            <a:r>
              <a:rPr lang="en-US" sz="1400" dirty="0" smtClean="0">
                <a:solidFill>
                  <a:schemeClr val="bg1">
                    <a:lumMod val="65000"/>
                  </a:schemeClr>
                </a:solidFill>
              </a:rPr>
              <a:t>: 0 </a:t>
            </a:r>
            <a:r>
              <a:rPr lang="en-US" sz="1400" dirty="0" smtClean="0">
                <a:solidFill>
                  <a:schemeClr val="bg1">
                    <a:lumMod val="65000"/>
                  </a:schemeClr>
                </a:solidFill>
                <a:latin typeface="cmsy10"/>
                <a:ea typeface="cmsy10"/>
                <a:cs typeface="cmsy10"/>
              </a:rPr>
              <a:t>·</a:t>
            </a:r>
            <a:r>
              <a:rPr lang="en-US" sz="1400" dirty="0" smtClean="0">
                <a:solidFill>
                  <a:schemeClr val="bg1">
                    <a:lumMod val="65000"/>
                  </a:schemeClr>
                </a:solidFill>
              </a:rPr>
              <a:t> </a:t>
            </a:r>
            <a:r>
              <a:rPr lang="en-US" sz="1400" dirty="0" err="1" smtClean="0">
                <a:solidFill>
                  <a:schemeClr val="bg1">
                    <a:lumMod val="65000"/>
                  </a:schemeClr>
                </a:solidFill>
              </a:rPr>
              <a:t>bday</a:t>
            </a:r>
            <a:r>
              <a:rPr lang="en-US" sz="1400" dirty="0" smtClean="0">
                <a:solidFill>
                  <a:schemeClr val="bg1">
                    <a:lumMod val="65000"/>
                  </a:schemeClr>
                </a:solidFill>
              </a:rPr>
              <a:t> </a:t>
            </a:r>
            <a:r>
              <a:rPr lang="en-US" sz="1400" dirty="0" smtClean="0">
                <a:solidFill>
                  <a:schemeClr val="bg1">
                    <a:lumMod val="65000"/>
                  </a:schemeClr>
                </a:solidFill>
                <a:latin typeface="cmsy10"/>
                <a:ea typeface="cmsy10"/>
                <a:cs typeface="cmsy10"/>
              </a:rPr>
              <a:t>·</a:t>
            </a:r>
            <a:r>
              <a:rPr lang="en-US" sz="1400" dirty="0" smtClean="0">
                <a:solidFill>
                  <a:schemeClr val="bg1">
                    <a:lumMod val="65000"/>
                  </a:schemeClr>
                </a:solidFill>
              </a:rPr>
              <a:t> 259, 1992 </a:t>
            </a:r>
            <a:r>
              <a:rPr lang="en-US" sz="1400" dirty="0" smtClean="0">
                <a:solidFill>
                  <a:schemeClr val="bg1">
                    <a:lumMod val="65000"/>
                  </a:schemeClr>
                </a:solidFill>
                <a:latin typeface="cmsy10"/>
                <a:ea typeface="cmsy10"/>
                <a:cs typeface="cmsy10"/>
              </a:rPr>
              <a:t>·</a:t>
            </a:r>
            <a:r>
              <a:rPr lang="en-US" sz="1400" dirty="0" smtClean="0">
                <a:solidFill>
                  <a:schemeClr val="bg1">
                    <a:lumMod val="65000"/>
                  </a:schemeClr>
                </a:solidFill>
              </a:rPr>
              <a:t> </a:t>
            </a:r>
            <a:r>
              <a:rPr lang="en-US" sz="1400" dirty="0" err="1" smtClean="0">
                <a:solidFill>
                  <a:schemeClr val="bg1">
                    <a:lumMod val="65000"/>
                  </a:schemeClr>
                </a:solidFill>
              </a:rPr>
              <a:t>byear</a:t>
            </a:r>
            <a:r>
              <a:rPr lang="en-US" sz="1400" dirty="0" smtClean="0">
                <a:solidFill>
                  <a:schemeClr val="bg1">
                    <a:lumMod val="65000"/>
                  </a:schemeClr>
                </a:solidFill>
              </a:rPr>
              <a:t> </a:t>
            </a:r>
            <a:r>
              <a:rPr lang="en-US" sz="1400" dirty="0" smtClean="0">
                <a:solidFill>
                  <a:schemeClr val="bg1">
                    <a:lumMod val="65000"/>
                  </a:schemeClr>
                </a:solidFill>
                <a:latin typeface="cmsy10"/>
                <a:ea typeface="cmsy10"/>
                <a:cs typeface="cmsy10"/>
              </a:rPr>
              <a:t>·</a:t>
            </a:r>
            <a:r>
              <a:rPr lang="en-US" sz="1400" dirty="0" smtClean="0">
                <a:solidFill>
                  <a:schemeClr val="bg1">
                    <a:lumMod val="65000"/>
                  </a:schemeClr>
                </a:solidFill>
              </a:rPr>
              <a:t> 1992</a:t>
            </a:r>
          </a:p>
          <a:p>
            <a:r>
              <a:rPr lang="en-US" sz="1400" dirty="0">
                <a:solidFill>
                  <a:schemeClr val="bg1">
                    <a:lumMod val="65000"/>
                  </a:schemeClr>
                </a:solidFill>
              </a:rPr>
              <a:t>	</a:t>
            </a:r>
            <a:r>
              <a:rPr lang="en-US" sz="1400" dirty="0" smtClean="0">
                <a:solidFill>
                  <a:schemeClr val="bg1">
                    <a:lumMod val="65000"/>
                  </a:schemeClr>
                </a:solidFill>
                <a:latin typeface="Arial"/>
              </a:rPr>
              <a:t>p </a:t>
            </a:r>
            <a:r>
              <a:rPr lang="en-US" sz="1400" dirty="0" smtClean="0">
                <a:solidFill>
                  <a:schemeClr val="bg1">
                    <a:lumMod val="65000"/>
                  </a:schemeClr>
                </a:solidFill>
              </a:rPr>
              <a:t>= 0.0000074</a:t>
            </a:r>
          </a:p>
          <a:p>
            <a:r>
              <a:rPr lang="en-US" sz="1400" dirty="0" smtClean="0">
                <a:solidFill>
                  <a:schemeClr val="bg1">
                    <a:lumMod val="65000"/>
                  </a:schemeClr>
                </a:solidFill>
                <a:latin typeface="Arial"/>
              </a:rPr>
              <a:t>P</a:t>
            </a:r>
            <a:r>
              <a:rPr lang="en-US" sz="1400" baseline="-25000" dirty="0" smtClean="0">
                <a:solidFill>
                  <a:schemeClr val="bg1">
                    <a:lumMod val="65000"/>
                  </a:schemeClr>
                </a:solidFill>
                <a:latin typeface="Arial"/>
              </a:rPr>
              <a:t>2</a:t>
            </a:r>
            <a:r>
              <a:rPr lang="en-US" sz="1400" dirty="0" smtClean="0">
                <a:solidFill>
                  <a:schemeClr val="bg1">
                    <a:lumMod val="65000"/>
                  </a:schemeClr>
                </a:solidFill>
              </a:rPr>
              <a:t>: 0 </a:t>
            </a:r>
            <a:r>
              <a:rPr lang="en-US" sz="1400" dirty="0" smtClean="0">
                <a:solidFill>
                  <a:schemeClr val="bg1">
                    <a:lumMod val="65000"/>
                  </a:schemeClr>
                </a:solidFill>
                <a:latin typeface="cmsy10"/>
                <a:ea typeface="cmsy10"/>
                <a:cs typeface="cmsy10"/>
              </a:rPr>
              <a:t>·</a:t>
            </a:r>
            <a:r>
              <a:rPr lang="en-US" sz="1400" dirty="0" smtClean="0">
                <a:solidFill>
                  <a:schemeClr val="bg1">
                    <a:lumMod val="65000"/>
                  </a:schemeClr>
                </a:solidFill>
              </a:rPr>
              <a:t> </a:t>
            </a:r>
            <a:r>
              <a:rPr lang="en-US" sz="1400" dirty="0" err="1" smtClean="0">
                <a:solidFill>
                  <a:schemeClr val="bg1">
                    <a:lumMod val="65000"/>
                  </a:schemeClr>
                </a:solidFill>
              </a:rPr>
              <a:t>bday</a:t>
            </a:r>
            <a:r>
              <a:rPr lang="en-US" sz="1400" dirty="0" smtClean="0">
                <a:solidFill>
                  <a:schemeClr val="bg1">
                    <a:lumMod val="65000"/>
                  </a:schemeClr>
                </a:solidFill>
              </a:rPr>
              <a:t> </a:t>
            </a:r>
            <a:r>
              <a:rPr lang="en-US" sz="1400" dirty="0" smtClean="0">
                <a:solidFill>
                  <a:schemeClr val="bg1">
                    <a:lumMod val="65000"/>
                  </a:schemeClr>
                </a:solidFill>
                <a:latin typeface="cmsy10"/>
                <a:ea typeface="cmsy10"/>
                <a:cs typeface="cmsy10"/>
              </a:rPr>
              <a:t>·</a:t>
            </a:r>
            <a:r>
              <a:rPr lang="en-US" sz="1400" dirty="0" smtClean="0">
                <a:solidFill>
                  <a:schemeClr val="bg1">
                    <a:lumMod val="65000"/>
                  </a:schemeClr>
                </a:solidFill>
              </a:rPr>
              <a:t> 259, 1991 </a:t>
            </a:r>
            <a:r>
              <a:rPr lang="en-US" sz="1400" dirty="0" smtClean="0">
                <a:solidFill>
                  <a:schemeClr val="bg1">
                    <a:lumMod val="65000"/>
                  </a:schemeClr>
                </a:solidFill>
                <a:latin typeface="cmsy10"/>
                <a:ea typeface="cmsy10"/>
                <a:cs typeface="cmsy10"/>
              </a:rPr>
              <a:t>·</a:t>
            </a:r>
            <a:r>
              <a:rPr lang="en-US" sz="1400" dirty="0" smtClean="0">
                <a:solidFill>
                  <a:schemeClr val="bg1">
                    <a:lumMod val="65000"/>
                  </a:schemeClr>
                </a:solidFill>
              </a:rPr>
              <a:t> </a:t>
            </a:r>
            <a:r>
              <a:rPr lang="en-US" sz="1400" dirty="0" err="1" smtClean="0">
                <a:solidFill>
                  <a:schemeClr val="bg1">
                    <a:lumMod val="65000"/>
                  </a:schemeClr>
                </a:solidFill>
              </a:rPr>
              <a:t>byear</a:t>
            </a:r>
            <a:r>
              <a:rPr lang="en-US" sz="1400" dirty="0" smtClean="0">
                <a:solidFill>
                  <a:schemeClr val="bg1">
                    <a:lumMod val="65000"/>
                  </a:schemeClr>
                </a:solidFill>
              </a:rPr>
              <a:t> </a:t>
            </a:r>
            <a:r>
              <a:rPr lang="en-US" sz="1400" dirty="0" smtClean="0">
                <a:solidFill>
                  <a:schemeClr val="bg1">
                    <a:lumMod val="65000"/>
                  </a:schemeClr>
                </a:solidFill>
                <a:latin typeface="cmsy10"/>
                <a:ea typeface="cmsy10"/>
                <a:cs typeface="cmsy10"/>
              </a:rPr>
              <a:t>·</a:t>
            </a:r>
            <a:r>
              <a:rPr lang="en-US" sz="1400" dirty="0" smtClean="0">
                <a:solidFill>
                  <a:schemeClr val="bg1">
                    <a:lumMod val="65000"/>
                  </a:schemeClr>
                </a:solidFill>
              </a:rPr>
              <a:t> 1991</a:t>
            </a:r>
          </a:p>
          <a:p>
            <a:r>
              <a:rPr lang="en-US" sz="1400" dirty="0">
                <a:solidFill>
                  <a:schemeClr val="bg1">
                    <a:lumMod val="65000"/>
                  </a:schemeClr>
                </a:solidFill>
              </a:rPr>
              <a:t>	</a:t>
            </a:r>
            <a:r>
              <a:rPr lang="en-US" sz="1400" dirty="0" smtClean="0">
                <a:solidFill>
                  <a:schemeClr val="bg1">
                    <a:lumMod val="65000"/>
                  </a:schemeClr>
                </a:solidFill>
              </a:rPr>
              <a:t>p = 0.000074</a:t>
            </a:r>
          </a:p>
          <a:p>
            <a:r>
              <a:rPr lang="en-US" b="1" dirty="0" smtClean="0">
                <a:solidFill>
                  <a:schemeClr val="bg1">
                    <a:lumMod val="65000"/>
                  </a:schemeClr>
                </a:solidFill>
              </a:rPr>
              <a:t>	…</a:t>
            </a:r>
          </a:p>
          <a:p>
            <a:r>
              <a:rPr lang="en-US" b="1" dirty="0" smtClean="0">
                <a:latin typeface="Arial"/>
              </a:rPr>
              <a:t>P</a:t>
            </a:r>
            <a:r>
              <a:rPr lang="en-US" b="1" baseline="-25000" dirty="0" smtClean="0">
                <a:latin typeface="Arial"/>
              </a:rPr>
              <a:t>18</a:t>
            </a:r>
            <a:endParaRPr lang="en-US" b="1" baseline="-25000" dirty="0">
              <a:latin typeface="Arial"/>
            </a:endParaRPr>
          </a:p>
        </p:txBody>
      </p:sp>
      <p:cxnSp>
        <p:nvCxnSpPr>
          <p:cNvPr id="5" name="Straight Arrow Connector 4"/>
          <p:cNvCxnSpPr>
            <a:stCxn id="6" idx="0"/>
          </p:cNvCxnSpPr>
          <p:nvPr/>
        </p:nvCxnSpPr>
        <p:spPr>
          <a:xfrm flipV="1">
            <a:off x="4105012" y="4724400"/>
            <a:ext cx="1609988" cy="1334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286000" y="6059269"/>
            <a:ext cx="3638023" cy="646331"/>
          </a:xfrm>
          <a:prstGeom prst="rect">
            <a:avLst/>
          </a:prstGeom>
          <a:noFill/>
        </p:spPr>
        <p:txBody>
          <a:bodyPr wrap="none" rtlCol="0">
            <a:spAutoFit/>
          </a:bodyPr>
          <a:lstStyle/>
          <a:p>
            <a:r>
              <a:rPr lang="en-US" dirty="0" smtClean="0"/>
              <a:t>for policy check</a:t>
            </a:r>
          </a:p>
          <a:p>
            <a:r>
              <a:rPr lang="en-US" dirty="0" smtClean="0">
                <a:latin typeface="cmsy10"/>
                <a:ea typeface="cmsy10"/>
                <a:cs typeface="cmsy10"/>
              </a:rPr>
              <a:t>8</a:t>
            </a:r>
            <a:r>
              <a:rPr lang="en-US" dirty="0" smtClean="0"/>
              <a:t> … </a:t>
            </a:r>
            <a:r>
              <a:rPr lang="en-US" dirty="0" smtClean="0">
                <a:latin typeface="cmsy10"/>
                <a:ea typeface="cmsy10"/>
                <a:cs typeface="cmsy10"/>
              </a:rPr>
              <a:t>8</a:t>
            </a:r>
            <a:r>
              <a:rPr lang="en-US" dirty="0" smtClean="0"/>
              <a:t> … </a:t>
            </a:r>
            <a:r>
              <a:rPr lang="en-US" dirty="0" err="1" smtClean="0">
                <a:solidFill>
                  <a:srgbClr val="3B3B4B"/>
                </a:solidFill>
              </a:rPr>
              <a:t>Pr</a:t>
            </a:r>
            <a:r>
              <a:rPr lang="en-US" dirty="0">
                <a:solidFill>
                  <a:srgbClr val="3B3B4B"/>
                </a:solidFill>
              </a:rPr>
              <a:t>[</a:t>
            </a:r>
            <a:r>
              <a:rPr lang="en-US" dirty="0" err="1">
                <a:solidFill>
                  <a:srgbClr val="3B3B4B"/>
                </a:solidFill>
              </a:rPr>
              <a:t>bday</a:t>
            </a:r>
            <a:r>
              <a:rPr lang="en-US" dirty="0">
                <a:solidFill>
                  <a:srgbClr val="3B3B4B"/>
                </a:solidFill>
              </a:rPr>
              <a:t> = b | out = o] </a:t>
            </a:r>
            <a:r>
              <a:rPr lang="en-US" dirty="0" smtClean="0">
                <a:solidFill>
                  <a:srgbClr val="3B3B4B"/>
                </a:solidFill>
              </a:rPr>
              <a:t>&lt; t</a:t>
            </a:r>
            <a:endParaRPr lang="en-US"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41</a:t>
            </a:fld>
            <a:endParaRPr lang="en-US"/>
          </a:p>
        </p:txBody>
      </p:sp>
      <p:sp>
        <p:nvSpPr>
          <p:cNvPr id="64" name="TextBox 63"/>
          <p:cNvSpPr txBox="1"/>
          <p:nvPr/>
        </p:nvSpPr>
        <p:spPr>
          <a:xfrm>
            <a:off x="8809541" y="0"/>
            <a:ext cx="334459" cy="369332"/>
          </a:xfrm>
          <a:prstGeom prst="rect">
            <a:avLst/>
          </a:prstGeom>
          <a:noFill/>
        </p:spPr>
        <p:txBody>
          <a:bodyPr wrap="none" rtlCol="0">
            <a:spAutoFit/>
          </a:bodyPr>
          <a:lstStyle/>
          <a:p>
            <a:r>
              <a:rPr lang="en-US" dirty="0" smtClean="0"/>
              <a:t>P</a:t>
            </a:r>
            <a:endParaRPr lang="en-US" dirty="0"/>
          </a:p>
        </p:txBody>
      </p:sp>
    </p:spTree>
    <p:extLst>
      <p:ext uri="{BB962C8B-B14F-4D97-AF65-F5344CB8AC3E}">
        <p14:creationId xmlns:p14="http://schemas.microsoft.com/office/powerpoint/2010/main" val="10974337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a:xfrm>
            <a:off x="457200" y="533400"/>
            <a:ext cx="8229600" cy="990600"/>
          </a:xfrm>
        </p:spPr>
        <p:txBody>
          <a:bodyPr/>
          <a:lstStyle/>
          <a:p>
            <a:r>
              <a:rPr lang="en-US" dirty="0" smtClean="0"/>
              <a:t>Abstraction</a:t>
            </a:r>
            <a:endParaRPr lang="en-US" dirty="0"/>
          </a:p>
        </p:txBody>
      </p:sp>
      <p:grpSp>
        <p:nvGrpSpPr>
          <p:cNvPr id="4" name="Group 3"/>
          <p:cNvGrpSpPr/>
          <p:nvPr/>
        </p:nvGrpSpPr>
        <p:grpSpPr>
          <a:xfrm>
            <a:off x="2471322" y="1400684"/>
            <a:ext cx="3833727" cy="2503399"/>
            <a:chOff x="4311986" y="3916645"/>
            <a:chExt cx="3833727" cy="2503399"/>
          </a:xfrm>
        </p:grpSpPr>
        <p:grpSp>
          <p:nvGrpSpPr>
            <p:cNvPr id="67" name="Group 66"/>
            <p:cNvGrpSpPr/>
            <p:nvPr/>
          </p:nvGrpSpPr>
          <p:grpSpPr>
            <a:xfrm>
              <a:off x="4311986" y="3916645"/>
              <a:ext cx="3833727" cy="2503399"/>
              <a:chOff x="4038601" y="3662085"/>
              <a:chExt cx="3833727" cy="2503399"/>
            </a:xfrm>
          </p:grpSpPr>
          <p:grpSp>
            <p:nvGrpSpPr>
              <p:cNvPr id="73" name="Group 72"/>
              <p:cNvGrpSpPr/>
              <p:nvPr/>
            </p:nvGrpSpPr>
            <p:grpSpPr>
              <a:xfrm>
                <a:off x="4038601" y="3927445"/>
                <a:ext cx="3833727" cy="2238039"/>
                <a:chOff x="4038600" y="991940"/>
                <a:chExt cx="3833727" cy="2238039"/>
              </a:xfrm>
            </p:grpSpPr>
            <p:cxnSp>
              <p:nvCxnSpPr>
                <p:cNvPr id="84" name="Straight Arrow Connector 83"/>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88" name="TextBox 87"/>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89" name="TextBox 88"/>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90" name="Rectangle 89"/>
                <p:cNvSpPr/>
                <p:nvPr/>
              </p:nvSpPr>
              <p:spPr>
                <a:xfrm>
                  <a:off x="6318598" y="1513997"/>
                  <a:ext cx="1344994"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92" name="TextBox 91"/>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99" name="Rectangle 98"/>
                <p:cNvSpPr/>
                <p:nvPr/>
              </p:nvSpPr>
              <p:spPr>
                <a:xfrm>
                  <a:off x="4648200" y="1513997"/>
                  <a:ext cx="1199649"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02" name="TextBox 101"/>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03" name="TextBox 102"/>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04" name="TextBox 103"/>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82" name="TextBox 81"/>
              <p:cNvSpPr txBox="1"/>
              <p:nvPr/>
            </p:nvSpPr>
            <p:spPr>
              <a:xfrm>
                <a:off x="4038601" y="4435529"/>
                <a:ext cx="485993" cy="253916"/>
              </a:xfrm>
              <a:prstGeom prst="rect">
                <a:avLst/>
              </a:prstGeom>
              <a:noFill/>
            </p:spPr>
            <p:txBody>
              <a:bodyPr wrap="square" rtlCol="0">
                <a:spAutoFit/>
              </a:bodyPr>
              <a:lstStyle/>
              <a:p>
                <a:r>
                  <a:rPr lang="en-US" sz="1050" dirty="0" smtClean="0"/>
                  <a:t>1991</a:t>
                </a:r>
                <a:endParaRPr lang="en-US" sz="1050" dirty="0"/>
              </a:p>
            </p:txBody>
          </p:sp>
          <p:sp>
            <p:nvSpPr>
              <p:cNvPr id="83" name="TextBox 82"/>
              <p:cNvSpPr txBox="1"/>
              <p:nvPr/>
            </p:nvSpPr>
            <p:spPr>
              <a:xfrm>
                <a:off x="5480338" y="3662085"/>
                <a:ext cx="1005767" cy="369332"/>
              </a:xfrm>
              <a:prstGeom prst="rect">
                <a:avLst/>
              </a:prstGeom>
              <a:noFill/>
            </p:spPr>
            <p:txBody>
              <a:bodyPr wrap="none" rtlCol="0">
                <a:spAutoFit/>
              </a:bodyPr>
              <a:lstStyle/>
              <a:p>
                <a:r>
                  <a:rPr lang="en-US" dirty="0"/>
                  <a:t>a</a:t>
                </a:r>
                <a:r>
                  <a:rPr lang="en-US" dirty="0" smtClean="0"/>
                  <a:t>bstract</a:t>
                </a:r>
                <a:endParaRPr lang="en-US" dirty="0"/>
              </a:p>
            </p:txBody>
          </p:sp>
        </p:grpSp>
        <p:sp>
          <p:nvSpPr>
            <p:cNvPr id="3" name="TextBox 2"/>
            <p:cNvSpPr txBox="1"/>
            <p:nvPr/>
          </p:nvSpPr>
          <p:spPr>
            <a:xfrm>
              <a:off x="5329508" y="5132049"/>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sp>
          <p:nvSpPr>
            <p:cNvPr id="105" name="TextBox 104"/>
            <p:cNvSpPr txBox="1"/>
            <p:nvPr/>
          </p:nvSpPr>
          <p:spPr>
            <a:xfrm>
              <a:off x="7086600" y="5133298"/>
              <a:ext cx="424215" cy="369332"/>
            </a:xfrm>
            <a:prstGeom prst="rect">
              <a:avLst/>
            </a:prstGeom>
            <a:noFill/>
          </p:spPr>
          <p:txBody>
            <a:bodyPr wrap="none" rtlCol="0">
              <a:spAutoFit/>
            </a:bodyPr>
            <a:lstStyle/>
            <a:p>
              <a:r>
                <a:rPr lang="en-US" dirty="0" smtClean="0">
                  <a:latin typeface="Arial"/>
                </a:rPr>
                <a:t>P</a:t>
              </a:r>
              <a:r>
                <a:rPr lang="en-US" baseline="-25000" dirty="0">
                  <a:latin typeface="Arial"/>
                </a:rPr>
                <a:t>2</a:t>
              </a:r>
            </a:p>
          </p:txBody>
        </p:sp>
      </p:grpSp>
      <p:sp>
        <p:nvSpPr>
          <p:cNvPr id="2" name="TextBox 1"/>
          <p:cNvSpPr txBox="1"/>
          <p:nvPr/>
        </p:nvSpPr>
        <p:spPr>
          <a:xfrm>
            <a:off x="2941637" y="4047067"/>
            <a:ext cx="5579673" cy="2062103"/>
          </a:xfrm>
          <a:prstGeom prst="rect">
            <a:avLst/>
          </a:prstGeom>
          <a:noFill/>
        </p:spPr>
        <p:txBody>
          <a:bodyPr wrap="none" rtlCol="0">
            <a:spAutoFit/>
          </a:bodyPr>
          <a:lstStyle/>
          <a:p>
            <a:r>
              <a:rPr lang="en-US" sz="1600" dirty="0" smtClean="0"/>
              <a:t>For each </a:t>
            </a:r>
            <a:r>
              <a:rPr lang="en-US" sz="1600" dirty="0" smtClean="0">
                <a:latin typeface="Arial"/>
              </a:rPr>
              <a:t>P</a:t>
            </a:r>
            <a:r>
              <a:rPr lang="en-US" sz="1600" baseline="-25000" dirty="0" smtClean="0">
                <a:latin typeface="Arial"/>
              </a:rPr>
              <a:t>i</a:t>
            </a:r>
            <a:r>
              <a:rPr lang="en-US" sz="1600" dirty="0" smtClean="0"/>
              <a:t>, store</a:t>
            </a:r>
          </a:p>
          <a:p>
            <a:r>
              <a:rPr lang="en-US" sz="1600" dirty="0"/>
              <a:t>	</a:t>
            </a:r>
            <a:r>
              <a:rPr lang="en-US" sz="1600" dirty="0" smtClean="0"/>
              <a:t>region (polyhedron)</a:t>
            </a:r>
          </a:p>
          <a:p>
            <a:r>
              <a:rPr lang="en-US" sz="1600" dirty="0"/>
              <a:t>	</a:t>
            </a:r>
            <a:r>
              <a:rPr lang="en-US" sz="1600" dirty="0" smtClean="0"/>
              <a:t>upper bound on probability of each possible point</a:t>
            </a:r>
          </a:p>
          <a:p>
            <a:r>
              <a:rPr lang="en-US" sz="1600" dirty="0"/>
              <a:t>	</a:t>
            </a:r>
            <a:r>
              <a:rPr lang="en-US" sz="1600" dirty="0" smtClean="0"/>
              <a:t>upper bound on the number of (possible) </a:t>
            </a:r>
            <a:r>
              <a:rPr lang="en-US" sz="1600" dirty="0" smtClean="0"/>
              <a:t>points</a:t>
            </a:r>
          </a:p>
          <a:p>
            <a:endParaRPr lang="en-US" sz="1600" dirty="0" smtClean="0"/>
          </a:p>
          <a:p>
            <a:r>
              <a:rPr lang="en-US" sz="1600" dirty="0" smtClean="0"/>
              <a:t>Also </a:t>
            </a:r>
            <a:r>
              <a:rPr lang="en-US" sz="1600" dirty="0"/>
              <a:t>store</a:t>
            </a:r>
          </a:p>
          <a:p>
            <a:r>
              <a:rPr lang="en-US" sz="1600" dirty="0"/>
              <a:t>	</a:t>
            </a:r>
            <a:r>
              <a:rPr lang="en-US" sz="1600" b="1" dirty="0"/>
              <a:t>lower bounds</a:t>
            </a:r>
            <a:r>
              <a:rPr lang="en-US" sz="1600" dirty="0"/>
              <a:t> on the above</a:t>
            </a:r>
          </a:p>
          <a:p>
            <a:endParaRPr lang="en-US" sz="1600" dirty="0" smtClean="0"/>
          </a:p>
        </p:txBody>
      </p:sp>
      <p:sp>
        <p:nvSpPr>
          <p:cNvPr id="55" name="TextBox 54"/>
          <p:cNvSpPr txBox="1"/>
          <p:nvPr/>
        </p:nvSpPr>
        <p:spPr>
          <a:xfrm>
            <a:off x="3628920" y="6011185"/>
            <a:ext cx="2983171" cy="369332"/>
          </a:xfrm>
          <a:prstGeom prst="rect">
            <a:avLst/>
          </a:prstGeom>
          <a:noFill/>
        </p:spPr>
        <p:txBody>
          <a:bodyPr wrap="none" rtlCol="0">
            <a:spAutoFit/>
          </a:bodyPr>
          <a:lstStyle/>
          <a:p>
            <a:r>
              <a:rPr lang="en-US" dirty="0" err="1" smtClean="0"/>
              <a:t>Pr</a:t>
            </a:r>
            <a:r>
              <a:rPr lang="en-US" dirty="0" smtClean="0"/>
              <a:t>[A | B] = </a:t>
            </a:r>
            <a:r>
              <a:rPr lang="en-US" dirty="0" err="1" smtClean="0"/>
              <a:t>Pr</a:t>
            </a:r>
            <a:r>
              <a:rPr lang="en-US" dirty="0" smtClean="0"/>
              <a:t>[A </a:t>
            </a:r>
            <a:r>
              <a:rPr lang="en-US" dirty="0" err="1" smtClean="0">
                <a:latin typeface="cmsy10"/>
                <a:ea typeface="cmsy10"/>
                <a:cs typeface="cmsy10"/>
              </a:rPr>
              <a:t>Æ</a:t>
            </a:r>
            <a:r>
              <a:rPr lang="en-US" dirty="0" smtClean="0"/>
              <a:t> B] / </a:t>
            </a:r>
            <a:r>
              <a:rPr lang="en-US" b="1" dirty="0" err="1" smtClean="0">
                <a:solidFill>
                  <a:srgbClr val="FF0000"/>
                </a:solidFill>
              </a:rPr>
              <a:t>Pr</a:t>
            </a:r>
            <a:r>
              <a:rPr lang="en-US" b="1" dirty="0" smtClean="0">
                <a:solidFill>
                  <a:srgbClr val="FF0000"/>
                </a:solidFill>
              </a:rPr>
              <a:t>[B]</a:t>
            </a:r>
            <a:endParaRPr lang="en-US" b="1" dirty="0">
              <a:solidFill>
                <a:srgbClr val="FF0000"/>
              </a:solidFill>
            </a:endParaRPr>
          </a:p>
        </p:txBody>
      </p:sp>
      <p:sp>
        <p:nvSpPr>
          <p:cNvPr id="8" name="TextBox 7"/>
          <p:cNvSpPr txBox="1"/>
          <p:nvPr/>
        </p:nvSpPr>
        <p:spPr>
          <a:xfrm>
            <a:off x="990600" y="4648200"/>
            <a:ext cx="1429110" cy="646331"/>
          </a:xfrm>
          <a:prstGeom prst="rect">
            <a:avLst/>
          </a:prstGeom>
          <a:noFill/>
        </p:spPr>
        <p:txBody>
          <a:bodyPr wrap="none" rtlCol="0">
            <a:spAutoFit/>
          </a:bodyPr>
          <a:lstStyle/>
          <a:p>
            <a:r>
              <a:rPr lang="en-US" dirty="0" smtClean="0"/>
              <a:t>Probabilistic</a:t>
            </a:r>
            <a:endParaRPr lang="en-US" dirty="0"/>
          </a:p>
          <a:p>
            <a:r>
              <a:rPr lang="en-US" dirty="0" smtClean="0"/>
              <a:t>Polyhedron</a:t>
            </a:r>
            <a:endParaRPr lang="en-US" dirty="0"/>
          </a:p>
        </p:txBody>
      </p:sp>
      <p:sp>
        <p:nvSpPr>
          <p:cNvPr id="11" name="Left Brace 10"/>
          <p:cNvSpPr/>
          <p:nvPr/>
        </p:nvSpPr>
        <p:spPr>
          <a:xfrm>
            <a:off x="2547522" y="4083561"/>
            <a:ext cx="271878" cy="178384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42</a:t>
            </a:fld>
            <a:endParaRPr lang="en-US"/>
          </a:p>
        </p:txBody>
      </p:sp>
    </p:spTree>
    <p:extLst>
      <p:ext uri="{BB962C8B-B14F-4D97-AF65-F5344CB8AC3E}">
        <p14:creationId xmlns:p14="http://schemas.microsoft.com/office/powerpoint/2010/main" val="26765022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a:xfrm>
            <a:off x="457200" y="533400"/>
            <a:ext cx="8229600" cy="990600"/>
          </a:xfrm>
        </p:spPr>
        <p:txBody>
          <a:bodyPr/>
          <a:lstStyle/>
          <a:p>
            <a:r>
              <a:rPr lang="en-US" dirty="0" smtClean="0"/>
              <a:t>Abstract Conditioning</a:t>
            </a:r>
            <a:endParaRPr lang="en-US"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43</a:t>
            </a:fld>
            <a:endParaRPr lang="en-US"/>
          </a:p>
        </p:txBody>
      </p:sp>
      <p:grpSp>
        <p:nvGrpSpPr>
          <p:cNvPr id="8" name="Group 7"/>
          <p:cNvGrpSpPr/>
          <p:nvPr/>
        </p:nvGrpSpPr>
        <p:grpSpPr>
          <a:xfrm>
            <a:off x="2286000" y="1571961"/>
            <a:ext cx="3833727" cy="2238039"/>
            <a:chOff x="457200" y="1789360"/>
            <a:chExt cx="3833727" cy="2238039"/>
          </a:xfrm>
        </p:grpSpPr>
        <p:grpSp>
          <p:nvGrpSpPr>
            <p:cNvPr id="108" name="Group 107"/>
            <p:cNvGrpSpPr/>
            <p:nvPr/>
          </p:nvGrpSpPr>
          <p:grpSpPr>
            <a:xfrm>
              <a:off x="457200" y="1789360"/>
              <a:ext cx="3833727" cy="2238039"/>
              <a:chOff x="4038600" y="991940"/>
              <a:chExt cx="3833727" cy="2238039"/>
            </a:xfrm>
          </p:grpSpPr>
          <p:cxnSp>
            <p:nvCxnSpPr>
              <p:cNvPr id="119" name="Straight Arrow Connector 118"/>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4648201" y="1513997"/>
                <a:ext cx="1199649"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23" name="TextBox 122"/>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24" name="TextBox 123"/>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25" name="Rectangle 124"/>
              <p:cNvSpPr/>
              <p:nvPr/>
            </p:nvSpPr>
            <p:spPr>
              <a:xfrm>
                <a:off x="6318598" y="1513997"/>
                <a:ext cx="1344994"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27" name="TextBox 126"/>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128" name="Rectangle 127"/>
              <p:cNvSpPr/>
              <p:nvPr/>
            </p:nvSpPr>
            <p:spPr>
              <a:xfrm>
                <a:off x="4648200" y="1676400"/>
                <a:ext cx="1199649"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318598" y="1676400"/>
                <a:ext cx="1344994"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4648200" y="19812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318598" y="1981201"/>
                <a:ext cx="1344994"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4648200" y="22860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6318598" y="2286001"/>
                <a:ext cx="1344994" cy="228599"/>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4648200" y="2580797"/>
                <a:ext cx="1199649"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318598" y="2580797"/>
                <a:ext cx="1344994"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37" name="TextBox 136"/>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38" name="TextBox 137"/>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39" name="TextBox 138"/>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7" name="Rectangle 6"/>
            <p:cNvSpPr/>
            <p:nvPr/>
          </p:nvSpPr>
          <p:spPr>
            <a:xfrm>
              <a:off x="2971800" y="1789360"/>
              <a:ext cx="457200" cy="2162789"/>
            </a:xfrm>
            <a:prstGeom prst="rect">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86000" y="4191000"/>
            <a:ext cx="3833727" cy="2238039"/>
            <a:chOff x="433473" y="4343400"/>
            <a:chExt cx="3833727" cy="2238039"/>
          </a:xfrm>
        </p:grpSpPr>
        <p:grpSp>
          <p:nvGrpSpPr>
            <p:cNvPr id="106" name="Group 105"/>
            <p:cNvGrpSpPr/>
            <p:nvPr/>
          </p:nvGrpSpPr>
          <p:grpSpPr>
            <a:xfrm>
              <a:off x="433473" y="4343400"/>
              <a:ext cx="3833727" cy="2238039"/>
              <a:chOff x="457200" y="1789360"/>
              <a:chExt cx="3833727" cy="2238039"/>
            </a:xfrm>
          </p:grpSpPr>
          <p:grpSp>
            <p:nvGrpSpPr>
              <p:cNvPr id="107" name="Group 106"/>
              <p:cNvGrpSpPr/>
              <p:nvPr/>
            </p:nvGrpSpPr>
            <p:grpSpPr>
              <a:xfrm>
                <a:off x="457200" y="1789360"/>
                <a:ext cx="3833727" cy="2238039"/>
                <a:chOff x="4038600" y="991940"/>
                <a:chExt cx="3833727" cy="2238039"/>
              </a:xfrm>
            </p:grpSpPr>
            <p:cxnSp>
              <p:nvCxnSpPr>
                <p:cNvPr id="110" name="Straight Arrow Connector 109"/>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4648201" y="1513997"/>
                  <a:ext cx="1199649"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14" name="TextBox 113"/>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15" name="TextBox 114"/>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16" name="Rectangle 115"/>
                <p:cNvSpPr/>
                <p:nvPr/>
              </p:nvSpPr>
              <p:spPr>
                <a:xfrm>
                  <a:off x="6318598" y="1513997"/>
                  <a:ext cx="1344994"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18" name="TextBox 117"/>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140" name="Rectangle 139"/>
                <p:cNvSpPr/>
                <p:nvPr/>
              </p:nvSpPr>
              <p:spPr>
                <a:xfrm>
                  <a:off x="4648200" y="1676400"/>
                  <a:ext cx="1199649"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6318598" y="1676400"/>
                  <a:ext cx="1344994"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4648200" y="19812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6318598" y="1981201"/>
                  <a:ext cx="1344994"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648200" y="2286001"/>
                  <a:ext cx="1199649"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6318598" y="2286001"/>
                  <a:ext cx="1344994" cy="228599"/>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4648200" y="2580797"/>
                  <a:ext cx="1199649"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6318598" y="2580797"/>
                  <a:ext cx="1344994"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TextBox 162"/>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64" name="TextBox 163"/>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65" name="TextBox 164"/>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66" name="TextBox 165"/>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109" name="Rectangle 108"/>
              <p:cNvSpPr/>
              <p:nvPr/>
            </p:nvSpPr>
            <p:spPr>
              <a:xfrm>
                <a:off x="2971800" y="1789360"/>
                <a:ext cx="457200" cy="2162789"/>
              </a:xfrm>
              <a:prstGeom prst="rect">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5" name="Rectangle 184"/>
            <p:cNvSpPr/>
            <p:nvPr/>
          </p:nvSpPr>
          <p:spPr>
            <a:xfrm>
              <a:off x="3429000" y="4690414"/>
              <a:ext cx="801170" cy="1538665"/>
            </a:xfrm>
            <a:prstGeom prst="rect">
              <a:avLst/>
            </a:prstGeom>
            <a:solidFill>
              <a:srgbClr val="FFFFFF"/>
            </a:solidFill>
            <a:ln>
              <a:solidFill>
                <a:srgbClr val="FFFF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1043074" y="4709735"/>
              <a:ext cx="1881390" cy="1538665"/>
            </a:xfrm>
            <a:prstGeom prst="rect">
              <a:avLst/>
            </a:prstGeom>
            <a:solidFill>
              <a:srgbClr val="FFFFFF"/>
            </a:solidFill>
            <a:ln>
              <a:solidFill>
                <a:srgbClr val="FFFF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949768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a:xfrm>
            <a:off x="457200" y="533400"/>
            <a:ext cx="8229600" cy="990600"/>
          </a:xfrm>
        </p:spPr>
        <p:txBody>
          <a:bodyPr/>
          <a:lstStyle/>
          <a:p>
            <a:r>
              <a:rPr lang="en-US" dirty="0" smtClean="0"/>
              <a:t>Abstract Conditioning</a:t>
            </a:r>
            <a:endParaRPr lang="en-US" dirty="0"/>
          </a:p>
        </p:txBody>
      </p:sp>
      <p:grpSp>
        <p:nvGrpSpPr>
          <p:cNvPr id="4" name="Group 3"/>
          <p:cNvGrpSpPr/>
          <p:nvPr/>
        </p:nvGrpSpPr>
        <p:grpSpPr>
          <a:xfrm>
            <a:off x="4724400" y="1552236"/>
            <a:ext cx="3833727" cy="2503399"/>
            <a:chOff x="4311986" y="3916645"/>
            <a:chExt cx="3833727" cy="2503399"/>
          </a:xfrm>
        </p:grpSpPr>
        <p:grpSp>
          <p:nvGrpSpPr>
            <p:cNvPr id="67" name="Group 66"/>
            <p:cNvGrpSpPr/>
            <p:nvPr/>
          </p:nvGrpSpPr>
          <p:grpSpPr>
            <a:xfrm>
              <a:off x="4311986" y="3916645"/>
              <a:ext cx="3833727" cy="2503399"/>
              <a:chOff x="4038601" y="3662085"/>
              <a:chExt cx="3833727" cy="2503399"/>
            </a:xfrm>
          </p:grpSpPr>
          <p:grpSp>
            <p:nvGrpSpPr>
              <p:cNvPr id="73" name="Group 72"/>
              <p:cNvGrpSpPr/>
              <p:nvPr/>
            </p:nvGrpSpPr>
            <p:grpSpPr>
              <a:xfrm>
                <a:off x="4038601" y="3927445"/>
                <a:ext cx="3833727" cy="2238039"/>
                <a:chOff x="4038600" y="991940"/>
                <a:chExt cx="3833727" cy="2238039"/>
              </a:xfrm>
            </p:grpSpPr>
            <p:cxnSp>
              <p:nvCxnSpPr>
                <p:cNvPr id="84" name="Straight Arrow Connector 83"/>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88" name="TextBox 87"/>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89" name="TextBox 88"/>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90" name="Rectangle 89"/>
                <p:cNvSpPr/>
                <p:nvPr/>
              </p:nvSpPr>
              <p:spPr>
                <a:xfrm>
                  <a:off x="6318598" y="1513997"/>
                  <a:ext cx="1344994"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92" name="TextBox 91"/>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99" name="Rectangle 98"/>
                <p:cNvSpPr/>
                <p:nvPr/>
              </p:nvSpPr>
              <p:spPr>
                <a:xfrm>
                  <a:off x="4648200" y="1513997"/>
                  <a:ext cx="1199649"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02" name="TextBox 101"/>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03" name="TextBox 102"/>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04" name="TextBox 103"/>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82" name="TextBox 81"/>
              <p:cNvSpPr txBox="1"/>
              <p:nvPr/>
            </p:nvSpPr>
            <p:spPr>
              <a:xfrm>
                <a:off x="4038601" y="4435529"/>
                <a:ext cx="485993" cy="253916"/>
              </a:xfrm>
              <a:prstGeom prst="rect">
                <a:avLst/>
              </a:prstGeom>
              <a:noFill/>
            </p:spPr>
            <p:txBody>
              <a:bodyPr wrap="square" rtlCol="0">
                <a:spAutoFit/>
              </a:bodyPr>
              <a:lstStyle/>
              <a:p>
                <a:r>
                  <a:rPr lang="en-US" sz="1050" dirty="0" smtClean="0"/>
                  <a:t>1991</a:t>
                </a:r>
                <a:endParaRPr lang="en-US" sz="1050" dirty="0"/>
              </a:p>
            </p:txBody>
          </p:sp>
          <p:sp>
            <p:nvSpPr>
              <p:cNvPr id="83" name="TextBox 82"/>
              <p:cNvSpPr txBox="1"/>
              <p:nvPr/>
            </p:nvSpPr>
            <p:spPr>
              <a:xfrm>
                <a:off x="5480338" y="3662085"/>
                <a:ext cx="1454921" cy="369332"/>
              </a:xfrm>
              <a:prstGeom prst="rect">
                <a:avLst/>
              </a:prstGeom>
              <a:noFill/>
            </p:spPr>
            <p:txBody>
              <a:bodyPr wrap="none" rtlCol="0">
                <a:spAutoFit/>
              </a:bodyPr>
              <a:lstStyle/>
              <a:p>
                <a:r>
                  <a:rPr lang="en-US" dirty="0" smtClean="0"/>
                  <a:t>approximate</a:t>
                </a:r>
                <a:endParaRPr lang="en-US" dirty="0"/>
              </a:p>
            </p:txBody>
          </p:sp>
        </p:grpSp>
        <p:sp>
          <p:nvSpPr>
            <p:cNvPr id="3" name="TextBox 2"/>
            <p:cNvSpPr txBox="1"/>
            <p:nvPr/>
          </p:nvSpPr>
          <p:spPr>
            <a:xfrm>
              <a:off x="5329508" y="5132049"/>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sp>
          <p:nvSpPr>
            <p:cNvPr id="105" name="TextBox 104"/>
            <p:cNvSpPr txBox="1"/>
            <p:nvPr/>
          </p:nvSpPr>
          <p:spPr>
            <a:xfrm>
              <a:off x="7086600" y="5133298"/>
              <a:ext cx="424215" cy="369332"/>
            </a:xfrm>
            <a:prstGeom prst="rect">
              <a:avLst/>
            </a:prstGeom>
            <a:noFill/>
          </p:spPr>
          <p:txBody>
            <a:bodyPr wrap="none" rtlCol="0">
              <a:spAutoFit/>
            </a:bodyPr>
            <a:lstStyle/>
            <a:p>
              <a:r>
                <a:rPr lang="en-US" dirty="0" smtClean="0">
                  <a:latin typeface="Arial"/>
                </a:rPr>
                <a:t>P</a:t>
              </a:r>
              <a:r>
                <a:rPr lang="en-US" baseline="-25000" dirty="0">
                  <a:latin typeface="Arial"/>
                </a:rPr>
                <a:t>2</a:t>
              </a:r>
            </a:p>
          </p:txBody>
        </p:sp>
      </p:grpSp>
      <p:sp>
        <p:nvSpPr>
          <p:cNvPr id="2" name="Slide Number Placeholder 1"/>
          <p:cNvSpPr>
            <a:spLocks noGrp="1"/>
          </p:cNvSpPr>
          <p:nvPr>
            <p:ph type="sldNum" sz="quarter" idx="12"/>
          </p:nvPr>
        </p:nvSpPr>
        <p:spPr/>
        <p:txBody>
          <a:bodyPr/>
          <a:lstStyle/>
          <a:p>
            <a:fld id="{1D72EBF8-7CF5-44B7-B2BF-E22DE4D0703D}" type="slidenum">
              <a:rPr lang="en-US" smtClean="0"/>
              <a:pPr/>
              <a:t>44</a:t>
            </a:fld>
            <a:endParaRPr lang="en-US"/>
          </a:p>
        </p:txBody>
      </p:sp>
      <p:sp>
        <p:nvSpPr>
          <p:cNvPr id="187" name="Rectangle 186"/>
          <p:cNvSpPr/>
          <p:nvPr/>
        </p:nvSpPr>
        <p:spPr>
          <a:xfrm>
            <a:off x="7239000" y="1912728"/>
            <a:ext cx="457200" cy="2162789"/>
          </a:xfrm>
          <a:prstGeom prst="rect">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509673" y="4238961"/>
            <a:ext cx="3833727" cy="2238039"/>
            <a:chOff x="509673" y="4238961"/>
            <a:chExt cx="3833727" cy="2238039"/>
          </a:xfrm>
        </p:grpSpPr>
        <p:grpSp>
          <p:nvGrpSpPr>
            <p:cNvPr id="145" name="Group 144"/>
            <p:cNvGrpSpPr/>
            <p:nvPr/>
          </p:nvGrpSpPr>
          <p:grpSpPr>
            <a:xfrm>
              <a:off x="509673" y="4238961"/>
              <a:ext cx="3833727" cy="2238039"/>
              <a:chOff x="433473" y="4343400"/>
              <a:chExt cx="3833727" cy="2238039"/>
            </a:xfrm>
          </p:grpSpPr>
          <p:grpSp>
            <p:nvGrpSpPr>
              <p:cNvPr id="146" name="Group 145"/>
              <p:cNvGrpSpPr/>
              <p:nvPr/>
            </p:nvGrpSpPr>
            <p:grpSpPr>
              <a:xfrm>
                <a:off x="433473" y="4343400"/>
                <a:ext cx="3833727" cy="2238039"/>
                <a:chOff x="457200" y="1789360"/>
                <a:chExt cx="3833727" cy="2238039"/>
              </a:xfrm>
            </p:grpSpPr>
            <p:grpSp>
              <p:nvGrpSpPr>
                <p:cNvPr id="190" name="Group 189"/>
                <p:cNvGrpSpPr/>
                <p:nvPr/>
              </p:nvGrpSpPr>
              <p:grpSpPr>
                <a:xfrm>
                  <a:off x="457200" y="1789360"/>
                  <a:ext cx="3833727" cy="2238039"/>
                  <a:chOff x="4038600" y="991940"/>
                  <a:chExt cx="3833727" cy="2238039"/>
                </a:xfrm>
              </p:grpSpPr>
              <p:cxnSp>
                <p:nvCxnSpPr>
                  <p:cNvPr id="192" name="Straight Arrow Connector 191"/>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4" name="TextBox 193"/>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95" name="TextBox 194"/>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96" name="TextBox 195"/>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97" name="Rectangle 196"/>
                  <p:cNvSpPr/>
                  <p:nvPr/>
                </p:nvSpPr>
                <p:spPr>
                  <a:xfrm>
                    <a:off x="6348327" y="1477379"/>
                    <a:ext cx="1344994" cy="84954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TextBox 197"/>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99" name="TextBox 198"/>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203" name="Rectangle 202"/>
                  <p:cNvSpPr/>
                  <p:nvPr/>
                </p:nvSpPr>
                <p:spPr>
                  <a:xfrm>
                    <a:off x="6318598" y="2315579"/>
                    <a:ext cx="691802" cy="391004"/>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TextBox 203"/>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205" name="TextBox 204"/>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206" name="TextBox 205"/>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207" name="TextBox 206"/>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191" name="Rectangle 190"/>
                <p:cNvSpPr/>
                <p:nvPr/>
              </p:nvSpPr>
              <p:spPr>
                <a:xfrm>
                  <a:off x="2971800" y="1789360"/>
                  <a:ext cx="457200" cy="2162789"/>
                </a:xfrm>
                <a:prstGeom prst="rect">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7" name="Rectangle 166"/>
              <p:cNvSpPr/>
              <p:nvPr/>
            </p:nvSpPr>
            <p:spPr>
              <a:xfrm>
                <a:off x="3429000" y="4690414"/>
                <a:ext cx="801170" cy="1538665"/>
              </a:xfrm>
              <a:prstGeom prst="rect">
                <a:avLst/>
              </a:prstGeom>
              <a:solidFill>
                <a:srgbClr val="FFFFFF">
                  <a:alpha val="76000"/>
                </a:srgbClr>
              </a:solidFill>
              <a:ln>
                <a:solidFill>
                  <a:srgbClr val="FFFF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2444736" y="4709735"/>
                <a:ext cx="479727" cy="1538665"/>
              </a:xfrm>
              <a:prstGeom prst="rect">
                <a:avLst/>
              </a:prstGeom>
              <a:solidFill>
                <a:srgbClr val="FFFFFF">
                  <a:alpha val="80000"/>
                </a:srgbClr>
              </a:solidFill>
              <a:ln>
                <a:solidFill>
                  <a:srgbClr val="FFFF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8" name="Rectangle 207"/>
            <p:cNvSpPr/>
            <p:nvPr/>
          </p:nvSpPr>
          <p:spPr>
            <a:xfrm>
              <a:off x="2819400" y="4724400"/>
              <a:ext cx="1344994"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27873" y="1828800"/>
            <a:ext cx="3833727" cy="2238039"/>
            <a:chOff x="527873" y="1828800"/>
            <a:chExt cx="3833727" cy="2238039"/>
          </a:xfrm>
        </p:grpSpPr>
        <p:grpSp>
          <p:nvGrpSpPr>
            <p:cNvPr id="5" name="Group 4"/>
            <p:cNvGrpSpPr/>
            <p:nvPr/>
          </p:nvGrpSpPr>
          <p:grpSpPr>
            <a:xfrm>
              <a:off x="527873" y="1828800"/>
              <a:ext cx="3833727" cy="2238039"/>
              <a:chOff x="433473" y="4343400"/>
              <a:chExt cx="3833727" cy="2238039"/>
            </a:xfrm>
          </p:grpSpPr>
          <p:grpSp>
            <p:nvGrpSpPr>
              <p:cNvPr id="106" name="Group 105"/>
              <p:cNvGrpSpPr/>
              <p:nvPr/>
            </p:nvGrpSpPr>
            <p:grpSpPr>
              <a:xfrm>
                <a:off x="433473" y="4343400"/>
                <a:ext cx="3833727" cy="2238039"/>
                <a:chOff x="457200" y="1789360"/>
                <a:chExt cx="3833727" cy="2238039"/>
              </a:xfrm>
            </p:grpSpPr>
            <p:grpSp>
              <p:nvGrpSpPr>
                <p:cNvPr id="107" name="Group 106"/>
                <p:cNvGrpSpPr/>
                <p:nvPr/>
              </p:nvGrpSpPr>
              <p:grpSpPr>
                <a:xfrm>
                  <a:off x="457200" y="1789360"/>
                  <a:ext cx="3833727" cy="2238039"/>
                  <a:chOff x="4038600" y="991940"/>
                  <a:chExt cx="3833727" cy="2238039"/>
                </a:xfrm>
              </p:grpSpPr>
              <p:cxnSp>
                <p:nvCxnSpPr>
                  <p:cNvPr id="110" name="Straight Arrow Connector 109"/>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114" name="TextBox 113"/>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115" name="TextBox 114"/>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116" name="Rectangle 115"/>
                  <p:cNvSpPr/>
                  <p:nvPr/>
                </p:nvSpPr>
                <p:spPr>
                  <a:xfrm>
                    <a:off x="6318598" y="1513997"/>
                    <a:ext cx="1344994" cy="862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118" name="TextBox 117"/>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141" name="Rectangle 140"/>
                  <p:cNvSpPr/>
                  <p:nvPr/>
                </p:nvSpPr>
                <p:spPr>
                  <a:xfrm>
                    <a:off x="6318598" y="1676400"/>
                    <a:ext cx="1344994" cy="2386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6318598" y="1981201"/>
                    <a:ext cx="1344994" cy="228600"/>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6318598" y="2286001"/>
                    <a:ext cx="1344994" cy="228599"/>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6318598" y="2580797"/>
                    <a:ext cx="1344994" cy="162403"/>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TextBox 162"/>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164" name="TextBox 163"/>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165" name="TextBox 164"/>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166" name="TextBox 165"/>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109" name="Rectangle 108"/>
                <p:cNvSpPr/>
                <p:nvPr/>
              </p:nvSpPr>
              <p:spPr>
                <a:xfrm>
                  <a:off x="2971800" y="1789360"/>
                  <a:ext cx="457200" cy="2162789"/>
                </a:xfrm>
                <a:prstGeom prst="rect">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5" name="Rectangle 184"/>
              <p:cNvSpPr/>
              <p:nvPr/>
            </p:nvSpPr>
            <p:spPr>
              <a:xfrm>
                <a:off x="3429000" y="4690414"/>
                <a:ext cx="801170" cy="1538665"/>
              </a:xfrm>
              <a:prstGeom prst="rect">
                <a:avLst/>
              </a:prstGeom>
              <a:solidFill>
                <a:srgbClr val="FFFFFF">
                  <a:alpha val="76000"/>
                </a:srgbClr>
              </a:solidFill>
              <a:ln>
                <a:solidFill>
                  <a:srgbClr val="FFFF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2444736" y="4709735"/>
                <a:ext cx="479727" cy="1538665"/>
              </a:xfrm>
              <a:prstGeom prst="rect">
                <a:avLst/>
              </a:prstGeom>
              <a:solidFill>
                <a:srgbClr val="FFFFFF">
                  <a:alpha val="80000"/>
                </a:srgbClr>
              </a:solidFill>
              <a:ln>
                <a:solidFill>
                  <a:srgbClr val="FFFF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9" name="Rectangle 208"/>
            <p:cNvSpPr/>
            <p:nvPr/>
          </p:nvSpPr>
          <p:spPr>
            <a:xfrm>
              <a:off x="2819400" y="2362200"/>
              <a:ext cx="1344994"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4700673" y="4238961"/>
            <a:ext cx="3833727" cy="2238039"/>
            <a:chOff x="509673" y="4238961"/>
            <a:chExt cx="3833727" cy="2238039"/>
          </a:xfrm>
        </p:grpSpPr>
        <p:grpSp>
          <p:nvGrpSpPr>
            <p:cNvPr id="211" name="Group 210"/>
            <p:cNvGrpSpPr/>
            <p:nvPr/>
          </p:nvGrpSpPr>
          <p:grpSpPr>
            <a:xfrm>
              <a:off x="509673" y="4238961"/>
              <a:ext cx="3833727" cy="2238039"/>
              <a:chOff x="433473" y="4343400"/>
              <a:chExt cx="3833727" cy="2238039"/>
            </a:xfrm>
          </p:grpSpPr>
          <p:grpSp>
            <p:nvGrpSpPr>
              <p:cNvPr id="213" name="Group 212"/>
              <p:cNvGrpSpPr/>
              <p:nvPr/>
            </p:nvGrpSpPr>
            <p:grpSpPr>
              <a:xfrm>
                <a:off x="433473" y="4343400"/>
                <a:ext cx="3833727" cy="2238039"/>
                <a:chOff x="457200" y="1789360"/>
                <a:chExt cx="3833727" cy="2238039"/>
              </a:xfrm>
            </p:grpSpPr>
            <p:grpSp>
              <p:nvGrpSpPr>
                <p:cNvPr id="216" name="Group 215"/>
                <p:cNvGrpSpPr/>
                <p:nvPr/>
              </p:nvGrpSpPr>
              <p:grpSpPr>
                <a:xfrm>
                  <a:off x="457200" y="1789360"/>
                  <a:ext cx="3833727" cy="2238039"/>
                  <a:chOff x="4038600" y="991940"/>
                  <a:chExt cx="3833727" cy="2238039"/>
                </a:xfrm>
              </p:grpSpPr>
              <p:sp>
                <p:nvSpPr>
                  <p:cNvPr id="223" name="Rectangle 222"/>
                  <p:cNvSpPr/>
                  <p:nvPr/>
                </p:nvSpPr>
                <p:spPr>
                  <a:xfrm>
                    <a:off x="6318598" y="1513997"/>
                    <a:ext cx="1344994" cy="57298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8" name="Straight Arrow Connector 217"/>
                  <p:cNvCxnSpPr/>
                  <p:nvPr/>
                </p:nvCxnSpPr>
                <p:spPr>
                  <a:xfrm flipV="1">
                    <a:off x="4509839" y="991940"/>
                    <a:ext cx="0" cy="1950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4509839" y="2942183"/>
                    <a:ext cx="3362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0" name="TextBox 219"/>
                  <p:cNvSpPr txBox="1"/>
                  <p:nvPr/>
                </p:nvSpPr>
                <p:spPr>
                  <a:xfrm>
                    <a:off x="4038600" y="2592140"/>
                    <a:ext cx="485993" cy="253916"/>
                  </a:xfrm>
                  <a:prstGeom prst="rect">
                    <a:avLst/>
                  </a:prstGeom>
                  <a:noFill/>
                </p:spPr>
                <p:txBody>
                  <a:bodyPr wrap="square" rtlCol="0">
                    <a:spAutoFit/>
                  </a:bodyPr>
                  <a:lstStyle/>
                  <a:p>
                    <a:r>
                      <a:rPr lang="en-US" sz="1050" dirty="0" smtClean="0"/>
                      <a:t>1956</a:t>
                    </a:r>
                    <a:endParaRPr lang="en-US" sz="1050" dirty="0"/>
                  </a:p>
                </p:txBody>
              </p:sp>
              <p:sp>
                <p:nvSpPr>
                  <p:cNvPr id="221" name="TextBox 220"/>
                  <p:cNvSpPr txBox="1"/>
                  <p:nvPr/>
                </p:nvSpPr>
                <p:spPr>
                  <a:xfrm>
                    <a:off x="4543136" y="2910265"/>
                    <a:ext cx="238508" cy="244464"/>
                  </a:xfrm>
                  <a:prstGeom prst="rect">
                    <a:avLst/>
                  </a:prstGeom>
                  <a:noFill/>
                </p:spPr>
                <p:txBody>
                  <a:bodyPr wrap="none" rtlCol="0">
                    <a:spAutoFit/>
                  </a:bodyPr>
                  <a:lstStyle/>
                  <a:p>
                    <a:r>
                      <a:rPr lang="en-US" sz="1200" dirty="0" smtClean="0"/>
                      <a:t>0</a:t>
                    </a:r>
                    <a:endParaRPr lang="en-US" sz="1200" dirty="0"/>
                  </a:p>
                </p:txBody>
              </p:sp>
              <p:sp>
                <p:nvSpPr>
                  <p:cNvPr id="222" name="TextBox 221"/>
                  <p:cNvSpPr txBox="1"/>
                  <p:nvPr/>
                </p:nvSpPr>
                <p:spPr>
                  <a:xfrm>
                    <a:off x="7445723" y="2910265"/>
                    <a:ext cx="389574" cy="244464"/>
                  </a:xfrm>
                  <a:prstGeom prst="rect">
                    <a:avLst/>
                  </a:prstGeom>
                  <a:noFill/>
                </p:spPr>
                <p:txBody>
                  <a:bodyPr wrap="none" rtlCol="0">
                    <a:spAutoFit/>
                  </a:bodyPr>
                  <a:lstStyle/>
                  <a:p>
                    <a:r>
                      <a:rPr lang="en-US" sz="1200" dirty="0" smtClean="0"/>
                      <a:t>364</a:t>
                    </a:r>
                    <a:endParaRPr lang="en-US" sz="1200" dirty="0"/>
                  </a:p>
                </p:txBody>
              </p:sp>
              <p:sp>
                <p:nvSpPr>
                  <p:cNvPr id="224" name="TextBox 223"/>
                  <p:cNvSpPr txBox="1"/>
                  <p:nvPr/>
                </p:nvSpPr>
                <p:spPr>
                  <a:xfrm>
                    <a:off x="5660290" y="2957277"/>
                    <a:ext cx="389574" cy="244464"/>
                  </a:xfrm>
                  <a:prstGeom prst="rect">
                    <a:avLst/>
                  </a:prstGeom>
                  <a:noFill/>
                </p:spPr>
                <p:txBody>
                  <a:bodyPr wrap="none" rtlCol="0">
                    <a:spAutoFit/>
                  </a:bodyPr>
                  <a:lstStyle/>
                  <a:p>
                    <a:r>
                      <a:rPr lang="en-US" sz="1200" dirty="0" smtClean="0"/>
                      <a:t>259</a:t>
                    </a:r>
                    <a:endParaRPr lang="en-US" sz="1200" dirty="0"/>
                  </a:p>
                </p:txBody>
              </p:sp>
              <p:sp>
                <p:nvSpPr>
                  <p:cNvPr id="225" name="TextBox 224"/>
                  <p:cNvSpPr txBox="1"/>
                  <p:nvPr/>
                </p:nvSpPr>
                <p:spPr>
                  <a:xfrm>
                    <a:off x="6246362" y="2952980"/>
                    <a:ext cx="441422" cy="276999"/>
                  </a:xfrm>
                  <a:prstGeom prst="rect">
                    <a:avLst/>
                  </a:prstGeom>
                  <a:noFill/>
                </p:spPr>
                <p:txBody>
                  <a:bodyPr wrap="none" rtlCol="0">
                    <a:spAutoFit/>
                  </a:bodyPr>
                  <a:lstStyle/>
                  <a:p>
                    <a:r>
                      <a:rPr lang="en-US" sz="1200" dirty="0" smtClean="0"/>
                      <a:t>267</a:t>
                    </a:r>
                    <a:endParaRPr lang="en-US" sz="1200" dirty="0"/>
                  </a:p>
                </p:txBody>
              </p:sp>
              <p:sp>
                <p:nvSpPr>
                  <p:cNvPr id="228" name="Rectangle 227"/>
                  <p:cNvSpPr/>
                  <p:nvPr/>
                </p:nvSpPr>
                <p:spPr>
                  <a:xfrm>
                    <a:off x="6318598" y="2086979"/>
                    <a:ext cx="234602" cy="619604"/>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7014262" y="2086980"/>
                    <a:ext cx="629465" cy="619604"/>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TextBox 229"/>
                  <p:cNvSpPr txBox="1"/>
                  <p:nvPr/>
                </p:nvSpPr>
                <p:spPr>
                  <a:xfrm>
                    <a:off x="4038600" y="2363540"/>
                    <a:ext cx="485993" cy="253916"/>
                  </a:xfrm>
                  <a:prstGeom prst="rect">
                    <a:avLst/>
                  </a:prstGeom>
                  <a:noFill/>
                </p:spPr>
                <p:txBody>
                  <a:bodyPr wrap="square" rtlCol="0">
                    <a:spAutoFit/>
                  </a:bodyPr>
                  <a:lstStyle/>
                  <a:p>
                    <a:r>
                      <a:rPr lang="en-US" sz="1050" dirty="0" smtClean="0"/>
                      <a:t>1961</a:t>
                    </a:r>
                    <a:endParaRPr lang="en-US" sz="1050" dirty="0"/>
                  </a:p>
                </p:txBody>
              </p:sp>
              <p:sp>
                <p:nvSpPr>
                  <p:cNvPr id="231" name="TextBox 230"/>
                  <p:cNvSpPr txBox="1"/>
                  <p:nvPr/>
                </p:nvSpPr>
                <p:spPr>
                  <a:xfrm>
                    <a:off x="4038600" y="2057400"/>
                    <a:ext cx="485993" cy="253916"/>
                  </a:xfrm>
                  <a:prstGeom prst="rect">
                    <a:avLst/>
                  </a:prstGeom>
                  <a:noFill/>
                </p:spPr>
                <p:txBody>
                  <a:bodyPr wrap="square" rtlCol="0">
                    <a:spAutoFit/>
                  </a:bodyPr>
                  <a:lstStyle/>
                  <a:p>
                    <a:r>
                      <a:rPr lang="en-US" sz="1050" dirty="0" smtClean="0"/>
                      <a:t>1971</a:t>
                    </a:r>
                    <a:endParaRPr lang="en-US" sz="1050" dirty="0"/>
                  </a:p>
                </p:txBody>
              </p:sp>
              <p:sp>
                <p:nvSpPr>
                  <p:cNvPr id="232" name="TextBox 231"/>
                  <p:cNvSpPr txBox="1"/>
                  <p:nvPr/>
                </p:nvSpPr>
                <p:spPr>
                  <a:xfrm>
                    <a:off x="4038600" y="1752600"/>
                    <a:ext cx="485993" cy="253916"/>
                  </a:xfrm>
                  <a:prstGeom prst="rect">
                    <a:avLst/>
                  </a:prstGeom>
                  <a:noFill/>
                </p:spPr>
                <p:txBody>
                  <a:bodyPr wrap="square" rtlCol="0">
                    <a:spAutoFit/>
                  </a:bodyPr>
                  <a:lstStyle/>
                  <a:p>
                    <a:r>
                      <a:rPr lang="en-US" sz="1050" dirty="0" smtClean="0"/>
                      <a:t>1981</a:t>
                    </a:r>
                    <a:endParaRPr lang="en-US" sz="1050" dirty="0"/>
                  </a:p>
                </p:txBody>
              </p:sp>
              <p:sp>
                <p:nvSpPr>
                  <p:cNvPr id="233" name="TextBox 232"/>
                  <p:cNvSpPr txBox="1"/>
                  <p:nvPr/>
                </p:nvSpPr>
                <p:spPr>
                  <a:xfrm>
                    <a:off x="4038600" y="1371600"/>
                    <a:ext cx="485993" cy="253916"/>
                  </a:xfrm>
                  <a:prstGeom prst="rect">
                    <a:avLst/>
                  </a:prstGeom>
                  <a:noFill/>
                </p:spPr>
                <p:txBody>
                  <a:bodyPr wrap="square" rtlCol="0">
                    <a:spAutoFit/>
                  </a:bodyPr>
                  <a:lstStyle/>
                  <a:p>
                    <a:r>
                      <a:rPr lang="en-US" sz="1050" dirty="0" smtClean="0"/>
                      <a:t>1992</a:t>
                    </a:r>
                    <a:endParaRPr lang="en-US" sz="1050" dirty="0"/>
                  </a:p>
                </p:txBody>
              </p:sp>
            </p:grpSp>
            <p:sp>
              <p:nvSpPr>
                <p:cNvPr id="217" name="Rectangle 216"/>
                <p:cNvSpPr/>
                <p:nvPr/>
              </p:nvSpPr>
              <p:spPr>
                <a:xfrm>
                  <a:off x="2971800" y="1789360"/>
                  <a:ext cx="457200" cy="2162789"/>
                </a:xfrm>
                <a:prstGeom prst="rect">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4" name="Rectangle 213"/>
              <p:cNvSpPr/>
              <p:nvPr/>
            </p:nvSpPr>
            <p:spPr>
              <a:xfrm>
                <a:off x="3429000" y="4669106"/>
                <a:ext cx="801170" cy="1538665"/>
              </a:xfrm>
              <a:prstGeom prst="rect">
                <a:avLst/>
              </a:prstGeom>
              <a:solidFill>
                <a:srgbClr val="FFFFFF">
                  <a:alpha val="76000"/>
                </a:srgbClr>
              </a:solidFill>
              <a:ln>
                <a:solidFill>
                  <a:srgbClr val="FFFF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2444736" y="4709735"/>
                <a:ext cx="479727" cy="1538665"/>
              </a:xfrm>
              <a:prstGeom prst="rect">
                <a:avLst/>
              </a:prstGeom>
              <a:solidFill>
                <a:srgbClr val="FFFFFF">
                  <a:alpha val="80000"/>
                </a:srgbClr>
              </a:solidFill>
              <a:ln>
                <a:solidFill>
                  <a:srgbClr val="FFFF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2" name="Rectangle 211"/>
            <p:cNvSpPr/>
            <p:nvPr/>
          </p:nvSpPr>
          <p:spPr>
            <a:xfrm>
              <a:off x="2819400" y="4724400"/>
              <a:ext cx="1344994" cy="1229204"/>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528404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benefit</a:t>
            </a:r>
            <a:endParaRPr lang="en-US" dirty="0"/>
          </a:p>
        </p:txBody>
      </p:sp>
      <p:pic>
        <p:nvPicPr>
          <p:cNvPr id="5" name="Picture 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305" y="2912782"/>
            <a:ext cx="916311" cy="731540"/>
          </a:xfrm>
          <a:prstGeom prst="rect">
            <a:avLst/>
          </a:prstGeom>
        </p:spPr>
      </p:pic>
      <p:sp>
        <p:nvSpPr>
          <p:cNvPr id="6" name="TextBox 5"/>
          <p:cNvSpPr txBox="1"/>
          <p:nvPr/>
        </p:nvSpPr>
        <p:spPr>
          <a:xfrm>
            <a:off x="2167225" y="3024681"/>
            <a:ext cx="319468"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2661099" y="2889646"/>
            <a:ext cx="2404287" cy="646331"/>
          </a:xfrm>
          <a:prstGeom prst="rect">
            <a:avLst/>
          </a:prstGeom>
          <a:noFill/>
        </p:spPr>
        <p:txBody>
          <a:bodyPr wrap="none" rtlCol="0">
            <a:spAutoFit/>
          </a:bodyPr>
          <a:lstStyle/>
          <a:p>
            <a:pPr algn="ctr"/>
            <a:r>
              <a:rPr lang="en-US" dirty="0" smtClean="0"/>
              <a:t>0 </a:t>
            </a:r>
            <a:r>
              <a:rPr lang="en-US" dirty="0" smtClean="0">
                <a:latin typeface="cmsy10"/>
                <a:ea typeface="cmsy10"/>
                <a:cs typeface="cmsy10"/>
              </a:rPr>
              <a:t>·</a:t>
            </a:r>
            <a:r>
              <a:rPr lang="en-US" dirty="0" smtClean="0"/>
              <a:t> </a:t>
            </a:r>
            <a:r>
              <a:rPr lang="en-US" dirty="0" err="1" smtClean="0"/>
              <a:t>bday</a:t>
            </a:r>
            <a:r>
              <a:rPr lang="en-US" dirty="0" smtClean="0"/>
              <a:t> </a:t>
            </a:r>
            <a:r>
              <a:rPr lang="en-US" dirty="0" smtClean="0">
                <a:latin typeface="cmsy10"/>
                <a:ea typeface="cmsy10"/>
                <a:cs typeface="cmsy10"/>
              </a:rPr>
              <a:t>·</a:t>
            </a:r>
            <a:r>
              <a:rPr lang="en-US" dirty="0" smtClean="0"/>
              <a:t> 364</a:t>
            </a:r>
          </a:p>
          <a:p>
            <a:pPr algn="ctr"/>
            <a:r>
              <a:rPr lang="en-US" dirty="0" smtClean="0"/>
              <a:t>1956 </a:t>
            </a:r>
            <a:r>
              <a:rPr lang="en-US" dirty="0" smtClean="0">
                <a:latin typeface="cmsy10"/>
                <a:ea typeface="cmsy10"/>
                <a:cs typeface="cmsy10"/>
              </a:rPr>
              <a:t>·</a:t>
            </a:r>
            <a:r>
              <a:rPr lang="en-US" dirty="0" smtClean="0"/>
              <a:t> </a:t>
            </a:r>
            <a:r>
              <a:rPr lang="en-US" dirty="0" err="1" smtClean="0"/>
              <a:t>byear</a:t>
            </a:r>
            <a:r>
              <a:rPr lang="en-US" dirty="0" smtClean="0"/>
              <a:t> </a:t>
            </a:r>
            <a:r>
              <a:rPr lang="en-US" dirty="0" smtClean="0">
                <a:latin typeface="cmsy10"/>
                <a:ea typeface="cmsy10"/>
                <a:cs typeface="cmsy10"/>
              </a:rPr>
              <a:t>·</a:t>
            </a:r>
            <a:r>
              <a:rPr lang="en-US" dirty="0" smtClean="0"/>
              <a:t> 1992</a:t>
            </a:r>
            <a:endParaRPr lang="en-US" dirty="0"/>
          </a:p>
        </p:txBody>
      </p:sp>
      <p:sp>
        <p:nvSpPr>
          <p:cNvPr id="20" name="TextBox 19"/>
          <p:cNvSpPr txBox="1"/>
          <p:nvPr/>
        </p:nvSpPr>
        <p:spPr>
          <a:xfrm>
            <a:off x="2807388" y="1665464"/>
            <a:ext cx="3583921" cy="923330"/>
          </a:xfrm>
          <a:prstGeom prst="rect">
            <a:avLst/>
          </a:prstGeom>
          <a:noFill/>
        </p:spPr>
        <p:txBody>
          <a:bodyPr wrap="none" rtlCol="0">
            <a:spAutoFit/>
          </a:bodyPr>
          <a:lstStyle/>
          <a:p>
            <a:r>
              <a:rPr lang="en-US" b="1" dirty="0" smtClean="0">
                <a:solidFill>
                  <a:srgbClr val="6B7D72"/>
                </a:solidFill>
              </a:rPr>
              <a:t>Bob (born September 24, 1980)</a:t>
            </a:r>
          </a:p>
          <a:p>
            <a:r>
              <a:rPr lang="en-US" dirty="0" err="1" smtClean="0"/>
              <a:t>bday</a:t>
            </a:r>
            <a:r>
              <a:rPr lang="en-US" dirty="0" smtClean="0"/>
              <a:t> = 267</a:t>
            </a:r>
          </a:p>
          <a:p>
            <a:r>
              <a:rPr lang="en-US" dirty="0" err="1" smtClean="0"/>
              <a:t>byear</a:t>
            </a:r>
            <a:r>
              <a:rPr lang="en-US" dirty="0" smtClean="0"/>
              <a:t> = 1980</a:t>
            </a:r>
            <a:endParaRPr lang="en-US" dirty="0"/>
          </a:p>
        </p:txBody>
      </p:sp>
      <p:sp>
        <p:nvSpPr>
          <p:cNvPr id="21" name="TextBox 20"/>
          <p:cNvSpPr txBox="1"/>
          <p:nvPr/>
        </p:nvSpPr>
        <p:spPr>
          <a:xfrm>
            <a:off x="5007957" y="2087997"/>
            <a:ext cx="851803" cy="369332"/>
          </a:xfrm>
          <a:prstGeom prst="rect">
            <a:avLst/>
          </a:prstGeom>
          <a:noFill/>
        </p:spPr>
        <p:txBody>
          <a:bodyPr wrap="none" rtlCol="0">
            <a:spAutoFit/>
          </a:bodyPr>
          <a:lstStyle/>
          <a:p>
            <a:r>
              <a:rPr lang="en-US" dirty="0" smtClean="0">
                <a:solidFill>
                  <a:srgbClr val="6B7D72"/>
                </a:solidFill>
              </a:rPr>
              <a:t>Secret</a:t>
            </a:r>
            <a:endParaRPr lang="en-US" dirty="0">
              <a:solidFill>
                <a:srgbClr val="6B7D72"/>
              </a:solidFill>
            </a:endParaRPr>
          </a:p>
        </p:txBody>
      </p:sp>
      <p:sp>
        <p:nvSpPr>
          <p:cNvPr id="22" name="Right Brace 21"/>
          <p:cNvSpPr/>
          <p:nvPr/>
        </p:nvSpPr>
        <p:spPr>
          <a:xfrm>
            <a:off x="4713284" y="2021401"/>
            <a:ext cx="185915" cy="492204"/>
          </a:xfrm>
          <a:prstGeom prst="rightBrace">
            <a:avLst>
              <a:gd name="adj1" fmla="val 8333"/>
              <a:gd name="adj2" fmla="val 5197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8" name="Group 27"/>
          <p:cNvGrpSpPr/>
          <p:nvPr/>
        </p:nvGrpSpPr>
        <p:grpSpPr>
          <a:xfrm>
            <a:off x="652798" y="3592361"/>
            <a:ext cx="5049826" cy="2979698"/>
            <a:chOff x="652798" y="3592361"/>
            <a:chExt cx="5049826" cy="2979698"/>
          </a:xfrm>
        </p:grpSpPr>
        <p:cxnSp>
          <p:nvCxnSpPr>
            <p:cNvPr id="9" name="Straight Arrow Connector 8"/>
            <p:cNvCxnSpPr/>
            <p:nvPr/>
          </p:nvCxnSpPr>
          <p:spPr>
            <a:xfrm flipV="1">
              <a:off x="1297345" y="3960205"/>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1297345" y="6170005"/>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20413" y="6016116"/>
              <a:ext cx="582211" cy="307777"/>
            </a:xfrm>
            <a:prstGeom prst="rect">
              <a:avLst/>
            </a:prstGeom>
            <a:noFill/>
          </p:spPr>
          <p:txBody>
            <a:bodyPr wrap="none" rtlCol="0">
              <a:spAutoFit/>
            </a:bodyPr>
            <a:lstStyle/>
            <a:p>
              <a:r>
                <a:rPr lang="en-US" sz="1400" dirty="0" err="1" smtClean="0">
                  <a:solidFill>
                    <a:srgbClr val="6B7D72"/>
                  </a:solidFill>
                </a:rPr>
                <a:t>bday</a:t>
              </a:r>
              <a:endParaRPr lang="en-US" sz="1400" dirty="0">
                <a:solidFill>
                  <a:srgbClr val="6B7D72"/>
                </a:solidFill>
              </a:endParaRPr>
            </a:p>
          </p:txBody>
        </p:sp>
        <p:sp>
          <p:nvSpPr>
            <p:cNvPr id="13" name="TextBox 12"/>
            <p:cNvSpPr txBox="1"/>
            <p:nvPr/>
          </p:nvSpPr>
          <p:spPr>
            <a:xfrm>
              <a:off x="980460" y="3592361"/>
              <a:ext cx="633770" cy="307777"/>
            </a:xfrm>
            <a:prstGeom prst="rect">
              <a:avLst/>
            </a:prstGeom>
            <a:noFill/>
          </p:spPr>
          <p:txBody>
            <a:bodyPr wrap="none" rtlCol="0">
              <a:spAutoFit/>
            </a:bodyPr>
            <a:lstStyle/>
            <a:p>
              <a:r>
                <a:rPr lang="en-US" sz="1400" dirty="0" err="1" smtClean="0">
                  <a:solidFill>
                    <a:srgbClr val="6B7D72"/>
                  </a:solidFill>
                </a:rPr>
                <a:t>byear</a:t>
              </a:r>
              <a:endParaRPr lang="en-US" sz="1400" dirty="0">
                <a:solidFill>
                  <a:srgbClr val="6B7D72"/>
                </a:solidFill>
              </a:endParaRPr>
            </a:p>
          </p:txBody>
        </p:sp>
        <p:sp>
          <p:nvSpPr>
            <p:cNvPr id="14" name="Rectangle 13"/>
            <p:cNvSpPr/>
            <p:nvPr/>
          </p:nvSpPr>
          <p:spPr>
            <a:xfrm>
              <a:off x="1470199" y="4069377"/>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52798" y="5800154"/>
              <a:ext cx="527007" cy="276999"/>
            </a:xfrm>
            <a:prstGeom prst="rect">
              <a:avLst/>
            </a:prstGeom>
            <a:noFill/>
          </p:spPr>
          <p:txBody>
            <a:bodyPr wrap="none" rtlCol="0">
              <a:spAutoFit/>
            </a:bodyPr>
            <a:lstStyle/>
            <a:p>
              <a:r>
                <a:rPr lang="en-US" sz="1200" dirty="0" smtClean="0"/>
                <a:t>1956</a:t>
              </a:r>
              <a:endParaRPr lang="en-US" sz="1200" dirty="0"/>
            </a:p>
          </p:txBody>
        </p:sp>
        <p:sp>
          <p:nvSpPr>
            <p:cNvPr id="17" name="TextBox 16"/>
            <p:cNvSpPr txBox="1"/>
            <p:nvPr/>
          </p:nvSpPr>
          <p:spPr>
            <a:xfrm>
              <a:off x="652798" y="3976396"/>
              <a:ext cx="527007" cy="276999"/>
            </a:xfrm>
            <a:prstGeom prst="rect">
              <a:avLst/>
            </a:prstGeom>
            <a:noFill/>
          </p:spPr>
          <p:txBody>
            <a:bodyPr wrap="none" rtlCol="0">
              <a:spAutoFit/>
            </a:bodyPr>
            <a:lstStyle/>
            <a:p>
              <a:r>
                <a:rPr lang="en-US" sz="1200" dirty="0" smtClean="0"/>
                <a:t>1992</a:t>
              </a:r>
              <a:endParaRPr lang="en-US" sz="1200" dirty="0"/>
            </a:p>
          </p:txBody>
        </p:sp>
        <p:sp>
          <p:nvSpPr>
            <p:cNvPr id="18" name="TextBox 17"/>
            <p:cNvSpPr txBox="1"/>
            <p:nvPr/>
          </p:nvSpPr>
          <p:spPr>
            <a:xfrm>
              <a:off x="1335073" y="6295060"/>
              <a:ext cx="270251" cy="276999"/>
            </a:xfrm>
            <a:prstGeom prst="rect">
              <a:avLst/>
            </a:prstGeom>
            <a:noFill/>
          </p:spPr>
          <p:txBody>
            <a:bodyPr wrap="none" rtlCol="0">
              <a:spAutoFit/>
            </a:bodyPr>
            <a:lstStyle/>
            <a:p>
              <a:r>
                <a:rPr lang="en-US" sz="1200" dirty="0" smtClean="0"/>
                <a:t>0</a:t>
              </a:r>
              <a:endParaRPr lang="en-US" sz="1200" dirty="0"/>
            </a:p>
          </p:txBody>
        </p:sp>
        <p:sp>
          <p:nvSpPr>
            <p:cNvPr id="19" name="TextBox 18"/>
            <p:cNvSpPr txBox="1"/>
            <p:nvPr/>
          </p:nvSpPr>
          <p:spPr>
            <a:xfrm>
              <a:off x="4623964" y="6295060"/>
              <a:ext cx="441422" cy="276999"/>
            </a:xfrm>
            <a:prstGeom prst="rect">
              <a:avLst/>
            </a:prstGeom>
            <a:noFill/>
          </p:spPr>
          <p:txBody>
            <a:bodyPr wrap="none" rtlCol="0">
              <a:spAutoFit/>
            </a:bodyPr>
            <a:lstStyle/>
            <a:p>
              <a:r>
                <a:rPr lang="en-US" sz="1200" dirty="0" smtClean="0"/>
                <a:t>364</a:t>
              </a:r>
              <a:endParaRPr lang="en-US" sz="1200" dirty="0"/>
            </a:p>
          </p:txBody>
        </p:sp>
        <p:sp>
          <p:nvSpPr>
            <p:cNvPr id="24" name="Rounded Rectangle 23"/>
            <p:cNvSpPr/>
            <p:nvPr/>
          </p:nvSpPr>
          <p:spPr>
            <a:xfrm>
              <a:off x="3124200" y="4495800"/>
              <a:ext cx="152400" cy="152400"/>
            </a:xfrm>
            <a:prstGeom prst="round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1D72EBF8-7CF5-44B7-B2BF-E22DE4D0703D}" type="slidenum">
              <a:rPr lang="en-US" smtClean="0"/>
              <a:pPr/>
              <a:t>45</a:t>
            </a:fld>
            <a:endParaRPr lang="en-US"/>
          </a:p>
        </p:txBody>
      </p:sp>
      <p:sp>
        <p:nvSpPr>
          <p:cNvPr id="3" name="Right Brace 2"/>
          <p:cNvSpPr/>
          <p:nvPr/>
        </p:nvSpPr>
        <p:spPr>
          <a:xfrm>
            <a:off x="5334000" y="2895600"/>
            <a:ext cx="152400" cy="990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5615514" y="3212068"/>
            <a:ext cx="3071286" cy="369332"/>
          </a:xfrm>
          <a:prstGeom prst="rect">
            <a:avLst/>
          </a:prstGeom>
          <a:noFill/>
        </p:spPr>
        <p:txBody>
          <a:bodyPr wrap="none" rtlCol="0">
            <a:spAutoFit/>
          </a:bodyPr>
          <a:lstStyle/>
          <a:p>
            <a:r>
              <a:rPr lang="en-US" dirty="0" smtClean="0">
                <a:solidFill>
                  <a:srgbClr val="FF0000"/>
                </a:solidFill>
              </a:rPr>
              <a:t>Assumption: this is accurate</a:t>
            </a:r>
            <a:endParaRPr lang="en-US" dirty="0">
              <a:solidFill>
                <a:srgbClr val="FF0000"/>
              </a:solidFill>
            </a:endParaRPr>
          </a:p>
        </p:txBody>
      </p:sp>
      <p:sp>
        <p:nvSpPr>
          <p:cNvPr id="23" name="TextBox 22"/>
          <p:cNvSpPr txBox="1"/>
          <p:nvPr/>
        </p:nvSpPr>
        <p:spPr>
          <a:xfrm>
            <a:off x="2894962" y="3516868"/>
            <a:ext cx="2058038" cy="369332"/>
          </a:xfrm>
          <a:prstGeom prst="rect">
            <a:avLst/>
          </a:prstGeom>
          <a:noFill/>
        </p:spPr>
        <p:txBody>
          <a:bodyPr wrap="none" rtlCol="0">
            <a:spAutoFit/>
          </a:bodyPr>
          <a:lstStyle/>
          <a:p>
            <a:r>
              <a:rPr lang="en-US" dirty="0" smtClean="0"/>
              <a:t>each equally likely</a:t>
            </a:r>
            <a:endParaRPr lang="en-US" dirty="0"/>
          </a:p>
        </p:txBody>
      </p:sp>
      <p:sp>
        <p:nvSpPr>
          <p:cNvPr id="25" name="TextBox 24"/>
          <p:cNvSpPr txBox="1"/>
          <p:nvPr/>
        </p:nvSpPr>
        <p:spPr>
          <a:xfrm>
            <a:off x="8382000" y="6477000"/>
            <a:ext cx="762311" cy="369332"/>
          </a:xfrm>
          <a:prstGeom prst="rect">
            <a:avLst/>
          </a:prstGeom>
          <a:noFill/>
        </p:spPr>
        <p:txBody>
          <a:bodyPr wrap="none" rtlCol="0">
            <a:spAutoFit/>
          </a:bodyPr>
          <a:lstStyle/>
          <a:p>
            <a:r>
              <a:rPr lang="en-US" dirty="0" smtClean="0"/>
              <a:t>20:00</a:t>
            </a:r>
            <a:endParaRPr lang="en-US" dirty="0"/>
          </a:p>
        </p:txBody>
      </p:sp>
    </p:spTree>
    <p:extLst>
      <p:ext uri="{BB962C8B-B14F-4D97-AF65-F5344CB8AC3E}">
        <p14:creationId xmlns:p14="http://schemas.microsoft.com/office/powerpoint/2010/main" val="267469079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distribution</a:t>
            </a:r>
            <a:endParaRPr lang="en-US" dirty="0"/>
          </a:p>
        </p:txBody>
      </p:sp>
      <p:grpSp>
        <p:nvGrpSpPr>
          <p:cNvPr id="28" name="Group 27"/>
          <p:cNvGrpSpPr/>
          <p:nvPr/>
        </p:nvGrpSpPr>
        <p:grpSpPr>
          <a:xfrm>
            <a:off x="2099051" y="1420336"/>
            <a:ext cx="5049826" cy="2979698"/>
            <a:chOff x="652798" y="3592361"/>
            <a:chExt cx="5049826" cy="2979698"/>
          </a:xfrm>
        </p:grpSpPr>
        <p:cxnSp>
          <p:nvCxnSpPr>
            <p:cNvPr id="9" name="Straight Arrow Connector 8"/>
            <p:cNvCxnSpPr/>
            <p:nvPr/>
          </p:nvCxnSpPr>
          <p:spPr>
            <a:xfrm flipV="1">
              <a:off x="1297345" y="3960205"/>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1297345" y="6170005"/>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20413" y="6016116"/>
              <a:ext cx="582211" cy="307777"/>
            </a:xfrm>
            <a:prstGeom prst="rect">
              <a:avLst/>
            </a:prstGeom>
            <a:noFill/>
          </p:spPr>
          <p:txBody>
            <a:bodyPr wrap="none" rtlCol="0">
              <a:spAutoFit/>
            </a:bodyPr>
            <a:lstStyle/>
            <a:p>
              <a:r>
                <a:rPr lang="en-US" sz="1400" dirty="0" err="1" smtClean="0">
                  <a:solidFill>
                    <a:srgbClr val="6B7D72"/>
                  </a:solidFill>
                </a:rPr>
                <a:t>bday</a:t>
              </a:r>
              <a:endParaRPr lang="en-US" sz="1400" dirty="0">
                <a:solidFill>
                  <a:srgbClr val="6B7D72"/>
                </a:solidFill>
              </a:endParaRPr>
            </a:p>
          </p:txBody>
        </p:sp>
        <p:sp>
          <p:nvSpPr>
            <p:cNvPr id="13" name="TextBox 12"/>
            <p:cNvSpPr txBox="1"/>
            <p:nvPr/>
          </p:nvSpPr>
          <p:spPr>
            <a:xfrm>
              <a:off x="980460" y="3592361"/>
              <a:ext cx="633770" cy="307777"/>
            </a:xfrm>
            <a:prstGeom prst="rect">
              <a:avLst/>
            </a:prstGeom>
            <a:noFill/>
          </p:spPr>
          <p:txBody>
            <a:bodyPr wrap="none" rtlCol="0">
              <a:spAutoFit/>
            </a:bodyPr>
            <a:lstStyle/>
            <a:p>
              <a:r>
                <a:rPr lang="en-US" sz="1400" dirty="0" err="1" smtClean="0">
                  <a:solidFill>
                    <a:srgbClr val="6B7D72"/>
                  </a:solidFill>
                </a:rPr>
                <a:t>byear</a:t>
              </a:r>
              <a:endParaRPr lang="en-US" sz="1400" dirty="0">
                <a:solidFill>
                  <a:srgbClr val="6B7D72"/>
                </a:solidFill>
              </a:endParaRPr>
            </a:p>
          </p:txBody>
        </p:sp>
        <p:sp>
          <p:nvSpPr>
            <p:cNvPr id="14" name="Rectangle 13"/>
            <p:cNvSpPr/>
            <p:nvPr/>
          </p:nvSpPr>
          <p:spPr>
            <a:xfrm>
              <a:off x="1470199" y="4069377"/>
              <a:ext cx="3429000" cy="1915962"/>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52798" y="5800154"/>
              <a:ext cx="527007" cy="276999"/>
            </a:xfrm>
            <a:prstGeom prst="rect">
              <a:avLst/>
            </a:prstGeom>
            <a:noFill/>
          </p:spPr>
          <p:txBody>
            <a:bodyPr wrap="none" rtlCol="0">
              <a:spAutoFit/>
            </a:bodyPr>
            <a:lstStyle/>
            <a:p>
              <a:r>
                <a:rPr lang="en-US" sz="1200" dirty="0" smtClean="0"/>
                <a:t>1956</a:t>
              </a:r>
              <a:endParaRPr lang="en-US" sz="1200" dirty="0"/>
            </a:p>
          </p:txBody>
        </p:sp>
        <p:sp>
          <p:nvSpPr>
            <p:cNvPr id="17" name="TextBox 16"/>
            <p:cNvSpPr txBox="1"/>
            <p:nvPr/>
          </p:nvSpPr>
          <p:spPr>
            <a:xfrm>
              <a:off x="652798" y="3976396"/>
              <a:ext cx="527007" cy="276999"/>
            </a:xfrm>
            <a:prstGeom prst="rect">
              <a:avLst/>
            </a:prstGeom>
            <a:noFill/>
          </p:spPr>
          <p:txBody>
            <a:bodyPr wrap="none" rtlCol="0">
              <a:spAutoFit/>
            </a:bodyPr>
            <a:lstStyle/>
            <a:p>
              <a:r>
                <a:rPr lang="en-US" sz="1200" dirty="0" smtClean="0"/>
                <a:t>1992</a:t>
              </a:r>
              <a:endParaRPr lang="en-US" sz="1200" dirty="0"/>
            </a:p>
          </p:txBody>
        </p:sp>
        <p:sp>
          <p:nvSpPr>
            <p:cNvPr id="18" name="TextBox 17"/>
            <p:cNvSpPr txBox="1"/>
            <p:nvPr/>
          </p:nvSpPr>
          <p:spPr>
            <a:xfrm>
              <a:off x="1335073" y="6295060"/>
              <a:ext cx="270251" cy="276999"/>
            </a:xfrm>
            <a:prstGeom prst="rect">
              <a:avLst/>
            </a:prstGeom>
            <a:noFill/>
          </p:spPr>
          <p:txBody>
            <a:bodyPr wrap="none" rtlCol="0">
              <a:spAutoFit/>
            </a:bodyPr>
            <a:lstStyle/>
            <a:p>
              <a:r>
                <a:rPr lang="en-US" sz="1200" dirty="0" smtClean="0"/>
                <a:t>0</a:t>
              </a:r>
              <a:endParaRPr lang="en-US" sz="1200" dirty="0"/>
            </a:p>
          </p:txBody>
        </p:sp>
        <p:sp>
          <p:nvSpPr>
            <p:cNvPr id="19" name="TextBox 18"/>
            <p:cNvSpPr txBox="1"/>
            <p:nvPr/>
          </p:nvSpPr>
          <p:spPr>
            <a:xfrm>
              <a:off x="4623964" y="6295060"/>
              <a:ext cx="441422" cy="276999"/>
            </a:xfrm>
            <a:prstGeom prst="rect">
              <a:avLst/>
            </a:prstGeom>
            <a:noFill/>
          </p:spPr>
          <p:txBody>
            <a:bodyPr wrap="none" rtlCol="0">
              <a:spAutoFit/>
            </a:bodyPr>
            <a:lstStyle/>
            <a:p>
              <a:r>
                <a:rPr lang="en-US" sz="1200" dirty="0" smtClean="0"/>
                <a:t>364</a:t>
              </a:r>
              <a:endParaRPr lang="en-US" sz="1200" dirty="0"/>
            </a:p>
          </p:txBody>
        </p:sp>
      </p:grpSp>
      <p:sp>
        <p:nvSpPr>
          <p:cNvPr id="4" name="Slide Number Placeholder 3"/>
          <p:cNvSpPr>
            <a:spLocks noGrp="1"/>
          </p:cNvSpPr>
          <p:nvPr>
            <p:ph type="sldNum" sz="quarter" idx="12"/>
          </p:nvPr>
        </p:nvSpPr>
        <p:spPr/>
        <p:txBody>
          <a:bodyPr/>
          <a:lstStyle/>
          <a:p>
            <a:fld id="{1D72EBF8-7CF5-44B7-B2BF-E22DE4D0703D}" type="slidenum">
              <a:rPr lang="en-US" smtClean="0"/>
              <a:pPr/>
              <a:t>46</a:t>
            </a:fld>
            <a:endParaRPr lang="en-US"/>
          </a:p>
        </p:txBody>
      </p:sp>
      <p:sp>
        <p:nvSpPr>
          <p:cNvPr id="10" name="TextBox 9"/>
          <p:cNvSpPr txBox="1"/>
          <p:nvPr/>
        </p:nvSpPr>
        <p:spPr>
          <a:xfrm>
            <a:off x="4419600" y="2743200"/>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sp>
        <p:nvSpPr>
          <p:cNvPr id="16" name="TextBox 15"/>
          <p:cNvSpPr txBox="1"/>
          <p:nvPr/>
        </p:nvSpPr>
        <p:spPr>
          <a:xfrm>
            <a:off x="2596179" y="4495800"/>
            <a:ext cx="4165423" cy="584776"/>
          </a:xfrm>
          <a:prstGeom prst="rect">
            <a:avLst/>
          </a:prstGeom>
          <a:noFill/>
        </p:spPr>
        <p:txBody>
          <a:bodyPr wrap="none" rtlCol="0">
            <a:spAutoFit/>
          </a:bodyPr>
          <a:lstStyle/>
          <a:p>
            <a:pPr algn="ctr"/>
            <a:r>
              <a:rPr lang="en-US" sz="1600" dirty="0" smtClean="0"/>
              <a:t>1/(37*365) </a:t>
            </a:r>
            <a:r>
              <a:rPr lang="en-US" sz="1600" dirty="0" smtClean="0">
                <a:solidFill>
                  <a:srgbClr val="008000"/>
                </a:solidFill>
              </a:rPr>
              <a:t>- </a:t>
            </a:r>
            <a:r>
              <a:rPr lang="en-US" sz="1600" dirty="0" smtClean="0">
                <a:solidFill>
                  <a:srgbClr val="008000"/>
                </a:solidFill>
                <a:latin typeface="cmmi10"/>
                <a:ea typeface="cmmi10"/>
                <a:cs typeface="cmmi10"/>
              </a:rPr>
              <a:t>²</a:t>
            </a:r>
            <a:r>
              <a:rPr lang="en-US" sz="1600" dirty="0" smtClean="0"/>
              <a:t> </a:t>
            </a:r>
            <a:r>
              <a:rPr lang="en-US" sz="1600" dirty="0" smtClean="0">
                <a:latin typeface="cmsy10"/>
                <a:ea typeface="cmsy10"/>
                <a:cs typeface="cmsy10"/>
              </a:rPr>
              <a:t>·</a:t>
            </a:r>
            <a:r>
              <a:rPr lang="en-US" sz="1600" dirty="0" smtClean="0"/>
              <a:t> probability </a:t>
            </a:r>
            <a:r>
              <a:rPr lang="en-US" sz="1600" dirty="0" smtClean="0">
                <a:latin typeface="cmsy10"/>
                <a:ea typeface="cmsy10"/>
                <a:cs typeface="cmsy10"/>
              </a:rPr>
              <a:t>·</a:t>
            </a:r>
            <a:r>
              <a:rPr lang="en-US" sz="1600" dirty="0" smtClean="0"/>
              <a:t> 1/(37*365) </a:t>
            </a:r>
            <a:r>
              <a:rPr lang="en-US" sz="1600" dirty="0" smtClean="0">
                <a:solidFill>
                  <a:srgbClr val="008000"/>
                </a:solidFill>
              </a:rPr>
              <a:t>+ </a:t>
            </a:r>
            <a:r>
              <a:rPr lang="en-US" sz="1600" dirty="0" smtClean="0">
                <a:solidFill>
                  <a:srgbClr val="008000"/>
                </a:solidFill>
                <a:latin typeface="cmmi10"/>
                <a:ea typeface="cmmi10"/>
                <a:cs typeface="cmmi10"/>
              </a:rPr>
              <a:t>²</a:t>
            </a:r>
          </a:p>
          <a:p>
            <a:pPr algn="ctr"/>
            <a:r>
              <a:rPr lang="en-US" sz="1600" dirty="0">
                <a:solidFill>
                  <a:schemeClr val="bg1">
                    <a:lumMod val="50000"/>
                  </a:schemeClr>
                </a:solidFill>
              </a:rPr>
              <a:t>37*365 </a:t>
            </a:r>
            <a:r>
              <a:rPr lang="en-US" sz="1600" dirty="0">
                <a:solidFill>
                  <a:schemeClr val="bg1">
                    <a:lumMod val="50000"/>
                  </a:schemeClr>
                </a:solidFill>
                <a:latin typeface="cmsy10"/>
                <a:ea typeface="cmsy10"/>
                <a:cs typeface="cmsy10"/>
              </a:rPr>
              <a:t>·</a:t>
            </a:r>
            <a:r>
              <a:rPr lang="en-US" sz="1600" dirty="0">
                <a:solidFill>
                  <a:schemeClr val="bg1">
                    <a:lumMod val="50000"/>
                  </a:schemeClr>
                </a:solidFill>
              </a:rPr>
              <a:t> # of points </a:t>
            </a:r>
            <a:r>
              <a:rPr lang="en-US" sz="1600" dirty="0">
                <a:solidFill>
                  <a:schemeClr val="bg1">
                    <a:lumMod val="50000"/>
                  </a:schemeClr>
                </a:solidFill>
                <a:latin typeface="cmsy10"/>
                <a:ea typeface="cmsy10"/>
                <a:cs typeface="cmsy10"/>
              </a:rPr>
              <a:t>·</a:t>
            </a:r>
            <a:r>
              <a:rPr lang="en-US" sz="1600" dirty="0">
                <a:solidFill>
                  <a:schemeClr val="bg1">
                    <a:lumMod val="50000"/>
                  </a:schemeClr>
                </a:solidFill>
              </a:rPr>
              <a:t> 37*</a:t>
            </a:r>
            <a:r>
              <a:rPr lang="en-US" sz="1600" dirty="0" smtClean="0">
                <a:solidFill>
                  <a:schemeClr val="bg1">
                    <a:lumMod val="50000"/>
                  </a:schemeClr>
                </a:solidFill>
              </a:rPr>
              <a:t>365</a:t>
            </a:r>
            <a:endParaRPr lang="en-US" sz="1600" dirty="0">
              <a:solidFill>
                <a:schemeClr val="bg1">
                  <a:lumMod val="50000"/>
                </a:schemeClr>
              </a:solidFill>
            </a:endParaRPr>
          </a:p>
        </p:txBody>
      </p:sp>
      <p:sp>
        <p:nvSpPr>
          <p:cNvPr id="23" name="TextBox 22"/>
          <p:cNvSpPr txBox="1"/>
          <p:nvPr/>
        </p:nvSpPr>
        <p:spPr>
          <a:xfrm>
            <a:off x="685800" y="5334000"/>
            <a:ext cx="8077201" cy="646331"/>
          </a:xfrm>
          <a:prstGeom prst="rect">
            <a:avLst/>
          </a:prstGeom>
          <a:noFill/>
        </p:spPr>
        <p:txBody>
          <a:bodyPr wrap="square" rtlCol="0">
            <a:spAutoFit/>
          </a:bodyPr>
          <a:lstStyle/>
          <a:p>
            <a:pPr marL="285750" indent="-285750">
              <a:buFont typeface="Arial"/>
              <a:buChar char="•"/>
            </a:pPr>
            <a:r>
              <a:rPr lang="en-US" dirty="0" smtClean="0"/>
              <a:t>Need attacker’s actual belief to be represented by this </a:t>
            </a:r>
            <a:r>
              <a:rPr lang="en-US" dirty="0" smtClean="0">
                <a:latin typeface="Arial"/>
              </a:rPr>
              <a:t>P</a:t>
            </a:r>
            <a:r>
              <a:rPr lang="en-US" baseline="-25000" dirty="0" smtClean="0">
                <a:latin typeface="Arial"/>
              </a:rPr>
              <a:t>1</a:t>
            </a:r>
          </a:p>
          <a:p>
            <a:pPr marL="742950" lvl="1" indent="-285750">
              <a:buFont typeface="Arial"/>
              <a:buChar char="•"/>
            </a:pPr>
            <a:r>
              <a:rPr lang="en-US" dirty="0" smtClean="0"/>
              <a:t>Much easier </a:t>
            </a:r>
            <a:r>
              <a:rPr lang="en-US" dirty="0" smtClean="0"/>
              <a:t>task</a:t>
            </a:r>
            <a:r>
              <a:rPr lang="en-US" dirty="0"/>
              <a:t> </a:t>
            </a:r>
            <a:r>
              <a:rPr lang="en-US" dirty="0" smtClean="0"/>
              <a:t>than knowing the exact </a:t>
            </a:r>
            <a:r>
              <a:rPr lang="en-US" dirty="0" err="1" smtClean="0"/>
              <a:t>querier</a:t>
            </a:r>
            <a:r>
              <a:rPr lang="en-US" dirty="0" smtClean="0"/>
              <a:t> belief.</a:t>
            </a:r>
            <a:endParaRPr lang="en-US" dirty="0" smtClean="0"/>
          </a:p>
        </p:txBody>
      </p:sp>
    </p:spTree>
    <p:extLst>
      <p:ext uri="{BB962C8B-B14F-4D97-AF65-F5344CB8AC3E}">
        <p14:creationId xmlns:p14="http://schemas.microsoft.com/office/powerpoint/2010/main" val="351196741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Summary</a:t>
            </a:r>
            <a:endParaRPr lang="en-US" dirty="0"/>
          </a:p>
        </p:txBody>
      </p:sp>
      <p:sp>
        <p:nvSpPr>
          <p:cNvPr id="3" name="Content Placeholder 2"/>
          <p:cNvSpPr>
            <a:spLocks noGrp="1"/>
          </p:cNvSpPr>
          <p:nvPr>
            <p:ph idx="1"/>
          </p:nvPr>
        </p:nvSpPr>
        <p:spPr>
          <a:xfrm>
            <a:off x="838200" y="2743200"/>
            <a:ext cx="7619999" cy="3429000"/>
          </a:xfrm>
        </p:spPr>
        <p:txBody>
          <a:bodyPr>
            <a:noAutofit/>
          </a:bodyPr>
          <a:lstStyle/>
          <a:p>
            <a:pPr marL="285750" lvl="1" indent="-285750"/>
            <a:r>
              <a:rPr lang="en-US" sz="2400" dirty="0" smtClean="0"/>
              <a:t>Approximate representation of a set of probability distributions.</a:t>
            </a:r>
          </a:p>
          <a:p>
            <a:pPr marL="560070" lvl="2" indent="-285750"/>
            <a:r>
              <a:rPr lang="en-US" dirty="0" smtClean="0"/>
              <a:t>Abstract operations for Clarkson’s probabilistic semantics.</a:t>
            </a:r>
          </a:p>
          <a:p>
            <a:pPr marL="834390" lvl="3" indent="-285750"/>
            <a:r>
              <a:rPr lang="en-US" dirty="0" smtClean="0"/>
              <a:t>Sound in terms of policy, even after belief revision.</a:t>
            </a:r>
          </a:p>
          <a:p>
            <a:pPr marL="834390" lvl="3" indent="-285750"/>
            <a:r>
              <a:rPr lang="en-US" dirty="0" smtClean="0"/>
              <a:t>Restricted </a:t>
            </a:r>
            <a:r>
              <a:rPr lang="en-US" dirty="0" smtClean="0"/>
              <a:t>arithmetic expressions (</a:t>
            </a:r>
            <a:r>
              <a:rPr lang="en-US" dirty="0" smtClean="0"/>
              <a:t>linear only</a:t>
            </a:r>
            <a:r>
              <a:rPr lang="en-US" dirty="0" smtClean="0"/>
              <a:t>)</a:t>
            </a:r>
            <a:endParaRPr lang="en-US" sz="1600" dirty="0"/>
          </a:p>
          <a:p>
            <a:pPr lvl="1"/>
            <a:r>
              <a:rPr lang="en-US" sz="1800" dirty="0" smtClean="0"/>
              <a:t>No state </a:t>
            </a:r>
            <a:r>
              <a:rPr lang="en-US" sz="1800" dirty="0" smtClean="0"/>
              <a:t>enumeration and a way to restrict number of regions</a:t>
            </a:r>
            <a:endParaRPr lang="en-US" sz="1800" dirty="0" smtClean="0"/>
          </a:p>
          <a:p>
            <a:pPr lvl="2"/>
            <a:r>
              <a:rPr lang="en-US" sz="1600" dirty="0" smtClean="0"/>
              <a:t>(more) computationally </a:t>
            </a:r>
            <a:r>
              <a:rPr lang="en-US" sz="1600" dirty="0" smtClean="0"/>
              <a:t>feasible</a:t>
            </a:r>
            <a:endParaRPr lang="en-US" sz="1600" dirty="0"/>
          </a:p>
          <a:p>
            <a:pPr lvl="1"/>
            <a:r>
              <a:rPr lang="en-US" dirty="0" smtClean="0"/>
              <a:t>Implementation</a:t>
            </a:r>
          </a:p>
          <a:p>
            <a:pPr lvl="2"/>
            <a:r>
              <a:rPr lang="en-US" dirty="0" smtClean="0"/>
              <a:t>Uses Parma PPL for </a:t>
            </a:r>
            <a:r>
              <a:rPr lang="en-US" dirty="0" err="1" smtClean="0"/>
              <a:t>polyhedra</a:t>
            </a:r>
            <a:r>
              <a:rPr lang="en-US" dirty="0" smtClean="0"/>
              <a:t> operations</a:t>
            </a:r>
          </a:p>
          <a:p>
            <a:pPr lvl="2"/>
            <a:r>
              <a:rPr lang="en-US" dirty="0" smtClean="0"/>
              <a:t>Uses Latte to determine size (# of integer points) inside </a:t>
            </a:r>
            <a:r>
              <a:rPr lang="en-US" dirty="0" err="1" smtClean="0"/>
              <a:t>polyhedra</a:t>
            </a:r>
            <a:endParaRPr lang="en-US" dirty="0" smtClean="0"/>
          </a:p>
        </p:txBody>
      </p:sp>
      <p:pic>
        <p:nvPicPr>
          <p:cNvPr id="5" name="Picture 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190" y="1447800"/>
            <a:ext cx="1399031" cy="1116922"/>
          </a:xfrm>
          <a:prstGeom prst="rect">
            <a:avLst/>
          </a:prstGeom>
        </p:spPr>
      </p:pic>
      <p:pic>
        <p:nvPicPr>
          <p:cNvPr id="8" name="Picture 7" descr="brain_appro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489" y="1481667"/>
            <a:ext cx="1399031" cy="1116922"/>
          </a:xfrm>
          <a:prstGeom prst="rect">
            <a:avLst/>
          </a:prstGeom>
        </p:spPr>
      </p:pic>
      <p:sp>
        <p:nvSpPr>
          <p:cNvPr id="11" name="Slide Number Placeholder 10"/>
          <p:cNvSpPr>
            <a:spLocks noGrp="1"/>
          </p:cNvSpPr>
          <p:nvPr>
            <p:ph type="sldNum" sz="quarter" idx="12"/>
          </p:nvPr>
        </p:nvSpPr>
        <p:spPr/>
        <p:txBody>
          <a:bodyPr/>
          <a:lstStyle/>
          <a:p>
            <a:fld id="{1D72EBF8-7CF5-44B7-B2BF-E22DE4D0703D}" type="slidenum">
              <a:rPr lang="en-US" smtClean="0"/>
              <a:pPr/>
              <a:t>47</a:t>
            </a:fld>
            <a:endParaRPr lang="en-US"/>
          </a:p>
        </p:txBody>
      </p:sp>
    </p:spTree>
    <p:extLst>
      <p:ext uri="{BB962C8B-B14F-4D97-AF65-F5344CB8AC3E}">
        <p14:creationId xmlns:p14="http://schemas.microsoft.com/office/powerpoint/2010/main" val="38020044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38200" y="3124200"/>
            <a:ext cx="7619999" cy="3429000"/>
          </a:xfrm>
        </p:spPr>
        <p:txBody>
          <a:bodyPr>
            <a:noAutofit/>
          </a:bodyPr>
          <a:lstStyle/>
          <a:p>
            <a:pPr marL="285750" lvl="1" indent="-285750"/>
            <a:r>
              <a:rPr lang="en-US" sz="2400" dirty="0" err="1" smtClean="0"/>
              <a:t>Statespace</a:t>
            </a:r>
            <a:r>
              <a:rPr lang="en-US" sz="2400" dirty="0" smtClean="0"/>
              <a:t> size resistance</a:t>
            </a:r>
          </a:p>
          <a:p>
            <a:pPr marL="0" lvl="1" indent="0">
              <a:buNone/>
            </a:pPr>
            <a:endParaRPr lang="en-US" sz="2400" dirty="0" smtClean="0"/>
          </a:p>
          <a:p>
            <a:pPr marL="342900" lvl="1" indent="-342900"/>
            <a:r>
              <a:rPr lang="en-US" sz="2400" dirty="0" smtClean="0"/>
              <a:t>See technical report for</a:t>
            </a:r>
          </a:p>
          <a:p>
            <a:pPr marL="617220" lvl="2" indent="-342900"/>
            <a:r>
              <a:rPr lang="en-US" dirty="0" smtClean="0"/>
              <a:t>more queries</a:t>
            </a:r>
          </a:p>
          <a:p>
            <a:pPr marL="617220" lvl="2" indent="-342900"/>
            <a:r>
              <a:rPr lang="en-US" dirty="0" smtClean="0"/>
              <a:t>p</a:t>
            </a:r>
            <a:r>
              <a:rPr lang="en-US" dirty="0" smtClean="0"/>
              <a:t>recision/performance tradeoff issues</a:t>
            </a:r>
            <a:endParaRPr lang="en-US" dirty="0" smtClean="0"/>
          </a:p>
        </p:txBody>
      </p:sp>
      <p:pic>
        <p:nvPicPr>
          <p:cNvPr id="5" name="Picture 4"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190" y="1733727"/>
            <a:ext cx="1399031" cy="1116922"/>
          </a:xfrm>
          <a:prstGeom prst="rect">
            <a:avLst/>
          </a:prstGeom>
        </p:spPr>
      </p:pic>
      <p:pic>
        <p:nvPicPr>
          <p:cNvPr id="8" name="Picture 7" descr="brain_appro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489" y="1767594"/>
            <a:ext cx="1399031" cy="1116922"/>
          </a:xfrm>
          <a:prstGeom prst="rect">
            <a:avLst/>
          </a:prstGeom>
        </p:spPr>
      </p:pic>
      <p:sp>
        <p:nvSpPr>
          <p:cNvPr id="11" name="Slide Number Placeholder 10"/>
          <p:cNvSpPr>
            <a:spLocks noGrp="1"/>
          </p:cNvSpPr>
          <p:nvPr>
            <p:ph type="sldNum" sz="quarter" idx="12"/>
          </p:nvPr>
        </p:nvSpPr>
        <p:spPr/>
        <p:txBody>
          <a:bodyPr/>
          <a:lstStyle/>
          <a:p>
            <a:fld id="{1D72EBF8-7CF5-44B7-B2BF-E22DE4D0703D}" type="slidenum">
              <a:rPr lang="en-US" smtClean="0"/>
              <a:pPr/>
              <a:t>48</a:t>
            </a:fld>
            <a:endParaRPr lang="en-US"/>
          </a:p>
        </p:txBody>
      </p:sp>
    </p:spTree>
    <p:extLst>
      <p:ext uri="{BB962C8B-B14F-4D97-AF65-F5344CB8AC3E}">
        <p14:creationId xmlns:p14="http://schemas.microsoft.com/office/powerpoint/2010/main" val="352920756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Statespace</a:t>
            </a:r>
            <a:r>
              <a:rPr lang="en-US" dirty="0" smtClean="0"/>
              <a:t> size resistance</a:t>
            </a:r>
            <a:endParaRPr lang="en-US" dirty="0"/>
          </a:p>
        </p:txBody>
      </p:sp>
      <p:pic>
        <p:nvPicPr>
          <p:cNvPr id="4" name="Picture 3" descr="bra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902" y="2043008"/>
            <a:ext cx="856855" cy="684073"/>
          </a:xfrm>
          <a:prstGeom prst="rect">
            <a:avLst/>
          </a:prstGeom>
        </p:spPr>
      </p:pic>
      <p:sp>
        <p:nvSpPr>
          <p:cNvPr id="5" name="TextBox 4"/>
          <p:cNvSpPr txBox="1"/>
          <p:nvPr/>
        </p:nvSpPr>
        <p:spPr>
          <a:xfrm>
            <a:off x="3306094" y="2154907"/>
            <a:ext cx="298739" cy="369332"/>
          </a:xfrm>
          <a:prstGeom prst="rect">
            <a:avLst/>
          </a:prstGeom>
          <a:noFill/>
        </p:spPr>
        <p:txBody>
          <a:bodyPr wrap="square" rtlCol="0">
            <a:spAutoFit/>
          </a:bodyPr>
          <a:lstStyle/>
          <a:p>
            <a:r>
              <a:rPr lang="en-US" dirty="0" smtClean="0"/>
              <a:t>=</a:t>
            </a:r>
            <a:endParaRPr lang="en-US" dirty="0"/>
          </a:p>
        </p:txBody>
      </p:sp>
      <p:sp>
        <p:nvSpPr>
          <p:cNvPr id="6" name="TextBox 5"/>
          <p:cNvSpPr txBox="1"/>
          <p:nvPr/>
        </p:nvSpPr>
        <p:spPr>
          <a:xfrm>
            <a:off x="3715095" y="2019872"/>
            <a:ext cx="2515149" cy="646331"/>
          </a:xfrm>
          <a:prstGeom prst="rect">
            <a:avLst/>
          </a:prstGeom>
          <a:noFill/>
        </p:spPr>
        <p:txBody>
          <a:bodyPr wrap="square" rtlCol="0">
            <a:spAutoFit/>
          </a:bodyPr>
          <a:lstStyle/>
          <a:p>
            <a:pPr algn="ctr"/>
            <a:r>
              <a:rPr lang="en-US" dirty="0" smtClean="0"/>
              <a:t>0 </a:t>
            </a:r>
            <a:r>
              <a:rPr lang="en-US" dirty="0" smtClean="0">
                <a:latin typeface="cmsy10"/>
                <a:ea typeface="cmsy10"/>
                <a:cs typeface="cmsy10"/>
              </a:rPr>
              <a:t>·</a:t>
            </a:r>
            <a:r>
              <a:rPr lang="en-US" dirty="0" smtClean="0"/>
              <a:t> </a:t>
            </a:r>
            <a:r>
              <a:rPr lang="en-US" dirty="0" err="1" smtClean="0"/>
              <a:t>bday</a:t>
            </a:r>
            <a:r>
              <a:rPr lang="en-US" dirty="0" smtClean="0"/>
              <a:t> </a:t>
            </a:r>
            <a:r>
              <a:rPr lang="en-US" dirty="0" smtClean="0">
                <a:latin typeface="cmsy10"/>
                <a:ea typeface="cmsy10"/>
                <a:cs typeface="cmsy10"/>
              </a:rPr>
              <a:t>·</a:t>
            </a:r>
            <a:r>
              <a:rPr lang="en-US" dirty="0" smtClean="0"/>
              <a:t> 364</a:t>
            </a:r>
          </a:p>
          <a:p>
            <a:pPr algn="ctr"/>
            <a:r>
              <a:rPr lang="en-US" dirty="0" smtClean="0"/>
              <a:t>1956 </a:t>
            </a:r>
            <a:r>
              <a:rPr lang="en-US" dirty="0" smtClean="0">
                <a:latin typeface="cmsy10"/>
                <a:ea typeface="cmsy10"/>
                <a:cs typeface="cmsy10"/>
              </a:rPr>
              <a:t>·</a:t>
            </a:r>
            <a:r>
              <a:rPr lang="en-US" dirty="0" smtClean="0"/>
              <a:t> </a:t>
            </a:r>
            <a:r>
              <a:rPr lang="en-US" dirty="0" err="1" smtClean="0"/>
              <a:t>byear</a:t>
            </a:r>
            <a:r>
              <a:rPr lang="en-US" dirty="0" smtClean="0"/>
              <a:t> </a:t>
            </a:r>
            <a:r>
              <a:rPr lang="en-US" dirty="0" smtClean="0">
                <a:latin typeface="cmsy10"/>
                <a:ea typeface="cmsy10"/>
                <a:cs typeface="cmsy10"/>
              </a:rPr>
              <a:t>·</a:t>
            </a:r>
            <a:r>
              <a:rPr lang="en-US" dirty="0" smtClean="0"/>
              <a:t> 1992</a:t>
            </a:r>
            <a:endParaRPr lang="en-US" dirty="0"/>
          </a:p>
        </p:txBody>
      </p:sp>
      <p:grpSp>
        <p:nvGrpSpPr>
          <p:cNvPr id="8" name="Group 7"/>
          <p:cNvGrpSpPr/>
          <p:nvPr/>
        </p:nvGrpSpPr>
        <p:grpSpPr>
          <a:xfrm>
            <a:off x="2098601" y="2722587"/>
            <a:ext cx="4722164" cy="2577644"/>
            <a:chOff x="652798" y="3592361"/>
            <a:chExt cx="5049826" cy="2979698"/>
          </a:xfrm>
        </p:grpSpPr>
        <p:cxnSp>
          <p:nvCxnSpPr>
            <p:cNvPr id="9" name="Straight Arrow Connector 8"/>
            <p:cNvCxnSpPr/>
            <p:nvPr/>
          </p:nvCxnSpPr>
          <p:spPr>
            <a:xfrm flipV="1">
              <a:off x="1297345" y="3960205"/>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297345" y="6170005"/>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120413" y="6016116"/>
              <a:ext cx="582211" cy="307777"/>
            </a:xfrm>
            <a:prstGeom prst="rect">
              <a:avLst/>
            </a:prstGeom>
            <a:noFill/>
          </p:spPr>
          <p:txBody>
            <a:bodyPr wrap="none" rtlCol="0">
              <a:spAutoFit/>
            </a:bodyPr>
            <a:lstStyle/>
            <a:p>
              <a:r>
                <a:rPr lang="en-US" sz="1400" dirty="0" err="1" smtClean="0">
                  <a:solidFill>
                    <a:srgbClr val="6B7D72"/>
                  </a:solidFill>
                </a:rPr>
                <a:t>bday</a:t>
              </a:r>
              <a:endParaRPr lang="en-US" sz="1400" dirty="0">
                <a:solidFill>
                  <a:srgbClr val="6B7D72"/>
                </a:solidFill>
              </a:endParaRPr>
            </a:p>
          </p:txBody>
        </p:sp>
        <p:sp>
          <p:nvSpPr>
            <p:cNvPr id="12" name="TextBox 11"/>
            <p:cNvSpPr txBox="1"/>
            <p:nvPr/>
          </p:nvSpPr>
          <p:spPr>
            <a:xfrm>
              <a:off x="980460" y="3592361"/>
              <a:ext cx="633770" cy="307777"/>
            </a:xfrm>
            <a:prstGeom prst="rect">
              <a:avLst/>
            </a:prstGeom>
            <a:noFill/>
          </p:spPr>
          <p:txBody>
            <a:bodyPr wrap="none" rtlCol="0">
              <a:spAutoFit/>
            </a:bodyPr>
            <a:lstStyle/>
            <a:p>
              <a:r>
                <a:rPr lang="en-US" sz="1400" dirty="0" err="1" smtClean="0">
                  <a:solidFill>
                    <a:srgbClr val="6B7D72"/>
                  </a:solidFill>
                </a:rPr>
                <a:t>byear</a:t>
              </a:r>
              <a:endParaRPr lang="en-US" sz="1400" dirty="0">
                <a:solidFill>
                  <a:srgbClr val="6B7D72"/>
                </a:solidFill>
              </a:endParaRPr>
            </a:p>
          </p:txBody>
        </p:sp>
        <p:sp>
          <p:nvSpPr>
            <p:cNvPr id="13" name="Rectangle 12"/>
            <p:cNvSpPr/>
            <p:nvPr/>
          </p:nvSpPr>
          <p:spPr>
            <a:xfrm>
              <a:off x="1470199" y="4069377"/>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52798" y="5800154"/>
              <a:ext cx="527007" cy="276999"/>
            </a:xfrm>
            <a:prstGeom prst="rect">
              <a:avLst/>
            </a:prstGeom>
            <a:noFill/>
          </p:spPr>
          <p:txBody>
            <a:bodyPr wrap="none" rtlCol="0">
              <a:spAutoFit/>
            </a:bodyPr>
            <a:lstStyle/>
            <a:p>
              <a:r>
                <a:rPr lang="en-US" sz="1200" dirty="0" smtClean="0"/>
                <a:t>1956</a:t>
              </a:r>
              <a:endParaRPr lang="en-US" sz="1200" dirty="0"/>
            </a:p>
          </p:txBody>
        </p:sp>
        <p:sp>
          <p:nvSpPr>
            <p:cNvPr id="15" name="TextBox 14"/>
            <p:cNvSpPr txBox="1"/>
            <p:nvPr/>
          </p:nvSpPr>
          <p:spPr>
            <a:xfrm>
              <a:off x="652798" y="3976396"/>
              <a:ext cx="527007" cy="276999"/>
            </a:xfrm>
            <a:prstGeom prst="rect">
              <a:avLst/>
            </a:prstGeom>
            <a:noFill/>
          </p:spPr>
          <p:txBody>
            <a:bodyPr wrap="none" rtlCol="0">
              <a:spAutoFit/>
            </a:bodyPr>
            <a:lstStyle/>
            <a:p>
              <a:r>
                <a:rPr lang="en-US" sz="1200" dirty="0" smtClean="0"/>
                <a:t>1992</a:t>
              </a:r>
              <a:endParaRPr lang="en-US" sz="1200" dirty="0"/>
            </a:p>
          </p:txBody>
        </p:sp>
        <p:sp>
          <p:nvSpPr>
            <p:cNvPr id="16" name="TextBox 15"/>
            <p:cNvSpPr txBox="1"/>
            <p:nvPr/>
          </p:nvSpPr>
          <p:spPr>
            <a:xfrm>
              <a:off x="1335073" y="6295060"/>
              <a:ext cx="270251" cy="276999"/>
            </a:xfrm>
            <a:prstGeom prst="rect">
              <a:avLst/>
            </a:prstGeom>
            <a:noFill/>
          </p:spPr>
          <p:txBody>
            <a:bodyPr wrap="none" rtlCol="0">
              <a:spAutoFit/>
            </a:bodyPr>
            <a:lstStyle/>
            <a:p>
              <a:r>
                <a:rPr lang="en-US" sz="1200" dirty="0" smtClean="0"/>
                <a:t>0</a:t>
              </a:r>
              <a:endParaRPr lang="en-US" sz="1200" dirty="0"/>
            </a:p>
          </p:txBody>
        </p:sp>
        <p:sp>
          <p:nvSpPr>
            <p:cNvPr id="17" name="TextBox 16"/>
            <p:cNvSpPr txBox="1"/>
            <p:nvPr/>
          </p:nvSpPr>
          <p:spPr>
            <a:xfrm>
              <a:off x="4623964" y="6295060"/>
              <a:ext cx="441422" cy="276999"/>
            </a:xfrm>
            <a:prstGeom prst="rect">
              <a:avLst/>
            </a:prstGeom>
            <a:noFill/>
          </p:spPr>
          <p:txBody>
            <a:bodyPr wrap="none" rtlCol="0">
              <a:spAutoFit/>
            </a:bodyPr>
            <a:lstStyle/>
            <a:p>
              <a:r>
                <a:rPr lang="en-US" sz="1200" dirty="0" smtClean="0"/>
                <a:t>364</a:t>
              </a:r>
              <a:endParaRPr lang="en-US" sz="1200" dirty="0"/>
            </a:p>
          </p:txBody>
        </p:sp>
      </p:grpSp>
      <p:sp>
        <p:nvSpPr>
          <p:cNvPr id="3" name="Slide Number Placeholder 2"/>
          <p:cNvSpPr>
            <a:spLocks noGrp="1"/>
          </p:cNvSpPr>
          <p:nvPr>
            <p:ph type="sldNum" sz="quarter" idx="12"/>
          </p:nvPr>
        </p:nvSpPr>
        <p:spPr/>
        <p:txBody>
          <a:bodyPr/>
          <a:lstStyle/>
          <a:p>
            <a:fld id="{1D72EBF8-7CF5-44B7-B2BF-E22DE4D0703D}" type="slidenum">
              <a:rPr lang="en-US" smtClean="0"/>
              <a:pPr/>
              <a:t>49</a:t>
            </a:fld>
            <a:endParaRPr lang="en-US"/>
          </a:p>
        </p:txBody>
      </p:sp>
      <p:sp>
        <p:nvSpPr>
          <p:cNvPr id="18" name="TextBox 17"/>
          <p:cNvSpPr txBox="1"/>
          <p:nvPr/>
        </p:nvSpPr>
        <p:spPr>
          <a:xfrm>
            <a:off x="3961762" y="2590800"/>
            <a:ext cx="2058038" cy="369332"/>
          </a:xfrm>
          <a:prstGeom prst="rect">
            <a:avLst/>
          </a:prstGeom>
          <a:noFill/>
        </p:spPr>
        <p:txBody>
          <a:bodyPr wrap="none" rtlCol="0">
            <a:spAutoFit/>
          </a:bodyPr>
          <a:lstStyle/>
          <a:p>
            <a:r>
              <a:rPr lang="en-US" dirty="0" smtClean="0"/>
              <a:t>each equally likely</a:t>
            </a:r>
            <a:endParaRPr lang="en-US" dirty="0"/>
          </a:p>
        </p:txBody>
      </p:sp>
    </p:spTree>
    <p:extLst>
      <p:ext uri="{BB962C8B-B14F-4D97-AF65-F5344CB8AC3E}">
        <p14:creationId xmlns:p14="http://schemas.microsoft.com/office/powerpoint/2010/main" val="26101840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876800" y="1752600"/>
            <a:ext cx="3352800" cy="4114800"/>
          </a:xfrm>
          <a:prstGeom prst="rect">
            <a:avLst/>
          </a:prstGeom>
          <a:no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Take back control</a:t>
            </a:r>
            <a:endParaRPr lang="en-US" dirty="0"/>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backgroundRemoval t="6907" b="91892" l="600" r="99000"/>
                    </a14:imgEffect>
                  </a14:imgLayer>
                </a14:imgProps>
              </a:ext>
            </a:extLst>
          </a:blip>
          <a:srcRect t="12120" b="8308"/>
          <a:stretch/>
        </p:blipFill>
        <p:spPr>
          <a:xfrm>
            <a:off x="6054383" y="4472447"/>
            <a:ext cx="1877245" cy="994833"/>
          </a:xfrm>
          <a:prstGeom prst="rect">
            <a:avLst/>
          </a:prstGeom>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ackgroundRemoval t="901" b="96396" l="2667" r="97333">
                        <a14:foregroundMark x1="8333" y1="65766" x2="8333" y2="65766"/>
                        <a14:foregroundMark x1="10667" y1="72973" x2="10667" y2="72973"/>
                        <a14:foregroundMark x1="13667" y1="77477" x2="13667" y2="77477"/>
                        <a14:foregroundMark x1="15000" y1="78378" x2="15000" y2="78378"/>
                        <a14:foregroundMark x1="16667" y1="79279" x2="16667" y2="79279"/>
                        <a14:foregroundMark x1="18000" y1="6306" x2="18000" y2="6306"/>
                        <a14:foregroundMark x1="20333" y1="5405" x2="20333" y2="5405"/>
                        <a14:foregroundMark x1="71333" y1="8108" x2="71333" y2="8108"/>
                        <a14:foregroundMark x1="76667" y1="9910" x2="76667" y2="9910"/>
                        <a14:foregroundMark x1="78333" y1="10811" x2="78333" y2="10811"/>
                      </a14:backgroundRemoval>
                    </a14:imgEffect>
                  </a14:imgLayer>
                </a14:imgProps>
              </a:ext>
            </a:extLst>
          </a:blip>
          <a:stretch>
            <a:fillRect/>
          </a:stretch>
        </p:blipFill>
        <p:spPr>
          <a:xfrm rot="16200000">
            <a:off x="6671809" y="2233685"/>
            <a:ext cx="1631440" cy="1207266"/>
          </a:xfrm>
          <a:prstGeom prst="rect">
            <a:avLst/>
          </a:prstGeom>
        </p:spPr>
      </p:pic>
      <p:pic>
        <p:nvPicPr>
          <p:cNvPr id="6" name="Picture 5"/>
          <p:cNvPicPr>
            <a:picLocks noChangeAspect="1"/>
          </p:cNvPicPr>
          <p:nvPr/>
        </p:nvPicPr>
        <p:blipFill rotWithShape="1">
          <a:blip r:embed="rId7">
            <a:extLst>
              <a:ext uri="{BEBA8EAE-BF5A-486C-A8C5-ECC9F3942E4B}">
                <a14:imgProps xmlns:a14="http://schemas.microsoft.com/office/drawing/2010/main">
                  <a14:imgLayer r:embed="rId8">
                    <a14:imgEffect>
                      <a14:backgroundRemoval t="18919" b="97876" l="38077" r="97308">
                        <a14:foregroundMark x1="51538" y1="88610" x2="51538" y2="88610"/>
                        <a14:foregroundMark x1="47308" y1="74903" x2="47308" y2="74903"/>
                        <a14:foregroundMark x1="53077" y1="92664" x2="53077" y2="92664"/>
                        <a14:foregroundMark x1="86923" y1="89575" x2="86923" y2="89575"/>
                        <a14:foregroundMark x1="90385" y1="67954" x2="90385" y2="67954"/>
                        <a14:foregroundMark x1="89615" y1="58301" x2="89615" y2="58301"/>
                        <a14:foregroundMark x1="89615" y1="55019" x2="89615" y2="55019"/>
                        <a14:foregroundMark x1="58077" y1="27799" x2="58077" y2="27799"/>
                        <a14:foregroundMark x1="47692" y1="32046" x2="47692" y2="32046"/>
                        <a14:foregroundMark x1="45385" y1="33205" x2="45385" y2="33205"/>
                        <a14:foregroundMark x1="43077" y1="33977" x2="43077" y2="33977"/>
                        <a14:foregroundMark x1="78462" y1="83398" x2="78462" y2="83398"/>
                        <a14:foregroundMark x1="68462" y1="86486" x2="68462" y2="86486"/>
                        <a14:foregroundMark x1="56923" y1="83977" x2="56923" y2="83977"/>
                        <a14:foregroundMark x1="55000" y1="72587" x2="55000" y2="72587"/>
                        <a14:foregroundMark x1="89615" y1="52510" x2="89615" y2="52510"/>
                        <a14:foregroundMark x1="47308" y1="72008" x2="47308" y2="72008"/>
                        <a14:foregroundMark x1="60769" y1="26834" x2="60769" y2="26834"/>
                        <a14:foregroundMark x1="66538" y1="24517" x2="66538" y2="24517"/>
                        <a14:foregroundMark x1="68462" y1="23552" x2="68462" y2="23552"/>
                        <a14:foregroundMark x1="71154" y1="24903" x2="71154" y2="24903"/>
                        <a14:foregroundMark x1="73462" y1="25869" x2="73462" y2="25869"/>
                        <a14:foregroundMark x1="78077" y1="27606" x2="78077" y2="27606"/>
                        <a14:foregroundMark x1="80000" y1="28378" x2="80000" y2="28378"/>
                        <a14:foregroundMark x1="82692" y1="29344" x2="82692" y2="29344"/>
                        <a14:foregroundMark x1="85769" y1="30695" x2="85769" y2="30695"/>
                        <a14:foregroundMark x1="87692" y1="31274" x2="87692" y2="31274"/>
                        <a14:foregroundMark x1="91538" y1="32819" x2="91538" y2="32819"/>
                        <a14:foregroundMark x1="94231" y1="34170" x2="94231" y2="34170"/>
                        <a14:foregroundMark x1="75769" y1="26641" x2="75769" y2="26641"/>
                        <a14:backgroundMark x1="43077" y1="76062" x2="43077" y2="76062"/>
                        <a14:backgroundMark x1="42692" y1="83398" x2="42692" y2="83398"/>
                        <a14:backgroundMark x1="43077" y1="90154" x2="43077" y2="90154"/>
                        <a14:backgroundMark x1="52692" y1="94595" x2="52692" y2="94595"/>
                        <a14:backgroundMark x1="93462" y1="59073" x2="93462" y2="59073"/>
                        <a14:backgroundMark x1="91154" y1="42664" x2="91154" y2="42664"/>
                        <a14:backgroundMark x1="93846" y1="75097" x2="93846" y2="75097"/>
                        <a14:backgroundMark x1="71538" y1="23552" x2="71538" y2="23552"/>
                        <a14:backgroundMark x1="85385" y1="29344" x2="85385" y2="29344"/>
                        <a14:backgroundMark x1="88077" y1="29730" x2="88077" y2="29730"/>
                      </a14:backgroundRemoval>
                    </a14:imgEffect>
                  </a14:imgLayer>
                </a14:imgProps>
              </a:ext>
            </a:extLst>
          </a:blip>
          <a:srcRect l="37310" t="20305"/>
          <a:stretch/>
        </p:blipFill>
        <p:spPr>
          <a:xfrm>
            <a:off x="4157939" y="1864053"/>
            <a:ext cx="1468796" cy="3720062"/>
          </a:xfrm>
          <a:prstGeom prst="rect">
            <a:avLst/>
          </a:prstGeom>
        </p:spPr>
      </p:pic>
      <p:pic>
        <p:nvPicPr>
          <p:cNvPr id="7" name="Picture 6"/>
          <p:cNvPicPr>
            <a:picLocks noChangeAspect="1"/>
          </p:cNvPicPr>
          <p:nvPr/>
        </p:nvPicPr>
        <p:blipFill>
          <a:blip r:embed="rId9"/>
          <a:stretch>
            <a:fillRect/>
          </a:stretch>
        </p:blipFill>
        <p:spPr>
          <a:xfrm>
            <a:off x="5892016" y="3403530"/>
            <a:ext cx="941764" cy="747184"/>
          </a:xfrm>
          <a:prstGeom prst="rect">
            <a:avLst/>
          </a:prstGeom>
        </p:spPr>
      </p:pic>
      <p:pic>
        <p:nvPicPr>
          <p:cNvPr id="8" name="Picture 7"/>
          <p:cNvPicPr>
            <a:picLocks noChangeAspect="1"/>
          </p:cNvPicPr>
          <p:nvPr/>
        </p:nvPicPr>
        <p:blipFill rotWithShape="1">
          <a:blip r:embed="rId10">
            <a:extLst>
              <a:ext uri="{BEBA8EAE-BF5A-486C-A8C5-ECC9F3942E4B}">
                <a14:imgProps xmlns:a14="http://schemas.microsoft.com/office/drawing/2010/main">
                  <a14:imgLayer r:embed="rId11">
                    <a14:imgEffect>
                      <a14:backgroundRemoval t="0" b="98500" l="1374" r="94780"/>
                    </a14:imgEffect>
                  </a14:imgLayer>
                </a14:imgProps>
              </a:ext>
            </a:extLst>
          </a:blip>
          <a:srcRect l="3297"/>
          <a:stretch/>
        </p:blipFill>
        <p:spPr>
          <a:xfrm rot="1800000">
            <a:off x="6391397" y="2757945"/>
            <a:ext cx="884766" cy="1005416"/>
          </a:xfrm>
          <a:prstGeom prst="rect">
            <a:avLst/>
          </a:prstGeom>
        </p:spPr>
      </p:pic>
      <p:pic>
        <p:nvPicPr>
          <p:cNvPr id="9" name="Picture 8"/>
          <p:cNvPicPr>
            <a:picLocks noChangeAspect="1"/>
          </p:cNvPicPr>
          <p:nvPr/>
        </p:nvPicPr>
        <p:blipFill>
          <a:blip r:embed="rId12">
            <a:extLst>
              <a:ext uri="{BEBA8EAE-BF5A-486C-A8C5-ECC9F3942E4B}">
                <a14:imgProps xmlns:a14="http://schemas.microsoft.com/office/drawing/2010/main">
                  <a14:imgLayer r:embed="rId13">
                    <a14:imgEffect>
                      <a14:backgroundRemoval t="667" b="99333" l="667" r="99333">
                        <a14:foregroundMark x1="32000" y1="48000" x2="32000" y2="48000"/>
                        <a14:foregroundMark x1="28000" y1="37333" x2="28000" y2="37333"/>
                        <a14:foregroundMark x1="28000" y1="23333" x2="28000" y2="23333"/>
                        <a14:foregroundMark x1="70667" y1="34000" x2="70667" y2="34000"/>
                        <a14:foregroundMark x1="70667" y1="46667" x2="70667" y2="46667"/>
                        <a14:foregroundMark x1="70667" y1="40667" x2="70667" y2="40667"/>
                        <a14:foregroundMark x1="72667" y1="23333" x2="72667" y2="23333"/>
                        <a14:foregroundMark x1="50000" y1="29333" x2="50000" y2="29333"/>
                        <a14:foregroundMark x1="50000" y1="44667" x2="50000" y2="44667"/>
                        <a14:foregroundMark x1="50000" y1="52000" x2="50000" y2="52000"/>
                        <a14:foregroundMark x1="50000" y1="73333" x2="50000" y2="73333"/>
                      </a14:backgroundRemoval>
                    </a14:imgEffect>
                  </a14:imgLayer>
                </a14:imgProps>
              </a:ext>
            </a:extLst>
          </a:blip>
          <a:stretch>
            <a:fillRect/>
          </a:stretch>
        </p:blipFill>
        <p:spPr>
          <a:xfrm>
            <a:off x="6947212" y="3234196"/>
            <a:ext cx="1042073" cy="1042073"/>
          </a:xfrm>
          <a:prstGeom prst="rect">
            <a:avLst/>
          </a:prstGeom>
        </p:spPr>
      </p:pic>
      <p:pic>
        <p:nvPicPr>
          <p:cNvPr id="10" name="Picture 9"/>
          <p:cNvPicPr>
            <a:picLocks noChangeAspect="1"/>
          </p:cNvPicPr>
          <p:nvPr/>
        </p:nvPicPr>
        <p:blipFill>
          <a:blip r:embed="rId14">
            <a:extLst>
              <a:ext uri="{BEBA8EAE-BF5A-486C-A8C5-ECC9F3942E4B}">
                <a14:imgProps xmlns:a14="http://schemas.microsoft.com/office/drawing/2010/main">
                  <a14:imgLayer r:embed="rId15">
                    <a14:imgEffect>
                      <a14:backgroundRemoval t="612" b="98165" l="435" r="98913">
                        <a14:foregroundMark x1="65870" y1="18960" x2="65870" y2="18960"/>
                        <a14:foregroundMark x1="50652" y1="17431" x2="50652" y2="17431"/>
                        <a14:foregroundMark x1="48696" y1="17431" x2="48696" y2="17431"/>
                        <a14:foregroundMark x1="46522" y1="17431" x2="46522" y2="17431"/>
                        <a14:foregroundMark x1="69783" y1="18349" x2="69783" y2="18349"/>
                        <a14:foregroundMark x1="75000" y1="18960" x2="75000" y2="18960"/>
                        <a14:foregroundMark x1="73478" y1="18654" x2="73478" y2="18654"/>
                        <a14:foregroundMark x1="76739" y1="18960" x2="76739" y2="18960"/>
                        <a14:foregroundMark x1="79348" y1="19572" x2="79348" y2="19572"/>
                        <a14:foregroundMark x1="81087" y1="20183" x2="81087" y2="20183"/>
                        <a14:foregroundMark x1="82826" y1="20489" x2="82826" y2="20489"/>
                        <a14:foregroundMark x1="84130" y1="21101" x2="84130" y2="21101"/>
                        <a14:foregroundMark x1="85435" y1="22018" x2="85435" y2="22018"/>
                        <a14:foregroundMark x1="86522" y1="22630" x2="86522" y2="22630"/>
                        <a14:foregroundMark x1="18043" y1="35780" x2="18043" y2="35780"/>
                        <a14:foregroundMark x1="6522" y1="41896" x2="6522" y2="41896"/>
                        <a14:foregroundMark x1="39130" y1="48012" x2="39130" y2="48012"/>
                        <a14:foregroundMark x1="18043" y1="55657" x2="18043" y2="55657"/>
                      </a14:backgroundRemoval>
                    </a14:imgEffect>
                  </a14:imgLayer>
                </a14:imgProps>
              </a:ext>
            </a:extLst>
          </a:blip>
          <a:stretch>
            <a:fillRect/>
          </a:stretch>
        </p:blipFill>
        <p:spPr>
          <a:xfrm>
            <a:off x="5735383" y="3732469"/>
            <a:ext cx="2196245" cy="1561244"/>
          </a:xfrm>
          <a:prstGeom prst="rect">
            <a:avLst/>
          </a:prstGeom>
        </p:spPr>
      </p:pic>
      <p:grpSp>
        <p:nvGrpSpPr>
          <p:cNvPr id="11" name="Group 10"/>
          <p:cNvGrpSpPr/>
          <p:nvPr/>
        </p:nvGrpSpPr>
        <p:grpSpPr>
          <a:xfrm>
            <a:off x="912619" y="3006338"/>
            <a:ext cx="1676400" cy="1915794"/>
            <a:chOff x="1341966" y="846245"/>
            <a:chExt cx="1676400" cy="1915794"/>
          </a:xfrm>
        </p:grpSpPr>
        <p:pic>
          <p:nvPicPr>
            <p:cNvPr id="12" name="Picture 11"/>
            <p:cNvPicPr>
              <a:picLocks noChangeAspect="1"/>
            </p:cNvPicPr>
            <p:nvPr/>
          </p:nvPicPr>
          <p:blipFill>
            <a:blip r:embed="rId16"/>
            <a:stretch>
              <a:fillRect/>
            </a:stretch>
          </p:blipFill>
          <p:spPr>
            <a:xfrm>
              <a:off x="1341966" y="846245"/>
              <a:ext cx="1676400" cy="1714500"/>
            </a:xfrm>
            <a:prstGeom prst="rect">
              <a:avLst/>
            </a:prstGeom>
          </p:spPr>
        </p:pic>
        <p:sp>
          <p:nvSpPr>
            <p:cNvPr id="13" name="Rectangle 12"/>
            <p:cNvSpPr/>
            <p:nvPr/>
          </p:nvSpPr>
          <p:spPr>
            <a:xfrm>
              <a:off x="1341966" y="2359452"/>
              <a:ext cx="1676399" cy="402587"/>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rgbClr val="9D9E9E"/>
                  </a:solidFill>
                </a:rPr>
                <a:t>Photography</a:t>
              </a:r>
              <a:endParaRPr lang="en-US" dirty="0">
                <a:solidFill>
                  <a:srgbClr val="9D9E9E"/>
                </a:solidFill>
              </a:endParaRPr>
            </a:p>
          </p:txBody>
        </p:sp>
      </p:grpSp>
      <p:sp>
        <p:nvSpPr>
          <p:cNvPr id="14" name="Right Arrow 13"/>
          <p:cNvSpPr/>
          <p:nvPr/>
        </p:nvSpPr>
        <p:spPr>
          <a:xfrm>
            <a:off x="2929097" y="3462320"/>
            <a:ext cx="1090084" cy="513673"/>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2929097" y="4036581"/>
            <a:ext cx="1090084" cy="51367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1D72EBF8-7CF5-44B7-B2BF-E22DE4D0703D}" type="slidenum">
              <a:rPr lang="en-US" smtClean="0"/>
              <a:pPr/>
              <a:t>5</a:t>
            </a:fld>
            <a:endParaRPr lang="en-US"/>
          </a:p>
        </p:txBody>
      </p:sp>
      <p:sp>
        <p:nvSpPr>
          <p:cNvPr id="20" name="Left Brace 19"/>
          <p:cNvSpPr/>
          <p:nvPr/>
        </p:nvSpPr>
        <p:spPr>
          <a:xfrm rot="16200000">
            <a:off x="1543285" y="4206398"/>
            <a:ext cx="382781" cy="2220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1295400" y="5562600"/>
            <a:ext cx="903200" cy="369332"/>
          </a:xfrm>
          <a:prstGeom prst="rect">
            <a:avLst/>
          </a:prstGeom>
          <a:noFill/>
        </p:spPr>
        <p:txBody>
          <a:bodyPr wrap="none" rtlCol="0">
            <a:spAutoFit/>
          </a:bodyPr>
          <a:lstStyle/>
          <a:p>
            <a:r>
              <a:rPr lang="en-US" dirty="0" err="1" smtClean="0"/>
              <a:t>querier</a:t>
            </a:r>
            <a:endParaRPr lang="en-US" dirty="0"/>
          </a:p>
        </p:txBody>
      </p:sp>
      <p:sp>
        <p:nvSpPr>
          <p:cNvPr id="22" name="Left Brace 21"/>
          <p:cNvSpPr/>
          <p:nvPr/>
        </p:nvSpPr>
        <p:spPr>
          <a:xfrm rot="16200000">
            <a:off x="6165476" y="4033656"/>
            <a:ext cx="318250" cy="4114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6019800" y="6248400"/>
            <a:ext cx="569662" cy="369332"/>
          </a:xfrm>
          <a:prstGeom prst="rect">
            <a:avLst/>
          </a:prstGeom>
          <a:noFill/>
        </p:spPr>
        <p:txBody>
          <a:bodyPr wrap="none" rtlCol="0">
            <a:spAutoFit/>
          </a:bodyPr>
          <a:lstStyle/>
          <a:p>
            <a:r>
              <a:rPr lang="en-US" dirty="0" smtClean="0"/>
              <a:t>you</a:t>
            </a:r>
            <a:endParaRPr lang="en-US" dirty="0"/>
          </a:p>
        </p:txBody>
      </p:sp>
    </p:spTree>
    <p:extLst>
      <p:ext uri="{BB962C8B-B14F-4D97-AF65-F5344CB8AC3E}">
        <p14:creationId xmlns:p14="http://schemas.microsoft.com/office/powerpoint/2010/main" val="341944462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641876" y="2256472"/>
            <a:ext cx="3892524" cy="1477328"/>
          </a:xfrm>
          <a:prstGeom prst="rect">
            <a:avLst/>
          </a:prstGeom>
          <a:noFill/>
        </p:spPr>
        <p:txBody>
          <a:bodyPr wrap="none" rtlCol="0">
            <a:spAutoFit/>
          </a:bodyPr>
          <a:lstStyle/>
          <a:p>
            <a:r>
              <a:rPr lang="en-US" b="1" dirty="0" smtClean="0">
                <a:solidFill>
                  <a:srgbClr val="6B7D72"/>
                </a:solidFill>
              </a:rPr>
              <a:t>bday-query1</a:t>
            </a:r>
          </a:p>
          <a:p>
            <a:r>
              <a:rPr lang="en-US" dirty="0" smtClean="0"/>
              <a:t>today := 260;</a:t>
            </a:r>
          </a:p>
          <a:p>
            <a:r>
              <a:rPr lang="en-US" dirty="0" smtClean="0"/>
              <a:t>if </a:t>
            </a:r>
            <a:r>
              <a:rPr lang="en-US" dirty="0" err="1" smtClean="0"/>
              <a:t>bday</a:t>
            </a:r>
            <a:r>
              <a:rPr lang="en-US" dirty="0" smtClean="0"/>
              <a:t> </a:t>
            </a:r>
            <a:r>
              <a:rPr lang="en-US" dirty="0" smtClean="0">
                <a:latin typeface="cmsy10"/>
                <a:ea typeface="cmsy10"/>
                <a:cs typeface="cmsy10"/>
              </a:rPr>
              <a:t>¸</a:t>
            </a:r>
            <a:r>
              <a:rPr lang="en-US" dirty="0" smtClean="0"/>
              <a:t> today </a:t>
            </a:r>
            <a:r>
              <a:rPr lang="en-US" dirty="0" err="1" smtClean="0">
                <a:latin typeface="cmsy10"/>
                <a:ea typeface="cmsy10"/>
                <a:cs typeface="cmsy10"/>
              </a:rPr>
              <a:t>Æ</a:t>
            </a:r>
            <a:r>
              <a:rPr lang="en-US" dirty="0" smtClean="0"/>
              <a:t> </a:t>
            </a:r>
            <a:r>
              <a:rPr lang="en-US" dirty="0" err="1" smtClean="0"/>
              <a:t>bday</a:t>
            </a:r>
            <a:r>
              <a:rPr lang="en-US" dirty="0" smtClean="0"/>
              <a:t> &lt; (today + 7)</a:t>
            </a:r>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pic>
        <p:nvPicPr>
          <p:cNvPr id="19" name="Picture 18" descr="cakes_com_logo.g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881901" y="1260695"/>
            <a:ext cx="1143000" cy="850900"/>
          </a:xfrm>
          <a:prstGeom prst="rect">
            <a:avLst/>
          </a:prstGeom>
          <a:solidFill>
            <a:srgbClr val="763298"/>
          </a:solidFill>
        </p:spPr>
      </p:pic>
      <p:sp>
        <p:nvSpPr>
          <p:cNvPr id="3" name="TextBox 2"/>
          <p:cNvSpPr txBox="1"/>
          <p:nvPr/>
        </p:nvSpPr>
        <p:spPr>
          <a:xfrm>
            <a:off x="1219201" y="4495800"/>
            <a:ext cx="7239000" cy="1754327"/>
          </a:xfrm>
          <a:prstGeom prst="rect">
            <a:avLst/>
          </a:prstGeom>
          <a:noFill/>
        </p:spPr>
        <p:txBody>
          <a:bodyPr wrap="square" rtlCol="0">
            <a:spAutoFit/>
          </a:bodyPr>
          <a:lstStyle/>
          <a:p>
            <a:pPr marL="342900" indent="-342900">
              <a:buFont typeface="+mj-lt"/>
              <a:buAutoNum type="arabicPeriod"/>
            </a:pPr>
            <a:r>
              <a:rPr lang="en-US" dirty="0" err="1" smtClean="0">
                <a:solidFill>
                  <a:schemeClr val="tx1">
                    <a:lumMod val="75000"/>
                    <a:lumOff val="25000"/>
                  </a:schemeClr>
                </a:solidFill>
              </a:rPr>
              <a:t>prob</a:t>
            </a:r>
            <a:r>
              <a:rPr lang="en-US" dirty="0" smtClean="0">
                <a:solidFill>
                  <a:schemeClr val="tx1">
                    <a:lumMod val="75000"/>
                    <a:lumOff val="25000"/>
                  </a:schemeClr>
                </a:solidFill>
              </a:rPr>
              <a:t>-poly-set (our implementation)</a:t>
            </a:r>
          </a:p>
          <a:p>
            <a:pPr marL="342900" indent="-342900">
              <a:buFont typeface="+mj-lt"/>
              <a:buAutoNum type="arabicPeriod"/>
            </a:pPr>
            <a:r>
              <a:rPr lang="en-US" dirty="0" err="1">
                <a:solidFill>
                  <a:schemeClr val="tx1">
                    <a:lumMod val="75000"/>
                    <a:lumOff val="25000"/>
                  </a:schemeClr>
                </a:solidFill>
              </a:rPr>
              <a:t>p</a:t>
            </a:r>
            <a:r>
              <a:rPr lang="en-US" dirty="0" err="1" smtClean="0">
                <a:solidFill>
                  <a:schemeClr val="tx1">
                    <a:lumMod val="75000"/>
                    <a:lumOff val="25000"/>
                  </a:schemeClr>
                </a:solidFill>
              </a:rPr>
              <a:t>rob</a:t>
            </a:r>
            <a:r>
              <a:rPr lang="en-US" dirty="0" smtClean="0">
                <a:solidFill>
                  <a:schemeClr val="tx1">
                    <a:lumMod val="75000"/>
                    <a:lumOff val="25000"/>
                  </a:schemeClr>
                </a:solidFill>
              </a:rPr>
              <a:t>-scheme (sampling/enumeration)</a:t>
            </a:r>
          </a:p>
          <a:p>
            <a:pPr marL="800100" lvl="1" indent="-342900">
              <a:buFont typeface="Arial"/>
              <a:buChar char="•"/>
            </a:pPr>
            <a:r>
              <a:rPr lang="en-US" dirty="0" smtClean="0">
                <a:solidFill>
                  <a:schemeClr val="bg1">
                    <a:lumMod val="65000"/>
                  </a:schemeClr>
                </a:solidFill>
              </a:rPr>
              <a:t>provides sound estimation after partial enumeration</a:t>
            </a:r>
          </a:p>
          <a:p>
            <a:pPr marL="342900" indent="-342900">
              <a:buFont typeface="Arial"/>
              <a:buChar char="•"/>
            </a:pPr>
            <a:endParaRPr lang="en-US" dirty="0">
              <a:solidFill>
                <a:schemeClr val="bg1">
                  <a:lumMod val="65000"/>
                </a:schemeClr>
              </a:solidFill>
            </a:endParaRPr>
          </a:p>
          <a:p>
            <a:pPr marL="342900" indent="-342900">
              <a:buFont typeface="Arial"/>
              <a:buChar char="•"/>
            </a:pPr>
            <a:r>
              <a:rPr lang="en-US" dirty="0"/>
              <a:t>measure </a:t>
            </a:r>
            <a:r>
              <a:rPr lang="en-US" dirty="0" smtClean="0"/>
              <a:t>time and probability bound of most probable </a:t>
            </a:r>
            <a:r>
              <a:rPr lang="en-US" dirty="0" smtClean="0"/>
              <a:t>state (pair </a:t>
            </a:r>
            <a:r>
              <a:rPr lang="en-US" dirty="0" err="1" smtClean="0"/>
              <a:t>bday,byear</a:t>
            </a:r>
            <a:r>
              <a:rPr lang="en-US" dirty="0" smtClean="0"/>
              <a:t>)</a:t>
            </a:r>
            <a:endParaRPr lang="en-US"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50</a:t>
            </a:fld>
            <a:endParaRPr lang="en-US"/>
          </a:p>
        </p:txBody>
      </p:sp>
      <p:pic>
        <p:nvPicPr>
          <p:cNvPr id="8" name="Picture 7"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133" y="1368325"/>
            <a:ext cx="688135" cy="549375"/>
          </a:xfrm>
          <a:prstGeom prst="rect">
            <a:avLst/>
          </a:prstGeom>
        </p:spPr>
      </p:pic>
      <p:sp>
        <p:nvSpPr>
          <p:cNvPr id="9" name="TextBox 8"/>
          <p:cNvSpPr txBox="1"/>
          <p:nvPr/>
        </p:nvSpPr>
        <p:spPr>
          <a:xfrm>
            <a:off x="1887325" y="1480224"/>
            <a:ext cx="214323" cy="369332"/>
          </a:xfrm>
          <a:prstGeom prst="rect">
            <a:avLst/>
          </a:prstGeom>
          <a:noFill/>
        </p:spPr>
        <p:txBody>
          <a:bodyPr wrap="square" rtlCol="0">
            <a:spAutoFit/>
          </a:bodyPr>
          <a:lstStyle/>
          <a:p>
            <a:r>
              <a:rPr lang="en-US" dirty="0" smtClean="0"/>
              <a:t>=</a:t>
            </a:r>
            <a:endParaRPr lang="en-US" dirty="0"/>
          </a:p>
        </p:txBody>
      </p:sp>
      <p:sp>
        <p:nvSpPr>
          <p:cNvPr id="10" name="TextBox 9"/>
          <p:cNvSpPr txBox="1"/>
          <p:nvPr/>
        </p:nvSpPr>
        <p:spPr>
          <a:xfrm>
            <a:off x="2296326" y="1345189"/>
            <a:ext cx="1804431" cy="461665"/>
          </a:xfrm>
          <a:prstGeom prst="rect">
            <a:avLst/>
          </a:prstGeom>
          <a:noFill/>
        </p:spPr>
        <p:txBody>
          <a:bodyPr wrap="square" rtlCol="0">
            <a:spAutoFit/>
          </a:bodyPr>
          <a:lstStyle/>
          <a:p>
            <a:pPr algn="ctr"/>
            <a:r>
              <a:rPr lang="en-US" sz="1200" dirty="0" smtClean="0"/>
              <a:t>0 </a:t>
            </a:r>
            <a:r>
              <a:rPr lang="en-US" sz="1200" dirty="0" smtClean="0">
                <a:latin typeface="cmsy10"/>
                <a:ea typeface="cmsy10"/>
                <a:cs typeface="cmsy10"/>
              </a:rPr>
              <a:t>·</a:t>
            </a:r>
            <a:r>
              <a:rPr lang="en-US" sz="1200" dirty="0" smtClean="0"/>
              <a:t> </a:t>
            </a:r>
            <a:r>
              <a:rPr lang="en-US" sz="1200" dirty="0" err="1" smtClean="0"/>
              <a:t>bday</a:t>
            </a:r>
            <a:r>
              <a:rPr lang="en-US" sz="1200" dirty="0" smtClean="0"/>
              <a:t> </a:t>
            </a:r>
            <a:r>
              <a:rPr lang="en-US" sz="1200" dirty="0" smtClean="0">
                <a:latin typeface="cmsy10"/>
                <a:ea typeface="cmsy10"/>
                <a:cs typeface="cmsy10"/>
              </a:rPr>
              <a:t>·</a:t>
            </a:r>
            <a:r>
              <a:rPr lang="en-US" sz="1200" dirty="0" smtClean="0"/>
              <a:t> 364</a:t>
            </a:r>
          </a:p>
          <a:p>
            <a:pPr algn="ctr"/>
            <a:r>
              <a:rPr lang="en-US" sz="1200" dirty="0" smtClean="0"/>
              <a:t>1956 </a:t>
            </a:r>
            <a:r>
              <a:rPr lang="en-US" sz="1200" dirty="0" smtClean="0">
                <a:latin typeface="cmsy10"/>
                <a:ea typeface="cmsy10"/>
                <a:cs typeface="cmsy10"/>
              </a:rPr>
              <a:t>·</a:t>
            </a:r>
            <a:r>
              <a:rPr lang="en-US" sz="1200" dirty="0" smtClean="0"/>
              <a:t> </a:t>
            </a:r>
            <a:r>
              <a:rPr lang="en-US" sz="1200" dirty="0" err="1" smtClean="0"/>
              <a:t>byear</a:t>
            </a:r>
            <a:r>
              <a:rPr lang="en-US" sz="1200" dirty="0" smtClean="0"/>
              <a:t> </a:t>
            </a:r>
            <a:r>
              <a:rPr lang="en-US" sz="1200" dirty="0" smtClean="0">
                <a:latin typeface="cmsy10"/>
                <a:ea typeface="cmsy10"/>
                <a:cs typeface="cmsy10"/>
              </a:rPr>
              <a:t>·</a:t>
            </a:r>
            <a:r>
              <a:rPr lang="en-US" sz="1200" dirty="0" smtClean="0"/>
              <a:t> 1992</a:t>
            </a:r>
            <a:endParaRPr lang="en-US" sz="1200" dirty="0"/>
          </a:p>
        </p:txBody>
      </p:sp>
      <p:grpSp>
        <p:nvGrpSpPr>
          <p:cNvPr id="11" name="Group 10"/>
          <p:cNvGrpSpPr/>
          <p:nvPr/>
        </p:nvGrpSpPr>
        <p:grpSpPr>
          <a:xfrm>
            <a:off x="679832" y="2047904"/>
            <a:ext cx="3387799" cy="2070091"/>
            <a:chOff x="652798" y="3592361"/>
            <a:chExt cx="5049826" cy="2979698"/>
          </a:xfrm>
        </p:grpSpPr>
        <p:cxnSp>
          <p:nvCxnSpPr>
            <p:cNvPr id="12" name="Straight Arrow Connector 11"/>
            <p:cNvCxnSpPr/>
            <p:nvPr/>
          </p:nvCxnSpPr>
          <p:spPr>
            <a:xfrm flipV="1">
              <a:off x="1297345" y="3960205"/>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297345" y="6170005"/>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0413" y="6016116"/>
              <a:ext cx="582211" cy="307777"/>
            </a:xfrm>
            <a:prstGeom prst="rect">
              <a:avLst/>
            </a:prstGeom>
            <a:noFill/>
          </p:spPr>
          <p:txBody>
            <a:bodyPr wrap="none" rtlCol="0">
              <a:spAutoFit/>
            </a:bodyPr>
            <a:lstStyle/>
            <a:p>
              <a:r>
                <a:rPr lang="en-US" sz="1400" dirty="0" err="1" smtClean="0">
                  <a:solidFill>
                    <a:srgbClr val="6B7D72"/>
                  </a:solidFill>
                </a:rPr>
                <a:t>bday</a:t>
              </a:r>
              <a:endParaRPr lang="en-US" sz="1400" dirty="0">
                <a:solidFill>
                  <a:srgbClr val="6B7D72"/>
                </a:solidFill>
              </a:endParaRPr>
            </a:p>
          </p:txBody>
        </p:sp>
        <p:sp>
          <p:nvSpPr>
            <p:cNvPr id="15" name="TextBox 14"/>
            <p:cNvSpPr txBox="1"/>
            <p:nvPr/>
          </p:nvSpPr>
          <p:spPr>
            <a:xfrm>
              <a:off x="980460" y="3592361"/>
              <a:ext cx="633770" cy="307777"/>
            </a:xfrm>
            <a:prstGeom prst="rect">
              <a:avLst/>
            </a:prstGeom>
            <a:noFill/>
          </p:spPr>
          <p:txBody>
            <a:bodyPr wrap="none" rtlCol="0">
              <a:spAutoFit/>
            </a:bodyPr>
            <a:lstStyle/>
            <a:p>
              <a:r>
                <a:rPr lang="en-US" sz="1400" dirty="0" err="1" smtClean="0">
                  <a:solidFill>
                    <a:srgbClr val="6B7D72"/>
                  </a:solidFill>
                </a:rPr>
                <a:t>byear</a:t>
              </a:r>
              <a:endParaRPr lang="en-US" sz="1400" dirty="0">
                <a:solidFill>
                  <a:srgbClr val="6B7D72"/>
                </a:solidFill>
              </a:endParaRPr>
            </a:p>
          </p:txBody>
        </p:sp>
        <p:sp>
          <p:nvSpPr>
            <p:cNvPr id="16" name="Rectangle 15"/>
            <p:cNvSpPr/>
            <p:nvPr/>
          </p:nvSpPr>
          <p:spPr>
            <a:xfrm>
              <a:off x="1470199" y="4069377"/>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52798" y="5800154"/>
              <a:ext cx="527007" cy="276999"/>
            </a:xfrm>
            <a:prstGeom prst="rect">
              <a:avLst/>
            </a:prstGeom>
            <a:noFill/>
          </p:spPr>
          <p:txBody>
            <a:bodyPr wrap="none" rtlCol="0">
              <a:spAutoFit/>
            </a:bodyPr>
            <a:lstStyle/>
            <a:p>
              <a:r>
                <a:rPr lang="en-US" sz="1200" dirty="0" smtClean="0"/>
                <a:t>1956</a:t>
              </a:r>
              <a:endParaRPr lang="en-US" sz="1200" dirty="0"/>
            </a:p>
          </p:txBody>
        </p:sp>
        <p:sp>
          <p:nvSpPr>
            <p:cNvPr id="20" name="TextBox 19"/>
            <p:cNvSpPr txBox="1"/>
            <p:nvPr/>
          </p:nvSpPr>
          <p:spPr>
            <a:xfrm>
              <a:off x="652798" y="3976396"/>
              <a:ext cx="527007" cy="276999"/>
            </a:xfrm>
            <a:prstGeom prst="rect">
              <a:avLst/>
            </a:prstGeom>
            <a:noFill/>
          </p:spPr>
          <p:txBody>
            <a:bodyPr wrap="none" rtlCol="0">
              <a:spAutoFit/>
            </a:bodyPr>
            <a:lstStyle/>
            <a:p>
              <a:r>
                <a:rPr lang="en-US" sz="1200" dirty="0" smtClean="0"/>
                <a:t>1992</a:t>
              </a:r>
              <a:endParaRPr lang="en-US" sz="1200" dirty="0"/>
            </a:p>
          </p:txBody>
        </p:sp>
        <p:sp>
          <p:nvSpPr>
            <p:cNvPr id="21" name="TextBox 20"/>
            <p:cNvSpPr txBox="1"/>
            <p:nvPr/>
          </p:nvSpPr>
          <p:spPr>
            <a:xfrm>
              <a:off x="1335073" y="6295060"/>
              <a:ext cx="270251" cy="276999"/>
            </a:xfrm>
            <a:prstGeom prst="rect">
              <a:avLst/>
            </a:prstGeom>
            <a:noFill/>
          </p:spPr>
          <p:txBody>
            <a:bodyPr wrap="none" rtlCol="0">
              <a:spAutoFit/>
            </a:bodyPr>
            <a:lstStyle/>
            <a:p>
              <a:r>
                <a:rPr lang="en-US" sz="1200" dirty="0" smtClean="0"/>
                <a:t>0</a:t>
              </a:r>
              <a:endParaRPr lang="en-US" sz="1200" dirty="0"/>
            </a:p>
          </p:txBody>
        </p:sp>
        <p:sp>
          <p:nvSpPr>
            <p:cNvPr id="22" name="TextBox 21"/>
            <p:cNvSpPr txBox="1"/>
            <p:nvPr/>
          </p:nvSpPr>
          <p:spPr>
            <a:xfrm>
              <a:off x="4623964" y="6295060"/>
              <a:ext cx="441422" cy="276999"/>
            </a:xfrm>
            <a:prstGeom prst="rect">
              <a:avLst/>
            </a:prstGeom>
            <a:noFill/>
          </p:spPr>
          <p:txBody>
            <a:bodyPr wrap="none" rtlCol="0">
              <a:spAutoFit/>
            </a:bodyPr>
            <a:lstStyle/>
            <a:p>
              <a:r>
                <a:rPr lang="en-US" sz="1200" dirty="0" smtClean="0"/>
                <a:t>364</a:t>
              </a:r>
              <a:endParaRPr lang="en-US" sz="1200" dirty="0"/>
            </a:p>
          </p:txBody>
        </p:sp>
      </p:grpSp>
      <p:sp>
        <p:nvSpPr>
          <p:cNvPr id="23" name="TextBox 22"/>
          <p:cNvSpPr txBox="1"/>
          <p:nvPr/>
        </p:nvSpPr>
        <p:spPr>
          <a:xfrm>
            <a:off x="2514600" y="1752600"/>
            <a:ext cx="1476488" cy="276999"/>
          </a:xfrm>
          <a:prstGeom prst="rect">
            <a:avLst/>
          </a:prstGeom>
          <a:noFill/>
        </p:spPr>
        <p:txBody>
          <a:bodyPr wrap="square" rtlCol="0">
            <a:spAutoFit/>
          </a:bodyPr>
          <a:lstStyle/>
          <a:p>
            <a:r>
              <a:rPr lang="en-US" sz="1200" dirty="0" smtClean="0"/>
              <a:t>each equally likely</a:t>
            </a:r>
            <a:endParaRPr lang="en-US" sz="1200" dirty="0"/>
          </a:p>
        </p:txBody>
      </p:sp>
    </p:spTree>
    <p:extLst>
      <p:ext uri="{BB962C8B-B14F-4D97-AF65-F5344CB8AC3E}">
        <p14:creationId xmlns:p14="http://schemas.microsoft.com/office/powerpoint/2010/main" val="376083239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Statespace</a:t>
            </a:r>
            <a:r>
              <a:rPr lang="en-US" dirty="0"/>
              <a:t> size resistance</a:t>
            </a:r>
          </a:p>
        </p:txBody>
      </p:sp>
      <p:grpSp>
        <p:nvGrpSpPr>
          <p:cNvPr id="7" name="Group 6"/>
          <p:cNvGrpSpPr/>
          <p:nvPr/>
        </p:nvGrpSpPr>
        <p:grpSpPr>
          <a:xfrm>
            <a:off x="358656" y="2514600"/>
            <a:ext cx="2354298" cy="422976"/>
            <a:chOff x="2293902" y="2019873"/>
            <a:chExt cx="3936343" cy="707208"/>
          </a:xfrm>
        </p:grpSpPr>
        <p:pic>
          <p:nvPicPr>
            <p:cNvPr id="4" name="Picture 3" descr="bra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902" y="2043008"/>
              <a:ext cx="856855" cy="684073"/>
            </a:xfrm>
            <a:prstGeom prst="rect">
              <a:avLst/>
            </a:prstGeom>
          </p:spPr>
        </p:pic>
        <p:sp>
          <p:nvSpPr>
            <p:cNvPr id="5" name="TextBox 4"/>
            <p:cNvSpPr txBox="1"/>
            <p:nvPr/>
          </p:nvSpPr>
          <p:spPr>
            <a:xfrm>
              <a:off x="3306094" y="2154907"/>
              <a:ext cx="298739" cy="369332"/>
            </a:xfrm>
            <a:prstGeom prst="rect">
              <a:avLst/>
            </a:prstGeom>
            <a:noFill/>
          </p:spPr>
          <p:txBody>
            <a:bodyPr wrap="square" rtlCol="0">
              <a:spAutoFit/>
            </a:bodyPr>
            <a:lstStyle/>
            <a:p>
              <a:r>
                <a:rPr lang="en-US" dirty="0" smtClean="0"/>
                <a:t>=</a:t>
              </a:r>
              <a:endParaRPr lang="en-US" dirty="0"/>
            </a:p>
          </p:txBody>
        </p:sp>
        <p:sp>
          <p:nvSpPr>
            <p:cNvPr id="6" name="TextBox 5"/>
            <p:cNvSpPr txBox="1"/>
            <p:nvPr/>
          </p:nvSpPr>
          <p:spPr>
            <a:xfrm>
              <a:off x="3715095" y="2019873"/>
              <a:ext cx="2515150" cy="694705"/>
            </a:xfrm>
            <a:prstGeom prst="rect">
              <a:avLst/>
            </a:prstGeom>
            <a:noFill/>
          </p:spPr>
          <p:txBody>
            <a:bodyPr wrap="square" rtlCol="0">
              <a:spAutoFit/>
            </a:bodyPr>
            <a:lstStyle/>
            <a:p>
              <a:pPr algn="ctr"/>
              <a:r>
                <a:rPr lang="en-US" sz="1050" dirty="0" smtClean="0"/>
                <a:t>0 </a:t>
              </a:r>
              <a:r>
                <a:rPr lang="en-US" sz="1050" dirty="0" smtClean="0">
                  <a:latin typeface="cmsy10"/>
                  <a:ea typeface="cmsy10"/>
                  <a:cs typeface="cmsy10"/>
                </a:rPr>
                <a:t>·</a:t>
              </a:r>
              <a:r>
                <a:rPr lang="en-US" sz="1050" dirty="0" smtClean="0"/>
                <a:t> </a:t>
              </a:r>
              <a:r>
                <a:rPr lang="en-US" sz="1050" dirty="0" err="1" smtClean="0"/>
                <a:t>bday</a:t>
              </a:r>
              <a:r>
                <a:rPr lang="en-US" sz="1050" dirty="0" smtClean="0"/>
                <a:t> </a:t>
              </a:r>
              <a:r>
                <a:rPr lang="en-US" sz="1050" dirty="0" smtClean="0">
                  <a:latin typeface="cmsy10"/>
                  <a:ea typeface="cmsy10"/>
                  <a:cs typeface="cmsy10"/>
                </a:rPr>
                <a:t>·</a:t>
              </a:r>
              <a:r>
                <a:rPr lang="en-US" sz="1050" dirty="0" smtClean="0"/>
                <a:t> 364</a:t>
              </a:r>
            </a:p>
            <a:p>
              <a:pPr algn="ctr"/>
              <a:r>
                <a:rPr lang="en-US" sz="1050" dirty="0" smtClean="0"/>
                <a:t>1956 </a:t>
              </a:r>
              <a:r>
                <a:rPr lang="en-US" sz="1050" dirty="0" smtClean="0">
                  <a:latin typeface="cmsy10"/>
                  <a:ea typeface="cmsy10"/>
                  <a:cs typeface="cmsy10"/>
                </a:rPr>
                <a:t>·</a:t>
              </a:r>
              <a:r>
                <a:rPr lang="en-US" sz="1050" dirty="0" smtClean="0"/>
                <a:t> </a:t>
              </a:r>
              <a:r>
                <a:rPr lang="en-US" sz="1050" dirty="0" err="1" smtClean="0"/>
                <a:t>byear</a:t>
              </a:r>
              <a:r>
                <a:rPr lang="en-US" sz="1050" dirty="0" smtClean="0"/>
                <a:t> </a:t>
              </a:r>
              <a:r>
                <a:rPr lang="en-US" sz="1050" dirty="0" smtClean="0">
                  <a:latin typeface="cmsy10"/>
                  <a:ea typeface="cmsy10"/>
                  <a:cs typeface="cmsy10"/>
                </a:rPr>
                <a:t>·</a:t>
              </a:r>
              <a:r>
                <a:rPr lang="en-US" sz="1050" dirty="0" smtClean="0"/>
                <a:t> 1992</a:t>
              </a:r>
              <a:endParaRPr lang="en-US" sz="1050" dirty="0"/>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402644"/>
            <a:ext cx="5867400" cy="2868506"/>
          </a:xfrm>
          <a:prstGeom prst="rect">
            <a:avLst/>
          </a:prstGeom>
        </p:spPr>
      </p:pic>
      <p:grpSp>
        <p:nvGrpSpPr>
          <p:cNvPr id="18" name="Group 17"/>
          <p:cNvGrpSpPr/>
          <p:nvPr/>
        </p:nvGrpSpPr>
        <p:grpSpPr>
          <a:xfrm>
            <a:off x="442487" y="5105400"/>
            <a:ext cx="2270467" cy="415498"/>
            <a:chOff x="2434066" y="2019873"/>
            <a:chExt cx="3796179" cy="694705"/>
          </a:xfrm>
        </p:grpSpPr>
        <p:pic>
          <p:nvPicPr>
            <p:cNvPr id="19" name="Picture 18" descr="bra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066" y="2154907"/>
              <a:ext cx="575764" cy="459663"/>
            </a:xfrm>
            <a:prstGeom prst="rect">
              <a:avLst/>
            </a:prstGeom>
          </p:spPr>
        </p:pic>
        <p:sp>
          <p:nvSpPr>
            <p:cNvPr id="20" name="TextBox 19"/>
            <p:cNvSpPr txBox="1"/>
            <p:nvPr/>
          </p:nvSpPr>
          <p:spPr>
            <a:xfrm>
              <a:off x="3306094" y="2154907"/>
              <a:ext cx="298739" cy="369332"/>
            </a:xfrm>
            <a:prstGeom prst="rect">
              <a:avLst/>
            </a:prstGeom>
            <a:noFill/>
          </p:spPr>
          <p:txBody>
            <a:bodyPr wrap="square" rtlCol="0">
              <a:spAutoFit/>
            </a:bodyPr>
            <a:lstStyle/>
            <a:p>
              <a:r>
                <a:rPr lang="en-US" dirty="0" smtClean="0"/>
                <a:t>=</a:t>
              </a:r>
              <a:endParaRPr lang="en-US" dirty="0"/>
            </a:p>
          </p:txBody>
        </p:sp>
        <p:sp>
          <p:nvSpPr>
            <p:cNvPr id="21" name="TextBox 20"/>
            <p:cNvSpPr txBox="1"/>
            <p:nvPr/>
          </p:nvSpPr>
          <p:spPr>
            <a:xfrm>
              <a:off x="3715095" y="2019873"/>
              <a:ext cx="2515150" cy="694705"/>
            </a:xfrm>
            <a:prstGeom prst="rect">
              <a:avLst/>
            </a:prstGeom>
            <a:noFill/>
          </p:spPr>
          <p:txBody>
            <a:bodyPr wrap="square" rtlCol="0">
              <a:spAutoFit/>
            </a:bodyPr>
            <a:lstStyle/>
            <a:p>
              <a:pPr algn="ctr"/>
              <a:r>
                <a:rPr lang="en-US" sz="1050" dirty="0" smtClean="0"/>
                <a:t>0 </a:t>
              </a:r>
              <a:r>
                <a:rPr lang="en-US" sz="1050" dirty="0" smtClean="0">
                  <a:latin typeface="cmsy10"/>
                  <a:ea typeface="cmsy10"/>
                  <a:cs typeface="cmsy10"/>
                </a:rPr>
                <a:t>·</a:t>
              </a:r>
              <a:r>
                <a:rPr lang="en-US" sz="1050" dirty="0" smtClean="0"/>
                <a:t> </a:t>
              </a:r>
              <a:r>
                <a:rPr lang="en-US" sz="1050" dirty="0" err="1" smtClean="0"/>
                <a:t>bday</a:t>
              </a:r>
              <a:r>
                <a:rPr lang="en-US" sz="1050" dirty="0" smtClean="0"/>
                <a:t> </a:t>
              </a:r>
              <a:r>
                <a:rPr lang="en-US" sz="1050" dirty="0" smtClean="0">
                  <a:latin typeface="cmsy10"/>
                  <a:ea typeface="cmsy10"/>
                  <a:cs typeface="cmsy10"/>
                </a:rPr>
                <a:t>·</a:t>
              </a:r>
              <a:r>
                <a:rPr lang="en-US" sz="1050" dirty="0" smtClean="0"/>
                <a:t> 364</a:t>
              </a:r>
            </a:p>
            <a:p>
              <a:pPr algn="ctr"/>
              <a:r>
                <a:rPr lang="en-US" sz="1050" b="1" dirty="0" smtClean="0">
                  <a:solidFill>
                    <a:srgbClr val="FF0000"/>
                  </a:solidFill>
                </a:rPr>
                <a:t>1910</a:t>
              </a:r>
              <a:r>
                <a:rPr lang="en-US" sz="1050" dirty="0" smtClean="0"/>
                <a:t> </a:t>
              </a:r>
              <a:r>
                <a:rPr lang="en-US" sz="1050" dirty="0" smtClean="0">
                  <a:latin typeface="cmsy10"/>
                  <a:ea typeface="cmsy10"/>
                  <a:cs typeface="cmsy10"/>
                </a:rPr>
                <a:t>·</a:t>
              </a:r>
              <a:r>
                <a:rPr lang="en-US" sz="1050" dirty="0" smtClean="0"/>
                <a:t> </a:t>
              </a:r>
              <a:r>
                <a:rPr lang="en-US" sz="1050" dirty="0" err="1" smtClean="0"/>
                <a:t>byear</a:t>
              </a:r>
              <a:r>
                <a:rPr lang="en-US" sz="1050" dirty="0" smtClean="0"/>
                <a:t> </a:t>
              </a:r>
              <a:r>
                <a:rPr lang="en-US" sz="1050" dirty="0" smtClean="0">
                  <a:latin typeface="cmsy10"/>
                  <a:ea typeface="cmsy10"/>
                  <a:cs typeface="cmsy10"/>
                </a:rPr>
                <a:t>·</a:t>
              </a:r>
              <a:r>
                <a:rPr lang="en-US" sz="1050" dirty="0" smtClean="0"/>
                <a:t> </a:t>
              </a:r>
              <a:r>
                <a:rPr lang="en-US" sz="1050" b="1" dirty="0" smtClean="0">
                  <a:solidFill>
                    <a:srgbClr val="FF0000"/>
                  </a:solidFill>
                </a:rPr>
                <a:t>2010</a:t>
              </a:r>
              <a:endParaRPr lang="en-US" sz="1050" b="1" dirty="0">
                <a:solidFill>
                  <a:srgbClr val="FF0000"/>
                </a:solidFill>
              </a:endParaRPr>
            </a:p>
          </p:txBody>
        </p:sp>
      </p:gr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2" y="4200314"/>
            <a:ext cx="5791198" cy="2429086"/>
          </a:xfrm>
          <a:prstGeom prst="rect">
            <a:avLst/>
          </a:prstGeom>
        </p:spPr>
      </p:pic>
      <p:cxnSp>
        <p:nvCxnSpPr>
          <p:cNvPr id="24" name="Straight Arrow Connector 23"/>
          <p:cNvCxnSpPr/>
          <p:nvPr/>
        </p:nvCxnSpPr>
        <p:spPr>
          <a:xfrm>
            <a:off x="3505200" y="1676400"/>
            <a:ext cx="9906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941555" y="1383268"/>
            <a:ext cx="633933" cy="369332"/>
          </a:xfrm>
          <a:prstGeom prst="rect">
            <a:avLst/>
          </a:prstGeom>
          <a:noFill/>
        </p:spPr>
        <p:txBody>
          <a:bodyPr wrap="none" rtlCol="0">
            <a:spAutoFit/>
          </a:bodyPr>
          <a:lstStyle/>
          <a:p>
            <a:r>
              <a:rPr lang="en-US" dirty="0" smtClean="0"/>
              <a:t>1 </a:t>
            </a:r>
            <a:r>
              <a:rPr lang="en-US" dirty="0" err="1" smtClean="0"/>
              <a:t>pp</a:t>
            </a:r>
            <a:endParaRPr lang="en-US" dirty="0"/>
          </a:p>
        </p:txBody>
      </p:sp>
      <p:cxnSp>
        <p:nvCxnSpPr>
          <p:cNvPr id="27" name="Straight Arrow Connector 26"/>
          <p:cNvCxnSpPr/>
          <p:nvPr/>
        </p:nvCxnSpPr>
        <p:spPr>
          <a:xfrm flipV="1">
            <a:off x="3505200" y="3581400"/>
            <a:ext cx="990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672332" y="3930134"/>
            <a:ext cx="832868" cy="369332"/>
          </a:xfrm>
          <a:prstGeom prst="rect">
            <a:avLst/>
          </a:prstGeom>
          <a:noFill/>
        </p:spPr>
        <p:txBody>
          <a:bodyPr wrap="none" rtlCol="0">
            <a:spAutoFit/>
          </a:bodyPr>
          <a:lstStyle/>
          <a:p>
            <a:r>
              <a:rPr lang="en-US" dirty="0" smtClean="0"/>
              <a:t>&gt; 1 </a:t>
            </a:r>
            <a:r>
              <a:rPr lang="en-US" dirty="0" err="1" smtClean="0"/>
              <a:t>pp</a:t>
            </a:r>
            <a:endParaRPr lang="en-US" dirty="0"/>
          </a:p>
        </p:txBody>
      </p:sp>
      <p:sp>
        <p:nvSpPr>
          <p:cNvPr id="8" name="Slide Number Placeholder 7"/>
          <p:cNvSpPr>
            <a:spLocks noGrp="1"/>
          </p:cNvSpPr>
          <p:nvPr>
            <p:ph type="sldNum" sz="quarter" idx="12"/>
          </p:nvPr>
        </p:nvSpPr>
        <p:spPr/>
        <p:txBody>
          <a:bodyPr/>
          <a:lstStyle/>
          <a:p>
            <a:fld id="{1D72EBF8-7CF5-44B7-B2BF-E22DE4D0703D}" type="slidenum">
              <a:rPr lang="en-US" smtClean="0"/>
              <a:pPr/>
              <a:t>51</a:t>
            </a:fld>
            <a:endParaRPr lang="en-US"/>
          </a:p>
        </p:txBody>
      </p:sp>
      <p:sp>
        <p:nvSpPr>
          <p:cNvPr id="23" name="TextBox 22"/>
          <p:cNvSpPr txBox="1"/>
          <p:nvPr/>
        </p:nvSpPr>
        <p:spPr>
          <a:xfrm>
            <a:off x="1313334" y="2870284"/>
            <a:ext cx="1277466" cy="253916"/>
          </a:xfrm>
          <a:prstGeom prst="rect">
            <a:avLst/>
          </a:prstGeom>
          <a:noFill/>
        </p:spPr>
        <p:txBody>
          <a:bodyPr wrap="none" rtlCol="0">
            <a:spAutoFit/>
          </a:bodyPr>
          <a:lstStyle/>
          <a:p>
            <a:r>
              <a:rPr lang="en-US" sz="1050" dirty="0" smtClean="0"/>
              <a:t>each equally likely</a:t>
            </a:r>
            <a:endParaRPr lang="en-US" sz="1050" dirty="0"/>
          </a:p>
        </p:txBody>
      </p:sp>
      <p:sp>
        <p:nvSpPr>
          <p:cNvPr id="26" name="TextBox 25"/>
          <p:cNvSpPr txBox="1"/>
          <p:nvPr/>
        </p:nvSpPr>
        <p:spPr>
          <a:xfrm>
            <a:off x="1338734" y="5461084"/>
            <a:ext cx="1277466" cy="253916"/>
          </a:xfrm>
          <a:prstGeom prst="rect">
            <a:avLst/>
          </a:prstGeom>
          <a:noFill/>
        </p:spPr>
        <p:txBody>
          <a:bodyPr wrap="none" rtlCol="0">
            <a:spAutoFit/>
          </a:bodyPr>
          <a:lstStyle/>
          <a:p>
            <a:r>
              <a:rPr lang="en-US" sz="1050" dirty="0" smtClean="0"/>
              <a:t>each equally likely</a:t>
            </a:r>
            <a:endParaRPr lang="en-US" sz="1050" dirty="0"/>
          </a:p>
        </p:txBody>
      </p:sp>
      <p:sp>
        <p:nvSpPr>
          <p:cNvPr id="9" name="TextBox 8"/>
          <p:cNvSpPr txBox="1"/>
          <p:nvPr/>
        </p:nvSpPr>
        <p:spPr>
          <a:xfrm>
            <a:off x="8382000" y="6477000"/>
            <a:ext cx="762311" cy="369332"/>
          </a:xfrm>
          <a:prstGeom prst="rect">
            <a:avLst/>
          </a:prstGeom>
          <a:noFill/>
        </p:spPr>
        <p:txBody>
          <a:bodyPr wrap="none" rtlCol="0">
            <a:spAutoFit/>
          </a:bodyPr>
          <a:lstStyle/>
          <a:p>
            <a:r>
              <a:rPr lang="en-US" dirty="0" smtClean="0"/>
              <a:t>24:00</a:t>
            </a:r>
            <a:endParaRPr lang="en-US" dirty="0"/>
          </a:p>
        </p:txBody>
      </p:sp>
    </p:spTree>
    <p:extLst>
      <p:ext uri="{BB962C8B-B14F-4D97-AF65-F5344CB8AC3E}">
        <p14:creationId xmlns:p14="http://schemas.microsoft.com/office/powerpoint/2010/main" val="301710133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a:xfrm>
            <a:off x="152400" y="1371600"/>
            <a:ext cx="8839200" cy="5334000"/>
          </a:xfrm>
        </p:spPr>
        <p:txBody>
          <a:bodyPr>
            <a:normAutofit fontScale="92500" lnSpcReduction="10000"/>
          </a:bodyPr>
          <a:lstStyle/>
          <a:p>
            <a:r>
              <a:rPr lang="en-US" dirty="0" smtClean="0">
                <a:solidFill>
                  <a:schemeClr val="tx1">
                    <a:lumMod val="75000"/>
                    <a:lumOff val="25000"/>
                  </a:schemeClr>
                </a:solidFill>
              </a:rPr>
              <a:t>Knowledge modeling</a:t>
            </a:r>
          </a:p>
          <a:p>
            <a:pPr lvl="1"/>
            <a:r>
              <a:rPr lang="en-US" dirty="0" smtClean="0">
                <a:solidFill>
                  <a:schemeClr val="tx1">
                    <a:lumMod val="75000"/>
                    <a:lumOff val="25000"/>
                  </a:schemeClr>
                </a:solidFill>
              </a:rPr>
              <a:t>Probabilistic computation and revision of knowledge due to query outputs.</a:t>
            </a:r>
          </a:p>
          <a:p>
            <a:r>
              <a:rPr lang="en-US" b="1" dirty="0" smtClean="0"/>
              <a:t>Our results</a:t>
            </a:r>
            <a:endParaRPr lang="en-US" b="1" dirty="0"/>
          </a:p>
          <a:p>
            <a:pPr lvl="1"/>
            <a:r>
              <a:rPr lang="en-US" dirty="0"/>
              <a:t>Suitable policy definition</a:t>
            </a:r>
            <a:r>
              <a:rPr lang="en-US" dirty="0" smtClean="0"/>
              <a:t>.</a:t>
            </a:r>
            <a:endParaRPr lang="en-US" dirty="0"/>
          </a:p>
          <a:p>
            <a:pPr lvl="1"/>
            <a:r>
              <a:rPr lang="en-US" dirty="0"/>
              <a:t>Approximate (but sound in terms of policy) probabilistic </a:t>
            </a:r>
            <a:r>
              <a:rPr lang="en-US" dirty="0" smtClean="0"/>
              <a:t>interpretation.</a:t>
            </a:r>
            <a:endParaRPr lang="en-US" dirty="0"/>
          </a:p>
          <a:p>
            <a:pPr lvl="1"/>
            <a:r>
              <a:rPr lang="en-US" dirty="0" smtClean="0"/>
              <a:t>Experimental </a:t>
            </a:r>
            <a:r>
              <a:rPr lang="en-US" dirty="0"/>
              <a:t>results</a:t>
            </a:r>
            <a:r>
              <a:rPr lang="en-US" dirty="0" smtClean="0"/>
              <a:t>.</a:t>
            </a:r>
          </a:p>
          <a:p>
            <a:pPr lvl="2"/>
            <a:r>
              <a:rPr lang="en-US" dirty="0" smtClean="0"/>
              <a:t>State size resistance.</a:t>
            </a:r>
            <a:endParaRPr lang="en-US" dirty="0"/>
          </a:p>
          <a:p>
            <a:r>
              <a:rPr lang="en-US" dirty="0" smtClean="0">
                <a:solidFill>
                  <a:schemeClr val="tx2">
                    <a:lumMod val="50000"/>
                  </a:schemeClr>
                </a:solidFill>
              </a:rPr>
              <a:t>Drawbacks</a:t>
            </a:r>
          </a:p>
          <a:p>
            <a:pPr lvl="1"/>
            <a:r>
              <a:rPr lang="en-US" dirty="0">
                <a:solidFill>
                  <a:schemeClr val="tx2">
                    <a:lumMod val="50000"/>
                  </a:schemeClr>
                </a:solidFill>
              </a:rPr>
              <a:t>R</a:t>
            </a:r>
            <a:r>
              <a:rPr lang="en-US" dirty="0" smtClean="0">
                <a:solidFill>
                  <a:schemeClr val="tx2">
                    <a:lumMod val="50000"/>
                  </a:schemeClr>
                </a:solidFill>
              </a:rPr>
              <a:t>estricted language, integer linear expressions</a:t>
            </a:r>
          </a:p>
          <a:p>
            <a:pPr lvl="1"/>
            <a:r>
              <a:rPr lang="en-US" dirty="0" smtClean="0">
                <a:solidFill>
                  <a:schemeClr val="tx2">
                    <a:lumMod val="50000"/>
                  </a:schemeClr>
                </a:solidFill>
              </a:rPr>
              <a:t>Still too slow for practical use</a:t>
            </a:r>
          </a:p>
          <a:p>
            <a:r>
              <a:rPr lang="en-US" dirty="0" smtClean="0">
                <a:solidFill>
                  <a:schemeClr val="tx1">
                    <a:lumMod val="90000"/>
                    <a:lumOff val="10000"/>
                  </a:schemeClr>
                </a:solidFill>
              </a:rPr>
              <a:t>The future</a:t>
            </a:r>
          </a:p>
          <a:p>
            <a:pPr lvl="1"/>
            <a:r>
              <a:rPr lang="en-US" dirty="0" smtClean="0">
                <a:solidFill>
                  <a:schemeClr val="tx1">
                    <a:lumMod val="90000"/>
                    <a:lumOff val="10000"/>
                  </a:schemeClr>
                </a:solidFill>
              </a:rPr>
              <a:t>performance / accuracy</a:t>
            </a:r>
          </a:p>
          <a:p>
            <a:pPr lvl="2"/>
            <a:r>
              <a:rPr lang="en-US" dirty="0" smtClean="0">
                <a:solidFill>
                  <a:schemeClr val="tx1">
                    <a:lumMod val="90000"/>
                    <a:lumOff val="10000"/>
                  </a:schemeClr>
                </a:solidFill>
              </a:rPr>
              <a:t>simpler domains (octagons) can replace </a:t>
            </a:r>
            <a:r>
              <a:rPr lang="en-US" dirty="0" err="1">
                <a:solidFill>
                  <a:schemeClr val="tx1">
                    <a:lumMod val="90000"/>
                    <a:lumOff val="10000"/>
                  </a:schemeClr>
                </a:solidFill>
              </a:rPr>
              <a:t>p</a:t>
            </a:r>
            <a:r>
              <a:rPr lang="en-US" dirty="0" err="1" smtClean="0">
                <a:solidFill>
                  <a:schemeClr val="tx1">
                    <a:lumMod val="90000"/>
                    <a:lumOff val="10000"/>
                  </a:schemeClr>
                </a:solidFill>
              </a:rPr>
              <a:t>olyhedra</a:t>
            </a:r>
            <a:r>
              <a:rPr lang="en-US" dirty="0" smtClean="0">
                <a:solidFill>
                  <a:schemeClr val="tx1">
                    <a:lumMod val="90000"/>
                    <a:lumOff val="10000"/>
                  </a:schemeClr>
                </a:solidFill>
              </a:rPr>
              <a:t> (and Latte counting tool)</a:t>
            </a:r>
          </a:p>
          <a:p>
            <a:pPr lvl="3"/>
            <a:r>
              <a:rPr lang="en-US" dirty="0" smtClean="0">
                <a:solidFill>
                  <a:schemeClr val="tx1">
                    <a:lumMod val="90000"/>
                    <a:lumOff val="10000"/>
                  </a:schemeClr>
                </a:solidFill>
              </a:rPr>
              <a:t>use of Latte accounts for over 95% of most tests we ran</a:t>
            </a:r>
          </a:p>
          <a:p>
            <a:pPr lvl="2"/>
            <a:r>
              <a:rPr lang="en-US" dirty="0" smtClean="0">
                <a:solidFill>
                  <a:schemeClr val="tx1">
                    <a:lumMod val="90000"/>
                    <a:lumOff val="10000"/>
                  </a:schemeClr>
                </a:solidFill>
              </a:rPr>
              <a:t>various other technicalities</a:t>
            </a:r>
            <a:endParaRPr lang="en-US" dirty="0" smtClean="0">
              <a:solidFill>
                <a:schemeClr val="tx1">
                  <a:lumMod val="90000"/>
                  <a:lumOff val="10000"/>
                </a:schemeClr>
              </a:solidFill>
            </a:endParaRPr>
          </a:p>
          <a:p>
            <a:pPr lvl="1"/>
            <a:r>
              <a:rPr lang="en-US" dirty="0" smtClean="0">
                <a:solidFill>
                  <a:schemeClr val="tx1">
                    <a:lumMod val="90000"/>
                    <a:lumOff val="10000"/>
                  </a:schemeClr>
                </a:solidFill>
              </a:rPr>
              <a:t>less restricted language and/or state </a:t>
            </a:r>
            <a:r>
              <a:rPr lang="en-US" dirty="0" smtClean="0">
                <a:solidFill>
                  <a:schemeClr val="tx1">
                    <a:lumMod val="90000"/>
                    <a:lumOff val="10000"/>
                  </a:schemeClr>
                </a:solidFill>
              </a:rPr>
              <a:t>space</a:t>
            </a:r>
            <a:endParaRPr lang="en-US" dirty="0" smtClean="0">
              <a:solidFill>
                <a:schemeClr val="tx1">
                  <a:lumMod val="90000"/>
                  <a:lumOff val="10000"/>
                </a:schemeClr>
              </a:solidFill>
            </a:endParaRPr>
          </a:p>
        </p:txBody>
      </p:sp>
      <p:sp>
        <p:nvSpPr>
          <p:cNvPr id="4" name="Slide Number Placeholder 3"/>
          <p:cNvSpPr>
            <a:spLocks noGrp="1"/>
          </p:cNvSpPr>
          <p:nvPr>
            <p:ph type="sldNum" sz="quarter" idx="12"/>
          </p:nvPr>
        </p:nvSpPr>
        <p:spPr/>
        <p:txBody>
          <a:bodyPr/>
          <a:lstStyle/>
          <a:p>
            <a:fld id="{1D72EBF8-7CF5-44B7-B2BF-E22DE4D0703D}" type="slidenum">
              <a:rPr lang="en-US" smtClean="0"/>
              <a:pPr/>
              <a:t>52</a:t>
            </a:fld>
            <a:endParaRPr lang="en-US"/>
          </a:p>
        </p:txBody>
      </p:sp>
    </p:spTree>
    <p:extLst>
      <p:ext uri="{BB962C8B-B14F-4D97-AF65-F5344CB8AC3E}">
        <p14:creationId xmlns:p14="http://schemas.microsoft.com/office/powerpoint/2010/main" val="225068201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dirty="0" smtClean="0"/>
              <a:t>Go back.</a:t>
            </a:r>
            <a:endParaRPr lang="en-US" dirty="0"/>
          </a:p>
        </p:txBody>
      </p:sp>
      <p:pic>
        <p:nvPicPr>
          <p:cNvPr id="4" name="Picture 3" descr="bra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938" y="2974390"/>
            <a:ext cx="2924862" cy="2335073"/>
          </a:xfrm>
          <a:prstGeom prst="rect">
            <a:avLst/>
          </a:prstGeom>
        </p:spPr>
      </p:pic>
      <p:sp>
        <p:nvSpPr>
          <p:cNvPr id="5" name="Slide Number Placeholder 4"/>
          <p:cNvSpPr>
            <a:spLocks noGrp="1"/>
          </p:cNvSpPr>
          <p:nvPr>
            <p:ph type="sldNum" sz="quarter" idx="12"/>
          </p:nvPr>
        </p:nvSpPr>
        <p:spPr/>
        <p:txBody>
          <a:bodyPr/>
          <a:lstStyle/>
          <a:p>
            <a:fld id="{1D72EBF8-7CF5-44B7-B2BF-E22DE4D0703D}" type="slidenum">
              <a:rPr lang="en-US" smtClean="0"/>
              <a:pPr/>
              <a:t>53</a:t>
            </a:fld>
            <a:endParaRPr lang="en-US"/>
          </a:p>
        </p:txBody>
      </p:sp>
    </p:spTree>
    <p:extLst>
      <p:ext uri="{BB962C8B-B14F-4D97-AF65-F5344CB8AC3E}">
        <p14:creationId xmlns:p14="http://schemas.microsoft.com/office/powerpoint/2010/main" val="412338799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dependency</a:t>
            </a:r>
            <a:endParaRPr lang="en-US" dirty="0"/>
          </a:p>
        </p:txBody>
      </p:sp>
      <p:sp>
        <p:nvSpPr>
          <p:cNvPr id="3" name="TextBox 2"/>
          <p:cNvSpPr txBox="1"/>
          <p:nvPr/>
        </p:nvSpPr>
        <p:spPr>
          <a:xfrm>
            <a:off x="473413" y="1524000"/>
            <a:ext cx="8441987" cy="369332"/>
          </a:xfrm>
          <a:prstGeom prst="rect">
            <a:avLst/>
          </a:prstGeom>
          <a:noFill/>
        </p:spPr>
        <p:txBody>
          <a:bodyPr wrap="square" rtlCol="0">
            <a:spAutoFit/>
          </a:bodyPr>
          <a:lstStyle/>
          <a:p>
            <a:pPr marL="285750" indent="-285750">
              <a:buFont typeface="Arial"/>
              <a:buChar char="•"/>
            </a:pPr>
            <a:r>
              <a:rPr lang="en-US" dirty="0" smtClean="0"/>
              <a:t>Dependencies can be created.</a:t>
            </a:r>
            <a:endParaRPr lang="en-US" dirty="0" smtClean="0"/>
          </a:p>
        </p:txBody>
      </p:sp>
      <p:sp>
        <p:nvSpPr>
          <p:cNvPr id="4" name="Slide Number Placeholder 3"/>
          <p:cNvSpPr>
            <a:spLocks noGrp="1"/>
          </p:cNvSpPr>
          <p:nvPr>
            <p:ph type="sldNum" sz="quarter" idx="12"/>
          </p:nvPr>
        </p:nvSpPr>
        <p:spPr/>
        <p:txBody>
          <a:bodyPr/>
          <a:lstStyle/>
          <a:p>
            <a:fld id="{1D72EBF8-7CF5-44B7-B2BF-E22DE4D0703D}" type="slidenum">
              <a:rPr lang="en-US" smtClean="0"/>
              <a:pPr/>
              <a:t>54</a:t>
            </a:fld>
            <a:endParaRPr lang="en-US"/>
          </a:p>
        </p:txBody>
      </p:sp>
      <p:grpSp>
        <p:nvGrpSpPr>
          <p:cNvPr id="27" name="Group 26"/>
          <p:cNvGrpSpPr/>
          <p:nvPr/>
        </p:nvGrpSpPr>
        <p:grpSpPr>
          <a:xfrm>
            <a:off x="580422" y="3048000"/>
            <a:ext cx="3780847" cy="2169050"/>
            <a:chOff x="567722" y="2133600"/>
            <a:chExt cx="3780847" cy="2169050"/>
          </a:xfrm>
        </p:grpSpPr>
        <p:grpSp>
          <p:nvGrpSpPr>
            <p:cNvPr id="28" name="Group 27"/>
            <p:cNvGrpSpPr/>
            <p:nvPr/>
          </p:nvGrpSpPr>
          <p:grpSpPr>
            <a:xfrm>
              <a:off x="567722" y="2133600"/>
              <a:ext cx="3780847" cy="2169050"/>
              <a:chOff x="457200" y="1253751"/>
              <a:chExt cx="4322946" cy="2480049"/>
            </a:xfrm>
          </p:grpSpPr>
          <p:cxnSp>
            <p:nvCxnSpPr>
              <p:cNvPr id="30" name="Straight Arrow Connector 29"/>
              <p:cNvCxnSpPr/>
              <p:nvPr/>
            </p:nvCxnSpPr>
            <p:spPr>
              <a:xfrm flipV="1">
                <a:off x="970146" y="1253751"/>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970146" y="3463551"/>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143000" y="1362923"/>
                <a:ext cx="3429000" cy="1915962"/>
              </a:xfrm>
              <a:prstGeom prst="rect">
                <a:avLst/>
              </a:prstGeom>
              <a:solidFill>
                <a:schemeClr val="tx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57200" y="3093700"/>
                <a:ext cx="527007" cy="276999"/>
              </a:xfrm>
              <a:prstGeom prst="rect">
                <a:avLst/>
              </a:prstGeom>
              <a:noFill/>
            </p:spPr>
            <p:txBody>
              <a:bodyPr wrap="none" rtlCol="0">
                <a:spAutoFit/>
              </a:bodyPr>
              <a:lstStyle/>
              <a:p>
                <a:r>
                  <a:rPr lang="en-US" sz="1200" dirty="0" smtClean="0"/>
                  <a:t>1956</a:t>
                </a:r>
                <a:endParaRPr lang="en-US" sz="1200" dirty="0"/>
              </a:p>
            </p:txBody>
          </p:sp>
          <p:sp>
            <p:nvSpPr>
              <p:cNvPr id="34" name="TextBox 33"/>
              <p:cNvSpPr txBox="1"/>
              <p:nvPr/>
            </p:nvSpPr>
            <p:spPr>
              <a:xfrm>
                <a:off x="457200" y="1269942"/>
                <a:ext cx="527007" cy="276999"/>
              </a:xfrm>
              <a:prstGeom prst="rect">
                <a:avLst/>
              </a:prstGeom>
              <a:noFill/>
            </p:spPr>
            <p:txBody>
              <a:bodyPr wrap="none" rtlCol="0">
                <a:spAutoFit/>
              </a:bodyPr>
              <a:lstStyle/>
              <a:p>
                <a:r>
                  <a:rPr lang="en-US" sz="1200" dirty="0" smtClean="0"/>
                  <a:t>1992</a:t>
                </a:r>
                <a:endParaRPr lang="en-US" sz="1200" dirty="0"/>
              </a:p>
            </p:txBody>
          </p:sp>
          <p:sp>
            <p:nvSpPr>
              <p:cNvPr id="35" name="TextBox 34"/>
              <p:cNvSpPr txBox="1"/>
              <p:nvPr/>
            </p:nvSpPr>
            <p:spPr>
              <a:xfrm>
                <a:off x="1007874" y="3456801"/>
                <a:ext cx="270251" cy="276999"/>
              </a:xfrm>
              <a:prstGeom prst="rect">
                <a:avLst/>
              </a:prstGeom>
              <a:noFill/>
            </p:spPr>
            <p:txBody>
              <a:bodyPr wrap="none" rtlCol="0">
                <a:spAutoFit/>
              </a:bodyPr>
              <a:lstStyle/>
              <a:p>
                <a:r>
                  <a:rPr lang="en-US" sz="1200" dirty="0" smtClean="0"/>
                  <a:t>0</a:t>
                </a:r>
                <a:endParaRPr lang="en-US" sz="1200" dirty="0"/>
              </a:p>
            </p:txBody>
          </p:sp>
          <p:sp>
            <p:nvSpPr>
              <p:cNvPr id="36" name="TextBox 35"/>
              <p:cNvSpPr txBox="1"/>
              <p:nvPr/>
            </p:nvSpPr>
            <p:spPr>
              <a:xfrm>
                <a:off x="4296765" y="3456801"/>
                <a:ext cx="441422" cy="276999"/>
              </a:xfrm>
              <a:prstGeom prst="rect">
                <a:avLst/>
              </a:prstGeom>
              <a:noFill/>
            </p:spPr>
            <p:txBody>
              <a:bodyPr wrap="none" rtlCol="0">
                <a:spAutoFit/>
              </a:bodyPr>
              <a:lstStyle/>
              <a:p>
                <a:r>
                  <a:rPr lang="en-US" sz="1200" dirty="0" smtClean="0"/>
                  <a:t>364</a:t>
                </a:r>
                <a:endParaRPr lang="en-US" sz="1200" dirty="0"/>
              </a:p>
            </p:txBody>
          </p:sp>
        </p:grpSp>
        <p:sp>
          <p:nvSpPr>
            <p:cNvPr id="29" name="TextBox 28"/>
            <p:cNvSpPr txBox="1"/>
            <p:nvPr/>
          </p:nvSpPr>
          <p:spPr>
            <a:xfrm>
              <a:off x="2344751" y="2910216"/>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grpSp>
      <p:grpSp>
        <p:nvGrpSpPr>
          <p:cNvPr id="76" name="Group 75"/>
          <p:cNvGrpSpPr/>
          <p:nvPr/>
        </p:nvGrpSpPr>
        <p:grpSpPr>
          <a:xfrm>
            <a:off x="4905953" y="3084274"/>
            <a:ext cx="3780847" cy="2169050"/>
            <a:chOff x="4905953" y="4231750"/>
            <a:chExt cx="3780847" cy="2169050"/>
          </a:xfrm>
        </p:grpSpPr>
        <p:grpSp>
          <p:nvGrpSpPr>
            <p:cNvPr id="62" name="Group 61"/>
            <p:cNvGrpSpPr/>
            <p:nvPr/>
          </p:nvGrpSpPr>
          <p:grpSpPr>
            <a:xfrm>
              <a:off x="4905953" y="4231750"/>
              <a:ext cx="3780847" cy="2169050"/>
              <a:chOff x="567722" y="2133600"/>
              <a:chExt cx="3780847" cy="2169050"/>
            </a:xfrm>
          </p:grpSpPr>
          <p:grpSp>
            <p:nvGrpSpPr>
              <p:cNvPr id="63" name="Group 62"/>
              <p:cNvGrpSpPr/>
              <p:nvPr/>
            </p:nvGrpSpPr>
            <p:grpSpPr>
              <a:xfrm>
                <a:off x="567722" y="2133600"/>
                <a:ext cx="3780847" cy="2169050"/>
                <a:chOff x="457200" y="1253751"/>
                <a:chExt cx="4322946" cy="2480049"/>
              </a:xfrm>
            </p:grpSpPr>
            <p:cxnSp>
              <p:nvCxnSpPr>
                <p:cNvPr id="65" name="Straight Arrow Connector 64"/>
                <p:cNvCxnSpPr/>
                <p:nvPr/>
              </p:nvCxnSpPr>
              <p:spPr>
                <a:xfrm flipV="1">
                  <a:off x="970146" y="1253751"/>
                  <a:ext cx="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970146" y="3463551"/>
                  <a:ext cx="3810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57200" y="3093700"/>
                  <a:ext cx="527007" cy="276999"/>
                </a:xfrm>
                <a:prstGeom prst="rect">
                  <a:avLst/>
                </a:prstGeom>
                <a:noFill/>
              </p:spPr>
              <p:txBody>
                <a:bodyPr wrap="none" rtlCol="0">
                  <a:spAutoFit/>
                </a:bodyPr>
                <a:lstStyle/>
                <a:p>
                  <a:r>
                    <a:rPr lang="en-US" sz="1200" dirty="0" smtClean="0"/>
                    <a:t>1956</a:t>
                  </a:r>
                  <a:endParaRPr lang="en-US" sz="1200" dirty="0"/>
                </a:p>
              </p:txBody>
            </p:sp>
            <p:sp>
              <p:nvSpPr>
                <p:cNvPr id="69" name="TextBox 68"/>
                <p:cNvSpPr txBox="1"/>
                <p:nvPr/>
              </p:nvSpPr>
              <p:spPr>
                <a:xfrm>
                  <a:off x="457200" y="1269942"/>
                  <a:ext cx="527007" cy="276999"/>
                </a:xfrm>
                <a:prstGeom prst="rect">
                  <a:avLst/>
                </a:prstGeom>
                <a:noFill/>
              </p:spPr>
              <p:txBody>
                <a:bodyPr wrap="none" rtlCol="0">
                  <a:spAutoFit/>
                </a:bodyPr>
                <a:lstStyle/>
                <a:p>
                  <a:r>
                    <a:rPr lang="en-US" sz="1200" dirty="0" smtClean="0"/>
                    <a:t>1992</a:t>
                  </a:r>
                  <a:endParaRPr lang="en-US" sz="1200" dirty="0"/>
                </a:p>
              </p:txBody>
            </p:sp>
            <p:sp>
              <p:nvSpPr>
                <p:cNvPr id="70" name="TextBox 69"/>
                <p:cNvSpPr txBox="1"/>
                <p:nvPr/>
              </p:nvSpPr>
              <p:spPr>
                <a:xfrm>
                  <a:off x="1007874" y="3456801"/>
                  <a:ext cx="270251" cy="276999"/>
                </a:xfrm>
                <a:prstGeom prst="rect">
                  <a:avLst/>
                </a:prstGeom>
                <a:noFill/>
              </p:spPr>
              <p:txBody>
                <a:bodyPr wrap="none" rtlCol="0">
                  <a:spAutoFit/>
                </a:bodyPr>
                <a:lstStyle/>
                <a:p>
                  <a:r>
                    <a:rPr lang="en-US" sz="1200" dirty="0" smtClean="0"/>
                    <a:t>0</a:t>
                  </a:r>
                  <a:endParaRPr lang="en-US" sz="1200" dirty="0"/>
                </a:p>
              </p:txBody>
            </p:sp>
            <p:sp>
              <p:nvSpPr>
                <p:cNvPr id="71" name="TextBox 70"/>
                <p:cNvSpPr txBox="1"/>
                <p:nvPr/>
              </p:nvSpPr>
              <p:spPr>
                <a:xfrm>
                  <a:off x="4296765" y="3456801"/>
                  <a:ext cx="441422" cy="276999"/>
                </a:xfrm>
                <a:prstGeom prst="rect">
                  <a:avLst/>
                </a:prstGeom>
                <a:noFill/>
              </p:spPr>
              <p:txBody>
                <a:bodyPr wrap="none" rtlCol="0">
                  <a:spAutoFit/>
                </a:bodyPr>
                <a:lstStyle/>
                <a:p>
                  <a:r>
                    <a:rPr lang="en-US" sz="1200" dirty="0" smtClean="0"/>
                    <a:t>364</a:t>
                  </a:r>
                  <a:endParaRPr lang="en-US" sz="1200" dirty="0"/>
                </a:p>
              </p:txBody>
            </p:sp>
          </p:grpSp>
          <p:sp>
            <p:nvSpPr>
              <p:cNvPr id="64" name="TextBox 63"/>
              <p:cNvSpPr txBox="1"/>
              <p:nvPr/>
            </p:nvSpPr>
            <p:spPr>
              <a:xfrm>
                <a:off x="1566188" y="2504610"/>
                <a:ext cx="424215" cy="369332"/>
              </a:xfrm>
              <a:prstGeom prst="rect">
                <a:avLst/>
              </a:prstGeom>
              <a:noFill/>
            </p:spPr>
            <p:txBody>
              <a:bodyPr wrap="none" rtlCol="0">
                <a:spAutoFit/>
              </a:bodyPr>
              <a:lstStyle/>
              <a:p>
                <a:r>
                  <a:rPr lang="en-US" dirty="0" smtClean="0">
                    <a:latin typeface="Arial"/>
                  </a:rPr>
                  <a:t>P</a:t>
                </a:r>
                <a:r>
                  <a:rPr lang="en-US" baseline="-25000" dirty="0" smtClean="0">
                    <a:latin typeface="Arial"/>
                  </a:rPr>
                  <a:t>1</a:t>
                </a:r>
                <a:endParaRPr lang="en-US" baseline="-25000" dirty="0">
                  <a:latin typeface="Arial"/>
                </a:endParaRPr>
              </a:p>
            </p:txBody>
          </p:sp>
        </p:grpSp>
        <p:sp>
          <p:nvSpPr>
            <p:cNvPr id="73" name="Parallelogram 72"/>
            <p:cNvSpPr/>
            <p:nvPr/>
          </p:nvSpPr>
          <p:spPr>
            <a:xfrm>
              <a:off x="5508230" y="4343400"/>
              <a:ext cx="1502170" cy="1643400"/>
            </a:xfrm>
            <a:prstGeom prst="parallelogram">
              <a:avLst>
                <a:gd name="adj" fmla="val 9323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4" name="TextBox 73"/>
          <p:cNvSpPr txBox="1"/>
          <p:nvPr/>
        </p:nvSpPr>
        <p:spPr>
          <a:xfrm>
            <a:off x="5917119" y="1295400"/>
            <a:ext cx="3071311" cy="1477328"/>
          </a:xfrm>
          <a:prstGeom prst="rect">
            <a:avLst/>
          </a:prstGeom>
          <a:noFill/>
        </p:spPr>
        <p:txBody>
          <a:bodyPr wrap="none" rtlCol="0">
            <a:spAutoFit/>
          </a:bodyPr>
          <a:lstStyle/>
          <a:p>
            <a:r>
              <a:rPr lang="en-US" b="1" dirty="0" smtClean="0">
                <a:solidFill>
                  <a:srgbClr val="6B7D72"/>
                </a:solidFill>
              </a:rPr>
              <a:t>strange-query</a:t>
            </a:r>
            <a:endParaRPr lang="en-US" b="1" dirty="0" smtClean="0">
              <a:solidFill>
                <a:srgbClr val="6B7D72"/>
              </a:solidFill>
            </a:endParaRPr>
          </a:p>
          <a:p>
            <a:r>
              <a:rPr lang="en-US" dirty="0" smtClean="0"/>
              <a:t>if </a:t>
            </a:r>
            <a:r>
              <a:rPr lang="en-US" dirty="0" err="1" smtClean="0"/>
              <a:t>bday</a:t>
            </a:r>
            <a:r>
              <a:rPr lang="en-US" dirty="0" smtClean="0"/>
              <a:t> </a:t>
            </a:r>
            <a:r>
              <a:rPr lang="en-US" dirty="0" smtClean="0"/>
              <a:t>– 1956 </a:t>
            </a:r>
            <a:r>
              <a:rPr lang="en-US" dirty="0" smtClean="0">
                <a:latin typeface="cmsy10"/>
                <a:ea typeface="cmsy10"/>
                <a:cs typeface="cmsy10"/>
              </a:rPr>
              <a:t>¸</a:t>
            </a:r>
            <a:r>
              <a:rPr lang="en-US" dirty="0" smtClean="0"/>
              <a:t> </a:t>
            </a:r>
            <a:r>
              <a:rPr lang="en-US" dirty="0" err="1" smtClean="0"/>
              <a:t>byear</a:t>
            </a:r>
            <a:r>
              <a:rPr lang="en-US" dirty="0" smtClean="0"/>
              <a:t> - 5 </a:t>
            </a:r>
            <a:r>
              <a:rPr lang="en-US" dirty="0" err="1" smtClean="0">
                <a:latin typeface="cmsy10"/>
                <a:ea typeface="cmsy10"/>
                <a:cs typeface="cmsy10"/>
              </a:rPr>
              <a:t>Æ</a:t>
            </a:r>
            <a:r>
              <a:rPr lang="en-US" dirty="0" smtClean="0"/>
              <a:t> </a:t>
            </a:r>
            <a:endParaRPr lang="en-US" dirty="0"/>
          </a:p>
          <a:p>
            <a:r>
              <a:rPr lang="en-US" dirty="0" smtClean="0"/>
              <a:t>   </a:t>
            </a:r>
            <a:r>
              <a:rPr lang="en-US" dirty="0" err="1" smtClean="0"/>
              <a:t>bday</a:t>
            </a:r>
            <a:r>
              <a:rPr lang="en-US" dirty="0" smtClean="0"/>
              <a:t> – 1956 </a:t>
            </a:r>
            <a:r>
              <a:rPr lang="en-US" dirty="0" smtClean="0">
                <a:latin typeface="cmsy10"/>
                <a:ea typeface="cmsy10"/>
                <a:cs typeface="cmsy10"/>
              </a:rPr>
              <a:t>·</a:t>
            </a:r>
            <a:r>
              <a:rPr lang="en-US" dirty="0" smtClean="0"/>
              <a:t> </a:t>
            </a:r>
            <a:r>
              <a:rPr lang="en-US" dirty="0" err="1" smtClean="0"/>
              <a:t>byear</a:t>
            </a:r>
            <a:r>
              <a:rPr lang="en-US" dirty="0" smtClean="0"/>
              <a:t> + 5</a:t>
            </a:r>
            <a:endParaRPr lang="en-US" dirty="0" smtClean="0"/>
          </a:p>
          <a:p>
            <a:r>
              <a:rPr lang="en-US" dirty="0" smtClean="0"/>
              <a:t>  then out := </a:t>
            </a:r>
            <a:r>
              <a:rPr lang="en-US" dirty="0" smtClean="0"/>
              <a:t>1</a:t>
            </a:r>
            <a:endParaRPr lang="en-US" dirty="0" smtClean="0"/>
          </a:p>
          <a:p>
            <a:r>
              <a:rPr lang="en-US" dirty="0"/>
              <a:t> </a:t>
            </a:r>
            <a:r>
              <a:rPr lang="en-US" dirty="0" smtClean="0"/>
              <a:t> else out := </a:t>
            </a:r>
            <a:r>
              <a:rPr lang="en-US" dirty="0" smtClean="0"/>
              <a:t>0</a:t>
            </a:r>
            <a:endParaRPr lang="en-US" dirty="0"/>
          </a:p>
        </p:txBody>
      </p:sp>
      <p:sp>
        <p:nvSpPr>
          <p:cNvPr id="75" name="TextBox 74"/>
          <p:cNvSpPr txBox="1"/>
          <p:nvPr/>
        </p:nvSpPr>
        <p:spPr>
          <a:xfrm>
            <a:off x="5997227" y="6488668"/>
            <a:ext cx="2930873" cy="369332"/>
          </a:xfrm>
          <a:prstGeom prst="rect">
            <a:avLst/>
          </a:prstGeom>
          <a:noFill/>
        </p:spPr>
        <p:txBody>
          <a:bodyPr wrap="none" rtlCol="0">
            <a:spAutoFit/>
          </a:bodyPr>
          <a:lstStyle/>
          <a:p>
            <a:r>
              <a:rPr lang="en-US" dirty="0" smtClean="0"/>
              <a:t>* not to scale and/or shape</a:t>
            </a:r>
            <a:endParaRPr lang="en-US" dirty="0"/>
          </a:p>
        </p:txBody>
      </p:sp>
    </p:spTree>
    <p:extLst>
      <p:ext uri="{BB962C8B-B14F-4D97-AF65-F5344CB8AC3E}">
        <p14:creationId xmlns:p14="http://schemas.microsoft.com/office/powerpoint/2010/main" val="278628961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Differential privacy</a:t>
            </a:r>
            <a:endParaRPr lang="en-US" dirty="0"/>
          </a:p>
        </p:txBody>
      </p:sp>
      <p:sp>
        <p:nvSpPr>
          <p:cNvPr id="3" name="TextBox 2"/>
          <p:cNvSpPr txBox="1"/>
          <p:nvPr/>
        </p:nvSpPr>
        <p:spPr>
          <a:xfrm>
            <a:off x="473413" y="1524000"/>
            <a:ext cx="8441987" cy="2308324"/>
          </a:xfrm>
          <a:prstGeom prst="rect">
            <a:avLst/>
          </a:prstGeom>
          <a:noFill/>
        </p:spPr>
        <p:txBody>
          <a:bodyPr wrap="square" rtlCol="0">
            <a:spAutoFit/>
          </a:bodyPr>
          <a:lstStyle/>
          <a:p>
            <a:pPr marL="285750" indent="-285750">
              <a:buFont typeface="Arial"/>
              <a:buChar char="•"/>
            </a:pPr>
            <a:r>
              <a:rPr lang="en-US" dirty="0" smtClean="0"/>
              <a:t>Encourage participation in a database by protecting inference of a record.</a:t>
            </a:r>
          </a:p>
          <a:p>
            <a:pPr marL="285750" indent="-285750">
              <a:buFont typeface="Arial"/>
              <a:buChar char="•"/>
            </a:pPr>
            <a:r>
              <a:rPr lang="en-US" dirty="0" smtClean="0"/>
              <a:t>Add noise to query result.</a:t>
            </a:r>
          </a:p>
          <a:p>
            <a:pPr marL="285750" indent="-285750">
              <a:buFont typeface="Arial"/>
              <a:buChar char="•"/>
            </a:pPr>
            <a:r>
              <a:rPr lang="en-US" dirty="0" smtClean="0"/>
              <a:t>Requires trusted curator.</a:t>
            </a:r>
          </a:p>
          <a:p>
            <a:pPr marL="285750" indent="-285750">
              <a:buFont typeface="Arial"/>
              <a:buChar char="•"/>
            </a:pPr>
            <a:r>
              <a:rPr lang="en-US" dirty="0" smtClean="0"/>
              <a:t>Suitable for aggregate queries where exact results are not required.</a:t>
            </a:r>
          </a:p>
          <a:p>
            <a:pPr marL="285750" indent="-285750">
              <a:buFont typeface="Arial"/>
              <a:buChar char="•"/>
            </a:pPr>
            <a:r>
              <a:rPr lang="en-US" dirty="0" smtClean="0"/>
              <a:t>Not suitable to a single user protecting him(her)self.</a:t>
            </a:r>
          </a:p>
          <a:p>
            <a:pPr marL="285750" indent="-285750">
              <a:buFont typeface="Arial"/>
              <a:buChar char="•"/>
            </a:pPr>
            <a:endParaRPr lang="en-US" dirty="0" smtClean="0"/>
          </a:p>
          <a:p>
            <a:pPr marL="285750" indent="-285750">
              <a:buFont typeface="Arial"/>
              <a:buChar char="•"/>
            </a:pPr>
            <a:r>
              <a:rPr lang="en-US" dirty="0" smtClean="0"/>
              <a:t>Using differential privacy on a query with 2 output values results in the incorrect query output almost half the time (for reasonable </a:t>
            </a:r>
            <a:r>
              <a:rPr lang="en-US" dirty="0" smtClean="0">
                <a:latin typeface="cmmi10"/>
                <a:ea typeface="cmmi10"/>
                <a:cs typeface="cmmi10"/>
              </a:rPr>
              <a:t>²</a:t>
            </a:r>
            <a:r>
              <a:rPr lang="en-US" dirty="0" smtClean="0"/>
              <a: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55</a:t>
            </a:fld>
            <a:endParaRPr lang="en-US"/>
          </a:p>
        </p:txBody>
      </p:sp>
    </p:spTree>
    <p:extLst>
      <p:ext uri="{BB962C8B-B14F-4D97-AF65-F5344CB8AC3E}">
        <p14:creationId xmlns:p14="http://schemas.microsoft.com/office/powerpoint/2010/main" val="362473517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Composability</a:t>
            </a:r>
            <a:r>
              <a:rPr lang="en-US" dirty="0" smtClean="0"/>
              <a:t> / Collusion</a:t>
            </a:r>
            <a:endParaRPr lang="en-US" dirty="0"/>
          </a:p>
        </p:txBody>
      </p:sp>
      <p:sp>
        <p:nvSpPr>
          <p:cNvPr id="3" name="TextBox 2"/>
          <p:cNvSpPr txBox="1"/>
          <p:nvPr/>
        </p:nvSpPr>
        <p:spPr>
          <a:xfrm>
            <a:off x="473413" y="1524000"/>
            <a:ext cx="8441987" cy="2585323"/>
          </a:xfrm>
          <a:prstGeom prst="rect">
            <a:avLst/>
          </a:prstGeom>
          <a:noFill/>
        </p:spPr>
        <p:txBody>
          <a:bodyPr wrap="square" rtlCol="0">
            <a:spAutoFit/>
          </a:bodyPr>
          <a:lstStyle/>
          <a:p>
            <a:pPr marL="285750" indent="-285750">
              <a:buFont typeface="Arial"/>
              <a:buChar char="•"/>
            </a:pPr>
            <a:r>
              <a:rPr lang="en-US" dirty="0" smtClean="0"/>
              <a:t>If collusion is suspected among queries, one can make them share belief</a:t>
            </a:r>
          </a:p>
          <a:p>
            <a:pPr marL="742950" lvl="1" indent="-285750">
              <a:buFont typeface="Arial"/>
              <a:buChar char="•"/>
            </a:pPr>
            <a:r>
              <a:rPr lang="en-US" dirty="0" smtClean="0"/>
              <a:t>query outputs are assumed to have been learned by all of them</a:t>
            </a:r>
          </a:p>
          <a:p>
            <a:pPr marL="742950" lvl="1" indent="-285750">
              <a:buFont typeface="Arial"/>
              <a:buChar char="•"/>
            </a:pPr>
            <a:r>
              <a:rPr lang="en-US" dirty="0" smtClean="0"/>
              <a:t>assumes deterministic queries only</a:t>
            </a:r>
          </a:p>
          <a:p>
            <a:pPr marL="742950" lvl="1" indent="-285750">
              <a:buFont typeface="Arial"/>
              <a:buChar char="•"/>
            </a:pPr>
            <a:endParaRPr lang="en-US" dirty="0"/>
          </a:p>
          <a:p>
            <a:pPr marL="285750" indent="-285750">
              <a:buFont typeface="Arial"/>
              <a:buChar char="•"/>
            </a:pPr>
            <a:r>
              <a:rPr lang="en-US" dirty="0" smtClean="0"/>
              <a:t>Confusion problem: non-deterministic queries can result in a revised belief which is less sure of the true (or some) secret value than the initial belief </a:t>
            </a:r>
          </a:p>
          <a:p>
            <a:pPr marL="742950" lvl="1" indent="-285750">
              <a:buFont typeface="Arial"/>
              <a:buChar char="•"/>
            </a:pPr>
            <a:r>
              <a:rPr lang="en-US" dirty="0" smtClean="0"/>
              <a:t>If collusion is suspected but not present, this can result in incorrect belief</a:t>
            </a:r>
          </a:p>
          <a:p>
            <a:pPr marL="742950" lvl="1" indent="-285750">
              <a:buFont typeface="Arial"/>
              <a:buChar char="•"/>
            </a:pPr>
            <a:r>
              <a:rPr lang="en-US" dirty="0" smtClean="0"/>
              <a:t>Abstract solution: abstract union of the revised belief (colluded) and the </a:t>
            </a:r>
            <a:r>
              <a:rPr lang="en-US" dirty="0" err="1" smtClean="0"/>
              <a:t>prebelief</a:t>
            </a:r>
            <a:r>
              <a:rPr lang="en-US" dirty="0" smtClean="0"/>
              <a:t> (not colluded)</a:t>
            </a:r>
          </a:p>
        </p:txBody>
      </p:sp>
      <p:sp>
        <p:nvSpPr>
          <p:cNvPr id="4" name="TextBox 3"/>
          <p:cNvSpPr txBox="1"/>
          <p:nvPr/>
        </p:nvSpPr>
        <p:spPr>
          <a:xfrm>
            <a:off x="1905000" y="3962400"/>
            <a:ext cx="5981700" cy="830997"/>
          </a:xfrm>
          <a:prstGeom prst="rect">
            <a:avLst/>
          </a:prstGeom>
          <a:noFill/>
        </p:spPr>
        <p:txBody>
          <a:bodyPr wrap="square" rtlCol="0">
            <a:spAutoFit/>
          </a:bodyPr>
          <a:lstStyle/>
          <a:p>
            <a:pPr lvl="1"/>
            <a:r>
              <a:rPr lang="en-US" sz="1600" dirty="0"/>
              <a:t>P</a:t>
            </a:r>
            <a:r>
              <a:rPr lang="en-US" sz="1600" baseline="-25000" dirty="0"/>
              <a:t>1</a:t>
            </a:r>
            <a:r>
              <a:rPr lang="en-US" sz="1600" dirty="0"/>
              <a:t> </a:t>
            </a:r>
            <a:r>
              <a:rPr lang="en-US" sz="1600" dirty="0" smtClean="0">
                <a:latin typeface="cmsy10"/>
                <a:ea typeface="cmsy10"/>
                <a:cs typeface="cmsy10"/>
              </a:rPr>
              <a:t>[</a:t>
            </a:r>
            <a:r>
              <a:rPr lang="en-US" sz="1600" dirty="0" smtClean="0"/>
              <a:t> </a:t>
            </a:r>
            <a:r>
              <a:rPr lang="en-US" sz="1600" dirty="0"/>
              <a:t>P</a:t>
            </a:r>
            <a:r>
              <a:rPr lang="en-US" sz="1600" baseline="-25000" dirty="0"/>
              <a:t>2</a:t>
            </a:r>
          </a:p>
          <a:p>
            <a:pPr lvl="2"/>
            <a:r>
              <a:rPr lang="en-US" sz="1400" dirty="0"/>
              <a:t>if </a:t>
            </a:r>
            <a:r>
              <a:rPr lang="en-US" sz="1400" dirty="0">
                <a:latin typeface="cmmi10"/>
                <a:ea typeface="cmmi10"/>
                <a:cs typeface="cmmi10"/>
              </a:rPr>
              <a:t>±</a:t>
            </a:r>
            <a:r>
              <a:rPr lang="en-US" sz="1400" baseline="-25000" dirty="0" err="1">
                <a:latin typeface="cmmi10"/>
                <a:ea typeface="cmmi10"/>
                <a:cs typeface="cmmi10"/>
              </a:rPr>
              <a:t>i</a:t>
            </a:r>
            <a:r>
              <a:rPr lang="en-US" sz="1400" dirty="0"/>
              <a:t> </a:t>
            </a:r>
            <a:r>
              <a:rPr lang="en-US" sz="1400" dirty="0">
                <a:latin typeface="cmsy10"/>
                <a:ea typeface="cmsy10"/>
                <a:cs typeface="cmsy10"/>
              </a:rPr>
              <a:t>2</a:t>
            </a:r>
            <a:r>
              <a:rPr lang="en-US" sz="1400" dirty="0"/>
              <a:t> </a:t>
            </a:r>
            <a:r>
              <a:rPr lang="en-US" sz="1400" dirty="0">
                <a:latin typeface="cmmi10"/>
                <a:ea typeface="cmmi10"/>
                <a:cs typeface="cmmi10"/>
              </a:rPr>
              <a:t>°</a:t>
            </a:r>
            <a:r>
              <a:rPr lang="en-US" sz="1400" dirty="0"/>
              <a:t>(P</a:t>
            </a:r>
            <a:r>
              <a:rPr lang="en-US" sz="1400" baseline="-25000" dirty="0"/>
              <a:t>i</a:t>
            </a:r>
            <a:r>
              <a:rPr lang="en-US" sz="1400" dirty="0"/>
              <a:t>) for </a:t>
            </a:r>
            <a:r>
              <a:rPr lang="en-US" sz="1400" dirty="0" err="1"/>
              <a:t>i</a:t>
            </a:r>
            <a:r>
              <a:rPr lang="en-US" sz="1400" dirty="0"/>
              <a:t> = 1,2 then </a:t>
            </a:r>
            <a:r>
              <a:rPr lang="en-US" sz="1400" dirty="0">
                <a:latin typeface="cmmi10"/>
                <a:ea typeface="cmmi10"/>
                <a:cs typeface="cmmi10"/>
              </a:rPr>
              <a:t>±</a:t>
            </a:r>
            <a:r>
              <a:rPr lang="en-US" sz="1400" baseline="-25000" dirty="0" smtClean="0">
                <a:latin typeface="cmmi10"/>
                <a:ea typeface="cmmi10"/>
                <a:cs typeface="cmmi10"/>
              </a:rPr>
              <a:t>1,</a:t>
            </a:r>
            <a:r>
              <a:rPr lang="en-US" sz="1400" dirty="0" smtClean="0"/>
              <a:t> </a:t>
            </a:r>
            <a:r>
              <a:rPr lang="en-US" sz="1400" dirty="0" smtClean="0">
                <a:latin typeface="cmmi10"/>
                <a:ea typeface="cmmi10"/>
                <a:cs typeface="cmmi10"/>
              </a:rPr>
              <a:t>±</a:t>
            </a:r>
            <a:r>
              <a:rPr lang="en-US" sz="1400" baseline="-25000" dirty="0">
                <a:latin typeface="cmmi10"/>
                <a:ea typeface="cmmi10"/>
                <a:cs typeface="cmmi10"/>
              </a:rPr>
              <a:t>2</a:t>
            </a:r>
            <a:r>
              <a:rPr lang="en-US" sz="1400" dirty="0"/>
              <a:t> </a:t>
            </a:r>
            <a:r>
              <a:rPr lang="en-US" sz="1400" dirty="0">
                <a:latin typeface="cmsy10"/>
                <a:ea typeface="cmsy10"/>
                <a:cs typeface="cmsy10"/>
              </a:rPr>
              <a:t>2</a:t>
            </a:r>
            <a:r>
              <a:rPr lang="en-US" sz="1400" dirty="0"/>
              <a:t> </a:t>
            </a:r>
            <a:r>
              <a:rPr lang="en-US" sz="1400" dirty="0">
                <a:latin typeface="cmmi10"/>
                <a:ea typeface="cmmi10"/>
                <a:cs typeface="cmmi10"/>
              </a:rPr>
              <a:t>°</a:t>
            </a:r>
            <a:r>
              <a:rPr lang="en-US" sz="1400" dirty="0"/>
              <a:t>(P</a:t>
            </a:r>
            <a:r>
              <a:rPr lang="en-US" sz="1400" baseline="-25000" dirty="0"/>
              <a:t>1</a:t>
            </a:r>
            <a:r>
              <a:rPr lang="en-US" sz="1400" dirty="0"/>
              <a:t> </a:t>
            </a:r>
            <a:r>
              <a:rPr lang="en-US" sz="1400" dirty="0" smtClean="0">
                <a:latin typeface="cmsy10"/>
                <a:ea typeface="cmsy10"/>
                <a:cs typeface="cmsy10"/>
              </a:rPr>
              <a:t>[</a:t>
            </a:r>
            <a:r>
              <a:rPr lang="en-US" sz="1400" dirty="0" smtClean="0"/>
              <a:t> </a:t>
            </a:r>
            <a:r>
              <a:rPr lang="en-US" sz="1400" dirty="0"/>
              <a:t>P</a:t>
            </a:r>
            <a:r>
              <a:rPr lang="en-US" sz="1400" baseline="-25000" dirty="0"/>
              <a:t>2</a:t>
            </a:r>
            <a:r>
              <a:rPr lang="en-US" sz="1400" dirty="0"/>
              <a:t>) </a:t>
            </a:r>
          </a:p>
          <a:p>
            <a:endParaRPr lang="en-US" dirty="0"/>
          </a:p>
        </p:txBody>
      </p:sp>
      <p:sp>
        <p:nvSpPr>
          <p:cNvPr id="5" name="Slide Number Placeholder 4"/>
          <p:cNvSpPr>
            <a:spLocks noGrp="1"/>
          </p:cNvSpPr>
          <p:nvPr>
            <p:ph type="sldNum" sz="quarter" idx="12"/>
          </p:nvPr>
        </p:nvSpPr>
        <p:spPr/>
        <p:txBody>
          <a:bodyPr/>
          <a:lstStyle/>
          <a:p>
            <a:fld id="{1D72EBF8-7CF5-44B7-B2BF-E22DE4D0703D}" type="slidenum">
              <a:rPr lang="en-US" smtClean="0"/>
              <a:pPr/>
              <a:t>56</a:t>
            </a:fld>
            <a:endParaRPr lang="en-US"/>
          </a:p>
        </p:txBody>
      </p:sp>
    </p:spTree>
    <p:extLst>
      <p:ext uri="{BB962C8B-B14F-4D97-AF65-F5344CB8AC3E}">
        <p14:creationId xmlns:p14="http://schemas.microsoft.com/office/powerpoint/2010/main" val="315755028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Known Secret</a:t>
            </a:r>
            <a:endParaRPr lang="en-US" dirty="0"/>
          </a:p>
        </p:txBody>
      </p:sp>
      <p:sp>
        <p:nvSpPr>
          <p:cNvPr id="3" name="TextBox 2"/>
          <p:cNvSpPr txBox="1"/>
          <p:nvPr/>
        </p:nvSpPr>
        <p:spPr>
          <a:xfrm>
            <a:off x="473413" y="1524000"/>
            <a:ext cx="8441987" cy="1754327"/>
          </a:xfrm>
          <a:prstGeom prst="rect">
            <a:avLst/>
          </a:prstGeom>
          <a:noFill/>
        </p:spPr>
        <p:txBody>
          <a:bodyPr wrap="square" rtlCol="0">
            <a:spAutoFit/>
          </a:bodyPr>
          <a:lstStyle/>
          <a:p>
            <a:pPr marL="285750" indent="-285750">
              <a:buFont typeface="Arial"/>
              <a:buChar char="•"/>
            </a:pPr>
            <a:r>
              <a:rPr lang="en-US" dirty="0" smtClean="0"/>
              <a:t>Measures of badness that weigh their values by the distribution of the secret (or the distribution of the outputs of a query) can be problematic.</a:t>
            </a:r>
          </a:p>
          <a:p>
            <a:pPr marL="742950" lvl="1" indent="-285750">
              <a:buFont typeface="Arial"/>
              <a:buChar char="•"/>
            </a:pPr>
            <a:r>
              <a:rPr lang="en-US" dirty="0" smtClean="0"/>
              <a:t>An </a:t>
            </a:r>
            <a:r>
              <a:rPr lang="en-US" dirty="0" smtClean="0">
                <a:solidFill>
                  <a:srgbClr val="FF0000"/>
                </a:solidFill>
              </a:rPr>
              <a:t>unlikely</a:t>
            </a:r>
            <a:r>
              <a:rPr lang="en-US" dirty="0" smtClean="0"/>
              <a:t> user could theorize a query is safe, but know it is not safe for them</a:t>
            </a:r>
          </a:p>
          <a:p>
            <a:pPr marL="285750" indent="-285750">
              <a:buFont typeface="Arial"/>
              <a:buChar char="•"/>
            </a:pPr>
            <a:r>
              <a:rPr lang="en-US" dirty="0" smtClean="0"/>
              <a:t>Consider conditional min-entropy</a:t>
            </a:r>
          </a:p>
          <a:p>
            <a:pPr marL="742950" lvl="1" indent="-285750">
              <a:buFont typeface="Arial"/>
              <a:buChar char="•"/>
            </a:pPr>
            <a:r>
              <a:rPr lang="en-US" dirty="0" smtClean="0"/>
              <a:t>(see Information-theoretic Bounds for Differentially Private Mechanisms)</a:t>
            </a:r>
          </a:p>
        </p:txBody>
      </p:sp>
      <p:sp>
        <p:nvSpPr>
          <p:cNvPr id="5" name="TextBox 4"/>
          <p:cNvSpPr txBox="1"/>
          <p:nvPr/>
        </p:nvSpPr>
        <p:spPr>
          <a:xfrm>
            <a:off x="2727152" y="3429000"/>
            <a:ext cx="5238032" cy="369332"/>
          </a:xfrm>
          <a:prstGeom prst="rect">
            <a:avLst/>
          </a:prstGeom>
          <a:noFill/>
        </p:spPr>
        <p:txBody>
          <a:bodyPr wrap="none" rtlCol="0">
            <a:spAutoFit/>
          </a:bodyPr>
          <a:lstStyle/>
          <a:p>
            <a:r>
              <a:rPr lang="en-US" dirty="0" smtClean="0"/>
              <a:t>H</a:t>
            </a:r>
            <a:r>
              <a:rPr lang="en-US" baseline="-25000" dirty="0" smtClean="0">
                <a:latin typeface="cmsy10"/>
                <a:ea typeface="cmsy10"/>
                <a:cs typeface="cmsy10"/>
              </a:rPr>
              <a:t>1</a:t>
            </a:r>
            <a:r>
              <a:rPr lang="en-US" dirty="0" smtClean="0"/>
              <a:t>(</a:t>
            </a:r>
            <a:r>
              <a:rPr lang="en-US" dirty="0" smtClean="0">
                <a:latin typeface="Arial"/>
              </a:rPr>
              <a:t>X | Y</a:t>
            </a:r>
            <a:r>
              <a:rPr lang="en-US" dirty="0" smtClean="0"/>
              <a:t>) = -</a:t>
            </a:r>
            <a:r>
              <a:rPr lang="en-US" dirty="0" smtClean="0">
                <a:latin typeface="Arial"/>
              </a:rPr>
              <a:t>log</a:t>
            </a:r>
            <a:r>
              <a:rPr lang="en-US" baseline="-25000" dirty="0" smtClean="0">
                <a:latin typeface="Arial"/>
              </a:rPr>
              <a:t>2</a:t>
            </a:r>
            <a:r>
              <a:rPr lang="en-US" dirty="0" smtClean="0"/>
              <a:t> </a:t>
            </a:r>
            <a:r>
              <a:rPr lang="en-US" dirty="0" smtClean="0">
                <a:latin typeface="Symbol"/>
                <a:sym typeface="Symbol"/>
              </a:rPr>
              <a:t></a:t>
            </a:r>
            <a:r>
              <a:rPr lang="en-US" baseline="-25000" dirty="0" smtClean="0">
                <a:sym typeface="Symbol"/>
              </a:rPr>
              <a:t>y</a:t>
            </a:r>
            <a:r>
              <a:rPr lang="en-US" dirty="0" smtClean="0"/>
              <a:t> </a:t>
            </a:r>
            <a:r>
              <a:rPr lang="en-US" dirty="0" smtClean="0">
                <a:solidFill>
                  <a:srgbClr val="FF0000"/>
                </a:solidFill>
                <a:latin typeface="Arial"/>
              </a:rPr>
              <a:t>P</a:t>
            </a:r>
            <a:r>
              <a:rPr lang="en-US" baseline="-50000" dirty="0" smtClean="0">
                <a:solidFill>
                  <a:srgbClr val="FF0000"/>
                </a:solidFill>
                <a:latin typeface="Arial"/>
              </a:rPr>
              <a:t>Y</a:t>
            </a:r>
            <a:r>
              <a:rPr lang="en-US" dirty="0" smtClean="0">
                <a:solidFill>
                  <a:srgbClr val="FF0000"/>
                </a:solidFill>
              </a:rPr>
              <a:t>(y)</a:t>
            </a:r>
            <a:r>
              <a:rPr lang="en-US" dirty="0" smtClean="0"/>
              <a:t> </a:t>
            </a:r>
            <a:r>
              <a:rPr lang="en-US" dirty="0" err="1" smtClean="0">
                <a:latin typeface="Arial"/>
              </a:rPr>
              <a:t>max</a:t>
            </a:r>
            <a:r>
              <a:rPr lang="en-US" baseline="-25000" dirty="0" err="1" smtClean="0">
                <a:latin typeface="Arial"/>
              </a:rPr>
              <a:t>x</a:t>
            </a:r>
            <a:r>
              <a:rPr lang="en-US" dirty="0" smtClean="0"/>
              <a:t> </a:t>
            </a:r>
            <a:r>
              <a:rPr lang="en-US" dirty="0" smtClean="0">
                <a:latin typeface="Arial"/>
              </a:rPr>
              <a:t>P</a:t>
            </a:r>
            <a:r>
              <a:rPr lang="en-US" baseline="-25000" dirty="0" smtClean="0">
                <a:latin typeface="Arial"/>
              </a:rPr>
              <a:t>X</a:t>
            </a:r>
            <a:r>
              <a:rPr lang="en-US" baseline="-25000" dirty="0" smtClean="0"/>
              <a:t>|Y</a:t>
            </a:r>
            <a:r>
              <a:rPr lang="en-US" dirty="0" smtClean="0"/>
              <a:t>(</a:t>
            </a:r>
            <a:r>
              <a:rPr lang="en-US" dirty="0" err="1" smtClean="0"/>
              <a:t>x,y</a:t>
            </a:r>
            <a:r>
              <a:rPr lang="en-US" dirty="0" smtClean="0"/>
              <a:t>) &gt; </a:t>
            </a:r>
            <a:r>
              <a:rPr lang="en-US" dirty="0" smtClean="0">
                <a:latin typeface="Arial"/>
              </a:rPr>
              <a:t>- log</a:t>
            </a:r>
            <a:r>
              <a:rPr lang="en-US" baseline="-25000" dirty="0" smtClean="0">
                <a:latin typeface="Arial"/>
              </a:rPr>
              <a:t>2</a:t>
            </a:r>
            <a:r>
              <a:rPr lang="en-US" dirty="0" smtClean="0">
                <a:latin typeface="Arial"/>
              </a:rPr>
              <a:t> t</a:t>
            </a:r>
            <a:endParaRPr lang="en-US" baseline="30000" dirty="0">
              <a:latin typeface="Arial"/>
            </a:endParaRPr>
          </a:p>
        </p:txBody>
      </p:sp>
      <p:sp>
        <p:nvSpPr>
          <p:cNvPr id="7" name="TextBox 6"/>
          <p:cNvSpPr txBox="1"/>
          <p:nvPr/>
        </p:nvSpPr>
        <p:spPr>
          <a:xfrm>
            <a:off x="3486950" y="4081046"/>
            <a:ext cx="3218650" cy="338554"/>
          </a:xfrm>
          <a:prstGeom prst="rect">
            <a:avLst/>
          </a:prstGeom>
          <a:noFill/>
        </p:spPr>
        <p:txBody>
          <a:bodyPr wrap="none" rtlCol="0">
            <a:spAutoFit/>
          </a:bodyPr>
          <a:lstStyle/>
          <a:p>
            <a:r>
              <a:rPr lang="en-US" sz="1600" dirty="0" smtClean="0">
                <a:solidFill>
                  <a:schemeClr val="bg1">
                    <a:lumMod val="50000"/>
                  </a:schemeClr>
                </a:solidFill>
              </a:rPr>
              <a:t>probability of certain query output</a:t>
            </a:r>
            <a:endParaRPr lang="en-US" sz="1600" dirty="0">
              <a:solidFill>
                <a:schemeClr val="bg1">
                  <a:lumMod val="50000"/>
                </a:schemeClr>
              </a:solidFill>
            </a:endParaRPr>
          </a:p>
        </p:txBody>
      </p:sp>
      <p:sp>
        <p:nvSpPr>
          <p:cNvPr id="10" name="Left Brace 9"/>
          <p:cNvSpPr/>
          <p:nvPr/>
        </p:nvSpPr>
        <p:spPr>
          <a:xfrm rot="5400000">
            <a:off x="4976138" y="2427788"/>
            <a:ext cx="240270" cy="32186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533400" y="4648200"/>
            <a:ext cx="4929555" cy="923330"/>
          </a:xfrm>
          <a:prstGeom prst="rect">
            <a:avLst/>
          </a:prstGeom>
          <a:noFill/>
        </p:spPr>
        <p:txBody>
          <a:bodyPr wrap="none" rtlCol="0">
            <a:spAutoFit/>
          </a:bodyPr>
          <a:lstStyle/>
          <a:p>
            <a:pPr marL="285750" indent="-285750">
              <a:buFont typeface="Arial"/>
              <a:buChar char="•"/>
            </a:pPr>
            <a:r>
              <a:rPr lang="en-US" dirty="0" smtClean="0"/>
              <a:t>Our policy:</a:t>
            </a:r>
          </a:p>
          <a:p>
            <a:pPr marL="742950" lvl="1" indent="-285750">
              <a:buFont typeface="Arial"/>
              <a:buChar char="•"/>
            </a:pPr>
            <a:r>
              <a:rPr lang="en-US" dirty="0"/>
              <a:t>-</a:t>
            </a:r>
            <a:r>
              <a:rPr lang="en-US" dirty="0" smtClean="0"/>
              <a:t>log</a:t>
            </a:r>
            <a:r>
              <a:rPr lang="en-US" baseline="-25000" dirty="0" smtClean="0"/>
              <a:t>2 </a:t>
            </a:r>
            <a:r>
              <a:rPr lang="en-US" dirty="0" err="1" smtClean="0">
                <a:solidFill>
                  <a:srgbClr val="FF0000"/>
                </a:solidFill>
              </a:rPr>
              <a:t>max</a:t>
            </a:r>
            <a:r>
              <a:rPr lang="en-US" baseline="-25000" dirty="0" err="1" smtClean="0">
                <a:solidFill>
                  <a:srgbClr val="FF0000"/>
                </a:solidFill>
              </a:rPr>
              <a:t>y</a:t>
            </a:r>
            <a:r>
              <a:rPr lang="en-US" dirty="0" smtClean="0"/>
              <a:t> </a:t>
            </a:r>
            <a:r>
              <a:rPr lang="en-US" dirty="0" err="1"/>
              <a:t>max</a:t>
            </a:r>
            <a:r>
              <a:rPr lang="en-US" baseline="-25000" dirty="0" err="1"/>
              <a:t>x</a:t>
            </a:r>
            <a:r>
              <a:rPr lang="en-US" dirty="0"/>
              <a:t> P</a:t>
            </a:r>
            <a:r>
              <a:rPr lang="en-US" baseline="-25000" dirty="0"/>
              <a:t>X|Y</a:t>
            </a:r>
            <a:r>
              <a:rPr lang="en-US" dirty="0"/>
              <a:t>(</a:t>
            </a:r>
            <a:r>
              <a:rPr lang="en-US" dirty="0" err="1"/>
              <a:t>x,y</a:t>
            </a:r>
            <a:r>
              <a:rPr lang="en-US" dirty="0"/>
              <a:t>) </a:t>
            </a:r>
            <a:r>
              <a:rPr lang="en-US" dirty="0" smtClean="0"/>
              <a:t>&gt; </a:t>
            </a:r>
            <a:r>
              <a:rPr lang="en-US" dirty="0"/>
              <a:t>- log</a:t>
            </a:r>
            <a:r>
              <a:rPr lang="en-US" baseline="-25000" dirty="0"/>
              <a:t>2</a:t>
            </a:r>
            <a:r>
              <a:rPr lang="en-US" dirty="0"/>
              <a:t> t</a:t>
            </a:r>
          </a:p>
          <a:p>
            <a:pPr marL="742950" lvl="1" indent="-285750">
              <a:buFont typeface="Arial"/>
              <a:buChar char="•"/>
            </a:pPr>
            <a:r>
              <a:rPr lang="en-US" dirty="0" smtClean="0"/>
              <a:t>so that </a:t>
            </a:r>
            <a:r>
              <a:rPr lang="en-US" dirty="0"/>
              <a:t>-</a:t>
            </a:r>
            <a:r>
              <a:rPr lang="en-US" dirty="0" smtClean="0"/>
              <a:t>log</a:t>
            </a:r>
            <a:r>
              <a:rPr lang="en-US" baseline="-25000" dirty="0" smtClean="0"/>
              <a:t>2 </a:t>
            </a:r>
            <a:r>
              <a:rPr lang="en-US" dirty="0" err="1" smtClean="0"/>
              <a:t>max</a:t>
            </a:r>
            <a:r>
              <a:rPr lang="en-US" baseline="-25000" dirty="0" err="1" smtClean="0"/>
              <a:t>x</a:t>
            </a:r>
            <a:r>
              <a:rPr lang="en-US" dirty="0" smtClean="0"/>
              <a:t> </a:t>
            </a:r>
            <a:r>
              <a:rPr lang="en-US" dirty="0"/>
              <a:t>P</a:t>
            </a:r>
            <a:r>
              <a:rPr lang="en-US" baseline="-25000" dirty="0"/>
              <a:t>X|Y</a:t>
            </a:r>
            <a:r>
              <a:rPr lang="en-US" dirty="0"/>
              <a:t>(</a:t>
            </a:r>
            <a:r>
              <a:rPr lang="en-US" dirty="0" err="1"/>
              <a:t>x,yreal</a:t>
            </a:r>
            <a:r>
              <a:rPr lang="en-US" dirty="0"/>
              <a:t>) </a:t>
            </a:r>
            <a:r>
              <a:rPr lang="en-US" dirty="0" smtClean="0"/>
              <a:t>&gt; </a:t>
            </a:r>
            <a:r>
              <a:rPr lang="en-US" dirty="0"/>
              <a:t>- log</a:t>
            </a:r>
            <a:r>
              <a:rPr lang="en-US" baseline="-25000" dirty="0"/>
              <a:t>2</a:t>
            </a:r>
            <a:r>
              <a:rPr lang="en-US" dirty="0"/>
              <a:t> 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1D72EBF8-7CF5-44B7-B2BF-E22DE4D0703D}" type="slidenum">
              <a:rPr lang="en-US" smtClean="0"/>
              <a:pPr/>
              <a:t>57</a:t>
            </a:fld>
            <a:endParaRPr lang="en-US"/>
          </a:p>
        </p:txBody>
      </p:sp>
    </p:spTree>
    <p:extLst>
      <p:ext uri="{BB962C8B-B14F-4D97-AF65-F5344CB8AC3E}">
        <p14:creationId xmlns:p14="http://schemas.microsoft.com/office/powerpoint/2010/main" val="7140020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876800" y="1752600"/>
            <a:ext cx="3352800" cy="4114800"/>
          </a:xfrm>
          <a:prstGeom prst="rect">
            <a:avLst/>
          </a:prstGeom>
          <a:no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Useful and non-revealing</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backgroundRemoval t="6907" b="91892" l="600" r="99000"/>
                    </a14:imgEffect>
                  </a14:imgLayer>
                </a14:imgProps>
              </a:ext>
            </a:extLst>
          </a:blip>
          <a:srcRect t="12120" b="8308"/>
          <a:stretch/>
        </p:blipFill>
        <p:spPr>
          <a:xfrm>
            <a:off x="6054383" y="4472447"/>
            <a:ext cx="1877245" cy="994833"/>
          </a:xfrm>
          <a:prstGeom prst="rect">
            <a:avLst/>
          </a:prstGeom>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ackgroundRemoval t="901" b="96396" l="2667" r="97333">
                        <a14:foregroundMark x1="8333" y1="65766" x2="8333" y2="65766"/>
                        <a14:foregroundMark x1="10667" y1="72973" x2="10667" y2="72973"/>
                        <a14:foregroundMark x1="13667" y1="77477" x2="13667" y2="77477"/>
                        <a14:foregroundMark x1="15000" y1="78378" x2="15000" y2="78378"/>
                        <a14:foregroundMark x1="16667" y1="79279" x2="16667" y2="79279"/>
                        <a14:foregroundMark x1="18000" y1="6306" x2="18000" y2="6306"/>
                        <a14:foregroundMark x1="20333" y1="5405" x2="20333" y2="5405"/>
                        <a14:foregroundMark x1="71333" y1="8108" x2="71333" y2="8108"/>
                        <a14:foregroundMark x1="76667" y1="9910" x2="76667" y2="9910"/>
                        <a14:foregroundMark x1="78333" y1="10811" x2="78333" y2="10811"/>
                      </a14:backgroundRemoval>
                    </a14:imgEffect>
                  </a14:imgLayer>
                </a14:imgProps>
              </a:ext>
            </a:extLst>
          </a:blip>
          <a:stretch>
            <a:fillRect/>
          </a:stretch>
        </p:blipFill>
        <p:spPr>
          <a:xfrm rot="16200000">
            <a:off x="6671809" y="2233685"/>
            <a:ext cx="1631440" cy="1207266"/>
          </a:xfrm>
          <a:prstGeom prst="rect">
            <a:avLst/>
          </a:prstGeom>
        </p:spPr>
      </p:pic>
      <p:pic>
        <p:nvPicPr>
          <p:cNvPr id="6" name="Picture 5"/>
          <p:cNvPicPr>
            <a:picLocks noChangeAspect="1"/>
          </p:cNvPicPr>
          <p:nvPr/>
        </p:nvPicPr>
        <p:blipFill rotWithShape="1">
          <a:blip r:embed="rId7">
            <a:extLst>
              <a:ext uri="{BEBA8EAE-BF5A-486C-A8C5-ECC9F3942E4B}">
                <a14:imgProps xmlns:a14="http://schemas.microsoft.com/office/drawing/2010/main">
                  <a14:imgLayer r:embed="rId8">
                    <a14:imgEffect>
                      <a14:backgroundRemoval t="18919" b="97876" l="38077" r="97308">
                        <a14:foregroundMark x1="51538" y1="88610" x2="51538" y2="88610"/>
                        <a14:foregroundMark x1="47308" y1="74903" x2="47308" y2="74903"/>
                        <a14:foregroundMark x1="53077" y1="92664" x2="53077" y2="92664"/>
                        <a14:foregroundMark x1="86923" y1="89575" x2="86923" y2="89575"/>
                        <a14:foregroundMark x1="90385" y1="67954" x2="90385" y2="67954"/>
                        <a14:foregroundMark x1="89615" y1="58301" x2="89615" y2="58301"/>
                        <a14:foregroundMark x1="89615" y1="55019" x2="89615" y2="55019"/>
                        <a14:foregroundMark x1="58077" y1="27799" x2="58077" y2="27799"/>
                        <a14:foregroundMark x1="47692" y1="32046" x2="47692" y2="32046"/>
                        <a14:foregroundMark x1="45385" y1="33205" x2="45385" y2="33205"/>
                        <a14:foregroundMark x1="43077" y1="33977" x2="43077" y2="33977"/>
                        <a14:foregroundMark x1="78462" y1="83398" x2="78462" y2="83398"/>
                        <a14:foregroundMark x1="68462" y1="86486" x2="68462" y2="86486"/>
                        <a14:foregroundMark x1="56923" y1="83977" x2="56923" y2="83977"/>
                        <a14:foregroundMark x1="55000" y1="72587" x2="55000" y2="72587"/>
                        <a14:foregroundMark x1="89615" y1="52510" x2="89615" y2="52510"/>
                        <a14:foregroundMark x1="47308" y1="72008" x2="47308" y2="72008"/>
                        <a14:foregroundMark x1="60769" y1="26834" x2="60769" y2="26834"/>
                        <a14:foregroundMark x1="66538" y1="24517" x2="66538" y2="24517"/>
                        <a14:foregroundMark x1="68462" y1="23552" x2="68462" y2="23552"/>
                        <a14:foregroundMark x1="71154" y1="24903" x2="71154" y2="24903"/>
                        <a14:foregroundMark x1="73462" y1="25869" x2="73462" y2="25869"/>
                        <a14:foregroundMark x1="78077" y1="27606" x2="78077" y2="27606"/>
                        <a14:foregroundMark x1="80000" y1="28378" x2="80000" y2="28378"/>
                        <a14:foregroundMark x1="82692" y1="29344" x2="82692" y2="29344"/>
                        <a14:foregroundMark x1="85769" y1="30695" x2="85769" y2="30695"/>
                        <a14:foregroundMark x1="87692" y1="31274" x2="87692" y2="31274"/>
                        <a14:foregroundMark x1="91538" y1="32819" x2="91538" y2="32819"/>
                        <a14:foregroundMark x1="94231" y1="34170" x2="94231" y2="34170"/>
                        <a14:foregroundMark x1="75769" y1="26641" x2="75769" y2="26641"/>
                        <a14:backgroundMark x1="43077" y1="76062" x2="43077" y2="76062"/>
                        <a14:backgroundMark x1="42692" y1="83398" x2="42692" y2="83398"/>
                        <a14:backgroundMark x1="43077" y1="90154" x2="43077" y2="90154"/>
                        <a14:backgroundMark x1="52692" y1="94595" x2="52692" y2="94595"/>
                        <a14:backgroundMark x1="93462" y1="59073" x2="93462" y2="59073"/>
                        <a14:backgroundMark x1="91154" y1="42664" x2="91154" y2="42664"/>
                        <a14:backgroundMark x1="93846" y1="75097" x2="93846" y2="75097"/>
                        <a14:backgroundMark x1="71538" y1="23552" x2="71538" y2="23552"/>
                        <a14:backgroundMark x1="85385" y1="29344" x2="85385" y2="29344"/>
                        <a14:backgroundMark x1="88077" y1="29730" x2="88077" y2="29730"/>
                      </a14:backgroundRemoval>
                    </a14:imgEffect>
                  </a14:imgLayer>
                </a14:imgProps>
              </a:ext>
            </a:extLst>
          </a:blip>
          <a:srcRect l="37310" t="20305"/>
          <a:stretch/>
        </p:blipFill>
        <p:spPr>
          <a:xfrm>
            <a:off x="4157939" y="1864053"/>
            <a:ext cx="1468796" cy="3720062"/>
          </a:xfrm>
          <a:prstGeom prst="rect">
            <a:avLst/>
          </a:prstGeom>
        </p:spPr>
      </p:pic>
      <p:pic>
        <p:nvPicPr>
          <p:cNvPr id="7" name="Picture 6"/>
          <p:cNvPicPr>
            <a:picLocks noChangeAspect="1"/>
          </p:cNvPicPr>
          <p:nvPr/>
        </p:nvPicPr>
        <p:blipFill>
          <a:blip r:embed="rId9"/>
          <a:stretch>
            <a:fillRect/>
          </a:stretch>
        </p:blipFill>
        <p:spPr>
          <a:xfrm>
            <a:off x="5892016" y="3403530"/>
            <a:ext cx="941764" cy="747184"/>
          </a:xfrm>
          <a:prstGeom prst="rect">
            <a:avLst/>
          </a:prstGeom>
        </p:spPr>
      </p:pic>
      <p:pic>
        <p:nvPicPr>
          <p:cNvPr id="8" name="Picture 7"/>
          <p:cNvPicPr>
            <a:picLocks noChangeAspect="1"/>
          </p:cNvPicPr>
          <p:nvPr/>
        </p:nvPicPr>
        <p:blipFill rotWithShape="1">
          <a:blip r:embed="rId10">
            <a:extLst>
              <a:ext uri="{BEBA8EAE-BF5A-486C-A8C5-ECC9F3942E4B}">
                <a14:imgProps xmlns:a14="http://schemas.microsoft.com/office/drawing/2010/main">
                  <a14:imgLayer r:embed="rId11">
                    <a14:imgEffect>
                      <a14:backgroundRemoval t="0" b="98500" l="1374" r="94780"/>
                    </a14:imgEffect>
                  </a14:imgLayer>
                </a14:imgProps>
              </a:ext>
            </a:extLst>
          </a:blip>
          <a:srcRect l="3297"/>
          <a:stretch/>
        </p:blipFill>
        <p:spPr>
          <a:xfrm rot="1800000">
            <a:off x="6391397" y="2757945"/>
            <a:ext cx="884766" cy="1005416"/>
          </a:xfrm>
          <a:prstGeom prst="rect">
            <a:avLst/>
          </a:prstGeom>
        </p:spPr>
      </p:pic>
      <p:pic>
        <p:nvPicPr>
          <p:cNvPr id="9" name="Picture 8"/>
          <p:cNvPicPr>
            <a:picLocks noChangeAspect="1"/>
          </p:cNvPicPr>
          <p:nvPr/>
        </p:nvPicPr>
        <p:blipFill>
          <a:blip r:embed="rId12">
            <a:extLst>
              <a:ext uri="{BEBA8EAE-BF5A-486C-A8C5-ECC9F3942E4B}">
                <a14:imgProps xmlns:a14="http://schemas.microsoft.com/office/drawing/2010/main">
                  <a14:imgLayer r:embed="rId13">
                    <a14:imgEffect>
                      <a14:backgroundRemoval t="667" b="99333" l="667" r="99333">
                        <a14:foregroundMark x1="32000" y1="48000" x2="32000" y2="48000"/>
                        <a14:foregroundMark x1="28000" y1="37333" x2="28000" y2="37333"/>
                        <a14:foregroundMark x1="28000" y1="23333" x2="28000" y2="23333"/>
                        <a14:foregroundMark x1="70667" y1="34000" x2="70667" y2="34000"/>
                        <a14:foregroundMark x1="70667" y1="46667" x2="70667" y2="46667"/>
                        <a14:foregroundMark x1="70667" y1="40667" x2="70667" y2="40667"/>
                        <a14:foregroundMark x1="72667" y1="23333" x2="72667" y2="23333"/>
                        <a14:foregroundMark x1="50000" y1="29333" x2="50000" y2="29333"/>
                        <a14:foregroundMark x1="50000" y1="44667" x2="50000" y2="44667"/>
                        <a14:foregroundMark x1="50000" y1="52000" x2="50000" y2="52000"/>
                        <a14:foregroundMark x1="50000" y1="73333" x2="50000" y2="73333"/>
                      </a14:backgroundRemoval>
                    </a14:imgEffect>
                  </a14:imgLayer>
                </a14:imgProps>
              </a:ext>
            </a:extLst>
          </a:blip>
          <a:stretch>
            <a:fillRect/>
          </a:stretch>
        </p:blipFill>
        <p:spPr>
          <a:xfrm>
            <a:off x="6947212" y="3234196"/>
            <a:ext cx="1042073" cy="1042073"/>
          </a:xfrm>
          <a:prstGeom prst="rect">
            <a:avLst/>
          </a:prstGeom>
        </p:spPr>
      </p:pic>
      <p:pic>
        <p:nvPicPr>
          <p:cNvPr id="10" name="Picture 9"/>
          <p:cNvPicPr>
            <a:picLocks noChangeAspect="1"/>
          </p:cNvPicPr>
          <p:nvPr/>
        </p:nvPicPr>
        <p:blipFill>
          <a:blip r:embed="rId14">
            <a:extLst>
              <a:ext uri="{BEBA8EAE-BF5A-486C-A8C5-ECC9F3942E4B}">
                <a14:imgProps xmlns:a14="http://schemas.microsoft.com/office/drawing/2010/main">
                  <a14:imgLayer r:embed="rId15">
                    <a14:imgEffect>
                      <a14:backgroundRemoval t="612" b="98165" l="435" r="98913">
                        <a14:foregroundMark x1="65870" y1="18960" x2="65870" y2="18960"/>
                        <a14:foregroundMark x1="50652" y1="17431" x2="50652" y2="17431"/>
                        <a14:foregroundMark x1="48696" y1="17431" x2="48696" y2="17431"/>
                        <a14:foregroundMark x1="46522" y1="17431" x2="46522" y2="17431"/>
                        <a14:foregroundMark x1="69783" y1="18349" x2="69783" y2="18349"/>
                        <a14:foregroundMark x1="75000" y1="18960" x2="75000" y2="18960"/>
                        <a14:foregroundMark x1="73478" y1="18654" x2="73478" y2="18654"/>
                        <a14:foregroundMark x1="76739" y1="18960" x2="76739" y2="18960"/>
                        <a14:foregroundMark x1="79348" y1="19572" x2="79348" y2="19572"/>
                        <a14:foregroundMark x1="81087" y1="20183" x2="81087" y2="20183"/>
                        <a14:foregroundMark x1="82826" y1="20489" x2="82826" y2="20489"/>
                        <a14:foregroundMark x1="84130" y1="21101" x2="84130" y2="21101"/>
                        <a14:foregroundMark x1="85435" y1="22018" x2="85435" y2="22018"/>
                        <a14:foregroundMark x1="86522" y1="22630" x2="86522" y2="22630"/>
                        <a14:foregroundMark x1="18043" y1="35780" x2="18043" y2="35780"/>
                        <a14:foregroundMark x1="6522" y1="41896" x2="6522" y2="41896"/>
                        <a14:foregroundMark x1="39130" y1="48012" x2="39130" y2="48012"/>
                        <a14:foregroundMark x1="18043" y1="55657" x2="18043" y2="55657"/>
                      </a14:backgroundRemoval>
                    </a14:imgEffect>
                  </a14:imgLayer>
                </a14:imgProps>
              </a:ext>
            </a:extLst>
          </a:blip>
          <a:stretch>
            <a:fillRect/>
          </a:stretch>
        </p:blipFill>
        <p:spPr>
          <a:xfrm>
            <a:off x="5735383" y="3732469"/>
            <a:ext cx="2196245" cy="1561244"/>
          </a:xfrm>
          <a:prstGeom prst="rect">
            <a:avLst/>
          </a:prstGeom>
        </p:spPr>
      </p:pic>
      <p:grpSp>
        <p:nvGrpSpPr>
          <p:cNvPr id="11" name="Group 10"/>
          <p:cNvGrpSpPr/>
          <p:nvPr/>
        </p:nvGrpSpPr>
        <p:grpSpPr>
          <a:xfrm>
            <a:off x="912619" y="3006338"/>
            <a:ext cx="1676400" cy="1915794"/>
            <a:chOff x="1341966" y="846245"/>
            <a:chExt cx="1676400" cy="1915794"/>
          </a:xfrm>
        </p:grpSpPr>
        <p:pic>
          <p:nvPicPr>
            <p:cNvPr id="12" name="Picture 11"/>
            <p:cNvPicPr>
              <a:picLocks noChangeAspect="1"/>
            </p:cNvPicPr>
            <p:nvPr/>
          </p:nvPicPr>
          <p:blipFill>
            <a:blip r:embed="rId16"/>
            <a:stretch>
              <a:fillRect/>
            </a:stretch>
          </p:blipFill>
          <p:spPr>
            <a:xfrm>
              <a:off x="1341966" y="846245"/>
              <a:ext cx="1676400" cy="1714500"/>
            </a:xfrm>
            <a:prstGeom prst="rect">
              <a:avLst/>
            </a:prstGeom>
          </p:spPr>
        </p:pic>
        <p:sp>
          <p:nvSpPr>
            <p:cNvPr id="13" name="Rectangle 12"/>
            <p:cNvSpPr/>
            <p:nvPr/>
          </p:nvSpPr>
          <p:spPr>
            <a:xfrm>
              <a:off x="1341966" y="2359452"/>
              <a:ext cx="1676399" cy="402587"/>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rgbClr val="9D9E9E"/>
                  </a:solidFill>
                </a:rPr>
                <a:t>Photography</a:t>
              </a:r>
              <a:endParaRPr lang="en-US" dirty="0">
                <a:solidFill>
                  <a:srgbClr val="9D9E9E"/>
                </a:solidFill>
              </a:endParaRPr>
            </a:p>
          </p:txBody>
        </p:sp>
      </p:grpSp>
      <p:sp>
        <p:nvSpPr>
          <p:cNvPr id="14" name="Right Arrow 13"/>
          <p:cNvSpPr/>
          <p:nvPr/>
        </p:nvSpPr>
        <p:spPr>
          <a:xfrm>
            <a:off x="2929097" y="3462320"/>
            <a:ext cx="1090084" cy="513673"/>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87784" y="2203201"/>
            <a:ext cx="2190023" cy="1200329"/>
          </a:xfrm>
          <a:prstGeom prst="rect">
            <a:avLst/>
          </a:prstGeom>
          <a:noFill/>
        </p:spPr>
        <p:txBody>
          <a:bodyPr wrap="none" rtlCol="0">
            <a:spAutoFit/>
          </a:bodyPr>
          <a:lstStyle/>
          <a:p>
            <a:pPr algn="ctr"/>
            <a:r>
              <a:rPr lang="en-US" dirty="0"/>
              <a:t>o</a:t>
            </a:r>
            <a:r>
              <a:rPr lang="en-US" dirty="0" smtClean="0"/>
              <a:t>ut = 24 ≤ Age ≤ 30</a:t>
            </a:r>
          </a:p>
          <a:p>
            <a:pPr algn="ctr"/>
            <a:r>
              <a:rPr lang="en-US" dirty="0" smtClean="0"/>
              <a:t> </a:t>
            </a:r>
            <a:r>
              <a:rPr lang="en-US" dirty="0" err="1" smtClean="0">
                <a:latin typeface="cmsy10"/>
                <a:ea typeface="cmsy10"/>
                <a:cs typeface="cmsy10"/>
              </a:rPr>
              <a:t>Æ</a:t>
            </a:r>
            <a:r>
              <a:rPr lang="en-US" dirty="0" smtClean="0"/>
              <a:t> </a:t>
            </a:r>
            <a:r>
              <a:rPr lang="en-US" dirty="0" smtClean="0"/>
              <a:t>Female?</a:t>
            </a:r>
            <a:endParaRPr lang="en-US" dirty="0"/>
          </a:p>
          <a:p>
            <a:pPr algn="ctr"/>
            <a:r>
              <a:rPr lang="en-US" dirty="0" smtClean="0">
                <a:latin typeface="cmsy10"/>
                <a:ea typeface="cmsy10"/>
                <a:cs typeface="cmsy10"/>
              </a:rPr>
              <a:t>     </a:t>
            </a:r>
            <a:r>
              <a:rPr lang="en-US" dirty="0" err="1" smtClean="0">
                <a:latin typeface="cmsy10"/>
                <a:ea typeface="cmsy10"/>
                <a:cs typeface="cmsy10"/>
              </a:rPr>
              <a:t>Æ</a:t>
            </a:r>
            <a:r>
              <a:rPr lang="tr-TR" dirty="0" smtClean="0">
                <a:latin typeface="cmsy10"/>
                <a:ea typeface="cmsy10"/>
                <a:cs typeface="cmsy10"/>
              </a:rPr>
              <a:t> </a:t>
            </a:r>
            <a:r>
              <a:rPr lang="en-US" dirty="0" smtClean="0"/>
              <a:t>Engaged</a:t>
            </a:r>
            <a:r>
              <a:rPr lang="en-US" dirty="0" smtClean="0"/>
              <a:t>? </a:t>
            </a:r>
            <a:r>
              <a:rPr lang="en-US" dirty="0" smtClean="0">
                <a:solidFill>
                  <a:srgbClr val="3366FF"/>
                </a:solidFill>
              </a:rPr>
              <a:t>*</a:t>
            </a:r>
            <a:endParaRPr lang="en-US" dirty="0" smtClean="0">
              <a:solidFill>
                <a:srgbClr val="3366FF"/>
              </a:solidFill>
            </a:endParaRPr>
          </a:p>
          <a:p>
            <a:pPr algn="ctr"/>
            <a:endParaRPr lang="en-US" dirty="0"/>
          </a:p>
        </p:txBody>
      </p:sp>
      <p:sp>
        <p:nvSpPr>
          <p:cNvPr id="16" name="Right Arrow 15"/>
          <p:cNvSpPr/>
          <p:nvPr/>
        </p:nvSpPr>
        <p:spPr>
          <a:xfrm flipH="1">
            <a:off x="2929097" y="4036581"/>
            <a:ext cx="1090084" cy="51367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56206" y="4364277"/>
            <a:ext cx="582424" cy="369332"/>
          </a:xfrm>
          <a:prstGeom prst="rect">
            <a:avLst/>
          </a:prstGeom>
          <a:noFill/>
        </p:spPr>
        <p:txBody>
          <a:bodyPr wrap="none" rtlCol="0">
            <a:spAutoFit/>
          </a:bodyPr>
          <a:lstStyle/>
          <a:p>
            <a:pPr algn="ctr"/>
            <a:r>
              <a:rPr lang="en-US" dirty="0" smtClean="0"/>
              <a:t>true</a:t>
            </a:r>
            <a:endParaRPr lang="en-US" dirty="0"/>
          </a:p>
        </p:txBody>
      </p:sp>
      <p:sp>
        <p:nvSpPr>
          <p:cNvPr id="18" name="Slide Number Placeholder 17"/>
          <p:cNvSpPr>
            <a:spLocks noGrp="1"/>
          </p:cNvSpPr>
          <p:nvPr>
            <p:ph type="sldNum" sz="quarter" idx="12"/>
          </p:nvPr>
        </p:nvSpPr>
        <p:spPr/>
        <p:txBody>
          <a:bodyPr/>
          <a:lstStyle/>
          <a:p>
            <a:fld id="{1D72EBF8-7CF5-44B7-B2BF-E22DE4D0703D}" type="slidenum">
              <a:rPr lang="en-US" smtClean="0"/>
              <a:pPr/>
              <a:t>6</a:t>
            </a:fld>
            <a:endParaRPr lang="en-US"/>
          </a:p>
        </p:txBody>
      </p:sp>
      <p:sp>
        <p:nvSpPr>
          <p:cNvPr id="19" name="TextBox 18"/>
          <p:cNvSpPr txBox="1"/>
          <p:nvPr/>
        </p:nvSpPr>
        <p:spPr>
          <a:xfrm>
            <a:off x="0" y="6248400"/>
            <a:ext cx="4508829" cy="369332"/>
          </a:xfrm>
          <a:prstGeom prst="rect">
            <a:avLst/>
          </a:prstGeom>
          <a:noFill/>
          <a:ln>
            <a:noFill/>
          </a:ln>
        </p:spPr>
        <p:txBody>
          <a:bodyPr wrap="none" rtlCol="0">
            <a:spAutoFit/>
          </a:bodyPr>
          <a:lstStyle/>
          <a:p>
            <a:r>
              <a:rPr lang="en-US" dirty="0" smtClean="0">
                <a:solidFill>
                  <a:srgbClr val="3366FF"/>
                </a:solidFill>
              </a:rPr>
              <a:t>*</a:t>
            </a:r>
            <a:r>
              <a:rPr lang="en-US" dirty="0" smtClean="0"/>
              <a:t> real query used by a </a:t>
            </a:r>
            <a:r>
              <a:rPr lang="en-US" dirty="0" err="1" smtClean="0"/>
              <a:t>facebook</a:t>
            </a:r>
            <a:r>
              <a:rPr lang="en-US" dirty="0" smtClean="0"/>
              <a:t> advertiser</a:t>
            </a:r>
            <a:endParaRPr lang="en-US" dirty="0"/>
          </a:p>
        </p:txBody>
      </p:sp>
      <p:sp>
        <p:nvSpPr>
          <p:cNvPr id="21" name="Left Brace 20"/>
          <p:cNvSpPr/>
          <p:nvPr/>
        </p:nvSpPr>
        <p:spPr>
          <a:xfrm rot="16200000">
            <a:off x="1543285" y="4206398"/>
            <a:ext cx="382781" cy="2220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1295400" y="5562600"/>
            <a:ext cx="903200" cy="369332"/>
          </a:xfrm>
          <a:prstGeom prst="rect">
            <a:avLst/>
          </a:prstGeom>
          <a:noFill/>
        </p:spPr>
        <p:txBody>
          <a:bodyPr wrap="none" rtlCol="0">
            <a:spAutoFit/>
          </a:bodyPr>
          <a:lstStyle/>
          <a:p>
            <a:r>
              <a:rPr lang="en-US" dirty="0" err="1" smtClean="0"/>
              <a:t>querier</a:t>
            </a:r>
            <a:endParaRPr lang="en-US" dirty="0"/>
          </a:p>
        </p:txBody>
      </p:sp>
      <p:sp>
        <p:nvSpPr>
          <p:cNvPr id="23" name="Left Brace 22"/>
          <p:cNvSpPr/>
          <p:nvPr/>
        </p:nvSpPr>
        <p:spPr>
          <a:xfrm rot="16200000">
            <a:off x="6165476" y="4033656"/>
            <a:ext cx="318250" cy="4114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6019800" y="6248400"/>
            <a:ext cx="569662" cy="369332"/>
          </a:xfrm>
          <a:prstGeom prst="rect">
            <a:avLst/>
          </a:prstGeom>
          <a:noFill/>
        </p:spPr>
        <p:txBody>
          <a:bodyPr wrap="none" rtlCol="0">
            <a:spAutoFit/>
          </a:bodyPr>
          <a:lstStyle/>
          <a:p>
            <a:r>
              <a:rPr lang="en-US" dirty="0" smtClean="0"/>
              <a:t>you</a:t>
            </a:r>
            <a:endParaRPr lang="en-US" dirty="0"/>
          </a:p>
        </p:txBody>
      </p:sp>
    </p:spTree>
    <p:extLst>
      <p:ext uri="{BB962C8B-B14F-4D97-AF65-F5344CB8AC3E}">
        <p14:creationId xmlns:p14="http://schemas.microsoft.com/office/powerpoint/2010/main" val="42458234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876800" y="1752600"/>
            <a:ext cx="3352800" cy="4114800"/>
          </a:xfrm>
          <a:prstGeom prst="rect">
            <a:avLst/>
          </a:prstGeom>
          <a:no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pic>
        <p:nvPicPr>
          <p:cNvPr id="18" name="Content Placeholder 17" descr="hacker.jpeg"/>
          <p:cNvPicPr>
            <a:picLocks noGrp="1" noChangeAspect="1"/>
          </p:cNvPicPr>
          <p:nvPr>
            <p:ph idx="1"/>
          </p:nvPr>
        </p:nvPicPr>
        <p:blipFill rotWithShape="1">
          <a:blip r:embed="rId2">
            <a:extLst>
              <a:ext uri="{28A0092B-C50C-407E-A947-70E740481C1C}">
                <a14:useLocalDpi xmlns:a14="http://schemas.microsoft.com/office/drawing/2010/main" val="0"/>
              </a:ext>
            </a:extLst>
          </a:blip>
          <a:srcRect t="-1767" b="-1767"/>
          <a:stretch/>
        </p:blipFill>
        <p:spPr>
          <a:xfrm>
            <a:off x="-11759" y="2506295"/>
            <a:ext cx="3700463" cy="2549525"/>
          </a:xfrm>
        </p:spPr>
      </p:pic>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backgroundRemoval t="6907" b="91892" l="600" r="99000"/>
                    </a14:imgEffect>
                  </a14:imgLayer>
                </a14:imgProps>
              </a:ext>
            </a:extLst>
          </a:blip>
          <a:srcRect t="12120" b="8308"/>
          <a:stretch/>
        </p:blipFill>
        <p:spPr>
          <a:xfrm>
            <a:off x="6054383" y="4472447"/>
            <a:ext cx="1877245" cy="994833"/>
          </a:xfrm>
          <a:prstGeom prst="rect">
            <a:avLst/>
          </a:prstGeom>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ackgroundRemoval t="901" b="96396" l="2667" r="97333">
                        <a14:foregroundMark x1="8333" y1="65766" x2="8333" y2="65766"/>
                        <a14:foregroundMark x1="10667" y1="72973" x2="10667" y2="72973"/>
                        <a14:foregroundMark x1="13667" y1="77477" x2="13667" y2="77477"/>
                        <a14:foregroundMark x1="15000" y1="78378" x2="15000" y2="78378"/>
                        <a14:foregroundMark x1="16667" y1="79279" x2="16667" y2="79279"/>
                        <a14:foregroundMark x1="18000" y1="6306" x2="18000" y2="6306"/>
                        <a14:foregroundMark x1="20333" y1="5405" x2="20333" y2="5405"/>
                        <a14:foregroundMark x1="71333" y1="8108" x2="71333" y2="8108"/>
                        <a14:foregroundMark x1="76667" y1="9910" x2="76667" y2="9910"/>
                        <a14:foregroundMark x1="78333" y1="10811" x2="78333" y2="10811"/>
                      </a14:backgroundRemoval>
                    </a14:imgEffect>
                  </a14:imgLayer>
                </a14:imgProps>
              </a:ext>
            </a:extLst>
          </a:blip>
          <a:stretch>
            <a:fillRect/>
          </a:stretch>
        </p:blipFill>
        <p:spPr>
          <a:xfrm rot="16200000">
            <a:off x="6671809" y="2233685"/>
            <a:ext cx="1631440" cy="1207266"/>
          </a:xfrm>
          <a:prstGeom prst="rect">
            <a:avLst/>
          </a:prstGeom>
        </p:spPr>
      </p:pic>
      <p:pic>
        <p:nvPicPr>
          <p:cNvPr id="6" name="Picture 5"/>
          <p:cNvPicPr>
            <a:picLocks noChangeAspect="1"/>
          </p:cNvPicPr>
          <p:nvPr/>
        </p:nvPicPr>
        <p:blipFill rotWithShape="1">
          <a:blip r:embed="rId7">
            <a:extLst>
              <a:ext uri="{BEBA8EAE-BF5A-486C-A8C5-ECC9F3942E4B}">
                <a14:imgProps xmlns:a14="http://schemas.microsoft.com/office/drawing/2010/main">
                  <a14:imgLayer r:embed="rId8">
                    <a14:imgEffect>
                      <a14:backgroundRemoval t="18919" b="97876" l="38077" r="97308">
                        <a14:foregroundMark x1="51538" y1="88610" x2="51538" y2="88610"/>
                        <a14:foregroundMark x1="47308" y1="74903" x2="47308" y2="74903"/>
                        <a14:foregroundMark x1="53077" y1="92664" x2="53077" y2="92664"/>
                        <a14:foregroundMark x1="86923" y1="89575" x2="86923" y2="89575"/>
                        <a14:foregroundMark x1="90385" y1="67954" x2="90385" y2="67954"/>
                        <a14:foregroundMark x1="89615" y1="58301" x2="89615" y2="58301"/>
                        <a14:foregroundMark x1="89615" y1="55019" x2="89615" y2="55019"/>
                        <a14:foregroundMark x1="58077" y1="27799" x2="58077" y2="27799"/>
                        <a14:foregroundMark x1="47692" y1="32046" x2="47692" y2="32046"/>
                        <a14:foregroundMark x1="45385" y1="33205" x2="45385" y2="33205"/>
                        <a14:foregroundMark x1="43077" y1="33977" x2="43077" y2="33977"/>
                        <a14:foregroundMark x1="78462" y1="83398" x2="78462" y2="83398"/>
                        <a14:foregroundMark x1="68462" y1="86486" x2="68462" y2="86486"/>
                        <a14:foregroundMark x1="56923" y1="83977" x2="56923" y2="83977"/>
                        <a14:foregroundMark x1="55000" y1="72587" x2="55000" y2="72587"/>
                        <a14:foregroundMark x1="89615" y1="52510" x2="89615" y2="52510"/>
                        <a14:foregroundMark x1="47308" y1="72008" x2="47308" y2="72008"/>
                        <a14:foregroundMark x1="60769" y1="26834" x2="60769" y2="26834"/>
                        <a14:foregroundMark x1="66538" y1="24517" x2="66538" y2="24517"/>
                        <a14:foregroundMark x1="68462" y1="23552" x2="68462" y2="23552"/>
                        <a14:foregroundMark x1="71154" y1="24903" x2="71154" y2="24903"/>
                        <a14:foregroundMark x1="73462" y1="25869" x2="73462" y2="25869"/>
                        <a14:foregroundMark x1="78077" y1="27606" x2="78077" y2="27606"/>
                        <a14:foregroundMark x1="80000" y1="28378" x2="80000" y2="28378"/>
                        <a14:foregroundMark x1="82692" y1="29344" x2="82692" y2="29344"/>
                        <a14:foregroundMark x1="85769" y1="30695" x2="85769" y2="30695"/>
                        <a14:foregroundMark x1="87692" y1="31274" x2="87692" y2="31274"/>
                        <a14:foregroundMark x1="91538" y1="32819" x2="91538" y2="32819"/>
                        <a14:foregroundMark x1="94231" y1="34170" x2="94231" y2="34170"/>
                        <a14:foregroundMark x1="75769" y1="26641" x2="75769" y2="26641"/>
                        <a14:backgroundMark x1="43077" y1="76062" x2="43077" y2="76062"/>
                        <a14:backgroundMark x1="42692" y1="83398" x2="42692" y2="83398"/>
                        <a14:backgroundMark x1="43077" y1="90154" x2="43077" y2="90154"/>
                        <a14:backgroundMark x1="52692" y1="94595" x2="52692" y2="94595"/>
                        <a14:backgroundMark x1="93462" y1="59073" x2="93462" y2="59073"/>
                        <a14:backgroundMark x1="91154" y1="42664" x2="91154" y2="42664"/>
                        <a14:backgroundMark x1="93846" y1="75097" x2="93846" y2="75097"/>
                        <a14:backgroundMark x1="71538" y1="23552" x2="71538" y2="23552"/>
                        <a14:backgroundMark x1="85385" y1="29344" x2="85385" y2="29344"/>
                        <a14:backgroundMark x1="88077" y1="29730" x2="88077" y2="29730"/>
                      </a14:backgroundRemoval>
                    </a14:imgEffect>
                  </a14:imgLayer>
                </a14:imgProps>
              </a:ext>
            </a:extLst>
          </a:blip>
          <a:srcRect l="37310" t="20305"/>
          <a:stretch/>
        </p:blipFill>
        <p:spPr>
          <a:xfrm>
            <a:off x="4157939" y="1864053"/>
            <a:ext cx="1468796" cy="3720062"/>
          </a:xfrm>
          <a:prstGeom prst="rect">
            <a:avLst/>
          </a:prstGeom>
        </p:spPr>
      </p:pic>
      <p:pic>
        <p:nvPicPr>
          <p:cNvPr id="7" name="Picture 6"/>
          <p:cNvPicPr>
            <a:picLocks noChangeAspect="1"/>
          </p:cNvPicPr>
          <p:nvPr/>
        </p:nvPicPr>
        <p:blipFill>
          <a:blip r:embed="rId9"/>
          <a:stretch>
            <a:fillRect/>
          </a:stretch>
        </p:blipFill>
        <p:spPr>
          <a:xfrm>
            <a:off x="5892016" y="3403530"/>
            <a:ext cx="941764" cy="747184"/>
          </a:xfrm>
          <a:prstGeom prst="rect">
            <a:avLst/>
          </a:prstGeom>
        </p:spPr>
      </p:pic>
      <p:pic>
        <p:nvPicPr>
          <p:cNvPr id="8" name="Picture 7"/>
          <p:cNvPicPr>
            <a:picLocks noChangeAspect="1"/>
          </p:cNvPicPr>
          <p:nvPr/>
        </p:nvPicPr>
        <p:blipFill rotWithShape="1">
          <a:blip r:embed="rId10">
            <a:extLst>
              <a:ext uri="{BEBA8EAE-BF5A-486C-A8C5-ECC9F3942E4B}">
                <a14:imgProps xmlns:a14="http://schemas.microsoft.com/office/drawing/2010/main">
                  <a14:imgLayer r:embed="rId11">
                    <a14:imgEffect>
                      <a14:backgroundRemoval t="0" b="98500" l="1374" r="94780"/>
                    </a14:imgEffect>
                  </a14:imgLayer>
                </a14:imgProps>
              </a:ext>
            </a:extLst>
          </a:blip>
          <a:srcRect l="3297"/>
          <a:stretch/>
        </p:blipFill>
        <p:spPr>
          <a:xfrm rot="1800000">
            <a:off x="6391397" y="2757945"/>
            <a:ext cx="884766" cy="1005416"/>
          </a:xfrm>
          <a:prstGeom prst="rect">
            <a:avLst/>
          </a:prstGeom>
        </p:spPr>
      </p:pic>
      <p:pic>
        <p:nvPicPr>
          <p:cNvPr id="9" name="Picture 8"/>
          <p:cNvPicPr>
            <a:picLocks noChangeAspect="1"/>
          </p:cNvPicPr>
          <p:nvPr/>
        </p:nvPicPr>
        <p:blipFill>
          <a:blip r:embed="rId12">
            <a:extLst>
              <a:ext uri="{BEBA8EAE-BF5A-486C-A8C5-ECC9F3942E4B}">
                <a14:imgProps xmlns:a14="http://schemas.microsoft.com/office/drawing/2010/main">
                  <a14:imgLayer r:embed="rId13">
                    <a14:imgEffect>
                      <a14:backgroundRemoval t="667" b="99333" l="667" r="99333">
                        <a14:foregroundMark x1="32000" y1="48000" x2="32000" y2="48000"/>
                        <a14:foregroundMark x1="28000" y1="37333" x2="28000" y2="37333"/>
                        <a14:foregroundMark x1="28000" y1="23333" x2="28000" y2="23333"/>
                        <a14:foregroundMark x1="70667" y1="34000" x2="70667" y2="34000"/>
                        <a14:foregroundMark x1="70667" y1="46667" x2="70667" y2="46667"/>
                        <a14:foregroundMark x1="70667" y1="40667" x2="70667" y2="40667"/>
                        <a14:foregroundMark x1="72667" y1="23333" x2="72667" y2="23333"/>
                        <a14:foregroundMark x1="50000" y1="29333" x2="50000" y2="29333"/>
                        <a14:foregroundMark x1="50000" y1="44667" x2="50000" y2="44667"/>
                        <a14:foregroundMark x1="50000" y1="52000" x2="50000" y2="52000"/>
                        <a14:foregroundMark x1="50000" y1="73333" x2="50000" y2="73333"/>
                      </a14:backgroundRemoval>
                    </a14:imgEffect>
                  </a14:imgLayer>
                </a14:imgProps>
              </a:ext>
            </a:extLst>
          </a:blip>
          <a:stretch>
            <a:fillRect/>
          </a:stretch>
        </p:blipFill>
        <p:spPr>
          <a:xfrm>
            <a:off x="6947212" y="3234196"/>
            <a:ext cx="1042073" cy="1042073"/>
          </a:xfrm>
          <a:prstGeom prst="rect">
            <a:avLst/>
          </a:prstGeom>
        </p:spPr>
      </p:pic>
      <p:pic>
        <p:nvPicPr>
          <p:cNvPr id="10" name="Picture 9"/>
          <p:cNvPicPr>
            <a:picLocks noChangeAspect="1"/>
          </p:cNvPicPr>
          <p:nvPr/>
        </p:nvPicPr>
        <p:blipFill>
          <a:blip r:embed="rId14">
            <a:extLst>
              <a:ext uri="{BEBA8EAE-BF5A-486C-A8C5-ECC9F3942E4B}">
                <a14:imgProps xmlns:a14="http://schemas.microsoft.com/office/drawing/2010/main">
                  <a14:imgLayer r:embed="rId15">
                    <a14:imgEffect>
                      <a14:backgroundRemoval t="612" b="98165" l="435" r="98913">
                        <a14:foregroundMark x1="65870" y1="18960" x2="65870" y2="18960"/>
                        <a14:foregroundMark x1="50652" y1="17431" x2="50652" y2="17431"/>
                        <a14:foregroundMark x1="48696" y1="17431" x2="48696" y2="17431"/>
                        <a14:foregroundMark x1="46522" y1="17431" x2="46522" y2="17431"/>
                        <a14:foregroundMark x1="69783" y1="18349" x2="69783" y2="18349"/>
                        <a14:foregroundMark x1="75000" y1="18960" x2="75000" y2="18960"/>
                        <a14:foregroundMark x1="73478" y1="18654" x2="73478" y2="18654"/>
                        <a14:foregroundMark x1="76739" y1="18960" x2="76739" y2="18960"/>
                        <a14:foregroundMark x1="79348" y1="19572" x2="79348" y2="19572"/>
                        <a14:foregroundMark x1="81087" y1="20183" x2="81087" y2="20183"/>
                        <a14:foregroundMark x1="82826" y1="20489" x2="82826" y2="20489"/>
                        <a14:foregroundMark x1="84130" y1="21101" x2="84130" y2="21101"/>
                        <a14:foregroundMark x1="85435" y1="22018" x2="85435" y2="22018"/>
                        <a14:foregroundMark x1="86522" y1="22630" x2="86522" y2="22630"/>
                        <a14:foregroundMark x1="18043" y1="35780" x2="18043" y2="35780"/>
                        <a14:foregroundMark x1="6522" y1="41896" x2="6522" y2="41896"/>
                        <a14:foregroundMark x1="39130" y1="48012" x2="39130" y2="48012"/>
                        <a14:foregroundMark x1="18043" y1="55657" x2="18043" y2="55657"/>
                      </a14:backgroundRemoval>
                    </a14:imgEffect>
                  </a14:imgLayer>
                </a14:imgProps>
              </a:ext>
            </a:extLst>
          </a:blip>
          <a:stretch>
            <a:fillRect/>
          </a:stretch>
        </p:blipFill>
        <p:spPr>
          <a:xfrm>
            <a:off x="5735383" y="3732469"/>
            <a:ext cx="2196245" cy="1561244"/>
          </a:xfrm>
          <a:prstGeom prst="rect">
            <a:avLst/>
          </a:prstGeom>
        </p:spPr>
      </p:pic>
      <p:sp>
        <p:nvSpPr>
          <p:cNvPr id="14" name="Right Arrow 13"/>
          <p:cNvSpPr/>
          <p:nvPr/>
        </p:nvSpPr>
        <p:spPr>
          <a:xfrm>
            <a:off x="2929097" y="3462320"/>
            <a:ext cx="1090084" cy="513673"/>
          </a:xfrm>
          <a:prstGeom prst="righ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751612" y="2362200"/>
            <a:ext cx="1427694" cy="1077218"/>
          </a:xfrm>
          <a:prstGeom prst="rect">
            <a:avLst/>
          </a:prstGeom>
          <a:noFill/>
        </p:spPr>
        <p:txBody>
          <a:bodyPr wrap="none" rtlCol="0">
            <a:spAutoFit/>
          </a:bodyPr>
          <a:lstStyle/>
          <a:p>
            <a:r>
              <a:rPr lang="en-US" sz="1600" dirty="0"/>
              <a:t>o</a:t>
            </a:r>
            <a:r>
              <a:rPr lang="en-US" sz="1600" dirty="0" smtClean="0"/>
              <a:t>ut =</a:t>
            </a:r>
          </a:p>
          <a:p>
            <a:r>
              <a:rPr lang="en-US" sz="1600" dirty="0"/>
              <a:t> </a:t>
            </a:r>
            <a:r>
              <a:rPr lang="en-US" sz="1600" dirty="0" smtClean="0"/>
              <a:t> </a:t>
            </a:r>
            <a:r>
              <a:rPr lang="en-US" sz="1600" dirty="0" smtClean="0"/>
              <a:t>(age,</a:t>
            </a:r>
            <a:endParaRPr lang="en-US" sz="1600" dirty="0" smtClean="0"/>
          </a:p>
          <a:p>
            <a:r>
              <a:rPr lang="en-US" sz="1600" dirty="0" smtClean="0"/>
              <a:t>   </a:t>
            </a:r>
            <a:r>
              <a:rPr lang="en-US" sz="1600" dirty="0" smtClean="0"/>
              <a:t>zip-code,</a:t>
            </a:r>
          </a:p>
          <a:p>
            <a:r>
              <a:rPr lang="en-US" sz="1600" dirty="0"/>
              <a:t> </a:t>
            </a:r>
            <a:r>
              <a:rPr lang="en-US" sz="1600" dirty="0" smtClean="0"/>
              <a:t>  birth-date</a:t>
            </a:r>
            <a:r>
              <a:rPr lang="en-US" sz="1600" dirty="0" smtClean="0"/>
              <a:t>) </a:t>
            </a:r>
            <a:r>
              <a:rPr lang="en-US" sz="1600" dirty="0" smtClean="0">
                <a:solidFill>
                  <a:srgbClr val="3366FF"/>
                </a:solidFill>
              </a:rPr>
              <a:t>*</a:t>
            </a:r>
            <a:endParaRPr lang="en-US" sz="1600" dirty="0" smtClean="0">
              <a:solidFill>
                <a:srgbClr val="3366FF"/>
              </a:solidFill>
            </a:endParaRPr>
          </a:p>
        </p:txBody>
      </p:sp>
      <p:sp>
        <p:nvSpPr>
          <p:cNvPr id="16" name="Right Arrow 15"/>
          <p:cNvSpPr/>
          <p:nvPr/>
        </p:nvSpPr>
        <p:spPr>
          <a:xfrm flipH="1">
            <a:off x="2929097" y="4036581"/>
            <a:ext cx="1090084" cy="513673"/>
          </a:xfrm>
          <a:prstGeom prst="rightArrow">
            <a:avLst/>
          </a:prstGeom>
          <a:solidFill>
            <a:srgbClr val="B11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39827" y="4091603"/>
            <a:ext cx="749123" cy="369332"/>
          </a:xfrm>
          <a:prstGeom prst="rect">
            <a:avLst/>
          </a:prstGeom>
          <a:noFill/>
        </p:spPr>
        <p:txBody>
          <a:bodyPr wrap="none" rtlCol="0">
            <a:spAutoFit/>
          </a:bodyPr>
          <a:lstStyle/>
          <a:p>
            <a:pPr algn="ctr"/>
            <a:r>
              <a:rPr lang="en-US" dirty="0" smtClean="0">
                <a:solidFill>
                  <a:schemeClr val="bg1"/>
                </a:solidFill>
              </a:rPr>
              <a:t>reject</a:t>
            </a:r>
            <a:endParaRPr lang="en-US" dirty="0">
              <a:solidFill>
                <a:schemeClr val="bg1"/>
              </a:solidFill>
            </a:endParaRPr>
          </a:p>
        </p:txBody>
      </p:sp>
      <p:sp>
        <p:nvSpPr>
          <p:cNvPr id="3" name="Slide Number Placeholder 2"/>
          <p:cNvSpPr>
            <a:spLocks noGrp="1"/>
          </p:cNvSpPr>
          <p:nvPr>
            <p:ph type="sldNum" sz="quarter" idx="12"/>
          </p:nvPr>
        </p:nvSpPr>
        <p:spPr/>
        <p:txBody>
          <a:bodyPr/>
          <a:lstStyle/>
          <a:p>
            <a:fld id="{1D72EBF8-7CF5-44B7-B2BF-E22DE4D0703D}" type="slidenum">
              <a:rPr lang="en-US" smtClean="0"/>
              <a:pPr/>
              <a:t>7</a:t>
            </a:fld>
            <a:endParaRPr lang="en-US"/>
          </a:p>
        </p:txBody>
      </p:sp>
      <p:sp>
        <p:nvSpPr>
          <p:cNvPr id="11" name="TextBox 10"/>
          <p:cNvSpPr txBox="1"/>
          <p:nvPr/>
        </p:nvSpPr>
        <p:spPr>
          <a:xfrm>
            <a:off x="76200" y="6174938"/>
            <a:ext cx="8229987" cy="646331"/>
          </a:xfrm>
          <a:prstGeom prst="rect">
            <a:avLst/>
          </a:prstGeom>
          <a:noFill/>
        </p:spPr>
        <p:txBody>
          <a:bodyPr wrap="none" rtlCol="0">
            <a:spAutoFit/>
          </a:bodyPr>
          <a:lstStyle/>
          <a:p>
            <a:r>
              <a:rPr lang="en-US" dirty="0" smtClean="0">
                <a:solidFill>
                  <a:srgbClr val="3366FF"/>
                </a:solidFill>
              </a:rPr>
              <a:t>*</a:t>
            </a:r>
            <a:r>
              <a:rPr lang="en-US" dirty="0" smtClean="0"/>
              <a:t> - zip-code: postal code in USA</a:t>
            </a:r>
          </a:p>
          <a:p>
            <a:r>
              <a:rPr lang="en-US" dirty="0" smtClean="0"/>
              <a:t>   - age, zip-code, birth-date can be used to uniquely identify 63% of Americans</a:t>
            </a:r>
            <a:endParaRPr lang="en-US" dirty="0"/>
          </a:p>
        </p:txBody>
      </p:sp>
    </p:spTree>
    <p:extLst>
      <p:ext uri="{BB962C8B-B14F-4D97-AF65-F5344CB8AC3E}">
        <p14:creationId xmlns:p14="http://schemas.microsoft.com/office/powerpoint/2010/main" val="4207249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8" name="TextBox 7"/>
          <p:cNvSpPr txBox="1"/>
          <p:nvPr/>
        </p:nvSpPr>
        <p:spPr>
          <a:xfrm>
            <a:off x="533400" y="1828800"/>
            <a:ext cx="7924800" cy="1754327"/>
          </a:xfrm>
          <a:prstGeom prst="rect">
            <a:avLst/>
          </a:prstGeom>
          <a:noFill/>
        </p:spPr>
        <p:txBody>
          <a:bodyPr wrap="square" rtlCol="0">
            <a:spAutoFit/>
          </a:bodyPr>
          <a:lstStyle/>
          <a:p>
            <a:pPr marL="285750" indent="-285750">
              <a:buFont typeface="Arial"/>
              <a:buChar char="•"/>
            </a:pPr>
            <a:r>
              <a:rPr lang="en-US" dirty="0"/>
              <a:t>Can </a:t>
            </a:r>
            <a:r>
              <a:rPr lang="en-US" dirty="0" smtClean="0"/>
              <a:t>provide exact answer to query.</a:t>
            </a:r>
          </a:p>
          <a:p>
            <a:pPr marL="285750" indent="-285750">
              <a:buFont typeface="Arial"/>
              <a:buChar char="•"/>
            </a:pPr>
            <a:endParaRPr lang="en-US" dirty="0" smtClean="0"/>
          </a:p>
          <a:p>
            <a:pPr marL="285750" indent="-285750">
              <a:buFont typeface="Arial"/>
              <a:buChar char="•"/>
            </a:pPr>
            <a:r>
              <a:rPr lang="en-US" dirty="0" smtClean="0"/>
              <a:t>Need not know ahead of time how your information can be useful.</a:t>
            </a:r>
          </a:p>
          <a:p>
            <a:pPr marL="285750" indent="-285750">
              <a:buFont typeface="Arial"/>
              <a:buChar char="•"/>
            </a:pPr>
            <a:endParaRPr lang="en-US" dirty="0" smtClean="0"/>
          </a:p>
          <a:p>
            <a:pPr marL="285750" indent="-285750">
              <a:buFont typeface="Arial"/>
              <a:buChar char="•"/>
            </a:pPr>
            <a:r>
              <a:rPr lang="en-US" dirty="0" smtClean="0"/>
              <a:t>Need not preemptively hide information.</a:t>
            </a:r>
          </a:p>
          <a:p>
            <a:pPr marL="742950" lvl="1" indent="-285750">
              <a:buFont typeface="Arial"/>
              <a:buChar char="•"/>
            </a:pPr>
            <a:r>
              <a:rPr lang="en-US" dirty="0" smtClean="0"/>
              <a:t>doesn’t restricts uses</a:t>
            </a:r>
          </a:p>
        </p:txBody>
      </p:sp>
      <p:sp>
        <p:nvSpPr>
          <p:cNvPr id="3" name="Slide Number Placeholder 2"/>
          <p:cNvSpPr>
            <a:spLocks noGrp="1"/>
          </p:cNvSpPr>
          <p:nvPr>
            <p:ph type="sldNum" sz="quarter" idx="12"/>
          </p:nvPr>
        </p:nvSpPr>
        <p:spPr/>
        <p:txBody>
          <a:bodyPr/>
          <a:lstStyle/>
          <a:p>
            <a:fld id="{1D72EBF8-7CF5-44B7-B2BF-E22DE4D0703D}" type="slidenum">
              <a:rPr lang="en-US" smtClean="0"/>
              <a:pPr/>
              <a:t>8</a:t>
            </a:fld>
            <a:endParaRPr lang="en-US"/>
          </a:p>
        </p:txBody>
      </p:sp>
    </p:spTree>
    <p:extLst>
      <p:ext uri="{BB962C8B-B14F-4D97-AF65-F5344CB8AC3E}">
        <p14:creationId xmlns:p14="http://schemas.microsoft.com/office/powerpoint/2010/main" val="36765621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problem: how to decide to run a query or not?</a:t>
            </a:r>
            <a:endParaRPr lang="en-US" dirty="0"/>
          </a:p>
        </p:txBody>
      </p:sp>
      <p:sp>
        <p:nvSpPr>
          <p:cNvPr id="5" name="TextBox 4"/>
          <p:cNvSpPr txBox="1"/>
          <p:nvPr/>
        </p:nvSpPr>
        <p:spPr>
          <a:xfrm>
            <a:off x="6055154" y="2935679"/>
            <a:ext cx="1942171" cy="1200329"/>
          </a:xfrm>
          <a:prstGeom prst="rect">
            <a:avLst/>
          </a:prstGeom>
          <a:noFill/>
        </p:spPr>
        <p:txBody>
          <a:bodyPr wrap="none" rtlCol="0">
            <a:spAutoFit/>
          </a:bodyPr>
          <a:lstStyle/>
          <a:p>
            <a:pPr algn="ctr"/>
            <a:r>
              <a:rPr lang="en-US" dirty="0"/>
              <a:t>o</a:t>
            </a:r>
            <a:r>
              <a:rPr lang="en-US" dirty="0" smtClean="0"/>
              <a:t>ut :=</a:t>
            </a:r>
          </a:p>
          <a:p>
            <a:r>
              <a:rPr lang="en-US" dirty="0"/>
              <a:t> </a:t>
            </a:r>
            <a:r>
              <a:rPr lang="en-US" dirty="0" smtClean="0"/>
              <a:t> </a:t>
            </a:r>
            <a:r>
              <a:rPr lang="en-US" dirty="0"/>
              <a:t>(age,</a:t>
            </a:r>
          </a:p>
          <a:p>
            <a:r>
              <a:rPr lang="en-US" dirty="0"/>
              <a:t>   </a:t>
            </a:r>
            <a:r>
              <a:rPr lang="en-US" dirty="0" smtClean="0"/>
              <a:t>       zip</a:t>
            </a:r>
            <a:r>
              <a:rPr lang="en-US" dirty="0"/>
              <a:t>-code,</a:t>
            </a:r>
          </a:p>
          <a:p>
            <a:r>
              <a:rPr lang="en-US" dirty="0"/>
              <a:t>   </a:t>
            </a:r>
            <a:r>
              <a:rPr lang="en-US" dirty="0" smtClean="0"/>
              <a:t>        birth</a:t>
            </a:r>
            <a:r>
              <a:rPr lang="en-US" dirty="0"/>
              <a:t>-date)</a:t>
            </a:r>
            <a:endParaRPr lang="en-US" dirty="0" smtClean="0"/>
          </a:p>
        </p:txBody>
      </p:sp>
      <p:sp>
        <p:nvSpPr>
          <p:cNvPr id="6" name="TextBox 5"/>
          <p:cNvSpPr txBox="1"/>
          <p:nvPr/>
        </p:nvSpPr>
        <p:spPr>
          <a:xfrm>
            <a:off x="3980549" y="3201182"/>
            <a:ext cx="1217889" cy="369332"/>
          </a:xfrm>
          <a:prstGeom prst="rect">
            <a:avLst/>
          </a:prstGeom>
          <a:noFill/>
        </p:spPr>
        <p:txBody>
          <a:bodyPr wrap="none" rtlCol="0">
            <a:spAutoFit/>
          </a:bodyPr>
          <a:lstStyle/>
          <a:p>
            <a:pPr algn="ctr"/>
            <a:r>
              <a:rPr lang="en-US" dirty="0"/>
              <a:t>o</a:t>
            </a:r>
            <a:r>
              <a:rPr lang="en-US" dirty="0" smtClean="0"/>
              <a:t>ut := age</a:t>
            </a:r>
          </a:p>
        </p:txBody>
      </p:sp>
      <p:sp>
        <p:nvSpPr>
          <p:cNvPr id="7" name="TextBox 6"/>
          <p:cNvSpPr txBox="1"/>
          <p:nvPr/>
        </p:nvSpPr>
        <p:spPr>
          <a:xfrm>
            <a:off x="843079" y="2999403"/>
            <a:ext cx="2241306" cy="1200329"/>
          </a:xfrm>
          <a:prstGeom prst="rect">
            <a:avLst/>
          </a:prstGeom>
          <a:noFill/>
        </p:spPr>
        <p:txBody>
          <a:bodyPr wrap="none" rtlCol="0">
            <a:spAutoFit/>
          </a:bodyPr>
          <a:lstStyle/>
          <a:p>
            <a:pPr algn="ctr"/>
            <a:r>
              <a:rPr lang="en-US" dirty="0"/>
              <a:t>o</a:t>
            </a:r>
            <a:r>
              <a:rPr lang="en-US" dirty="0" smtClean="0"/>
              <a:t>ut := 24 ≤ age ≤ 30</a:t>
            </a:r>
          </a:p>
          <a:p>
            <a:pPr algn="ctr"/>
            <a:r>
              <a:rPr lang="en-US" dirty="0" smtClean="0"/>
              <a:t> </a:t>
            </a:r>
            <a:r>
              <a:rPr lang="en-US" dirty="0" err="1" smtClean="0">
                <a:latin typeface="cmsy10"/>
                <a:ea typeface="cmsy10"/>
                <a:cs typeface="cmsy10"/>
              </a:rPr>
              <a:t>Æ</a:t>
            </a:r>
            <a:r>
              <a:rPr lang="en-US" dirty="0" smtClean="0"/>
              <a:t> female?</a:t>
            </a:r>
            <a:endParaRPr lang="en-US" dirty="0"/>
          </a:p>
          <a:p>
            <a:pPr algn="ctr"/>
            <a:r>
              <a:rPr lang="en-US" dirty="0" smtClean="0">
                <a:latin typeface="cmsy10"/>
                <a:ea typeface="cmsy10"/>
                <a:cs typeface="cmsy10"/>
              </a:rPr>
              <a:t>   </a:t>
            </a:r>
            <a:r>
              <a:rPr lang="en-US" dirty="0" err="1" smtClean="0">
                <a:latin typeface="cmsy10"/>
                <a:ea typeface="cmsy10"/>
                <a:cs typeface="cmsy10"/>
              </a:rPr>
              <a:t>Æ</a:t>
            </a:r>
            <a:r>
              <a:rPr lang="tr-TR" dirty="0" smtClean="0">
                <a:latin typeface="cmsy10"/>
                <a:ea typeface="cmsy10"/>
                <a:cs typeface="cmsy10"/>
              </a:rPr>
              <a:t> </a:t>
            </a:r>
            <a:r>
              <a:rPr lang="en-US" dirty="0"/>
              <a:t>e</a:t>
            </a:r>
            <a:r>
              <a:rPr lang="en-US" dirty="0" smtClean="0"/>
              <a:t>ngaged</a:t>
            </a:r>
            <a:r>
              <a:rPr lang="en-US" dirty="0" smtClean="0"/>
              <a:t>?</a:t>
            </a:r>
            <a:endParaRPr lang="en-US" dirty="0" smtClean="0">
              <a:solidFill>
                <a:srgbClr val="3366FF"/>
              </a:solidFill>
            </a:endParaRPr>
          </a:p>
          <a:p>
            <a:pPr algn="ctr"/>
            <a:endParaRPr lang="en-US" dirty="0"/>
          </a:p>
        </p:txBody>
      </p:sp>
      <p:sp>
        <p:nvSpPr>
          <p:cNvPr id="8" name="TextBox 7"/>
          <p:cNvSpPr txBox="1"/>
          <p:nvPr/>
        </p:nvSpPr>
        <p:spPr>
          <a:xfrm>
            <a:off x="1611392" y="2361520"/>
            <a:ext cx="595235" cy="461665"/>
          </a:xfrm>
          <a:prstGeom prst="rect">
            <a:avLst/>
          </a:prstGeom>
          <a:noFill/>
        </p:spPr>
        <p:txBody>
          <a:bodyPr wrap="none" rtlCol="0">
            <a:spAutoFit/>
          </a:bodyPr>
          <a:lstStyle/>
          <a:p>
            <a:r>
              <a:rPr lang="en-US" sz="2400" b="1" dirty="0" smtClean="0">
                <a:solidFill>
                  <a:schemeClr val="accent1">
                    <a:lumMod val="75000"/>
                  </a:schemeClr>
                </a:solidFill>
              </a:rPr>
              <a:t>Q1</a:t>
            </a:r>
            <a:endParaRPr lang="en-US" sz="2400" b="1" dirty="0">
              <a:solidFill>
                <a:schemeClr val="accent1">
                  <a:lumMod val="75000"/>
                </a:schemeClr>
              </a:solidFill>
            </a:endParaRPr>
          </a:p>
        </p:txBody>
      </p:sp>
      <p:sp>
        <p:nvSpPr>
          <p:cNvPr id="9" name="TextBox 8"/>
          <p:cNvSpPr txBox="1"/>
          <p:nvPr/>
        </p:nvSpPr>
        <p:spPr>
          <a:xfrm>
            <a:off x="4291525" y="2378633"/>
            <a:ext cx="595235" cy="461665"/>
          </a:xfrm>
          <a:prstGeom prst="rect">
            <a:avLst/>
          </a:prstGeom>
          <a:noFill/>
        </p:spPr>
        <p:txBody>
          <a:bodyPr wrap="none" rtlCol="0">
            <a:spAutoFit/>
          </a:bodyPr>
          <a:lstStyle/>
          <a:p>
            <a:r>
              <a:rPr lang="en-US" sz="2400" b="1" dirty="0" smtClean="0">
                <a:solidFill>
                  <a:schemeClr val="accent1">
                    <a:lumMod val="75000"/>
                  </a:schemeClr>
                </a:solidFill>
              </a:rPr>
              <a:t>Q2</a:t>
            </a:r>
            <a:endParaRPr lang="en-US" sz="2400" b="1" dirty="0">
              <a:solidFill>
                <a:schemeClr val="accent1">
                  <a:lumMod val="75000"/>
                </a:schemeClr>
              </a:solidFill>
            </a:endParaRPr>
          </a:p>
        </p:txBody>
      </p:sp>
      <p:sp>
        <p:nvSpPr>
          <p:cNvPr id="11" name="TextBox 10"/>
          <p:cNvSpPr txBox="1"/>
          <p:nvPr/>
        </p:nvSpPr>
        <p:spPr>
          <a:xfrm>
            <a:off x="6941386" y="2382099"/>
            <a:ext cx="595235" cy="461665"/>
          </a:xfrm>
          <a:prstGeom prst="rect">
            <a:avLst/>
          </a:prstGeom>
          <a:noFill/>
        </p:spPr>
        <p:txBody>
          <a:bodyPr wrap="none" rtlCol="0">
            <a:spAutoFit/>
          </a:bodyPr>
          <a:lstStyle/>
          <a:p>
            <a:r>
              <a:rPr lang="en-US" sz="2400" b="1" dirty="0" smtClean="0">
                <a:solidFill>
                  <a:schemeClr val="accent1">
                    <a:lumMod val="75000"/>
                  </a:schemeClr>
                </a:solidFill>
              </a:rPr>
              <a:t>Q3</a:t>
            </a:r>
            <a:endParaRPr lang="en-US" sz="2400" b="1" dirty="0">
              <a:solidFill>
                <a:schemeClr val="accent1">
                  <a:lumMod val="75000"/>
                </a:schemeClr>
              </a:solidFill>
            </a:endParaRPr>
          </a:p>
        </p:txBody>
      </p:sp>
      <p:pic>
        <p:nvPicPr>
          <p:cNvPr id="12" name="Picture 11"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392" y="4861291"/>
            <a:ext cx="764328" cy="610204"/>
          </a:xfrm>
          <a:prstGeom prst="rect">
            <a:avLst/>
          </a:prstGeom>
        </p:spPr>
      </p:pic>
      <p:pic>
        <p:nvPicPr>
          <p:cNvPr id="13" name="Picture 12"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636" y="4620992"/>
            <a:ext cx="1354808" cy="1081615"/>
          </a:xfrm>
          <a:prstGeom prst="rect">
            <a:avLst/>
          </a:prstGeom>
        </p:spPr>
      </p:pic>
      <p:pic>
        <p:nvPicPr>
          <p:cNvPr id="14" name="Picture 13" descr="brai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590" y="4439138"/>
            <a:ext cx="2637768" cy="2105871"/>
          </a:xfrm>
          <a:prstGeom prst="rect">
            <a:avLst/>
          </a:prstGeom>
        </p:spPr>
      </p:pic>
      <p:sp>
        <p:nvSpPr>
          <p:cNvPr id="15" name="TextBox 14"/>
          <p:cNvSpPr txBox="1"/>
          <p:nvPr/>
        </p:nvSpPr>
        <p:spPr>
          <a:xfrm>
            <a:off x="4275652" y="5930900"/>
            <a:ext cx="611108" cy="707886"/>
          </a:xfrm>
          <a:prstGeom prst="rect">
            <a:avLst/>
          </a:prstGeom>
          <a:noFill/>
        </p:spPr>
        <p:txBody>
          <a:bodyPr wrap="square" rtlCol="0">
            <a:spAutoFit/>
          </a:bodyPr>
          <a:lstStyle/>
          <a:p>
            <a:pPr algn="ctr"/>
            <a:r>
              <a:rPr lang="en-US" sz="4000" b="1" dirty="0" smtClean="0"/>
              <a:t>?</a:t>
            </a:r>
            <a:endParaRPr lang="en-US" sz="4000" b="1" dirty="0"/>
          </a:p>
        </p:txBody>
      </p:sp>
      <p:sp>
        <p:nvSpPr>
          <p:cNvPr id="3" name="Slide Number Placeholder 2"/>
          <p:cNvSpPr>
            <a:spLocks noGrp="1"/>
          </p:cNvSpPr>
          <p:nvPr>
            <p:ph type="sldNum" sz="quarter" idx="12"/>
          </p:nvPr>
        </p:nvSpPr>
        <p:spPr/>
        <p:txBody>
          <a:bodyPr/>
          <a:lstStyle/>
          <a:p>
            <a:fld id="{1D72EBF8-7CF5-44B7-B2BF-E22DE4D0703D}" type="slidenum">
              <a:rPr lang="en-US" smtClean="0"/>
              <a:pPr/>
              <a:t>9</a:t>
            </a:fld>
            <a:endParaRPr lang="en-US"/>
          </a:p>
        </p:txBody>
      </p:sp>
    </p:spTree>
    <p:extLst>
      <p:ext uri="{BB962C8B-B14F-4D97-AF65-F5344CB8AC3E}">
        <p14:creationId xmlns:p14="http://schemas.microsoft.com/office/powerpoint/2010/main" val="233512543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PIOTRM@W88461XAYJYT3PP7" val="4113"/>
  <p:tag name="DEFAULTDISPLAYSOURCE" val="\documentclass{article}&#10;&#10;\pagestyle{empty}&#10;&#10;\begin{document}&#10;&#10;&#10;\end{document}"/>
  <p:tag name="EMBEDFONTS" val="0"/>
  <p:tag name="TEXPOINTINIT" val="\newcommand{pevalp}{2}{\llbracket #1 \rrbracket #2}&#10;\newcommand{ra}{0}{\rightarrow}&#10;\newcommand{la}{0}{\leftarrow}"/>
  <p:tag name="ACCESSLIST" val="\newcommand{pevalp}{2}{\llbracket #1 \rrbracket #2}&#10;\newcommand{ra}{0}{\rightarrow}&#10;\newcommand{la}{0}{\leftarro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8760</TotalTime>
  <Words>3076</Words>
  <Application>Microsoft Macintosh PowerPoint</Application>
  <PresentationFormat>On-screen Show (4:3)</PresentationFormat>
  <Paragraphs>853</Paragraphs>
  <Slides>57</Slides>
  <Notes>21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Clarity</vt:lpstr>
      <vt:lpstr>Dynamic Enforcement of Knowledge-based  Security Policies</vt:lpstr>
      <vt:lpstr>Your information</vt:lpstr>
      <vt:lpstr>Bad + Good</vt:lpstr>
      <vt:lpstr>Want</vt:lpstr>
      <vt:lpstr>Take back control</vt:lpstr>
      <vt:lpstr>Useful and non-revealing</vt:lpstr>
      <vt:lpstr>PowerPoint Presentation</vt:lpstr>
      <vt:lpstr>Benefits</vt:lpstr>
      <vt:lpstr>The problem: how to decide to run a query or not?</vt:lpstr>
      <vt:lpstr>Setting</vt:lpstr>
      <vt:lpstr>Goal: restrict querier knowledge</vt:lpstr>
      <vt:lpstr>Knowledge model</vt:lpstr>
      <vt:lpstr>Meet Bob</vt:lpstr>
      <vt:lpstr>PowerPoint Presentation</vt:lpstr>
      <vt:lpstr>PowerPoint Presentation</vt:lpstr>
      <vt:lpstr>Probabilistic interpretation</vt:lpstr>
      <vt:lpstr>Outline</vt:lpstr>
      <vt:lpstr>Problem 1: Policy</vt:lpstr>
      <vt:lpstr>Bob’s policy</vt:lpstr>
      <vt:lpstr>Bob’s policies</vt:lpstr>
      <vt:lpstr>Bob’s policies</vt:lpstr>
      <vt:lpstr>PowerPoint Presentation</vt:lpstr>
      <vt:lpstr>PowerPoint Presentation</vt:lpstr>
      <vt:lpstr>Next day …</vt:lpstr>
      <vt:lpstr>Querier’s perspective</vt:lpstr>
      <vt:lpstr>Rejection problem</vt:lpstr>
      <vt:lpstr>Rejection revised</vt:lpstr>
      <vt:lpstr>PowerPoint Presentation</vt:lpstr>
      <vt:lpstr>PowerPoint Presentation</vt:lpstr>
      <vt:lpstr>PowerPoint Presentation</vt:lpstr>
      <vt:lpstr>Problem 2: Slowness</vt:lpstr>
      <vt:lpstr>Enumeration</vt:lpstr>
      <vt:lpstr>Enumeration</vt:lpstr>
      <vt:lpstr>Problem 2: Slowness</vt:lpstr>
      <vt:lpstr>Representation</vt:lpstr>
      <vt:lpstr>Region</vt:lpstr>
      <vt:lpstr>Too many regions</vt:lpstr>
      <vt:lpstr>Approximation</vt:lpstr>
      <vt:lpstr>Abstraction imprecision </vt:lpstr>
      <vt:lpstr>Non-uniform regions</vt:lpstr>
      <vt:lpstr>Approximation</vt:lpstr>
      <vt:lpstr>Abstraction</vt:lpstr>
      <vt:lpstr>Abstract Conditioning</vt:lpstr>
      <vt:lpstr>Abstract Conditioning</vt:lpstr>
      <vt:lpstr>Approximation benefit</vt:lpstr>
      <vt:lpstr>Initial distribution</vt:lpstr>
      <vt:lpstr>Abstraction Summary</vt:lpstr>
      <vt:lpstr>Results</vt:lpstr>
      <vt:lpstr>Statespace size resistance</vt:lpstr>
      <vt:lpstr>PowerPoint Presentation</vt:lpstr>
      <vt:lpstr>Statespace size resistance</vt:lpstr>
      <vt:lpstr>Conclusions</vt:lpstr>
      <vt:lpstr>Thank you!</vt:lpstr>
      <vt:lpstr>Creating dependency</vt:lpstr>
      <vt:lpstr>Differential privacy</vt:lpstr>
      <vt:lpstr>Composability / Collusion</vt:lpstr>
      <vt:lpstr>Setting, Known Secret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Enforcement of Knowledge-based  Security Policies</dc:title>
  <dc:creator>piotrm</dc:creator>
  <cp:lastModifiedBy>piotrm</cp:lastModifiedBy>
  <cp:revision>319</cp:revision>
  <dcterms:created xsi:type="dcterms:W3CDTF">2011-04-06T18:22:20Z</dcterms:created>
  <dcterms:modified xsi:type="dcterms:W3CDTF">2011-06-29T23:24:38Z</dcterms:modified>
</cp:coreProperties>
</file>