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/>
    <p:restoredTop sz="96281"/>
  </p:normalViewPr>
  <p:slideViewPr>
    <p:cSldViewPr snapToGrid="0" snapToObjects="1">
      <p:cViewPr varScale="1">
        <p:scale>
          <a:sx n="105" d="100"/>
          <a:sy n="105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FE16-4B44-C64D-BD61-3D6E6D69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D02A-25E8-AB4E-A1A4-3A9A1B3C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20F7-6457-5C4E-878E-826CF601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050-9FE7-F34C-860F-8EC13CD0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F138-4D48-764B-B954-04879F9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7089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3629-A0A0-CF44-B142-5E90EBB1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1972F-62E5-D04C-8149-00C37D4EB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B602-C5A9-5043-B5BD-674396EE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12B7-E51F-6A41-B6B6-0343D356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FBE3-7C1C-9042-95B4-1B605A51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9697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45086-E188-494B-965F-1036AC24D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FF79-12A3-2E4E-B697-72FD1647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9E5E-F8D3-C24A-8323-E4FE277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A555-903B-9747-91A0-D372D7B7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4A8F-A8FB-8E43-8E6F-F7AA5B00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060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DED3-7AFB-334C-BB21-E26A8C95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2B47-1C7C-4543-BB26-765B98EE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3ECA-D325-3D42-9409-1EFA37D4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8AE0-9065-9B4F-8481-E463F940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E67A-53C5-EC47-9FFE-D88A567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215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A0B4-31C1-B446-BCDE-C37FB4D2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CDD-F275-5E47-B546-95B318DD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C0-4F1C-2F4D-AD77-CC6B0FA6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342C-1F45-6A4B-A41C-EB46E743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4DBD-0E51-ED49-BFE6-B16F21BB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3615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385-84E3-524D-A49F-D204C8E3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FD2A-E2DE-8949-A16C-4145FCCD9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D2FEA-40AE-414B-AA14-58F7176C7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030C-4B2C-9D46-AD0A-042A58A9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E81E-8D18-4F4E-8697-C9EDFDB0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CD8BF-E6E5-C84E-81FF-122AF35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091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8DF4-67A1-9A43-B8EC-31AD9A16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7930C-6971-EE47-8A08-3D8744A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1AACD-24C8-1945-AF50-A2182B871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924A-83DF-A241-9BD3-E2F026F43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516C4-FA43-F04D-B838-5E81BF9D0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2F46F-F299-0145-872C-3AC3B05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CBD95-47E0-694C-9DEF-C89F911D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04A66-4BD9-A540-8777-E8825D4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2047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2EDD-666D-854B-9A5D-EEC8F03D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0D59F-626C-D74D-A768-B173F1D1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0AE03-2D41-7142-9C26-8D7A5CB9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5005D-C4A9-9D4E-8DB8-0309161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113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69BBA-AA74-874D-8CAF-E820CEEF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062A5-654F-5E45-A5EA-46482D5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293EB-489C-8846-8A22-1A8BBBE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352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6FBE-71D6-1341-B27C-37EA7E7E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1F45-FE24-D14C-9BE2-F1D326DD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1AC91-D308-1140-A677-13B5D4A4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E21-10C1-EC4D-BF33-B991445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9834-3CBC-C445-BD73-B37A53FF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CE88-FC28-D446-A94E-4CCCFF2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852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319-5EA9-3549-AE02-9F839151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A34C-AECD-7D4F-B7EE-164D0855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C2F67-3D9C-024C-9D96-07BA35F82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0154-029E-2342-A6C5-EEE7C1E6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1958-EB75-AA49-83CD-0509612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E0AEF-14F4-3D43-BD4A-F71E2F39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9110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17B5F-BF57-104D-B1E9-9968E260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26CF-AA01-294E-A225-E768CCB0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6B65-582A-814D-8032-CF3B48D0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7ADD-3CA4-F640-855E-8C3FC2E5DAB0}" type="datetimeFigureOut">
              <a:rPr lang="en-PL" smtClean="0"/>
              <a:t>04/05/2021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BE0D-316C-3442-A04D-CE0161651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F423-BA38-1641-BC04-BC0AE571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A6AB-F2FA-7F41-8BD8-3C5384F0D3D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7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46C2-9E60-8A4E-8C6A-8CCE8640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3938338"/>
            <a:ext cx="11931968" cy="1860632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Analytics Employee Attrition &amp; Performance</a:t>
            </a:r>
            <a:endParaRPr lang="en-PL" sz="5400" dirty="0">
              <a:latin typeface="Noto Sans Adlam" panose="020B0502040504020204" pitchFamily="34" charset="0"/>
              <a:ea typeface="Noto Sans Adlam" panose="020B0502040504020204" pitchFamily="34" charset="0"/>
              <a:cs typeface="Noto Sans Adlam" panose="020B050204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71055-FF17-E84E-B873-4725B8956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2258" y="5786938"/>
            <a:ext cx="1604010" cy="88657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PL" sz="1400" dirty="0"/>
              <a:t>Kinga Klejne</a:t>
            </a:r>
          </a:p>
          <a:p>
            <a:pPr algn="r">
              <a:spcBef>
                <a:spcPts val="0"/>
              </a:spcBef>
            </a:pPr>
            <a:r>
              <a:rPr lang="en-PL" sz="1400" dirty="0"/>
              <a:t>Katarzyna Hewelt</a:t>
            </a:r>
          </a:p>
          <a:p>
            <a:pPr algn="r">
              <a:spcBef>
                <a:spcPts val="0"/>
              </a:spcBef>
            </a:pPr>
            <a:r>
              <a:rPr lang="en-PL" sz="1400" dirty="0"/>
              <a:t>Piotr Nowicki</a:t>
            </a:r>
          </a:p>
          <a:p>
            <a:pPr algn="r">
              <a:spcBef>
                <a:spcPts val="0"/>
              </a:spcBef>
            </a:pPr>
            <a:r>
              <a:rPr lang="en-PL" sz="1400" dirty="0"/>
              <a:t>Dariusz Starosta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1447-495A-3F41-9967-056903CEA4E5}"/>
              </a:ext>
            </a:extLst>
          </p:cNvPr>
          <p:cNvSpPr txBox="1"/>
          <p:nvPr/>
        </p:nvSpPr>
        <p:spPr>
          <a:xfrm>
            <a:off x="145732" y="3063792"/>
            <a:ext cx="3145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IBM HR</a:t>
            </a:r>
            <a:endParaRPr lang="en-PL" sz="6000" b="1" dirty="0">
              <a:solidFill>
                <a:schemeClr val="accent1">
                  <a:lumMod val="75000"/>
                </a:schemeClr>
              </a:solidFill>
              <a:latin typeface="Noto Sans Adlam" panose="020B0502040504020204" pitchFamily="34" charset="0"/>
              <a:ea typeface="Noto Sans Adlam" panose="020B0502040504020204" pitchFamily="34" charset="0"/>
              <a:cs typeface="Noto Sans Adlam" panose="020B050204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536737-0E5E-2C42-8E69-2201F24E9B3D}"/>
              </a:ext>
            </a:extLst>
          </p:cNvPr>
          <p:cNvGrpSpPr/>
          <p:nvPr/>
        </p:nvGrpSpPr>
        <p:grpSpPr>
          <a:xfrm>
            <a:off x="368490" y="159854"/>
            <a:ext cx="2150121" cy="2092836"/>
            <a:chOff x="368490" y="159854"/>
            <a:chExt cx="2150121" cy="209283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C962F36-38B0-9540-8C2D-03702D81D3AA}"/>
                </a:ext>
              </a:extLst>
            </p:cNvPr>
            <p:cNvSpPr/>
            <p:nvPr/>
          </p:nvSpPr>
          <p:spPr>
            <a:xfrm>
              <a:off x="368490" y="159854"/>
              <a:ext cx="2150121" cy="2092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L"/>
            </a:p>
          </p:txBody>
        </p:sp>
        <p:pic>
          <p:nvPicPr>
            <p:cNvPr id="13" name="Graphic 12" descr="Research">
              <a:extLst>
                <a:ext uri="{FF2B5EF4-FFF2-40B4-BE49-F238E27FC236}">
                  <a16:creationId xmlns:a16="http://schemas.microsoft.com/office/drawing/2014/main" id="{EAB03FDA-4694-4541-9C80-223CAC3C6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5301" y="229649"/>
              <a:ext cx="1836497" cy="1836497"/>
            </a:xfrm>
            <a:prstGeom prst="rect">
              <a:avLst/>
            </a:prstGeom>
          </p:spPr>
        </p:pic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61C5429-B6D7-264D-9098-425111B82CEA}"/>
              </a:ext>
            </a:extLst>
          </p:cNvPr>
          <p:cNvSpPr/>
          <p:nvPr/>
        </p:nvSpPr>
        <p:spPr>
          <a:xfrm>
            <a:off x="3290887" y="154431"/>
            <a:ext cx="2150121" cy="209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1" name="Graphic 10" descr="Presentation with pie chart">
            <a:extLst>
              <a:ext uri="{FF2B5EF4-FFF2-40B4-BE49-F238E27FC236}">
                <a16:creationId xmlns:a16="http://schemas.microsoft.com/office/drawing/2014/main" id="{4E56CB6C-C383-6746-92A2-0ADE674AA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57" y="87263"/>
            <a:ext cx="2227171" cy="2227171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043ED2A-D537-F447-9D09-49F69C255695}"/>
              </a:ext>
            </a:extLst>
          </p:cNvPr>
          <p:cNvSpPr/>
          <p:nvPr/>
        </p:nvSpPr>
        <p:spPr>
          <a:xfrm>
            <a:off x="6314350" y="144101"/>
            <a:ext cx="2150121" cy="209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BE04521-756B-0E44-B223-D69CA2BF5ACD}"/>
              </a:ext>
            </a:extLst>
          </p:cNvPr>
          <p:cNvSpPr/>
          <p:nvPr/>
        </p:nvSpPr>
        <p:spPr>
          <a:xfrm>
            <a:off x="9287193" y="154430"/>
            <a:ext cx="2150121" cy="209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26" name="Graphic 25" descr="Statistics RTL">
            <a:extLst>
              <a:ext uri="{FF2B5EF4-FFF2-40B4-BE49-F238E27FC236}">
                <a16:creationId xmlns:a16="http://schemas.microsoft.com/office/drawing/2014/main" id="{79E705D5-8BC5-0C45-84D1-47E6C3D20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7858" y="286448"/>
            <a:ext cx="1781826" cy="1781826"/>
          </a:xfrm>
          <a:prstGeom prst="rect">
            <a:avLst/>
          </a:prstGeom>
        </p:spPr>
      </p:pic>
      <p:pic>
        <p:nvPicPr>
          <p:cNvPr id="28" name="Graphic 27" descr="Venn diagram">
            <a:extLst>
              <a:ext uri="{FF2B5EF4-FFF2-40B4-BE49-F238E27FC236}">
                <a16:creationId xmlns:a16="http://schemas.microsoft.com/office/drawing/2014/main" id="{B5BD1FE3-090F-C840-851E-4413C1721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4351" y="0"/>
            <a:ext cx="2150120" cy="21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587B-0C88-C54E-B53F-AB79267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pic>
        <p:nvPicPr>
          <p:cNvPr id="1026" name="Picture 2" descr="Application – MLEA">
            <a:extLst>
              <a:ext uri="{FF2B5EF4-FFF2-40B4-BE49-F238E27FC236}">
                <a16:creationId xmlns:a16="http://schemas.microsoft.com/office/drawing/2014/main" id="{44F2C820-30FF-0B4B-ACD4-DD17C3A6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0"/>
            <a:ext cx="1029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C4744-C83D-304B-A216-AF4399DD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557" y="172001"/>
            <a:ext cx="9480885" cy="6685999"/>
          </a:xfrm>
        </p:spPr>
      </p:pic>
    </p:spTree>
    <p:extLst>
      <p:ext uri="{BB962C8B-B14F-4D97-AF65-F5344CB8AC3E}">
        <p14:creationId xmlns:p14="http://schemas.microsoft.com/office/powerpoint/2010/main" val="228258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329-78B6-6441-A2E2-A6681B1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Attrition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92645B-A7E2-7244-A537-0271218C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17" y="1483423"/>
            <a:ext cx="5653803" cy="4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295785-6352-8A41-A439-8C368CC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2926561"/>
            <a:ext cx="3518928" cy="15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449-EBAC-544E-B9CA-7FF6C8B0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BD78D3-77B7-8E46-8138-5F07FE8107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1" y="1498182"/>
            <a:ext cx="8191803" cy="43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06664-9AB2-B042-90B8-29D5F1374505}"/>
              </a:ext>
            </a:extLst>
          </p:cNvPr>
          <p:cNvSpPr txBox="1"/>
          <p:nvPr/>
        </p:nvSpPr>
        <p:spPr>
          <a:xfrm>
            <a:off x="4572000" y="365125"/>
            <a:ext cx="4363453" cy="9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B9850-715C-4D40-8A55-7ADF81239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649" y="2726201"/>
            <a:ext cx="2677330" cy="14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52E9-BF09-1742-AC39-C63627A5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Gender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E6CB183-AF94-7A42-9F8F-164DFA95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629" y="1562350"/>
            <a:ext cx="6288171" cy="42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9D9110-A03A-3941-88DE-2B88C948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7559"/>
            <a:ext cx="3538728" cy="23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3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5214-5DC6-BB41-A384-22021BF7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Monthly Income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ADEB96-8C1C-DF4D-BAEF-306EE00B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6" y="1463675"/>
            <a:ext cx="8839200" cy="482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4A3EC-0AB9-3645-8312-8A563D8FFB69}"/>
              </a:ext>
            </a:extLst>
          </p:cNvPr>
          <p:cNvSpPr txBox="1"/>
          <p:nvPr/>
        </p:nvSpPr>
        <p:spPr>
          <a:xfrm>
            <a:off x="9320463" y="4193996"/>
            <a:ext cx="251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With the higher salary rate - it is more likely that the employee will stay at the company.</a:t>
            </a:r>
            <a:endParaRPr lang="en-PL" dirty="0">
              <a:latin typeface="Noto Sans Adlam" panose="020B0502040504020204" pitchFamily="34" charset="0"/>
              <a:ea typeface="Noto Sans Adlam" panose="020B0502040504020204" pitchFamily="34" charset="0"/>
              <a:cs typeface="Noto Sans Adlam" panose="020B050204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40C3-90AE-1D44-991C-4EE8308E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462" y="2083234"/>
            <a:ext cx="2518612" cy="13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FAF5-E0DF-DA45-8D11-D33605DD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Distance From Home</a:t>
            </a:r>
            <a:endParaRPr lang="en-PL" dirty="0">
              <a:latin typeface="Noto Sans Adlam" panose="020B0502040504020204" pitchFamily="34" charset="0"/>
              <a:ea typeface="Noto Sans Adlam" panose="020B0502040504020204" pitchFamily="34" charset="0"/>
              <a:cs typeface="Noto Sans Adlam" panose="020B05020405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868D042-7E96-BC4F-AAFB-4DE8793D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14" y="1552575"/>
            <a:ext cx="92202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80BFBB-4E39-1842-8A7A-67C976779E4A}"/>
              </a:ext>
            </a:extLst>
          </p:cNvPr>
          <p:cNvSpPr txBox="1"/>
          <p:nvPr/>
        </p:nvSpPr>
        <p:spPr>
          <a:xfrm>
            <a:off x="222586" y="3441032"/>
            <a:ext cx="23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Employees who live closer to the workplace - tend to stay at the company.</a:t>
            </a:r>
            <a:endParaRPr lang="en-PL" dirty="0">
              <a:latin typeface="Noto Sans Adlam" panose="020B0502040504020204" pitchFamily="34" charset="0"/>
              <a:ea typeface="Noto Sans Adlam" panose="020B0502040504020204" pitchFamily="34" charset="0"/>
              <a:cs typeface="Noto Sans Adlam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731F-631E-E846-AD89-3EA22E0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Overall work experience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C86D14-C10F-2740-87C4-7C1DD457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9" y="1690688"/>
            <a:ext cx="8546974" cy="46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DFDEF4-270A-7243-A6E3-AF56A71B9E40}"/>
              </a:ext>
            </a:extLst>
          </p:cNvPr>
          <p:cNvSpPr/>
          <p:nvPr/>
        </p:nvSpPr>
        <p:spPr>
          <a:xfrm>
            <a:off x="8995611" y="2391529"/>
            <a:ext cx="2865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0" i="1" u="none" strike="noStrike" dirty="0">
                <a:solidFill>
                  <a:srgbClr val="000000"/>
                </a:solidFill>
                <a:effectLst/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Employees who started their career with the company- or have switched to the company in the initial years of their career, have a higher chances of leaving the organization to a different company. People who have gained much experience tend to stay in the company.</a:t>
            </a:r>
            <a:endParaRPr lang="en-PL" i="1" dirty="0">
              <a:latin typeface="Noto Sans Adlam" panose="020B0502040504020204" pitchFamily="34" charset="0"/>
              <a:ea typeface="Noto Sans Adlam" panose="020B0502040504020204" pitchFamily="34" charset="0"/>
              <a:cs typeface="Noto Sans Adlam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2425-E497-AA4B-9D8A-373364DC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Current Work Experience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DFF1C0-1EFD-7B42-8573-0BEA0DDB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73" y="1552573"/>
            <a:ext cx="8509442" cy="455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E0DF0-A949-8C45-A359-02674A533828}"/>
              </a:ext>
            </a:extLst>
          </p:cNvPr>
          <p:cNvSpPr txBox="1"/>
          <p:nvPr/>
        </p:nvSpPr>
        <p:spPr>
          <a:xfrm>
            <a:off x="186489" y="3232143"/>
            <a:ext cx="3151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i="1" dirty="0">
                <a:latin typeface="Noto Sans Adlam" panose="020B0502040504020204" pitchFamily="34" charset="0"/>
                <a:ea typeface="Noto Sans Adlam" panose="020B0502040504020204" pitchFamily="34" charset="0"/>
                <a:cs typeface="Noto Sans Adlam" panose="020B0502040504020204" pitchFamily="34" charset="0"/>
              </a:rPr>
              <a:t>People with lower experience at the company are more likely to quit. First year is the most crucial. </a:t>
            </a:r>
          </a:p>
        </p:txBody>
      </p:sp>
    </p:spTree>
    <p:extLst>
      <p:ext uri="{BB962C8B-B14F-4D97-AF65-F5344CB8AC3E}">
        <p14:creationId xmlns:p14="http://schemas.microsoft.com/office/powerpoint/2010/main" val="405717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131</Words>
  <Application>Microsoft Macintosh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Noto Sans Adlam</vt:lpstr>
      <vt:lpstr>Office Theme</vt:lpstr>
      <vt:lpstr>Analytics Employee Attrition &amp; Performance</vt:lpstr>
      <vt:lpstr>PowerPoint Presentation</vt:lpstr>
      <vt:lpstr>Attrition</vt:lpstr>
      <vt:lpstr>Age</vt:lpstr>
      <vt:lpstr>Gender</vt:lpstr>
      <vt:lpstr>Monthly Income</vt:lpstr>
      <vt:lpstr>Distance From Home</vt:lpstr>
      <vt:lpstr>Overall work experience</vt:lpstr>
      <vt:lpstr>Current Work 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Employee Attrition &amp; Performance</dc:title>
  <dc:creator>Student 213078</dc:creator>
  <cp:lastModifiedBy>Student 213078</cp:lastModifiedBy>
  <cp:revision>10</cp:revision>
  <dcterms:created xsi:type="dcterms:W3CDTF">2021-05-04T17:23:03Z</dcterms:created>
  <dcterms:modified xsi:type="dcterms:W3CDTF">2021-05-04T19:01:40Z</dcterms:modified>
</cp:coreProperties>
</file>