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8" r:id="rId2"/>
    <p:sldId id="289" r:id="rId3"/>
    <p:sldId id="259" r:id="rId4"/>
    <p:sldId id="291" r:id="rId5"/>
    <p:sldId id="263" r:id="rId6"/>
    <p:sldId id="264" r:id="rId7"/>
    <p:sldId id="265" r:id="rId8"/>
    <p:sldId id="293" r:id="rId9"/>
    <p:sldId id="297" r:id="rId10"/>
    <p:sldId id="266" r:id="rId11"/>
    <p:sldId id="267" r:id="rId12"/>
    <p:sldId id="29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6" r:id="rId32"/>
    <p:sldId id="286" r:id="rId33"/>
    <p:sldId id="287" r:id="rId34"/>
    <p:sldId id="288" r:id="rId3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40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1662-7A89-4B15-AB3D-C0EBF195B84E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2FB02-F680-4E66-BF95-20C0963D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1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2FB02-F680-4E66-BF95-20C0963DC20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55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23528" y="1690514"/>
            <a:ext cx="5112568" cy="576064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2800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Titre de la présentation &gt;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266578"/>
            <a:ext cx="5112568" cy="377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600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&lt; Sous-titre &gt;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17476" y="3219822"/>
            <a:ext cx="3894484" cy="274637"/>
          </a:xfrm>
          <a:prstGeom prst="rect">
            <a:avLst/>
          </a:prstGeom>
        </p:spPr>
        <p:txBody>
          <a:bodyPr/>
          <a:lstStyle>
            <a:lvl1pPr algn="l">
              <a:defRPr lang="fr-FR" sz="1200" kern="1200" baseline="0" smtClean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15" name="Espace réservé pour une image  25"/>
          <p:cNvSpPr>
            <a:spLocks noGrp="1"/>
          </p:cNvSpPr>
          <p:nvPr>
            <p:ph type="pic" sz="quarter" idx="13" hasCustomPrompt="1"/>
          </p:nvPr>
        </p:nvSpPr>
        <p:spPr>
          <a:xfrm>
            <a:off x="6228184" y="1059582"/>
            <a:ext cx="2376488" cy="2374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3488804"/>
            <a:ext cx="3887788" cy="2350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100" baseline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&lt; Version &gt;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e libre 9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12556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1491630"/>
            <a:ext cx="4244280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1491630"/>
            <a:ext cx="4176464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8048" y="1"/>
            <a:ext cx="2160240" cy="195485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3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635646"/>
            <a:ext cx="4248472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635646"/>
            <a:ext cx="4176464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32240" y="0"/>
            <a:ext cx="2162175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6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189360"/>
            <a:ext cx="8496944" cy="102235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4000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Idée importante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395662"/>
            <a:ext cx="7772400" cy="6801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Phrase d’accroche 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372200" y="0"/>
            <a:ext cx="2448272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12068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26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275606"/>
            <a:ext cx="8496944" cy="158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4000" i="1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Citation&gt;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931790"/>
            <a:ext cx="8208912" cy="35706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fr-FR" sz="14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Nom de l’auteur 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372200" y="0"/>
            <a:ext cx="2448272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12068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709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04788"/>
            <a:ext cx="3213993" cy="871537"/>
          </a:xfrm>
          <a:prstGeom prst="rect">
            <a:avLst/>
          </a:prstGeom>
        </p:spPr>
        <p:txBody>
          <a:bodyPr anchor="ctr"/>
          <a:lstStyle>
            <a:lvl1pPr algn="l">
              <a:defRPr lang="fr-FR" sz="20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46475" y="204788"/>
            <a:ext cx="5245422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/>
            </a:lvl1pPr>
            <a:lvl2pPr marL="7239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800"/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/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076325"/>
            <a:ext cx="321399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660232" y="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0"/>
            <a:ext cx="6408712" cy="20637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3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21" y="1"/>
            <a:ext cx="6768751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pour une image  2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51520" y="98757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14922" y="987573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7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2142008" y="987573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8" hasCustomPrompt="1"/>
          </p:nvPr>
        </p:nvSpPr>
        <p:spPr>
          <a:xfrm>
            <a:off x="4716016" y="98757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9" name="Espace réservé du texte 20"/>
          <p:cNvSpPr>
            <a:spLocks noGrp="1"/>
          </p:cNvSpPr>
          <p:nvPr>
            <p:ph type="body" sz="quarter" idx="19" hasCustomPrompt="1"/>
          </p:nvPr>
        </p:nvSpPr>
        <p:spPr>
          <a:xfrm>
            <a:off x="5580112" y="987574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0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6588224" y="987574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1" name="Espace réservé pour une image  25"/>
          <p:cNvSpPr>
            <a:spLocks noGrp="1"/>
          </p:cNvSpPr>
          <p:nvPr>
            <p:ph type="pic" sz="quarter" idx="21" hasCustomPrompt="1"/>
          </p:nvPr>
        </p:nvSpPr>
        <p:spPr>
          <a:xfrm>
            <a:off x="251520" y="191134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2" name="Espace réservé du texte 20"/>
          <p:cNvSpPr>
            <a:spLocks noGrp="1"/>
          </p:cNvSpPr>
          <p:nvPr>
            <p:ph type="body" sz="quarter" idx="22" hasCustomPrompt="1"/>
          </p:nvPr>
        </p:nvSpPr>
        <p:spPr>
          <a:xfrm>
            <a:off x="1114922" y="1911340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23" hasCustomPrompt="1"/>
          </p:nvPr>
        </p:nvSpPr>
        <p:spPr>
          <a:xfrm>
            <a:off x="2142008" y="1911340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4" name="Espace réservé pour une image  25"/>
          <p:cNvSpPr>
            <a:spLocks noGrp="1"/>
          </p:cNvSpPr>
          <p:nvPr>
            <p:ph type="pic" sz="quarter" idx="24" hasCustomPrompt="1"/>
          </p:nvPr>
        </p:nvSpPr>
        <p:spPr>
          <a:xfrm>
            <a:off x="4716016" y="1911342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25" hasCustomPrompt="1"/>
          </p:nvPr>
        </p:nvSpPr>
        <p:spPr>
          <a:xfrm>
            <a:off x="5580112" y="1911341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26" hasCustomPrompt="1"/>
          </p:nvPr>
        </p:nvSpPr>
        <p:spPr>
          <a:xfrm>
            <a:off x="6588224" y="1911341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7" name="Espace réservé pour une image  25"/>
          <p:cNvSpPr>
            <a:spLocks noGrp="1"/>
          </p:cNvSpPr>
          <p:nvPr>
            <p:ph type="pic" sz="quarter" idx="27" hasCustomPrompt="1"/>
          </p:nvPr>
        </p:nvSpPr>
        <p:spPr>
          <a:xfrm>
            <a:off x="251520" y="2817610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8" name="Espace réservé du texte 20"/>
          <p:cNvSpPr>
            <a:spLocks noGrp="1"/>
          </p:cNvSpPr>
          <p:nvPr>
            <p:ph type="body" sz="quarter" idx="28" hasCustomPrompt="1"/>
          </p:nvPr>
        </p:nvSpPr>
        <p:spPr>
          <a:xfrm>
            <a:off x="1114922" y="2817609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9" name="Espace réservé du texte 20"/>
          <p:cNvSpPr>
            <a:spLocks noGrp="1"/>
          </p:cNvSpPr>
          <p:nvPr>
            <p:ph type="body" sz="quarter" idx="29" hasCustomPrompt="1"/>
          </p:nvPr>
        </p:nvSpPr>
        <p:spPr>
          <a:xfrm>
            <a:off x="2142008" y="2817609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0" name="Espace réservé pour une image  25"/>
          <p:cNvSpPr>
            <a:spLocks noGrp="1"/>
          </p:cNvSpPr>
          <p:nvPr>
            <p:ph type="pic" sz="quarter" idx="30" hasCustomPrompt="1"/>
          </p:nvPr>
        </p:nvSpPr>
        <p:spPr>
          <a:xfrm>
            <a:off x="4716016" y="281761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31" hasCustomPrompt="1"/>
          </p:nvPr>
        </p:nvSpPr>
        <p:spPr>
          <a:xfrm>
            <a:off x="5580112" y="2817610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32" hasCustomPrompt="1"/>
          </p:nvPr>
        </p:nvSpPr>
        <p:spPr>
          <a:xfrm>
            <a:off x="6588224" y="2817610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3" name="Espace réservé pour une image  25"/>
          <p:cNvSpPr>
            <a:spLocks noGrp="1"/>
          </p:cNvSpPr>
          <p:nvPr>
            <p:ph type="pic" sz="quarter" idx="33" hasCustomPrompt="1"/>
          </p:nvPr>
        </p:nvSpPr>
        <p:spPr>
          <a:xfrm>
            <a:off x="251520" y="375371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34" hasCustomPrompt="1"/>
          </p:nvPr>
        </p:nvSpPr>
        <p:spPr>
          <a:xfrm>
            <a:off x="1114922" y="3753713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35" hasCustomPrompt="1"/>
          </p:nvPr>
        </p:nvSpPr>
        <p:spPr>
          <a:xfrm>
            <a:off x="2142008" y="3753713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36" hasCustomPrompt="1"/>
          </p:nvPr>
        </p:nvSpPr>
        <p:spPr>
          <a:xfrm>
            <a:off x="4716016" y="375371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7" name="Espace réservé du texte 20"/>
          <p:cNvSpPr>
            <a:spLocks noGrp="1"/>
          </p:cNvSpPr>
          <p:nvPr>
            <p:ph type="body" sz="quarter" idx="37" hasCustomPrompt="1"/>
          </p:nvPr>
        </p:nvSpPr>
        <p:spPr>
          <a:xfrm>
            <a:off x="5580112" y="3753714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38" hasCustomPrompt="1"/>
          </p:nvPr>
        </p:nvSpPr>
        <p:spPr>
          <a:xfrm>
            <a:off x="6588224" y="3753714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9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7020272" y="1"/>
            <a:ext cx="1944217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fr-FR" smtClean="0"/>
              <a:t>Date</a:t>
            </a:r>
            <a:endParaRPr lang="fr-FR" dirty="0"/>
          </a:p>
        </p:txBody>
      </p:sp>
      <p:sp>
        <p:nvSpPr>
          <p:cNvPr id="30" name="Espace réservé du numéro de diapositive 13"/>
          <p:cNvSpPr>
            <a:spLocks noGrp="1"/>
          </p:cNvSpPr>
          <p:nvPr>
            <p:ph type="sldNum" sz="quarter" idx="4"/>
          </p:nvPr>
        </p:nvSpPr>
        <p:spPr>
          <a:xfrm>
            <a:off x="8783960" y="4824000"/>
            <a:ext cx="39655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712968" cy="493167"/>
          </a:xfrm>
          <a:prstGeom prst="rect">
            <a:avLst/>
          </a:prstGeom>
        </p:spPr>
        <p:txBody>
          <a:bodyPr/>
          <a:lstStyle>
            <a:lvl1pPr marL="0" indent="0"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pPr marL="542925" lvl="0" indent="-542925" algn="l" defTabSz="914400" rtl="0" eaLnBrk="1" latinLnBrk="0" hangingPunct="1">
              <a:spcBef>
                <a:spcPct val="20000"/>
              </a:spcBef>
              <a:buFont typeface="+mj-lt"/>
              <a:buNone/>
            </a:pPr>
            <a:r>
              <a:rPr lang="fr-FR" dirty="0" smtClean="0"/>
              <a:t>&lt; Titre du slide 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779661"/>
            <a:ext cx="8496944" cy="64807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2800" kern="1200" baseline="0" dirty="0" smtClean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Remerciements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427734"/>
            <a:ext cx="8496944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Sous-titre &gt;</a:t>
            </a:r>
          </a:p>
        </p:txBody>
      </p:sp>
      <p:sp>
        <p:nvSpPr>
          <p:cNvPr id="11" name="Forme libre 10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rme libre 7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4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8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647" y="527559"/>
            <a:ext cx="3150707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e libre 4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84612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233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u numéro de diapositive 13"/>
          <p:cNvSpPr>
            <a:spLocks noGrp="1"/>
          </p:cNvSpPr>
          <p:nvPr>
            <p:ph type="sldNum" sz="quarter" idx="4"/>
          </p:nvPr>
        </p:nvSpPr>
        <p:spPr>
          <a:xfrm>
            <a:off x="8783960" y="4824000"/>
            <a:ext cx="39655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1560" y="0"/>
            <a:ext cx="3528392" cy="473198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anchor="ctr" anchorCtr="0"/>
          <a:lstStyle>
            <a:lvl1pPr>
              <a:defRPr lang="fr-FR" sz="2000" b="0" kern="1200" baseline="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marL="92075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Texte concept&gt;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6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slide vierge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979712" y="206375"/>
            <a:ext cx="6912768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de sommaire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339752" y="843558"/>
            <a:ext cx="6552728" cy="37506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lang="fr-FR" sz="2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800100" indent="-342900">
              <a:buFont typeface="+mj-lt"/>
              <a:buAutoNum type="alphaLcPeriod"/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&lt; Titre de niveau 1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1979712" y="-11459"/>
            <a:ext cx="4752528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-6807" y="-6264"/>
            <a:ext cx="2130535" cy="4738253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  <a:gd name="connsiteX0" fmla="*/ 0 w 2203571"/>
              <a:gd name="connsiteY0" fmla="*/ 0 h 4738601"/>
              <a:gd name="connsiteX1" fmla="*/ 2203571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203571"/>
              <a:gd name="connsiteY0" fmla="*/ 0 h 4738601"/>
              <a:gd name="connsiteX1" fmla="*/ 1742219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535168"/>
              <a:gd name="connsiteY0" fmla="*/ 0 h 4738601"/>
              <a:gd name="connsiteX1" fmla="*/ 1742219 w 2535168"/>
              <a:gd name="connsiteY1" fmla="*/ 6263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  <a:gd name="connsiteX0" fmla="*/ 0 w 2535168"/>
              <a:gd name="connsiteY0" fmla="*/ 0 h 4738601"/>
              <a:gd name="connsiteX1" fmla="*/ 2008938 w 2535168"/>
              <a:gd name="connsiteY1" fmla="*/ 0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168" h="4738601">
                <a:moveTo>
                  <a:pt x="0" y="0"/>
                </a:moveTo>
                <a:lnTo>
                  <a:pt x="2008938" y="0"/>
                </a:lnTo>
                <a:lnTo>
                  <a:pt x="2535168" y="4738601"/>
                </a:lnTo>
                <a:lnTo>
                  <a:pt x="7835" y="4738601"/>
                </a:lnTo>
                <a:cubicBezTo>
                  <a:pt x="5223" y="3159067"/>
                  <a:pt x="2612" y="1579534"/>
                  <a:pt x="0" y="0"/>
                </a:cubicBez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0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objectifs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5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Compréh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</a:t>
            </a:r>
            <a:r>
              <a:rPr lang="fr-FR" dirty="0" err="1" smtClean="0"/>
              <a:t>compréhesion</a:t>
            </a:r>
            <a:r>
              <a:rPr lang="fr-FR" dirty="0" smtClean="0"/>
              <a:t>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t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atouts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solution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rgan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organisation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3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proposition financière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4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synthèse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0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annexe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9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9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" y="479010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081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5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480720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61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>
            <a:normAutofit/>
          </a:bodyPr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28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8640960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480720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2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8640960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0"/>
            <a:ext cx="6480720" cy="19548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65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6984776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6624736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984776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8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6984776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6984776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6624736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984776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8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>
            <a:normAutofit/>
          </a:bodyPr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2800" kern="120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843558"/>
            <a:ext cx="4244280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843558"/>
            <a:ext cx="4176464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8048" y="1"/>
            <a:ext cx="2160240" cy="195485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3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4248472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131590"/>
            <a:ext cx="4176464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32240" y="0"/>
            <a:ext cx="2162175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44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8"/>
          <p:cNvSpPr txBox="1">
            <a:spLocks/>
          </p:cNvSpPr>
          <p:nvPr/>
        </p:nvSpPr>
        <p:spPr>
          <a:xfrm>
            <a:off x="8784000" y="4798800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1E6F78-90A6-41AB-832F-B553D60153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907704" y="4857536"/>
            <a:ext cx="691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8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8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49" y="4801098"/>
            <a:ext cx="1514923" cy="31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19" y="206375"/>
            <a:ext cx="8646293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&lt;Titre&gt;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6293" cy="375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754646" y="1"/>
            <a:ext cx="2144663" cy="195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19" y="-1488"/>
            <a:ext cx="6512693" cy="196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84000" y="4823743"/>
            <a:ext cx="396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u numéro de diapositive 8"/>
          <p:cNvSpPr txBox="1">
            <a:spLocks/>
          </p:cNvSpPr>
          <p:nvPr/>
        </p:nvSpPr>
        <p:spPr>
          <a:xfrm>
            <a:off x="8784000" y="4798800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1E6F78-90A6-41AB-832F-B553D60153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reative Commons License"/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" y="479010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1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8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7" r:id="rId26"/>
    <p:sldLayoutId id="2147483686" r:id="rId27"/>
    <p:sldLayoutId id="2147483689" r:id="rId28"/>
    <p:sldLayoutId id="2147483690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fr-FR" sz="2800" kern="1200" baseline="0" dirty="0" smtClean="0">
          <a:solidFill>
            <a:srgbClr val="C71D1D"/>
          </a:solidFill>
          <a:latin typeface="Century Gothic" pitchFamily="34" charset="0"/>
          <a:ea typeface="+mn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6"/>
        </a:buClr>
        <a:buFont typeface="Wingdings" pitchFamily="2" charset="2"/>
        <a:buChar char="§"/>
        <a:defRPr lang="fr-FR" sz="18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4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1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»"/>
        <a:defRPr lang="fr-FR" sz="1050" kern="1200" dirty="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lozerr/tern.java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feray.com/fr/web/gregory.amerson/blog/-/blogs/liferay-ide-2-2-release" TargetMode="External"/><Relationship Id="rId2" Type="http://schemas.openxmlformats.org/officeDocument/2006/relationships/hyperlink" Target="http://tools.jboss.org/blog/2014-06-19-beta2-for-luna.html#better-javascript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genuitec.com/tag/tern/" TargetMode="External"/><Relationship Id="rId4" Type="http://schemas.openxmlformats.org/officeDocument/2006/relationships/hyperlink" Target="http://www.nodeclipse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ss.opensagres.fr/tern.repository/0.6.0/" TargetMode="External"/><Relationship Id="rId2" Type="http://schemas.openxmlformats.org/officeDocument/2006/relationships/hyperlink" Target="http://marketplace.eclipse.org/content/tern-eclipse-id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hyperlink" Target="https://github.com/angelozerr/tern.java/wiki/Getting-Starte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odifrance.fr/" TargetMode="External"/><Relationship Id="rId3" Type="http://schemas.openxmlformats.org/officeDocument/2006/relationships/hyperlink" Target="https://github.com/angelozerr/tern.java" TargetMode="External"/><Relationship Id="rId7" Type="http://schemas.openxmlformats.org/officeDocument/2006/relationships/hyperlink" Target="http://www.sodifrance.fr/" TargetMode="External"/><Relationship Id="rId2" Type="http://schemas.openxmlformats.org/officeDocument/2006/relationships/hyperlink" Target="https://www.eclipse.org/nebula/widgets/pagination/pagination.php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angelozerr/eclipse-wtp-xml-search" TargetMode="External"/><Relationship Id="rId5" Type="http://schemas.openxmlformats.org/officeDocument/2006/relationships/hyperlink" Target="https://code.google.com/p/xdocreport/" TargetMode="External"/><Relationship Id="rId4" Type="http://schemas.openxmlformats.org/officeDocument/2006/relationships/hyperlink" Target="https://github.com/angelozerr/angularjs-eclipse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vertx.io/" TargetMode="External"/><Relationship Id="rId2" Type="http://schemas.openxmlformats.org/officeDocument/2006/relationships/hyperlink" Target="https://blogs.oracle.com/nashorn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de.google.com/p/jav8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ngelozerr/tern-ju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github.com/angelozerr/angularjs-eclipse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oss.opensagres.fr/angularjs-eclipse/0.6.0/" TargetMode="External"/><Relationship Id="rId2" Type="http://schemas.openxmlformats.org/officeDocument/2006/relationships/hyperlink" Target="http://marketplace.eclipse.org/content/angularjs-eclips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hyperlink" Target="https://github.com/angelozerr/angularjs-eclipse/wiki/Getting-Started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rnjs.net/LICENSE" TargetMode="External"/><Relationship Id="rId2" Type="http://schemas.openxmlformats.org/officeDocument/2006/relationships/hyperlink" Target="http://ternjs.ne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nodej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ternjs.net/doc/demo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zerr/tern.ace" TargetMode="External"/><Relationship Id="rId2" Type="http://schemas.openxmlformats.org/officeDocument/2006/relationships/hyperlink" Target="http://codemirror.ne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ngelozerr/tern.or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rnjs.net/doc/manual.html#plugins" TargetMode="External"/><Relationship Id="rId2" Type="http://schemas.openxmlformats.org/officeDocument/2006/relationships/hyperlink" Target="http://ternjs.net/doc/manual.html#typedef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3588" y="2914650"/>
            <a:ext cx="7416824" cy="1314450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Utilisation du moteur d’inférence JavaScript tern.js 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dans un contexte Java (Eclipse)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tern.java </a:t>
            </a:r>
            <a:r>
              <a:rPr lang="fr-FR" sz="2000" i="1" dirty="0">
                <a:solidFill>
                  <a:schemeClr val="tx1"/>
                </a:solidFill>
              </a:rPr>
              <a:t>par Angelo </a:t>
            </a:r>
            <a:r>
              <a:rPr lang="fr-FR" sz="2000" i="1" dirty="0" smtClean="0">
                <a:solidFill>
                  <a:schemeClr val="tx1"/>
                </a:solidFill>
              </a:rPr>
              <a:t>Zerr</a:t>
            </a:r>
            <a:br>
              <a:rPr lang="fr-FR" sz="2000" i="1" dirty="0" smtClean="0">
                <a:solidFill>
                  <a:schemeClr val="tx1"/>
                </a:solidFill>
              </a:rPr>
            </a:br>
            <a:r>
              <a:rPr lang="fr-FR" sz="2000" i="1" dirty="0" smtClean="0">
                <a:solidFill>
                  <a:schemeClr val="tx1"/>
                </a:solidFill>
              </a:rPr>
              <a:t/>
            </a:r>
            <a:br>
              <a:rPr lang="fr-FR" sz="2000" i="1" dirty="0" smtClean="0">
                <a:solidFill>
                  <a:schemeClr val="tx1"/>
                </a:solidFill>
              </a:rPr>
            </a:br>
            <a:r>
              <a:rPr lang="fr-FR" sz="2000" i="1" dirty="0" smtClean="0">
                <a:solidFill>
                  <a:schemeClr val="tx1"/>
                </a:solidFill>
              </a:rPr>
              <a:t>Paris JUG – 18/11/14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3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Server plugin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Plugin : </a:t>
            </a:r>
          </a:p>
          <a:p>
            <a:pPr lvl="1"/>
            <a:r>
              <a:rPr lang="fr-FR" dirty="0"/>
              <a:t>utilise un JSON Type </a:t>
            </a:r>
            <a:r>
              <a:rPr lang="fr-FR" dirty="0" err="1" smtClean="0"/>
              <a:t>Definition</a:t>
            </a:r>
            <a:endParaRPr lang="fr-FR" dirty="0" smtClean="0"/>
          </a:p>
          <a:p>
            <a:pPr lvl="1"/>
            <a:r>
              <a:rPr lang="fr-FR" dirty="0" smtClean="0"/>
              <a:t>permet </a:t>
            </a:r>
            <a:r>
              <a:rPr lang="fr-FR" dirty="0"/>
              <a:t>de gérer plus finement le comportement d’une fonction, via du </a:t>
            </a:r>
            <a:r>
              <a:rPr lang="fr-FR" b="1" dirty="0"/>
              <a:t>code </a:t>
            </a:r>
            <a:r>
              <a:rPr lang="fr-FR" b="1" dirty="0" smtClean="0"/>
              <a:t>JavaScript</a:t>
            </a:r>
            <a:endParaRPr lang="fr-FR" dirty="0"/>
          </a:p>
          <a:p>
            <a:pPr lvl="1"/>
            <a:r>
              <a:rPr lang="fr-FR" dirty="0" smtClean="0"/>
              <a:t>plugins officiels : </a:t>
            </a:r>
          </a:p>
          <a:p>
            <a:pPr lvl="2"/>
            <a:r>
              <a:rPr lang="fr-FR" b="1" dirty="0" smtClean="0"/>
              <a:t>angular</a:t>
            </a:r>
            <a:endParaRPr lang="fr-FR" dirty="0" smtClean="0"/>
          </a:p>
          <a:p>
            <a:pPr lvl="2"/>
            <a:r>
              <a:rPr lang="fr-FR" dirty="0" smtClean="0"/>
              <a:t> </a:t>
            </a:r>
            <a:r>
              <a:rPr lang="fr-FR" b="1" dirty="0" smtClean="0"/>
              <a:t>node</a:t>
            </a:r>
            <a:endParaRPr lang="fr-FR" dirty="0" smtClean="0"/>
          </a:p>
          <a:p>
            <a:pPr lvl="2"/>
            <a:r>
              <a:rPr lang="fr-FR" b="1" dirty="0" smtClean="0"/>
              <a:t>requirejs</a:t>
            </a:r>
            <a:endParaRPr lang="fr-FR" b="1" dirty="0"/>
          </a:p>
          <a:p>
            <a:pPr lvl="1"/>
            <a:r>
              <a:rPr lang="fr-FR" dirty="0"/>
              <a:t>plugins non officiels : </a:t>
            </a:r>
            <a:r>
              <a:rPr lang="fr-FR" b="1" dirty="0" err="1"/>
              <a:t>AlloyUI</a:t>
            </a:r>
            <a:r>
              <a:rPr lang="fr-FR" dirty="0"/>
              <a:t>, </a:t>
            </a:r>
            <a:r>
              <a:rPr lang="fr-FR" b="1" dirty="0" err="1"/>
              <a:t>CKEditor</a:t>
            </a:r>
            <a:r>
              <a:rPr lang="fr-FR" dirty="0"/>
              <a:t>, </a:t>
            </a:r>
            <a:r>
              <a:rPr lang="fr-FR" b="1" dirty="0"/>
              <a:t>Closure</a:t>
            </a:r>
            <a:r>
              <a:rPr lang="fr-FR" dirty="0"/>
              <a:t>, </a:t>
            </a:r>
            <a:r>
              <a:rPr lang="fr-FR" b="1" dirty="0" err="1"/>
              <a:t>CordovaJS</a:t>
            </a:r>
            <a:r>
              <a:rPr lang="fr-FR" dirty="0"/>
              <a:t>, </a:t>
            </a:r>
            <a:r>
              <a:rPr lang="fr-FR" b="1" dirty="0"/>
              <a:t>Dojo</a:t>
            </a:r>
            <a:r>
              <a:rPr lang="fr-FR" dirty="0"/>
              <a:t> , </a:t>
            </a:r>
            <a:r>
              <a:rPr lang="fr-FR" b="1" dirty="0" err="1"/>
              <a:t>ExtJS</a:t>
            </a:r>
            <a:r>
              <a:rPr lang="fr-FR" dirty="0"/>
              <a:t>, </a:t>
            </a:r>
            <a:r>
              <a:rPr lang="fr-FR" b="1" dirty="0"/>
              <a:t>Google </a:t>
            </a:r>
            <a:r>
              <a:rPr lang="fr-FR" b="1" dirty="0" err="1"/>
              <a:t>Maps</a:t>
            </a:r>
            <a:r>
              <a:rPr lang="fr-FR" dirty="0"/>
              <a:t>, </a:t>
            </a:r>
            <a:r>
              <a:rPr lang="fr-FR" b="1" dirty="0" err="1"/>
              <a:t>Liferay</a:t>
            </a:r>
            <a:r>
              <a:rPr lang="fr-FR" dirty="0"/>
              <a:t>, </a:t>
            </a:r>
            <a:r>
              <a:rPr lang="fr-FR" b="1" dirty="0" err="1"/>
              <a:t>Meteor</a:t>
            </a:r>
            <a:r>
              <a:rPr lang="fr-FR" dirty="0"/>
              <a:t>, </a:t>
            </a:r>
            <a:r>
              <a:rPr lang="fr-FR" b="1" dirty="0" err="1"/>
              <a:t>Qooxdoo</a:t>
            </a:r>
            <a:r>
              <a:rPr lang="fr-FR" dirty="0"/>
              <a:t> , </a:t>
            </a:r>
            <a:r>
              <a:rPr lang="fr-FR" b="1" dirty="0"/>
              <a:t>YUI </a:t>
            </a:r>
            <a:r>
              <a:rPr lang="fr-FR" b="1" dirty="0" smtClean="0"/>
              <a:t>Library, express, </a:t>
            </a:r>
            <a:r>
              <a:rPr lang="fr-FR" b="1" dirty="0" err="1" smtClean="0"/>
              <a:t>mongoose</a:t>
            </a:r>
            <a:r>
              <a:rPr lang="fr-FR" b="1" dirty="0" smtClean="0"/>
              <a:t>, </a:t>
            </a:r>
            <a:r>
              <a:rPr lang="fr-FR" b="1" dirty="0" err="1" smtClean="0"/>
              <a:t>mongodb</a:t>
            </a:r>
            <a:r>
              <a:rPr lang="fr-FR" b="1" dirty="0" smtClean="0"/>
              <a:t> native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Ex. avec fonction </a:t>
            </a:r>
            <a:r>
              <a:rPr lang="fr-FR" b="1" dirty="0" smtClean="0"/>
              <a:t>require</a:t>
            </a:r>
            <a:r>
              <a:rPr lang="fr-FR" dirty="0" smtClean="0"/>
              <a:t> de node :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10</a:t>
            </a:fld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60408"/>
            <a:ext cx="2494098" cy="320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31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: </a:t>
            </a:r>
            <a:r>
              <a:rPr lang="fr-FR" dirty="0" smtClean="0"/>
              <a:t>c’est </a:t>
            </a:r>
            <a:r>
              <a:rPr lang="fr-FR" dirty="0" smtClean="0"/>
              <a:t>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4536504" cy="3750667"/>
          </a:xfrm>
        </p:spPr>
        <p:txBody>
          <a:bodyPr>
            <a:normAutofit/>
          </a:bodyPr>
          <a:lstStyle/>
          <a:p>
            <a:r>
              <a:rPr lang="fr-FR" b="1" dirty="0" smtClean="0"/>
              <a:t>tern.java </a:t>
            </a:r>
            <a:r>
              <a:rPr lang="fr-FR" dirty="0"/>
              <a:t>est disponible sur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github.com/angelozerr/tern.java</a:t>
            </a:r>
            <a:endParaRPr lang="fr-FR" b="1" dirty="0" smtClean="0"/>
          </a:p>
          <a:p>
            <a:r>
              <a:rPr lang="fr-FR" b="1" dirty="0" smtClean="0"/>
              <a:t>tern.java</a:t>
            </a:r>
            <a:r>
              <a:rPr lang="fr-FR" dirty="0" smtClean="0"/>
              <a:t> fournit un moteur d’inférence JavaScript dans un contexte </a:t>
            </a:r>
            <a:r>
              <a:rPr lang="fr-FR" dirty="0" smtClean="0"/>
              <a:t>Java</a:t>
            </a:r>
            <a:endParaRPr lang="fr-FR" dirty="0" smtClean="0"/>
          </a:p>
          <a:p>
            <a:r>
              <a:rPr lang="fr-FR" dirty="0" smtClean="0"/>
              <a:t>Il exécute </a:t>
            </a:r>
            <a:r>
              <a:rPr lang="fr-FR" b="1" dirty="0" smtClean="0"/>
              <a:t>tern.js</a:t>
            </a:r>
            <a:r>
              <a:rPr lang="fr-FR" dirty="0" smtClean="0"/>
              <a:t> dans un contexte Java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Le projet est découpé en 2 parties :</a:t>
            </a:r>
          </a:p>
          <a:p>
            <a:pPr lvl="1"/>
            <a:r>
              <a:rPr lang="fr-FR" b="1" dirty="0" err="1"/>
              <a:t>core</a:t>
            </a:r>
            <a:r>
              <a:rPr lang="fr-FR" dirty="0"/>
              <a:t> : utilisation de tern.js dans un contexte Java</a:t>
            </a:r>
          </a:p>
          <a:p>
            <a:pPr lvl="1"/>
            <a:r>
              <a:rPr lang="fr-FR" b="1" dirty="0" err="1"/>
              <a:t>eclipse</a:t>
            </a:r>
            <a:r>
              <a:rPr lang="fr-FR" dirty="0"/>
              <a:t> : utilisation de tern.java (</a:t>
            </a:r>
            <a:r>
              <a:rPr lang="fr-FR" dirty="0" err="1"/>
              <a:t>core</a:t>
            </a:r>
            <a:r>
              <a:rPr lang="fr-FR" dirty="0"/>
              <a:t>) dans Eclipse IDE</a:t>
            </a:r>
          </a:p>
          <a:p>
            <a:pPr marL="342900" lvl="1" indent="-342900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tern.java (</a:t>
            </a:r>
            <a:r>
              <a:rPr lang="fr-FR" sz="1600" dirty="0" err="1"/>
              <a:t>core</a:t>
            </a:r>
            <a:r>
              <a:rPr lang="fr-FR" sz="1600" dirty="0"/>
              <a:t>) </a:t>
            </a:r>
            <a:r>
              <a:rPr lang="fr-FR" sz="1600" dirty="0"/>
              <a:t>pourrait être </a:t>
            </a:r>
            <a:r>
              <a:rPr lang="fr-FR" sz="1600" dirty="0"/>
              <a:t>utilisé dans d’autres solutions Java :</a:t>
            </a:r>
          </a:p>
          <a:p>
            <a:pPr marL="742950" lvl="2" indent="-342900"/>
            <a:r>
              <a:rPr lang="fr-FR" b="1" dirty="0"/>
              <a:t>Champs </a:t>
            </a:r>
            <a:r>
              <a:rPr lang="fr-FR" b="1" dirty="0" smtClean="0"/>
              <a:t>texte </a:t>
            </a:r>
            <a:r>
              <a:rPr lang="fr-FR" b="1" dirty="0"/>
              <a:t>simple</a:t>
            </a:r>
            <a:r>
              <a:rPr lang="fr-FR" dirty="0"/>
              <a:t> : SWT Text, Swing </a:t>
            </a:r>
            <a:r>
              <a:rPr lang="fr-FR" dirty="0" err="1"/>
              <a:t>JTextField</a:t>
            </a:r>
            <a:r>
              <a:rPr lang="fr-FR" dirty="0"/>
              <a:t>, </a:t>
            </a:r>
            <a:r>
              <a:rPr lang="fr-FR" dirty="0" smtClean="0"/>
              <a:t>etc.</a:t>
            </a:r>
            <a:endParaRPr lang="fr-FR" dirty="0"/>
          </a:p>
          <a:p>
            <a:pPr marL="742950" lvl="2" indent="-342900"/>
            <a:r>
              <a:rPr lang="fr-FR" b="1" dirty="0"/>
              <a:t>Editeur (IDE</a:t>
            </a:r>
            <a:r>
              <a:rPr lang="fr-FR" b="1" dirty="0" smtClean="0"/>
              <a:t>)</a:t>
            </a:r>
            <a:r>
              <a:rPr lang="fr-FR" dirty="0" smtClean="0"/>
              <a:t>:  </a:t>
            </a:r>
            <a:r>
              <a:rPr lang="fr-FR" dirty="0" err="1"/>
              <a:t>IntelliJ</a:t>
            </a:r>
            <a:r>
              <a:rPr lang="fr-FR" dirty="0"/>
              <a:t> IDEA, </a:t>
            </a:r>
            <a:r>
              <a:rPr lang="fr-FR" dirty="0" err="1"/>
              <a:t>Netbeans</a:t>
            </a:r>
            <a:r>
              <a:rPr lang="fr-FR" dirty="0"/>
              <a:t>, </a:t>
            </a:r>
            <a:r>
              <a:rPr lang="fr-FR" dirty="0" smtClean="0"/>
              <a:t>etc.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94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: </a:t>
            </a:r>
            <a:r>
              <a:rPr lang="fr-FR" dirty="0" smtClean="0"/>
              <a:t>qui </a:t>
            </a:r>
            <a:r>
              <a:rPr lang="fr-FR" dirty="0" smtClean="0"/>
              <a:t>l’utilise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8640960" cy="3750667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JBoss</a:t>
            </a:r>
            <a:r>
              <a:rPr lang="fr-FR" b="1" dirty="0" smtClean="0"/>
              <a:t> Studio 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Support </a:t>
            </a:r>
            <a:r>
              <a:rPr lang="fr-FR" dirty="0" err="1" smtClean="0"/>
              <a:t>Cordova</a:t>
            </a:r>
            <a:endParaRPr lang="fr-FR" dirty="0" smtClean="0"/>
          </a:p>
          <a:p>
            <a:pPr lvl="1"/>
            <a:r>
              <a:rPr lang="fr-FR" dirty="0" smtClean="0"/>
              <a:t>Support Angular</a:t>
            </a:r>
          </a:p>
          <a:p>
            <a:pPr lvl="1"/>
            <a:r>
              <a:rPr lang="fr-FR" dirty="0">
                <a:hlinkClick r:id="rId2"/>
              </a:rPr>
              <a:t>http://tools.jboss.org/blog/2014-06-19-beta2-for-luna.html#better-javascript</a:t>
            </a:r>
            <a:endParaRPr lang="fr-FR" dirty="0" smtClean="0"/>
          </a:p>
          <a:p>
            <a:r>
              <a:rPr lang="fr-FR" b="1" dirty="0" err="1" smtClean="0"/>
              <a:t>Liferay</a:t>
            </a:r>
            <a:r>
              <a:rPr lang="fr-FR" b="1" dirty="0" smtClean="0"/>
              <a:t> IDE 2.2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support </a:t>
            </a:r>
            <a:r>
              <a:rPr lang="fr-FR" dirty="0"/>
              <a:t>YUI </a:t>
            </a:r>
            <a:r>
              <a:rPr lang="fr-FR" dirty="0" smtClean="0"/>
              <a:t>, AUI et </a:t>
            </a:r>
            <a:r>
              <a:rPr lang="fr-FR" dirty="0" err="1" smtClean="0"/>
              <a:t>Liferay</a:t>
            </a:r>
            <a:endParaRPr lang="fr-FR" dirty="0" smtClean="0"/>
          </a:p>
          <a:p>
            <a:pPr lvl="1"/>
            <a:r>
              <a:rPr lang="fr-FR" dirty="0">
                <a:hlinkClick r:id="rId3"/>
              </a:rPr>
              <a:t>http://www.liferay.com/fr/web/gregory.amerson/blog/-/blogs/liferay-ide-2-2-release</a:t>
            </a:r>
            <a:endParaRPr lang="fr-FR" dirty="0" smtClean="0"/>
          </a:p>
          <a:p>
            <a:r>
              <a:rPr lang="fr-FR" b="1" dirty="0" err="1" smtClean="0"/>
              <a:t>Nodeclipse</a:t>
            </a:r>
            <a:r>
              <a:rPr lang="fr-FR" b="1" dirty="0" smtClean="0"/>
              <a:t> </a:t>
            </a:r>
            <a:r>
              <a:rPr lang="fr-FR" dirty="0" smtClean="0"/>
              <a:t>:</a:t>
            </a:r>
            <a:endParaRPr lang="fr-FR" dirty="0" smtClean="0"/>
          </a:p>
          <a:p>
            <a:pPr lvl="1"/>
            <a:r>
              <a:rPr lang="fr-FR" dirty="0" smtClean="0"/>
              <a:t>Support node, express, </a:t>
            </a:r>
            <a:r>
              <a:rPr lang="fr-FR" dirty="0" err="1" smtClean="0"/>
              <a:t>mongodb</a:t>
            </a:r>
            <a:r>
              <a:rPr lang="fr-FR" dirty="0" smtClean="0"/>
              <a:t> native, </a:t>
            </a:r>
            <a:r>
              <a:rPr lang="fr-FR" dirty="0" err="1" smtClean="0"/>
              <a:t>mongoose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http://www.nodeclipse.org/</a:t>
            </a:r>
            <a:endParaRPr lang="fr-FR" dirty="0" smtClean="0"/>
          </a:p>
          <a:p>
            <a:r>
              <a:rPr lang="fr-FR" b="1" dirty="0" err="1" smtClean="0"/>
              <a:t>MyEclipse</a:t>
            </a:r>
            <a:r>
              <a:rPr lang="fr-FR" b="1" dirty="0" smtClean="0"/>
              <a:t> :</a:t>
            </a:r>
            <a:endParaRPr lang="fr-FR" b="1" dirty="0" smtClean="0"/>
          </a:p>
          <a:p>
            <a:pPr lvl="1"/>
            <a:r>
              <a:rPr lang="fr-FR" dirty="0">
                <a:hlinkClick r:id="rId5"/>
              </a:rPr>
              <a:t>https://www.genuitec.com/tag/tern</a:t>
            </a:r>
            <a:r>
              <a:rPr lang="fr-FR" dirty="0" smtClean="0">
                <a:hlinkClick r:id="rId5"/>
              </a:rPr>
              <a:t>/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5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Tern.java – Démo (Eclipse  SWT)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Démo avec le </a:t>
            </a:r>
            <a:r>
              <a:rPr lang="fr-FR" b="1" dirty="0" smtClean="0"/>
              <a:t>module browser</a:t>
            </a:r>
            <a:r>
              <a:rPr lang="fr-FR" dirty="0" smtClean="0"/>
              <a:t> et un simple champs texte SWT : </a:t>
            </a:r>
          </a:p>
          <a:p>
            <a:endParaRPr lang="fr-F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45636"/>
            <a:ext cx="3653582" cy="27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90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</a:t>
            </a:r>
            <a:r>
              <a:rPr lang="fr-FR" dirty="0"/>
              <a:t> </a:t>
            </a:r>
            <a:r>
              <a:rPr lang="fr-FR" dirty="0" smtClean="0"/>
              <a:t>IDE : </a:t>
            </a:r>
            <a:r>
              <a:rPr lang="fr-FR" dirty="0" smtClean="0"/>
              <a:t>c’est </a:t>
            </a:r>
            <a:r>
              <a:rPr lang="fr-FR" dirty="0" smtClean="0"/>
              <a:t>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Pour rappel</a:t>
            </a:r>
            <a:r>
              <a:rPr lang="fr-FR" b="1" dirty="0" smtClean="0"/>
              <a:t>, </a:t>
            </a:r>
            <a:r>
              <a:rPr lang="fr-FR" b="1" dirty="0"/>
              <a:t>JSDT</a:t>
            </a:r>
            <a:r>
              <a:rPr lang="fr-FR" dirty="0"/>
              <a:t> est le plugin Eclipse officiel </a:t>
            </a:r>
            <a:r>
              <a:rPr lang="fr-FR" dirty="0" smtClean="0"/>
              <a:t>pour </a:t>
            </a:r>
            <a:r>
              <a:rPr lang="fr-FR" dirty="0" smtClean="0"/>
              <a:t>JavaScript</a:t>
            </a:r>
            <a:endParaRPr lang="fr-FR" dirty="0"/>
          </a:p>
          <a:p>
            <a:r>
              <a:rPr lang="fr-FR" b="1" dirty="0" smtClean="0"/>
              <a:t>Tern IDE </a:t>
            </a:r>
            <a:r>
              <a:rPr lang="fr-FR" dirty="0" smtClean="0"/>
              <a:t>est un ensemble de plugins Eclipse basé sur </a:t>
            </a:r>
            <a:r>
              <a:rPr lang="fr-FR" b="1" dirty="0" smtClean="0"/>
              <a:t>tern.java</a:t>
            </a:r>
            <a:r>
              <a:rPr lang="fr-FR" dirty="0" smtClean="0"/>
              <a:t> pour l’IDE </a:t>
            </a:r>
            <a:r>
              <a:rPr lang="fr-FR" dirty="0" smtClean="0"/>
              <a:t>Eclipse</a:t>
            </a:r>
            <a:endParaRPr lang="fr-FR" dirty="0" smtClean="0"/>
          </a:p>
          <a:p>
            <a:r>
              <a:rPr lang="fr-FR" dirty="0" smtClean="0"/>
              <a:t>Il est découpé en 4 grandes parties : </a:t>
            </a:r>
          </a:p>
          <a:p>
            <a:pPr lvl="1"/>
            <a:r>
              <a:rPr lang="fr-FR" dirty="0" smtClean="0"/>
              <a:t>Tern IDE </a:t>
            </a:r>
            <a:r>
              <a:rPr lang="fr-FR" b="1" dirty="0" err="1" smtClean="0"/>
              <a:t>Core</a:t>
            </a:r>
            <a:r>
              <a:rPr lang="fr-FR" b="1" dirty="0" smtClean="0"/>
              <a:t>/UI</a:t>
            </a:r>
          </a:p>
          <a:p>
            <a:pPr lvl="1"/>
            <a:r>
              <a:rPr lang="fr-FR" dirty="0" smtClean="0"/>
              <a:t>Tern - </a:t>
            </a:r>
            <a:r>
              <a:rPr lang="fr-FR" b="1" dirty="0" err="1" smtClean="0"/>
              <a:t>Embed</a:t>
            </a:r>
            <a:r>
              <a:rPr lang="fr-FR" b="1" dirty="0" smtClean="0"/>
              <a:t> Node.js </a:t>
            </a:r>
            <a:r>
              <a:rPr lang="fr-FR" dirty="0" smtClean="0"/>
              <a:t>: fournit un serveur node.js (à utiliser si node.js n’est pas installé)</a:t>
            </a:r>
            <a:endParaRPr lang="fr-FR" dirty="0"/>
          </a:p>
          <a:p>
            <a:pPr lvl="1"/>
            <a:r>
              <a:rPr lang="fr-FR" dirty="0" smtClean="0"/>
              <a:t>Tern – </a:t>
            </a:r>
            <a:r>
              <a:rPr lang="fr-FR" b="1" dirty="0" smtClean="0"/>
              <a:t>JSDT</a:t>
            </a:r>
            <a:r>
              <a:rPr lang="fr-FR" dirty="0" smtClean="0"/>
              <a:t> : étend </a:t>
            </a:r>
            <a:r>
              <a:rPr lang="fr-FR" dirty="0"/>
              <a:t>la </a:t>
            </a:r>
            <a:r>
              <a:rPr lang="fr-FR" dirty="0" smtClean="0"/>
              <a:t>complétion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 hover pour </a:t>
            </a:r>
            <a:r>
              <a:rPr lang="fr-FR" dirty="0" smtClean="0"/>
              <a:t>utiliser </a:t>
            </a:r>
            <a:r>
              <a:rPr lang="fr-FR" dirty="0"/>
              <a:t>tern dans </a:t>
            </a:r>
            <a:r>
              <a:rPr lang="fr-FR" dirty="0" smtClean="0"/>
              <a:t>l’</a:t>
            </a:r>
            <a:r>
              <a:rPr lang="fr-FR" dirty="0"/>
              <a:t>é</a:t>
            </a:r>
            <a:r>
              <a:rPr lang="fr-FR" dirty="0" smtClean="0"/>
              <a:t>diteur JavaScript JSDT</a:t>
            </a:r>
          </a:p>
          <a:p>
            <a:pPr lvl="1"/>
            <a:r>
              <a:rPr lang="fr-FR" dirty="0" smtClean="0"/>
              <a:t>Tern - </a:t>
            </a:r>
            <a:r>
              <a:rPr lang="fr-FR" b="1" dirty="0" err="1" smtClean="0"/>
              <a:t>Tooling</a:t>
            </a:r>
            <a:endParaRPr lang="fr-FR" b="1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Tern IDE n’est pas lié à </a:t>
            </a:r>
            <a:r>
              <a:rPr lang="fr-FR" dirty="0" smtClean="0"/>
              <a:t>JSDT : il </a:t>
            </a:r>
            <a:r>
              <a:rPr lang="fr-FR" dirty="0"/>
              <a:t>peut être utilisé avec d’autres </a:t>
            </a:r>
            <a:r>
              <a:rPr lang="fr-FR" dirty="0" smtClean="0"/>
              <a:t>éditeurs </a:t>
            </a:r>
            <a:r>
              <a:rPr lang="fr-FR" dirty="0" smtClean="0"/>
              <a:t>JavaScript</a:t>
            </a:r>
            <a:endParaRPr lang="fr-FR" dirty="0"/>
          </a:p>
          <a:p>
            <a:r>
              <a:rPr lang="fr-FR" dirty="0"/>
              <a:t>Tern IDE utilise tern pour </a:t>
            </a:r>
            <a:r>
              <a:rPr lang="fr-FR" dirty="0" smtClean="0"/>
              <a:t>fournir dans l’éditeur JavaScript </a:t>
            </a:r>
            <a:r>
              <a:rPr lang="fr-FR" dirty="0" smtClean="0"/>
              <a:t>JSDT :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b="1" dirty="0" smtClean="0"/>
              <a:t>complétion</a:t>
            </a:r>
            <a:r>
              <a:rPr lang="fr-FR" dirty="0" smtClean="0"/>
              <a:t> JavaScript</a:t>
            </a:r>
            <a:endParaRPr lang="fr-FR" b="1" dirty="0"/>
          </a:p>
          <a:p>
            <a:pPr lvl="1"/>
            <a:r>
              <a:rPr lang="fr-FR" dirty="0" smtClean="0"/>
              <a:t>la </a:t>
            </a:r>
            <a:r>
              <a:rPr lang="fr-FR" b="1" dirty="0" smtClean="0"/>
              <a:t>navigation</a:t>
            </a:r>
            <a:r>
              <a:rPr lang="fr-FR" dirty="0"/>
              <a:t> </a:t>
            </a:r>
            <a:r>
              <a:rPr lang="fr-FR" dirty="0" smtClean="0"/>
              <a:t>JavaScript (</a:t>
            </a:r>
            <a:r>
              <a:rPr lang="fr-FR" dirty="0" err="1" smtClean="0"/>
              <a:t>hyperlinks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smtClean="0"/>
              <a:t>les </a:t>
            </a:r>
            <a:r>
              <a:rPr lang="fr-FR" b="1" dirty="0" smtClean="0"/>
              <a:t>informations bulles </a:t>
            </a:r>
            <a:r>
              <a:rPr lang="fr-FR" dirty="0" smtClean="0"/>
              <a:t>JavaScript (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smtClean="0"/>
              <a:t>hover)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b="1" dirty="0" smtClean="0"/>
              <a:t>validation </a:t>
            </a:r>
            <a:r>
              <a:rPr lang="fr-FR" dirty="0"/>
              <a:t>JavaScript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8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Marketplace : </a:t>
            </a:r>
            <a:r>
              <a:rPr lang="fr-FR" dirty="0" smtClean="0">
                <a:hlinkClick r:id="rId2"/>
              </a:rPr>
              <a:t>http://marketplace.eclipse.org/content/tern-eclipse-ide</a:t>
            </a:r>
            <a:endParaRPr lang="fr-FR" dirty="0" smtClean="0"/>
          </a:p>
          <a:p>
            <a:r>
              <a:rPr lang="fr-FR" dirty="0" smtClean="0"/>
              <a:t>Ou Update site : </a:t>
            </a:r>
            <a:r>
              <a:rPr lang="fr-FR" dirty="0" smtClean="0">
                <a:hlinkClick r:id="rId3"/>
              </a:rPr>
              <a:t>http://oss.opensagres.fr/tern.repository/0.6.0/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/>
              <a:t>pour démarrer avec Tern IDE : </a:t>
            </a:r>
            <a:r>
              <a:rPr lang="fr-FR" dirty="0" smtClean="0">
                <a:hlinkClick r:id="rId4"/>
              </a:rPr>
              <a:t>https://github.com/angelozerr/tern.java/wiki/Getting-Started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53649"/>
            <a:ext cx="5822968" cy="214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84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</a:t>
            </a:r>
            <a:r>
              <a:rPr lang="fr-FR" dirty="0"/>
              <a:t> </a:t>
            </a:r>
            <a:r>
              <a:rPr lang="fr-FR" dirty="0" smtClean="0"/>
              <a:t>IDE – Démo (Complétion)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Démo avec le </a:t>
            </a:r>
            <a:r>
              <a:rPr lang="fr-FR" sz="1600" b="1" dirty="0" smtClean="0"/>
              <a:t>module browser</a:t>
            </a:r>
          </a:p>
          <a:p>
            <a:r>
              <a:rPr lang="fr-FR" sz="1600" dirty="0" smtClean="0"/>
              <a:t>Ici tern sait que la variable </a:t>
            </a:r>
            <a:r>
              <a:rPr lang="fr-FR" sz="1600" b="1" i="1" dirty="0" smtClean="0"/>
              <a:t>elt</a:t>
            </a:r>
            <a:r>
              <a:rPr lang="fr-FR" sz="1600" dirty="0" smtClean="0"/>
              <a:t> est de type </a:t>
            </a:r>
            <a:r>
              <a:rPr lang="fr-FR" sz="1600" b="1" i="1" dirty="0" smtClean="0"/>
              <a:t>HTMLElement</a:t>
            </a:r>
            <a:r>
              <a:rPr lang="fr-FR" sz="1600" dirty="0" smtClean="0"/>
              <a:t>:</a:t>
            </a:r>
          </a:p>
          <a:p>
            <a:endParaRPr lang="fr-FR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9662"/>
            <a:ext cx="7406640" cy="2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14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(Complétion)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tern sait que </a:t>
            </a:r>
            <a:r>
              <a:rPr lang="fr-FR" sz="1600" b="1" i="1" dirty="0" smtClean="0"/>
              <a:t>e</a:t>
            </a:r>
            <a:r>
              <a:rPr lang="fr-FR" sz="1600" dirty="0" smtClean="0"/>
              <a:t> est un </a:t>
            </a:r>
            <a:r>
              <a:rPr lang="fr-FR" sz="1600" b="1" i="1" dirty="0" smtClean="0"/>
              <a:t>événement</a:t>
            </a:r>
            <a:r>
              <a:rPr lang="fr-FR" sz="1600" dirty="0" smtClean="0"/>
              <a:t> </a:t>
            </a:r>
            <a:r>
              <a:rPr lang="fr-FR" sz="1600" dirty="0" smtClean="0"/>
              <a:t>d’un </a:t>
            </a:r>
            <a:r>
              <a:rPr lang="fr-FR" sz="1600" dirty="0" smtClean="0"/>
              <a:t>callback :</a:t>
            </a:r>
          </a:p>
          <a:p>
            <a:endParaRPr lang="fr-FR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1630"/>
            <a:ext cx="7272808" cy="232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20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(Hyperlink)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tern retrouve où est déclaré l’évènement </a:t>
            </a:r>
            <a:r>
              <a:rPr lang="fr-FR" sz="1600" dirty="0" smtClean="0"/>
              <a:t>e :</a:t>
            </a:r>
            <a:endParaRPr lang="fr-FR" sz="1600" dirty="0" smtClean="0"/>
          </a:p>
          <a:p>
            <a:endParaRPr lang="fr-FR" sz="1600" dirty="0" smtClean="0"/>
          </a:p>
          <a:p>
            <a:endParaRPr lang="fr-FR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07369"/>
            <a:ext cx="617220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6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(Hover)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tern retrouve les informations de l’événement e :</a:t>
            </a:r>
          </a:p>
          <a:p>
            <a:endParaRPr lang="fr-FR" sz="1600" dirty="0" smtClean="0"/>
          </a:p>
          <a:p>
            <a:endParaRPr lang="fr-FR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545636"/>
            <a:ext cx="8006283" cy="244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Angelo Zerr</a:t>
            </a:r>
          </a:p>
          <a:p>
            <a:r>
              <a:rPr lang="fr-FR" dirty="0" smtClean="0"/>
              <a:t>Commiteur Eclipse</a:t>
            </a:r>
          </a:p>
          <a:p>
            <a:pPr lvl="1"/>
            <a:r>
              <a:rPr lang="fr-FR" dirty="0" smtClean="0"/>
              <a:t>Créateur </a:t>
            </a:r>
            <a:r>
              <a:rPr lang="fr-FR" b="1" dirty="0" smtClean="0"/>
              <a:t>Moteur CSS Eclipse E4</a:t>
            </a:r>
          </a:p>
          <a:p>
            <a:pPr lvl="1"/>
            <a:r>
              <a:rPr lang="fr-FR" b="1" dirty="0" smtClean="0"/>
              <a:t>Nebula </a:t>
            </a:r>
            <a:r>
              <a:rPr lang="fr-FR" b="1" dirty="0"/>
              <a:t>Pagination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https://www.eclipse.org/nebula/widgets/pagination/pagination.php</a:t>
            </a:r>
            <a:endParaRPr lang="fr-FR" dirty="0" smtClean="0"/>
          </a:p>
          <a:p>
            <a:r>
              <a:rPr lang="fr-FR" dirty="0" smtClean="0"/>
              <a:t>Contributeur open source :</a:t>
            </a:r>
          </a:p>
          <a:p>
            <a:pPr lvl="1"/>
            <a:r>
              <a:rPr lang="fr-FR" b="1" dirty="0"/>
              <a:t>tern.java 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https://github.com/angelozerr/tern.java</a:t>
            </a:r>
            <a:endParaRPr lang="fr-FR" dirty="0" smtClean="0"/>
          </a:p>
          <a:p>
            <a:pPr lvl="1"/>
            <a:r>
              <a:rPr lang="fr-FR" b="1" dirty="0" smtClean="0"/>
              <a:t>AngularJS </a:t>
            </a:r>
            <a:r>
              <a:rPr lang="fr-FR" b="1" dirty="0"/>
              <a:t>Eclipse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https://github.com/angelozerr/angularjs-eclipse</a:t>
            </a:r>
            <a:endParaRPr lang="fr-FR" dirty="0" smtClean="0"/>
          </a:p>
          <a:p>
            <a:pPr lvl="1"/>
            <a:r>
              <a:rPr lang="fr-FR" b="1" dirty="0" smtClean="0"/>
              <a:t>XDocReport</a:t>
            </a:r>
            <a:r>
              <a:rPr lang="fr-FR" dirty="0"/>
              <a:t> : </a:t>
            </a:r>
            <a:r>
              <a:rPr lang="fr-FR" dirty="0">
                <a:hlinkClick r:id="rId5"/>
              </a:rPr>
              <a:t>https://code.google.com/p/xdocreport/</a:t>
            </a:r>
            <a:endParaRPr lang="fr-FR" dirty="0" smtClean="0"/>
          </a:p>
          <a:p>
            <a:pPr lvl="1"/>
            <a:r>
              <a:rPr lang="fr-FR" b="1" dirty="0"/>
              <a:t>Eclipse WTP/XML </a:t>
            </a:r>
            <a:r>
              <a:rPr lang="fr-FR" b="1" dirty="0" smtClean="0"/>
              <a:t>Search</a:t>
            </a:r>
            <a:r>
              <a:rPr lang="fr-FR" dirty="0"/>
              <a:t> : </a:t>
            </a:r>
            <a:r>
              <a:rPr lang="fr-FR" dirty="0">
                <a:hlinkClick r:id="rId6"/>
              </a:rPr>
              <a:t>https://github.com/angelozerr/eclipse-wtp-xml-search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sz="1400" dirty="0"/>
              <a:t>« Sodifrance propose des solutions qui </a:t>
            </a:r>
            <a:r>
              <a:rPr lang="fr-FR" sz="1400" dirty="0" smtClean="0"/>
              <a:t>accélèrent la </a:t>
            </a:r>
            <a:r>
              <a:rPr lang="fr-FR" sz="1400" dirty="0"/>
              <a:t>transformation des SI pour répondre aux </a:t>
            </a:r>
            <a:r>
              <a:rPr lang="fr-FR" sz="1400" dirty="0" smtClean="0"/>
              <a:t>nouveaux enjeux </a:t>
            </a:r>
            <a:r>
              <a:rPr lang="fr-FR" sz="1400" dirty="0"/>
              <a:t>de l'économie </a:t>
            </a:r>
            <a:r>
              <a:rPr lang="fr-FR" sz="1400" dirty="0" smtClean="0"/>
              <a:t>numérique</a:t>
            </a:r>
            <a:r>
              <a:rPr lang="fr-FR" sz="1400" dirty="0"/>
              <a:t>. </a:t>
            </a:r>
            <a:r>
              <a:rPr lang="fr-FR" sz="1400" dirty="0" smtClean="0"/>
              <a:t>»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7"/>
              </a:rPr>
              <a:t>http://www.sodifrance.fr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8"/>
              </a:rPr>
              <a:t>http://blog.sodifrance.fr</a:t>
            </a:r>
            <a:endParaRPr lang="fr-FR" sz="1400" dirty="0"/>
          </a:p>
          <a:p>
            <a:pPr marL="457200" lvl="1" indent="0">
              <a:buNone/>
            </a:pPr>
            <a:endParaRPr lang="fr-FR" sz="1400" dirty="0" smtClean="0"/>
          </a:p>
          <a:p>
            <a:pPr marL="457200" lvl="1" indent="0">
              <a:buNone/>
            </a:pPr>
            <a:endParaRPr lang="fr-FR" sz="1400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056" y="77155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8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 IDE – </a:t>
            </a:r>
            <a:r>
              <a:rPr lang="fr-FR" dirty="0" smtClean="0"/>
              <a:t>Démo (Validation)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Ici le plugin tern </a:t>
            </a:r>
            <a:r>
              <a:rPr lang="fr-FR" sz="1600" b="1" dirty="0" smtClean="0"/>
              <a:t>lint</a:t>
            </a:r>
            <a:r>
              <a:rPr lang="fr-FR" sz="1600" dirty="0" smtClean="0"/>
              <a:t> est utilisé : le paramètre </a:t>
            </a:r>
            <a:r>
              <a:rPr lang="fr-FR" sz="1600" b="1" dirty="0" smtClean="0"/>
              <a:t>getElementById</a:t>
            </a:r>
            <a:r>
              <a:rPr lang="fr-FR" sz="1600" dirty="0" smtClean="0"/>
              <a:t> attendu </a:t>
            </a:r>
            <a:r>
              <a:rPr lang="fr-FR" sz="1600" dirty="0" smtClean="0"/>
              <a:t>doit </a:t>
            </a:r>
            <a:r>
              <a:rPr lang="fr-FR" sz="1600" dirty="0" smtClean="0"/>
              <a:t>être de type </a:t>
            </a:r>
            <a:r>
              <a:rPr lang="fr-FR" sz="1600" b="1" dirty="0" smtClean="0"/>
              <a:t>string</a:t>
            </a:r>
            <a:r>
              <a:rPr lang="fr-FR" sz="1600" dirty="0" smtClean="0"/>
              <a:t> :</a:t>
            </a:r>
          </a:p>
          <a:p>
            <a:endParaRPr lang="fr-FR" sz="1600" dirty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4" y="1779662"/>
            <a:ext cx="5743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8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</a:t>
            </a:r>
            <a:r>
              <a:rPr lang="fr-FR" dirty="0" smtClean="0"/>
              <a:t>IDE &amp;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251520" y="843558"/>
            <a:ext cx="8640960" cy="3960440"/>
          </a:xfrm>
        </p:spPr>
        <p:txBody>
          <a:bodyPr>
            <a:normAutofit/>
          </a:bodyPr>
          <a:lstStyle/>
          <a:p>
            <a:r>
              <a:rPr lang="fr-FR" dirty="0" smtClean="0"/>
              <a:t>Un module est un JSON Type Definition ou un </a:t>
            </a:r>
            <a:r>
              <a:rPr lang="fr-FR" dirty="0" smtClean="0"/>
              <a:t>plugin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La sélection des modules s’effectuent dans les propriétés du projet (ex : </a:t>
            </a:r>
            <a:r>
              <a:rPr lang="fr-FR" dirty="0" err="1" smtClean="0"/>
              <a:t>jquery</a:t>
            </a:r>
            <a:r>
              <a:rPr lang="fr-FR" dirty="0" smtClean="0"/>
              <a:t>)</a:t>
            </a:r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21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606" y="1275606"/>
            <a:ext cx="3347839" cy="298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6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</a:t>
            </a:r>
            <a:r>
              <a:rPr lang="fr-FR" dirty="0" smtClean="0"/>
              <a:t>IDE &amp; jQuery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La sélection du module </a:t>
            </a:r>
            <a:r>
              <a:rPr lang="fr-FR" b="1" dirty="0" smtClean="0"/>
              <a:t>jquery</a:t>
            </a:r>
            <a:r>
              <a:rPr lang="fr-FR" dirty="0" smtClean="0"/>
              <a:t> fournit la complétion sur ce framework</a:t>
            </a:r>
            <a:r>
              <a:rPr lang="fr-FR" dirty="0" smtClean="0"/>
              <a:t>:   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►jquery est un JSON Type Definition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74" y="1419622"/>
            <a:ext cx="7780101" cy="23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</a:t>
            </a:r>
            <a:r>
              <a:rPr lang="fr-FR" dirty="0" smtClean="0"/>
              <a:t>IDE &amp; Node.js 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La sélection du module </a:t>
            </a:r>
            <a:r>
              <a:rPr lang="fr-FR" b="1" dirty="0" smtClean="0"/>
              <a:t>node </a:t>
            </a:r>
            <a:r>
              <a:rPr lang="fr-FR" dirty="0" smtClean="0"/>
              <a:t>fournit </a:t>
            </a:r>
            <a:r>
              <a:rPr lang="fr-FR" dirty="0"/>
              <a:t>la complétion sur ce </a:t>
            </a:r>
            <a:r>
              <a:rPr lang="fr-FR" dirty="0" smtClean="0"/>
              <a:t>framework :  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►node est un plugin tern. Ici il gère la fonction require.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7614"/>
            <a:ext cx="7704856" cy="239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2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</a:t>
            </a:r>
            <a:r>
              <a:rPr lang="fr-FR" dirty="0" smtClean="0"/>
              <a:t>IDE &amp; Closure Library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La sélection du module </a:t>
            </a:r>
            <a:r>
              <a:rPr lang="fr-FR" b="1" dirty="0" smtClean="0"/>
              <a:t>closure </a:t>
            </a:r>
            <a:r>
              <a:rPr lang="fr-FR" dirty="0" smtClean="0"/>
              <a:t>fournit </a:t>
            </a:r>
            <a:r>
              <a:rPr lang="fr-FR" dirty="0"/>
              <a:t>la complétion sur ce </a:t>
            </a:r>
            <a:r>
              <a:rPr lang="fr-FR" dirty="0" smtClean="0"/>
              <a:t>framework :  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/>
              <a:t>closure est un plugin tern. Il se base sur les sources JavaScript de closure. La navigation permet d’ouvrir les sources de closure.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9" y="1347614"/>
            <a:ext cx="686435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71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Java </a:t>
            </a:r>
            <a:r>
              <a:rPr lang="fr-FR" dirty="0" smtClean="0"/>
              <a:t>: comment </a:t>
            </a:r>
            <a:r>
              <a:rPr lang="fr-FR" dirty="0" smtClean="0"/>
              <a:t>ca </a:t>
            </a:r>
            <a:r>
              <a:rPr lang="fr-FR" dirty="0" smtClean="0"/>
              <a:t>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Communication entre la complétion Eclipse et tern  :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01" y="1347614"/>
            <a:ext cx="681990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Java </a:t>
            </a:r>
            <a:r>
              <a:rPr lang="fr-FR" dirty="0" smtClean="0"/>
              <a:t>: comment </a:t>
            </a:r>
            <a:r>
              <a:rPr lang="fr-FR" dirty="0" smtClean="0"/>
              <a:t>ca </a:t>
            </a:r>
            <a:r>
              <a:rPr lang="fr-FR" dirty="0" smtClean="0"/>
              <a:t>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serveur tern lancé : tern.js est exécuté dans Eclipse IDE via Node.js</a:t>
            </a:r>
          </a:p>
          <a:p>
            <a:r>
              <a:rPr lang="fr-FR" dirty="0"/>
              <a:t>i</a:t>
            </a:r>
            <a:r>
              <a:rPr lang="fr-FR" dirty="0" smtClean="0"/>
              <a:t>ci </a:t>
            </a:r>
            <a:r>
              <a:rPr lang="fr-FR" dirty="0" smtClean="0"/>
              <a:t>le server tern charge les JSON Type Définitions emacs5, browser et jquery</a:t>
            </a:r>
          </a:p>
          <a:p>
            <a:r>
              <a:rPr lang="fr-FR" dirty="0" smtClean="0"/>
              <a:t>communication entre la complétion Eclipse et le serveur tern s’effectue via JSON : </a:t>
            </a:r>
          </a:p>
          <a:p>
            <a:pPr lvl="1"/>
            <a:r>
              <a:rPr lang="fr-FR" dirty="0" smtClean="0"/>
              <a:t>2 </a:t>
            </a:r>
            <a:r>
              <a:rPr lang="fr-FR" b="1" dirty="0" smtClean="0"/>
              <a:t>requêtes </a:t>
            </a:r>
            <a:r>
              <a:rPr lang="fr-FR" b="1" dirty="0" smtClean="0"/>
              <a:t>JSON </a:t>
            </a:r>
            <a:r>
              <a:rPr lang="fr-FR" dirty="0" smtClean="0"/>
              <a:t>:</a:t>
            </a:r>
            <a:endParaRPr lang="fr-FR" dirty="0" smtClean="0"/>
          </a:p>
          <a:p>
            <a:pPr lvl="2"/>
            <a:r>
              <a:rPr lang="fr-FR" dirty="0" smtClean="0"/>
              <a:t>requête </a:t>
            </a:r>
            <a:r>
              <a:rPr lang="fr-FR" b="1" dirty="0" smtClean="0"/>
              <a:t>files </a:t>
            </a:r>
            <a:r>
              <a:rPr lang="fr-FR" dirty="0" smtClean="0"/>
              <a:t>: </a:t>
            </a:r>
            <a:r>
              <a:rPr lang="fr-FR" dirty="0" smtClean="0"/>
              <a:t>envoie le contenu de l’éditeur et d’autres fichiers (si besoin)</a:t>
            </a:r>
          </a:p>
          <a:p>
            <a:pPr lvl="2"/>
            <a:r>
              <a:rPr lang="fr-FR" dirty="0" smtClean="0"/>
              <a:t>requête </a:t>
            </a:r>
            <a:r>
              <a:rPr lang="fr-FR" b="1" dirty="0" smtClean="0"/>
              <a:t>complétion </a:t>
            </a:r>
            <a:r>
              <a:rPr lang="fr-FR" dirty="0" smtClean="0"/>
              <a:t>:  </a:t>
            </a:r>
            <a:r>
              <a:rPr lang="fr-FR" dirty="0" smtClean="0"/>
              <a:t>envoie une requête de type complétion :</a:t>
            </a:r>
          </a:p>
          <a:p>
            <a:pPr lvl="3"/>
            <a:r>
              <a:rPr lang="fr-FR" dirty="0" smtClean="0"/>
              <a:t>type: complétion</a:t>
            </a:r>
          </a:p>
          <a:p>
            <a:pPr lvl="3"/>
            <a:r>
              <a:rPr lang="fr-FR" dirty="0" smtClean="0"/>
              <a:t>file: nom du fichier</a:t>
            </a:r>
          </a:p>
          <a:p>
            <a:pPr lvl="3"/>
            <a:r>
              <a:rPr lang="fr-FR" dirty="0" smtClean="0"/>
              <a:t>end: offset ou la complétion est </a:t>
            </a:r>
            <a:r>
              <a:rPr lang="fr-FR" dirty="0" smtClean="0"/>
              <a:t>lancée</a:t>
            </a:r>
            <a:endParaRPr lang="fr-FR" dirty="0" smtClean="0"/>
          </a:p>
          <a:p>
            <a:pPr lvl="1"/>
            <a:r>
              <a:rPr lang="fr-FR" dirty="0" smtClean="0"/>
              <a:t>Une </a:t>
            </a:r>
            <a:r>
              <a:rPr lang="fr-FR" b="1" dirty="0" smtClean="0"/>
              <a:t>réponse </a:t>
            </a:r>
            <a:r>
              <a:rPr lang="fr-FR" b="1" dirty="0" smtClean="0"/>
              <a:t>JSON </a:t>
            </a:r>
            <a:r>
              <a:rPr lang="fr-FR" dirty="0" smtClean="0"/>
              <a:t>:</a:t>
            </a:r>
            <a:endParaRPr lang="fr-FR" dirty="0" smtClean="0"/>
          </a:p>
          <a:p>
            <a:pPr lvl="2"/>
            <a:r>
              <a:rPr lang="fr-FR" dirty="0" smtClean="0"/>
              <a:t>complétions : tableau avec le résultat de la </a:t>
            </a:r>
            <a:r>
              <a:rPr lang="fr-FR" dirty="0" smtClean="0"/>
              <a:t>complétion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5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</a:t>
            </a:r>
            <a:r>
              <a:rPr lang="fr-FR" dirty="0" smtClean="0"/>
              <a:t>Java : comment </a:t>
            </a:r>
            <a:r>
              <a:rPr lang="fr-FR" dirty="0" smtClean="0"/>
              <a:t>ca </a:t>
            </a:r>
            <a:r>
              <a:rPr lang="fr-FR" dirty="0" smtClean="0"/>
              <a:t>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Cocher Tern </a:t>
            </a:r>
            <a:r>
              <a:rPr lang="fr-FR" b="1" dirty="0" smtClean="0"/>
              <a:t>console</a:t>
            </a:r>
            <a:r>
              <a:rPr lang="fr-FR" dirty="0" smtClean="0"/>
              <a:t> dans les propriétés du projet </a:t>
            </a:r>
            <a:r>
              <a:rPr lang="fr-FR" b="1" dirty="0" smtClean="0"/>
              <a:t>Tern -&gt; </a:t>
            </a:r>
            <a:r>
              <a:rPr lang="fr-FR" b="1" dirty="0" err="1" smtClean="0"/>
              <a:t>Development</a:t>
            </a:r>
            <a:r>
              <a:rPr lang="fr-FR" b="1" dirty="0" smtClean="0"/>
              <a:t> </a:t>
            </a:r>
            <a:r>
              <a:rPr lang="fr-FR" dirty="0" smtClean="0"/>
              <a:t>: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La console Eclipse affiche les requêtes/réponses </a:t>
            </a:r>
            <a:r>
              <a:rPr lang="fr-FR" dirty="0" smtClean="0"/>
              <a:t>JSON :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15766"/>
            <a:ext cx="7852170" cy="192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27</a:t>
            </a:fld>
            <a:endParaRPr lang="fr-F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03598"/>
            <a:ext cx="2287030" cy="108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5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Serveur tern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tern.js écrits en JavaScript doit être </a:t>
            </a:r>
            <a:r>
              <a:rPr lang="fr-FR" b="1" dirty="0" smtClean="0"/>
              <a:t>exécuté dans un contexte Java</a:t>
            </a:r>
            <a:r>
              <a:rPr lang="fr-FR" dirty="0" smtClean="0"/>
              <a:t>, pour cela plusieurs solutions :</a:t>
            </a:r>
          </a:p>
          <a:p>
            <a:pPr lvl="1"/>
            <a:r>
              <a:rPr lang="fr-FR" b="1" dirty="0" smtClean="0"/>
              <a:t>Rhino</a:t>
            </a:r>
            <a:endParaRPr lang="fr-FR" dirty="0" smtClean="0"/>
          </a:p>
          <a:p>
            <a:pPr lvl="1"/>
            <a:r>
              <a:rPr lang="fr-FR" b="1" dirty="0" smtClean="0"/>
              <a:t>Node.js</a:t>
            </a:r>
            <a:r>
              <a:rPr lang="fr-FR" dirty="0" smtClean="0"/>
              <a:t> (client serveur), </a:t>
            </a:r>
          </a:p>
          <a:p>
            <a:pPr lvl="1"/>
            <a:r>
              <a:rPr lang="fr-FR" b="1" dirty="0" smtClean="0"/>
              <a:t>Nashhorm</a:t>
            </a:r>
            <a:r>
              <a:rPr lang="fr-FR" dirty="0"/>
              <a:t> ? </a:t>
            </a:r>
            <a:r>
              <a:rPr lang="fr-FR" dirty="0">
                <a:hlinkClick r:id="rId2"/>
              </a:rPr>
              <a:t>https://blogs.oracle.com/nashorn/</a:t>
            </a:r>
            <a:endParaRPr lang="fr-FR" dirty="0" smtClean="0"/>
          </a:p>
          <a:p>
            <a:pPr lvl="1"/>
            <a:r>
              <a:rPr lang="fr-FR" b="1" dirty="0" smtClean="0"/>
              <a:t>Vert.x</a:t>
            </a:r>
            <a:r>
              <a:rPr lang="fr-FR" dirty="0"/>
              <a:t> ? </a:t>
            </a:r>
            <a:r>
              <a:rPr lang="fr-FR" dirty="0">
                <a:hlinkClick r:id="rId3"/>
              </a:rPr>
              <a:t>http://vertx.io/</a:t>
            </a:r>
            <a:endParaRPr lang="fr-FR" dirty="0" smtClean="0"/>
          </a:p>
          <a:p>
            <a:pPr lvl="1"/>
            <a:r>
              <a:rPr lang="fr-FR" b="1" dirty="0" smtClean="0"/>
              <a:t>Jav8</a:t>
            </a:r>
            <a:r>
              <a:rPr lang="fr-FR" dirty="0" smtClean="0"/>
              <a:t> (Google </a:t>
            </a:r>
            <a:r>
              <a:rPr lang="fr-FR" dirty="0"/>
              <a:t>V8) ? </a:t>
            </a:r>
            <a:r>
              <a:rPr lang="fr-FR" dirty="0">
                <a:hlinkClick r:id="rId4"/>
              </a:rPr>
              <a:t>https://code.google.com/p/jav8/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Il existe actuellement </a:t>
            </a:r>
            <a:r>
              <a:rPr lang="fr-FR" b="1" dirty="0" smtClean="0"/>
              <a:t>2 implémentations du serveur tern en Java</a:t>
            </a:r>
            <a:r>
              <a:rPr lang="fr-FR" dirty="0" smtClean="0"/>
              <a:t> : </a:t>
            </a:r>
          </a:p>
          <a:p>
            <a:pPr lvl="1"/>
            <a:r>
              <a:rPr lang="fr-FR" b="1" dirty="0" smtClean="0"/>
              <a:t>Rhino</a:t>
            </a:r>
          </a:p>
          <a:p>
            <a:pPr lvl="1"/>
            <a:r>
              <a:rPr lang="fr-FR" b="1" dirty="0" smtClean="0"/>
              <a:t>Node.js</a:t>
            </a:r>
          </a:p>
          <a:p>
            <a:r>
              <a:rPr lang="fr-FR" dirty="0" smtClean="0"/>
              <a:t>Tern IDE utilise Node.js car :</a:t>
            </a:r>
          </a:p>
          <a:p>
            <a:pPr lvl="1"/>
            <a:r>
              <a:rPr lang="fr-FR" dirty="0" smtClean="0"/>
              <a:t>très </a:t>
            </a:r>
            <a:r>
              <a:rPr lang="fr-FR" dirty="0" smtClean="0"/>
              <a:t>performant</a:t>
            </a:r>
            <a:endParaRPr lang="fr-FR" dirty="0" smtClean="0"/>
          </a:p>
          <a:p>
            <a:pPr lvl="1"/>
            <a:r>
              <a:rPr lang="fr-FR" dirty="0"/>
              <a:t>t</a:t>
            </a:r>
            <a:r>
              <a:rPr lang="fr-FR" dirty="0" smtClean="0"/>
              <a:t>ern.js étant très gourmand en </a:t>
            </a:r>
            <a:r>
              <a:rPr lang="fr-FR" dirty="0" smtClean="0"/>
              <a:t>mémoire </a:t>
            </a:r>
            <a:r>
              <a:rPr lang="fr-FR" dirty="0" smtClean="0"/>
              <a:t>Rhino ne supporte pas cette </a:t>
            </a:r>
            <a:r>
              <a:rPr lang="fr-FR" dirty="0" smtClean="0"/>
              <a:t>contrainte</a:t>
            </a:r>
            <a:endParaRPr lang="fr-FR" dirty="0" smtClean="0"/>
          </a:p>
          <a:p>
            <a:r>
              <a:rPr lang="fr-FR" dirty="0" smtClean="0"/>
              <a:t>A tester avec Nashhorm</a:t>
            </a:r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0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Serveur Tern– Node.js</a:t>
            </a:r>
            <a:endParaRPr lang="fr-F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131590"/>
            <a:ext cx="6848475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 </a:t>
            </a:r>
            <a:r>
              <a:rPr lang="fr-FR" dirty="0" smtClean="0"/>
              <a:t>en 2 mots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8712968" cy="3750667"/>
          </a:xfrm>
        </p:spPr>
        <p:txBody>
          <a:bodyPr>
            <a:normAutofit/>
          </a:bodyPr>
          <a:lstStyle/>
          <a:p>
            <a:r>
              <a:rPr lang="fr-FR" b="1" dirty="0" smtClean="0"/>
              <a:t>tern.js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smtClean="0"/>
              <a:t>c’est </a:t>
            </a:r>
            <a:r>
              <a:rPr lang="fr-FR" dirty="0" smtClean="0"/>
              <a:t>quoi ?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►"/>
            </a:pPr>
            <a:r>
              <a:rPr lang="fr-FR" b="1" dirty="0">
                <a:solidFill>
                  <a:srgbClr val="C00000"/>
                </a:solidFill>
              </a:rPr>
              <a:t>moteur d'inférence JavaScript</a:t>
            </a:r>
            <a:r>
              <a:rPr lang="fr-FR" dirty="0">
                <a:solidFill>
                  <a:srgbClr val="C00000"/>
                </a:solidFill>
              </a:rPr>
              <a:t> écrit en JavaScript par </a:t>
            </a:r>
            <a:r>
              <a:rPr lang="fr-FR" b="1" dirty="0">
                <a:solidFill>
                  <a:srgbClr val="C00000"/>
                </a:solidFill>
              </a:rPr>
              <a:t>Marijn </a:t>
            </a:r>
            <a:r>
              <a:rPr lang="fr-FR" b="1" dirty="0" smtClean="0">
                <a:solidFill>
                  <a:srgbClr val="C00000"/>
                </a:solidFill>
              </a:rPr>
              <a:t>Haverbeke </a:t>
            </a:r>
            <a:r>
              <a:rPr lang="fr-FR" dirty="0" smtClean="0">
                <a:solidFill>
                  <a:srgbClr val="C00000"/>
                </a:solidFill>
              </a:rPr>
              <a:t>(auteur de CodeMirror)</a:t>
            </a:r>
            <a:endParaRPr lang="fr-FR" dirty="0" smtClean="0"/>
          </a:p>
          <a:p>
            <a:r>
              <a:rPr lang="fr-FR" b="1" dirty="0" smtClean="0"/>
              <a:t>tern.js</a:t>
            </a:r>
            <a:r>
              <a:rPr lang="fr-FR" dirty="0" smtClean="0"/>
              <a:t> : ca </a:t>
            </a:r>
            <a:r>
              <a:rPr lang="fr-FR" dirty="0" smtClean="0"/>
              <a:t>sert à </a:t>
            </a:r>
            <a:r>
              <a:rPr lang="fr-FR" dirty="0" smtClean="0"/>
              <a:t>quoi ?</a:t>
            </a:r>
            <a:endParaRPr lang="fr-FR" dirty="0" smtClean="0"/>
          </a:p>
          <a:p>
            <a:pPr marL="742950" lvl="2" indent="-342900">
              <a:buClr>
                <a:schemeClr val="accent6"/>
              </a:buClr>
              <a:buFont typeface="Century Gothic" panose="020B0502020202020204" pitchFamily="34" charset="0"/>
              <a:buChar char="►"/>
            </a:pPr>
            <a:r>
              <a:rPr lang="fr-FR" dirty="0">
                <a:solidFill>
                  <a:srgbClr val="C00000"/>
                </a:solidFill>
              </a:rPr>
              <a:t>fournit  la </a:t>
            </a:r>
            <a:r>
              <a:rPr lang="fr-FR" b="1" dirty="0">
                <a:solidFill>
                  <a:srgbClr val="C00000"/>
                </a:solidFill>
              </a:rPr>
              <a:t>complétion</a:t>
            </a:r>
            <a:r>
              <a:rPr lang="fr-FR" dirty="0">
                <a:solidFill>
                  <a:srgbClr val="C00000"/>
                </a:solidFill>
              </a:rPr>
              <a:t>, la </a:t>
            </a:r>
            <a:r>
              <a:rPr lang="fr-FR" b="1" dirty="0">
                <a:solidFill>
                  <a:srgbClr val="C00000"/>
                </a:solidFill>
              </a:rPr>
              <a:t>validation</a:t>
            </a:r>
            <a:r>
              <a:rPr lang="fr-FR" dirty="0">
                <a:solidFill>
                  <a:srgbClr val="C00000"/>
                </a:solidFill>
              </a:rPr>
              <a:t>, la </a:t>
            </a:r>
            <a:r>
              <a:rPr lang="fr-FR" b="1" dirty="0">
                <a:solidFill>
                  <a:srgbClr val="C00000"/>
                </a:solidFill>
              </a:rPr>
              <a:t>navigation</a:t>
            </a:r>
            <a:r>
              <a:rPr lang="fr-FR" dirty="0">
                <a:solidFill>
                  <a:srgbClr val="C00000"/>
                </a:solidFill>
              </a:rPr>
              <a:t>, le </a:t>
            </a:r>
            <a:r>
              <a:rPr lang="fr-FR" b="1" dirty="0">
                <a:solidFill>
                  <a:srgbClr val="C00000"/>
                </a:solidFill>
              </a:rPr>
              <a:t>refactoring JavaScript</a:t>
            </a:r>
            <a:r>
              <a:rPr lang="fr-FR" dirty="0">
                <a:solidFill>
                  <a:srgbClr val="C00000"/>
                </a:solidFill>
              </a:rPr>
              <a:t> dans votre </a:t>
            </a:r>
            <a:r>
              <a:rPr lang="fr-FR" b="1" dirty="0">
                <a:solidFill>
                  <a:srgbClr val="C00000"/>
                </a:solidFill>
              </a:rPr>
              <a:t>éditeur</a:t>
            </a:r>
            <a:r>
              <a:rPr lang="fr-FR" dirty="0">
                <a:solidFill>
                  <a:srgbClr val="C00000"/>
                </a:solidFill>
              </a:rPr>
              <a:t> de code préféré pour jQuery, AngularJS, node.js ou autres </a:t>
            </a:r>
            <a:r>
              <a:rPr lang="fr-FR" b="1" dirty="0">
                <a:solidFill>
                  <a:srgbClr val="C00000"/>
                </a:solidFill>
              </a:rPr>
              <a:t>frameworks JavaScript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</a:t>
            </a:fld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7734"/>
            <a:ext cx="6693121" cy="20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8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Serveur Tern– Node.js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La </a:t>
            </a:r>
            <a:r>
              <a:rPr lang="fr-FR" sz="1600" b="1" dirty="0"/>
              <a:t>complétion</a:t>
            </a:r>
            <a:r>
              <a:rPr lang="fr-FR" sz="1600" dirty="0"/>
              <a:t> Eclipse lance </a:t>
            </a:r>
            <a:r>
              <a:rPr lang="fr-FR" sz="1600" b="1" dirty="0"/>
              <a:t>un serveur node.js avec tern</a:t>
            </a:r>
            <a:r>
              <a:rPr lang="fr-FR" sz="1600" dirty="0"/>
              <a:t> et attend que tern soit </a:t>
            </a:r>
            <a:r>
              <a:rPr lang="fr-FR" sz="1600" dirty="0" smtClean="0"/>
              <a:t>initialisé</a:t>
            </a:r>
            <a:endParaRPr lang="fr-FR" sz="1600" dirty="0"/>
          </a:p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 smtClean="0"/>
              <a:t>La </a:t>
            </a:r>
            <a:r>
              <a:rPr lang="fr-FR" sz="1600" dirty="0"/>
              <a:t>complétion Eclipse </a:t>
            </a:r>
            <a:r>
              <a:rPr lang="fr-FR" sz="1600" b="1" dirty="0"/>
              <a:t>communique via un client HTTP</a:t>
            </a:r>
            <a:r>
              <a:rPr lang="fr-FR" sz="1600" dirty="0"/>
              <a:t> </a:t>
            </a:r>
            <a:r>
              <a:rPr lang="fr-FR" sz="1600" dirty="0" smtClean="0"/>
              <a:t>avec le </a:t>
            </a:r>
            <a:r>
              <a:rPr lang="fr-FR" sz="1600" b="1" dirty="0" smtClean="0"/>
              <a:t>serveur </a:t>
            </a:r>
            <a:r>
              <a:rPr lang="fr-FR" sz="1600" b="1" dirty="0"/>
              <a:t>node.js </a:t>
            </a:r>
            <a:r>
              <a:rPr lang="fr-FR" sz="1600" dirty="0"/>
              <a:t>via des </a:t>
            </a:r>
            <a:r>
              <a:rPr lang="fr-FR" sz="1600" b="1" dirty="0"/>
              <a:t>requêtes/réponses </a:t>
            </a:r>
            <a:r>
              <a:rPr lang="fr-FR" sz="1600" b="1" dirty="0" smtClean="0"/>
              <a:t>JSON</a:t>
            </a:r>
            <a:endParaRPr lang="fr-FR" sz="1600" dirty="0"/>
          </a:p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Dans le cas ou l’on souhaite débugger (pas à pas) un plugin tern,  la complétion ne doit pas lancer un serveur node.js. </a:t>
            </a:r>
            <a:r>
              <a:rPr lang="fr-FR" sz="1600" b="1" dirty="0" err="1"/>
              <a:t>Remote</a:t>
            </a:r>
            <a:r>
              <a:rPr lang="fr-FR" sz="1600" b="1" dirty="0"/>
              <a:t> </a:t>
            </a:r>
            <a:r>
              <a:rPr lang="fr-FR" sz="1600" b="1" dirty="0" err="1"/>
              <a:t>access</a:t>
            </a:r>
            <a:r>
              <a:rPr lang="fr-FR" sz="1600" b="1" dirty="0"/>
              <a:t> </a:t>
            </a:r>
            <a:r>
              <a:rPr lang="fr-FR" sz="1600" dirty="0"/>
              <a:t>doit être configuré :</a:t>
            </a:r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742950" lvl="2" indent="-342900"/>
            <a:endParaRPr lang="fr-FR" dirty="0" smtClean="0"/>
          </a:p>
          <a:p>
            <a:pPr marL="342900" lvl="1" indent="-342900"/>
            <a:endParaRPr lang="fr-FR" dirty="0" smtClean="0"/>
          </a:p>
          <a:p>
            <a:pPr marL="342900" lvl="1" indent="-342900">
              <a:lnSpc>
                <a:spcPct val="10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1600" dirty="0"/>
              <a:t>Dans ce cas-ci, le serveur node.js doit être lancé par un système externe capable de débugger node.js (ex : </a:t>
            </a:r>
            <a:r>
              <a:rPr lang="fr-FR" sz="1600" dirty="0" err="1"/>
              <a:t>Nodeclipse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43758"/>
            <a:ext cx="4514850" cy="112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82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tern-</a:t>
            </a:r>
            <a:r>
              <a:rPr lang="fr-FR" dirty="0" err="1" smtClean="0"/>
              <a:t>jug</a:t>
            </a:r>
            <a:r>
              <a:rPr lang="fr-FR" dirty="0" smtClean="0"/>
              <a:t> : développement d’un plugin tern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9"/>
            <a:ext cx="4244280" cy="2592288"/>
          </a:xfrm>
        </p:spPr>
        <p:txBody>
          <a:bodyPr/>
          <a:lstStyle/>
          <a:p>
            <a:r>
              <a:rPr lang="fr-FR" dirty="0" smtClean="0"/>
              <a:t>Ecriture du plugin tern JUG pour gérer la complétion avec l’</a:t>
            </a:r>
            <a:r>
              <a:rPr lang="fr-FR" b="1" dirty="0" smtClean="0"/>
              <a:t>opérateur </a:t>
            </a:r>
            <a:r>
              <a:rPr lang="fr-FR" b="1" dirty="0" smtClean="0"/>
              <a:t>new </a:t>
            </a:r>
            <a:r>
              <a:rPr lang="fr-FR" dirty="0" smtClean="0"/>
              <a:t>: 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Ecriture </a:t>
            </a:r>
            <a:r>
              <a:rPr lang="fr-FR" dirty="0" smtClean="0"/>
              <a:t>du plugin </a:t>
            </a:r>
            <a:r>
              <a:rPr lang="fr-FR" dirty="0"/>
              <a:t>tern </a:t>
            </a:r>
            <a:r>
              <a:rPr lang="fr-FR" dirty="0" smtClean="0"/>
              <a:t>JUG pour </a:t>
            </a:r>
            <a:r>
              <a:rPr lang="fr-FR" dirty="0"/>
              <a:t>gérer la complétion avec </a:t>
            </a:r>
            <a:r>
              <a:rPr lang="fr-FR" b="1" dirty="0" err="1" smtClean="0"/>
              <a:t>factory</a:t>
            </a:r>
            <a:r>
              <a:rPr lang="fr-FR" b="1" dirty="0" smtClean="0"/>
              <a:t> </a:t>
            </a:r>
            <a:r>
              <a:rPr lang="fr-FR" dirty="0" smtClean="0"/>
              <a:t>: </a:t>
            </a:r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31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07655"/>
            <a:ext cx="381642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1671651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0103" y="3668142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Projet GitHub: </a:t>
            </a:r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://github.com/angelozerr/tern-jug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8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AngularJS 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AngularJS Eclipse </a:t>
            </a:r>
            <a:r>
              <a:rPr lang="fr-FR" sz="1600" dirty="0"/>
              <a:t>est disponible sur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github.com/angelozerr/angularjs-eclipse</a:t>
            </a:r>
            <a:endParaRPr lang="fr-FR" sz="1600" dirty="0" smtClean="0"/>
          </a:p>
          <a:p>
            <a:r>
              <a:rPr lang="fr-FR" sz="1600" dirty="0" smtClean="0"/>
              <a:t>Il est </a:t>
            </a:r>
            <a:r>
              <a:rPr lang="fr-FR" sz="1600" b="1" dirty="0" smtClean="0"/>
              <a:t>basé sur Tern IDE</a:t>
            </a:r>
          </a:p>
          <a:p>
            <a:r>
              <a:rPr lang="fr-FR" sz="1600" dirty="0" smtClean="0"/>
              <a:t>Il fournit la complétion, hyperlink, hover, validation spécifique à AngularJS </a:t>
            </a:r>
            <a:r>
              <a:rPr lang="fr-FR" sz="1600" dirty="0" smtClean="0"/>
              <a:t>dans :</a:t>
            </a:r>
            <a:endParaRPr lang="fr-FR" sz="1600" dirty="0" smtClean="0"/>
          </a:p>
          <a:p>
            <a:pPr lvl="1"/>
            <a:r>
              <a:rPr lang="fr-FR" sz="1200" dirty="0"/>
              <a:t>l</a:t>
            </a:r>
            <a:r>
              <a:rPr lang="fr-FR" sz="1200" dirty="0" smtClean="0"/>
              <a:t>’éditeur HTML</a:t>
            </a:r>
          </a:p>
          <a:p>
            <a:pPr lvl="1"/>
            <a:r>
              <a:rPr lang="fr-FR" sz="1200" dirty="0"/>
              <a:t>l</a:t>
            </a:r>
            <a:r>
              <a:rPr lang="fr-FR" sz="1200" dirty="0" smtClean="0"/>
              <a:t>’éditeur JavaScript</a:t>
            </a:r>
            <a:endParaRPr lang="fr-FR" sz="1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32</a:t>
            </a:fld>
            <a:endParaRPr lang="fr-FR"/>
          </a:p>
        </p:txBody>
      </p:sp>
      <p:pic>
        <p:nvPicPr>
          <p:cNvPr id="6146" name="Picture 2" descr="https://raw.githubusercontent.com/wiki/angelozerr/angularjs-eclipse/images/HTMLAngularCompletionExpressionF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87574"/>
            <a:ext cx="420385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AngularJS Eclipse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Marketplace : </a:t>
            </a:r>
            <a:r>
              <a:rPr lang="fr-FR" dirty="0" smtClean="0">
                <a:hlinkClick r:id="rId2"/>
              </a:rPr>
              <a:t>http://marketplace.eclipse.org/content/angularjs-eclipse</a:t>
            </a:r>
            <a:endParaRPr lang="fr-FR" dirty="0" smtClean="0"/>
          </a:p>
          <a:p>
            <a:r>
              <a:rPr lang="fr-FR" dirty="0" smtClean="0"/>
              <a:t>Ou Update site : </a:t>
            </a:r>
            <a:r>
              <a:rPr lang="fr-FR" dirty="0" smtClean="0">
                <a:hlinkClick r:id="rId3"/>
              </a:rPr>
              <a:t>http://oss.opensagres.fr/angularjs-eclipse/0.6.0/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pour démarrer avec AngularJS Eclipse 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hlinkClick r:id="rId4"/>
              </a:rPr>
              <a:t>https://github.com/angelozerr/angularjs-eclipse/wiki/Getting-Started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707654"/>
            <a:ext cx="4810125" cy="195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8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- 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8712968" cy="3750667"/>
          </a:xfrm>
        </p:spPr>
        <p:txBody>
          <a:bodyPr>
            <a:normAutofit/>
          </a:bodyPr>
          <a:lstStyle/>
          <a:p>
            <a:r>
              <a:rPr lang="fr-FR" sz="1600" dirty="0" smtClean="0"/>
              <a:t>Refactoring</a:t>
            </a:r>
          </a:p>
          <a:p>
            <a:r>
              <a:rPr lang="fr-FR" sz="1600" dirty="0" smtClean="0"/>
              <a:t>Recherche références (</a:t>
            </a:r>
            <a:r>
              <a:rPr lang="fr-FR" sz="1600" dirty="0" err="1" smtClean="0"/>
              <a:t>Ctrl+Shift+G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Améliorer certains plugins tern (AUI, YUI, </a:t>
            </a:r>
            <a:r>
              <a:rPr lang="fr-FR" sz="1600" dirty="0" err="1" smtClean="0"/>
              <a:t>Liferay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Améliorer tern.js pour : </a:t>
            </a:r>
          </a:p>
          <a:p>
            <a:pPr lvl="1"/>
            <a:r>
              <a:rPr lang="fr-FR" sz="1200" dirty="0" smtClean="0"/>
              <a:t>Gérer la complétion, hyperlink, hover, validation dans les string</a:t>
            </a:r>
          </a:p>
          <a:p>
            <a:pPr lvl="1"/>
            <a:r>
              <a:rPr lang="fr-FR" sz="1200" dirty="0" smtClean="0"/>
              <a:t>Gérer les objets littéraux : </a:t>
            </a:r>
          </a:p>
          <a:p>
            <a:pPr lvl="2"/>
            <a:r>
              <a:rPr lang="fr-FR" sz="1100" dirty="0" smtClean="0"/>
              <a:t>Complétion sur les propriétés d’un </a:t>
            </a:r>
            <a:r>
              <a:rPr lang="fr-FR" sz="1100" dirty="0" smtClean="0"/>
              <a:t>objet</a:t>
            </a:r>
            <a:endParaRPr lang="fr-FR" sz="1100" dirty="0" smtClean="0"/>
          </a:p>
          <a:p>
            <a:pPr lvl="2"/>
            <a:r>
              <a:rPr lang="fr-FR" dirty="0" smtClean="0"/>
              <a:t>Validation sur les propriétés d’un </a:t>
            </a:r>
            <a:r>
              <a:rPr lang="fr-FR" dirty="0" smtClean="0"/>
              <a:t>objet</a:t>
            </a:r>
            <a:endParaRPr lang="fr-FR" sz="1600" dirty="0"/>
          </a:p>
          <a:p>
            <a:r>
              <a:rPr lang="fr-FR" dirty="0" smtClean="0"/>
              <a:t>Améliorer les performances pour des projets qui intègre entièrement les librairies JavaScript (tern script </a:t>
            </a:r>
            <a:r>
              <a:rPr lang="fr-FR" dirty="0" err="1" smtClean="0"/>
              <a:t>path</a:t>
            </a:r>
            <a:r>
              <a:rPr lang="fr-FR" dirty="0" smtClean="0"/>
              <a:t>)</a:t>
            </a:r>
            <a:endParaRPr lang="fr-FR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4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tern.js</a:t>
            </a:r>
            <a:r>
              <a:rPr lang="fr-FR" dirty="0"/>
              <a:t> </a:t>
            </a:r>
            <a:r>
              <a:rPr lang="fr-FR" dirty="0" smtClean="0"/>
              <a:t>:</a:t>
            </a:r>
            <a:r>
              <a:rPr lang="fr-FR" dirty="0" smtClean="0"/>
              <a:t> </a:t>
            </a:r>
            <a:r>
              <a:rPr lang="fr-FR" dirty="0" smtClean="0"/>
              <a:t>c’est </a:t>
            </a:r>
            <a:r>
              <a:rPr lang="fr-FR" dirty="0" smtClean="0"/>
              <a:t>quoi ?</a:t>
            </a:r>
            <a:endParaRPr lang="fr-FR" dirty="0" smtClean="0"/>
          </a:p>
          <a:p>
            <a:pPr lvl="1"/>
            <a:r>
              <a:rPr lang="fr-FR" dirty="0" smtClean="0"/>
              <a:t>Présentation de tern.js</a:t>
            </a:r>
          </a:p>
          <a:p>
            <a:pPr lvl="1"/>
            <a:r>
              <a:rPr lang="fr-FR" dirty="0" smtClean="0"/>
              <a:t>Démo de </a:t>
            </a:r>
            <a:r>
              <a:rPr lang="fr-FR" b="1" dirty="0" smtClean="0"/>
              <a:t>tern.js dans un navigateur web </a:t>
            </a:r>
            <a:r>
              <a:rPr lang="fr-FR" dirty="0" smtClean="0"/>
              <a:t>avec l’éditeur CodeMirror</a:t>
            </a:r>
          </a:p>
          <a:p>
            <a:pPr lvl="1"/>
            <a:r>
              <a:rPr lang="fr-FR" dirty="0" smtClean="0"/>
              <a:t>Concepts de tern : </a:t>
            </a:r>
            <a:r>
              <a:rPr lang="fr-FR" b="1" dirty="0" smtClean="0"/>
              <a:t>plugin et JSON type definition</a:t>
            </a:r>
          </a:p>
          <a:p>
            <a:endParaRPr lang="fr-FR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tern.java</a:t>
            </a:r>
            <a:r>
              <a:rPr lang="fr-FR" dirty="0" smtClean="0"/>
              <a:t> : c’est quoi ?</a:t>
            </a:r>
            <a:endParaRPr lang="fr-FR" dirty="0"/>
          </a:p>
          <a:p>
            <a:pPr lvl="1"/>
            <a:r>
              <a:rPr lang="fr-FR" dirty="0"/>
              <a:t>Démo de </a:t>
            </a:r>
            <a:r>
              <a:rPr lang="fr-FR" b="1" dirty="0"/>
              <a:t>tern.java</a:t>
            </a:r>
            <a:r>
              <a:rPr lang="fr-FR" dirty="0"/>
              <a:t> avec jQuery, Google Closure, etc. dans l’IDE Eclipse</a:t>
            </a:r>
          </a:p>
          <a:p>
            <a:pPr lvl="1"/>
            <a:r>
              <a:rPr lang="fr-FR" dirty="0"/>
              <a:t>Comment a été </a:t>
            </a:r>
            <a:r>
              <a:rPr lang="fr-FR" b="1" dirty="0"/>
              <a:t>intégré tern dans Eclipse</a:t>
            </a:r>
            <a:r>
              <a:rPr lang="fr-FR" dirty="0"/>
              <a:t>?</a:t>
            </a:r>
          </a:p>
          <a:p>
            <a:pPr lvl="1"/>
            <a:r>
              <a:rPr lang="fr-FR" dirty="0"/>
              <a:t>Création d’un </a:t>
            </a:r>
            <a:r>
              <a:rPr lang="fr-FR" b="1" dirty="0"/>
              <a:t>plugin tern </a:t>
            </a:r>
            <a:r>
              <a:rPr lang="fr-FR" b="1" dirty="0" smtClean="0"/>
              <a:t>JUG</a:t>
            </a:r>
            <a:r>
              <a:rPr lang="fr-FR" dirty="0" smtClean="0"/>
              <a:t> pour </a:t>
            </a:r>
            <a:r>
              <a:rPr lang="fr-FR" dirty="0"/>
              <a:t>gérer son propre framework JavaScript.</a:t>
            </a:r>
          </a:p>
          <a:p>
            <a:r>
              <a:rPr lang="fr-FR" b="1" dirty="0" smtClean="0"/>
              <a:t>AngularJS </a:t>
            </a:r>
            <a:r>
              <a:rPr lang="fr-FR" b="1" dirty="0" smtClean="0"/>
              <a:t>Eclipse : </a:t>
            </a:r>
            <a:r>
              <a:rPr lang="fr-FR" dirty="0" smtClean="0"/>
              <a:t>c’est quoi ?</a:t>
            </a:r>
            <a:endParaRPr lang="fr-FR" dirty="0" smtClean="0"/>
          </a:p>
          <a:p>
            <a:pPr lvl="1"/>
            <a:r>
              <a:rPr lang="fr-FR" dirty="0" smtClean="0"/>
              <a:t>Basé sur tern.java</a:t>
            </a:r>
          </a:p>
          <a:p>
            <a:pPr lvl="1"/>
            <a:r>
              <a:rPr lang="fr-FR" dirty="0" smtClean="0"/>
              <a:t>Fonctionnalités Angular pour </a:t>
            </a:r>
          </a:p>
          <a:p>
            <a:pPr lvl="2"/>
            <a:r>
              <a:rPr lang="fr-FR" dirty="0" smtClean="0"/>
              <a:t>HTML (expression angular)</a:t>
            </a:r>
          </a:p>
          <a:p>
            <a:pPr lvl="2"/>
            <a:r>
              <a:rPr lang="fr-FR" dirty="0" smtClean="0"/>
              <a:t>JavaScript</a:t>
            </a:r>
            <a:endParaRPr lang="fr-FR" dirty="0"/>
          </a:p>
          <a:p>
            <a:pPr lvl="1"/>
            <a:r>
              <a:rPr lang="fr-FR" dirty="0" smtClean="0"/>
              <a:t>Démo de AngularJS Eclipse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712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 : c’est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Tern</a:t>
            </a:r>
            <a:r>
              <a:rPr lang="en-US" dirty="0" smtClean="0"/>
              <a:t> is a stand-alone </a:t>
            </a:r>
            <a:r>
              <a:rPr lang="en-US" b="1" dirty="0" smtClean="0"/>
              <a:t>code-analysis engine</a:t>
            </a:r>
            <a:r>
              <a:rPr lang="en-US" dirty="0" smtClean="0"/>
              <a:t> for JavaScript. </a:t>
            </a:r>
            <a:r>
              <a:rPr lang="en-US" dirty="0"/>
              <a:t>It is intended to be used with </a:t>
            </a:r>
            <a:r>
              <a:rPr lang="en-US" dirty="0" smtClean="0"/>
              <a:t>a </a:t>
            </a:r>
            <a:r>
              <a:rPr lang="en-US" b="1" dirty="0" smtClean="0"/>
              <a:t>code editor plugin</a:t>
            </a:r>
            <a:r>
              <a:rPr lang="en-US" dirty="0"/>
              <a:t> to enhance the editor's support for intelligent JavaScript editing. </a:t>
            </a:r>
            <a:endParaRPr lang="en-US" dirty="0" smtClean="0"/>
          </a:p>
          <a:p>
            <a:r>
              <a:rPr lang="en-US" dirty="0" smtClean="0"/>
              <a:t>Features provided are:</a:t>
            </a:r>
            <a:endParaRPr lang="en-US" dirty="0"/>
          </a:p>
          <a:p>
            <a:pPr lvl="1"/>
            <a:r>
              <a:rPr lang="en-US" dirty="0"/>
              <a:t>Autocompletion on variables and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argument hints</a:t>
            </a:r>
          </a:p>
          <a:p>
            <a:pPr lvl="1"/>
            <a:r>
              <a:rPr lang="en-US" dirty="0"/>
              <a:t>Querying the type of an expression</a:t>
            </a:r>
          </a:p>
          <a:p>
            <a:pPr lvl="1"/>
            <a:r>
              <a:rPr lang="en-US" dirty="0"/>
              <a:t>Finding the definition of something</a:t>
            </a:r>
          </a:p>
          <a:p>
            <a:pPr lvl="1"/>
            <a:r>
              <a:rPr lang="en-US" dirty="0" smtClean="0"/>
              <a:t>Refactoring</a:t>
            </a:r>
            <a:endParaRPr lang="en-US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Tern</a:t>
            </a:r>
            <a:r>
              <a:rPr lang="fr-FR" dirty="0" smtClean="0"/>
              <a:t> est disponible sur </a:t>
            </a:r>
            <a:r>
              <a:rPr lang="fr-FR" dirty="0" smtClean="0">
                <a:hlinkClick r:id="rId2"/>
              </a:rPr>
              <a:t>http://ternjs.net/</a:t>
            </a:r>
            <a:endParaRPr lang="fr-FR" dirty="0" smtClean="0"/>
          </a:p>
          <a:p>
            <a:r>
              <a:rPr lang="fr-FR" dirty="0" smtClean="0"/>
              <a:t>Tern est open source (</a:t>
            </a:r>
            <a:r>
              <a:rPr lang="fr-FR" dirty="0" smtClean="0">
                <a:hlinkClick r:id="rId3"/>
              </a:rPr>
              <a:t>MIT </a:t>
            </a:r>
            <a:r>
              <a:rPr lang="fr-FR" dirty="0" err="1" smtClean="0">
                <a:hlinkClick r:id="rId3"/>
              </a:rPr>
              <a:t>license</a:t>
            </a:r>
            <a:r>
              <a:rPr lang="fr-FR" dirty="0" smtClean="0"/>
              <a:t>), écrit en JavaScript, et capable de s’exécuter à la fois </a:t>
            </a:r>
            <a:r>
              <a:rPr lang="fr-FR" dirty="0" smtClean="0"/>
              <a:t>:</a:t>
            </a:r>
            <a:endParaRPr lang="fr-FR" dirty="0" smtClean="0"/>
          </a:p>
          <a:p>
            <a:pPr lvl="1"/>
            <a:r>
              <a:rPr lang="fr-FR" b="1" dirty="0"/>
              <a:t>dans le navigateur</a:t>
            </a:r>
            <a:r>
              <a:rPr lang="fr-FR" dirty="0"/>
              <a:t> : CodeMirror, ACE, Orion</a:t>
            </a:r>
          </a:p>
          <a:p>
            <a:pPr lvl="1"/>
            <a:r>
              <a:rPr lang="fr-FR" b="1" dirty="0" smtClean="0"/>
              <a:t>via </a:t>
            </a:r>
            <a:r>
              <a:rPr lang="fr-FR" b="1" dirty="0" smtClean="0">
                <a:hlinkClick r:id="rId4"/>
              </a:rPr>
              <a:t>node.js</a:t>
            </a:r>
            <a:r>
              <a:rPr lang="fr-FR" b="1" dirty="0" smtClean="0"/>
              <a:t> </a:t>
            </a:r>
            <a:r>
              <a:rPr lang="fr-FR" dirty="0" smtClean="0"/>
              <a:t>: </a:t>
            </a:r>
            <a:r>
              <a:rPr lang="fr-FR" dirty="0" smtClean="0"/>
              <a:t>Sublime Text, Vim, Emacs, LightTable, Eclipse</a:t>
            </a:r>
          </a:p>
          <a:p>
            <a:pPr>
              <a:buFont typeface="Arial" panose="020B0604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Tern est un moteur d’inférence qui pourrait être utilisé par toutes les </a:t>
            </a:r>
            <a:r>
              <a:rPr lang="fr-FR" dirty="0" smtClean="0">
                <a:solidFill>
                  <a:srgbClr val="C00000"/>
                </a:solidFill>
              </a:rPr>
              <a:t>communautés : Sublime </a:t>
            </a:r>
            <a:r>
              <a:rPr lang="fr-FR" dirty="0" smtClean="0">
                <a:solidFill>
                  <a:srgbClr val="C00000"/>
                </a:solidFill>
              </a:rPr>
              <a:t>Text, Emacs, Vim, Java, .</a:t>
            </a:r>
            <a:r>
              <a:rPr lang="fr-FR" dirty="0" smtClean="0">
                <a:solidFill>
                  <a:srgbClr val="C00000"/>
                </a:solidFill>
              </a:rPr>
              <a:t>Net, etc.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8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 – Démo (Navigateur Web)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Démo </a:t>
            </a:r>
            <a:r>
              <a:rPr lang="fr-FR" dirty="0" smtClean="0"/>
              <a:t>avec CodeMirror :</a:t>
            </a:r>
            <a:r>
              <a:rPr lang="fr-FR" dirty="0" smtClean="0">
                <a:hlinkClick r:id="rId2"/>
              </a:rPr>
              <a:t>http://ternjs.net/doc/demo.htm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6704232" cy="274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42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Tern.js &amp; Navigateur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 peut s’exécuter dans un </a:t>
            </a:r>
            <a:r>
              <a:rPr lang="fr-FR" b="1" dirty="0" smtClean="0"/>
              <a:t>navigateur Web</a:t>
            </a:r>
          </a:p>
          <a:p>
            <a:r>
              <a:rPr lang="fr-FR" dirty="0" smtClean="0"/>
              <a:t>WebIDE (Mozilla) se base sur tern.js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3 éditeurs Web de code écrits en JavaScript supporte tern.js : </a:t>
            </a:r>
          </a:p>
          <a:p>
            <a:pPr lvl="1"/>
            <a:r>
              <a:rPr lang="fr-FR" b="1" dirty="0"/>
              <a:t>CodeMirror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http://codemirror.net/</a:t>
            </a:r>
            <a:endParaRPr lang="fr-FR" dirty="0"/>
          </a:p>
          <a:p>
            <a:pPr lvl="1"/>
            <a:r>
              <a:rPr lang="fr-FR" b="1" dirty="0"/>
              <a:t>ACE</a:t>
            </a:r>
            <a:r>
              <a:rPr lang="fr-FR" dirty="0"/>
              <a:t> (POC): </a:t>
            </a:r>
            <a:r>
              <a:rPr lang="fr-FR" dirty="0">
                <a:hlinkClick r:id="rId3"/>
              </a:rPr>
              <a:t>https://github.com/angelozerr/tern.ace</a:t>
            </a:r>
            <a:endParaRPr lang="fr-FR" dirty="0"/>
          </a:p>
          <a:p>
            <a:pPr lvl="1"/>
            <a:r>
              <a:rPr lang="fr-FR" b="1" dirty="0"/>
              <a:t>Orion</a:t>
            </a:r>
            <a:r>
              <a:rPr lang="fr-FR" dirty="0"/>
              <a:t> (POC): </a:t>
            </a:r>
            <a:r>
              <a:rPr lang="fr-FR" dirty="0">
                <a:hlinkClick r:id="rId4"/>
              </a:rPr>
              <a:t>https://github.com/angelozerr/tern.orion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14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&amp; analyse de code 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Fichiers JavaScript</a:t>
            </a:r>
          </a:p>
          <a:p>
            <a:pPr lvl="1"/>
            <a:r>
              <a:rPr lang="fr-FR" sz="1400" b="1" dirty="0" smtClean="0"/>
              <a:t>Parse</a:t>
            </a:r>
            <a:r>
              <a:rPr lang="fr-FR" sz="1400" dirty="0" smtClean="0"/>
              <a:t> les fichiers JavaScript (AST)</a:t>
            </a:r>
          </a:p>
          <a:p>
            <a:pPr lvl="1"/>
            <a:r>
              <a:rPr lang="fr-FR" sz="1400" dirty="0" smtClean="0"/>
              <a:t>Utilise les commentaires </a:t>
            </a:r>
            <a:r>
              <a:rPr lang="fr-FR" sz="1400" b="1" dirty="0" smtClean="0"/>
              <a:t>JSDoc</a:t>
            </a:r>
            <a:r>
              <a:rPr lang="fr-FR" sz="1400" dirty="0" smtClean="0"/>
              <a:t> pour connaître les </a:t>
            </a:r>
            <a:r>
              <a:rPr lang="fr-FR" sz="1400" dirty="0" smtClean="0"/>
              <a:t>types</a:t>
            </a:r>
            <a:endParaRPr lang="fr-FR" sz="140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Extensions de tern via</a:t>
            </a:r>
          </a:p>
          <a:p>
            <a:pPr lvl="1"/>
            <a:r>
              <a:rPr lang="fr-FR" b="1" dirty="0"/>
              <a:t>JSON Type Definition 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http://ternjs.net/doc/manual.html#typedef</a:t>
            </a:r>
            <a:endParaRPr lang="fr-FR" dirty="0" smtClean="0"/>
          </a:p>
          <a:p>
            <a:pPr lvl="1"/>
            <a:r>
              <a:rPr lang="fr-FR" b="1" dirty="0" smtClean="0"/>
              <a:t>Server plugin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ternjs.net/doc/manual.html#plugins</a:t>
            </a:r>
            <a:endParaRPr lang="fr-FR" dirty="0" smtClean="0"/>
          </a:p>
          <a:p>
            <a:pPr lvl="1"/>
            <a:endParaRPr lang="fr-FR" dirty="0" smtClean="0"/>
          </a:p>
          <a:p>
            <a:pPr>
              <a:buFont typeface="Arial" panose="020B0604020202020204" pitchFamily="34" charset="0"/>
              <a:buChar char="►"/>
            </a:pPr>
            <a:r>
              <a:rPr lang="fr-FR" dirty="0" smtClean="0">
                <a:solidFill>
                  <a:srgbClr val="C00000"/>
                </a:solidFill>
              </a:rPr>
              <a:t>Permet de supporter des frameworks JavaScript complexe </a:t>
            </a:r>
            <a:r>
              <a:rPr lang="fr-FR" dirty="0" smtClean="0">
                <a:solidFill>
                  <a:srgbClr val="C00000"/>
                </a:solidFill>
              </a:rPr>
              <a:t>: </a:t>
            </a:r>
            <a:r>
              <a:rPr lang="fr-FR" dirty="0" err="1" smtClean="0">
                <a:solidFill>
                  <a:srgbClr val="C00000"/>
                </a:solidFill>
              </a:rPr>
              <a:t>node</a:t>
            </a:r>
            <a:r>
              <a:rPr lang="fr-FR" dirty="0" smtClean="0">
                <a:solidFill>
                  <a:srgbClr val="C00000"/>
                </a:solidFill>
              </a:rPr>
              <a:t>, angular, jquery, </a:t>
            </a:r>
            <a:r>
              <a:rPr lang="fr-FR" dirty="0" smtClean="0">
                <a:solidFill>
                  <a:srgbClr val="C00000"/>
                </a:solidFill>
              </a:rPr>
              <a:t>etc.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 </a:t>
            </a:r>
            <a:r>
              <a:rPr lang="fr-FR" dirty="0"/>
              <a:t>Type Definition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JSON Type Definition : </a:t>
            </a:r>
          </a:p>
          <a:p>
            <a:pPr lvl="1"/>
            <a:r>
              <a:rPr lang="fr-FR" dirty="0" smtClean="0"/>
              <a:t>descripteur JSON qui décrit la structure du framework JavaScript.</a:t>
            </a:r>
          </a:p>
          <a:p>
            <a:pPr lvl="1"/>
            <a:r>
              <a:rPr lang="fr-FR" dirty="0" smtClean="0"/>
              <a:t>écrit en JSON</a:t>
            </a:r>
          </a:p>
          <a:p>
            <a:pPr lvl="1"/>
            <a:r>
              <a:rPr lang="fr-FR" dirty="0" smtClean="0"/>
              <a:t>JSON Type Definition officiel: </a:t>
            </a:r>
          </a:p>
          <a:p>
            <a:pPr lvl="2"/>
            <a:r>
              <a:rPr lang="fr-FR" b="1" dirty="0" smtClean="0"/>
              <a:t>ecma5</a:t>
            </a:r>
            <a:endParaRPr lang="fr-FR" dirty="0"/>
          </a:p>
          <a:p>
            <a:pPr lvl="2"/>
            <a:r>
              <a:rPr lang="fr-FR" b="1" dirty="0" smtClean="0"/>
              <a:t>browser</a:t>
            </a:r>
            <a:endParaRPr lang="fr-FR" dirty="0" smtClean="0"/>
          </a:p>
          <a:p>
            <a:pPr lvl="2"/>
            <a:r>
              <a:rPr lang="fr-FR" b="1" dirty="0" smtClean="0"/>
              <a:t>jquery</a:t>
            </a:r>
            <a:endParaRPr lang="fr-FR" dirty="0" smtClean="0"/>
          </a:p>
          <a:p>
            <a:pPr lvl="2"/>
            <a:r>
              <a:rPr lang="fr-FR" b="1" dirty="0" smtClean="0"/>
              <a:t>underscore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9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98" y="915566"/>
            <a:ext cx="4700803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8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difrance">
  <a:themeElements>
    <a:clrScheme name="Sodifrance">
      <a:dk1>
        <a:srgbClr val="576B80"/>
      </a:dk1>
      <a:lt1>
        <a:srgbClr val="FFFFFF"/>
      </a:lt1>
      <a:dk2>
        <a:srgbClr val="000000"/>
      </a:dk2>
      <a:lt2>
        <a:srgbClr val="FFFFFF"/>
      </a:lt2>
      <a:accent1>
        <a:srgbClr val="5F94BD"/>
      </a:accent1>
      <a:accent2>
        <a:srgbClr val="956582"/>
      </a:accent2>
      <a:accent3>
        <a:srgbClr val="F19F37"/>
      </a:accent3>
      <a:accent4>
        <a:srgbClr val="A89983"/>
      </a:accent4>
      <a:accent5>
        <a:srgbClr val="828282"/>
      </a:accent5>
      <a:accent6>
        <a:srgbClr val="C5062F"/>
      </a:accent6>
      <a:hlink>
        <a:srgbClr val="0000FF"/>
      </a:hlink>
      <a:folHlink>
        <a:srgbClr val="800080"/>
      </a:folHlink>
    </a:clrScheme>
    <a:fontScheme name="Sodifran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Sodifrance</Template>
  <TotalTime>4943</TotalTime>
  <Words>1533</Words>
  <Application>Microsoft Office PowerPoint</Application>
  <PresentationFormat>Affichage à l'écran (16:9)</PresentationFormat>
  <Paragraphs>326</Paragraphs>
  <Slides>34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Sodifrance</vt:lpstr>
      <vt:lpstr>tern.java par Angelo Zerr  Paris JUG – 18/11/14 </vt:lpstr>
      <vt:lpstr>Intro</vt:lpstr>
      <vt:lpstr>Tern en 2 mots</vt:lpstr>
      <vt:lpstr>Plan</vt:lpstr>
      <vt:lpstr>Tern.js : c’est quoi ?</vt:lpstr>
      <vt:lpstr>Tern.js – Démo (Navigateur Web)</vt:lpstr>
      <vt:lpstr>Tern.js &amp; Navigateur Web</vt:lpstr>
      <vt:lpstr>Tern &amp; analyse de code JavaScript</vt:lpstr>
      <vt:lpstr>JSON Type Definition</vt:lpstr>
      <vt:lpstr>Server plugin</vt:lpstr>
      <vt:lpstr>Tern.java : c’est quoi ?</vt:lpstr>
      <vt:lpstr>Tern.java : qui l’utilise ?</vt:lpstr>
      <vt:lpstr>Tern.java – Démo (Eclipse  SWT)</vt:lpstr>
      <vt:lpstr>Tern IDE : c’est quoi ?</vt:lpstr>
      <vt:lpstr>Tern IDE - Installation</vt:lpstr>
      <vt:lpstr>Tern IDE – Démo (Complétion)</vt:lpstr>
      <vt:lpstr>Tern IDE – Démo (Complétion)</vt:lpstr>
      <vt:lpstr>Tern IDE – Démo (Hyperlink)</vt:lpstr>
      <vt:lpstr>Tern IDE – Démo (Hover)</vt:lpstr>
      <vt:lpstr>Tern IDE – Démo (Validation)</vt:lpstr>
      <vt:lpstr>Tern IDE &amp; Modules</vt:lpstr>
      <vt:lpstr>Tern IDE &amp; jQuery</vt:lpstr>
      <vt:lpstr>Tern IDE &amp; Node.js module</vt:lpstr>
      <vt:lpstr>Tern IDE &amp; Closure Library</vt:lpstr>
      <vt:lpstr>Tern Java : comment ca marche ?</vt:lpstr>
      <vt:lpstr>Tern Java : comment ca marche ?</vt:lpstr>
      <vt:lpstr>Tern Java : comment ca marche ?</vt:lpstr>
      <vt:lpstr>Implémentation Serveur tern</vt:lpstr>
      <vt:lpstr>Serveur Tern– Node.js</vt:lpstr>
      <vt:lpstr>Serveur Tern– Node.js</vt:lpstr>
      <vt:lpstr>tern-jug : développement d’un plugin tern</vt:lpstr>
      <vt:lpstr>AngularJS Eclipse</vt:lpstr>
      <vt:lpstr>AngularJS Eclipse - Installation</vt:lpstr>
      <vt:lpstr>Tern.java - TODOS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test</dc:creator>
  <cp:lastModifiedBy>Vincent Hanniet</cp:lastModifiedBy>
  <cp:revision>112</cp:revision>
  <dcterms:created xsi:type="dcterms:W3CDTF">2014-04-29T08:37:41Z</dcterms:created>
  <dcterms:modified xsi:type="dcterms:W3CDTF">2014-11-12T13:29:53Z</dcterms:modified>
</cp:coreProperties>
</file>