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Above the Beyond Script" panose="020B0604020202020204" charset="-18"/>
      <p:regular r:id="rId10"/>
    </p:embeddedFont>
    <p:embeddedFont>
      <p:font typeface="TT Commons Pro" panose="020B0604020202020204" charset="-18"/>
      <p:regular r:id="rId11"/>
    </p:embeddedFont>
    <p:embeddedFont>
      <p:font typeface="TT Commons Pro Bold" panose="020B0604020202020204" charset="-18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75" d="100"/>
          <a:sy n="75" d="100"/>
        </p:scale>
        <p:origin x="1134" y="9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-6" y="-1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26" Type="http://schemas.openxmlformats.org/officeDocument/2006/relationships/image" Target="../media/image26.sv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image" Target="../media/image24.svg"/><Relationship Id="rId32" Type="http://schemas.openxmlformats.org/officeDocument/2006/relationships/image" Target="../media/image32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sv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2.svg"/><Relationship Id="rId27" Type="http://schemas.openxmlformats.org/officeDocument/2006/relationships/image" Target="../media/image27.png"/><Relationship Id="rId30" Type="http://schemas.openxmlformats.org/officeDocument/2006/relationships/image" Target="../media/image3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34.png"/><Relationship Id="rId7" Type="http://schemas.openxmlformats.org/officeDocument/2006/relationships/image" Target="../media/image2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0.svg"/><Relationship Id="rId4" Type="http://schemas.openxmlformats.org/officeDocument/2006/relationships/image" Target="../media/image35.sv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48" r="-448"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3" name="TextBox 3"/>
          <p:cNvSpPr txBox="1"/>
          <p:nvPr/>
        </p:nvSpPr>
        <p:spPr>
          <a:xfrm>
            <a:off x="4158907" y="7838989"/>
            <a:ext cx="997018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 b="1">
                <a:solidFill>
                  <a:srgbClr val="1E482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System informatyczny dla sieci restauracji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06153" y="8763679"/>
            <a:ext cx="6785127" cy="1253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1E482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UWM - Wydział Matematyki i Informatyki w Olsztynie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1E482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Piotr Piotrowski - Kierownik zespołu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1E482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Jan słabuszewski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48" r="-448"/>
            </a:stretch>
          </a:blipFill>
        </p:spPr>
        <p:txBody>
          <a:bodyPr/>
          <a:lstStyle/>
          <a:p>
            <a:endParaRPr lang="pl-PL"/>
          </a:p>
        </p:txBody>
      </p:sp>
      <p:grpSp>
        <p:nvGrpSpPr>
          <p:cNvPr id="3" name="Group 3"/>
          <p:cNvGrpSpPr/>
          <p:nvPr/>
        </p:nvGrpSpPr>
        <p:grpSpPr>
          <a:xfrm>
            <a:off x="1028700" y="3494159"/>
            <a:ext cx="3954790" cy="3969899"/>
            <a:chOff x="0" y="0"/>
            <a:chExt cx="5273054" cy="5293199"/>
          </a:xfrm>
        </p:grpSpPr>
        <p:sp>
          <p:nvSpPr>
            <p:cNvPr id="4" name="Freeform 4"/>
            <p:cNvSpPr/>
            <p:nvPr/>
          </p:nvSpPr>
          <p:spPr>
            <a:xfrm>
              <a:off x="770766" y="283071"/>
              <a:ext cx="2186781" cy="2202802"/>
            </a:xfrm>
            <a:custGeom>
              <a:avLst/>
              <a:gdLst/>
              <a:ahLst/>
              <a:cxnLst/>
              <a:rect l="l" t="t" r="r" b="b"/>
              <a:pathLst>
                <a:path w="2186781" h="2202802">
                  <a:moveTo>
                    <a:pt x="0" y="0"/>
                  </a:moveTo>
                  <a:lnTo>
                    <a:pt x="2186781" y="0"/>
                  </a:lnTo>
                  <a:lnTo>
                    <a:pt x="2186781" y="2202801"/>
                  </a:lnTo>
                  <a:lnTo>
                    <a:pt x="0" y="22028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l-PL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079101" y="739832"/>
              <a:ext cx="1294210" cy="313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11"/>
                </a:lnSpc>
              </a:pPr>
              <a:r>
                <a:rPr lang="en-US" sz="1365">
                  <a:solidFill>
                    <a:srgbClr val="1E482F"/>
                  </a:solidFill>
                  <a:latin typeface="Above the Beyond Script"/>
                  <a:ea typeface="Above the Beyond Script"/>
                  <a:cs typeface="Above the Beyond Script"/>
                  <a:sym typeface="Above the Beyond Script"/>
                </a:rPr>
                <a:t>zamowienie</a:t>
              </a:r>
            </a:p>
          </p:txBody>
        </p:sp>
        <p:sp>
          <p:nvSpPr>
            <p:cNvPr id="6" name="Freeform 6"/>
            <p:cNvSpPr/>
            <p:nvPr/>
          </p:nvSpPr>
          <p:spPr>
            <a:xfrm>
              <a:off x="4151647" y="547420"/>
              <a:ext cx="782296" cy="810287"/>
            </a:xfrm>
            <a:custGeom>
              <a:avLst/>
              <a:gdLst/>
              <a:ahLst/>
              <a:cxnLst/>
              <a:rect l="l" t="t" r="r" b="b"/>
              <a:pathLst>
                <a:path w="782296" h="810287">
                  <a:moveTo>
                    <a:pt x="0" y="0"/>
                  </a:moveTo>
                  <a:lnTo>
                    <a:pt x="782296" y="0"/>
                  </a:lnTo>
                  <a:lnTo>
                    <a:pt x="782296" y="810287"/>
                  </a:lnTo>
                  <a:lnTo>
                    <a:pt x="0" y="8102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l-PL"/>
            </a:p>
          </p:txBody>
        </p:sp>
        <p:sp>
          <p:nvSpPr>
            <p:cNvPr id="7" name="Freeform 7"/>
            <p:cNvSpPr/>
            <p:nvPr/>
          </p:nvSpPr>
          <p:spPr>
            <a:xfrm rot="-1407152">
              <a:off x="3543510" y="349840"/>
              <a:ext cx="751760" cy="1205446"/>
            </a:xfrm>
            <a:custGeom>
              <a:avLst/>
              <a:gdLst/>
              <a:ahLst/>
              <a:cxnLst/>
              <a:rect l="l" t="t" r="r" b="b"/>
              <a:pathLst>
                <a:path w="751760" h="1205446">
                  <a:moveTo>
                    <a:pt x="0" y="0"/>
                  </a:moveTo>
                  <a:lnTo>
                    <a:pt x="751760" y="0"/>
                  </a:lnTo>
                  <a:lnTo>
                    <a:pt x="751760" y="1205447"/>
                  </a:lnTo>
                  <a:lnTo>
                    <a:pt x="0" y="12054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l-PL"/>
            </a:p>
          </p:txBody>
        </p:sp>
        <p:sp>
          <p:nvSpPr>
            <p:cNvPr id="8" name="Freeform 8"/>
            <p:cNvSpPr/>
            <p:nvPr/>
          </p:nvSpPr>
          <p:spPr>
            <a:xfrm>
              <a:off x="3737173" y="1675595"/>
              <a:ext cx="805621" cy="512668"/>
            </a:xfrm>
            <a:custGeom>
              <a:avLst/>
              <a:gdLst/>
              <a:ahLst/>
              <a:cxnLst/>
              <a:rect l="l" t="t" r="r" b="b"/>
              <a:pathLst>
                <a:path w="805621" h="512668">
                  <a:moveTo>
                    <a:pt x="0" y="0"/>
                  </a:moveTo>
                  <a:lnTo>
                    <a:pt x="805622" y="0"/>
                  </a:lnTo>
                  <a:lnTo>
                    <a:pt x="805622" y="512668"/>
                  </a:lnTo>
                  <a:lnTo>
                    <a:pt x="0" y="512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l-PL"/>
            </a:p>
          </p:txBody>
        </p:sp>
        <p:sp>
          <p:nvSpPr>
            <p:cNvPr id="9" name="Freeform 9"/>
            <p:cNvSpPr/>
            <p:nvPr/>
          </p:nvSpPr>
          <p:spPr>
            <a:xfrm rot="-2363881">
              <a:off x="3968755" y="1187855"/>
              <a:ext cx="686382" cy="975479"/>
            </a:xfrm>
            <a:custGeom>
              <a:avLst/>
              <a:gdLst/>
              <a:ahLst/>
              <a:cxnLst/>
              <a:rect l="l" t="t" r="r" b="b"/>
              <a:pathLst>
                <a:path w="686382" h="975479">
                  <a:moveTo>
                    <a:pt x="0" y="0"/>
                  </a:moveTo>
                  <a:lnTo>
                    <a:pt x="686382" y="0"/>
                  </a:lnTo>
                  <a:lnTo>
                    <a:pt x="686382" y="975479"/>
                  </a:lnTo>
                  <a:lnTo>
                    <a:pt x="0" y="9754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l-PL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443555" y="736193"/>
              <a:ext cx="1612387" cy="1612387"/>
            </a:xfrm>
            <a:custGeom>
              <a:avLst/>
              <a:gdLst/>
              <a:ahLst/>
              <a:cxnLst/>
              <a:rect l="l" t="t" r="r" b="b"/>
              <a:pathLst>
                <a:path w="1612387" h="1612387">
                  <a:moveTo>
                    <a:pt x="0" y="0"/>
                  </a:moveTo>
                  <a:lnTo>
                    <a:pt x="1612387" y="0"/>
                  </a:lnTo>
                  <a:lnTo>
                    <a:pt x="1612387" y="1612387"/>
                  </a:lnTo>
                  <a:lnTo>
                    <a:pt x="0" y="16123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l-PL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864157" y="2688982"/>
              <a:ext cx="1460612" cy="1779951"/>
            </a:xfrm>
            <a:custGeom>
              <a:avLst/>
              <a:gdLst/>
              <a:ahLst/>
              <a:cxnLst/>
              <a:rect l="l" t="t" r="r" b="b"/>
              <a:pathLst>
                <a:path w="1460612" h="1779951">
                  <a:moveTo>
                    <a:pt x="0" y="0"/>
                  </a:moveTo>
                  <a:lnTo>
                    <a:pt x="1460612" y="0"/>
                  </a:lnTo>
                  <a:lnTo>
                    <a:pt x="1460612" y="1779951"/>
                  </a:lnTo>
                  <a:lnTo>
                    <a:pt x="0" y="17799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l-PL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1976442" y="3087806"/>
              <a:ext cx="1168566" cy="1415664"/>
            </a:xfrm>
            <a:custGeom>
              <a:avLst/>
              <a:gdLst/>
              <a:ahLst/>
              <a:cxnLst/>
              <a:rect l="l" t="t" r="r" b="b"/>
              <a:pathLst>
                <a:path w="1168566" h="1415664">
                  <a:moveTo>
                    <a:pt x="0" y="0"/>
                  </a:moveTo>
                  <a:lnTo>
                    <a:pt x="1168566" y="0"/>
                  </a:lnTo>
                  <a:lnTo>
                    <a:pt x="1168566" y="1415663"/>
                  </a:lnTo>
                  <a:lnTo>
                    <a:pt x="0" y="14156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l-PL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5273054" cy="5293199"/>
            </a:xfrm>
            <a:custGeom>
              <a:avLst/>
              <a:gdLst/>
              <a:ahLst/>
              <a:cxnLst/>
              <a:rect l="l" t="t" r="r" b="b"/>
              <a:pathLst>
                <a:path w="5273054" h="5293199">
                  <a:moveTo>
                    <a:pt x="0" y="0"/>
                  </a:moveTo>
                  <a:lnTo>
                    <a:pt x="5273054" y="0"/>
                  </a:lnTo>
                  <a:lnTo>
                    <a:pt x="5273054" y="5293199"/>
                  </a:lnTo>
                  <a:lnTo>
                    <a:pt x="0" y="5293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l-PL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300494" y="3272539"/>
            <a:ext cx="3646377" cy="4413139"/>
            <a:chOff x="0" y="0"/>
            <a:chExt cx="4861837" cy="588418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307706" cy="2227985"/>
            </a:xfrm>
            <a:custGeom>
              <a:avLst/>
              <a:gdLst/>
              <a:ahLst/>
              <a:cxnLst/>
              <a:rect l="l" t="t" r="r" b="b"/>
              <a:pathLst>
                <a:path w="2307706" h="2227985">
                  <a:moveTo>
                    <a:pt x="0" y="0"/>
                  </a:moveTo>
                  <a:lnTo>
                    <a:pt x="2307706" y="0"/>
                  </a:lnTo>
                  <a:lnTo>
                    <a:pt x="2307706" y="2227985"/>
                  </a:lnTo>
                  <a:lnTo>
                    <a:pt x="0" y="22279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l-PL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2695521" y="0"/>
              <a:ext cx="2166315" cy="2138744"/>
            </a:xfrm>
            <a:custGeom>
              <a:avLst/>
              <a:gdLst/>
              <a:ahLst/>
              <a:cxnLst/>
              <a:rect l="l" t="t" r="r" b="b"/>
              <a:pathLst>
                <a:path w="2166315" h="2138744">
                  <a:moveTo>
                    <a:pt x="0" y="0"/>
                  </a:moveTo>
                  <a:lnTo>
                    <a:pt x="2166316" y="0"/>
                  </a:lnTo>
                  <a:lnTo>
                    <a:pt x="2166316" y="2138744"/>
                  </a:lnTo>
                  <a:lnTo>
                    <a:pt x="0" y="21387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l-PL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1153853" y="2831223"/>
              <a:ext cx="2941945" cy="3052962"/>
            </a:xfrm>
            <a:custGeom>
              <a:avLst/>
              <a:gdLst/>
              <a:ahLst/>
              <a:cxnLst/>
              <a:rect l="l" t="t" r="r" b="b"/>
              <a:pathLst>
                <a:path w="2941945" h="3052962">
                  <a:moveTo>
                    <a:pt x="0" y="0"/>
                  </a:moveTo>
                  <a:lnTo>
                    <a:pt x="2941945" y="0"/>
                  </a:lnTo>
                  <a:lnTo>
                    <a:pt x="2941945" y="3052962"/>
                  </a:lnTo>
                  <a:lnTo>
                    <a:pt x="0" y="30529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5">
                <a:extLs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l-PL"/>
            </a:p>
          </p:txBody>
        </p:sp>
      </p:grpSp>
      <p:sp>
        <p:nvSpPr>
          <p:cNvPr id="18" name="Freeform 18"/>
          <p:cNvSpPr/>
          <p:nvPr/>
        </p:nvSpPr>
        <p:spPr>
          <a:xfrm>
            <a:off x="6978231" y="3418439"/>
            <a:ext cx="1237076" cy="1237076"/>
          </a:xfrm>
          <a:custGeom>
            <a:avLst/>
            <a:gdLst/>
            <a:ahLst/>
            <a:cxnLst/>
            <a:rect l="l" t="t" r="r" b="b"/>
            <a:pathLst>
              <a:path w="1237076" h="1237076">
                <a:moveTo>
                  <a:pt x="0" y="0"/>
                </a:moveTo>
                <a:lnTo>
                  <a:pt x="1237077" y="0"/>
                </a:lnTo>
                <a:lnTo>
                  <a:pt x="1237077" y="1237077"/>
                </a:lnTo>
                <a:lnTo>
                  <a:pt x="0" y="1237077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19" name="Freeform 19"/>
          <p:cNvSpPr/>
          <p:nvPr/>
        </p:nvSpPr>
        <p:spPr>
          <a:xfrm>
            <a:off x="8509962" y="6164152"/>
            <a:ext cx="1268076" cy="1375625"/>
          </a:xfrm>
          <a:custGeom>
            <a:avLst/>
            <a:gdLst/>
            <a:ahLst/>
            <a:cxnLst/>
            <a:rect l="l" t="t" r="r" b="b"/>
            <a:pathLst>
              <a:path w="1268076" h="1375625">
                <a:moveTo>
                  <a:pt x="0" y="0"/>
                </a:moveTo>
                <a:lnTo>
                  <a:pt x="1268076" y="0"/>
                </a:lnTo>
                <a:lnTo>
                  <a:pt x="1268076" y="1375625"/>
                </a:lnTo>
                <a:lnTo>
                  <a:pt x="0" y="1375625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20" name="Freeform 20"/>
          <p:cNvSpPr/>
          <p:nvPr/>
        </p:nvSpPr>
        <p:spPr>
          <a:xfrm>
            <a:off x="10072692" y="3418439"/>
            <a:ext cx="1237076" cy="1237076"/>
          </a:xfrm>
          <a:custGeom>
            <a:avLst/>
            <a:gdLst/>
            <a:ahLst/>
            <a:cxnLst/>
            <a:rect l="l" t="t" r="r" b="b"/>
            <a:pathLst>
              <a:path w="1237076" h="1237076">
                <a:moveTo>
                  <a:pt x="0" y="0"/>
                </a:moveTo>
                <a:lnTo>
                  <a:pt x="1237077" y="0"/>
                </a:lnTo>
                <a:lnTo>
                  <a:pt x="1237077" y="1237077"/>
                </a:lnTo>
                <a:lnTo>
                  <a:pt x="0" y="1237077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21" name="Freeform 21"/>
          <p:cNvSpPr/>
          <p:nvPr/>
        </p:nvSpPr>
        <p:spPr>
          <a:xfrm rot="2700000">
            <a:off x="8068941" y="4804701"/>
            <a:ext cx="822524" cy="233683"/>
          </a:xfrm>
          <a:custGeom>
            <a:avLst/>
            <a:gdLst/>
            <a:ahLst/>
            <a:cxnLst/>
            <a:rect l="l" t="t" r="r" b="b"/>
            <a:pathLst>
              <a:path w="822524" h="233683">
                <a:moveTo>
                  <a:pt x="0" y="0"/>
                </a:moveTo>
                <a:lnTo>
                  <a:pt x="822524" y="0"/>
                </a:lnTo>
                <a:lnTo>
                  <a:pt x="822524" y="233683"/>
                </a:lnTo>
                <a:lnTo>
                  <a:pt x="0" y="233683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22" name="TextBox 22"/>
          <p:cNvSpPr txBox="1"/>
          <p:nvPr/>
        </p:nvSpPr>
        <p:spPr>
          <a:xfrm>
            <a:off x="8215308" y="5152485"/>
            <a:ext cx="1857385" cy="531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05"/>
              </a:lnSpc>
              <a:spcBef>
                <a:spcPct val="0"/>
              </a:spcBef>
            </a:pPr>
            <a:r>
              <a:rPr lang="en-US" sz="3075" b="1">
                <a:solidFill>
                  <a:srgbClr val="1E482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SYSTEM</a:t>
            </a:r>
          </a:p>
        </p:txBody>
      </p:sp>
      <p:sp>
        <p:nvSpPr>
          <p:cNvPr id="23" name="Freeform 23"/>
          <p:cNvSpPr/>
          <p:nvPr/>
        </p:nvSpPr>
        <p:spPr>
          <a:xfrm rot="8100000">
            <a:off x="9399512" y="4804701"/>
            <a:ext cx="822524" cy="233683"/>
          </a:xfrm>
          <a:custGeom>
            <a:avLst/>
            <a:gdLst/>
            <a:ahLst/>
            <a:cxnLst/>
            <a:rect l="l" t="t" r="r" b="b"/>
            <a:pathLst>
              <a:path w="822524" h="233683">
                <a:moveTo>
                  <a:pt x="0" y="0"/>
                </a:moveTo>
                <a:lnTo>
                  <a:pt x="822524" y="0"/>
                </a:lnTo>
                <a:lnTo>
                  <a:pt x="822524" y="233683"/>
                </a:lnTo>
                <a:lnTo>
                  <a:pt x="0" y="233683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24" name="Freeform 24"/>
          <p:cNvSpPr/>
          <p:nvPr/>
        </p:nvSpPr>
        <p:spPr>
          <a:xfrm rot="-5400000">
            <a:off x="8681318" y="5965578"/>
            <a:ext cx="925364" cy="262901"/>
          </a:xfrm>
          <a:custGeom>
            <a:avLst/>
            <a:gdLst/>
            <a:ahLst/>
            <a:cxnLst/>
            <a:rect l="l" t="t" r="r" b="b"/>
            <a:pathLst>
              <a:path w="925364" h="262901">
                <a:moveTo>
                  <a:pt x="0" y="0"/>
                </a:moveTo>
                <a:lnTo>
                  <a:pt x="925364" y="0"/>
                </a:lnTo>
                <a:lnTo>
                  <a:pt x="925364" y="262901"/>
                </a:lnTo>
                <a:lnTo>
                  <a:pt x="0" y="262901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25" name="TextBox 25"/>
          <p:cNvSpPr txBox="1"/>
          <p:nvPr/>
        </p:nvSpPr>
        <p:spPr>
          <a:xfrm>
            <a:off x="0" y="-180975"/>
            <a:ext cx="18288000" cy="1571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20"/>
              </a:lnSpc>
              <a:spcBef>
                <a:spcPct val="0"/>
              </a:spcBef>
            </a:pPr>
            <a:r>
              <a:rPr lang="en-US" sz="9157" b="1">
                <a:solidFill>
                  <a:srgbClr val="FCF6E1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Problemy i rozwiązania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28700" y="2320885"/>
            <a:ext cx="395479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1E482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Chaos w zarządzaniu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6978231" y="2320885"/>
            <a:ext cx="433153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1E482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Spójna współpraca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3300494" y="2320885"/>
            <a:ext cx="3646377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1E482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Efektywność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28700" y="8054608"/>
            <a:ext cx="3954790" cy="1417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3" lvl="1" indent="-291467" algn="l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1E482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Marnowanie zasobów</a:t>
            </a:r>
          </a:p>
          <a:p>
            <a:pPr marL="582933" lvl="1" indent="-291467" algn="l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1E482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Błędy w zamówieniach</a:t>
            </a:r>
          </a:p>
          <a:p>
            <a:pPr marL="582933" lvl="1" indent="-291467" algn="l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1E482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Straty finansowe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6978231" y="8054608"/>
            <a:ext cx="4331538" cy="1417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3" lvl="1" indent="-291467" algn="l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1E482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Szybsza komunikacja</a:t>
            </a:r>
          </a:p>
          <a:p>
            <a:pPr marL="582933" lvl="1" indent="-291467" algn="l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1E482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Jednolitość </a:t>
            </a:r>
          </a:p>
          <a:p>
            <a:pPr marL="582933" lvl="1" indent="-291467" algn="l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1E482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Łatwiejsze zarządzania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3300494" y="8194193"/>
            <a:ext cx="3646377" cy="1417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3" lvl="1" indent="-291467" algn="l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1E482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Więcej zamówień </a:t>
            </a:r>
          </a:p>
          <a:p>
            <a:pPr marL="582933" lvl="1" indent="-291467" algn="l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1E482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Mniejsze straty</a:t>
            </a:r>
          </a:p>
          <a:p>
            <a:pPr marL="582933" lvl="1" indent="-291467" algn="l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1E482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Wyższa wydajność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6978231" y="4657725"/>
            <a:ext cx="1220510" cy="313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 b="1">
                <a:solidFill>
                  <a:srgbClr val="1E482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Klient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0089259" y="4657725"/>
            <a:ext cx="1220510" cy="313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 b="1">
                <a:solidFill>
                  <a:srgbClr val="1E482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Pracownik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8533745" y="7514546"/>
            <a:ext cx="1220510" cy="313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 b="1">
                <a:solidFill>
                  <a:srgbClr val="1E482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Lokal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48" r="-448"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3" name="Freeform 3"/>
          <p:cNvSpPr/>
          <p:nvPr/>
        </p:nvSpPr>
        <p:spPr>
          <a:xfrm>
            <a:off x="295607" y="1608285"/>
            <a:ext cx="2481014" cy="1863016"/>
          </a:xfrm>
          <a:custGeom>
            <a:avLst/>
            <a:gdLst/>
            <a:ahLst/>
            <a:cxnLst/>
            <a:rect l="l" t="t" r="r" b="b"/>
            <a:pathLst>
              <a:path w="2481014" h="1863016">
                <a:moveTo>
                  <a:pt x="0" y="0"/>
                </a:moveTo>
                <a:lnTo>
                  <a:pt x="2481014" y="0"/>
                </a:lnTo>
                <a:lnTo>
                  <a:pt x="2481014" y="1863016"/>
                </a:lnTo>
                <a:lnTo>
                  <a:pt x="0" y="18630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4" name="AutoShape 4"/>
          <p:cNvSpPr/>
          <p:nvPr/>
        </p:nvSpPr>
        <p:spPr>
          <a:xfrm flipH="1">
            <a:off x="1404201" y="3872014"/>
            <a:ext cx="0" cy="4642916"/>
          </a:xfrm>
          <a:prstGeom prst="line">
            <a:avLst/>
          </a:prstGeom>
          <a:ln w="123825" cap="flat">
            <a:solidFill>
              <a:srgbClr val="1E482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l-PL"/>
          </a:p>
        </p:txBody>
      </p:sp>
      <p:sp>
        <p:nvSpPr>
          <p:cNvPr id="5" name="Freeform 5"/>
          <p:cNvSpPr/>
          <p:nvPr/>
        </p:nvSpPr>
        <p:spPr>
          <a:xfrm>
            <a:off x="1348956" y="8279506"/>
            <a:ext cx="1427664" cy="405607"/>
          </a:xfrm>
          <a:custGeom>
            <a:avLst/>
            <a:gdLst/>
            <a:ahLst/>
            <a:cxnLst/>
            <a:rect l="l" t="t" r="r" b="b"/>
            <a:pathLst>
              <a:path w="1427664" h="405607">
                <a:moveTo>
                  <a:pt x="0" y="0"/>
                </a:moveTo>
                <a:lnTo>
                  <a:pt x="1427665" y="0"/>
                </a:lnTo>
                <a:lnTo>
                  <a:pt x="1427665" y="405606"/>
                </a:lnTo>
                <a:lnTo>
                  <a:pt x="0" y="4056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6" name="Freeform 6"/>
          <p:cNvSpPr/>
          <p:nvPr/>
        </p:nvSpPr>
        <p:spPr>
          <a:xfrm>
            <a:off x="1348956" y="6619069"/>
            <a:ext cx="1427664" cy="405607"/>
          </a:xfrm>
          <a:custGeom>
            <a:avLst/>
            <a:gdLst/>
            <a:ahLst/>
            <a:cxnLst/>
            <a:rect l="l" t="t" r="r" b="b"/>
            <a:pathLst>
              <a:path w="1427664" h="405607">
                <a:moveTo>
                  <a:pt x="0" y="0"/>
                </a:moveTo>
                <a:lnTo>
                  <a:pt x="1427665" y="0"/>
                </a:lnTo>
                <a:lnTo>
                  <a:pt x="1427665" y="405607"/>
                </a:lnTo>
                <a:lnTo>
                  <a:pt x="0" y="4056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7" name="Freeform 7"/>
          <p:cNvSpPr/>
          <p:nvPr/>
        </p:nvSpPr>
        <p:spPr>
          <a:xfrm>
            <a:off x="1348956" y="4754962"/>
            <a:ext cx="1427664" cy="405607"/>
          </a:xfrm>
          <a:custGeom>
            <a:avLst/>
            <a:gdLst/>
            <a:ahLst/>
            <a:cxnLst/>
            <a:rect l="l" t="t" r="r" b="b"/>
            <a:pathLst>
              <a:path w="1427664" h="405607">
                <a:moveTo>
                  <a:pt x="0" y="0"/>
                </a:moveTo>
                <a:lnTo>
                  <a:pt x="1427665" y="0"/>
                </a:lnTo>
                <a:lnTo>
                  <a:pt x="1427665" y="405606"/>
                </a:lnTo>
                <a:lnTo>
                  <a:pt x="0" y="4056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8" name="Freeform 8"/>
          <p:cNvSpPr/>
          <p:nvPr/>
        </p:nvSpPr>
        <p:spPr>
          <a:xfrm>
            <a:off x="2909480" y="3978474"/>
            <a:ext cx="1237076" cy="1237076"/>
          </a:xfrm>
          <a:custGeom>
            <a:avLst/>
            <a:gdLst/>
            <a:ahLst/>
            <a:cxnLst/>
            <a:rect l="l" t="t" r="r" b="b"/>
            <a:pathLst>
              <a:path w="1237076" h="1237076">
                <a:moveTo>
                  <a:pt x="0" y="0"/>
                </a:moveTo>
                <a:lnTo>
                  <a:pt x="1237077" y="0"/>
                </a:lnTo>
                <a:lnTo>
                  <a:pt x="1237077" y="1237077"/>
                </a:lnTo>
                <a:lnTo>
                  <a:pt x="0" y="123707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9" name="Freeform 9"/>
          <p:cNvSpPr/>
          <p:nvPr/>
        </p:nvSpPr>
        <p:spPr>
          <a:xfrm>
            <a:off x="2892914" y="5842582"/>
            <a:ext cx="1237076" cy="1237076"/>
          </a:xfrm>
          <a:custGeom>
            <a:avLst/>
            <a:gdLst/>
            <a:ahLst/>
            <a:cxnLst/>
            <a:rect l="l" t="t" r="r" b="b"/>
            <a:pathLst>
              <a:path w="1237076" h="1237076">
                <a:moveTo>
                  <a:pt x="0" y="0"/>
                </a:moveTo>
                <a:lnTo>
                  <a:pt x="1237076" y="0"/>
                </a:lnTo>
                <a:lnTo>
                  <a:pt x="1237076" y="1237077"/>
                </a:lnTo>
                <a:lnTo>
                  <a:pt x="0" y="123707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10" name="Freeform 10"/>
          <p:cNvSpPr/>
          <p:nvPr/>
        </p:nvSpPr>
        <p:spPr>
          <a:xfrm>
            <a:off x="2893980" y="7594217"/>
            <a:ext cx="1268076" cy="1375625"/>
          </a:xfrm>
          <a:custGeom>
            <a:avLst/>
            <a:gdLst/>
            <a:ahLst/>
            <a:cxnLst/>
            <a:rect l="l" t="t" r="r" b="b"/>
            <a:pathLst>
              <a:path w="1268076" h="1375625">
                <a:moveTo>
                  <a:pt x="0" y="0"/>
                </a:moveTo>
                <a:lnTo>
                  <a:pt x="1268076" y="0"/>
                </a:lnTo>
                <a:lnTo>
                  <a:pt x="1268076" y="1375625"/>
                </a:lnTo>
                <a:lnTo>
                  <a:pt x="0" y="13756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11" name="TextBox 11"/>
          <p:cNvSpPr txBox="1"/>
          <p:nvPr/>
        </p:nvSpPr>
        <p:spPr>
          <a:xfrm>
            <a:off x="295607" y="-11097"/>
            <a:ext cx="15878091" cy="1289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40"/>
              </a:lnSpc>
              <a:spcBef>
                <a:spcPct val="0"/>
              </a:spcBef>
            </a:pPr>
            <a:r>
              <a:rPr lang="en-US" sz="7200" b="1" dirty="0" err="1">
                <a:solidFill>
                  <a:srgbClr val="1E482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Nowoczesny</a:t>
            </a:r>
            <a:r>
              <a:rPr lang="en-US" sz="7200" b="1" dirty="0">
                <a:solidFill>
                  <a:srgbClr val="1E482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system </a:t>
            </a:r>
            <a:r>
              <a:rPr lang="en-US" sz="7200" b="1" dirty="0" err="1">
                <a:solidFill>
                  <a:srgbClr val="1E482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restauracyjny</a:t>
            </a:r>
            <a:endParaRPr lang="en-US" sz="7200" b="1" dirty="0">
              <a:solidFill>
                <a:srgbClr val="1E482F"/>
              </a:solidFill>
              <a:latin typeface="TT Commons Pro Bold"/>
              <a:ea typeface="TT Commons Pro Bold"/>
              <a:cs typeface="TT Commons Pro Bold"/>
              <a:sym typeface="TT Commons Pro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909480" y="5217760"/>
            <a:ext cx="1220510" cy="313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 b="1">
                <a:solidFill>
                  <a:srgbClr val="1E482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Klient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909480" y="7081868"/>
            <a:ext cx="1220510" cy="313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 b="1">
                <a:solidFill>
                  <a:srgbClr val="1E482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Pracownik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917763" y="8944611"/>
            <a:ext cx="1220510" cy="313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 b="1">
                <a:solidFill>
                  <a:srgbClr val="1E482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Lokal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4347761" y="7594217"/>
            <a:ext cx="11845141" cy="1664083"/>
            <a:chOff x="0" y="0"/>
            <a:chExt cx="3119708" cy="43827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119708" cy="438277"/>
            </a:xfrm>
            <a:custGeom>
              <a:avLst/>
              <a:gdLst/>
              <a:ahLst/>
              <a:cxnLst/>
              <a:rect l="l" t="t" r="r" b="b"/>
              <a:pathLst>
                <a:path w="3119708" h="438277">
                  <a:moveTo>
                    <a:pt x="33333" y="0"/>
                  </a:moveTo>
                  <a:lnTo>
                    <a:pt x="3086375" y="0"/>
                  </a:lnTo>
                  <a:cubicBezTo>
                    <a:pt x="3104784" y="0"/>
                    <a:pt x="3119708" y="14924"/>
                    <a:pt x="3119708" y="33333"/>
                  </a:cubicBezTo>
                  <a:lnTo>
                    <a:pt x="3119708" y="404944"/>
                  </a:lnTo>
                  <a:cubicBezTo>
                    <a:pt x="3119708" y="413784"/>
                    <a:pt x="3116196" y="422263"/>
                    <a:pt x="3109945" y="428514"/>
                  </a:cubicBezTo>
                  <a:cubicBezTo>
                    <a:pt x="3103693" y="434765"/>
                    <a:pt x="3095215" y="438277"/>
                    <a:pt x="3086375" y="438277"/>
                  </a:cubicBezTo>
                  <a:lnTo>
                    <a:pt x="33333" y="438277"/>
                  </a:lnTo>
                  <a:cubicBezTo>
                    <a:pt x="14924" y="438277"/>
                    <a:pt x="0" y="423353"/>
                    <a:pt x="0" y="404944"/>
                  </a:cubicBezTo>
                  <a:lnTo>
                    <a:pt x="0" y="33333"/>
                  </a:lnTo>
                  <a:cubicBezTo>
                    <a:pt x="0" y="14924"/>
                    <a:pt x="14924" y="0"/>
                    <a:pt x="33333" y="0"/>
                  </a:cubicBezTo>
                  <a:close/>
                </a:path>
              </a:pathLst>
            </a:custGeom>
            <a:solidFill>
              <a:srgbClr val="1E482F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28575"/>
              <a:ext cx="3119708" cy="4668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4347761" y="5731474"/>
            <a:ext cx="11845141" cy="1664083"/>
            <a:chOff x="0" y="0"/>
            <a:chExt cx="3119708" cy="43827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119708" cy="438277"/>
            </a:xfrm>
            <a:custGeom>
              <a:avLst/>
              <a:gdLst/>
              <a:ahLst/>
              <a:cxnLst/>
              <a:rect l="l" t="t" r="r" b="b"/>
              <a:pathLst>
                <a:path w="3119708" h="438277">
                  <a:moveTo>
                    <a:pt x="33333" y="0"/>
                  </a:moveTo>
                  <a:lnTo>
                    <a:pt x="3086375" y="0"/>
                  </a:lnTo>
                  <a:cubicBezTo>
                    <a:pt x="3104784" y="0"/>
                    <a:pt x="3119708" y="14924"/>
                    <a:pt x="3119708" y="33333"/>
                  </a:cubicBezTo>
                  <a:lnTo>
                    <a:pt x="3119708" y="404944"/>
                  </a:lnTo>
                  <a:cubicBezTo>
                    <a:pt x="3119708" y="413784"/>
                    <a:pt x="3116196" y="422263"/>
                    <a:pt x="3109945" y="428514"/>
                  </a:cubicBezTo>
                  <a:cubicBezTo>
                    <a:pt x="3103693" y="434765"/>
                    <a:pt x="3095215" y="438277"/>
                    <a:pt x="3086375" y="438277"/>
                  </a:cubicBezTo>
                  <a:lnTo>
                    <a:pt x="33333" y="438277"/>
                  </a:lnTo>
                  <a:cubicBezTo>
                    <a:pt x="14924" y="438277"/>
                    <a:pt x="0" y="423353"/>
                    <a:pt x="0" y="404944"/>
                  </a:cubicBezTo>
                  <a:lnTo>
                    <a:pt x="0" y="33333"/>
                  </a:lnTo>
                  <a:cubicBezTo>
                    <a:pt x="0" y="14924"/>
                    <a:pt x="14924" y="0"/>
                    <a:pt x="33333" y="0"/>
                  </a:cubicBezTo>
                  <a:close/>
                </a:path>
              </a:pathLst>
            </a:custGeom>
            <a:solidFill>
              <a:srgbClr val="1E482F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28575"/>
              <a:ext cx="3119708" cy="4668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4347761" y="3867366"/>
            <a:ext cx="11845141" cy="1664083"/>
            <a:chOff x="0" y="0"/>
            <a:chExt cx="3119708" cy="43827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3119708" cy="438277"/>
            </a:xfrm>
            <a:custGeom>
              <a:avLst/>
              <a:gdLst/>
              <a:ahLst/>
              <a:cxnLst/>
              <a:rect l="l" t="t" r="r" b="b"/>
              <a:pathLst>
                <a:path w="3119708" h="438277">
                  <a:moveTo>
                    <a:pt x="33333" y="0"/>
                  </a:moveTo>
                  <a:lnTo>
                    <a:pt x="3086375" y="0"/>
                  </a:lnTo>
                  <a:cubicBezTo>
                    <a:pt x="3104784" y="0"/>
                    <a:pt x="3119708" y="14924"/>
                    <a:pt x="3119708" y="33333"/>
                  </a:cubicBezTo>
                  <a:lnTo>
                    <a:pt x="3119708" y="404944"/>
                  </a:lnTo>
                  <a:cubicBezTo>
                    <a:pt x="3119708" y="413784"/>
                    <a:pt x="3116196" y="422263"/>
                    <a:pt x="3109945" y="428514"/>
                  </a:cubicBezTo>
                  <a:cubicBezTo>
                    <a:pt x="3103693" y="434765"/>
                    <a:pt x="3095215" y="438277"/>
                    <a:pt x="3086375" y="438277"/>
                  </a:cubicBezTo>
                  <a:lnTo>
                    <a:pt x="33333" y="438277"/>
                  </a:lnTo>
                  <a:cubicBezTo>
                    <a:pt x="14924" y="438277"/>
                    <a:pt x="0" y="423353"/>
                    <a:pt x="0" y="404944"/>
                  </a:cubicBezTo>
                  <a:lnTo>
                    <a:pt x="0" y="33333"/>
                  </a:lnTo>
                  <a:cubicBezTo>
                    <a:pt x="0" y="14924"/>
                    <a:pt x="14924" y="0"/>
                    <a:pt x="33333" y="0"/>
                  </a:cubicBezTo>
                  <a:close/>
                </a:path>
              </a:pathLst>
            </a:custGeom>
            <a:solidFill>
              <a:srgbClr val="1E482F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28575"/>
              <a:ext cx="3119708" cy="4668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  <a:p>
              <a:pPr algn="just">
                <a:lnSpc>
                  <a:spcPts val="2660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4347761" y="2494671"/>
            <a:ext cx="10915501" cy="995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19"/>
              </a:lnSpc>
              <a:spcBef>
                <a:spcPct val="0"/>
              </a:spcBef>
            </a:pPr>
            <a:r>
              <a:rPr lang="en-US" sz="5799" b="1">
                <a:solidFill>
                  <a:srgbClr val="1E482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Kluczowe funkcje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727792" y="4121240"/>
            <a:ext cx="8797677" cy="1108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000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Składanie</a:t>
            </a:r>
            <a:r>
              <a:rPr lang="en-US" sz="2000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zamówień</a:t>
            </a:r>
            <a:r>
              <a:rPr lang="en-US" sz="2000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i</a:t>
            </a:r>
            <a:r>
              <a:rPr lang="en-US" sz="2000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śledzenie</a:t>
            </a:r>
            <a:r>
              <a:rPr lang="en-US" sz="2000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statusu</a:t>
            </a:r>
            <a:endParaRPr lang="en-US" sz="2000" b="1" dirty="0">
              <a:solidFill>
                <a:srgbClr val="FFFFFF"/>
              </a:solidFill>
              <a:latin typeface="TT Commons Pro Bold"/>
              <a:ea typeface="TT Commons Pro Bold"/>
              <a:cs typeface="TT Commons Pro Bold"/>
              <a:sym typeface="TT Commons Pro Bold"/>
            </a:endParaRPr>
          </a:p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000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Rezerwacje</a:t>
            </a:r>
            <a:r>
              <a:rPr lang="en-US" sz="2000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online, </a:t>
            </a:r>
            <a:r>
              <a:rPr lang="en-US" sz="2000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edytowanie</a:t>
            </a:r>
            <a:r>
              <a:rPr lang="en-US" sz="2000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rezerwacji</a:t>
            </a:r>
            <a:r>
              <a:rPr lang="en-US" sz="2000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oraz</a:t>
            </a:r>
            <a:r>
              <a:rPr lang="en-US" sz="2000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planowanie</a:t>
            </a:r>
            <a:r>
              <a:rPr lang="en-US" sz="2000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wydarzeń</a:t>
            </a:r>
            <a:endParaRPr lang="en-US" sz="2000" b="1" dirty="0">
              <a:solidFill>
                <a:srgbClr val="FFFFFF"/>
              </a:solidFill>
              <a:latin typeface="TT Commons Pro Bold"/>
              <a:ea typeface="TT Commons Pro Bold"/>
              <a:cs typeface="TT Commons Pro Bold"/>
              <a:sym typeface="TT Commons Pro Bold"/>
            </a:endParaRPr>
          </a:p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000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Płatności</a:t>
            </a:r>
            <a:r>
              <a:rPr lang="en-US" sz="2000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online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727792" y="5985348"/>
            <a:ext cx="11378357" cy="1108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000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Panel </a:t>
            </a:r>
            <a:r>
              <a:rPr lang="en-US" sz="2000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kelnera</a:t>
            </a:r>
            <a:r>
              <a:rPr lang="en-US" sz="2000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- </a:t>
            </a:r>
            <a:r>
              <a:rPr lang="en-US" sz="2000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Tworzenie</a:t>
            </a:r>
            <a:r>
              <a:rPr lang="en-US" sz="2000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zamówień</a:t>
            </a:r>
            <a:r>
              <a:rPr lang="en-US" sz="2000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, </a:t>
            </a:r>
            <a:r>
              <a:rPr lang="en-US" sz="2000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Rezerwacje</a:t>
            </a:r>
            <a:r>
              <a:rPr lang="en-US" sz="2000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, </a:t>
            </a:r>
            <a:r>
              <a:rPr lang="en-US" sz="2000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powiadomienia</a:t>
            </a:r>
            <a:r>
              <a:rPr lang="en-US" sz="2000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o </a:t>
            </a:r>
            <a:r>
              <a:rPr lang="en-US" sz="2000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gotowych</a:t>
            </a:r>
            <a:r>
              <a:rPr lang="en-US" sz="2000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do </a:t>
            </a:r>
            <a:r>
              <a:rPr lang="en-US" sz="2000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wydania</a:t>
            </a:r>
            <a:r>
              <a:rPr lang="en-US" sz="2000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</a:t>
            </a:r>
          </a:p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000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Panel </a:t>
            </a:r>
            <a:r>
              <a:rPr lang="en-US" sz="2000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kucharza</a:t>
            </a:r>
            <a:r>
              <a:rPr lang="en-US" sz="2000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- </a:t>
            </a:r>
            <a:r>
              <a:rPr lang="en-US" sz="2000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Przekazywanie</a:t>
            </a:r>
            <a:r>
              <a:rPr lang="en-US" sz="2000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zamówień</a:t>
            </a:r>
            <a:r>
              <a:rPr lang="en-US" sz="2000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do </a:t>
            </a:r>
            <a:r>
              <a:rPr lang="en-US" sz="2000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kuchni</a:t>
            </a:r>
            <a:r>
              <a:rPr lang="en-US" sz="2000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, </a:t>
            </a:r>
            <a:r>
              <a:rPr lang="en-US" sz="2000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zarządzanie</a:t>
            </a:r>
            <a:r>
              <a:rPr lang="en-US" sz="2000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kolejką</a:t>
            </a:r>
            <a:r>
              <a:rPr lang="en-US" sz="2000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realizacji</a:t>
            </a:r>
            <a:endParaRPr lang="en-US" sz="2000" b="1" dirty="0">
              <a:solidFill>
                <a:srgbClr val="FFFFFF"/>
              </a:solidFill>
              <a:latin typeface="TT Commons Pro Bold"/>
              <a:ea typeface="TT Commons Pro Bold"/>
              <a:cs typeface="TT Commons Pro Bold"/>
              <a:sym typeface="TT Commons Pro Bold"/>
            </a:endParaRPr>
          </a:p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000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Panel </a:t>
            </a:r>
            <a:r>
              <a:rPr lang="en-US" sz="2000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kierownika</a:t>
            </a:r>
            <a:r>
              <a:rPr lang="en-US" sz="2000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- </a:t>
            </a:r>
            <a:r>
              <a:rPr lang="en-US" sz="2000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Zarządzanie</a:t>
            </a:r>
            <a:r>
              <a:rPr lang="en-US" sz="2000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kadrą</a:t>
            </a:r>
            <a:r>
              <a:rPr lang="en-US" sz="2000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, </a:t>
            </a:r>
            <a:r>
              <a:rPr lang="en-US" sz="2000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monitorowanie</a:t>
            </a:r>
            <a:r>
              <a:rPr lang="en-US" sz="2000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zamówień</a:t>
            </a:r>
            <a:r>
              <a:rPr lang="en-US" sz="2000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, </a:t>
            </a:r>
            <a:r>
              <a:rPr lang="en-US" sz="2000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generowanie</a:t>
            </a:r>
            <a:r>
              <a:rPr lang="en-US" sz="2000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raportów</a:t>
            </a:r>
            <a:r>
              <a:rPr lang="en-US" sz="2000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4727792" y="7848091"/>
            <a:ext cx="7685038" cy="1108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000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Dodawanie</a:t>
            </a:r>
            <a:r>
              <a:rPr lang="en-US" sz="2000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nowych</a:t>
            </a:r>
            <a:r>
              <a:rPr lang="en-US" sz="2000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lokali</a:t>
            </a:r>
            <a:r>
              <a:rPr lang="en-US" sz="2000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bez </a:t>
            </a:r>
            <a:r>
              <a:rPr lang="en-US" sz="2000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modyfikacji</a:t>
            </a:r>
            <a:r>
              <a:rPr lang="en-US" sz="2000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struktury</a:t>
            </a:r>
            <a:r>
              <a:rPr lang="en-US" sz="2000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sytemu</a:t>
            </a:r>
            <a:r>
              <a:rPr lang="en-US" sz="2000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</a:t>
            </a:r>
          </a:p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000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Centralne</a:t>
            </a:r>
            <a:r>
              <a:rPr lang="en-US" sz="2000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zarządzanie</a:t>
            </a:r>
            <a:r>
              <a:rPr lang="en-US" sz="2000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magazynem</a:t>
            </a:r>
            <a:endParaRPr lang="en-US" sz="2000" b="1" dirty="0">
              <a:solidFill>
                <a:srgbClr val="FFFFFF"/>
              </a:solidFill>
              <a:latin typeface="TT Commons Pro Bold"/>
              <a:ea typeface="TT Commons Pro Bold"/>
              <a:cs typeface="TT Commons Pro Bold"/>
              <a:sym typeface="TT Commons Pro Bold"/>
            </a:endParaRPr>
          </a:p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000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Analiza </a:t>
            </a:r>
            <a:r>
              <a:rPr lang="en-US" sz="2000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sprzedaży</a:t>
            </a:r>
            <a:r>
              <a:rPr lang="en-US" sz="2000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i</a:t>
            </a:r>
            <a:r>
              <a:rPr lang="en-US" sz="2000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efektywności</a:t>
            </a:r>
            <a:r>
              <a:rPr lang="en-US" sz="2000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każdego</a:t>
            </a:r>
            <a:r>
              <a:rPr lang="en-US" sz="2000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punktu</a:t>
            </a:r>
            <a:endParaRPr lang="en-US" sz="2000" b="1" dirty="0">
              <a:solidFill>
                <a:srgbClr val="FFFFFF"/>
              </a:solidFill>
              <a:latin typeface="TT Commons Pro Bold"/>
              <a:ea typeface="TT Commons Pro Bold"/>
              <a:cs typeface="TT Commons Pro Bold"/>
              <a:sym typeface="TT Commons Pro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48" r="-448"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3" name="Freeform 3"/>
          <p:cNvSpPr/>
          <p:nvPr/>
        </p:nvSpPr>
        <p:spPr>
          <a:xfrm>
            <a:off x="9738360" y="701591"/>
            <a:ext cx="8039855" cy="8883818"/>
          </a:xfrm>
          <a:custGeom>
            <a:avLst/>
            <a:gdLst/>
            <a:ahLst/>
            <a:cxnLst/>
            <a:rect l="l" t="t" r="r" b="b"/>
            <a:pathLst>
              <a:path w="8039855" h="8883818">
                <a:moveTo>
                  <a:pt x="0" y="0"/>
                </a:moveTo>
                <a:lnTo>
                  <a:pt x="8039855" y="0"/>
                </a:lnTo>
                <a:lnTo>
                  <a:pt x="8039855" y="8883818"/>
                </a:lnTo>
                <a:lnTo>
                  <a:pt x="0" y="88838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4" name="TextBox 4"/>
          <p:cNvSpPr txBox="1"/>
          <p:nvPr/>
        </p:nvSpPr>
        <p:spPr>
          <a:xfrm>
            <a:off x="509785" y="51133"/>
            <a:ext cx="9512947" cy="130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21"/>
              </a:lnSpc>
              <a:spcBef>
                <a:spcPct val="0"/>
              </a:spcBef>
            </a:pPr>
            <a:r>
              <a:rPr lang="en-US" sz="7200" b="1" dirty="0" err="1">
                <a:solidFill>
                  <a:srgbClr val="1E482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Architektura</a:t>
            </a:r>
            <a:r>
              <a:rPr lang="en-US" sz="7657" b="1" dirty="0">
                <a:solidFill>
                  <a:srgbClr val="1E482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</a:t>
            </a:r>
            <a:r>
              <a:rPr lang="en-US" sz="7657" b="1" dirty="0" err="1">
                <a:solidFill>
                  <a:srgbClr val="1E482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systemu</a:t>
            </a:r>
            <a:endParaRPr lang="en-US" sz="7657" b="1" dirty="0">
              <a:solidFill>
                <a:srgbClr val="1E482F"/>
              </a:solidFill>
              <a:latin typeface="TT Commons Pro Bold"/>
              <a:ea typeface="TT Commons Pro Bold"/>
              <a:cs typeface="TT Commons Pro Bold"/>
              <a:sym typeface="TT Commons Pro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1822206"/>
            <a:ext cx="8709660" cy="4834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40"/>
              </a:lnSpc>
            </a:pPr>
            <a:r>
              <a:rPr lang="en-US" sz="4100" b="1" dirty="0">
                <a:solidFill>
                  <a:srgbClr val="1E482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BAZA DANYCH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b="1" dirty="0">
                <a:solidFill>
                  <a:srgbClr val="1E482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PostgreSQL</a:t>
            </a:r>
          </a:p>
          <a:p>
            <a:pPr algn="l">
              <a:lnSpc>
                <a:spcPts val="5740"/>
              </a:lnSpc>
            </a:pPr>
            <a:r>
              <a:rPr lang="en-US" sz="4100" b="1" dirty="0">
                <a:solidFill>
                  <a:srgbClr val="1E482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BACKEND (</a:t>
            </a:r>
            <a:r>
              <a:rPr lang="en-US" sz="4100" b="1" dirty="0" err="1">
                <a:solidFill>
                  <a:srgbClr val="1E482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logika</a:t>
            </a:r>
            <a:r>
              <a:rPr lang="en-US" sz="4100" b="1" dirty="0">
                <a:solidFill>
                  <a:srgbClr val="1E482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</a:t>
            </a:r>
            <a:r>
              <a:rPr lang="en-US" sz="4100" b="1" dirty="0" err="1">
                <a:solidFill>
                  <a:srgbClr val="1E482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biznesowa</a:t>
            </a:r>
            <a:r>
              <a:rPr lang="en-US" sz="4100" b="1" dirty="0">
                <a:solidFill>
                  <a:srgbClr val="1E482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)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b="1" dirty="0">
                <a:solidFill>
                  <a:srgbClr val="1E482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Python (Django)</a:t>
            </a:r>
          </a:p>
          <a:p>
            <a:pPr algn="l">
              <a:lnSpc>
                <a:spcPts val="5740"/>
              </a:lnSpc>
              <a:spcBef>
                <a:spcPct val="0"/>
              </a:spcBef>
            </a:pPr>
            <a:r>
              <a:rPr lang="en-US" sz="4100" b="1" dirty="0">
                <a:solidFill>
                  <a:srgbClr val="1E482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FRONTEND (</a:t>
            </a:r>
            <a:r>
              <a:rPr lang="en-US" sz="4100" b="1" dirty="0" err="1">
                <a:solidFill>
                  <a:srgbClr val="1E482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interfejs</a:t>
            </a:r>
            <a:r>
              <a:rPr lang="en-US" sz="4100" b="1" dirty="0">
                <a:solidFill>
                  <a:srgbClr val="1E482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)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b="1" dirty="0">
                <a:solidFill>
                  <a:srgbClr val="1E482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HTML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b="1" dirty="0">
                <a:solidFill>
                  <a:srgbClr val="1E482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CSS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b="1" dirty="0">
                <a:solidFill>
                  <a:srgbClr val="1E482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JavaScript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48" r="-448"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10" name="TextBox 10"/>
          <p:cNvSpPr txBox="1"/>
          <p:nvPr/>
        </p:nvSpPr>
        <p:spPr>
          <a:xfrm>
            <a:off x="0" y="-180975"/>
            <a:ext cx="12624108" cy="1571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20"/>
              </a:lnSpc>
              <a:spcBef>
                <a:spcPct val="0"/>
              </a:spcBef>
            </a:pPr>
            <a:r>
              <a:rPr lang="en-US" sz="9157" b="1">
                <a:solidFill>
                  <a:srgbClr val="1E482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Interfejsy użytkownika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861188" y="1753958"/>
            <a:ext cx="5153019" cy="8723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02"/>
              </a:lnSpc>
            </a:pPr>
            <a:r>
              <a:rPr lang="en-US" sz="2314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Brak </a:t>
            </a:r>
            <a:r>
              <a:rPr lang="en-US" sz="2314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obowiązkowego</a:t>
            </a:r>
            <a:r>
              <a:rPr lang="en-US" sz="2314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</a:t>
            </a:r>
            <a:r>
              <a:rPr lang="en-US" sz="2314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logowania</a:t>
            </a:r>
            <a:endParaRPr lang="en-US" sz="2314" b="1" dirty="0">
              <a:solidFill>
                <a:srgbClr val="FFFFFF"/>
              </a:solidFill>
              <a:latin typeface="TT Commons Pro Bold"/>
              <a:ea typeface="TT Commons Pro Bold"/>
              <a:cs typeface="TT Commons Pro Bold"/>
              <a:sym typeface="TT Commons Pro Bold"/>
            </a:endParaRPr>
          </a:p>
          <a:p>
            <a:pPr marL="359729" lvl="1" indent="-179865" algn="l">
              <a:lnSpc>
                <a:spcPts val="2665"/>
              </a:lnSpc>
              <a:buFont typeface="Arial"/>
              <a:buChar char="•"/>
            </a:pP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Użytkownik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może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korzystać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z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aplikacji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od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pierwszego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uruchomienia</a:t>
            </a:r>
            <a:endParaRPr lang="en-US" sz="1666" dirty="0">
              <a:solidFill>
                <a:srgbClr val="FFFFFF"/>
              </a:solidFill>
              <a:latin typeface="TT Commons Pro"/>
              <a:ea typeface="TT Commons Pro"/>
              <a:cs typeface="TT Commons Pro"/>
              <a:sym typeface="TT Commons Pro"/>
            </a:endParaRPr>
          </a:p>
          <a:p>
            <a:pPr marL="359729" lvl="1" indent="-179865" algn="l">
              <a:lnSpc>
                <a:spcPts val="2665"/>
              </a:lnSpc>
              <a:buFont typeface="Arial"/>
              <a:buChar char="•"/>
            </a:pP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Swobodny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dostęp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do menu bez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rejestracji</a:t>
            </a:r>
            <a:endParaRPr lang="en-US" sz="1666" dirty="0">
              <a:solidFill>
                <a:srgbClr val="FFFFFF"/>
              </a:solidFill>
              <a:latin typeface="TT Commons Pro"/>
              <a:ea typeface="TT Commons Pro"/>
              <a:cs typeface="TT Commons Pro"/>
              <a:sym typeface="TT Commons Pro"/>
            </a:endParaRPr>
          </a:p>
          <a:p>
            <a:pPr marL="359729" lvl="1" indent="-179865" algn="l">
              <a:lnSpc>
                <a:spcPts val="2665"/>
              </a:lnSpc>
              <a:buFont typeface="Arial"/>
              <a:buChar char="•"/>
            </a:pP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Lepsze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doświadczenie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użytkownika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-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brak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zbędnych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formularzy</a:t>
            </a:r>
            <a:endParaRPr lang="en-US" sz="1666" dirty="0">
              <a:solidFill>
                <a:srgbClr val="FFFFFF"/>
              </a:solidFill>
              <a:latin typeface="TT Commons Pro"/>
              <a:ea typeface="TT Commons Pro"/>
              <a:cs typeface="TT Commons Pro"/>
              <a:sym typeface="TT Commons Pro"/>
            </a:endParaRPr>
          </a:p>
          <a:p>
            <a:pPr marL="359729" lvl="1" indent="-179865" algn="l">
              <a:lnSpc>
                <a:spcPts val="2665"/>
              </a:lnSpc>
              <a:buFont typeface="Arial"/>
              <a:buChar char="•"/>
            </a:pP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Logowanie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wymagane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dopiero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przy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: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Zamówieniach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,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rezerwacjach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i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zarządzaniu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kontem</a:t>
            </a:r>
            <a:endParaRPr lang="en-US" sz="1666" dirty="0">
              <a:solidFill>
                <a:srgbClr val="FFFFFF"/>
              </a:solidFill>
              <a:latin typeface="TT Commons Pro"/>
              <a:ea typeface="TT Commons Pro"/>
              <a:cs typeface="TT Commons Pro"/>
              <a:sym typeface="TT Commons Pro"/>
            </a:endParaRPr>
          </a:p>
          <a:p>
            <a:pPr algn="l">
              <a:lnSpc>
                <a:spcPts val="3850"/>
              </a:lnSpc>
            </a:pPr>
            <a:r>
              <a:rPr lang="en-US" sz="2406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Kolorystyka</a:t>
            </a:r>
            <a:endParaRPr lang="en-US" sz="2406" b="1" dirty="0">
              <a:solidFill>
                <a:srgbClr val="FFFFFF"/>
              </a:solidFill>
              <a:latin typeface="TT Commons Pro Bold"/>
              <a:ea typeface="TT Commons Pro Bold"/>
              <a:cs typeface="TT Commons Pro Bold"/>
              <a:sym typeface="TT Commons Pro Bold"/>
            </a:endParaRPr>
          </a:p>
          <a:p>
            <a:pPr marL="359729" lvl="1" indent="-179865" algn="l">
              <a:lnSpc>
                <a:spcPts val="2665"/>
              </a:lnSpc>
              <a:buFont typeface="Arial"/>
              <a:buChar char="•"/>
            </a:pPr>
            <a:r>
              <a:rPr lang="en-US" sz="1666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Zielony</a:t>
            </a:r>
            <a:r>
              <a:rPr lang="en-US" sz="1666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- 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Symbol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świeżości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,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zdrowia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i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naturalnych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składników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</a:t>
            </a:r>
          </a:p>
          <a:p>
            <a:pPr marL="359729" lvl="1" indent="-179865" algn="l">
              <a:lnSpc>
                <a:spcPts val="2665"/>
              </a:lnSpc>
              <a:buFont typeface="Arial"/>
              <a:buChar char="•"/>
            </a:pPr>
            <a:r>
              <a:rPr lang="en-US" sz="1666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Pomarańczowy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</a:t>
            </a:r>
            <a:r>
              <a:rPr lang="en-US" sz="1666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-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Akcent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na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ważne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elementy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(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przyciski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,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powiadomienia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)</a:t>
            </a:r>
          </a:p>
          <a:p>
            <a:pPr marL="359729" lvl="1" indent="-179865" algn="l">
              <a:lnSpc>
                <a:spcPts val="2665"/>
              </a:lnSpc>
              <a:buFont typeface="Arial"/>
              <a:buChar char="•"/>
            </a:pPr>
            <a:r>
              <a:rPr lang="en-US" sz="1666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Biel </a:t>
            </a:r>
            <a:r>
              <a:rPr lang="en-US" sz="1666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i</a:t>
            </a:r>
            <a:r>
              <a:rPr lang="en-US" sz="1666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</a:t>
            </a:r>
            <a:r>
              <a:rPr lang="en-US" sz="1666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jasna</a:t>
            </a:r>
            <a:r>
              <a:rPr lang="en-US" sz="1666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</a:t>
            </a:r>
            <a:r>
              <a:rPr lang="en-US" sz="1666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szarość</a:t>
            </a:r>
            <a:r>
              <a:rPr lang="en-US" sz="1666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-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Tło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,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poprawia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przejrzystość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interfejsu</a:t>
            </a:r>
            <a:endParaRPr lang="en-US" sz="1666" dirty="0">
              <a:solidFill>
                <a:srgbClr val="FFFFFF"/>
              </a:solidFill>
              <a:latin typeface="TT Commons Pro"/>
              <a:ea typeface="TT Commons Pro"/>
              <a:cs typeface="TT Commons Pro"/>
              <a:sym typeface="TT Commons Pro"/>
            </a:endParaRPr>
          </a:p>
          <a:p>
            <a:pPr algn="l">
              <a:lnSpc>
                <a:spcPts val="3702"/>
              </a:lnSpc>
            </a:pPr>
            <a:r>
              <a:rPr lang="en-US" sz="2314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Spójność</a:t>
            </a:r>
            <a:r>
              <a:rPr lang="en-US" sz="2314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</a:t>
            </a:r>
            <a:r>
              <a:rPr lang="en-US" sz="2314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wizualna</a:t>
            </a:r>
            <a:endParaRPr lang="en-US" sz="2314" b="1" dirty="0">
              <a:solidFill>
                <a:srgbClr val="FFFFFF"/>
              </a:solidFill>
              <a:latin typeface="TT Commons Pro Bold"/>
              <a:ea typeface="TT Commons Pro Bold"/>
              <a:cs typeface="TT Commons Pro Bold"/>
              <a:sym typeface="TT Commons Pro Bold"/>
            </a:endParaRPr>
          </a:p>
          <a:p>
            <a:pPr marL="359729" lvl="1" indent="-179865" algn="l">
              <a:lnSpc>
                <a:spcPts val="2665"/>
              </a:lnSpc>
              <a:buFont typeface="Arial"/>
              <a:buChar char="•"/>
            </a:pP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Strona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internetowa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zachowuje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identyczne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kolory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i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funkcje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jak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aplikacja</a:t>
            </a:r>
            <a:endParaRPr lang="en-US" sz="1666" dirty="0">
              <a:solidFill>
                <a:srgbClr val="FFFFFF"/>
              </a:solidFill>
              <a:latin typeface="TT Commons Pro"/>
              <a:ea typeface="TT Commons Pro"/>
              <a:cs typeface="TT Commons Pro"/>
              <a:sym typeface="TT Commons Pro"/>
            </a:endParaRPr>
          </a:p>
          <a:p>
            <a:pPr algn="l">
              <a:lnSpc>
                <a:spcPts val="3702"/>
              </a:lnSpc>
            </a:pPr>
            <a:r>
              <a:rPr lang="en-US" sz="2314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Łatwa</a:t>
            </a:r>
            <a:r>
              <a:rPr lang="en-US" sz="2314" b="1" dirty="0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</a:t>
            </a:r>
            <a:r>
              <a:rPr lang="en-US" sz="2314" b="1" dirty="0" err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nawigacja</a:t>
            </a:r>
            <a:endParaRPr lang="en-US" sz="2314" b="1" dirty="0">
              <a:solidFill>
                <a:srgbClr val="FFFFFF"/>
              </a:solidFill>
              <a:latin typeface="TT Commons Pro Bold"/>
              <a:ea typeface="TT Commons Pro Bold"/>
              <a:cs typeface="TT Commons Pro Bold"/>
              <a:sym typeface="TT Commons Pro Bold"/>
            </a:endParaRPr>
          </a:p>
          <a:p>
            <a:pPr marL="359729" lvl="1" indent="-179865" algn="l">
              <a:lnSpc>
                <a:spcPts val="2665"/>
              </a:lnSpc>
              <a:buFont typeface="Arial"/>
              <a:buChar char="•"/>
            </a:pP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Intuicyjny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pasek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nawigacji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zapewnia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szybki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dostęp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 do: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Strony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głównej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,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Sekcji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zamówień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,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Sekcji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rezerwacji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,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Profilu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i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ustawień</a:t>
            </a:r>
            <a:r>
              <a:rPr lang="en-US" sz="1666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</a:t>
            </a:r>
            <a:r>
              <a:rPr lang="en-US" sz="1666" dirty="0" err="1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użytkownika</a:t>
            </a:r>
            <a:endParaRPr lang="en-US" sz="1666" dirty="0">
              <a:solidFill>
                <a:srgbClr val="FFFFFF"/>
              </a:solidFill>
              <a:latin typeface="TT Commons Pro"/>
              <a:ea typeface="TT Commons Pro"/>
              <a:cs typeface="TT Commons Pro"/>
              <a:sym typeface="TT Commons Pro"/>
            </a:endParaRPr>
          </a:p>
          <a:p>
            <a:pPr algn="l">
              <a:lnSpc>
                <a:spcPts val="2332"/>
              </a:lnSpc>
            </a:pPr>
            <a:endParaRPr lang="en-US" sz="1666" dirty="0">
              <a:solidFill>
                <a:srgbClr val="FFFFFF"/>
              </a:solidFill>
              <a:latin typeface="TT Commons Pro"/>
              <a:ea typeface="TT Commons Pro"/>
              <a:cs typeface="TT Commons Pro"/>
              <a:sym typeface="TT Commons Pro"/>
            </a:endParaRPr>
          </a:p>
          <a:p>
            <a:pPr algn="l">
              <a:lnSpc>
                <a:spcPts val="2332"/>
              </a:lnSpc>
            </a:pPr>
            <a:endParaRPr lang="en-US" sz="1666" dirty="0">
              <a:solidFill>
                <a:srgbClr val="FFFFFF"/>
              </a:solidFill>
              <a:latin typeface="TT Commons Pro"/>
              <a:ea typeface="TT Commons Pro"/>
              <a:cs typeface="TT Commons Pro"/>
              <a:sym typeface="TT Commons Pro"/>
            </a:endParaRPr>
          </a:p>
        </p:txBody>
      </p:sp>
      <p:pic>
        <p:nvPicPr>
          <p:cNvPr id="13" name="Obraz 12" descr="Obraz zawierający tekst, zrzut ekranu, książka, Czcionka&#10;&#10;Zawartość wygenerowana przez AI może być niepoprawna.">
            <a:extLst>
              <a:ext uri="{FF2B5EF4-FFF2-40B4-BE49-F238E27FC236}">
                <a16:creationId xmlns:a16="http://schemas.microsoft.com/office/drawing/2014/main" id="{4D374120-4807-2769-7418-4AD693AA51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69" y="1753958"/>
            <a:ext cx="2091286" cy="4500000"/>
          </a:xfrm>
          <a:prstGeom prst="rect">
            <a:avLst/>
          </a:prstGeom>
        </p:spPr>
      </p:pic>
      <p:pic>
        <p:nvPicPr>
          <p:cNvPr id="17" name="Obraz 16" descr="Obraz zawierający tekst, zrzut ekranu, Telefon komórkowy, Urządzenie przenośne&#10;&#10;Zawartość wygenerowana przez AI może być niepoprawna.">
            <a:extLst>
              <a:ext uri="{FF2B5EF4-FFF2-40B4-BE49-F238E27FC236}">
                <a16:creationId xmlns:a16="http://schemas.microsoft.com/office/drawing/2014/main" id="{519BE6BA-EE26-A9E6-DFC9-23A2B3276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765" y="1753958"/>
            <a:ext cx="2091286" cy="4500000"/>
          </a:xfrm>
          <a:prstGeom prst="rect">
            <a:avLst/>
          </a:prstGeom>
        </p:spPr>
      </p:pic>
      <p:pic>
        <p:nvPicPr>
          <p:cNvPr id="19" name="Obraz 18" descr="Obraz zawierający tekst, zrzut ekranu, Telefon komórkowy, jedzenie&#10;&#10;Zawartość wygenerowana przez AI może być niepoprawna.">
            <a:extLst>
              <a:ext uri="{FF2B5EF4-FFF2-40B4-BE49-F238E27FC236}">
                <a16:creationId xmlns:a16="http://schemas.microsoft.com/office/drawing/2014/main" id="{9D92FA99-AD5D-34B8-8F5C-A25582C9B4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361" y="1753958"/>
            <a:ext cx="2091287" cy="4500000"/>
          </a:xfrm>
          <a:prstGeom prst="rect">
            <a:avLst/>
          </a:prstGeom>
        </p:spPr>
      </p:pic>
      <p:pic>
        <p:nvPicPr>
          <p:cNvPr id="21" name="Obraz 20" descr="Obraz zawierający tekst, elektronika, zrzut ekranu, Telefon komórkowy&#10;&#10;Zawartość wygenerowana przez AI może być niepoprawna.">
            <a:extLst>
              <a:ext uri="{FF2B5EF4-FFF2-40B4-BE49-F238E27FC236}">
                <a16:creationId xmlns:a16="http://schemas.microsoft.com/office/drawing/2014/main" id="{F0C700D3-2836-44D6-08F8-9F83F00F68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958" y="1758667"/>
            <a:ext cx="2091287" cy="4500000"/>
          </a:xfrm>
          <a:prstGeom prst="rect">
            <a:avLst/>
          </a:prstGeom>
        </p:spPr>
      </p:pic>
      <p:pic>
        <p:nvPicPr>
          <p:cNvPr id="23" name="Obraz 22" descr="Obraz zawierający tekst, zupa, jedzenie&#10;&#10;Zawartość wygenerowana przez AI może być niepoprawna.">
            <a:extLst>
              <a:ext uri="{FF2B5EF4-FFF2-40B4-BE49-F238E27FC236}">
                <a16:creationId xmlns:a16="http://schemas.microsoft.com/office/drawing/2014/main" id="{D59EEF1D-AABA-0656-5D3C-57C756CA21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556" y="1753958"/>
            <a:ext cx="2091287" cy="4500000"/>
          </a:xfrm>
          <a:prstGeom prst="rect">
            <a:avLst/>
          </a:prstGeom>
        </p:spPr>
      </p:pic>
      <p:pic>
        <p:nvPicPr>
          <p:cNvPr id="25" name="Obraz 24" descr="Obraz zawierający tekst, zrzut ekranu, owoce&#10;&#10;Zawartość wygenerowana przez AI może być niepoprawna.">
            <a:extLst>
              <a:ext uri="{FF2B5EF4-FFF2-40B4-BE49-F238E27FC236}">
                <a16:creationId xmlns:a16="http://schemas.microsoft.com/office/drawing/2014/main" id="{7C44527E-EEE4-3A67-7761-4B12397FBD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6" y="6469060"/>
            <a:ext cx="6085751" cy="4008440"/>
          </a:xfrm>
          <a:prstGeom prst="rect">
            <a:avLst/>
          </a:prstGeom>
        </p:spPr>
      </p:pic>
      <p:pic>
        <p:nvPicPr>
          <p:cNvPr id="27" name="Obraz 26" descr="Obraz zawierający tekst, zrzut ekranu&#10;&#10;Zawartość wygenerowana przez AI może być niepoprawna.">
            <a:extLst>
              <a:ext uri="{FF2B5EF4-FFF2-40B4-BE49-F238E27FC236}">
                <a16:creationId xmlns:a16="http://schemas.microsoft.com/office/drawing/2014/main" id="{A877C063-6EF4-2406-F1D2-E8BD973FD91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151" y="6473631"/>
            <a:ext cx="5595692" cy="35089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48" r="-448"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3" name="Freeform 3"/>
          <p:cNvSpPr/>
          <p:nvPr/>
        </p:nvSpPr>
        <p:spPr>
          <a:xfrm>
            <a:off x="4378295" y="1854629"/>
            <a:ext cx="3867518" cy="2417199"/>
          </a:xfrm>
          <a:custGeom>
            <a:avLst/>
            <a:gdLst/>
            <a:ahLst/>
            <a:cxnLst/>
            <a:rect l="l" t="t" r="r" b="b"/>
            <a:pathLst>
              <a:path w="3867518" h="2417199">
                <a:moveTo>
                  <a:pt x="0" y="0"/>
                </a:moveTo>
                <a:lnTo>
                  <a:pt x="3867518" y="0"/>
                </a:lnTo>
                <a:lnTo>
                  <a:pt x="3867518" y="2417199"/>
                </a:lnTo>
                <a:lnTo>
                  <a:pt x="0" y="24171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pl-PL"/>
          </a:p>
        </p:txBody>
      </p:sp>
      <p:sp>
        <p:nvSpPr>
          <p:cNvPr id="4" name="Freeform 4"/>
          <p:cNvSpPr/>
          <p:nvPr/>
        </p:nvSpPr>
        <p:spPr>
          <a:xfrm>
            <a:off x="8383514" y="1854629"/>
            <a:ext cx="3867518" cy="2417199"/>
          </a:xfrm>
          <a:custGeom>
            <a:avLst/>
            <a:gdLst/>
            <a:ahLst/>
            <a:cxnLst/>
            <a:rect l="l" t="t" r="r" b="b"/>
            <a:pathLst>
              <a:path w="3867518" h="2417199">
                <a:moveTo>
                  <a:pt x="0" y="0"/>
                </a:moveTo>
                <a:lnTo>
                  <a:pt x="3867518" y="0"/>
                </a:lnTo>
                <a:lnTo>
                  <a:pt x="3867518" y="2417199"/>
                </a:lnTo>
                <a:lnTo>
                  <a:pt x="0" y="24171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pl-PL"/>
          </a:p>
        </p:txBody>
      </p:sp>
      <p:sp>
        <p:nvSpPr>
          <p:cNvPr id="5" name="Freeform 5"/>
          <p:cNvSpPr/>
          <p:nvPr/>
        </p:nvSpPr>
        <p:spPr>
          <a:xfrm>
            <a:off x="4378295" y="5863438"/>
            <a:ext cx="3867518" cy="2417199"/>
          </a:xfrm>
          <a:custGeom>
            <a:avLst/>
            <a:gdLst/>
            <a:ahLst/>
            <a:cxnLst/>
            <a:rect l="l" t="t" r="r" b="b"/>
            <a:pathLst>
              <a:path w="3867518" h="2417199">
                <a:moveTo>
                  <a:pt x="0" y="0"/>
                </a:moveTo>
                <a:lnTo>
                  <a:pt x="3867518" y="0"/>
                </a:lnTo>
                <a:lnTo>
                  <a:pt x="3867518" y="2417199"/>
                </a:lnTo>
                <a:lnTo>
                  <a:pt x="0" y="24171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pl-PL"/>
          </a:p>
        </p:txBody>
      </p:sp>
      <p:sp>
        <p:nvSpPr>
          <p:cNvPr id="6" name="Freeform 6"/>
          <p:cNvSpPr/>
          <p:nvPr/>
        </p:nvSpPr>
        <p:spPr>
          <a:xfrm>
            <a:off x="377426" y="5848935"/>
            <a:ext cx="3867518" cy="2446205"/>
          </a:xfrm>
          <a:custGeom>
            <a:avLst/>
            <a:gdLst/>
            <a:ahLst/>
            <a:cxnLst/>
            <a:rect l="l" t="t" r="r" b="b"/>
            <a:pathLst>
              <a:path w="3867518" h="2446205">
                <a:moveTo>
                  <a:pt x="0" y="0"/>
                </a:moveTo>
                <a:lnTo>
                  <a:pt x="3867519" y="0"/>
                </a:lnTo>
                <a:lnTo>
                  <a:pt x="3867519" y="2446205"/>
                </a:lnTo>
                <a:lnTo>
                  <a:pt x="0" y="24462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pl-PL"/>
          </a:p>
        </p:txBody>
      </p:sp>
      <p:sp>
        <p:nvSpPr>
          <p:cNvPr id="7" name="Freeform 7"/>
          <p:cNvSpPr/>
          <p:nvPr/>
        </p:nvSpPr>
        <p:spPr>
          <a:xfrm>
            <a:off x="377426" y="1854629"/>
            <a:ext cx="3867518" cy="2417199"/>
          </a:xfrm>
          <a:custGeom>
            <a:avLst/>
            <a:gdLst/>
            <a:ahLst/>
            <a:cxnLst/>
            <a:rect l="l" t="t" r="r" b="b"/>
            <a:pathLst>
              <a:path w="3867518" h="2417199">
                <a:moveTo>
                  <a:pt x="0" y="0"/>
                </a:moveTo>
                <a:lnTo>
                  <a:pt x="3867519" y="0"/>
                </a:lnTo>
                <a:lnTo>
                  <a:pt x="3867519" y="2417199"/>
                </a:lnTo>
                <a:lnTo>
                  <a:pt x="0" y="241719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pl-PL"/>
          </a:p>
        </p:txBody>
      </p:sp>
      <p:sp>
        <p:nvSpPr>
          <p:cNvPr id="8" name="Freeform 8"/>
          <p:cNvSpPr/>
          <p:nvPr/>
        </p:nvSpPr>
        <p:spPr>
          <a:xfrm>
            <a:off x="8383514" y="5863438"/>
            <a:ext cx="3867518" cy="2417199"/>
          </a:xfrm>
          <a:custGeom>
            <a:avLst/>
            <a:gdLst/>
            <a:ahLst/>
            <a:cxnLst/>
            <a:rect l="l" t="t" r="r" b="b"/>
            <a:pathLst>
              <a:path w="3867518" h="2417199">
                <a:moveTo>
                  <a:pt x="0" y="0"/>
                </a:moveTo>
                <a:lnTo>
                  <a:pt x="3867518" y="0"/>
                </a:lnTo>
                <a:lnTo>
                  <a:pt x="3867518" y="2417199"/>
                </a:lnTo>
                <a:lnTo>
                  <a:pt x="0" y="241719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pl-PL"/>
          </a:p>
        </p:txBody>
      </p:sp>
      <p:sp>
        <p:nvSpPr>
          <p:cNvPr id="9" name="TextBox 9"/>
          <p:cNvSpPr txBox="1"/>
          <p:nvPr/>
        </p:nvSpPr>
        <p:spPr>
          <a:xfrm>
            <a:off x="0" y="-180975"/>
            <a:ext cx="12624108" cy="1571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20"/>
              </a:lnSpc>
              <a:spcBef>
                <a:spcPct val="0"/>
              </a:spcBef>
            </a:pPr>
            <a:r>
              <a:rPr lang="en-US" sz="9157" b="1">
                <a:solidFill>
                  <a:srgbClr val="1E482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Interfejsy pracownika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861188" y="1471408"/>
            <a:ext cx="5153019" cy="7873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02"/>
              </a:lnSpc>
            </a:pPr>
            <a:r>
              <a:rPr lang="en-US" sz="2314" b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Indywidualne Role</a:t>
            </a:r>
          </a:p>
          <a:p>
            <a:pPr marL="359729" lvl="1" indent="-179865" algn="l">
              <a:lnSpc>
                <a:spcPts val="2665"/>
              </a:lnSpc>
              <a:buFont typeface="Arial"/>
              <a:buChar char="•"/>
            </a:pPr>
            <a:r>
              <a:rPr lang="en-US" sz="1666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Każdy pracownik ma dostęp do funkcji zgodnych ze swoją rolą (kelner, kucharz, kierownik)</a:t>
            </a:r>
          </a:p>
          <a:p>
            <a:pPr algn="l">
              <a:lnSpc>
                <a:spcPts val="1920"/>
              </a:lnSpc>
            </a:pPr>
            <a:endParaRPr lang="en-US" sz="1666">
              <a:solidFill>
                <a:srgbClr val="FFFFFF"/>
              </a:solidFill>
              <a:latin typeface="TT Commons Pro"/>
              <a:ea typeface="TT Commons Pro"/>
              <a:cs typeface="TT Commons Pro"/>
              <a:sym typeface="TT Commons Pro"/>
            </a:endParaRPr>
          </a:p>
          <a:p>
            <a:pPr algn="l">
              <a:lnSpc>
                <a:spcPts val="3850"/>
              </a:lnSpc>
            </a:pPr>
            <a:r>
              <a:rPr lang="en-US" sz="2406" b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Prosty, intuicyjny układ </a:t>
            </a:r>
          </a:p>
          <a:p>
            <a:pPr marL="359729" lvl="1" indent="-179865" algn="l">
              <a:lnSpc>
                <a:spcPts val="2665"/>
              </a:lnSpc>
              <a:buFont typeface="Arial"/>
              <a:buChar char="•"/>
            </a:pPr>
            <a:r>
              <a:rPr lang="en-US" sz="1666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Usprawnia pracę, eliminując zbędne elementy odwracające uwagę</a:t>
            </a:r>
          </a:p>
          <a:p>
            <a:pPr marL="359729" lvl="1" indent="-179865" algn="l">
              <a:lnSpc>
                <a:spcPts val="2665"/>
              </a:lnSpc>
              <a:buFont typeface="Arial"/>
              <a:buChar char="•"/>
            </a:pPr>
            <a:r>
              <a:rPr lang="en-US" sz="1666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Zwiększa czytelność interfejsu</a:t>
            </a:r>
          </a:p>
          <a:p>
            <a:pPr marL="359729" lvl="1" indent="-179865" algn="l">
              <a:lnSpc>
                <a:spcPts val="2665"/>
              </a:lnSpc>
              <a:buFont typeface="Arial"/>
              <a:buChar char="•"/>
            </a:pPr>
            <a:r>
              <a:rPr lang="en-US" sz="1666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Szybki dostęp do kluczowych informacji ( podgląd rezerwacji, receptur, statystyk )</a:t>
            </a:r>
          </a:p>
          <a:p>
            <a:pPr algn="l">
              <a:lnSpc>
                <a:spcPts val="1920"/>
              </a:lnSpc>
            </a:pPr>
            <a:endParaRPr lang="en-US" sz="1666">
              <a:solidFill>
                <a:srgbClr val="FFFFFF"/>
              </a:solidFill>
              <a:latin typeface="TT Commons Pro"/>
              <a:ea typeface="TT Commons Pro"/>
              <a:cs typeface="TT Commons Pro"/>
              <a:sym typeface="TT Commons Pro"/>
            </a:endParaRPr>
          </a:p>
          <a:p>
            <a:pPr algn="l">
              <a:lnSpc>
                <a:spcPts val="3702"/>
              </a:lnSpc>
            </a:pPr>
            <a:r>
              <a:rPr lang="en-US" sz="2314" b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Kolorystyka</a:t>
            </a:r>
          </a:p>
          <a:p>
            <a:pPr marL="359729" lvl="1" indent="-179865" algn="l">
              <a:lnSpc>
                <a:spcPts val="2665"/>
              </a:lnSpc>
              <a:buFont typeface="Arial"/>
              <a:buChar char="•"/>
            </a:pPr>
            <a:r>
              <a:rPr lang="en-US" sz="1666" b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Przyciemnione tło -</a:t>
            </a:r>
            <a:r>
              <a:rPr lang="en-US" sz="1666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Minimalizuje zmęczenie oczu podczas wielogodzinnej pracy</a:t>
            </a:r>
          </a:p>
          <a:p>
            <a:pPr marL="359729" lvl="1" indent="-179865" algn="l">
              <a:lnSpc>
                <a:spcPts val="2665"/>
              </a:lnSpc>
              <a:buFont typeface="Arial"/>
              <a:buChar char="•"/>
            </a:pPr>
            <a:r>
              <a:rPr lang="en-US" sz="1666" b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Kontrastowe przyciski akcji -</a:t>
            </a:r>
            <a:r>
              <a:rPr lang="en-US" sz="1666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Są dobrze widoczne, pozwalają na szybkie działanie ( Zatwierdź, Dodaj, Przejdź do podsumowania )</a:t>
            </a:r>
          </a:p>
          <a:p>
            <a:pPr algn="l">
              <a:lnSpc>
                <a:spcPts val="1920"/>
              </a:lnSpc>
            </a:pPr>
            <a:endParaRPr lang="en-US" sz="1666">
              <a:solidFill>
                <a:srgbClr val="FFFFFF"/>
              </a:solidFill>
              <a:latin typeface="TT Commons Pro"/>
              <a:ea typeface="TT Commons Pro"/>
              <a:cs typeface="TT Commons Pro"/>
              <a:sym typeface="TT Commons Pro"/>
            </a:endParaRPr>
          </a:p>
          <a:p>
            <a:pPr algn="l">
              <a:lnSpc>
                <a:spcPts val="3702"/>
              </a:lnSpc>
            </a:pPr>
            <a:r>
              <a:rPr lang="en-US" sz="2314" b="1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Automatyczne aktualizacje</a:t>
            </a:r>
          </a:p>
          <a:p>
            <a:pPr marL="359729" lvl="1" indent="-179865" algn="l">
              <a:lnSpc>
                <a:spcPts val="2665"/>
              </a:lnSpc>
              <a:buFont typeface="Arial"/>
              <a:buChar char="•"/>
            </a:pPr>
            <a:r>
              <a:rPr lang="en-US" sz="1666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System na bieżąco synchronizuje zmiany, eliminując konieczność ręcznego odświeżania</a:t>
            </a:r>
          </a:p>
          <a:p>
            <a:pPr algn="l">
              <a:lnSpc>
                <a:spcPts val="2332"/>
              </a:lnSpc>
            </a:pPr>
            <a:endParaRPr lang="en-US" sz="1666">
              <a:solidFill>
                <a:srgbClr val="FFFFFF"/>
              </a:solidFill>
              <a:latin typeface="TT Commons Pro"/>
              <a:ea typeface="TT Commons Pro"/>
              <a:cs typeface="TT Commons Pro"/>
              <a:sym typeface="TT Commons Pro"/>
            </a:endParaRPr>
          </a:p>
          <a:p>
            <a:pPr algn="l">
              <a:lnSpc>
                <a:spcPts val="2332"/>
              </a:lnSpc>
            </a:pPr>
            <a:endParaRPr lang="en-US" sz="1666">
              <a:solidFill>
                <a:srgbClr val="FFFFFF"/>
              </a:solidFill>
              <a:latin typeface="TT Commons Pro"/>
              <a:ea typeface="TT Commons Pro"/>
              <a:cs typeface="TT Commons Pro"/>
              <a:sym typeface="TT Commons Pro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77426" y="4380919"/>
            <a:ext cx="3867518" cy="763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 b="1">
                <a:solidFill>
                  <a:srgbClr val="1E482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Widok kelnera po zalogowaniu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378295" y="4380919"/>
            <a:ext cx="3867518" cy="763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 b="1">
                <a:solidFill>
                  <a:srgbClr val="1E482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Widok kucharza po zalogowaniu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379163" y="4380919"/>
            <a:ext cx="3867518" cy="763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 b="1">
                <a:solidFill>
                  <a:srgbClr val="1E482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Widok kierownika po zalogowaniu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81777" y="8399915"/>
            <a:ext cx="3867518" cy="763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 b="1">
                <a:solidFill>
                  <a:srgbClr val="1E482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Podsumowanie składanego zamówienia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382645" y="8399915"/>
            <a:ext cx="3867518" cy="763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1">
                <a:solidFill>
                  <a:srgbClr val="1E482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Lista aktualnych</a:t>
            </a:r>
          </a:p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 b="1">
                <a:solidFill>
                  <a:srgbClr val="1E482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zamówień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383514" y="8399915"/>
            <a:ext cx="3867518" cy="763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 b="1">
                <a:solidFill>
                  <a:srgbClr val="1E482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Historia</a:t>
            </a:r>
          </a:p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 b="1">
                <a:solidFill>
                  <a:srgbClr val="1E482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dostaw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48" r="-448"/>
            </a:stretch>
          </a:blipFill>
        </p:spPr>
        <p:txBody>
          <a:bodyPr/>
          <a:lstStyle/>
          <a:p>
            <a:endParaRPr lang="pl-PL"/>
          </a:p>
        </p:txBody>
      </p:sp>
      <p:grpSp>
        <p:nvGrpSpPr>
          <p:cNvPr id="3" name="Group 3"/>
          <p:cNvGrpSpPr/>
          <p:nvPr/>
        </p:nvGrpSpPr>
        <p:grpSpPr>
          <a:xfrm>
            <a:off x="11183225" y="2662906"/>
            <a:ext cx="6076075" cy="6900934"/>
            <a:chOff x="0" y="0"/>
            <a:chExt cx="1600283" cy="18175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00283" cy="1817530"/>
            </a:xfrm>
            <a:custGeom>
              <a:avLst/>
              <a:gdLst/>
              <a:ahLst/>
              <a:cxnLst/>
              <a:rect l="l" t="t" r="r" b="b"/>
              <a:pathLst>
                <a:path w="1600283" h="1817530">
                  <a:moveTo>
                    <a:pt x="64982" y="0"/>
                  </a:moveTo>
                  <a:lnTo>
                    <a:pt x="1535301" y="0"/>
                  </a:lnTo>
                  <a:cubicBezTo>
                    <a:pt x="1552535" y="0"/>
                    <a:pt x="1569064" y="6846"/>
                    <a:pt x="1581250" y="19033"/>
                  </a:cubicBezTo>
                  <a:cubicBezTo>
                    <a:pt x="1593437" y="31219"/>
                    <a:pt x="1600283" y="47748"/>
                    <a:pt x="1600283" y="64982"/>
                  </a:cubicBezTo>
                  <a:lnTo>
                    <a:pt x="1600283" y="1752547"/>
                  </a:lnTo>
                  <a:cubicBezTo>
                    <a:pt x="1600283" y="1788436"/>
                    <a:pt x="1571190" y="1817530"/>
                    <a:pt x="1535301" y="1817530"/>
                  </a:cubicBezTo>
                  <a:lnTo>
                    <a:pt x="64982" y="1817530"/>
                  </a:lnTo>
                  <a:cubicBezTo>
                    <a:pt x="47748" y="1817530"/>
                    <a:pt x="31219" y="1810684"/>
                    <a:pt x="19033" y="1798497"/>
                  </a:cubicBezTo>
                  <a:cubicBezTo>
                    <a:pt x="6846" y="1786311"/>
                    <a:pt x="0" y="1769782"/>
                    <a:pt x="0" y="1752547"/>
                  </a:cubicBezTo>
                  <a:lnTo>
                    <a:pt x="0" y="64982"/>
                  </a:lnTo>
                  <a:cubicBezTo>
                    <a:pt x="0" y="47748"/>
                    <a:pt x="6846" y="31219"/>
                    <a:pt x="19033" y="19033"/>
                  </a:cubicBezTo>
                  <a:cubicBezTo>
                    <a:pt x="31219" y="6846"/>
                    <a:pt x="47748" y="0"/>
                    <a:pt x="64982" y="0"/>
                  </a:cubicBezTo>
                  <a:close/>
                </a:path>
              </a:pathLst>
            </a:custGeom>
            <a:solidFill>
              <a:srgbClr val="1E482F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1600283" cy="1846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078449" y="-180975"/>
            <a:ext cx="14209551" cy="1571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20"/>
              </a:lnSpc>
              <a:spcBef>
                <a:spcPct val="0"/>
              </a:spcBef>
            </a:pPr>
            <a:r>
              <a:rPr lang="en-US" sz="9157" b="1">
                <a:solidFill>
                  <a:srgbClr val="1E482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Podsumowanie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078449" y="1665382"/>
            <a:ext cx="14209551" cy="1072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2"/>
              </a:lnSpc>
            </a:pPr>
            <a:r>
              <a:rPr lang="en-US" sz="2314" b="1">
                <a:solidFill>
                  <a:srgbClr val="1E482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Projekt obejmuje całą architekturę systemu, funkcjonalności oraz pełną koncepcję interfejsu.</a:t>
            </a:r>
          </a:p>
          <a:p>
            <a:pPr algn="ctr">
              <a:lnSpc>
                <a:spcPts val="2332"/>
              </a:lnSpc>
            </a:pPr>
            <a:endParaRPr lang="en-US" sz="2314" b="1">
              <a:solidFill>
                <a:srgbClr val="1E482F"/>
              </a:solidFill>
              <a:latin typeface="TT Commons Pro Bold"/>
              <a:ea typeface="TT Commons Pro Bold"/>
              <a:cs typeface="TT Commons Pro Bold"/>
              <a:sym typeface="TT Commons Pro Bold"/>
            </a:endParaRPr>
          </a:p>
          <a:p>
            <a:pPr algn="ctr">
              <a:lnSpc>
                <a:spcPts val="2332"/>
              </a:lnSpc>
            </a:pPr>
            <a:endParaRPr lang="en-US" sz="2314" b="1">
              <a:solidFill>
                <a:srgbClr val="1E482F"/>
              </a:solidFill>
              <a:latin typeface="TT Commons Pro Bold"/>
              <a:ea typeface="TT Commons Pro Bold"/>
              <a:cs typeface="TT Commons Pro Bold"/>
              <a:sym typeface="TT Commons Pro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183225" y="2556993"/>
            <a:ext cx="6076075" cy="1227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30"/>
              </a:lnSpc>
            </a:pPr>
            <a:r>
              <a:rPr lang="en-US" sz="4452" b="1">
                <a:solidFill>
                  <a:srgbClr val="FAF5E1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Zespół wdrożeniowy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183225" y="3805954"/>
            <a:ext cx="6076075" cy="4746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0"/>
              </a:lnSpc>
            </a:pPr>
            <a:r>
              <a:rPr lang="en-US" sz="2300" b="1">
                <a:solidFill>
                  <a:srgbClr val="FAF5E1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Frontend i integracja z bazą danych</a:t>
            </a:r>
          </a:p>
          <a:p>
            <a:pPr algn="ctr">
              <a:lnSpc>
                <a:spcPts val="7130"/>
              </a:lnSpc>
            </a:pPr>
            <a:r>
              <a:rPr lang="en-US" sz="2852">
                <a:solidFill>
                  <a:srgbClr val="FAF5E1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5 osób</a:t>
            </a:r>
          </a:p>
          <a:p>
            <a:pPr algn="ctr">
              <a:lnSpc>
                <a:spcPts val="5750"/>
              </a:lnSpc>
            </a:pPr>
            <a:r>
              <a:rPr lang="en-US" sz="2300" b="1">
                <a:solidFill>
                  <a:srgbClr val="FAF5E1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Konfiguracja i wypełnianie bazy danych</a:t>
            </a:r>
          </a:p>
          <a:p>
            <a:pPr algn="ctr">
              <a:lnSpc>
                <a:spcPts val="7130"/>
              </a:lnSpc>
            </a:pPr>
            <a:r>
              <a:rPr lang="en-US" sz="2852">
                <a:solidFill>
                  <a:srgbClr val="FAF5E1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3 osoby</a:t>
            </a:r>
          </a:p>
          <a:p>
            <a:pPr algn="ctr">
              <a:lnSpc>
                <a:spcPts val="5750"/>
              </a:lnSpc>
            </a:pPr>
            <a:r>
              <a:rPr lang="en-US" sz="2300" b="1">
                <a:solidFill>
                  <a:srgbClr val="FAF5E1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organizacja procesów i nadzór nad pracą</a:t>
            </a:r>
          </a:p>
          <a:p>
            <a:pPr algn="ctr">
              <a:lnSpc>
                <a:spcPts val="7130"/>
              </a:lnSpc>
            </a:pPr>
            <a:r>
              <a:rPr lang="en-US" sz="2852">
                <a:solidFill>
                  <a:srgbClr val="FAF5E1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3 osoby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192351" y="2937993"/>
            <a:ext cx="6604117" cy="1471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23"/>
              </a:lnSpc>
            </a:pPr>
            <a:r>
              <a:rPr lang="en-US" sz="4452" b="1">
                <a:solidFill>
                  <a:srgbClr val="1E482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Czas realizacji</a:t>
            </a:r>
          </a:p>
          <a:p>
            <a:pPr algn="ctr">
              <a:lnSpc>
                <a:spcPts val="3990"/>
              </a:lnSpc>
            </a:pPr>
            <a:r>
              <a:rPr lang="en-US" sz="3500">
                <a:solidFill>
                  <a:srgbClr val="1E482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Około 6 miesięcy od startu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192351" y="4713356"/>
            <a:ext cx="6604117" cy="1471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23"/>
              </a:lnSpc>
            </a:pPr>
            <a:r>
              <a:rPr lang="en-US" sz="4452" b="1">
                <a:solidFill>
                  <a:srgbClr val="1E482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Koszt wdrożenia</a:t>
            </a:r>
          </a:p>
          <a:p>
            <a:pPr algn="ctr">
              <a:lnSpc>
                <a:spcPts val="3990"/>
              </a:lnSpc>
            </a:pPr>
            <a:r>
              <a:rPr lang="en-US" sz="3500">
                <a:solidFill>
                  <a:srgbClr val="1E482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250 000 - 300 000 zł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192351" y="6484134"/>
            <a:ext cx="6604117" cy="1822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23"/>
              </a:lnSpc>
            </a:pPr>
            <a:r>
              <a:rPr lang="en-US" sz="4452" b="1">
                <a:solidFill>
                  <a:srgbClr val="1E482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Efektywnosć finansowa</a:t>
            </a:r>
          </a:p>
          <a:p>
            <a:pPr algn="ctr">
              <a:lnSpc>
                <a:spcPts val="3419"/>
              </a:lnSpc>
            </a:pPr>
            <a:r>
              <a:rPr lang="en-US" sz="3000">
                <a:solidFill>
                  <a:srgbClr val="1E482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Obniżenie kosztów operacyjnych o 10%</a:t>
            </a:r>
          </a:p>
          <a:p>
            <a:pPr algn="ctr">
              <a:lnSpc>
                <a:spcPts val="3419"/>
              </a:lnSpc>
            </a:pPr>
            <a:r>
              <a:rPr lang="en-US" sz="3000">
                <a:solidFill>
                  <a:srgbClr val="1E482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Wzrost miesięcznych przychodów o 35%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48" r="-448"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3" name="Freeform 3"/>
          <p:cNvSpPr/>
          <p:nvPr/>
        </p:nvSpPr>
        <p:spPr>
          <a:xfrm>
            <a:off x="14706600" y="6009677"/>
            <a:ext cx="3384000" cy="4068000"/>
          </a:xfrm>
          <a:custGeom>
            <a:avLst/>
            <a:gdLst/>
            <a:ahLst/>
            <a:cxnLst/>
            <a:rect l="l" t="t" r="r" b="b"/>
            <a:pathLst>
              <a:path w="6783744" h="3781937">
                <a:moveTo>
                  <a:pt x="0" y="0"/>
                </a:moveTo>
                <a:lnTo>
                  <a:pt x="6783744" y="0"/>
                </a:lnTo>
                <a:lnTo>
                  <a:pt x="6783744" y="3781938"/>
                </a:lnTo>
                <a:lnTo>
                  <a:pt x="0" y="37819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3768" t="2" r="-93125" b="-16040"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4" name="TextBox 4"/>
          <p:cNvSpPr txBox="1"/>
          <p:nvPr/>
        </p:nvSpPr>
        <p:spPr>
          <a:xfrm>
            <a:off x="0" y="2850268"/>
            <a:ext cx="18288000" cy="1384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40"/>
              </a:lnSpc>
            </a:pPr>
            <a:r>
              <a:rPr lang="en-US" sz="8100" b="1">
                <a:solidFill>
                  <a:srgbClr val="1E482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Dziękujemy za </a:t>
            </a:r>
            <a:r>
              <a:rPr lang="en-US" sz="8100" b="1">
                <a:solidFill>
                  <a:srgbClr val="F66613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uwagę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020203" y="5113692"/>
            <a:ext cx="12247594" cy="870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sz="5100">
                <a:solidFill>
                  <a:srgbClr val="1E482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Chętnie odpowiemy na wszystkie pytania.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58633" y="7678184"/>
            <a:ext cx="8885367" cy="2124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>
                <a:solidFill>
                  <a:srgbClr val="1E482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Kontakt mailowy: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1E482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  piotr.piotrowski@student.uwm.edu.pl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1E482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  jan.slabuszewski@student.uwm.edu.pl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1E482F"/>
              </a:solidFill>
              <a:latin typeface="TT Commons Pro"/>
              <a:ea typeface="TT Commons Pro"/>
              <a:cs typeface="TT Commons Pro"/>
              <a:sym typeface="TT Commo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464</Words>
  <Application>Microsoft Office PowerPoint</Application>
  <PresentationFormat>Niestandardowy</PresentationFormat>
  <Paragraphs>103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4" baseType="lpstr">
      <vt:lpstr>Arial</vt:lpstr>
      <vt:lpstr>Calibri</vt:lpstr>
      <vt:lpstr>Above the Beyond Script</vt:lpstr>
      <vt:lpstr>TT Commons Pro Bold</vt:lpstr>
      <vt:lpstr>TT Commons Pro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informatyczny dla sieci restauracji</dc:title>
  <dc:creator>Piotr Piotrowski</dc:creator>
  <cp:lastModifiedBy>Piotr Piotrowski</cp:lastModifiedBy>
  <cp:revision>2</cp:revision>
  <dcterms:created xsi:type="dcterms:W3CDTF">2006-08-16T00:00:00Z</dcterms:created>
  <dcterms:modified xsi:type="dcterms:W3CDTF">2025-06-03T22:43:28Z</dcterms:modified>
  <dc:identifier>DAGpN7c81pc</dc:identifier>
</cp:coreProperties>
</file>