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resserwera.pl/katalog/pli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26776" y="1157625"/>
            <a:ext cx="7766936" cy="1646302"/>
          </a:xfrm>
        </p:spPr>
        <p:txBody>
          <a:bodyPr/>
          <a:lstStyle/>
          <a:p>
            <a:pPr algn="ctr"/>
            <a:r>
              <a:rPr lang="pl-PL" sz="8000" dirty="0" err="1"/>
              <a:t>Html</a:t>
            </a:r>
            <a:endParaRPr lang="pl-PL" sz="8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255" y="4174837"/>
            <a:ext cx="8359602" cy="1785696"/>
          </a:xfrm>
        </p:spPr>
        <p:txBody>
          <a:bodyPr>
            <a:noAutofit/>
          </a:bodyPr>
          <a:lstStyle/>
          <a:p>
            <a:pPr algn="l"/>
            <a:r>
              <a:rPr lang="pl-PL" sz="3200" dirty="0" err="1"/>
              <a:t>Html</a:t>
            </a:r>
            <a:r>
              <a:rPr lang="pl-PL" sz="3200" dirty="0"/>
              <a:t> (ang. </a:t>
            </a:r>
            <a:r>
              <a:rPr lang="pl-PL" sz="3200" dirty="0" err="1"/>
              <a:t>Hyper</a:t>
            </a:r>
            <a:r>
              <a:rPr lang="pl-PL" sz="3200" dirty="0"/>
              <a:t> </a:t>
            </a:r>
            <a:r>
              <a:rPr lang="pl-PL" sz="3200" dirty="0" err="1"/>
              <a:t>Text</a:t>
            </a:r>
            <a:r>
              <a:rPr lang="pl-PL" sz="3200" dirty="0"/>
              <a:t> </a:t>
            </a:r>
            <a:r>
              <a:rPr lang="pl-PL" sz="3200" dirty="0" err="1"/>
              <a:t>Markup</a:t>
            </a:r>
            <a:r>
              <a:rPr lang="pl-PL" sz="3200" dirty="0"/>
              <a:t> Language) – hipertekstowy język znaczników, wykorzystywany do tworzenia dokumentów hipertekstowych</a:t>
            </a:r>
          </a:p>
        </p:txBody>
      </p:sp>
    </p:spTree>
    <p:extLst>
      <p:ext uri="{BB962C8B-B14F-4D97-AF65-F5344CB8AC3E}">
        <p14:creationId xmlns:p14="http://schemas.microsoft.com/office/powerpoint/2010/main" val="129647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8097" y="160640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Chcąc utworzyć odnośnik lokalny, czyli taki przenoszący nas do innych miejsc aktualnego dokumentu, używamy znacznika &lt;a&gt;.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Czyli aby utworzyć kotwicę wpisujemy znacznik &lt;a&gt; z atrybutem </a:t>
            </a:r>
            <a:r>
              <a:rPr lang="pl-PL" dirty="0" err="1"/>
              <a:t>name</a:t>
            </a:r>
            <a:r>
              <a:rPr lang="pl-PL" dirty="0"/>
              <a:t>. Np.</a:t>
            </a:r>
          </a:p>
          <a:p>
            <a:pPr marL="0" indent="0">
              <a:buNone/>
            </a:pPr>
            <a:r>
              <a:rPr lang="pl-PL" dirty="0"/>
              <a:t>&lt;a </a:t>
            </a:r>
            <a:r>
              <a:rPr lang="pl-PL" dirty="0" err="1"/>
              <a:t>name</a:t>
            </a:r>
            <a:r>
              <a:rPr lang="pl-PL" dirty="0"/>
              <a:t>=”kotwica”&gt;…&lt;/a&gt; - Umieszczamy ją w odpowiadającym nam miejscu w dokumencie.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Następnie, aby utworzyć odnośnik do tej kotwicy ponownie używamy znacznika &lt;a&gt;, tym razem z atrybutem </a:t>
            </a:r>
            <a:r>
              <a:rPr lang="pl-PL" dirty="0" err="1"/>
              <a:t>href</a:t>
            </a:r>
            <a:r>
              <a:rPr lang="pl-PL" dirty="0"/>
              <a:t>. Jako wartość tego atrybutu wpisujemy nazwę kotwicy poprzedzoną #. Np.</a:t>
            </a:r>
          </a:p>
          <a:p>
            <a:pPr marL="0" indent="0">
              <a:buNone/>
            </a:pPr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=”#kotwica”&gt;…&lt;/a&gt;</a:t>
            </a:r>
          </a:p>
          <a:p>
            <a:pPr marL="0" indent="0">
              <a:buNone/>
            </a:pPr>
            <a:r>
              <a:rPr lang="pl-PL" dirty="0"/>
              <a:t>Pomiędzy otwarciem i zamknięciem znacznika &lt;a&gt; wstawiamy oczywiście tekst, bądź grafikę, której kliknięcie przeniesie nas w pożądane miejsce.</a:t>
            </a:r>
          </a:p>
        </p:txBody>
      </p:sp>
    </p:spTree>
    <p:extLst>
      <p:ext uri="{BB962C8B-B14F-4D97-AF65-F5344CB8AC3E}">
        <p14:creationId xmlns:p14="http://schemas.microsoft.com/office/powerpoint/2010/main" val="37122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9627" y="1181534"/>
            <a:ext cx="8596668" cy="462813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Kiedy chcemy utworzyć odnośnik do podstrony, bądź pliku na serwerze, nie musimy poprzedzać nazwy #, za to dopisujemy rozszerzenie pliku.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Czyli odnośnik będzie wyglądać tak:</a:t>
            </a:r>
          </a:p>
          <a:p>
            <a:pPr marL="0" indent="0">
              <a:buNone/>
            </a:pPr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=”podstrona.html”&gt;…&lt;/a&gt;</a:t>
            </a:r>
          </a:p>
          <a:p>
            <a:pPr marL="0" indent="0">
              <a:buNone/>
            </a:pPr>
            <a:r>
              <a:rPr lang="pl-PL" dirty="0"/>
              <a:t>Jeżeli podstrona znajduje się w innym katalogu, niż strona z odnośnikiem, to podajemy również ścieżkę z katalogiem.</a:t>
            </a:r>
          </a:p>
          <a:p>
            <a:pPr marL="0" indent="0">
              <a:buNone/>
            </a:pPr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=”katalog/podstrona.html”&gt;…&lt;/a&gt;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Natomiast aby utworzyć odnośnik do zewnętrznej strony wprowadzamy też protokół i adres serwera.</a:t>
            </a:r>
          </a:p>
          <a:p>
            <a:pPr marL="0" indent="0">
              <a:buNone/>
            </a:pPr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=”https://www.stronakolegi.pl”&gt;…&lt;/a&gt;</a:t>
            </a:r>
          </a:p>
        </p:txBody>
      </p:sp>
    </p:spTree>
    <p:extLst>
      <p:ext uri="{BB962C8B-B14F-4D97-AF65-F5344CB8AC3E}">
        <p14:creationId xmlns:p14="http://schemas.microsoft.com/office/powerpoint/2010/main" val="29302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Wstawianie grafiki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1224" y="22621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Aby wstawić obrazek do naszej strony, używamy znacznika &lt;</a:t>
            </a:r>
            <a:r>
              <a:rPr lang="pl-PL" dirty="0" err="1"/>
              <a:t>img</a:t>
            </a:r>
            <a:r>
              <a:rPr lang="pl-PL" dirty="0"/>
              <a:t>&gt;, wraz z atrybutem </a:t>
            </a:r>
            <a:r>
              <a:rPr lang="pl-PL" dirty="0" err="1"/>
              <a:t>src</a:t>
            </a:r>
            <a:r>
              <a:rPr lang="pl-PL" dirty="0"/>
              <a:t>, gdzie wpisujemy ścieżkę dostępu do pliku.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=”obrazek.jpg”/&gt;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znaczniku </a:t>
            </a:r>
            <a:r>
              <a:rPr lang="pl-PL" dirty="0" err="1"/>
              <a:t>src</a:t>
            </a:r>
            <a:r>
              <a:rPr lang="pl-PL" dirty="0"/>
              <a:t>, korzystamy również z atrybutów </a:t>
            </a:r>
            <a:r>
              <a:rPr lang="pl-PL" dirty="0" err="1"/>
              <a:t>width</a:t>
            </a:r>
            <a:r>
              <a:rPr lang="pl-PL" dirty="0"/>
              <a:t> (szerokość), </a:t>
            </a:r>
            <a:r>
              <a:rPr lang="pl-PL" dirty="0" err="1"/>
              <a:t>height</a:t>
            </a:r>
            <a:r>
              <a:rPr lang="pl-PL" dirty="0"/>
              <a:t> (wysokość), które określają wymiary grafiki w pikselach. Korzystamy też z atrybutu alt, który wyświetli podany tekst w razie, gdyby grafika nie została wczytana. Czyli może to wyglądać np. tak: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=”obrazek.jpg” </a:t>
            </a:r>
            <a:r>
              <a:rPr lang="pl-PL" dirty="0" err="1"/>
              <a:t>width</a:t>
            </a:r>
            <a:r>
              <a:rPr lang="pl-PL" dirty="0"/>
              <a:t>=”1024” </a:t>
            </a:r>
            <a:r>
              <a:rPr lang="pl-PL" dirty="0" err="1"/>
              <a:t>height</a:t>
            </a:r>
            <a:r>
              <a:rPr lang="pl-PL" dirty="0"/>
              <a:t>=”750” alt=”grafika się nie wczytała”&gt;</a:t>
            </a:r>
          </a:p>
        </p:txBody>
      </p:sp>
    </p:spTree>
    <p:extLst>
      <p:ext uri="{BB962C8B-B14F-4D97-AF65-F5344CB8AC3E}">
        <p14:creationId xmlns:p14="http://schemas.microsoft.com/office/powerpoint/2010/main" val="13742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0364"/>
            <a:ext cx="8596668" cy="1320800"/>
          </a:xfrm>
        </p:spPr>
        <p:txBody>
          <a:bodyPr/>
          <a:lstStyle/>
          <a:p>
            <a:r>
              <a:rPr lang="pl-PL" dirty="0"/>
              <a:t>Tabele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66622"/>
            <a:ext cx="8596668" cy="11090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Aby utworzyć tabelę, korzystamy ze znacznika &lt;</a:t>
            </a:r>
            <a:r>
              <a:rPr lang="pl-PL" dirty="0" err="1"/>
              <a:t>table</a:t>
            </a:r>
            <a:r>
              <a:rPr lang="pl-PL" dirty="0"/>
              <a:t>&gt;, oraz zagnieżdżonymi wewnątrz znacznikami &lt;</a:t>
            </a:r>
            <a:r>
              <a:rPr lang="pl-PL" dirty="0" err="1"/>
              <a:t>tr</a:t>
            </a:r>
            <a:r>
              <a:rPr lang="pl-PL" dirty="0"/>
              <a:t>&gt; (wiersz) i &lt;</a:t>
            </a:r>
            <a:r>
              <a:rPr lang="pl-PL" dirty="0" err="1"/>
              <a:t>td</a:t>
            </a:r>
            <a:r>
              <a:rPr lang="pl-PL" dirty="0"/>
              <a:t>&gt; (kolumna).</a:t>
            </a:r>
          </a:p>
          <a:p>
            <a:pPr marL="0" indent="0">
              <a:buNone/>
            </a:pPr>
            <a:r>
              <a:rPr lang="pl-PL" dirty="0"/>
              <a:t>Czyli na taką tabelkę: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8154"/>
              </p:ext>
            </p:extLst>
          </p:nvPr>
        </p:nvGraphicFramePr>
        <p:xfrm>
          <a:off x="677334" y="250028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5095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970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4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śliczna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tabelka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14670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677334" y="3369917"/>
            <a:ext cx="8596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należy wpisać:</a:t>
            </a:r>
          </a:p>
          <a:p>
            <a:endParaRPr lang="pl-PL" dirty="0"/>
          </a:p>
          <a:p>
            <a:r>
              <a:rPr lang="pl-PL" dirty="0"/>
              <a:t>&lt;</a:t>
            </a:r>
            <a:r>
              <a:rPr lang="pl-PL" dirty="0" err="1"/>
              <a:t>table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&gt;O&lt;/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&gt;śliczna&lt;/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r>
              <a:rPr lang="pl-PL" dirty="0"/>
              <a:t>&lt;/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&gt;jaka&lt;/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&gt;tabelka&lt;/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r>
              <a:rPr lang="pl-PL" dirty="0"/>
              <a:t>&lt;/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r>
              <a:rPr lang="pl-PL" dirty="0"/>
              <a:t>&lt;/</a:t>
            </a:r>
            <a:r>
              <a:rPr lang="pl-PL" dirty="0" err="1"/>
              <a:t>table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2249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781898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Aby utworzyć listę punktowaną, korzystamy ze znacznika &lt;ul&gt; i znaczników &lt;li&gt; odpowiadających za poszczególne podpunkty.</a:t>
            </a:r>
          </a:p>
          <a:p>
            <a:pPr marL="0" indent="0">
              <a:buNone/>
            </a:pPr>
            <a:r>
              <a:rPr lang="pl-PL" dirty="0"/>
              <a:t>Za pomocą atrybutu </a:t>
            </a:r>
            <a:r>
              <a:rPr lang="pl-PL" dirty="0" err="1"/>
              <a:t>type</a:t>
            </a:r>
            <a:r>
              <a:rPr lang="pl-PL" dirty="0"/>
              <a:t> w znaczniku &lt;ul&gt; możemy zmienić sposób punktowania.</a:t>
            </a:r>
          </a:p>
          <a:p>
            <a:pPr marL="0" indent="0">
              <a:buNone/>
            </a:pPr>
            <a:r>
              <a:rPr lang="pl-PL" dirty="0"/>
              <a:t>Gdy </a:t>
            </a:r>
            <a:r>
              <a:rPr lang="pl-PL" dirty="0" err="1"/>
              <a:t>type</a:t>
            </a:r>
            <a:r>
              <a:rPr lang="pl-PL" dirty="0"/>
              <a:t> przyjmie poszczególne wartości:</a:t>
            </a:r>
          </a:p>
          <a:p>
            <a:pPr marL="0" indent="0">
              <a:buNone/>
            </a:pPr>
            <a:r>
              <a:rPr lang="pl-PL" dirty="0"/>
              <a:t>disc – punkt będzie kółkiem</a:t>
            </a:r>
          </a:p>
          <a:p>
            <a:pPr marL="0" indent="0">
              <a:buNone/>
            </a:pPr>
            <a:r>
              <a:rPr lang="pl-PL" dirty="0" err="1"/>
              <a:t>circle</a:t>
            </a:r>
            <a:r>
              <a:rPr lang="pl-PL" dirty="0"/>
              <a:t> – punkt będzie okręgiem</a:t>
            </a:r>
          </a:p>
          <a:p>
            <a:pPr marL="0" indent="0">
              <a:buNone/>
            </a:pPr>
            <a:r>
              <a:rPr lang="pl-PL" dirty="0" err="1"/>
              <a:t>square</a:t>
            </a:r>
            <a:r>
              <a:rPr lang="pl-PL" dirty="0"/>
              <a:t> – punkt będzie kwadracikiem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Czyli może to wyglądać np. tak:</a:t>
            </a:r>
          </a:p>
          <a:p>
            <a:pPr marL="0" indent="0">
              <a:buNone/>
            </a:pPr>
            <a:r>
              <a:rPr lang="pl-PL" dirty="0"/>
              <a:t>&lt;ul </a:t>
            </a:r>
            <a:r>
              <a:rPr lang="pl-PL" dirty="0" err="1"/>
              <a:t>type</a:t>
            </a:r>
            <a:r>
              <a:rPr lang="pl-PL" dirty="0"/>
              <a:t>=”</a:t>
            </a:r>
            <a:r>
              <a:rPr lang="pl-PL" dirty="0" err="1"/>
              <a:t>square</a:t>
            </a:r>
            <a:r>
              <a:rPr lang="pl-PL" dirty="0"/>
              <a:t>”&gt;</a:t>
            </a:r>
          </a:p>
          <a:p>
            <a:pPr marL="0" indent="0">
              <a:buNone/>
            </a:pPr>
            <a:r>
              <a:rPr lang="pl-PL" dirty="0"/>
              <a:t>&lt;li&gt;gitara&lt;/li&gt;</a:t>
            </a:r>
          </a:p>
          <a:p>
            <a:pPr marL="0" indent="0">
              <a:buNone/>
            </a:pPr>
            <a:r>
              <a:rPr lang="pl-PL" dirty="0"/>
              <a:t>&lt;li&gt;bas&lt;/li&gt;</a:t>
            </a:r>
          </a:p>
          <a:p>
            <a:pPr marL="0" indent="0">
              <a:buNone/>
            </a:pPr>
            <a:r>
              <a:rPr lang="pl-PL" dirty="0"/>
              <a:t>&lt;/ul&gt;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937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03564" y="711200"/>
            <a:ext cx="8849129" cy="5764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Jeśli chcemy utworzyć listę numerowaną, korzystamy ze znacznika &lt;</a:t>
            </a:r>
            <a:r>
              <a:rPr lang="pl-PL" dirty="0" err="1"/>
              <a:t>ol</a:t>
            </a:r>
            <a:r>
              <a:rPr lang="pl-PL" dirty="0"/>
              <a:t>&gt;.</a:t>
            </a:r>
          </a:p>
          <a:p>
            <a:pPr marL="0" indent="0">
              <a:buNone/>
            </a:pPr>
            <a:r>
              <a:rPr lang="pl-PL" dirty="0"/>
              <a:t>Również ten znacznik posiada atrybut </a:t>
            </a:r>
            <a:r>
              <a:rPr lang="pl-PL" dirty="0" err="1"/>
              <a:t>type</a:t>
            </a:r>
            <a:r>
              <a:rPr lang="pl-PL" dirty="0"/>
              <a:t>, którego poszczególne wartości zmieniają sposób numeracji.</a:t>
            </a:r>
          </a:p>
          <a:p>
            <a:pPr marL="0" indent="0">
              <a:buNone/>
            </a:pPr>
            <a:r>
              <a:rPr lang="pl-PL" dirty="0"/>
              <a:t>1 – liczby arabskie</a:t>
            </a:r>
          </a:p>
          <a:p>
            <a:pPr marL="0" indent="0">
              <a:buNone/>
            </a:pPr>
            <a:r>
              <a:rPr lang="pl-PL" dirty="0"/>
              <a:t>I – wielkie liczby rzymskie</a:t>
            </a:r>
          </a:p>
          <a:p>
            <a:pPr marL="0" indent="0">
              <a:buNone/>
            </a:pPr>
            <a:r>
              <a:rPr lang="pl-PL" dirty="0"/>
              <a:t>i – małe liczby rzymskie</a:t>
            </a:r>
          </a:p>
          <a:p>
            <a:pPr marL="0" indent="0">
              <a:buNone/>
            </a:pPr>
            <a:r>
              <a:rPr lang="pl-PL" dirty="0"/>
              <a:t>A – wielkie litery</a:t>
            </a:r>
          </a:p>
          <a:p>
            <a:pPr marL="0" indent="0">
              <a:buNone/>
            </a:pPr>
            <a:r>
              <a:rPr lang="pl-PL" dirty="0"/>
              <a:t>a – małe litery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Np.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ol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=”1”&gt;</a:t>
            </a:r>
          </a:p>
          <a:p>
            <a:pPr marL="0" indent="0">
              <a:buNone/>
            </a:pPr>
            <a:r>
              <a:rPr lang="pl-PL" dirty="0"/>
              <a:t>&lt;li&gt;A&lt;/li&gt;</a:t>
            </a:r>
          </a:p>
          <a:p>
            <a:pPr marL="0" indent="0">
              <a:buNone/>
            </a:pPr>
            <a:r>
              <a:rPr lang="pl-PL" dirty="0"/>
              <a:t>&lt;li&gt;B&lt;/li&gt;</a:t>
            </a:r>
          </a:p>
          <a:p>
            <a:pPr marL="0" indent="0">
              <a:buNone/>
            </a:pPr>
            <a:r>
              <a:rPr lang="pl-PL" dirty="0"/>
              <a:t>&lt;li&gt;C&lt;/li&gt;</a:t>
            </a:r>
          </a:p>
          <a:p>
            <a:pPr marL="0" indent="0">
              <a:buNone/>
            </a:pPr>
            <a:r>
              <a:rPr lang="pl-PL" dirty="0"/>
              <a:t>&lt;/</a:t>
            </a:r>
            <a:r>
              <a:rPr lang="pl-PL" dirty="0" err="1"/>
              <a:t>ol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521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Autor: Piotr Wronko</a:t>
            </a:r>
            <a:br>
              <a:rPr lang="pl-PL" dirty="0"/>
            </a:br>
            <a:r>
              <a:rPr lang="pl-PL" dirty="0"/>
              <a:t>Źródła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Kurs Tworzenia Stron WWW (Komputer Świat, Axel Springer)</a:t>
            </a:r>
          </a:p>
          <a:p>
            <a:r>
              <a:rPr lang="pl-PL" dirty="0" err="1"/>
              <a:t>Wikibooks</a:t>
            </a:r>
            <a:endParaRPr lang="pl-PL" dirty="0"/>
          </a:p>
          <a:p>
            <a:r>
              <a:rPr lang="pl-PL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88610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adresów URL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URL (ang. Uniform Resource </a:t>
            </a:r>
            <a:r>
              <a:rPr lang="pl-PL" dirty="0" err="1"/>
              <a:t>Locator</a:t>
            </a:r>
            <a:r>
              <a:rPr lang="pl-PL" dirty="0"/>
              <a:t>) oznacza ujednolicony sposób adresowania zasobów w </a:t>
            </a:r>
            <a:r>
              <a:rPr lang="pl-PL" dirty="0" err="1"/>
              <a:t>internecie</a:t>
            </a:r>
            <a:r>
              <a:rPr lang="pl-PL" dirty="0"/>
              <a:t>. Każdy adres wpisywany w przeglądarce internetowej to właśnie adres URL. Taki adres ma format: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http://www.adresserwera.pl/katalog/plik.html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[http://]</a:t>
            </a:r>
          </a:p>
          <a:p>
            <a:pPr marL="0" indent="0">
              <a:buNone/>
            </a:pPr>
            <a:r>
              <a:rPr lang="pl-PL" dirty="0"/>
              <a:t>To protokół. Oznacza on sposób w jaki dokument ma zostać wysłany. Może być też szyfrowany – </a:t>
            </a:r>
            <a:r>
              <a:rPr lang="pl-PL" dirty="0" err="1"/>
              <a:t>https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[www.adresserwera.pl]</a:t>
            </a:r>
          </a:p>
          <a:p>
            <a:pPr marL="0" indent="0">
              <a:buNone/>
            </a:pPr>
            <a:r>
              <a:rPr lang="pl-PL" dirty="0"/>
              <a:t>Adres serwera przechowującego stronę.</a:t>
            </a:r>
          </a:p>
          <a:p>
            <a:pPr marL="0" indent="0">
              <a:buNone/>
            </a:pPr>
            <a:r>
              <a:rPr lang="pl-PL" dirty="0"/>
              <a:t>[/katalog/plik.html]</a:t>
            </a:r>
          </a:p>
          <a:p>
            <a:pPr marL="0" indent="0">
              <a:buNone/>
            </a:pPr>
            <a:r>
              <a:rPr lang="pl-PL" dirty="0"/>
              <a:t>Ścieżka do pliku i nazwa pliku, czyli ścieżka do katalogu i nazwa pliku z tego katalogu, który ma zostać wysłany przez serwer do użytkownika.</a:t>
            </a:r>
          </a:p>
        </p:txBody>
      </p:sp>
    </p:spTree>
    <p:extLst>
      <p:ext uri="{BB962C8B-B14F-4D97-AF65-F5344CB8AC3E}">
        <p14:creationId xmlns:p14="http://schemas.microsoft.com/office/powerpoint/2010/main" val="29713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strony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4970" y="1744952"/>
            <a:ext cx="8596668" cy="451730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&lt;/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&lt;body&gt;</a:t>
            </a:r>
          </a:p>
          <a:p>
            <a:pPr marL="0" indent="0">
              <a:buNone/>
            </a:pPr>
            <a:r>
              <a:rPr lang="pl-PL" dirty="0"/>
              <a:t>&lt;/body&gt;</a:t>
            </a:r>
          </a:p>
          <a:p>
            <a:pPr marL="0" indent="0"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sekcji </a:t>
            </a:r>
            <a:r>
              <a:rPr lang="pl-PL" dirty="0" err="1"/>
              <a:t>head</a:t>
            </a:r>
            <a:r>
              <a:rPr lang="pl-PL" dirty="0"/>
              <a:t> znajdują się podstawowe informacje na temat strony, jak choćby jej tytuł, bądź kodowanie znaków.</a:t>
            </a:r>
          </a:p>
          <a:p>
            <a:pPr marL="0" indent="0">
              <a:buNone/>
            </a:pPr>
            <a:r>
              <a:rPr lang="pl-PL" dirty="0"/>
              <a:t>W sekcji body zawiera się właściwa treść strony.</a:t>
            </a:r>
          </a:p>
          <a:p>
            <a:pPr marL="0" indent="0">
              <a:buNone/>
            </a:pPr>
            <a:r>
              <a:rPr lang="pl-PL" dirty="0"/>
              <a:t>Cały tekst </a:t>
            </a:r>
            <a:r>
              <a:rPr lang="pl-PL" dirty="0" err="1"/>
              <a:t>html</a:t>
            </a:r>
            <a:r>
              <a:rPr lang="pl-PL" dirty="0"/>
              <a:t> powinien być opatrzony znacznikiem &lt;</a:t>
            </a:r>
            <a:r>
              <a:rPr lang="pl-PL" dirty="0" err="1"/>
              <a:t>html</a:t>
            </a:r>
            <a:r>
              <a:rPr lang="pl-PL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9675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Head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2800" y="1524000"/>
            <a:ext cx="9042399" cy="51354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W sekcji nagłówkowej możemy użyć kilku podstawowych znaczników.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Możemy ustalić kodowanie strony.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b="1" dirty="0"/>
              <a:t>meta</a:t>
            </a:r>
            <a:r>
              <a:rPr lang="pl-PL" dirty="0"/>
              <a:t> http-</a:t>
            </a:r>
            <a:r>
              <a:rPr lang="pl-PL" dirty="0" err="1"/>
              <a:t>equiv</a:t>
            </a:r>
            <a:r>
              <a:rPr lang="pl-PL" dirty="0"/>
              <a:t>="Content-</a:t>
            </a:r>
            <a:r>
              <a:rPr lang="pl-PL" dirty="0" err="1"/>
              <a:t>type</a:t>
            </a:r>
            <a:r>
              <a:rPr lang="pl-PL" dirty="0"/>
              <a:t>" </a:t>
            </a:r>
            <a:r>
              <a:rPr lang="pl-PL" dirty="0" err="1"/>
              <a:t>content</a:t>
            </a:r>
            <a:r>
              <a:rPr lang="pl-PL" dirty="0"/>
              <a:t>="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html</a:t>
            </a:r>
            <a:r>
              <a:rPr lang="pl-PL" dirty="0"/>
              <a:t>; </a:t>
            </a:r>
            <a:r>
              <a:rPr lang="pl-PL" dirty="0" err="1"/>
              <a:t>charset</a:t>
            </a:r>
            <a:r>
              <a:rPr lang="pl-PL" dirty="0"/>
              <a:t>=iso-8859-2"/&gt;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Ustalić w jakim języku jest.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b="1" dirty="0"/>
              <a:t>meta</a:t>
            </a:r>
            <a:r>
              <a:rPr lang="pl-PL" dirty="0"/>
              <a:t> http-</a:t>
            </a:r>
            <a:r>
              <a:rPr lang="pl-PL" dirty="0" err="1"/>
              <a:t>equiv</a:t>
            </a:r>
            <a:r>
              <a:rPr lang="pl-PL" dirty="0"/>
              <a:t>="Content-Language" </a:t>
            </a:r>
            <a:r>
              <a:rPr lang="pl-PL" dirty="0" err="1"/>
              <a:t>content</a:t>
            </a:r>
            <a:r>
              <a:rPr lang="pl-PL" dirty="0"/>
              <a:t>="</a:t>
            </a:r>
            <a:r>
              <a:rPr lang="pl-PL" dirty="0" err="1"/>
              <a:t>pl</a:t>
            </a:r>
            <a:r>
              <a:rPr lang="pl-PL" dirty="0"/>
              <a:t>"/&gt;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Ustalić kto jest autorem i o czym jest strona.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meta</a:t>
            </a:r>
            <a:r>
              <a:rPr lang="en-US" dirty="0"/>
              <a:t> name="Author" content="Cygnus"/&gt;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A także nazwać stronę.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b="1" dirty="0" err="1"/>
              <a:t>title</a:t>
            </a:r>
            <a:r>
              <a:rPr lang="pl-PL" dirty="0"/>
              <a:t>&gt;Cyfrowa obróbka DVD&lt;/</a:t>
            </a:r>
            <a:r>
              <a:rPr lang="pl-PL" b="1" dirty="0" err="1"/>
              <a:t>title</a:t>
            </a:r>
            <a:r>
              <a:rPr lang="pl-PL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Wstawić miniaturkę strony.</a:t>
            </a:r>
          </a:p>
          <a:p>
            <a:pPr marL="0" indent="0">
              <a:buNone/>
            </a:pPr>
            <a:r>
              <a:rPr lang="pl-PL" dirty="0"/>
              <a:t>&lt;link </a:t>
            </a:r>
            <a:r>
              <a:rPr lang="pl-PL" dirty="0" err="1"/>
              <a:t>rel</a:t>
            </a:r>
            <a:r>
              <a:rPr lang="pl-PL" dirty="0"/>
              <a:t>="</a:t>
            </a:r>
            <a:r>
              <a:rPr lang="pl-PL" dirty="0" err="1"/>
              <a:t>icon</a:t>
            </a:r>
            <a:r>
              <a:rPr lang="pl-PL" dirty="0"/>
              <a:t>" </a:t>
            </a:r>
            <a:r>
              <a:rPr lang="pl-PL" dirty="0" err="1"/>
              <a:t>type</a:t>
            </a:r>
            <a:r>
              <a:rPr lang="pl-PL" dirty="0"/>
              <a:t>="image/</a:t>
            </a:r>
            <a:r>
              <a:rPr lang="pl-PL" dirty="0" err="1"/>
              <a:t>png</a:t>
            </a:r>
            <a:r>
              <a:rPr lang="pl-PL" dirty="0"/>
              <a:t>" </a:t>
            </a:r>
            <a:r>
              <a:rPr lang="pl-PL" dirty="0" err="1"/>
              <a:t>href</a:t>
            </a:r>
            <a:r>
              <a:rPr lang="pl-PL" dirty="0"/>
              <a:t>="/favicon-32x32.png" </a:t>
            </a:r>
            <a:r>
              <a:rPr lang="pl-PL" dirty="0" err="1"/>
              <a:t>sizes</a:t>
            </a:r>
            <a:r>
              <a:rPr lang="pl-PL" dirty="0"/>
              <a:t>="32x32"/&gt;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 wiele innych.</a:t>
            </a:r>
          </a:p>
        </p:txBody>
      </p:sp>
    </p:spTree>
    <p:extLst>
      <p:ext uri="{BB962C8B-B14F-4D97-AF65-F5344CB8AC3E}">
        <p14:creationId xmlns:p14="http://schemas.microsoft.com/office/powerpoint/2010/main" val="23125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By tworzyć strony w </a:t>
            </a:r>
            <a:r>
              <a:rPr lang="pl-PL" dirty="0" err="1"/>
              <a:t>html</a:t>
            </a:r>
            <a:r>
              <a:rPr lang="pl-PL" dirty="0"/>
              <a:t>, korzysta się ze znaczników. Są one interpretowane przez przeglądarkę, ale nie wyświetlane bezpośrednio.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Np. żeby pogrubić tekst &lt;b&gt; wstawiamy i zamykamy znacznik pomiędzy &lt;/b&gt;.</a:t>
            </a:r>
          </a:p>
        </p:txBody>
      </p:sp>
    </p:spTree>
    <p:extLst>
      <p:ext uri="{BB962C8B-B14F-4D97-AF65-F5344CB8AC3E}">
        <p14:creationId xmlns:p14="http://schemas.microsoft.com/office/powerpoint/2010/main" val="55416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751716"/>
            <a:ext cx="8596668" cy="255919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Akapit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&lt;p&gt;…&lt;/p&gt; Akapit tekstu.</a:t>
            </a:r>
          </a:p>
          <a:p>
            <a:pPr marL="0" indent="0">
              <a:buNone/>
            </a:pPr>
            <a:r>
              <a:rPr lang="pl-PL" dirty="0"/>
              <a:t>Atrybuty: </a:t>
            </a:r>
            <a:r>
              <a:rPr lang="pl-PL" dirty="0" err="1"/>
              <a:t>align</a:t>
            </a:r>
            <a:r>
              <a:rPr lang="pl-PL" dirty="0"/>
              <a:t> – wyrównanie tekstu. Może przyjąć wartości: </a:t>
            </a:r>
            <a:r>
              <a:rPr lang="pl-PL" dirty="0" err="1"/>
              <a:t>left</a:t>
            </a:r>
            <a:r>
              <a:rPr lang="pl-PL" dirty="0"/>
              <a:t> – do lewej, </a:t>
            </a:r>
            <a:r>
              <a:rPr lang="pl-PL" dirty="0" err="1"/>
              <a:t>right</a:t>
            </a:r>
            <a:r>
              <a:rPr lang="pl-PL" dirty="0"/>
              <a:t> – do prawej i </a:t>
            </a:r>
            <a:r>
              <a:rPr lang="pl-PL" dirty="0" err="1"/>
              <a:t>center</a:t>
            </a:r>
            <a:r>
              <a:rPr lang="pl-PL" dirty="0"/>
              <a:t> – do środka. Np &lt;p </a:t>
            </a:r>
            <a:r>
              <a:rPr lang="pl-PL" dirty="0" err="1"/>
              <a:t>align</a:t>
            </a:r>
            <a:r>
              <a:rPr lang="pl-PL" dirty="0"/>
              <a:t>=”</a:t>
            </a:r>
            <a:r>
              <a:rPr lang="pl-PL" dirty="0" err="1"/>
              <a:t>right</a:t>
            </a:r>
            <a:r>
              <a:rPr lang="pl-PL" dirty="0"/>
              <a:t>”&gt;&lt;/p&gt;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62290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55781" y="193965"/>
            <a:ext cx="9781309" cy="6530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Formatowanie tekstu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&lt;b&gt;…&lt;/b&gt; pogrubienie</a:t>
            </a:r>
          </a:p>
          <a:p>
            <a:pPr marL="0" indent="0">
              <a:buNone/>
            </a:pPr>
            <a:r>
              <a:rPr lang="pl-PL" dirty="0"/>
              <a:t>&lt;u&gt;…&lt;/u&gt; podkreślenie</a:t>
            </a:r>
          </a:p>
          <a:p>
            <a:pPr marL="0" indent="0">
              <a:buNone/>
            </a:pPr>
            <a:r>
              <a:rPr lang="pl-PL" dirty="0"/>
              <a:t>&lt;i&gt;…&lt;/i&gt; pochylenie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strike</a:t>
            </a:r>
            <a:r>
              <a:rPr lang="pl-PL" dirty="0"/>
              <a:t>&gt;…&lt;/</a:t>
            </a:r>
            <a:r>
              <a:rPr lang="pl-PL" dirty="0" err="1"/>
              <a:t>strike</a:t>
            </a:r>
            <a:r>
              <a:rPr lang="pl-PL" dirty="0"/>
              <a:t>&gt; przekreślenie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sup</a:t>
            </a:r>
            <a:r>
              <a:rPr lang="pl-PL" dirty="0"/>
              <a:t>&gt;…&lt;/</a:t>
            </a:r>
            <a:r>
              <a:rPr lang="pl-PL" dirty="0" err="1"/>
              <a:t>sup</a:t>
            </a:r>
            <a:r>
              <a:rPr lang="pl-PL" dirty="0"/>
              <a:t>&gt; indeks górny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sub</a:t>
            </a:r>
            <a:r>
              <a:rPr lang="pl-PL" dirty="0"/>
              <a:t>&gt;…&lt;/</a:t>
            </a:r>
            <a:r>
              <a:rPr lang="pl-PL" dirty="0" err="1"/>
              <a:t>sub</a:t>
            </a:r>
            <a:r>
              <a:rPr lang="pl-PL" dirty="0"/>
              <a:t>&gt; indeks dolny</a:t>
            </a:r>
          </a:p>
          <a:p>
            <a:pPr marL="0" indent="0">
              <a:buNone/>
            </a:pPr>
            <a:r>
              <a:rPr lang="pl-PL" dirty="0"/>
              <a:t>&lt;big&gt;…&lt;/big&gt; powiększenie</a:t>
            </a:r>
          </a:p>
          <a:p>
            <a:pPr marL="0" indent="0">
              <a:buNone/>
            </a:pPr>
            <a:r>
              <a:rPr lang="pl-PL" dirty="0"/>
              <a:t>&lt;small&gt;…&lt;/small&gt; pomniejszenie</a:t>
            </a:r>
          </a:p>
          <a:p>
            <a:pPr marL="0" indent="0">
              <a:buNone/>
            </a:pPr>
            <a:r>
              <a:rPr lang="pl-PL" dirty="0"/>
              <a:t>&lt;em&gt;…&lt;/em&gt; wyróżnienie tekstu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strong</a:t>
            </a:r>
            <a:r>
              <a:rPr lang="pl-PL" dirty="0"/>
              <a:t>&gt;…&lt;/</a:t>
            </a:r>
            <a:r>
              <a:rPr lang="pl-PL" dirty="0" err="1"/>
              <a:t>strong</a:t>
            </a:r>
            <a:r>
              <a:rPr lang="pl-PL" dirty="0"/>
              <a:t>&gt; mocne wyróżnienie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cite</a:t>
            </a:r>
            <a:r>
              <a:rPr lang="pl-PL" dirty="0"/>
              <a:t>&gt;…&lt;/</a:t>
            </a:r>
            <a:r>
              <a:rPr lang="pl-PL" dirty="0" err="1"/>
              <a:t>cite</a:t>
            </a:r>
            <a:r>
              <a:rPr lang="pl-PL" dirty="0"/>
              <a:t>&gt; cytat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dfn</a:t>
            </a:r>
            <a:r>
              <a:rPr lang="pl-PL" dirty="0"/>
              <a:t>&gt;…&lt;/</a:t>
            </a:r>
            <a:r>
              <a:rPr lang="pl-PL" dirty="0" err="1"/>
              <a:t>dfn</a:t>
            </a:r>
            <a:r>
              <a:rPr lang="pl-PL" dirty="0"/>
              <a:t>&gt; definicja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code</a:t>
            </a:r>
            <a:r>
              <a:rPr lang="pl-PL" dirty="0"/>
              <a:t>&gt;…&lt;/</a:t>
            </a:r>
            <a:r>
              <a:rPr lang="pl-PL" dirty="0" err="1"/>
              <a:t>code</a:t>
            </a:r>
            <a:r>
              <a:rPr lang="pl-PL" dirty="0"/>
              <a:t>&gt; kod programu (czcionka o stałej szerokości)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var</a:t>
            </a:r>
            <a:r>
              <a:rPr lang="pl-PL" dirty="0"/>
              <a:t>&gt;…&lt;/</a:t>
            </a:r>
            <a:r>
              <a:rPr lang="pl-PL" dirty="0" err="1"/>
              <a:t>var</a:t>
            </a:r>
            <a:r>
              <a:rPr lang="pl-PL" dirty="0"/>
              <a:t>&gt; zmienna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blackquote</a:t>
            </a:r>
            <a:r>
              <a:rPr lang="pl-PL" dirty="0"/>
              <a:t>&gt; długi cytat z wcięciem</a:t>
            </a:r>
          </a:p>
        </p:txBody>
      </p:sp>
    </p:spTree>
    <p:extLst>
      <p:ext uri="{BB962C8B-B14F-4D97-AF65-F5344CB8AC3E}">
        <p14:creationId xmlns:p14="http://schemas.microsoft.com/office/powerpoint/2010/main" val="23168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8837" y="443346"/>
            <a:ext cx="9282545" cy="61421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Inne znaczniki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hr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Wstawianie poziomej linii</a:t>
            </a:r>
          </a:p>
          <a:p>
            <a:pPr marL="0" indent="0">
              <a:buNone/>
            </a:pPr>
            <a:r>
              <a:rPr lang="pl-PL" dirty="0"/>
              <a:t>Atrybuty:</a:t>
            </a:r>
          </a:p>
          <a:p>
            <a:pPr marL="0" indent="0">
              <a:buNone/>
            </a:pPr>
            <a:r>
              <a:rPr lang="pl-PL" dirty="0" err="1"/>
              <a:t>align</a:t>
            </a:r>
            <a:r>
              <a:rPr lang="pl-PL" dirty="0"/>
              <a:t> – wyrównanie</a:t>
            </a:r>
          </a:p>
          <a:p>
            <a:pPr marL="0" indent="0">
              <a:buNone/>
            </a:pPr>
            <a:r>
              <a:rPr lang="pl-PL" dirty="0" err="1"/>
              <a:t>color</a:t>
            </a:r>
            <a:r>
              <a:rPr lang="pl-PL" dirty="0"/>
              <a:t> – kolor linii</a:t>
            </a:r>
          </a:p>
          <a:p>
            <a:pPr marL="0" indent="0">
              <a:buNone/>
            </a:pPr>
            <a:r>
              <a:rPr lang="pl-PL" dirty="0" err="1"/>
              <a:t>size</a:t>
            </a:r>
            <a:r>
              <a:rPr lang="pl-PL" dirty="0"/>
              <a:t> – grubość linii</a:t>
            </a:r>
          </a:p>
          <a:p>
            <a:pPr marL="0" indent="0">
              <a:buNone/>
            </a:pPr>
            <a:r>
              <a:rPr lang="pl-PL" dirty="0" err="1"/>
              <a:t>widht</a:t>
            </a:r>
            <a:r>
              <a:rPr lang="pl-PL" dirty="0"/>
              <a:t> – szerokość linii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br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Wstawienie przełamania wiersza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&lt;body&gt;</a:t>
            </a:r>
          </a:p>
          <a:p>
            <a:pPr marL="0" indent="0">
              <a:buNone/>
            </a:pPr>
            <a:r>
              <a:rPr lang="pl-PL" dirty="0"/>
              <a:t>Początek ciała dokumentu. Znacznik ten może przyjmować dodatkowe atrybuty, na przykład:</a:t>
            </a:r>
          </a:p>
          <a:p>
            <a:pPr marL="0" indent="0">
              <a:buNone/>
            </a:pPr>
            <a:r>
              <a:rPr lang="pl-PL" dirty="0" err="1"/>
              <a:t>bgcolor</a:t>
            </a:r>
            <a:r>
              <a:rPr lang="pl-PL" dirty="0"/>
              <a:t> – kolor tła strony</a:t>
            </a:r>
          </a:p>
          <a:p>
            <a:pPr marL="0" indent="0">
              <a:buNone/>
            </a:pPr>
            <a:r>
              <a:rPr lang="pl-PL" dirty="0" err="1"/>
              <a:t>background</a:t>
            </a:r>
            <a:r>
              <a:rPr lang="pl-PL" dirty="0"/>
              <a:t> – adres do rysunku, który zostanie umieszczony jako tło strony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Nagłówki</a:t>
            </a:r>
          </a:p>
          <a:p>
            <a:pPr marL="0" indent="0">
              <a:buNone/>
            </a:pPr>
            <a:r>
              <a:rPr lang="pl-PL" dirty="0"/>
              <a:t>&lt;h1&gt;,…,&lt;h6&gt; nagłówek stopnia pierwszego… nagłówek stopnia szóstego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228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Hiperłącza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2825" y="2834844"/>
            <a:ext cx="8596668" cy="194959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hiperłącze (ang. </a:t>
            </a:r>
            <a:r>
              <a:rPr lang="pl-PL" dirty="0" err="1"/>
              <a:t>hyperlink</a:t>
            </a:r>
            <a:r>
              <a:rPr lang="pl-PL" dirty="0"/>
              <a:t>) – zamieszczone w dokumencie elektronicznym odwołanie do innego dokumentu, bądź miejsca w danym dokumencie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Aby utworzyć hiperłącze wstawiamy do tekstu kotwicę, czyli odnośnik gdzie ma przekierować nas hiperłącze.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236755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1144</Words>
  <Application>Microsoft Office PowerPoint</Application>
  <PresentationFormat>Panoramiczny</PresentationFormat>
  <Paragraphs>169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Faseta</vt:lpstr>
      <vt:lpstr>Html</vt:lpstr>
      <vt:lpstr>Budowa adresów URL</vt:lpstr>
      <vt:lpstr>Budowa strony</vt:lpstr>
      <vt:lpstr>Head</vt:lpstr>
      <vt:lpstr>Znaczniki</vt:lpstr>
      <vt:lpstr>Podstawowe znaczniki</vt:lpstr>
      <vt:lpstr>Prezentacja programu PowerPoint</vt:lpstr>
      <vt:lpstr>Prezentacja programu PowerPoint</vt:lpstr>
      <vt:lpstr>Hiperłącza</vt:lpstr>
      <vt:lpstr>Prezentacja programu PowerPoint</vt:lpstr>
      <vt:lpstr>Prezentacja programu PowerPoint</vt:lpstr>
      <vt:lpstr>Wstawianie grafiki</vt:lpstr>
      <vt:lpstr>Tabele</vt:lpstr>
      <vt:lpstr>Listy</vt:lpstr>
      <vt:lpstr>Prezentacja programu PowerPoint</vt:lpstr>
      <vt:lpstr>Autor: Piotr Wronko 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Piotrek</dc:creator>
  <cp:lastModifiedBy>Piotrek</cp:lastModifiedBy>
  <cp:revision>20</cp:revision>
  <dcterms:created xsi:type="dcterms:W3CDTF">2019-10-10T01:22:51Z</dcterms:created>
  <dcterms:modified xsi:type="dcterms:W3CDTF">2019-10-10T04:23:46Z</dcterms:modified>
</cp:coreProperties>
</file>