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2D34-5944-4695-911D-8E72A9E41A12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42D1-47B9-4461-9CC1-4CF3D88483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32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2155 </a:t>
            </a:r>
            <a:r>
              <a:rPr lang="fr-FR"/>
              <a:t>generations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042D1-47B9-4461-9CC1-4CF3D88483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15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46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7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31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28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4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8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0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46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8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9E675-B608-40FC-9A11-F47021A3FB4E}" type="datetimeFigureOut">
              <a:rPr lang="fr-FR" smtClean="0"/>
              <a:t>28/06/2019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5BF9-7A8D-417B-AB72-F483C51F4D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microsoft.com/office/2007/relationships/hdphoto" Target="../media/hdphoto2.wdp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Social benefits of slow food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2204864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Group 4 Project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Katarina, </a:t>
            </a:r>
            <a:r>
              <a:rPr lang="en-US" dirty="0" err="1"/>
              <a:t>Kirana</a:t>
            </a:r>
            <a:r>
              <a:rPr lang="en-US" dirty="0"/>
              <a:t>, Adrien, Cyril, </a:t>
            </a:r>
            <a:r>
              <a:rPr lang="en-US" dirty="0" err="1"/>
              <a:t>Thibaud</a:t>
            </a:r>
            <a:endParaRPr lang="fr-FR" dirty="0"/>
          </a:p>
        </p:txBody>
      </p:sp>
      <p:pic>
        <p:nvPicPr>
          <p:cNvPr id="1026" name="Picture 2" descr="D:\Mes donnees\GitHub\exmodeloGroup4\img\fo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4339059" cy="271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6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A19E-9EAD-471C-B447-64DA25E1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19" y="1268760"/>
            <a:ext cx="8229600" cy="1143000"/>
          </a:xfrm>
        </p:spPr>
        <p:txBody>
          <a:bodyPr/>
          <a:lstStyle/>
          <a:p>
            <a:r>
              <a:rPr lang="en-GB" dirty="0"/>
              <a:t>Thank You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1420-9502-40C0-8E31-FE7EC6060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80" y="4280219"/>
            <a:ext cx="8229600" cy="7329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Acknowledgement: </a:t>
            </a:r>
          </a:p>
          <a:p>
            <a:pPr marL="0" indent="0">
              <a:buNone/>
            </a:pPr>
            <a:r>
              <a:rPr lang="en-GB" dirty="0" err="1"/>
              <a:t>ExModelo</a:t>
            </a:r>
            <a:r>
              <a:rPr lang="en-GB" dirty="0"/>
              <a:t> Team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039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Cooperation imply costs…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8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43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4047"/>
            <a:ext cx="3528392" cy="9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Cooperation imply costs…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what is the social benefit of cooperating against zombies?</a:t>
            </a:r>
          </a:p>
          <a:p>
            <a:pPr lvl="1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3528391" cy="1126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1222548" cy="1222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e 9"/>
          <p:cNvGrpSpPr/>
          <p:nvPr/>
        </p:nvGrpSpPr>
        <p:grpSpPr>
          <a:xfrm>
            <a:off x="5822878" y="3626885"/>
            <a:ext cx="1661769" cy="1371297"/>
            <a:chOff x="5868144" y="3434371"/>
            <a:chExt cx="2123386" cy="1768639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028" y="4198716"/>
              <a:ext cx="1057502" cy="1004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3434371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197" y="3487142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Connecteur droit 4"/>
            <p:cNvCxnSpPr/>
            <p:nvPr/>
          </p:nvCxnSpPr>
          <p:spPr>
            <a:xfrm flipV="1">
              <a:off x="6516216" y="4120020"/>
              <a:ext cx="711563" cy="685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7521530" y="399962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= 1</a:t>
              </a:r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23556"/>
            <a:ext cx="5429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2234605" y="358177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hRs</a:t>
            </a:r>
            <a:r>
              <a:rPr lang="fr-FR" dirty="0"/>
              <a:t> = 0.49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23" y="4064492"/>
            <a:ext cx="75723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268595" y="4283804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hRs1 &lt; </a:t>
            </a:r>
            <a:r>
              <a:rPr lang="fr-FR" dirty="0" err="1">
                <a:solidFill>
                  <a:srgbClr val="FF0000"/>
                </a:solidFill>
              </a:rPr>
              <a:t>hRs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716016" y="4077072"/>
            <a:ext cx="7344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= 0     </a:t>
            </a:r>
          </a:p>
        </p:txBody>
      </p:sp>
      <p:sp>
        <p:nvSpPr>
          <p:cNvPr id="4" name="Ellipse 3"/>
          <p:cNvSpPr/>
          <p:nvPr/>
        </p:nvSpPr>
        <p:spPr>
          <a:xfrm>
            <a:off x="7012715" y="2708920"/>
            <a:ext cx="511613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6334248" y="20893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hIp1 &gt; </a:t>
            </a:r>
            <a:r>
              <a:rPr lang="fr-FR" dirty="0" err="1">
                <a:solidFill>
                  <a:srgbClr val="FF0000"/>
                </a:solidFill>
              </a:rPr>
              <a:t>hIp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993286" y="262762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hIp1</a:t>
            </a:r>
          </a:p>
        </p:txBody>
      </p:sp>
    </p:spTree>
    <p:extLst>
      <p:ext uri="{BB962C8B-B14F-4D97-AF65-F5344CB8AC3E}">
        <p14:creationId xmlns:p14="http://schemas.microsoft.com/office/powerpoint/2010/main" val="307153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7369242" y="548680"/>
            <a:ext cx="1661769" cy="1371297"/>
            <a:chOff x="7369242" y="548680"/>
            <a:chExt cx="1661769" cy="137129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242" y="548680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95" y="601451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395536" y="1700808"/>
            <a:ext cx="799288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467054" y="1124744"/>
            <a:ext cx="86947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ScalaTask</a:t>
            </a:r>
            <a:r>
              <a:rPr lang="fr-FR" dirty="0"/>
              <a:t>("""</a:t>
            </a:r>
          </a:p>
          <a:p>
            <a:r>
              <a:rPr lang="fr-FR" dirty="0"/>
              <a:t>    import zombies._</a:t>
            </a:r>
          </a:p>
          <a:p>
            <a:r>
              <a:rPr lang="fr-FR" dirty="0"/>
              <a:t>    val agents = </a:t>
            </a:r>
          </a:p>
          <a:p>
            <a:r>
              <a:rPr lang="fr-FR" dirty="0"/>
              <a:t>      (0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nbSlow</a:t>
            </a:r>
            <a:r>
              <a:rPr lang="fr-FR" dirty="0"/>
              <a:t>).</a:t>
            </a:r>
            <a:r>
              <a:rPr lang="fr-FR" dirty="0" err="1"/>
              <a:t>map</a:t>
            </a:r>
            <a:r>
              <a:rPr lang="fr-FR" dirty="0"/>
              <a:t>(_ =&gt; </a:t>
            </a:r>
            <a:r>
              <a:rPr lang="fr-FR" dirty="0" err="1"/>
              <a:t>Human</a:t>
            </a:r>
            <a:r>
              <a:rPr lang="fr-FR" dirty="0"/>
              <a:t>(</a:t>
            </a:r>
            <a:r>
              <a:rPr lang="fr-FR" dirty="0" err="1"/>
              <a:t>informProbability</a:t>
            </a:r>
            <a:r>
              <a:rPr lang="fr-FR" dirty="0"/>
              <a:t> = </a:t>
            </a:r>
            <a:r>
              <a:rPr lang="fr-FR" b="1" dirty="0">
                <a:solidFill>
                  <a:srgbClr val="FF0000"/>
                </a:solidFill>
              </a:rPr>
              <a:t>hIp1</a:t>
            </a:r>
            <a:r>
              <a:rPr lang="fr-FR" dirty="0"/>
              <a:t>, </a:t>
            </a:r>
            <a:r>
              <a:rPr lang="fr-FR" dirty="0" err="1"/>
              <a:t>runSpeed</a:t>
            </a:r>
            <a:r>
              <a:rPr lang="fr-FR" dirty="0"/>
              <a:t> = </a:t>
            </a:r>
            <a:r>
              <a:rPr lang="fr-FR" b="1" dirty="0">
                <a:solidFill>
                  <a:srgbClr val="FF0000"/>
                </a:solidFill>
              </a:rPr>
              <a:t>hRs1</a:t>
            </a:r>
            <a:r>
              <a:rPr lang="fr-FR" dirty="0"/>
              <a:t>, </a:t>
            </a:r>
            <a:r>
              <a:rPr lang="fr-FR" i="1" dirty="0" err="1"/>
              <a:t>informed</a:t>
            </a:r>
            <a:r>
              <a:rPr lang="fr-FR" i="1" dirty="0"/>
              <a:t>=</a:t>
            </a:r>
            <a:r>
              <a:rPr lang="fr-FR" i="1" dirty="0" err="1"/>
              <a:t>true</a:t>
            </a:r>
            <a:r>
              <a:rPr lang="fr-FR" dirty="0"/>
              <a:t>))</a:t>
            </a:r>
          </a:p>
          <a:p>
            <a:r>
              <a:rPr lang="fr-FR" dirty="0"/>
              <a:t>    val </a:t>
            </a:r>
            <a:r>
              <a:rPr lang="fr-FR" dirty="0" err="1"/>
              <a:t>rng</a:t>
            </a:r>
            <a:r>
              <a:rPr lang="fr-FR" dirty="0"/>
              <a:t> = </a:t>
            </a:r>
            <a:r>
              <a:rPr lang="fr-FR" dirty="0" err="1"/>
              <a:t>Random</a:t>
            </a:r>
            <a:r>
              <a:rPr lang="fr-FR" dirty="0"/>
              <a:t>(</a:t>
            </a:r>
            <a:r>
              <a:rPr lang="fr-FR" dirty="0" err="1"/>
              <a:t>seed</a:t>
            </a:r>
            <a:r>
              <a:rPr lang="fr-FR" dirty="0"/>
              <a:t>)</a:t>
            </a:r>
          </a:p>
          <a:p>
            <a:r>
              <a:rPr lang="fr-FR" dirty="0"/>
              <a:t>    val </a:t>
            </a:r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zombieInvasion</a:t>
            </a:r>
            <a:r>
              <a:rPr lang="fr-FR" dirty="0"/>
              <a:t>(</a:t>
            </a:r>
          </a:p>
          <a:p>
            <a:r>
              <a:rPr lang="fr-FR" dirty="0"/>
              <a:t>      zombies = 4,</a:t>
            </a:r>
          </a:p>
          <a:p>
            <a:r>
              <a:rPr lang="fr-FR" dirty="0"/>
              <a:t>      </a:t>
            </a:r>
            <a:r>
              <a:rPr lang="fr-FR" dirty="0" err="1"/>
              <a:t>humans</a:t>
            </a:r>
            <a:r>
              <a:rPr lang="fr-FR" dirty="0"/>
              <a:t> = 250 - </a:t>
            </a:r>
            <a:r>
              <a:rPr lang="fr-FR" b="1" dirty="0" err="1">
                <a:solidFill>
                  <a:srgbClr val="FF0000"/>
                </a:solidFill>
              </a:rPr>
              <a:t>nbSlow</a:t>
            </a:r>
            <a:r>
              <a:rPr lang="fr-FR" dirty="0"/>
              <a:t>, // </a:t>
            </a:r>
            <a:r>
              <a:rPr lang="fr-FR" dirty="0" err="1"/>
              <a:t>with</a:t>
            </a:r>
            <a:r>
              <a:rPr lang="fr-FR" dirty="0"/>
              <a:t> default values</a:t>
            </a:r>
          </a:p>
          <a:p>
            <a:r>
              <a:rPr lang="fr-FR" dirty="0"/>
              <a:t>      agents = agents,</a:t>
            </a:r>
          </a:p>
          <a:p>
            <a:r>
              <a:rPr lang="fr-FR" dirty="0"/>
              <a:t>      </a:t>
            </a:r>
            <a:r>
              <a:rPr lang="fr-FR" dirty="0" err="1"/>
              <a:t>steps</a:t>
            </a:r>
            <a:r>
              <a:rPr lang="fr-FR" dirty="0"/>
              <a:t> = 500,</a:t>
            </a:r>
          </a:p>
          <a:p>
            <a:r>
              <a:rPr lang="fr-FR" dirty="0"/>
              <a:t>      </a:t>
            </a:r>
            <a:r>
              <a:rPr lang="fr-FR" dirty="0" err="1"/>
              <a:t>random</a:t>
            </a:r>
            <a:r>
              <a:rPr lang="fr-FR" dirty="0"/>
              <a:t> = </a:t>
            </a:r>
            <a:r>
              <a:rPr lang="fr-FR" dirty="0" err="1"/>
              <a:t>rng</a:t>
            </a:r>
            <a:r>
              <a:rPr lang="fr-FR" dirty="0"/>
              <a:t>,</a:t>
            </a:r>
          </a:p>
          <a:p>
            <a:r>
              <a:rPr lang="fr-FR" dirty="0"/>
              <a:t>      </a:t>
            </a:r>
            <a:r>
              <a:rPr lang="fr-FR" i="1" dirty="0" err="1"/>
              <a:t>humanInformedRatio</a:t>
            </a:r>
            <a:r>
              <a:rPr lang="fr-FR" i="1" dirty="0"/>
              <a:t>=0.0</a:t>
            </a:r>
            <a:r>
              <a:rPr lang="fr-FR" dirty="0"/>
              <a:t>)</a:t>
            </a:r>
          </a:p>
          <a:p>
            <a:r>
              <a:rPr lang="fr-FR" dirty="0"/>
              <a:t>    val </a:t>
            </a:r>
            <a:r>
              <a:rPr lang="fr-FR" dirty="0" err="1"/>
              <a:t>rescuedDynamic</a:t>
            </a:r>
            <a:r>
              <a:rPr lang="fr-FR" dirty="0"/>
              <a:t> = </a:t>
            </a:r>
            <a:r>
              <a:rPr lang="fr-FR" dirty="0" err="1"/>
              <a:t>result.rescuedDynamic</a:t>
            </a:r>
            <a:r>
              <a:rPr lang="fr-FR" dirty="0"/>
              <a:t>()</a:t>
            </a:r>
          </a:p>
          <a:p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rescuedDynamicSlow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(_ &lt; 0.3))</a:t>
            </a:r>
          </a:p>
          <a:p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val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rescuedDynamicFast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result.filteredRescuedDynamic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runSpeed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fr-F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Some</a:t>
            </a:r>
            <a:r>
              <a:rPr lang="fr-F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(_ &gt;= 0.3))</a:t>
            </a:r>
          </a:p>
          <a:p>
            <a:r>
              <a:rPr lang="fr-FR" dirty="0"/>
              <a:t>  """)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of the code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48064" y="1331476"/>
            <a:ext cx="21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Creation</a:t>
            </a:r>
            <a:r>
              <a:rPr lang="fr-FR" dirty="0">
                <a:solidFill>
                  <a:srgbClr val="FF0000"/>
                </a:solidFill>
              </a:rPr>
              <a:t> of slow </a:t>
            </a:r>
            <a:r>
              <a:rPr lang="fr-FR" dirty="0" err="1">
                <a:solidFill>
                  <a:srgbClr val="FF0000"/>
                </a:solidFill>
              </a:rPr>
              <a:t>food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568" y="4725144"/>
            <a:ext cx="7992888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355976" y="4365104"/>
            <a:ext cx="4503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Filtering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err="1">
                <a:solidFill>
                  <a:schemeClr val="accent1"/>
                </a:solidFill>
              </a:rPr>
              <a:t>rescuedDynamic</a:t>
            </a:r>
            <a:r>
              <a:rPr lang="fr-FR" dirty="0">
                <a:solidFill>
                  <a:schemeClr val="accent1"/>
                </a:solidFill>
              </a:rPr>
              <a:t> (</a:t>
            </a:r>
            <a:r>
              <a:rPr lang="fr-FR" dirty="0" err="1">
                <a:solidFill>
                  <a:schemeClr val="accent1"/>
                </a:solidFill>
              </a:rPr>
              <a:t>thanks</a:t>
            </a:r>
            <a:r>
              <a:rPr lang="fr-FR" dirty="0">
                <a:solidFill>
                  <a:schemeClr val="accent1"/>
                </a:solidFill>
              </a:rPr>
              <a:t> Romain!)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941671" y="3710067"/>
            <a:ext cx="28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Three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parameters</a:t>
            </a:r>
            <a:r>
              <a:rPr lang="fr-FR" dirty="0">
                <a:solidFill>
                  <a:srgbClr val="FF0000"/>
                </a:solidFill>
              </a:rPr>
              <a:t> to explore</a:t>
            </a:r>
          </a:p>
        </p:txBody>
      </p:sp>
      <p:grpSp>
        <p:nvGrpSpPr>
          <p:cNvPr id="15" name="Groupe 14"/>
          <p:cNvGrpSpPr/>
          <p:nvPr/>
        </p:nvGrpSpPr>
        <p:grpSpPr>
          <a:xfrm>
            <a:off x="2267745" y="2420889"/>
            <a:ext cx="6718352" cy="2016223"/>
            <a:chOff x="2267745" y="2420889"/>
            <a:chExt cx="6718352" cy="2016223"/>
          </a:xfrm>
        </p:grpSpPr>
        <p:sp>
          <p:nvSpPr>
            <p:cNvPr id="11" name="ZoneTexte 10"/>
            <p:cNvSpPr txBox="1"/>
            <p:nvPr/>
          </p:nvSpPr>
          <p:spPr>
            <a:xfrm>
              <a:off x="6017271" y="3174505"/>
              <a:ext cx="2968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err="1"/>
                <a:t>Modified</a:t>
              </a:r>
              <a:r>
                <a:rPr lang="fr-FR" i="1" dirty="0"/>
                <a:t> the </a:t>
              </a:r>
              <a:r>
                <a:rPr lang="fr-FR" i="1" dirty="0" err="1"/>
                <a:t>informed</a:t>
              </a:r>
              <a:r>
                <a:rPr lang="fr-FR" i="1" dirty="0"/>
                <a:t> agents</a:t>
              </a:r>
            </a:p>
          </p:txBody>
        </p:sp>
        <p:cxnSp>
          <p:nvCxnSpPr>
            <p:cNvPr id="7" name="Connecteur droit avec flèche 6"/>
            <p:cNvCxnSpPr>
              <a:stCxn id="11" idx="1"/>
            </p:cNvCxnSpPr>
            <p:nvPr/>
          </p:nvCxnSpPr>
          <p:spPr>
            <a:xfrm flipH="1" flipV="1">
              <a:off x="2267745" y="2420889"/>
              <a:ext cx="3749526" cy="9382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11" idx="1"/>
            </p:cNvCxnSpPr>
            <p:nvPr/>
          </p:nvCxnSpPr>
          <p:spPr>
            <a:xfrm flipH="1">
              <a:off x="3275857" y="3359171"/>
              <a:ext cx="2741414" cy="107794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85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3193157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2708920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990" y="2204864"/>
            <a:ext cx="552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Direct </a:t>
            </a:r>
            <a:r>
              <a:rPr lang="fr-FR" dirty="0" err="1"/>
              <a:t>sampling</a:t>
            </a:r>
            <a:endParaRPr lang="fr-FR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nbSlow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(0 to 125 by 25) 	(Number of         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hRs1</a:t>
            </a:r>
            <a:r>
              <a:rPr lang="en-US" dirty="0"/>
              <a:t> in (0.1 to 0.4 by 0.1)		(Run speed of     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hIp1</a:t>
            </a:r>
            <a:r>
              <a:rPr lang="en-US" dirty="0"/>
              <a:t> in (0.1 to 1.0 by 0.1)              (P(inform)   of    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58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1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6732240" y="332656"/>
            <a:ext cx="2381113" cy="1718486"/>
            <a:chOff x="6799399" y="332656"/>
            <a:chExt cx="2381113" cy="1718486"/>
          </a:xfrm>
        </p:grpSpPr>
        <p:sp>
          <p:nvSpPr>
            <p:cNvPr id="45" name="Rectangle 44"/>
            <p:cNvSpPr/>
            <p:nvPr/>
          </p:nvSpPr>
          <p:spPr>
            <a:xfrm>
              <a:off x="6799399" y="332656"/>
              <a:ext cx="2344601" cy="1718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4" name="Groupe 43"/>
            <p:cNvGrpSpPr/>
            <p:nvPr/>
          </p:nvGrpSpPr>
          <p:grpSpPr>
            <a:xfrm>
              <a:off x="6961483" y="476672"/>
              <a:ext cx="2219029" cy="1448621"/>
              <a:chOff x="6921072" y="476672"/>
              <a:chExt cx="2219029" cy="1448621"/>
            </a:xfrm>
          </p:grpSpPr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54773" y="1016114"/>
                <a:ext cx="552450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7930" y="730345"/>
                <a:ext cx="426135" cy="389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7" name="Connecteur droit 36"/>
              <p:cNvCxnSpPr/>
              <p:nvPr/>
            </p:nvCxnSpPr>
            <p:spPr>
              <a:xfrm>
                <a:off x="6921073" y="728169"/>
                <a:ext cx="4179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ZoneTexte 37"/>
              <p:cNvSpPr txBox="1"/>
              <p:nvPr/>
            </p:nvSpPr>
            <p:spPr>
              <a:xfrm>
                <a:off x="7412666" y="476672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All</a:t>
                </a:r>
              </a:p>
            </p:txBody>
          </p:sp>
          <p:cxnSp>
            <p:nvCxnSpPr>
              <p:cNvPr id="42" name="Connecteur droit 41"/>
              <p:cNvCxnSpPr/>
              <p:nvPr/>
            </p:nvCxnSpPr>
            <p:spPr>
              <a:xfrm>
                <a:off x="6921072" y="1268760"/>
                <a:ext cx="417941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>
              <a:xfrm>
                <a:off x="6922717" y="980728"/>
                <a:ext cx="417941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>
                <a:off x="6945939" y="1694064"/>
                <a:ext cx="417941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7547" y="1496668"/>
                <a:ext cx="404813" cy="428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Accolade fermante 39"/>
              <p:cNvSpPr/>
              <p:nvPr/>
            </p:nvSpPr>
            <p:spPr>
              <a:xfrm>
                <a:off x="7781562" y="541594"/>
                <a:ext cx="462846" cy="879643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8172400" y="764704"/>
                <a:ext cx="967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Rescued</a:t>
                </a:r>
                <a:endParaRPr lang="fr-FR" dirty="0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7978130" y="1547500"/>
                <a:ext cx="1130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Zombified</a:t>
                </a:r>
                <a:endParaRPr lang="fr-FR" dirty="0"/>
              </a:p>
            </p:txBody>
          </p:sp>
        </p:grpSp>
      </p:grpSp>
      <p:grpSp>
        <p:nvGrpSpPr>
          <p:cNvPr id="58" name="Groupe 57"/>
          <p:cNvGrpSpPr/>
          <p:nvPr/>
        </p:nvGrpSpPr>
        <p:grpSpPr>
          <a:xfrm>
            <a:off x="251520" y="980729"/>
            <a:ext cx="3038995" cy="2491648"/>
            <a:chOff x="251520" y="980729"/>
            <a:chExt cx="3038995" cy="2491648"/>
          </a:xfrm>
        </p:grpSpPr>
        <p:grpSp>
          <p:nvGrpSpPr>
            <p:cNvPr id="56" name="Groupe 55"/>
            <p:cNvGrpSpPr/>
            <p:nvPr/>
          </p:nvGrpSpPr>
          <p:grpSpPr>
            <a:xfrm>
              <a:off x="251520" y="980729"/>
              <a:ext cx="3038995" cy="2491648"/>
              <a:chOff x="251520" y="980729"/>
              <a:chExt cx="3038995" cy="2491648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259081"/>
                <a:ext cx="589010" cy="422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2234" y="1573709"/>
                <a:ext cx="2594187" cy="18986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7824" y="1253214"/>
                <a:ext cx="302691" cy="320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ZoneTexte 6"/>
              <p:cNvSpPr txBox="1"/>
              <p:nvPr/>
            </p:nvSpPr>
            <p:spPr>
              <a:xfrm>
                <a:off x="1471239" y="1124745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No </a:t>
                </a:r>
              </a:p>
            </p:txBody>
          </p:sp>
          <p:grpSp>
            <p:nvGrpSpPr>
              <p:cNvPr id="34" name="Groupe 33"/>
              <p:cNvGrpSpPr/>
              <p:nvPr/>
            </p:nvGrpSpPr>
            <p:grpSpPr>
              <a:xfrm>
                <a:off x="1835696" y="980729"/>
                <a:ext cx="648073" cy="576063"/>
                <a:chOff x="7369242" y="548680"/>
                <a:chExt cx="1661769" cy="1371297"/>
              </a:xfrm>
            </p:grpSpPr>
            <p:pic>
              <p:nvPicPr>
                <p:cNvPr id="35" name="Picture 2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69242" y="548680"/>
                  <a:ext cx="1661769" cy="13712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36" name="Picture 3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46295" y="601451"/>
                  <a:ext cx="391052" cy="1955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cxnSp>
          <p:nvCxnSpPr>
            <p:cNvPr id="6" name="Connecteur droit avec flèche 5"/>
            <p:cNvCxnSpPr/>
            <p:nvPr/>
          </p:nvCxnSpPr>
          <p:spPr>
            <a:xfrm flipV="1">
              <a:off x="3112310" y="1628385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>
            <a:off x="3478934" y="1392164"/>
            <a:ext cx="3019526" cy="2469790"/>
            <a:chOff x="3478934" y="1392164"/>
            <a:chExt cx="3019526" cy="2469790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934" y="1566083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514" y="1894062"/>
              <a:ext cx="2640338" cy="196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e 21"/>
            <p:cNvGrpSpPr/>
            <p:nvPr/>
          </p:nvGrpSpPr>
          <p:grpSpPr>
            <a:xfrm>
              <a:off x="5116123" y="1392164"/>
              <a:ext cx="648073" cy="576063"/>
              <a:chOff x="7369242" y="548680"/>
              <a:chExt cx="1661769" cy="1371297"/>
            </a:xfrm>
          </p:grpSpPr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242" y="548680"/>
                <a:ext cx="1661769" cy="1371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6295" y="601451"/>
                <a:ext cx="391052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1" name="ZoneTexte 30"/>
            <p:cNvSpPr txBox="1"/>
            <p:nvPr/>
          </p:nvSpPr>
          <p:spPr>
            <a:xfrm>
              <a:off x="4697419" y="15352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25</a:t>
              </a:r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 flipV="1">
              <a:off x="6320255" y="2003971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769" y="1628800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Groupe 52"/>
          <p:cNvGrpSpPr/>
          <p:nvPr/>
        </p:nvGrpSpPr>
        <p:grpSpPr>
          <a:xfrm>
            <a:off x="1331640" y="3792224"/>
            <a:ext cx="3014742" cy="2517096"/>
            <a:chOff x="1331640" y="3792224"/>
            <a:chExt cx="3014742" cy="2517096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4008248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147" y="4338133"/>
              <a:ext cx="2646928" cy="1971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Groupe 2"/>
            <p:cNvGrpSpPr/>
            <p:nvPr/>
          </p:nvGrpSpPr>
          <p:grpSpPr>
            <a:xfrm>
              <a:off x="2915815" y="3792224"/>
              <a:ext cx="648073" cy="576063"/>
              <a:chOff x="7369242" y="548680"/>
              <a:chExt cx="1661769" cy="1371297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242" y="548680"/>
                <a:ext cx="1661769" cy="1371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6295" y="601451"/>
                <a:ext cx="391052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2" name="ZoneTexte 31"/>
            <p:cNvSpPr txBox="1"/>
            <p:nvPr/>
          </p:nvSpPr>
          <p:spPr>
            <a:xfrm>
              <a:off x="2398461" y="396137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125</a:t>
              </a:r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V="1">
              <a:off x="4168177" y="4383419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3691" y="4008248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Groupe 54"/>
          <p:cNvGrpSpPr/>
          <p:nvPr/>
        </p:nvGrpSpPr>
        <p:grpSpPr>
          <a:xfrm>
            <a:off x="5783190" y="3068960"/>
            <a:ext cx="3019526" cy="3303144"/>
            <a:chOff x="5783190" y="3068960"/>
            <a:chExt cx="3019526" cy="330314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3190" y="4175287"/>
              <a:ext cx="589010" cy="422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974" y="4489916"/>
              <a:ext cx="2617262" cy="1882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ZoneTexte 14"/>
            <p:cNvSpPr txBox="1"/>
            <p:nvPr/>
          </p:nvSpPr>
          <p:spPr>
            <a:xfrm>
              <a:off x="6859972" y="3068960"/>
              <a:ext cx="149765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Best situation</a:t>
              </a:r>
            </a:p>
            <a:p>
              <a:endParaRPr lang="fr-FR" dirty="0"/>
            </a:p>
            <a:p>
              <a:r>
                <a:rPr lang="fr-FR" dirty="0"/>
                <a:t>50</a:t>
              </a:r>
            </a:p>
            <a:p>
              <a:r>
                <a:rPr lang="fr-FR" dirty="0"/>
                <a:t>hIp1 = 0.7</a:t>
              </a:r>
            </a:p>
            <a:p>
              <a:r>
                <a:rPr lang="fr-FR" dirty="0"/>
                <a:t>hRs1 = 0.4 </a:t>
              </a:r>
            </a:p>
          </p:txBody>
        </p:sp>
        <p:grpSp>
          <p:nvGrpSpPr>
            <p:cNvPr id="16" name="Groupe 15"/>
            <p:cNvGrpSpPr/>
            <p:nvPr/>
          </p:nvGrpSpPr>
          <p:grpSpPr>
            <a:xfrm>
              <a:off x="7236296" y="3429001"/>
              <a:ext cx="648073" cy="576063"/>
              <a:chOff x="7004183" y="720096"/>
              <a:chExt cx="1661769" cy="1371296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4183" y="720096"/>
                <a:ext cx="1661769" cy="1371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81234" y="772866"/>
                <a:ext cx="391051" cy="1955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66" name="Connecteur droit avec flèche 65"/>
            <p:cNvCxnSpPr/>
            <p:nvPr/>
          </p:nvCxnSpPr>
          <p:spPr>
            <a:xfrm flipV="1">
              <a:off x="8624511" y="4529193"/>
              <a:ext cx="0" cy="150584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025" y="4154022"/>
              <a:ext cx="302691" cy="320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378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Genetic</a:t>
            </a:r>
            <a:r>
              <a:rPr lang="fr-FR" dirty="0"/>
              <a:t> </a:t>
            </a:r>
            <a:r>
              <a:rPr lang="fr-FR" dirty="0" err="1"/>
              <a:t>algorithm</a:t>
            </a:r>
            <a:endParaRPr lang="fr-FR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nbSlow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(0 to 125) 	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hRs1</a:t>
            </a:r>
            <a:r>
              <a:rPr lang="en-US" dirty="0"/>
              <a:t> in (0.1 to 0.4)		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hIp1</a:t>
            </a:r>
            <a:r>
              <a:rPr lang="en-US" dirty="0"/>
              <a:t> in (0.1 to 1.0)</a:t>
            </a:r>
          </a:p>
          <a:p>
            <a:r>
              <a:rPr lang="en-US" dirty="0"/>
              <a:t>(not on local!)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94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1472"/>
            <a:ext cx="6120680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2</a:t>
            </a:r>
          </a:p>
        </p:txBody>
      </p:sp>
      <p:sp>
        <p:nvSpPr>
          <p:cNvPr id="3" name="Rectangle 2"/>
          <p:cNvSpPr/>
          <p:nvPr/>
        </p:nvSpPr>
        <p:spPr>
          <a:xfrm>
            <a:off x="6444208" y="1484784"/>
            <a:ext cx="8982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nbSlow</a:t>
            </a:r>
            <a:r>
              <a:rPr lang="fr-FR" dirty="0">
                <a:solidFill>
                  <a:srgbClr val="FF0000"/>
                </a:solidFill>
              </a:rPr>
              <a:t>	hRs1	hIp1	</a:t>
            </a:r>
            <a:r>
              <a:rPr lang="fr-FR" dirty="0" err="1">
                <a:solidFill>
                  <a:srgbClr val="FF0000"/>
                </a:solidFill>
              </a:rPr>
              <a:t>rescuedDynamicFast</a:t>
            </a: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err="1">
                <a:solidFill>
                  <a:srgbClr val="FF0000"/>
                </a:solidFill>
              </a:rPr>
              <a:t>rescuedDynamicSlow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72	0.379	0.559	44.0			0.0</a:t>
            </a:r>
          </a:p>
          <a:p>
            <a:r>
              <a:rPr lang="fr-FR" dirty="0">
                <a:solidFill>
                  <a:srgbClr val="FF0000"/>
                </a:solidFill>
              </a:rPr>
              <a:t>83	0.219	0.525	35.5			12.0</a:t>
            </a:r>
          </a:p>
          <a:p>
            <a:r>
              <a:rPr lang="fr-FR" dirty="0">
                <a:solidFill>
                  <a:srgbClr val="FF0000"/>
                </a:solidFill>
              </a:rPr>
              <a:t>121	0.274	0.843	35.0			25.5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91391-3144-49BA-9700-85EA9198B3C6}"/>
              </a:ext>
            </a:extLst>
          </p:cNvPr>
          <p:cNvSpPr/>
          <p:nvPr/>
        </p:nvSpPr>
        <p:spPr>
          <a:xfrm>
            <a:off x="6457512" y="4581128"/>
            <a:ext cx="8982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nbSlow</a:t>
            </a:r>
            <a:r>
              <a:rPr lang="fr-FR" dirty="0">
                <a:solidFill>
                  <a:srgbClr val="FF0000"/>
                </a:solidFill>
              </a:rPr>
              <a:t>	hRs1	hIp1	</a:t>
            </a:r>
            <a:r>
              <a:rPr lang="fr-FR" dirty="0" err="1">
                <a:solidFill>
                  <a:srgbClr val="FF0000"/>
                </a:solidFill>
              </a:rPr>
              <a:t>rescuedDynamicFast</a:t>
            </a:r>
            <a:r>
              <a:rPr lang="fr-FR" dirty="0">
                <a:solidFill>
                  <a:srgbClr val="FF0000"/>
                </a:solidFill>
              </a:rPr>
              <a:t>	</a:t>
            </a:r>
            <a:r>
              <a:rPr lang="fr-FR" dirty="0" err="1">
                <a:solidFill>
                  <a:srgbClr val="FF0000"/>
                </a:solidFill>
              </a:rPr>
              <a:t>rescuedDynamicSlow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118	0.292	0.840	26.5			0.0</a:t>
            </a:r>
          </a:p>
          <a:p>
            <a:r>
              <a:rPr lang="fr-FR" dirty="0">
                <a:solidFill>
                  <a:srgbClr val="FF0000"/>
                </a:solidFill>
              </a:rPr>
              <a:t>40	0.396	0.773	56.5			12.0</a:t>
            </a:r>
          </a:p>
          <a:p>
            <a:r>
              <a:rPr lang="fr-FR" dirty="0">
                <a:solidFill>
                  <a:srgbClr val="FF0000"/>
                </a:solidFill>
              </a:rPr>
              <a:t>121	0.274	0.843	37.5			25.5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4BFC8-319A-418D-9357-2F266D4C9E41}"/>
              </a:ext>
            </a:extLst>
          </p:cNvPr>
          <p:cNvSpPr txBox="1"/>
          <p:nvPr/>
        </p:nvSpPr>
        <p:spPr>
          <a:xfrm>
            <a:off x="6456429" y="1076543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2155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C01A5-46B8-4B9F-9B03-B8A5417E4E26}"/>
              </a:ext>
            </a:extLst>
          </p:cNvPr>
          <p:cNvSpPr txBox="1"/>
          <p:nvPr/>
        </p:nvSpPr>
        <p:spPr>
          <a:xfrm>
            <a:off x="6456429" y="4212979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Population 10000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1958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915364" y="4869160"/>
            <a:ext cx="1939789" cy="1587321"/>
            <a:chOff x="7369242" y="548680"/>
            <a:chExt cx="1661769" cy="1371297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242" y="548680"/>
              <a:ext cx="1661769" cy="137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6295" y="601451"/>
              <a:ext cx="391052" cy="195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Importance of information </a:t>
            </a:r>
            <a:br>
              <a:rPr lang="en-US" dirty="0"/>
            </a:br>
            <a:r>
              <a:rPr lang="en-US" dirty="0"/>
              <a:t>(No information = All </a:t>
            </a:r>
            <a:r>
              <a:rPr lang="en-US" dirty="0" err="1"/>
              <a:t>zombified</a:t>
            </a:r>
            <a:r>
              <a:rPr lang="en-US" dirty="0"/>
              <a:t>)</a:t>
            </a:r>
          </a:p>
          <a:p>
            <a:r>
              <a:rPr lang="en-US" dirty="0"/>
              <a:t>Benefits and costs in cooperation do not impact the same people here </a:t>
            </a:r>
            <a:br>
              <a:rPr lang="en-US" dirty="0"/>
            </a:br>
            <a:r>
              <a:rPr lang="en-US" dirty="0"/>
              <a:t>(the slow incur the costs vs. the fast benefits)</a:t>
            </a:r>
          </a:p>
          <a:p>
            <a:r>
              <a:rPr lang="en-US" dirty="0"/>
              <a:t>Convergence is noisy because of stochasticity in the model</a:t>
            </a:r>
          </a:p>
          <a:p>
            <a:r>
              <a:rPr lang="en-US" dirty="0"/>
              <a:t>Does anyone volunteer to become</a:t>
            </a:r>
            <a:br>
              <a:rPr lang="en-US" dirty="0"/>
            </a:br>
            <a:r>
              <a:rPr lang="en-US" dirty="0"/>
              <a:t>slow food and save the world?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264</Words>
  <Application>Microsoft Office PowerPoint</Application>
  <PresentationFormat>On-screen Show (4:3)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 Office</vt:lpstr>
      <vt:lpstr>Social benefits of slow food</vt:lpstr>
      <vt:lpstr>Question</vt:lpstr>
      <vt:lpstr>Question</vt:lpstr>
      <vt:lpstr>Modification of the code</vt:lpstr>
      <vt:lpstr>Exploratory analysis 1</vt:lpstr>
      <vt:lpstr>Results 1</vt:lpstr>
      <vt:lpstr>Exploratory analysis 2</vt:lpstr>
      <vt:lpstr>Results 2</vt:lpstr>
      <vt:lpstr>Conclusion</vt:lpstr>
      <vt:lpstr>Thank You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benefits of slow food</dc:title>
  <dc:creator>piou</dc:creator>
  <cp:lastModifiedBy>kirana</cp:lastModifiedBy>
  <cp:revision>22</cp:revision>
  <dcterms:created xsi:type="dcterms:W3CDTF">2019-06-27T12:59:49Z</dcterms:created>
  <dcterms:modified xsi:type="dcterms:W3CDTF">2019-06-28T07:06:50Z</dcterms:modified>
</cp:coreProperties>
</file>