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handoutMasterIdLst>
    <p:handoutMasterId r:id="rId29"/>
  </p:handoutMasterIdLst>
  <p:sldIdLst>
    <p:sldId id="577" r:id="rId2"/>
    <p:sldId id="580" r:id="rId3"/>
    <p:sldId id="581" r:id="rId4"/>
    <p:sldId id="582" r:id="rId5"/>
    <p:sldId id="583" r:id="rId6"/>
    <p:sldId id="584" r:id="rId7"/>
    <p:sldId id="585" r:id="rId8"/>
    <p:sldId id="586" r:id="rId9"/>
    <p:sldId id="587" r:id="rId10"/>
    <p:sldId id="588" r:id="rId11"/>
    <p:sldId id="589" r:id="rId12"/>
    <p:sldId id="590" r:id="rId13"/>
    <p:sldId id="591" r:id="rId14"/>
    <p:sldId id="592" r:id="rId15"/>
    <p:sldId id="593" r:id="rId16"/>
    <p:sldId id="595" r:id="rId17"/>
    <p:sldId id="599" r:id="rId18"/>
    <p:sldId id="600" r:id="rId19"/>
    <p:sldId id="607" r:id="rId20"/>
    <p:sldId id="608" r:id="rId21"/>
    <p:sldId id="609" r:id="rId22"/>
    <p:sldId id="610" r:id="rId23"/>
    <p:sldId id="612" r:id="rId24"/>
    <p:sldId id="613" r:id="rId25"/>
    <p:sldId id="614" r:id="rId26"/>
    <p:sldId id="601" r:id="rId27"/>
  </p:sldIdLst>
  <p:sldSz cx="9144000" cy="6858000" type="screen4x3"/>
  <p:notesSz cx="7010400" cy="9296400"/>
  <p:defaultTextStyle>
    <a:defPPr>
      <a:defRPr lang="en-US"/>
    </a:defPPr>
    <a:lvl1pPr algn="l" rtl="0" eaLnBrk="0" fontAlgn="base" hangingPunct="0">
      <a:spcBef>
        <a:spcPct val="0"/>
      </a:spcBef>
      <a:spcAft>
        <a:spcPct val="0"/>
      </a:spcAft>
      <a:defRPr sz="3600" kern="1200">
        <a:solidFill>
          <a:schemeClr val="tx2"/>
        </a:solidFill>
        <a:latin typeface="Arial" charset="0"/>
        <a:ea typeface="+mn-ea"/>
        <a:cs typeface="+mn-cs"/>
      </a:defRPr>
    </a:lvl1pPr>
    <a:lvl2pPr marL="457200" algn="l" rtl="0" eaLnBrk="0" fontAlgn="base" hangingPunct="0">
      <a:spcBef>
        <a:spcPct val="0"/>
      </a:spcBef>
      <a:spcAft>
        <a:spcPct val="0"/>
      </a:spcAft>
      <a:defRPr sz="3600" kern="1200">
        <a:solidFill>
          <a:schemeClr val="tx2"/>
        </a:solidFill>
        <a:latin typeface="Arial" charset="0"/>
        <a:ea typeface="+mn-ea"/>
        <a:cs typeface="+mn-cs"/>
      </a:defRPr>
    </a:lvl2pPr>
    <a:lvl3pPr marL="914400" algn="l" rtl="0" eaLnBrk="0" fontAlgn="base" hangingPunct="0">
      <a:spcBef>
        <a:spcPct val="0"/>
      </a:spcBef>
      <a:spcAft>
        <a:spcPct val="0"/>
      </a:spcAft>
      <a:defRPr sz="3600" kern="1200">
        <a:solidFill>
          <a:schemeClr val="tx2"/>
        </a:solidFill>
        <a:latin typeface="Arial" charset="0"/>
        <a:ea typeface="+mn-ea"/>
        <a:cs typeface="+mn-cs"/>
      </a:defRPr>
    </a:lvl3pPr>
    <a:lvl4pPr marL="1371600" algn="l" rtl="0" eaLnBrk="0" fontAlgn="base" hangingPunct="0">
      <a:spcBef>
        <a:spcPct val="0"/>
      </a:spcBef>
      <a:spcAft>
        <a:spcPct val="0"/>
      </a:spcAft>
      <a:defRPr sz="3600" kern="1200">
        <a:solidFill>
          <a:schemeClr val="tx2"/>
        </a:solidFill>
        <a:latin typeface="Arial" charset="0"/>
        <a:ea typeface="+mn-ea"/>
        <a:cs typeface="+mn-cs"/>
      </a:defRPr>
    </a:lvl4pPr>
    <a:lvl5pPr marL="1828800" algn="l" rtl="0" eaLnBrk="0" fontAlgn="base" hangingPunct="0">
      <a:spcBef>
        <a:spcPct val="0"/>
      </a:spcBef>
      <a:spcAft>
        <a:spcPct val="0"/>
      </a:spcAft>
      <a:defRPr sz="3600" kern="1200">
        <a:solidFill>
          <a:schemeClr val="tx2"/>
        </a:solidFill>
        <a:latin typeface="Arial" charset="0"/>
        <a:ea typeface="+mn-ea"/>
        <a:cs typeface="+mn-cs"/>
      </a:defRPr>
    </a:lvl5pPr>
    <a:lvl6pPr marL="2286000" algn="l" defTabSz="914400" rtl="0" eaLnBrk="1" latinLnBrk="0" hangingPunct="1">
      <a:defRPr sz="3600" kern="1200">
        <a:solidFill>
          <a:schemeClr val="tx2"/>
        </a:solidFill>
        <a:latin typeface="Arial" charset="0"/>
        <a:ea typeface="+mn-ea"/>
        <a:cs typeface="+mn-cs"/>
      </a:defRPr>
    </a:lvl6pPr>
    <a:lvl7pPr marL="2743200" algn="l" defTabSz="914400" rtl="0" eaLnBrk="1" latinLnBrk="0" hangingPunct="1">
      <a:defRPr sz="3600" kern="1200">
        <a:solidFill>
          <a:schemeClr val="tx2"/>
        </a:solidFill>
        <a:latin typeface="Arial" charset="0"/>
        <a:ea typeface="+mn-ea"/>
        <a:cs typeface="+mn-cs"/>
      </a:defRPr>
    </a:lvl7pPr>
    <a:lvl8pPr marL="3200400" algn="l" defTabSz="914400" rtl="0" eaLnBrk="1" latinLnBrk="0" hangingPunct="1">
      <a:defRPr sz="3600" kern="1200">
        <a:solidFill>
          <a:schemeClr val="tx2"/>
        </a:solidFill>
        <a:latin typeface="Arial" charset="0"/>
        <a:ea typeface="+mn-ea"/>
        <a:cs typeface="+mn-cs"/>
      </a:defRPr>
    </a:lvl8pPr>
    <a:lvl9pPr marL="3657600" algn="l" defTabSz="914400" rtl="0" eaLnBrk="1" latinLnBrk="0" hangingPunct="1">
      <a:defRPr sz="36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FF00"/>
    <a:srgbClr val="FF82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solidFill>
                  <a:schemeClr val="tx1"/>
                </a:solidFill>
              </a:defRPr>
            </a:lvl1pPr>
          </a:lstStyle>
          <a:p>
            <a:pPr>
              <a:defRPr/>
            </a:pPr>
            <a:endParaRPr lang="en-US"/>
          </a:p>
        </p:txBody>
      </p:sp>
      <p:sp>
        <p:nvSpPr>
          <p:cNvPr id="440323"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solidFill>
                  <a:schemeClr val="tx1"/>
                </a:solidFill>
              </a:defRPr>
            </a:lvl1pPr>
          </a:lstStyle>
          <a:p>
            <a:pPr>
              <a:defRPr/>
            </a:pPr>
            <a:endParaRPr lang="en-US"/>
          </a:p>
        </p:txBody>
      </p:sp>
      <p:sp>
        <p:nvSpPr>
          <p:cNvPr id="440324"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solidFill>
                  <a:schemeClr val="tx1"/>
                </a:solidFill>
              </a:defRPr>
            </a:lvl1pPr>
          </a:lstStyle>
          <a:p>
            <a:pPr>
              <a:defRPr/>
            </a:pPr>
            <a:endParaRPr lang="en-US"/>
          </a:p>
        </p:txBody>
      </p:sp>
      <p:sp>
        <p:nvSpPr>
          <p:cNvPr id="440325"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solidFill>
                  <a:schemeClr val="tx1"/>
                </a:solidFill>
              </a:defRPr>
            </a:lvl1pPr>
          </a:lstStyle>
          <a:p>
            <a:pPr>
              <a:defRPr/>
            </a:pPr>
            <a:fld id="{19C28C73-8F93-4C4B-B288-26E72CE3A2CE}" type="slidenum">
              <a:rPr lang="en-US"/>
              <a:pPr>
                <a:defRPr/>
              </a:pPr>
              <a:t>‹#›</a:t>
            </a:fld>
            <a:endParaRPr lang="en-US"/>
          </a:p>
        </p:txBody>
      </p:sp>
    </p:spTree>
    <p:extLst>
      <p:ext uri="{BB962C8B-B14F-4D97-AF65-F5344CB8AC3E}">
        <p14:creationId xmlns:p14="http://schemas.microsoft.com/office/powerpoint/2010/main" val="418153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287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sz="quarter"/>
          </p:nvPr>
        </p:nvSpPr>
        <p:spPr>
          <a:xfrm>
            <a:off x="1219200" y="1905000"/>
            <a:ext cx="77724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sz="quarter" idx="1"/>
          </p:nvPr>
        </p:nvSpPr>
        <p:spPr>
          <a:xfrm>
            <a:off x="1839913" y="3886200"/>
            <a:ext cx="6400800" cy="1752600"/>
          </a:xfrm>
        </p:spPr>
        <p:txBody>
          <a:bodyPr/>
          <a:lstStyle>
            <a:lvl1pPr marL="0" indent="0" algn="ctr">
              <a:buFontTx/>
              <a:buNone/>
              <a:defRPr/>
            </a:lvl1pPr>
          </a:lstStyle>
          <a:p>
            <a:r>
              <a:rPr lang="en-US"/>
              <a:t>Click to edit Master subtitle style</a:t>
            </a:r>
          </a:p>
        </p:txBody>
      </p:sp>
      <p:sp>
        <p:nvSpPr>
          <p:cNvPr id="5" name="Date Placeholder 4"/>
          <p:cNvSpPr>
            <a:spLocks noGrp="1" noChangeArrowheads="1"/>
          </p:cNvSpPr>
          <p:nvPr>
            <p:ph type="dt" sz="quarter" idx="10"/>
          </p:nvPr>
        </p:nvSpPr>
        <p:spPr bwMode="auto">
          <a:xfrm>
            <a:off x="1212850" y="6232525"/>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defRPr sz="1400">
                <a:solidFill>
                  <a:schemeClr val="tx1"/>
                </a:solidFill>
                <a:effectLst>
                  <a:outerShdw blurRad="38100" dist="38100" dir="2700000" algn="tl">
                    <a:srgbClr val="C0C0C0"/>
                  </a:outerShdw>
                </a:effectLst>
              </a:defRPr>
            </a:lvl1pPr>
          </a:lstStyle>
          <a:p>
            <a:pPr>
              <a:defRPr/>
            </a:pPr>
            <a:endParaRPr lang="en-US"/>
          </a:p>
        </p:txBody>
      </p:sp>
      <p:sp>
        <p:nvSpPr>
          <p:cNvPr id="6" name="Footer Placeholder 5"/>
          <p:cNvSpPr>
            <a:spLocks noGrp="1" noChangeArrowheads="1"/>
          </p:cNvSpPr>
          <p:nvPr>
            <p:ph type="ftr" sz="quarter" idx="11"/>
          </p:nvPr>
        </p:nvSpPr>
        <p:spPr bwMode="auto">
          <a:xfrm>
            <a:off x="3651250" y="6232525"/>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sz="1400">
                <a:solidFill>
                  <a:schemeClr val="tx1"/>
                </a:solidFill>
                <a:effectLst>
                  <a:outerShdw blurRad="38100" dist="38100" dir="2700000" algn="tl">
                    <a:srgbClr val="C0C0C0"/>
                  </a:outerShdw>
                </a:effectLst>
              </a:defRPr>
            </a:lvl1pPr>
          </a:lstStyle>
          <a:p>
            <a:pPr>
              <a:defRPr/>
            </a:pPr>
            <a:r>
              <a:rPr lang="en-US"/>
              <a:t>NE421 Nuclear Criticality Safety</a:t>
            </a:r>
          </a:p>
        </p:txBody>
      </p:sp>
      <p:sp>
        <p:nvSpPr>
          <p:cNvPr id="7" name="Rectangle 6"/>
          <p:cNvSpPr>
            <a:spLocks noGrp="1" noChangeArrowheads="1"/>
          </p:cNvSpPr>
          <p:nvPr>
            <p:ph type="sldNum" sz="quarter" idx="12"/>
          </p:nvPr>
        </p:nvSpPr>
        <p:spPr>
          <a:xfrm>
            <a:off x="7080250" y="6232525"/>
            <a:ext cx="1905000" cy="457200"/>
          </a:xfrm>
        </p:spPr>
        <p:txBody>
          <a:bodyPr wrap="none" lIns="92075" tIns="46038" rIns="92075" bIns="46038" anchor="ctr"/>
          <a:lstStyle>
            <a:lvl1pPr>
              <a:defRPr>
                <a:effectLst>
                  <a:outerShdw blurRad="38100" dist="38100" dir="2700000" algn="tl">
                    <a:srgbClr val="C0C0C0"/>
                  </a:outerShdw>
                </a:effectLst>
              </a:defRPr>
            </a:lvl1pPr>
          </a:lstStyle>
          <a:p>
            <a:pPr>
              <a:defRPr/>
            </a:pPr>
            <a:r>
              <a:rPr lang="en-US"/>
              <a:t>2-</a:t>
            </a:r>
            <a:fld id="{3B24932F-53B6-43CA-AB17-338135DF28BA}" type="slidenum">
              <a:rPr lang="en-US"/>
              <a:pPr>
                <a:defRPr/>
              </a:pPr>
              <a:t>‹#›</a:t>
            </a:fld>
            <a:endParaRPr lang="en-US"/>
          </a:p>
        </p:txBody>
      </p:sp>
    </p:spTree>
    <p:extLst>
      <p:ext uri="{BB962C8B-B14F-4D97-AF65-F5344CB8AC3E}">
        <p14:creationId xmlns:p14="http://schemas.microsoft.com/office/powerpoint/2010/main" val="175965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2-</a:t>
            </a:r>
            <a:fld id="{5A1363D8-14E9-4956-B0A7-08D4FA5AB2E4}" type="slidenum">
              <a:rPr lang="en-US"/>
              <a:pPr>
                <a:defRPr/>
              </a:pPr>
              <a:t>‹#›</a:t>
            </a:fld>
            <a:endParaRPr lang="en-US"/>
          </a:p>
        </p:txBody>
      </p:sp>
    </p:spTree>
    <p:extLst>
      <p:ext uri="{BB962C8B-B14F-4D97-AF65-F5344CB8AC3E}">
        <p14:creationId xmlns:p14="http://schemas.microsoft.com/office/powerpoint/2010/main" val="157875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342900"/>
            <a:ext cx="2057400" cy="5753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42900"/>
            <a:ext cx="6019800" cy="5753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2-</a:t>
            </a:r>
            <a:fld id="{F5C89D52-7B1C-4F16-81F1-17A7C7EC1D22}" type="slidenum">
              <a:rPr lang="en-US"/>
              <a:pPr>
                <a:defRPr/>
              </a:pPr>
              <a:t>‹#›</a:t>
            </a:fld>
            <a:endParaRPr lang="en-US"/>
          </a:p>
        </p:txBody>
      </p:sp>
    </p:spTree>
    <p:extLst>
      <p:ext uri="{BB962C8B-B14F-4D97-AF65-F5344CB8AC3E}">
        <p14:creationId xmlns:p14="http://schemas.microsoft.com/office/powerpoint/2010/main" val="149095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2-</a:t>
            </a:r>
            <a:fld id="{C35E053C-0820-4851-A054-72BB4561195F}" type="slidenum">
              <a:rPr lang="en-US"/>
              <a:pPr>
                <a:defRPr/>
              </a:pPr>
              <a:t>‹#›</a:t>
            </a:fld>
            <a:endParaRPr lang="en-US"/>
          </a:p>
        </p:txBody>
      </p:sp>
    </p:spTree>
    <p:extLst>
      <p:ext uri="{BB962C8B-B14F-4D97-AF65-F5344CB8AC3E}">
        <p14:creationId xmlns:p14="http://schemas.microsoft.com/office/powerpoint/2010/main" val="174712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t>2-</a:t>
            </a:r>
            <a:fld id="{A9C2A520-F2D9-4306-B6CB-238A46751975}" type="slidenum">
              <a:rPr lang="en-US"/>
              <a:pPr>
                <a:defRPr/>
              </a:pPr>
              <a:t>‹#›</a:t>
            </a:fld>
            <a:endParaRPr lang="en-US"/>
          </a:p>
        </p:txBody>
      </p:sp>
    </p:spTree>
    <p:extLst>
      <p:ext uri="{BB962C8B-B14F-4D97-AF65-F5344CB8AC3E}">
        <p14:creationId xmlns:p14="http://schemas.microsoft.com/office/powerpoint/2010/main" val="267274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t>2-</a:t>
            </a:r>
            <a:fld id="{FDD68889-1751-4306-A6B5-D1462D15D028}" type="slidenum">
              <a:rPr lang="en-US"/>
              <a:pPr>
                <a:defRPr/>
              </a:pPr>
              <a:t>‹#›</a:t>
            </a:fld>
            <a:endParaRPr lang="en-US"/>
          </a:p>
        </p:txBody>
      </p:sp>
    </p:spTree>
    <p:extLst>
      <p:ext uri="{BB962C8B-B14F-4D97-AF65-F5344CB8AC3E}">
        <p14:creationId xmlns:p14="http://schemas.microsoft.com/office/powerpoint/2010/main" val="287501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r>
              <a:rPr lang="en-US"/>
              <a:t>2-</a:t>
            </a:r>
            <a:fld id="{4564437E-CF8C-4B51-BF58-77599336A9E4}" type="slidenum">
              <a:rPr lang="en-US"/>
              <a:pPr>
                <a:defRPr/>
              </a:pPr>
              <a:t>‹#›</a:t>
            </a:fld>
            <a:endParaRPr lang="en-US"/>
          </a:p>
        </p:txBody>
      </p:sp>
    </p:spTree>
    <p:extLst>
      <p:ext uri="{BB962C8B-B14F-4D97-AF65-F5344CB8AC3E}">
        <p14:creationId xmlns:p14="http://schemas.microsoft.com/office/powerpoint/2010/main" val="16959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r>
              <a:rPr lang="en-US"/>
              <a:t>2-</a:t>
            </a:r>
            <a:fld id="{CF050CA3-F412-4EFA-991B-675539877E3E}" type="slidenum">
              <a:rPr lang="en-US"/>
              <a:pPr>
                <a:defRPr/>
              </a:pPr>
              <a:t>‹#›</a:t>
            </a:fld>
            <a:endParaRPr lang="en-US"/>
          </a:p>
        </p:txBody>
      </p:sp>
    </p:spTree>
    <p:extLst>
      <p:ext uri="{BB962C8B-B14F-4D97-AF65-F5344CB8AC3E}">
        <p14:creationId xmlns:p14="http://schemas.microsoft.com/office/powerpoint/2010/main" val="246713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t>2-</a:t>
            </a:r>
            <a:fld id="{B1CF4CED-C2F6-45D1-87D6-BAE25E7D303A}" type="slidenum">
              <a:rPr lang="en-US"/>
              <a:pPr>
                <a:defRPr/>
              </a:pPr>
              <a:t>‹#›</a:t>
            </a:fld>
            <a:endParaRPr lang="en-US"/>
          </a:p>
        </p:txBody>
      </p:sp>
    </p:spTree>
    <p:extLst>
      <p:ext uri="{BB962C8B-B14F-4D97-AF65-F5344CB8AC3E}">
        <p14:creationId xmlns:p14="http://schemas.microsoft.com/office/powerpoint/2010/main" val="990493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2-</a:t>
            </a:r>
            <a:fld id="{3FCD549A-C566-426C-BF81-BB9977481A8C}" type="slidenum">
              <a:rPr lang="en-US"/>
              <a:pPr>
                <a:defRPr/>
              </a:pPr>
              <a:t>‹#›</a:t>
            </a:fld>
            <a:endParaRPr lang="en-US"/>
          </a:p>
        </p:txBody>
      </p:sp>
    </p:spTree>
    <p:extLst>
      <p:ext uri="{BB962C8B-B14F-4D97-AF65-F5344CB8AC3E}">
        <p14:creationId xmlns:p14="http://schemas.microsoft.com/office/powerpoint/2010/main" val="353449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2-</a:t>
            </a:r>
            <a:fld id="{252DF0AB-7D0C-4D65-870D-4FBE142A8300}" type="slidenum">
              <a:rPr lang="en-US"/>
              <a:pPr>
                <a:defRPr/>
              </a:pPr>
              <a:t>‹#›</a:t>
            </a:fld>
            <a:endParaRPr lang="en-US"/>
          </a:p>
        </p:txBody>
      </p:sp>
    </p:spTree>
    <p:extLst>
      <p:ext uri="{BB962C8B-B14F-4D97-AF65-F5344CB8AC3E}">
        <p14:creationId xmlns:p14="http://schemas.microsoft.com/office/powerpoint/2010/main" val="226824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342900"/>
            <a:ext cx="7162800" cy="1143000"/>
          </a:xfrm>
          <a:prstGeom prst="rect">
            <a:avLst/>
          </a:prstGeom>
          <a:noFill/>
          <a:ln w="9525">
            <a:noFill/>
            <a:miter lim="800000"/>
            <a:headEnd/>
            <a:tailEnd/>
          </a:ln>
          <a:effectLst>
            <a:outerShdw dist="13470"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a:t>
            </a:r>
          </a:p>
          <a:p>
            <a:pPr lvl="2"/>
            <a:r>
              <a:rPr lang="en-US" smtClean="0"/>
              <a:t>Third</a:t>
            </a:r>
          </a:p>
          <a:p>
            <a:pPr lvl="2"/>
            <a:endParaRPr lang="en-US" smtClean="0"/>
          </a:p>
        </p:txBody>
      </p:sp>
      <p:pic>
        <p:nvPicPr>
          <p:cNvPr id="1028" name="Picture 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4572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5"/>
          <p:cNvSpPr>
            <a:spLocks noGrp="1" noChangeArrowheads="1"/>
          </p:cNvSpPr>
          <p:nvPr>
            <p:ph type="sldNum" sz="quarter" idx="4"/>
          </p:nvPr>
        </p:nvSpPr>
        <p:spPr bwMode="auto">
          <a:xfrm>
            <a:off x="7239000" y="6629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a:defRPr/>
            </a:pPr>
            <a:r>
              <a:rPr lang="en-US"/>
              <a:t>2-</a:t>
            </a:r>
            <a:fld id="{7DAF6EF4-7683-47F4-BADD-B65D0AB5C2D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sz="2800" i="1" u="sng">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5000"/>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75000"/>
        <a:buChar char="•"/>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hlink"/>
        </a:buClr>
        <a:buSzPct val="65000"/>
        <a:buChar char="•"/>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4pPr>
      <a:lvl5pPr marL="20574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5pPr>
      <a:lvl6pPr marL="25146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6pPr>
      <a:lvl7pPr marL="29718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7pPr>
      <a:lvl8pPr marL="34290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8pPr>
      <a:lvl9pPr marL="3886200" indent="-228600" algn="l" rtl="0" eaLnBrk="0" fontAlgn="base" hangingPunct="0">
        <a:spcBef>
          <a:spcPct val="20000"/>
        </a:spcBef>
        <a:spcAft>
          <a:spcPct val="0"/>
        </a:spcAft>
        <a:buClr>
          <a:schemeClr val="hlink"/>
        </a:buClr>
        <a:buSzPct val="65000"/>
        <a:buFont typeface="Monotype Sorts" pitchFamily="2" charset="2"/>
        <a:buChar char="ä"/>
        <a:defRPr sz="2000">
          <a:solidFill>
            <a:schemeClr val="tx1"/>
          </a:solidFill>
          <a:effectLst>
            <a:outerShdw blurRad="38100" dist="38100" dir="2700000" algn="tl">
              <a:srgbClr val="C0C0C0"/>
            </a:outerShdw>
          </a:effectLst>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7.bin"/><Relationship Id="rId1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7.wmf"/><Relationship Id="rId17" Type="http://schemas.openxmlformats.org/officeDocument/2006/relationships/oleObject" Target="../embeddings/oleObject19.bin"/><Relationship Id="rId2" Type="http://schemas.openxmlformats.org/officeDocument/2006/relationships/slideLayout" Target="../slideLayouts/slideLayout2.xml"/><Relationship Id="rId16" Type="http://schemas.openxmlformats.org/officeDocument/2006/relationships/image" Target="../media/image19.wmf"/><Relationship Id="rId1" Type="http://schemas.openxmlformats.org/officeDocument/2006/relationships/vmlDrawing" Target="../drawings/vmlDrawing8.vml"/><Relationship Id="rId6" Type="http://schemas.openxmlformats.org/officeDocument/2006/relationships/image" Target="../media/image14.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5.bin"/><Relationship Id="rId14"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4.wmf"/><Relationship Id="rId5" Type="http://schemas.openxmlformats.org/officeDocument/2006/relationships/oleObject" Target="../embeddings/oleObject33.bin"/><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6.wmf"/><Relationship Id="rId5" Type="http://schemas.openxmlformats.org/officeDocument/2006/relationships/oleObject" Target="../embeddings/oleObject35.bin"/><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8.wmf"/><Relationship Id="rId5" Type="http://schemas.openxmlformats.org/officeDocument/2006/relationships/oleObject" Target="../embeddings/oleObject37.bin"/><Relationship Id="rId4" Type="http://schemas.openxmlformats.org/officeDocument/2006/relationships/image" Target="../media/image3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0.wmf"/><Relationship Id="rId5" Type="http://schemas.openxmlformats.org/officeDocument/2006/relationships/oleObject" Target="../embeddings/oleObject39.bin"/><Relationship Id="rId4" Type="http://schemas.openxmlformats.org/officeDocument/2006/relationships/image" Target="../media/image3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oleObject" Target="../embeddings/oleObject5.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png"/><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268683F8-68F2-49DD-AF15-EEE4849141C5}" type="slidenum">
              <a:rPr lang="en-US" altLang="en-US" sz="1400" smtClean="0"/>
              <a:pPr>
                <a:spcBef>
                  <a:spcPct val="0"/>
                </a:spcBef>
                <a:buClrTx/>
                <a:buSzTx/>
                <a:buFontTx/>
                <a:buNone/>
              </a:pPr>
              <a:t>1</a:t>
            </a:fld>
            <a:endParaRPr lang="en-US" altLang="en-US" sz="1400" smtClean="0"/>
          </a:p>
        </p:txBody>
      </p:sp>
      <p:sp>
        <p:nvSpPr>
          <p:cNvPr id="367618" name="Rectangle 1026"/>
          <p:cNvSpPr>
            <a:spLocks noGrp="1" noChangeArrowheads="1"/>
          </p:cNvSpPr>
          <p:nvPr>
            <p:ph type="title"/>
          </p:nvPr>
        </p:nvSpPr>
        <p:spPr/>
        <p:txBody>
          <a:bodyPr/>
          <a:lstStyle/>
          <a:p>
            <a:pPr>
              <a:defRPr/>
            </a:pPr>
            <a:r>
              <a:rPr lang="en-US" smtClean="0"/>
              <a:t>Lesson 2 Objectives</a:t>
            </a:r>
          </a:p>
        </p:txBody>
      </p:sp>
      <p:sp>
        <p:nvSpPr>
          <p:cNvPr id="367619" name="Rectangle 1027"/>
          <p:cNvSpPr>
            <a:spLocks noGrp="1" noChangeArrowheads="1"/>
          </p:cNvSpPr>
          <p:nvPr>
            <p:ph type="body" idx="1"/>
          </p:nvPr>
        </p:nvSpPr>
        <p:spPr>
          <a:xfrm>
            <a:off x="788988" y="1939925"/>
            <a:ext cx="7772400" cy="4391025"/>
          </a:xfrm>
        </p:spPr>
        <p:txBody>
          <a:bodyPr/>
          <a:lstStyle/>
          <a:p>
            <a:pPr>
              <a:defRPr/>
            </a:pPr>
            <a:r>
              <a:rPr lang="en-US" dirty="0" smtClean="0"/>
              <a:t>The Transport Equation (cont’d)</a:t>
            </a:r>
          </a:p>
          <a:p>
            <a:pPr lvl="1">
              <a:defRPr/>
            </a:pPr>
            <a:r>
              <a:rPr lang="en-US" dirty="0" smtClean="0"/>
              <a:t>Particle distributions</a:t>
            </a:r>
          </a:p>
          <a:p>
            <a:pPr lvl="2">
              <a:defRPr/>
            </a:pPr>
            <a:r>
              <a:rPr lang="en-US" sz="2800" dirty="0" smtClean="0"/>
              <a:t>Interaction rates</a:t>
            </a:r>
          </a:p>
          <a:p>
            <a:pPr lvl="2">
              <a:defRPr/>
            </a:pPr>
            <a:r>
              <a:rPr lang="en-US" sz="2800" dirty="0" smtClean="0"/>
              <a:t>Boundary crossings</a:t>
            </a:r>
          </a:p>
          <a:p>
            <a:pPr lvl="1">
              <a:defRPr/>
            </a:pPr>
            <a:r>
              <a:rPr lang="en-US" dirty="0" smtClean="0"/>
              <a:t>Derivation of the Boltzmann Equation (twice)</a:t>
            </a:r>
          </a:p>
          <a:p>
            <a:pPr lvl="3">
              <a:buFontTx/>
              <a:buNone/>
              <a:defRPr/>
            </a:pPr>
            <a:r>
              <a:rPr lang="en-US" sz="1800" dirty="0" smtClean="0">
                <a:latin typeface="Arial"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522B6F74-BB47-4BB3-A96C-3B9C9D6A31F1}" type="slidenum">
              <a:rPr lang="en-US" altLang="en-US" sz="1400" smtClean="0"/>
              <a:pPr>
                <a:spcBef>
                  <a:spcPct val="0"/>
                </a:spcBef>
                <a:buClrTx/>
                <a:buSzTx/>
                <a:buFontTx/>
                <a:buNone/>
              </a:pPr>
              <a:t>10</a:t>
            </a:fld>
            <a:endParaRPr lang="en-US" altLang="en-US" sz="1400" smtClean="0"/>
          </a:p>
        </p:txBody>
      </p:sp>
      <p:sp>
        <p:nvSpPr>
          <p:cNvPr id="378882" name="Rectangle 2"/>
          <p:cNvSpPr>
            <a:spLocks noGrp="1" noChangeArrowheads="1"/>
          </p:cNvSpPr>
          <p:nvPr>
            <p:ph type="title"/>
          </p:nvPr>
        </p:nvSpPr>
        <p:spPr/>
        <p:txBody>
          <a:bodyPr/>
          <a:lstStyle/>
          <a:p>
            <a:pPr>
              <a:defRPr/>
            </a:pPr>
            <a:r>
              <a:rPr lang="en-US" smtClean="0"/>
              <a:t>Term#1: Increase of particles</a:t>
            </a:r>
          </a:p>
        </p:txBody>
      </p:sp>
      <p:sp>
        <p:nvSpPr>
          <p:cNvPr id="378883" name="Rectangle 3"/>
          <p:cNvSpPr>
            <a:spLocks noGrp="1" noChangeArrowheads="1"/>
          </p:cNvSpPr>
          <p:nvPr>
            <p:ph type="body" idx="1"/>
          </p:nvPr>
        </p:nvSpPr>
        <p:spPr>
          <a:xfrm>
            <a:off x="346075" y="1397000"/>
            <a:ext cx="7772400" cy="682625"/>
          </a:xfrm>
        </p:spPr>
        <p:txBody>
          <a:bodyPr/>
          <a:lstStyle/>
          <a:p>
            <a:pPr marL="533400" indent="-533400">
              <a:lnSpc>
                <a:spcPct val="90000"/>
              </a:lnSpc>
              <a:defRPr/>
            </a:pPr>
            <a:r>
              <a:rPr lang="en-US" sz="2800" smtClean="0"/>
              <a:t>For this, we will use a Cartesian (dx,dy,dz) volume element:</a:t>
            </a:r>
          </a:p>
        </p:txBody>
      </p:sp>
      <p:sp>
        <p:nvSpPr>
          <p:cNvPr id="378905" name="Rectangle 25"/>
          <p:cNvSpPr>
            <a:spLocks noChangeArrowheads="1"/>
          </p:cNvSpPr>
          <p:nvPr/>
        </p:nvSpPr>
        <p:spPr bwMode="auto">
          <a:xfrm>
            <a:off x="484188" y="4640263"/>
            <a:ext cx="7772400" cy="682625"/>
          </a:xfrm>
          <a:prstGeom prst="rect">
            <a:avLst/>
          </a:prstGeom>
          <a:noFill/>
          <a:ln w="9525">
            <a:noFill/>
            <a:miter lim="800000"/>
            <a:headEnd/>
            <a:tailEnd/>
          </a:ln>
          <a:effectLst/>
        </p:spPr>
        <p:txBody>
          <a:bodyPr lIns="92075" tIns="46038" rIns="92075" bIns="46038"/>
          <a:lstStyle/>
          <a:p>
            <a:pPr marL="533400" indent="-533400">
              <a:lnSpc>
                <a:spcPct val="90000"/>
              </a:lnSpc>
              <a:spcBef>
                <a:spcPct val="20000"/>
              </a:spcBef>
              <a:buClr>
                <a:schemeClr val="hlink"/>
              </a:buClr>
              <a:buSzPct val="75000"/>
              <a:buFontTx/>
              <a:buChar char="•"/>
              <a:defRPr/>
            </a:pPr>
            <a:r>
              <a:rPr lang="en-US" sz="2800">
                <a:solidFill>
                  <a:schemeClr val="tx1"/>
                </a:solidFill>
                <a:effectLst>
                  <a:outerShdw blurRad="38100" dist="38100" dir="2700000" algn="tl">
                    <a:srgbClr val="C0C0C0"/>
                  </a:outerShdw>
                </a:effectLst>
              </a:rPr>
              <a:t>Obviously:</a:t>
            </a:r>
          </a:p>
          <a:p>
            <a:pPr marL="914400" lvl="1" indent="-457200">
              <a:lnSpc>
                <a:spcPct val="90000"/>
              </a:lnSpc>
              <a:spcBef>
                <a:spcPct val="20000"/>
              </a:spcBef>
              <a:buClr>
                <a:schemeClr val="hlink"/>
              </a:buClr>
              <a:buSzPct val="75000"/>
              <a:defRPr/>
            </a:pPr>
            <a:r>
              <a:rPr lang="en-US" sz="2400">
                <a:solidFill>
                  <a:schemeClr val="tx1"/>
                </a:solidFill>
                <a:effectLst>
                  <a:outerShdw blurRad="38100" dist="38100" dir="2700000" algn="tl">
                    <a:srgbClr val="C0C0C0"/>
                  </a:outerShdw>
                </a:effectLst>
              </a:rPr>
              <a:t>                                 differs for the 6 different faces</a:t>
            </a:r>
          </a:p>
        </p:txBody>
      </p:sp>
      <p:graphicFrame>
        <p:nvGraphicFramePr>
          <p:cNvPr id="12294" name="Object 26"/>
          <p:cNvGraphicFramePr>
            <a:graphicFrameLocks noChangeAspect="1"/>
          </p:cNvGraphicFramePr>
          <p:nvPr/>
        </p:nvGraphicFramePr>
        <p:xfrm>
          <a:off x="2911475" y="4967288"/>
          <a:ext cx="796925" cy="538162"/>
        </p:xfrm>
        <a:graphic>
          <a:graphicData uri="http://schemas.openxmlformats.org/presentationml/2006/ole">
            <mc:AlternateContent xmlns:mc="http://schemas.openxmlformats.org/markup-compatibility/2006">
              <mc:Choice xmlns:v="urn:schemas-microsoft-com:vml" Requires="v">
                <p:oleObj spid="_x0000_s12336" name="Equation" r:id="rId3" imgW="317087" imgH="215619" progId="Equation.3">
                  <p:embed/>
                </p:oleObj>
              </mc:Choice>
              <mc:Fallback>
                <p:oleObj name="Equation" r:id="rId3" imgW="317087" imgH="215619"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475" y="4967288"/>
                        <a:ext cx="796925" cy="538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27"/>
          <p:cNvGraphicFramePr>
            <a:graphicFrameLocks noChangeAspect="1"/>
          </p:cNvGraphicFramePr>
          <p:nvPr/>
        </p:nvGraphicFramePr>
        <p:xfrm>
          <a:off x="2174875" y="5873750"/>
          <a:ext cx="4083050" cy="506413"/>
        </p:xfrm>
        <a:graphic>
          <a:graphicData uri="http://schemas.openxmlformats.org/presentationml/2006/ole">
            <mc:AlternateContent xmlns:mc="http://schemas.openxmlformats.org/markup-compatibility/2006">
              <mc:Choice xmlns:v="urn:schemas-microsoft-com:vml" Requires="v">
                <p:oleObj spid="_x0000_s12337" name="Equation" r:id="rId5" imgW="1625600" imgH="203200" progId="Equation.3">
                  <p:embed/>
                </p:oleObj>
              </mc:Choice>
              <mc:Fallback>
                <p:oleObj name="Equation" r:id="rId5" imgW="1625600" imgH="2032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4875" y="5873750"/>
                        <a:ext cx="4083050"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296" name="Group 46"/>
          <p:cNvGrpSpPr>
            <a:grpSpLocks/>
          </p:cNvGrpSpPr>
          <p:nvPr/>
        </p:nvGrpSpPr>
        <p:grpSpPr bwMode="auto">
          <a:xfrm>
            <a:off x="3132138" y="2347913"/>
            <a:ext cx="2867025" cy="2195512"/>
            <a:chOff x="948" y="1278"/>
            <a:chExt cx="1806" cy="1383"/>
          </a:xfrm>
        </p:grpSpPr>
        <p:sp>
          <p:nvSpPr>
            <p:cNvPr id="12306" name="Line 11"/>
            <p:cNvSpPr>
              <a:spLocks noChangeShapeType="1"/>
            </p:cNvSpPr>
            <p:nvPr/>
          </p:nvSpPr>
          <p:spPr bwMode="auto">
            <a:xfrm>
              <a:off x="1523" y="1478"/>
              <a:ext cx="8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7" name="Line 20"/>
            <p:cNvSpPr>
              <a:spLocks noChangeShapeType="1"/>
            </p:cNvSpPr>
            <p:nvPr/>
          </p:nvSpPr>
          <p:spPr bwMode="auto">
            <a:xfrm flipH="1" flipV="1">
              <a:off x="2269" y="1957"/>
              <a:ext cx="485"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8" name="Line 29"/>
            <p:cNvSpPr>
              <a:spLocks noChangeShapeType="1"/>
            </p:cNvSpPr>
            <p:nvPr/>
          </p:nvSpPr>
          <p:spPr bwMode="auto">
            <a:xfrm rot="-5391736">
              <a:off x="2043" y="1850"/>
              <a:ext cx="740" cy="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9" name="Rectangle 31"/>
            <p:cNvSpPr>
              <a:spLocks noChangeArrowheads="1"/>
            </p:cNvSpPr>
            <p:nvPr/>
          </p:nvSpPr>
          <p:spPr bwMode="auto">
            <a:xfrm>
              <a:off x="1280" y="1719"/>
              <a:ext cx="887" cy="750"/>
            </a:xfrm>
            <a:prstGeom prst="rect">
              <a:avLst/>
            </a:prstGeom>
            <a:noFill/>
            <a:ln w="9525">
              <a:solidFill>
                <a:schemeClr val="tx1"/>
              </a:solidFill>
              <a:miter lim="800000"/>
              <a:headEnd/>
              <a:tailEnd/>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endParaRPr lang="en-US" altLang="en-US" sz="3600">
                <a:solidFill>
                  <a:schemeClr val="tx2"/>
                </a:solidFill>
              </a:endParaRPr>
            </a:p>
          </p:txBody>
        </p:sp>
        <p:sp>
          <p:nvSpPr>
            <p:cNvPr id="12310" name="Line 32"/>
            <p:cNvSpPr>
              <a:spLocks noChangeShapeType="1"/>
            </p:cNvSpPr>
            <p:nvPr/>
          </p:nvSpPr>
          <p:spPr bwMode="auto">
            <a:xfrm rot="-5391736">
              <a:off x="1292" y="1475"/>
              <a:ext cx="230" cy="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1" name="Rectangle 33"/>
            <p:cNvSpPr>
              <a:spLocks noChangeArrowheads="1"/>
            </p:cNvSpPr>
            <p:nvPr/>
          </p:nvSpPr>
          <p:spPr bwMode="auto">
            <a:xfrm>
              <a:off x="1523" y="1477"/>
              <a:ext cx="887" cy="750"/>
            </a:xfrm>
            <a:prstGeom prst="rect">
              <a:avLst/>
            </a:prstGeom>
            <a:noFill/>
            <a:ln w="9525">
              <a:solidFill>
                <a:schemeClr val="tx1"/>
              </a:solidFill>
              <a:prstDash val="sysDot"/>
              <a:miter lim="800000"/>
              <a:headEnd/>
              <a:tailEnd/>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endParaRPr lang="en-US" altLang="en-US" sz="3600">
                <a:solidFill>
                  <a:schemeClr val="tx2"/>
                </a:solidFill>
              </a:endParaRPr>
            </a:p>
          </p:txBody>
        </p:sp>
        <p:sp>
          <p:nvSpPr>
            <p:cNvPr id="12312" name="Line 35"/>
            <p:cNvSpPr>
              <a:spLocks noChangeShapeType="1"/>
            </p:cNvSpPr>
            <p:nvPr/>
          </p:nvSpPr>
          <p:spPr bwMode="auto">
            <a:xfrm flipV="1">
              <a:off x="2172" y="2217"/>
              <a:ext cx="238"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3" name="Line 36"/>
            <p:cNvSpPr>
              <a:spLocks noChangeShapeType="1"/>
            </p:cNvSpPr>
            <p:nvPr/>
          </p:nvSpPr>
          <p:spPr bwMode="auto">
            <a:xfrm flipV="1">
              <a:off x="2177" y="1472"/>
              <a:ext cx="238" cy="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4" name="Line 38"/>
            <p:cNvSpPr>
              <a:spLocks noChangeShapeType="1"/>
            </p:cNvSpPr>
            <p:nvPr/>
          </p:nvSpPr>
          <p:spPr bwMode="auto">
            <a:xfrm flipV="1">
              <a:off x="1290" y="2222"/>
              <a:ext cx="238" cy="247"/>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5" name="Line 39"/>
            <p:cNvSpPr>
              <a:spLocks noChangeShapeType="1"/>
            </p:cNvSpPr>
            <p:nvPr/>
          </p:nvSpPr>
          <p:spPr bwMode="auto">
            <a:xfrm flipV="1">
              <a:off x="948" y="1962"/>
              <a:ext cx="411"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6" name="Line 40"/>
            <p:cNvSpPr>
              <a:spLocks noChangeShapeType="1"/>
            </p:cNvSpPr>
            <p:nvPr/>
          </p:nvSpPr>
          <p:spPr bwMode="auto">
            <a:xfrm flipH="1" flipV="1">
              <a:off x="1811" y="2359"/>
              <a:ext cx="1" cy="302"/>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7" name="Line 42"/>
            <p:cNvSpPr>
              <a:spLocks noChangeShapeType="1"/>
            </p:cNvSpPr>
            <p:nvPr/>
          </p:nvSpPr>
          <p:spPr bwMode="auto">
            <a:xfrm flipH="1">
              <a:off x="1879" y="1278"/>
              <a:ext cx="1" cy="329"/>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8" name="Line 43"/>
            <p:cNvSpPr>
              <a:spLocks noChangeShapeType="1"/>
            </p:cNvSpPr>
            <p:nvPr/>
          </p:nvSpPr>
          <p:spPr bwMode="auto">
            <a:xfrm flipV="1">
              <a:off x="1638" y="2059"/>
              <a:ext cx="136" cy="156"/>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9" name="Line 44"/>
            <p:cNvSpPr>
              <a:spLocks noChangeShapeType="1"/>
            </p:cNvSpPr>
            <p:nvPr/>
          </p:nvSpPr>
          <p:spPr bwMode="auto">
            <a:xfrm flipH="1">
              <a:off x="1962" y="1709"/>
              <a:ext cx="139" cy="163"/>
            </a:xfrm>
            <a:prstGeom prst="line">
              <a:avLst/>
            </a:prstGeom>
            <a:noFill/>
            <a:ln w="127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297" name="Text Box 47"/>
          <p:cNvSpPr txBox="1">
            <a:spLocks noChangeArrowheads="1"/>
          </p:cNvSpPr>
          <p:nvPr/>
        </p:nvSpPr>
        <p:spPr bwMode="auto">
          <a:xfrm>
            <a:off x="3971925" y="4225925"/>
            <a:ext cx="463550" cy="336550"/>
          </a:xfrm>
          <a:prstGeom prst="rect">
            <a:avLst/>
          </a:prstGeom>
          <a:noFill/>
          <a:ln>
            <a:noFill/>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600">
                <a:solidFill>
                  <a:schemeClr val="tx2"/>
                </a:solidFill>
              </a:rPr>
              <a:t>dx</a:t>
            </a:r>
          </a:p>
        </p:txBody>
      </p:sp>
      <p:sp>
        <p:nvSpPr>
          <p:cNvPr id="12298" name="Text Box 48"/>
          <p:cNvSpPr txBox="1">
            <a:spLocks noChangeArrowheads="1"/>
          </p:cNvSpPr>
          <p:nvPr/>
        </p:nvSpPr>
        <p:spPr bwMode="auto">
          <a:xfrm>
            <a:off x="5256213" y="3900488"/>
            <a:ext cx="463550" cy="336550"/>
          </a:xfrm>
          <a:prstGeom prst="rect">
            <a:avLst/>
          </a:prstGeom>
          <a:noFill/>
          <a:ln>
            <a:noFill/>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600">
                <a:solidFill>
                  <a:schemeClr val="tx2"/>
                </a:solidFill>
              </a:rPr>
              <a:t>dy</a:t>
            </a:r>
          </a:p>
        </p:txBody>
      </p:sp>
      <p:sp>
        <p:nvSpPr>
          <p:cNvPr id="12299" name="Text Box 49"/>
          <p:cNvSpPr txBox="1">
            <a:spLocks noChangeArrowheads="1"/>
          </p:cNvSpPr>
          <p:nvPr/>
        </p:nvSpPr>
        <p:spPr bwMode="auto">
          <a:xfrm>
            <a:off x="3246438" y="3544888"/>
            <a:ext cx="463550" cy="336550"/>
          </a:xfrm>
          <a:prstGeom prst="rect">
            <a:avLst/>
          </a:prstGeom>
          <a:noFill/>
          <a:ln>
            <a:noFill/>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600">
                <a:solidFill>
                  <a:schemeClr val="tx2"/>
                </a:solidFill>
              </a:rPr>
              <a:t>dz</a:t>
            </a:r>
          </a:p>
        </p:txBody>
      </p:sp>
      <p:graphicFrame>
        <p:nvGraphicFramePr>
          <p:cNvPr id="12300" name="Object 50"/>
          <p:cNvGraphicFramePr>
            <a:graphicFrameLocks noChangeAspect="1"/>
          </p:cNvGraphicFramePr>
          <p:nvPr/>
        </p:nvGraphicFramePr>
        <p:xfrm>
          <a:off x="6126163" y="3140075"/>
          <a:ext cx="822325" cy="523875"/>
        </p:xfrm>
        <a:graphic>
          <a:graphicData uri="http://schemas.openxmlformats.org/presentationml/2006/ole">
            <mc:AlternateContent xmlns:mc="http://schemas.openxmlformats.org/markup-compatibility/2006">
              <mc:Choice xmlns:v="urn:schemas-microsoft-com:vml" Requires="v">
                <p:oleObj spid="_x0000_s12338" name="Equation" r:id="rId7" imgW="393529" imgH="253890" progId="Equation.3">
                  <p:embed/>
                </p:oleObj>
              </mc:Choice>
              <mc:Fallback>
                <p:oleObj name="Equation" r:id="rId7" imgW="393529" imgH="253890" progId="Equation.3">
                  <p:embed/>
                  <p:pic>
                    <p:nvPicPr>
                      <p:cNvPr id="0"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6163" y="3140075"/>
                        <a:ext cx="822325"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1" name="Object 51"/>
          <p:cNvGraphicFramePr>
            <a:graphicFrameLocks noChangeAspect="1"/>
          </p:cNvGraphicFramePr>
          <p:nvPr/>
        </p:nvGraphicFramePr>
        <p:xfrm>
          <a:off x="2576513" y="3243263"/>
          <a:ext cx="449262" cy="444500"/>
        </p:xfrm>
        <a:graphic>
          <a:graphicData uri="http://schemas.openxmlformats.org/presentationml/2006/ole">
            <mc:AlternateContent xmlns:mc="http://schemas.openxmlformats.org/markup-compatibility/2006">
              <mc:Choice xmlns:v="urn:schemas-microsoft-com:vml" Requires="v">
                <p:oleObj spid="_x0000_s12339" name="Equation" r:id="rId9" imgW="215619" imgH="215619" progId="Equation.3">
                  <p:embed/>
                </p:oleObj>
              </mc:Choice>
              <mc:Fallback>
                <p:oleObj name="Equation" r:id="rId9" imgW="215619" imgH="215619" progId="Equation.3">
                  <p:embed/>
                  <p:pic>
                    <p:nvPicPr>
                      <p:cNvPr id="0" name="Object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6513" y="3243263"/>
                        <a:ext cx="449262" cy="444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2" name="Object 52"/>
          <p:cNvGraphicFramePr>
            <a:graphicFrameLocks noChangeAspect="1"/>
          </p:cNvGraphicFramePr>
          <p:nvPr/>
        </p:nvGraphicFramePr>
        <p:xfrm>
          <a:off x="4805363" y="2566988"/>
          <a:ext cx="874712" cy="550862"/>
        </p:xfrm>
        <a:graphic>
          <a:graphicData uri="http://schemas.openxmlformats.org/presentationml/2006/ole">
            <mc:AlternateContent xmlns:mc="http://schemas.openxmlformats.org/markup-compatibility/2006">
              <mc:Choice xmlns:v="urn:schemas-microsoft-com:vml" Requires="v">
                <p:oleObj spid="_x0000_s12340" name="Equation" r:id="rId11" imgW="418918" imgH="266584" progId="Equation.3">
                  <p:embed/>
                </p:oleObj>
              </mc:Choice>
              <mc:Fallback>
                <p:oleObj name="Equation" r:id="rId11" imgW="418918" imgH="266584" progId="Equation.3">
                  <p:embed/>
                  <p:pic>
                    <p:nvPicPr>
                      <p:cNvPr id="0" name="Object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5363" y="2566988"/>
                        <a:ext cx="874712" cy="550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3" name="Object 53"/>
          <p:cNvGraphicFramePr>
            <a:graphicFrameLocks noChangeAspect="1"/>
          </p:cNvGraphicFramePr>
          <p:nvPr/>
        </p:nvGraphicFramePr>
        <p:xfrm>
          <a:off x="3802063" y="3660775"/>
          <a:ext cx="504825" cy="498475"/>
        </p:xfrm>
        <a:graphic>
          <a:graphicData uri="http://schemas.openxmlformats.org/presentationml/2006/ole">
            <mc:AlternateContent xmlns:mc="http://schemas.openxmlformats.org/markup-compatibility/2006">
              <mc:Choice xmlns:v="urn:schemas-microsoft-com:vml" Requires="v">
                <p:oleObj spid="_x0000_s12341" name="Equation" r:id="rId13" imgW="241195" imgH="241195" progId="Equation.3">
                  <p:embed/>
                </p:oleObj>
              </mc:Choice>
              <mc:Fallback>
                <p:oleObj name="Equation" r:id="rId13" imgW="241195" imgH="241195"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02063" y="3660775"/>
                        <a:ext cx="504825" cy="498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4" name="Object 54"/>
          <p:cNvGraphicFramePr>
            <a:graphicFrameLocks noChangeAspect="1"/>
          </p:cNvGraphicFramePr>
          <p:nvPr/>
        </p:nvGraphicFramePr>
        <p:xfrm>
          <a:off x="4205288" y="1882775"/>
          <a:ext cx="874712" cy="496888"/>
        </p:xfrm>
        <a:graphic>
          <a:graphicData uri="http://schemas.openxmlformats.org/presentationml/2006/ole">
            <mc:AlternateContent xmlns:mc="http://schemas.openxmlformats.org/markup-compatibility/2006">
              <mc:Choice xmlns:v="urn:schemas-microsoft-com:vml" Requires="v">
                <p:oleObj spid="_x0000_s12342" name="Equation" r:id="rId15" imgW="418918" imgH="241195" progId="Equation.3">
                  <p:embed/>
                </p:oleObj>
              </mc:Choice>
              <mc:Fallback>
                <p:oleObj name="Equation" r:id="rId15" imgW="418918" imgH="241195" progId="Equation.3">
                  <p:embed/>
                  <p:pic>
                    <p:nvPicPr>
                      <p:cNvPr id="0" name="Object 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05288" y="1882775"/>
                        <a:ext cx="874712" cy="496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5" name="Object 55"/>
          <p:cNvGraphicFramePr>
            <a:graphicFrameLocks noChangeAspect="1"/>
          </p:cNvGraphicFramePr>
          <p:nvPr/>
        </p:nvGraphicFramePr>
        <p:xfrm>
          <a:off x="4254500" y="4425950"/>
          <a:ext cx="503238" cy="444500"/>
        </p:xfrm>
        <a:graphic>
          <a:graphicData uri="http://schemas.openxmlformats.org/presentationml/2006/ole">
            <mc:AlternateContent xmlns:mc="http://schemas.openxmlformats.org/markup-compatibility/2006">
              <mc:Choice xmlns:v="urn:schemas-microsoft-com:vml" Requires="v">
                <p:oleObj spid="_x0000_s12343" name="Equation" r:id="rId17" imgW="241091" imgH="215713" progId="Equation.3">
                  <p:embed/>
                </p:oleObj>
              </mc:Choice>
              <mc:Fallback>
                <p:oleObj name="Equation" r:id="rId17" imgW="241091" imgH="215713" progId="Equation.3">
                  <p:embed/>
                  <p:pic>
                    <p:nvPicPr>
                      <p:cNvPr id="0" name="Object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54500" y="4425950"/>
                        <a:ext cx="503238" cy="444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B7EBD078-20A8-4621-85D4-DB7CFD9194DB}" type="slidenum">
              <a:rPr lang="en-US" altLang="en-US" sz="1400" smtClean="0"/>
              <a:pPr>
                <a:spcBef>
                  <a:spcPct val="0"/>
                </a:spcBef>
                <a:buClrTx/>
                <a:buSzTx/>
                <a:buFontTx/>
                <a:buNone/>
              </a:pPr>
              <a:t>11</a:t>
            </a:fld>
            <a:endParaRPr lang="en-US" altLang="en-US" sz="1400" smtClean="0"/>
          </a:p>
        </p:txBody>
      </p:sp>
      <p:sp>
        <p:nvSpPr>
          <p:cNvPr id="379906" name="Rectangle 2"/>
          <p:cNvSpPr>
            <a:spLocks noGrp="1" noChangeArrowheads="1"/>
          </p:cNvSpPr>
          <p:nvPr>
            <p:ph type="title"/>
          </p:nvPr>
        </p:nvSpPr>
        <p:spPr/>
        <p:txBody>
          <a:bodyPr/>
          <a:lstStyle/>
          <a:p>
            <a:pPr>
              <a:defRPr/>
            </a:pPr>
            <a:r>
              <a:rPr lang="en-US" smtClean="0"/>
              <a:t>Term#1: Increase of particles (2)</a:t>
            </a:r>
          </a:p>
        </p:txBody>
      </p:sp>
      <p:sp>
        <p:nvSpPr>
          <p:cNvPr id="379907" name="Rectangle 3"/>
          <p:cNvSpPr>
            <a:spLocks noGrp="1" noChangeArrowheads="1"/>
          </p:cNvSpPr>
          <p:nvPr>
            <p:ph type="body" idx="1"/>
          </p:nvPr>
        </p:nvSpPr>
        <p:spPr>
          <a:xfrm>
            <a:off x="346075" y="1676400"/>
            <a:ext cx="7772400" cy="682625"/>
          </a:xfrm>
        </p:spPr>
        <p:txBody>
          <a:bodyPr/>
          <a:lstStyle/>
          <a:p>
            <a:pPr marL="533400" indent="-533400">
              <a:lnSpc>
                <a:spcPct val="90000"/>
              </a:lnSpc>
              <a:defRPr/>
            </a:pPr>
            <a:r>
              <a:rPr lang="en-US" sz="2800" smtClean="0"/>
              <a:t>And the increase in the number of particles in the phase space element in the time interval is:</a:t>
            </a:r>
          </a:p>
        </p:txBody>
      </p:sp>
      <p:graphicFrame>
        <p:nvGraphicFramePr>
          <p:cNvPr id="13317" name="Object 4"/>
          <p:cNvGraphicFramePr>
            <a:graphicFrameLocks noChangeAspect="1"/>
          </p:cNvGraphicFramePr>
          <p:nvPr/>
        </p:nvGraphicFramePr>
        <p:xfrm>
          <a:off x="704850" y="3267075"/>
          <a:ext cx="7681913" cy="2887663"/>
        </p:xfrm>
        <a:graphic>
          <a:graphicData uri="http://schemas.openxmlformats.org/presentationml/2006/ole">
            <mc:AlternateContent xmlns:mc="http://schemas.openxmlformats.org/markup-compatibility/2006">
              <mc:Choice xmlns:v="urn:schemas-microsoft-com:vml" Requires="v">
                <p:oleObj spid="_x0000_s13320" name="Equation" r:id="rId3" imgW="3263900" imgH="1270000" progId="Equation.3">
                  <p:embed/>
                </p:oleObj>
              </mc:Choice>
              <mc:Fallback>
                <p:oleObj name="Equation" r:id="rId3" imgW="3263900" imgH="1270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3267075"/>
                        <a:ext cx="7681913" cy="2887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0B7190FC-7CD1-424E-B7A9-0667A2D403CD}" type="slidenum">
              <a:rPr lang="en-US" altLang="en-US" sz="1400" smtClean="0"/>
              <a:pPr>
                <a:spcBef>
                  <a:spcPct val="0"/>
                </a:spcBef>
                <a:buClrTx/>
                <a:buSzTx/>
                <a:buFontTx/>
                <a:buNone/>
              </a:pPr>
              <a:t>12</a:t>
            </a:fld>
            <a:endParaRPr lang="en-US" altLang="en-US" sz="1400" smtClean="0"/>
          </a:p>
        </p:txBody>
      </p:sp>
      <p:sp>
        <p:nvSpPr>
          <p:cNvPr id="380930" name="Rectangle 2"/>
          <p:cNvSpPr>
            <a:spLocks noGrp="1" noChangeArrowheads="1"/>
          </p:cNvSpPr>
          <p:nvPr>
            <p:ph type="title"/>
          </p:nvPr>
        </p:nvSpPr>
        <p:spPr/>
        <p:txBody>
          <a:bodyPr/>
          <a:lstStyle/>
          <a:p>
            <a:pPr>
              <a:defRPr/>
            </a:pPr>
            <a:r>
              <a:rPr lang="en-US" smtClean="0"/>
              <a:t>Term#2: Particles “born”</a:t>
            </a:r>
          </a:p>
        </p:txBody>
      </p:sp>
      <p:sp>
        <p:nvSpPr>
          <p:cNvPr id="380931" name="Rectangle 3"/>
          <p:cNvSpPr>
            <a:spLocks noGrp="1" noChangeArrowheads="1"/>
          </p:cNvSpPr>
          <p:nvPr>
            <p:ph type="body" idx="1"/>
          </p:nvPr>
        </p:nvSpPr>
        <p:spPr>
          <a:xfrm>
            <a:off x="346075" y="2092325"/>
            <a:ext cx="7772400" cy="682625"/>
          </a:xfrm>
        </p:spPr>
        <p:txBody>
          <a:bodyPr/>
          <a:lstStyle/>
          <a:p>
            <a:pPr marL="533400" indent="-533400">
              <a:lnSpc>
                <a:spcPct val="90000"/>
              </a:lnSpc>
              <a:defRPr/>
            </a:pPr>
            <a:r>
              <a:rPr lang="en-US" sz="2800" smtClean="0"/>
              <a:t>For now, we will combine all sources (fixed source, scattering, fission) into one term:</a:t>
            </a:r>
          </a:p>
        </p:txBody>
      </p:sp>
      <p:graphicFrame>
        <p:nvGraphicFramePr>
          <p:cNvPr id="14341" name="Object 4"/>
          <p:cNvGraphicFramePr>
            <a:graphicFrameLocks noChangeAspect="1"/>
          </p:cNvGraphicFramePr>
          <p:nvPr/>
        </p:nvGraphicFramePr>
        <p:xfrm>
          <a:off x="1701800" y="3275013"/>
          <a:ext cx="5094288" cy="601662"/>
        </p:xfrm>
        <a:graphic>
          <a:graphicData uri="http://schemas.openxmlformats.org/presentationml/2006/ole">
            <mc:AlternateContent xmlns:mc="http://schemas.openxmlformats.org/markup-compatibility/2006">
              <mc:Choice xmlns:v="urn:schemas-microsoft-com:vml" Requires="v">
                <p:oleObj spid="_x0000_s14344" name="Equation" r:id="rId3" imgW="2032000" imgH="241300" progId="Equation.3">
                  <p:embed/>
                </p:oleObj>
              </mc:Choice>
              <mc:Fallback>
                <p:oleObj name="Equation" r:id="rId3" imgW="20320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3275013"/>
                        <a:ext cx="5094288" cy="601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B6BE93EB-1F41-4D6F-82B4-3715C36BC5F4}" type="slidenum">
              <a:rPr lang="en-US" altLang="en-US" sz="1400" smtClean="0"/>
              <a:pPr>
                <a:spcBef>
                  <a:spcPct val="0"/>
                </a:spcBef>
                <a:buClrTx/>
                <a:buSzTx/>
                <a:buFontTx/>
                <a:buNone/>
              </a:pPr>
              <a:t>13</a:t>
            </a:fld>
            <a:endParaRPr lang="en-US" altLang="en-US" sz="1400" smtClean="0"/>
          </a:p>
        </p:txBody>
      </p:sp>
      <p:sp>
        <p:nvSpPr>
          <p:cNvPr id="381954" name="Rectangle 2"/>
          <p:cNvSpPr>
            <a:spLocks noGrp="1" noChangeArrowheads="1"/>
          </p:cNvSpPr>
          <p:nvPr>
            <p:ph type="title"/>
          </p:nvPr>
        </p:nvSpPr>
        <p:spPr/>
        <p:txBody>
          <a:bodyPr/>
          <a:lstStyle/>
          <a:p>
            <a:pPr>
              <a:defRPr/>
            </a:pPr>
            <a:r>
              <a:rPr lang="en-US" smtClean="0"/>
              <a:t>Term#3: Particles streaming out</a:t>
            </a:r>
          </a:p>
        </p:txBody>
      </p:sp>
      <p:sp>
        <p:nvSpPr>
          <p:cNvPr id="381955" name="Rectangle 3"/>
          <p:cNvSpPr>
            <a:spLocks noGrp="1" noChangeArrowheads="1"/>
          </p:cNvSpPr>
          <p:nvPr>
            <p:ph type="body" idx="1"/>
          </p:nvPr>
        </p:nvSpPr>
        <p:spPr>
          <a:xfrm>
            <a:off x="346075" y="2092325"/>
            <a:ext cx="7708900" cy="2689225"/>
          </a:xfrm>
        </p:spPr>
        <p:txBody>
          <a:bodyPr/>
          <a:lstStyle/>
          <a:p>
            <a:pPr marL="533400" indent="-533400">
              <a:defRPr/>
            </a:pPr>
            <a:r>
              <a:rPr lang="en-US" smtClean="0"/>
              <a:t>Each of the dimensions (x,y,z) has a positive and a negative face</a:t>
            </a:r>
            <a:endParaRPr lang="en-US" i="1" smtClean="0"/>
          </a:p>
          <a:p>
            <a:pPr marL="533400" indent="-533400">
              <a:defRPr/>
            </a:pPr>
            <a:r>
              <a:rPr lang="en-US" smtClean="0"/>
              <a:t>Using the boundary crossing rates from before, this is:</a:t>
            </a:r>
          </a:p>
        </p:txBody>
      </p:sp>
      <p:graphicFrame>
        <p:nvGraphicFramePr>
          <p:cNvPr id="15365" name="Object 0"/>
          <p:cNvGraphicFramePr>
            <a:graphicFrameLocks noChangeAspect="1"/>
          </p:cNvGraphicFramePr>
          <p:nvPr/>
        </p:nvGraphicFramePr>
        <p:xfrm>
          <a:off x="177800" y="4391025"/>
          <a:ext cx="8494713" cy="1998663"/>
        </p:xfrm>
        <a:graphic>
          <a:graphicData uri="http://schemas.openxmlformats.org/presentationml/2006/ole">
            <mc:AlternateContent xmlns:mc="http://schemas.openxmlformats.org/markup-compatibility/2006">
              <mc:Choice xmlns:v="urn:schemas-microsoft-com:vml" Requires="v">
                <p:oleObj spid="_x0000_s15368" name="Equation" r:id="rId3" imgW="4178300" imgH="990600" progId="Equation.3">
                  <p:embed/>
                </p:oleObj>
              </mc:Choice>
              <mc:Fallback>
                <p:oleObj name="Equation" r:id="rId3" imgW="4178300" imgH="9906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 y="4391025"/>
                        <a:ext cx="8494713" cy="1998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C6CBA5F1-E640-4322-95AC-93155481637A}" type="slidenum">
              <a:rPr lang="en-US" altLang="en-US" sz="1400" smtClean="0"/>
              <a:pPr>
                <a:spcBef>
                  <a:spcPct val="0"/>
                </a:spcBef>
                <a:buClrTx/>
                <a:buSzTx/>
                <a:buFontTx/>
                <a:buNone/>
              </a:pPr>
              <a:t>14</a:t>
            </a:fld>
            <a:endParaRPr lang="en-US" altLang="en-US" sz="1400" smtClean="0"/>
          </a:p>
        </p:txBody>
      </p:sp>
      <p:sp>
        <p:nvSpPr>
          <p:cNvPr id="382978" name="Rectangle 2"/>
          <p:cNvSpPr>
            <a:spLocks noGrp="1" noChangeArrowheads="1"/>
          </p:cNvSpPr>
          <p:nvPr>
            <p:ph type="title"/>
          </p:nvPr>
        </p:nvSpPr>
        <p:spPr/>
        <p:txBody>
          <a:bodyPr/>
          <a:lstStyle/>
          <a:p>
            <a:pPr>
              <a:defRPr/>
            </a:pPr>
            <a:r>
              <a:rPr lang="en-US" smtClean="0"/>
              <a:t>Term#4: Particle colliding</a:t>
            </a:r>
          </a:p>
        </p:txBody>
      </p:sp>
      <p:sp>
        <p:nvSpPr>
          <p:cNvPr id="382979" name="Rectangle 3"/>
          <p:cNvSpPr>
            <a:spLocks noGrp="1" noChangeArrowheads="1"/>
          </p:cNvSpPr>
          <p:nvPr>
            <p:ph type="body" idx="1"/>
          </p:nvPr>
        </p:nvSpPr>
        <p:spPr>
          <a:xfrm>
            <a:off x="346075" y="2092325"/>
            <a:ext cx="7772400" cy="682625"/>
          </a:xfrm>
        </p:spPr>
        <p:txBody>
          <a:bodyPr/>
          <a:lstStyle/>
          <a:p>
            <a:pPr marL="533400" indent="-533400">
              <a:lnSpc>
                <a:spcPct val="90000"/>
              </a:lnSpc>
              <a:defRPr/>
            </a:pPr>
            <a:r>
              <a:rPr lang="en-US" sz="2800" smtClean="0"/>
              <a:t>Using the interaction rates from before, this is simply:</a:t>
            </a:r>
          </a:p>
        </p:txBody>
      </p:sp>
      <p:graphicFrame>
        <p:nvGraphicFramePr>
          <p:cNvPr id="16389" name="Object 0"/>
          <p:cNvGraphicFramePr>
            <a:graphicFrameLocks noChangeAspect="1"/>
          </p:cNvGraphicFramePr>
          <p:nvPr/>
        </p:nvGraphicFramePr>
        <p:xfrm>
          <a:off x="619125" y="3448050"/>
          <a:ext cx="7326313" cy="1136650"/>
        </p:xfrm>
        <a:graphic>
          <a:graphicData uri="http://schemas.openxmlformats.org/presentationml/2006/ole">
            <mc:AlternateContent xmlns:mc="http://schemas.openxmlformats.org/markup-compatibility/2006">
              <mc:Choice xmlns:v="urn:schemas-microsoft-com:vml" Requires="v">
                <p:oleObj spid="_x0000_s16392" name="Equation" r:id="rId3" imgW="2921000" imgH="457200" progId="Equation.3">
                  <p:embed/>
                </p:oleObj>
              </mc:Choice>
              <mc:Fallback>
                <p:oleObj name="Equation" r:id="rId3" imgW="2921000" imgH="4572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3448050"/>
                        <a:ext cx="7326313" cy="1136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49DF7C38-36E3-485C-95DD-102990C98A06}" type="slidenum">
              <a:rPr lang="en-US" altLang="en-US" sz="1400" smtClean="0"/>
              <a:pPr>
                <a:spcBef>
                  <a:spcPct val="0"/>
                </a:spcBef>
                <a:buClrTx/>
                <a:buSzTx/>
                <a:buFontTx/>
                <a:buNone/>
              </a:pPr>
              <a:t>15</a:t>
            </a:fld>
            <a:endParaRPr lang="en-US" altLang="en-US" sz="1400" smtClean="0"/>
          </a:p>
        </p:txBody>
      </p:sp>
      <p:sp>
        <p:nvSpPr>
          <p:cNvPr id="384002" name="Rectangle 2"/>
          <p:cNvSpPr>
            <a:spLocks noGrp="1" noChangeArrowheads="1"/>
          </p:cNvSpPr>
          <p:nvPr>
            <p:ph type="title"/>
          </p:nvPr>
        </p:nvSpPr>
        <p:spPr/>
        <p:txBody>
          <a:bodyPr/>
          <a:lstStyle/>
          <a:p>
            <a:pPr>
              <a:defRPr/>
            </a:pPr>
            <a:r>
              <a:rPr lang="en-US" smtClean="0"/>
              <a:t>Putting it together</a:t>
            </a:r>
          </a:p>
        </p:txBody>
      </p:sp>
      <p:sp>
        <p:nvSpPr>
          <p:cNvPr id="384003" name="Rectangle 3"/>
          <p:cNvSpPr>
            <a:spLocks noGrp="1" noChangeArrowheads="1"/>
          </p:cNvSpPr>
          <p:nvPr>
            <p:ph type="body" idx="1"/>
          </p:nvPr>
        </p:nvSpPr>
        <p:spPr>
          <a:xfrm>
            <a:off x="461963" y="1308100"/>
            <a:ext cx="8193087" cy="682625"/>
          </a:xfrm>
        </p:spPr>
        <p:txBody>
          <a:bodyPr/>
          <a:lstStyle/>
          <a:p>
            <a:pPr marL="533400" indent="-533400">
              <a:lnSpc>
                <a:spcPct val="90000"/>
              </a:lnSpc>
              <a:defRPr/>
            </a:pPr>
            <a:r>
              <a:rPr lang="en-US" sz="2400" smtClean="0"/>
              <a:t>Combining all the terms and dividing by </a:t>
            </a:r>
            <a:r>
              <a:rPr lang="en-US" sz="2400" i="1" smtClean="0"/>
              <a:t>dxdydzdtd</a:t>
            </a:r>
            <a:r>
              <a:rPr lang="en-US" sz="2400" i="1" smtClean="0">
                <a:latin typeface="Symbol" pitchFamily="18" charset="2"/>
              </a:rPr>
              <a:t>W</a:t>
            </a:r>
            <a:r>
              <a:rPr lang="en-US" sz="2400" i="1" smtClean="0"/>
              <a:t>dE</a:t>
            </a:r>
            <a:r>
              <a:rPr lang="en-US" sz="2400" smtClean="0"/>
              <a:t> gives us:</a:t>
            </a:r>
          </a:p>
        </p:txBody>
      </p:sp>
      <p:graphicFrame>
        <p:nvGraphicFramePr>
          <p:cNvPr id="17413" name="Object 6"/>
          <p:cNvGraphicFramePr>
            <a:graphicFrameLocks noChangeAspect="1"/>
          </p:cNvGraphicFramePr>
          <p:nvPr/>
        </p:nvGraphicFramePr>
        <p:xfrm>
          <a:off x="1203325" y="2043113"/>
          <a:ext cx="6727825" cy="4814887"/>
        </p:xfrm>
        <a:graphic>
          <a:graphicData uri="http://schemas.openxmlformats.org/presentationml/2006/ole">
            <mc:AlternateContent xmlns:mc="http://schemas.openxmlformats.org/markup-compatibility/2006">
              <mc:Choice xmlns:v="urn:schemas-microsoft-com:vml" Requires="v">
                <p:oleObj spid="_x0000_s17416" name="Equation" r:id="rId3" imgW="3213100" imgH="2311400" progId="Equation.3">
                  <p:embed/>
                </p:oleObj>
              </mc:Choice>
              <mc:Fallback>
                <p:oleObj name="Equation" r:id="rId3" imgW="3213100" imgH="2311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325" y="2043113"/>
                        <a:ext cx="6727825" cy="4814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96E3E55D-B8BF-4A63-85A5-E4E210E7A5C0}" type="slidenum">
              <a:rPr lang="en-US" altLang="en-US" sz="1400" smtClean="0"/>
              <a:pPr>
                <a:spcBef>
                  <a:spcPct val="0"/>
                </a:spcBef>
                <a:buClrTx/>
                <a:buSzTx/>
                <a:buFontTx/>
                <a:buNone/>
              </a:pPr>
              <a:t>16</a:t>
            </a:fld>
            <a:endParaRPr lang="en-US" altLang="en-US" sz="1400" smtClean="0"/>
          </a:p>
        </p:txBody>
      </p:sp>
      <p:sp>
        <p:nvSpPr>
          <p:cNvPr id="386050" name="Rectangle 2"/>
          <p:cNvSpPr>
            <a:spLocks noGrp="1" noChangeArrowheads="1"/>
          </p:cNvSpPr>
          <p:nvPr>
            <p:ph type="title"/>
          </p:nvPr>
        </p:nvSpPr>
        <p:spPr/>
        <p:txBody>
          <a:bodyPr/>
          <a:lstStyle/>
          <a:p>
            <a:pPr>
              <a:defRPr/>
            </a:pPr>
            <a:r>
              <a:rPr lang="en-US" smtClean="0"/>
              <a:t>Putting it together (2)</a:t>
            </a:r>
          </a:p>
        </p:txBody>
      </p:sp>
      <p:sp>
        <p:nvSpPr>
          <p:cNvPr id="386052" name="Rectangle 4"/>
          <p:cNvSpPr>
            <a:spLocks noChangeArrowheads="1"/>
          </p:cNvSpPr>
          <p:nvPr/>
        </p:nvSpPr>
        <p:spPr bwMode="auto">
          <a:xfrm>
            <a:off x="209550" y="1300163"/>
            <a:ext cx="7772400" cy="682625"/>
          </a:xfrm>
          <a:prstGeom prst="rect">
            <a:avLst/>
          </a:prstGeom>
          <a:noFill/>
          <a:ln w="9525">
            <a:noFill/>
            <a:miter lim="800000"/>
            <a:headEnd/>
            <a:tailEnd/>
          </a:ln>
          <a:effectLst/>
        </p:spPr>
        <p:txBody>
          <a:bodyPr lIns="92075" tIns="46038" rIns="92075" bIns="46038"/>
          <a:lstStyle/>
          <a:p>
            <a:pPr marL="533400" indent="-533400">
              <a:spcBef>
                <a:spcPct val="20000"/>
              </a:spcBef>
              <a:buClr>
                <a:schemeClr val="hlink"/>
              </a:buClr>
              <a:buFontTx/>
              <a:buChar char="•"/>
              <a:defRPr/>
            </a:pPr>
            <a:r>
              <a:rPr lang="en-US" sz="2800">
                <a:solidFill>
                  <a:schemeClr val="tx1"/>
                </a:solidFill>
                <a:effectLst>
                  <a:outerShdw blurRad="38100" dist="38100" dir="2700000" algn="tl">
                    <a:srgbClr val="C0C0C0"/>
                  </a:outerShdw>
                </a:effectLst>
              </a:rPr>
              <a:t>Taking the limits as                             and                  and converting to angular flux (=</a:t>
            </a:r>
            <a:r>
              <a:rPr lang="en-US" sz="2800" i="1">
                <a:solidFill>
                  <a:schemeClr val="tx1"/>
                </a:solidFill>
                <a:effectLst>
                  <a:outerShdw blurRad="38100" dist="38100" dir="2700000" algn="tl">
                    <a:srgbClr val="C0C0C0"/>
                  </a:outerShdw>
                </a:effectLst>
              </a:rPr>
              <a:t>vN</a:t>
            </a:r>
            <a:r>
              <a:rPr lang="en-US" sz="2800">
                <a:solidFill>
                  <a:schemeClr val="tx1"/>
                </a:solidFill>
                <a:effectLst>
                  <a:outerShdw blurRad="38100" dist="38100" dir="2700000" algn="tl">
                    <a:srgbClr val="C0C0C0"/>
                  </a:outerShdw>
                </a:effectLst>
              </a:rPr>
              <a:t>) gives us: </a:t>
            </a:r>
          </a:p>
        </p:txBody>
      </p:sp>
      <p:graphicFrame>
        <p:nvGraphicFramePr>
          <p:cNvPr id="18437" name="Object 6"/>
          <p:cNvGraphicFramePr>
            <a:graphicFrameLocks noChangeAspect="1"/>
          </p:cNvGraphicFramePr>
          <p:nvPr/>
        </p:nvGraphicFramePr>
        <p:xfrm>
          <a:off x="4008438" y="1304925"/>
          <a:ext cx="2676525" cy="506413"/>
        </p:xfrm>
        <a:graphic>
          <a:graphicData uri="http://schemas.openxmlformats.org/presentationml/2006/ole">
            <mc:AlternateContent xmlns:mc="http://schemas.openxmlformats.org/markup-compatibility/2006">
              <mc:Choice xmlns:v="urn:schemas-microsoft-com:vml" Requires="v">
                <p:oleObj spid="_x0000_s18443" name="Equation" r:id="rId3" imgW="1066337" imgH="203112" progId="Equation.3">
                  <p:embed/>
                </p:oleObj>
              </mc:Choice>
              <mc:Fallback>
                <p:oleObj name="Equation" r:id="rId3" imgW="1066337" imgH="20311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1304925"/>
                        <a:ext cx="26765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9"/>
          <p:cNvGraphicFramePr>
            <a:graphicFrameLocks noChangeAspect="1"/>
          </p:cNvGraphicFramePr>
          <p:nvPr/>
        </p:nvGraphicFramePr>
        <p:xfrm>
          <a:off x="311150" y="3043238"/>
          <a:ext cx="8164513" cy="2406650"/>
        </p:xfrm>
        <a:graphic>
          <a:graphicData uri="http://schemas.openxmlformats.org/presentationml/2006/ole">
            <mc:AlternateContent xmlns:mc="http://schemas.openxmlformats.org/markup-compatibility/2006">
              <mc:Choice xmlns:v="urn:schemas-microsoft-com:vml" Requires="v">
                <p:oleObj spid="_x0000_s18444" name="Equation" r:id="rId5" imgW="3898900" imgH="1155700" progId="Equation.3">
                  <p:embed/>
                </p:oleObj>
              </mc:Choice>
              <mc:Fallback>
                <p:oleObj name="Equation" r:id="rId5" imgW="3898900" imgH="1155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150" y="3043238"/>
                        <a:ext cx="8164513" cy="2406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788380BE-A8D4-4F7F-93E8-9176BF4140D6}" type="slidenum">
              <a:rPr lang="en-US" altLang="en-US" sz="1400" smtClean="0"/>
              <a:pPr>
                <a:spcBef>
                  <a:spcPct val="0"/>
                </a:spcBef>
                <a:buClrTx/>
                <a:buSzTx/>
                <a:buFontTx/>
                <a:buNone/>
              </a:pPr>
              <a:t>17</a:t>
            </a:fld>
            <a:endParaRPr lang="en-US" altLang="en-US" sz="1400" smtClean="0"/>
          </a:p>
        </p:txBody>
      </p:sp>
      <p:sp>
        <p:nvSpPr>
          <p:cNvPr id="390146" name="Rectangle 2"/>
          <p:cNvSpPr>
            <a:spLocks noGrp="1" noChangeArrowheads="1"/>
          </p:cNvSpPr>
          <p:nvPr>
            <p:ph type="title"/>
          </p:nvPr>
        </p:nvSpPr>
        <p:spPr/>
        <p:txBody>
          <a:bodyPr/>
          <a:lstStyle/>
          <a:p>
            <a:pPr>
              <a:defRPr/>
            </a:pPr>
            <a:r>
              <a:rPr lang="en-US" smtClean="0"/>
              <a:t>Putting it together (3)</a:t>
            </a:r>
          </a:p>
        </p:txBody>
      </p:sp>
      <p:sp>
        <p:nvSpPr>
          <p:cNvPr id="390149" name="Rectangle 5"/>
          <p:cNvSpPr>
            <a:spLocks noChangeArrowheads="1"/>
          </p:cNvSpPr>
          <p:nvPr/>
        </p:nvSpPr>
        <p:spPr bwMode="auto">
          <a:xfrm>
            <a:off x="333375" y="1582738"/>
            <a:ext cx="8107363" cy="682625"/>
          </a:xfrm>
          <a:prstGeom prst="rect">
            <a:avLst/>
          </a:prstGeom>
          <a:noFill/>
          <a:ln w="9525">
            <a:noFill/>
            <a:miter lim="800000"/>
            <a:headEnd/>
            <a:tailEnd/>
          </a:ln>
          <a:effectLst/>
        </p:spPr>
        <p:txBody>
          <a:bodyPr lIns="92075" tIns="46038" rIns="92075" bIns="46038"/>
          <a:lstStyle/>
          <a:p>
            <a:pPr marL="533400" indent="-533400">
              <a:spcBef>
                <a:spcPct val="20000"/>
              </a:spcBef>
              <a:buClr>
                <a:schemeClr val="hlink"/>
              </a:buClr>
              <a:buFontTx/>
              <a:buChar char="•"/>
              <a:defRPr/>
            </a:pPr>
            <a:r>
              <a:rPr lang="en-US" sz="2800">
                <a:solidFill>
                  <a:schemeClr val="tx1"/>
                </a:solidFill>
                <a:effectLst>
                  <a:outerShdw blurRad="38100" dist="38100" dir="2700000" algn="tl">
                    <a:srgbClr val="C0C0C0"/>
                  </a:outerShdw>
                </a:effectLst>
              </a:rPr>
              <a:t>We can simplify (i.e., obscure) this by recalling that the gradient operator,    is defined as:</a:t>
            </a:r>
          </a:p>
          <a:p>
            <a:pPr marL="533400" indent="-533400">
              <a:spcBef>
                <a:spcPct val="20000"/>
              </a:spcBef>
              <a:buClr>
                <a:schemeClr val="hlink"/>
              </a:buClr>
              <a:buFontTx/>
              <a:buChar char="•"/>
              <a:defRPr/>
            </a:pPr>
            <a:endParaRPr lang="en-US" sz="2800">
              <a:solidFill>
                <a:schemeClr val="tx1"/>
              </a:solidFill>
              <a:effectLst>
                <a:outerShdw blurRad="38100" dist="38100" dir="2700000" algn="tl">
                  <a:srgbClr val="C0C0C0"/>
                </a:outerShdw>
              </a:effectLst>
            </a:endParaRPr>
          </a:p>
          <a:p>
            <a:pPr marL="533400" indent="-533400">
              <a:spcBef>
                <a:spcPct val="20000"/>
              </a:spcBef>
              <a:buClr>
                <a:schemeClr val="hlink"/>
              </a:buClr>
              <a:buFontTx/>
              <a:buChar char="•"/>
              <a:defRPr/>
            </a:pPr>
            <a:endParaRPr lang="en-US" sz="2800">
              <a:solidFill>
                <a:schemeClr val="tx1"/>
              </a:solidFill>
              <a:effectLst>
                <a:outerShdw blurRad="38100" dist="38100" dir="2700000" algn="tl">
                  <a:srgbClr val="C0C0C0"/>
                </a:outerShdw>
              </a:effectLst>
            </a:endParaRPr>
          </a:p>
          <a:p>
            <a:pPr marL="533400" indent="-533400">
              <a:spcBef>
                <a:spcPct val="20000"/>
              </a:spcBef>
              <a:buClr>
                <a:schemeClr val="hlink"/>
              </a:buClr>
              <a:buFontTx/>
              <a:buChar char="•"/>
              <a:defRPr/>
            </a:pPr>
            <a:endParaRPr lang="en-US" sz="2800">
              <a:solidFill>
                <a:schemeClr val="tx1"/>
              </a:solidFill>
              <a:effectLst>
                <a:outerShdw blurRad="38100" dist="38100" dir="2700000" algn="tl">
                  <a:srgbClr val="C0C0C0"/>
                </a:outerShdw>
              </a:effectLst>
            </a:endParaRPr>
          </a:p>
          <a:p>
            <a:pPr marL="533400" indent="-533400">
              <a:spcBef>
                <a:spcPct val="20000"/>
              </a:spcBef>
              <a:buClr>
                <a:schemeClr val="hlink"/>
              </a:buClr>
              <a:defRPr/>
            </a:pPr>
            <a:r>
              <a:rPr lang="en-US" sz="2800">
                <a:solidFill>
                  <a:schemeClr val="tx1"/>
                </a:solidFill>
                <a:effectLst>
                  <a:outerShdw blurRad="38100" dist="38100" dir="2700000" algn="tl">
                    <a:srgbClr val="C0C0C0"/>
                  </a:outerShdw>
                </a:effectLst>
              </a:rPr>
              <a:t>	which further allows us to write:</a:t>
            </a:r>
          </a:p>
        </p:txBody>
      </p:sp>
      <p:graphicFrame>
        <p:nvGraphicFramePr>
          <p:cNvPr id="19461" name="Object 6"/>
          <p:cNvGraphicFramePr>
            <a:graphicFrameLocks noChangeAspect="1"/>
          </p:cNvGraphicFramePr>
          <p:nvPr/>
        </p:nvGraphicFramePr>
        <p:xfrm>
          <a:off x="1354138" y="2762250"/>
          <a:ext cx="5834062" cy="1046163"/>
        </p:xfrm>
        <a:graphic>
          <a:graphicData uri="http://schemas.openxmlformats.org/presentationml/2006/ole">
            <mc:AlternateContent xmlns:mc="http://schemas.openxmlformats.org/markup-compatibility/2006">
              <mc:Choice xmlns:v="urn:schemas-microsoft-com:vml" Requires="v">
                <p:oleObj spid="_x0000_s19470" name="Equation" r:id="rId3" imgW="2324100" imgH="419100" progId="Equation.3">
                  <p:embed/>
                </p:oleObj>
              </mc:Choice>
              <mc:Fallback>
                <p:oleObj name="Equation" r:id="rId3" imgW="2324100" imgH="419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138" y="2762250"/>
                        <a:ext cx="5834062" cy="1046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7"/>
          <p:cNvGraphicFramePr>
            <a:graphicFrameLocks noChangeAspect="1"/>
          </p:cNvGraphicFramePr>
          <p:nvPr/>
        </p:nvGraphicFramePr>
        <p:xfrm>
          <a:off x="5091113" y="2012950"/>
          <a:ext cx="382587" cy="506413"/>
        </p:xfrm>
        <a:graphic>
          <a:graphicData uri="http://schemas.openxmlformats.org/presentationml/2006/ole">
            <mc:AlternateContent xmlns:mc="http://schemas.openxmlformats.org/markup-compatibility/2006">
              <mc:Choice xmlns:v="urn:schemas-microsoft-com:vml" Requires="v">
                <p:oleObj spid="_x0000_s19471" name="Equation" r:id="rId5" imgW="152268" imgH="203024" progId="Equation.3">
                  <p:embed/>
                </p:oleObj>
              </mc:Choice>
              <mc:Fallback>
                <p:oleObj name="Equation" r:id="rId5" imgW="152268" imgH="20302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1113" y="2012950"/>
                        <a:ext cx="38258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3" name="Object 8"/>
          <p:cNvGraphicFramePr>
            <a:graphicFrameLocks noChangeAspect="1"/>
          </p:cNvGraphicFramePr>
          <p:nvPr/>
        </p:nvGraphicFramePr>
        <p:xfrm>
          <a:off x="439738" y="4902200"/>
          <a:ext cx="7969250" cy="1046163"/>
        </p:xfrm>
        <a:graphic>
          <a:graphicData uri="http://schemas.openxmlformats.org/presentationml/2006/ole">
            <mc:AlternateContent xmlns:mc="http://schemas.openxmlformats.org/markup-compatibility/2006">
              <mc:Choice xmlns:v="urn:schemas-microsoft-com:vml" Requires="v">
                <p:oleObj spid="_x0000_s19472" name="Equation" r:id="rId7" imgW="3175000" imgH="419100" progId="Equation.3">
                  <p:embed/>
                </p:oleObj>
              </mc:Choice>
              <mc:Fallback>
                <p:oleObj name="Equation" r:id="rId7" imgW="3175000" imgH="4191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738" y="4902200"/>
                        <a:ext cx="7969250" cy="1046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D75140C1-D453-410B-ADD9-FDC6C555A1AA}" type="slidenum">
              <a:rPr lang="en-US" altLang="en-US" sz="1400" smtClean="0"/>
              <a:pPr>
                <a:spcBef>
                  <a:spcPct val="0"/>
                </a:spcBef>
                <a:buClrTx/>
                <a:buSzTx/>
                <a:buFontTx/>
                <a:buNone/>
              </a:pPr>
              <a:t>18</a:t>
            </a:fld>
            <a:endParaRPr lang="en-US" altLang="en-US" sz="1400" smtClean="0"/>
          </a:p>
        </p:txBody>
      </p:sp>
      <p:sp>
        <p:nvSpPr>
          <p:cNvPr id="391170" name="Rectangle 2"/>
          <p:cNvSpPr>
            <a:spLocks noGrp="1" noChangeArrowheads="1"/>
          </p:cNvSpPr>
          <p:nvPr>
            <p:ph type="title"/>
          </p:nvPr>
        </p:nvSpPr>
        <p:spPr/>
        <p:txBody>
          <a:bodyPr/>
          <a:lstStyle/>
          <a:p>
            <a:pPr>
              <a:defRPr/>
            </a:pPr>
            <a:r>
              <a:rPr lang="en-US" smtClean="0"/>
              <a:t>Putting it together (4)</a:t>
            </a:r>
          </a:p>
        </p:txBody>
      </p:sp>
      <p:sp>
        <p:nvSpPr>
          <p:cNvPr id="391173" name="Rectangle 5"/>
          <p:cNvSpPr>
            <a:spLocks noChangeArrowheads="1"/>
          </p:cNvSpPr>
          <p:nvPr/>
        </p:nvSpPr>
        <p:spPr bwMode="auto">
          <a:xfrm>
            <a:off x="174625" y="1366838"/>
            <a:ext cx="8745538" cy="682625"/>
          </a:xfrm>
          <a:prstGeom prst="rect">
            <a:avLst/>
          </a:prstGeom>
          <a:noFill/>
          <a:ln w="9525">
            <a:noFill/>
            <a:miter lim="800000"/>
            <a:headEnd/>
            <a:tailEnd/>
          </a:ln>
          <a:effectLst/>
        </p:spPr>
        <p:txBody>
          <a:bodyPr lIns="92075" tIns="46038" rIns="92075" bIns="46038"/>
          <a:lstStyle/>
          <a:p>
            <a:pPr marL="533400" indent="-533400">
              <a:spcBef>
                <a:spcPct val="20000"/>
              </a:spcBef>
              <a:buClr>
                <a:schemeClr val="hlink"/>
              </a:buClr>
              <a:buFontTx/>
              <a:buChar char="•"/>
              <a:defRPr/>
            </a:pPr>
            <a:r>
              <a:rPr lang="en-US" sz="2800">
                <a:solidFill>
                  <a:schemeClr val="tx1"/>
                </a:solidFill>
                <a:effectLst>
                  <a:outerShdw blurRad="38100" dist="38100" dir="2700000" algn="tl">
                    <a:srgbClr val="C0C0C0"/>
                  </a:outerShdw>
                </a:effectLst>
              </a:rPr>
              <a:t>And our final form of the Boltzmann Eqn. comes from substituting this to give us:</a:t>
            </a:r>
          </a:p>
          <a:p>
            <a:pPr marL="533400" indent="-533400">
              <a:spcBef>
                <a:spcPct val="20000"/>
              </a:spcBef>
              <a:buClr>
                <a:schemeClr val="hlink"/>
              </a:buClr>
              <a:buFontTx/>
              <a:buChar char="•"/>
              <a:defRPr/>
            </a:pPr>
            <a:endParaRPr lang="en-US" sz="2800">
              <a:solidFill>
                <a:schemeClr val="tx1"/>
              </a:solidFill>
              <a:effectLst>
                <a:outerShdw blurRad="38100" dist="38100" dir="2700000" algn="tl">
                  <a:srgbClr val="C0C0C0"/>
                </a:outerShdw>
              </a:effectLst>
            </a:endParaRPr>
          </a:p>
          <a:p>
            <a:pPr marL="533400" indent="-533400">
              <a:spcBef>
                <a:spcPct val="20000"/>
              </a:spcBef>
              <a:buClr>
                <a:schemeClr val="hlink"/>
              </a:buClr>
              <a:buFontTx/>
              <a:buChar char="•"/>
              <a:defRPr/>
            </a:pPr>
            <a:endParaRPr lang="en-US" sz="2800">
              <a:solidFill>
                <a:schemeClr val="tx1"/>
              </a:solidFill>
              <a:effectLst>
                <a:outerShdw blurRad="38100" dist="38100" dir="2700000" algn="tl">
                  <a:srgbClr val="C0C0C0"/>
                </a:outerShdw>
              </a:effectLst>
            </a:endParaRPr>
          </a:p>
          <a:p>
            <a:pPr marL="533400" indent="-533400">
              <a:spcBef>
                <a:spcPct val="20000"/>
              </a:spcBef>
              <a:buClr>
                <a:schemeClr val="hlink"/>
              </a:buClr>
              <a:buFontTx/>
              <a:buChar char="•"/>
              <a:defRPr/>
            </a:pPr>
            <a:endParaRPr lang="en-US" sz="2800">
              <a:solidFill>
                <a:schemeClr val="tx1"/>
              </a:solidFill>
              <a:effectLst>
                <a:outerShdw blurRad="38100" dist="38100" dir="2700000" algn="tl">
                  <a:srgbClr val="C0C0C0"/>
                </a:outerShdw>
              </a:effectLst>
            </a:endParaRPr>
          </a:p>
          <a:p>
            <a:pPr marL="533400" indent="-533400">
              <a:spcBef>
                <a:spcPct val="20000"/>
              </a:spcBef>
              <a:buClr>
                <a:schemeClr val="hlink"/>
              </a:buClr>
              <a:buFontTx/>
              <a:buChar char="•"/>
              <a:defRPr/>
            </a:pPr>
            <a:endParaRPr lang="en-US" sz="2800">
              <a:solidFill>
                <a:schemeClr val="tx1"/>
              </a:solidFill>
              <a:effectLst>
                <a:outerShdw blurRad="38100" dist="38100" dir="2700000" algn="tl">
                  <a:srgbClr val="C0C0C0"/>
                </a:outerShdw>
              </a:effectLst>
            </a:endParaRPr>
          </a:p>
          <a:p>
            <a:pPr marL="533400" indent="-533400">
              <a:spcBef>
                <a:spcPct val="20000"/>
              </a:spcBef>
              <a:buClr>
                <a:schemeClr val="hlink"/>
              </a:buClr>
              <a:buFontTx/>
              <a:buChar char="•"/>
              <a:defRPr/>
            </a:pPr>
            <a:endParaRPr lang="en-US" sz="2800">
              <a:solidFill>
                <a:schemeClr val="tx1"/>
              </a:solidFill>
              <a:effectLst>
                <a:outerShdw blurRad="38100" dist="38100" dir="2700000" algn="tl">
                  <a:srgbClr val="C0C0C0"/>
                </a:outerShdw>
              </a:effectLst>
            </a:endParaRPr>
          </a:p>
          <a:p>
            <a:pPr marL="533400" indent="-533400">
              <a:spcBef>
                <a:spcPct val="20000"/>
              </a:spcBef>
              <a:buClr>
                <a:schemeClr val="hlink"/>
              </a:buClr>
              <a:buFontTx/>
              <a:buChar char="•"/>
              <a:defRPr/>
            </a:pPr>
            <a:endParaRPr lang="en-US" sz="2800">
              <a:solidFill>
                <a:schemeClr val="tx1"/>
              </a:solidFill>
              <a:effectLst>
                <a:outerShdw blurRad="38100" dist="38100" dir="2700000" algn="tl">
                  <a:srgbClr val="C0C0C0"/>
                </a:outerShdw>
              </a:effectLst>
            </a:endParaRPr>
          </a:p>
          <a:p>
            <a:pPr marL="533400" indent="-533400">
              <a:spcBef>
                <a:spcPct val="20000"/>
              </a:spcBef>
              <a:buClr>
                <a:schemeClr val="hlink"/>
              </a:buClr>
              <a:defRPr/>
            </a:pPr>
            <a:r>
              <a:rPr lang="en-US" sz="2800">
                <a:solidFill>
                  <a:schemeClr val="tx1"/>
                </a:solidFill>
                <a:effectLst>
                  <a:outerShdw blurRad="38100" dist="38100" dir="2700000" algn="tl">
                    <a:srgbClr val="C0C0C0"/>
                  </a:outerShdw>
                </a:effectLst>
              </a:rPr>
              <a:t>	where I have simplified the notation by using:</a:t>
            </a:r>
          </a:p>
        </p:txBody>
      </p:sp>
      <p:graphicFrame>
        <p:nvGraphicFramePr>
          <p:cNvPr id="20485" name="Object 6"/>
          <p:cNvGraphicFramePr>
            <a:graphicFrameLocks noChangeAspect="1"/>
          </p:cNvGraphicFramePr>
          <p:nvPr/>
        </p:nvGraphicFramePr>
        <p:xfrm>
          <a:off x="1462088" y="2640013"/>
          <a:ext cx="5922962" cy="2376487"/>
        </p:xfrm>
        <a:graphic>
          <a:graphicData uri="http://schemas.openxmlformats.org/presentationml/2006/ole">
            <mc:AlternateContent xmlns:mc="http://schemas.openxmlformats.org/markup-compatibility/2006">
              <mc:Choice xmlns:v="urn:schemas-microsoft-com:vml" Requires="v">
                <p:oleObj spid="_x0000_s20491" name="Equation" r:id="rId3" imgW="2362200" imgH="952500" progId="Equation.3">
                  <p:embed/>
                </p:oleObj>
              </mc:Choice>
              <mc:Fallback>
                <p:oleObj name="Equation" r:id="rId3" imgW="2362200" imgH="952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2640013"/>
                        <a:ext cx="5922962" cy="2376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8"/>
          <p:cNvGraphicFramePr>
            <a:graphicFrameLocks noChangeAspect="1"/>
          </p:cNvGraphicFramePr>
          <p:nvPr/>
        </p:nvGraphicFramePr>
        <p:xfrm>
          <a:off x="3157538" y="6002338"/>
          <a:ext cx="1816100" cy="538162"/>
        </p:xfrm>
        <a:graphic>
          <a:graphicData uri="http://schemas.openxmlformats.org/presentationml/2006/ole">
            <mc:AlternateContent xmlns:mc="http://schemas.openxmlformats.org/markup-compatibility/2006">
              <mc:Choice xmlns:v="urn:schemas-microsoft-com:vml" Requires="v">
                <p:oleObj spid="_x0000_s20492" name="Equation" r:id="rId5" imgW="723586" imgH="215806" progId="Equation.3">
                  <p:embed/>
                </p:oleObj>
              </mc:Choice>
              <mc:Fallback>
                <p:oleObj name="Equation" r:id="rId5" imgW="723586" imgH="21580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7538" y="6002338"/>
                        <a:ext cx="1816100" cy="538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5E6F102E-E919-48E2-8E9A-F95E6297775D}" type="slidenum">
              <a:rPr lang="en-US" altLang="en-US" sz="1400" smtClean="0"/>
              <a:pPr>
                <a:spcBef>
                  <a:spcPct val="0"/>
                </a:spcBef>
                <a:buClrTx/>
                <a:buSzTx/>
                <a:buFontTx/>
                <a:buNone/>
              </a:pPr>
              <a:t>19</a:t>
            </a:fld>
            <a:endParaRPr lang="en-US" altLang="en-US" sz="1400" smtClean="0"/>
          </a:p>
        </p:txBody>
      </p:sp>
      <p:sp>
        <p:nvSpPr>
          <p:cNvPr id="454658" name="Rectangle 2"/>
          <p:cNvSpPr>
            <a:spLocks noGrp="1" noChangeArrowheads="1"/>
          </p:cNvSpPr>
          <p:nvPr>
            <p:ph type="title"/>
          </p:nvPr>
        </p:nvSpPr>
        <p:spPr/>
        <p:txBody>
          <a:bodyPr/>
          <a:lstStyle/>
          <a:p>
            <a:pPr>
              <a:defRPr/>
            </a:pPr>
            <a:r>
              <a:rPr lang="en-US" smtClean="0"/>
              <a:t>Derivation of Boltzmann Equation (Lagrangian)</a:t>
            </a:r>
          </a:p>
        </p:txBody>
      </p:sp>
      <p:sp>
        <p:nvSpPr>
          <p:cNvPr id="454659" name="Rectangle 3"/>
          <p:cNvSpPr>
            <a:spLocks noGrp="1" noChangeArrowheads="1"/>
          </p:cNvSpPr>
          <p:nvPr>
            <p:ph type="body" idx="1"/>
          </p:nvPr>
        </p:nvSpPr>
        <p:spPr>
          <a:xfrm>
            <a:off x="403225" y="1687513"/>
            <a:ext cx="7772400" cy="682625"/>
          </a:xfrm>
        </p:spPr>
        <p:txBody>
          <a:bodyPr/>
          <a:lstStyle/>
          <a:p>
            <a:pPr marL="533400" indent="-533400">
              <a:lnSpc>
                <a:spcPct val="90000"/>
              </a:lnSpc>
              <a:defRPr/>
            </a:pPr>
            <a:r>
              <a:rPr lang="en-US" sz="2400" smtClean="0"/>
              <a:t>Now that we have successfully derived the Boltzmann equation, let’s do it again…..</a:t>
            </a:r>
          </a:p>
          <a:p>
            <a:pPr marL="533400" indent="-533400">
              <a:lnSpc>
                <a:spcPct val="90000"/>
              </a:lnSpc>
              <a:defRPr/>
            </a:pPr>
            <a:r>
              <a:rPr lang="en-US" sz="2400" smtClean="0"/>
              <a:t>This time let’s use a Lagrangian grid, that moves with the particles</a:t>
            </a:r>
          </a:p>
          <a:p>
            <a:pPr marL="533400" indent="-533400">
              <a:lnSpc>
                <a:spcPct val="90000"/>
              </a:lnSpc>
              <a:defRPr/>
            </a:pPr>
            <a:r>
              <a:rPr lang="en-US" sz="2400" smtClean="0"/>
              <a:t>With this approach, instead of letting all of the variables (x,y,z,E,W,t) define the state of the particle, we characterize the state in terms of particle incoming parameters at the boundary plus a SINGLE parameter that takes care of changes that have occurred since that initial state</a:t>
            </a:r>
          </a:p>
          <a:p>
            <a:pPr marL="533400" indent="-533400">
              <a:lnSpc>
                <a:spcPct val="90000"/>
              </a:lnSpc>
              <a:defRPr/>
            </a:pPr>
            <a:r>
              <a:rPr lang="en-US" sz="2400" smtClean="0"/>
              <a:t>For this derivation, we will let DISTANCE, s, from the boundary (in the direction of travel of the particle) be the single parameter that we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FAA6C043-CF17-4D40-BC54-C1FEF46A95A3}" type="slidenum">
              <a:rPr lang="en-US" altLang="en-US" sz="1400" smtClean="0"/>
              <a:pPr>
                <a:spcBef>
                  <a:spcPct val="0"/>
                </a:spcBef>
                <a:buClrTx/>
                <a:buSzTx/>
                <a:buFontTx/>
                <a:buNone/>
              </a:pPr>
              <a:t>2</a:t>
            </a:fld>
            <a:endParaRPr lang="en-US" altLang="en-US" sz="1400" smtClean="0"/>
          </a:p>
        </p:txBody>
      </p:sp>
      <p:sp>
        <p:nvSpPr>
          <p:cNvPr id="370690" name="Rectangle 1026"/>
          <p:cNvSpPr>
            <a:spLocks noGrp="1" noChangeArrowheads="1"/>
          </p:cNvSpPr>
          <p:nvPr>
            <p:ph type="title"/>
          </p:nvPr>
        </p:nvSpPr>
        <p:spPr/>
        <p:txBody>
          <a:bodyPr/>
          <a:lstStyle/>
          <a:p>
            <a:pPr>
              <a:defRPr/>
            </a:pPr>
            <a:r>
              <a:rPr lang="en-US" smtClean="0"/>
              <a:t>Particle distributions</a:t>
            </a:r>
          </a:p>
        </p:txBody>
      </p:sp>
      <p:sp>
        <p:nvSpPr>
          <p:cNvPr id="370691" name="Rectangle 1027"/>
          <p:cNvSpPr>
            <a:spLocks noGrp="1" noChangeArrowheads="1"/>
          </p:cNvSpPr>
          <p:nvPr>
            <p:ph type="body" idx="1"/>
          </p:nvPr>
        </p:nvSpPr>
        <p:spPr>
          <a:xfrm>
            <a:off x="0" y="1493838"/>
            <a:ext cx="8128000" cy="1139825"/>
          </a:xfrm>
        </p:spPr>
        <p:txBody>
          <a:bodyPr/>
          <a:lstStyle/>
          <a:p>
            <a:pPr lvl="1">
              <a:defRPr/>
            </a:pPr>
            <a:r>
              <a:rPr lang="en-US" smtClean="0"/>
              <a:t>A basic concept we will use is the particle distribution:</a:t>
            </a:r>
          </a:p>
        </p:txBody>
      </p:sp>
      <p:graphicFrame>
        <p:nvGraphicFramePr>
          <p:cNvPr id="4101" name="Object 1028"/>
          <p:cNvGraphicFramePr>
            <a:graphicFrameLocks noChangeAspect="1"/>
          </p:cNvGraphicFramePr>
          <p:nvPr/>
        </p:nvGraphicFramePr>
        <p:xfrm>
          <a:off x="252413" y="2584450"/>
          <a:ext cx="8761412" cy="2341563"/>
        </p:xfrm>
        <a:graphic>
          <a:graphicData uri="http://schemas.openxmlformats.org/presentationml/2006/ole">
            <mc:AlternateContent xmlns:mc="http://schemas.openxmlformats.org/markup-compatibility/2006">
              <mc:Choice xmlns:v="urn:schemas-microsoft-com:vml" Requires="v">
                <p:oleObj spid="_x0000_s4108" name="Equation" r:id="rId3" imgW="3492360" imgH="939600" progId="Equation.DSMT4">
                  <p:embed/>
                </p:oleObj>
              </mc:Choice>
              <mc:Fallback>
                <p:oleObj name="Equation" r:id="rId3" imgW="3492360" imgH="939600"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2584450"/>
                        <a:ext cx="8761412" cy="2341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0693" name="Rectangle 1029"/>
          <p:cNvSpPr>
            <a:spLocks noChangeArrowheads="1"/>
          </p:cNvSpPr>
          <p:nvPr/>
        </p:nvSpPr>
        <p:spPr bwMode="auto">
          <a:xfrm>
            <a:off x="-315913" y="4972050"/>
            <a:ext cx="8128001" cy="1139825"/>
          </a:xfrm>
          <a:prstGeom prst="rect">
            <a:avLst/>
          </a:prstGeom>
          <a:noFill/>
          <a:ln w="9525">
            <a:noFill/>
            <a:miter lim="800000"/>
            <a:headEnd/>
            <a:tailEnd/>
          </a:ln>
          <a:effectLst/>
        </p:spPr>
        <p:txBody>
          <a:bodyPr lIns="92075" tIns="46038" rIns="92075" bIns="46038"/>
          <a:lstStyle/>
          <a:p>
            <a:pPr marL="742950" lvl="1" indent="-285750">
              <a:spcBef>
                <a:spcPct val="20000"/>
              </a:spcBef>
              <a:buClr>
                <a:schemeClr val="hlink"/>
              </a:buClr>
              <a:buSzPct val="75000"/>
              <a:buFontTx/>
              <a:buChar char="•"/>
              <a:defRPr/>
            </a:pPr>
            <a:r>
              <a:rPr lang="en-US" sz="2800" dirty="0" smtClean="0">
                <a:solidFill>
                  <a:schemeClr val="tx1"/>
                </a:solidFill>
                <a:effectLst>
                  <a:outerShdw blurRad="38100" dist="38100" dir="2700000" algn="tl">
                    <a:srgbClr val="C0C0C0"/>
                  </a:outerShdw>
                </a:effectLst>
              </a:rPr>
              <a:t>By (arbitrary) convention, we use </a:t>
            </a:r>
            <a:r>
              <a:rPr lang="en-US" sz="2800" dirty="0">
                <a:solidFill>
                  <a:schemeClr val="tx1"/>
                </a:solidFill>
                <a:effectLst>
                  <a:outerShdw blurRad="38100" dist="38100" dir="2700000" algn="tl">
                    <a:srgbClr val="C0C0C0"/>
                  </a:outerShdw>
                </a:effectLst>
              </a:rPr>
              <a:t>the angular flux:</a:t>
            </a:r>
          </a:p>
        </p:txBody>
      </p:sp>
      <p:graphicFrame>
        <p:nvGraphicFramePr>
          <p:cNvPr id="4103" name="Object 1031"/>
          <p:cNvGraphicFramePr>
            <a:graphicFrameLocks noChangeAspect="1"/>
          </p:cNvGraphicFramePr>
          <p:nvPr/>
        </p:nvGraphicFramePr>
        <p:xfrm>
          <a:off x="2516188" y="5518150"/>
          <a:ext cx="3695700" cy="1044575"/>
        </p:xfrm>
        <a:graphic>
          <a:graphicData uri="http://schemas.openxmlformats.org/presentationml/2006/ole">
            <mc:AlternateContent xmlns:mc="http://schemas.openxmlformats.org/markup-compatibility/2006">
              <mc:Choice xmlns:v="urn:schemas-microsoft-com:vml" Requires="v">
                <p:oleObj spid="_x0000_s4109" name="Equation" r:id="rId5" imgW="1473200" imgH="419100" progId="Equation.3">
                  <p:embed/>
                </p:oleObj>
              </mc:Choice>
              <mc:Fallback>
                <p:oleObj name="Equation" r:id="rId5" imgW="1473200" imgH="419100" progId="Equation.3">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6188" y="5518150"/>
                        <a:ext cx="3695700" cy="1044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49B53043-0467-4FAA-9760-11517ACF248E}" type="slidenum">
              <a:rPr lang="en-US" altLang="en-US" sz="1400" smtClean="0"/>
              <a:pPr>
                <a:spcBef>
                  <a:spcPct val="0"/>
                </a:spcBef>
                <a:buClrTx/>
                <a:buSzTx/>
                <a:buFontTx/>
                <a:buNone/>
              </a:pPr>
              <a:t>20</a:t>
            </a:fld>
            <a:endParaRPr lang="en-US" altLang="en-US" sz="1400" smtClean="0"/>
          </a:p>
        </p:txBody>
      </p:sp>
      <p:sp>
        <p:nvSpPr>
          <p:cNvPr id="455682" name="Rectangle 2"/>
          <p:cNvSpPr>
            <a:spLocks noGrp="1" noChangeArrowheads="1"/>
          </p:cNvSpPr>
          <p:nvPr>
            <p:ph type="title"/>
          </p:nvPr>
        </p:nvSpPr>
        <p:spPr/>
        <p:txBody>
          <a:bodyPr/>
          <a:lstStyle/>
          <a:p>
            <a:pPr>
              <a:defRPr/>
            </a:pPr>
            <a:r>
              <a:rPr lang="en-US" smtClean="0"/>
              <a:t>Lagrangian state description</a:t>
            </a:r>
          </a:p>
        </p:txBody>
      </p:sp>
      <p:sp>
        <p:nvSpPr>
          <p:cNvPr id="455683" name="Rectangle 3"/>
          <p:cNvSpPr>
            <a:spLocks noGrp="1" noChangeArrowheads="1"/>
          </p:cNvSpPr>
          <p:nvPr>
            <p:ph type="body" idx="1"/>
          </p:nvPr>
        </p:nvSpPr>
        <p:spPr>
          <a:xfrm>
            <a:off x="346075" y="1397000"/>
            <a:ext cx="7772400" cy="682625"/>
          </a:xfrm>
        </p:spPr>
        <p:txBody>
          <a:bodyPr/>
          <a:lstStyle/>
          <a:p>
            <a:pPr marL="533400" indent="-533400">
              <a:defRPr/>
            </a:pPr>
            <a:r>
              <a:rPr lang="en-US" smtClean="0"/>
              <a:t>In this alternative viewpoint, we have:</a:t>
            </a:r>
          </a:p>
        </p:txBody>
      </p:sp>
      <p:grpSp>
        <p:nvGrpSpPr>
          <p:cNvPr id="22533" name="Group 42"/>
          <p:cNvGrpSpPr>
            <a:grpSpLocks/>
          </p:cNvGrpSpPr>
          <p:nvPr/>
        </p:nvGrpSpPr>
        <p:grpSpPr bwMode="auto">
          <a:xfrm>
            <a:off x="915988" y="1973263"/>
            <a:ext cx="7685087" cy="4576762"/>
            <a:chOff x="577" y="1243"/>
            <a:chExt cx="4841" cy="2883"/>
          </a:xfrm>
        </p:grpSpPr>
        <p:sp>
          <p:nvSpPr>
            <p:cNvPr id="22535" name="Rectangle 31"/>
            <p:cNvSpPr>
              <a:spLocks noChangeArrowheads="1"/>
            </p:cNvSpPr>
            <p:nvPr/>
          </p:nvSpPr>
          <p:spPr bwMode="auto">
            <a:xfrm>
              <a:off x="969" y="1243"/>
              <a:ext cx="4059" cy="2661"/>
            </a:xfrm>
            <a:prstGeom prst="rect">
              <a:avLst/>
            </a:prstGeom>
            <a:noFill/>
            <a:ln w="9525">
              <a:solidFill>
                <a:schemeClr val="tx1"/>
              </a:solidFill>
              <a:miter lim="800000"/>
              <a:headEnd/>
              <a:tailEnd/>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endParaRPr lang="en-US" altLang="en-US" sz="3600">
                <a:solidFill>
                  <a:schemeClr val="tx2"/>
                </a:solidFill>
              </a:endParaRPr>
            </a:p>
          </p:txBody>
        </p:sp>
        <p:sp>
          <p:nvSpPr>
            <p:cNvPr id="22536" name="Text Box 32"/>
            <p:cNvSpPr txBox="1">
              <a:spLocks noChangeArrowheads="1"/>
            </p:cNvSpPr>
            <p:nvPr/>
          </p:nvSpPr>
          <p:spPr bwMode="auto">
            <a:xfrm>
              <a:off x="3919" y="3934"/>
              <a:ext cx="1499" cy="192"/>
            </a:xfrm>
            <a:prstGeom prst="rect">
              <a:avLst/>
            </a:prstGeom>
            <a:noFill/>
            <a:ln>
              <a:noFill/>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a:solidFill>
                    <a:schemeClr val="tx2"/>
                  </a:solidFill>
                </a:rPr>
                <a:t>Problem boundary</a:t>
              </a:r>
            </a:p>
          </p:txBody>
        </p:sp>
        <p:sp>
          <p:nvSpPr>
            <p:cNvPr id="22537" name="Line 33"/>
            <p:cNvSpPr>
              <a:spLocks noChangeShapeType="1"/>
            </p:cNvSpPr>
            <p:nvPr/>
          </p:nvSpPr>
          <p:spPr bwMode="auto">
            <a:xfrm flipV="1">
              <a:off x="978" y="2679"/>
              <a:ext cx="1847" cy="512"/>
            </a:xfrm>
            <a:prstGeom prst="line">
              <a:avLst/>
            </a:prstGeom>
            <a:noFill/>
            <a:ln w="9525">
              <a:solidFill>
                <a:schemeClr val="tx1"/>
              </a:solidFill>
              <a:round/>
              <a:headEnd/>
              <a:tailEnd type="triangle" w="med" len="med"/>
            </a:ln>
            <a:effectLst>
              <a:outerShdw dist="13470" dir="2700000" algn="ctr" rotWithShape="0">
                <a:schemeClr val="bg2"/>
              </a:outerShdw>
            </a:effectLst>
            <a:extLst>
              <a:ext uri="{909E8E84-426E-40DD-AFC4-6F175D3DCCD1}">
                <a14:hiddenFill xmlns:a14="http://schemas.microsoft.com/office/drawing/2010/main">
                  <a:noFill/>
                </a14:hiddenFill>
              </a:ext>
            </a:extLst>
          </p:spPr>
          <p:txBody>
            <a:bodyPr lIns="92075" tIns="46038" rIns="92075" bIns="46038" anchor="ctr"/>
            <a:lstStyle/>
            <a:p>
              <a:endParaRPr lang="en-US"/>
            </a:p>
          </p:txBody>
        </p:sp>
        <p:graphicFrame>
          <p:nvGraphicFramePr>
            <p:cNvPr id="22538" name="Object 39"/>
            <p:cNvGraphicFramePr>
              <a:graphicFrameLocks noChangeAspect="1"/>
            </p:cNvGraphicFramePr>
            <p:nvPr/>
          </p:nvGraphicFramePr>
          <p:xfrm>
            <a:off x="577" y="3256"/>
            <a:ext cx="1878" cy="233"/>
          </p:xfrm>
          <a:graphic>
            <a:graphicData uri="http://schemas.openxmlformats.org/presentationml/2006/ole">
              <mc:AlternateContent xmlns:mc="http://schemas.openxmlformats.org/markup-compatibility/2006">
                <mc:Choice xmlns:v="urn:schemas-microsoft-com:vml" Requires="v">
                  <p:oleObj spid="_x0000_s22545" name="Equation" r:id="rId3" imgW="2032000" imgH="254000" progId="Equation.3">
                    <p:embed/>
                  </p:oleObj>
                </mc:Choice>
                <mc:Fallback>
                  <p:oleObj name="Equation" r:id="rId3" imgW="2032000" imgH="25400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 y="3256"/>
                          <a:ext cx="187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9" name="Object 40"/>
            <p:cNvGraphicFramePr>
              <a:graphicFrameLocks noChangeAspect="1"/>
            </p:cNvGraphicFramePr>
            <p:nvPr/>
          </p:nvGraphicFramePr>
          <p:xfrm>
            <a:off x="3169" y="1288"/>
            <a:ext cx="1757" cy="2607"/>
          </p:xfrm>
          <a:graphic>
            <a:graphicData uri="http://schemas.openxmlformats.org/presentationml/2006/ole">
              <mc:AlternateContent xmlns:mc="http://schemas.openxmlformats.org/markup-compatibility/2006">
                <mc:Choice xmlns:v="urn:schemas-microsoft-com:vml" Requires="v">
                  <p:oleObj spid="_x0000_s22546" name="Equation" r:id="rId5" imgW="2133600" imgH="3187700" progId="Equation.3">
                    <p:embed/>
                  </p:oleObj>
                </mc:Choice>
                <mc:Fallback>
                  <p:oleObj name="Equation" r:id="rId5" imgW="2133600" imgH="3187700"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9" y="1288"/>
                          <a:ext cx="1757" cy="2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0" name="Text Box 41"/>
            <p:cNvSpPr txBox="1">
              <a:spLocks noChangeArrowheads="1"/>
            </p:cNvSpPr>
            <p:nvPr/>
          </p:nvSpPr>
          <p:spPr bwMode="auto">
            <a:xfrm>
              <a:off x="2676" y="2482"/>
              <a:ext cx="164" cy="173"/>
            </a:xfrm>
            <a:prstGeom prst="rect">
              <a:avLst/>
            </a:prstGeom>
            <a:noFill/>
            <a:ln>
              <a:noFill/>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200">
                  <a:solidFill>
                    <a:schemeClr val="tx2"/>
                  </a:solidFill>
                </a:rPr>
                <a:t>s</a:t>
              </a:r>
            </a:p>
          </p:txBody>
        </p:sp>
      </p:grpSp>
      <p:sp>
        <p:nvSpPr>
          <p:cNvPr id="22534" name="Rectangle 43"/>
          <p:cNvSpPr>
            <a:spLocks noChangeArrowheads="1"/>
          </p:cNvSpPr>
          <p:nvPr/>
        </p:nvSpPr>
        <p:spPr bwMode="auto">
          <a:xfrm>
            <a:off x="4179888" y="3990975"/>
            <a:ext cx="536575" cy="477838"/>
          </a:xfrm>
          <a:prstGeom prst="rect">
            <a:avLst/>
          </a:prstGeom>
          <a:noFill/>
          <a:ln w="9525">
            <a:solidFill>
              <a:schemeClr val="tx1"/>
            </a:solidFill>
            <a:prstDash val="sysDot"/>
            <a:miter lim="800000"/>
            <a:headEnd/>
            <a:tailEnd/>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endParaRPr lang="en-US" altLang="en-US" sz="360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B5999398-1D28-43DD-B442-22778D9479B9}" type="slidenum">
              <a:rPr lang="en-US" altLang="en-US" sz="1400" smtClean="0"/>
              <a:pPr>
                <a:spcBef>
                  <a:spcPct val="0"/>
                </a:spcBef>
                <a:buClrTx/>
                <a:buSzTx/>
                <a:buFontTx/>
                <a:buNone/>
              </a:pPr>
              <a:t>21</a:t>
            </a:fld>
            <a:endParaRPr lang="en-US" altLang="en-US" sz="1400" smtClean="0"/>
          </a:p>
        </p:txBody>
      </p:sp>
      <p:sp>
        <p:nvSpPr>
          <p:cNvPr id="456706" name="Rectangle 2"/>
          <p:cNvSpPr>
            <a:spLocks noGrp="1" noChangeArrowheads="1"/>
          </p:cNvSpPr>
          <p:nvPr>
            <p:ph type="title"/>
          </p:nvPr>
        </p:nvSpPr>
        <p:spPr/>
        <p:txBody>
          <a:bodyPr/>
          <a:lstStyle/>
          <a:p>
            <a:pPr>
              <a:defRPr/>
            </a:pPr>
            <a:r>
              <a:rPr lang="en-US" smtClean="0"/>
              <a:t>Lagrangian Derivation of BE (2)</a:t>
            </a:r>
          </a:p>
        </p:txBody>
      </p:sp>
      <p:sp>
        <p:nvSpPr>
          <p:cNvPr id="456707" name="Rectangle 3"/>
          <p:cNvSpPr>
            <a:spLocks noGrp="1" noChangeArrowheads="1"/>
          </p:cNvSpPr>
          <p:nvPr>
            <p:ph type="body" idx="1"/>
          </p:nvPr>
        </p:nvSpPr>
        <p:spPr>
          <a:xfrm>
            <a:off x="403225" y="1687513"/>
            <a:ext cx="7772400" cy="4702175"/>
          </a:xfrm>
        </p:spPr>
        <p:txBody>
          <a:bodyPr/>
          <a:lstStyle/>
          <a:p>
            <a:pPr marL="609600" indent="-609600">
              <a:lnSpc>
                <a:spcPct val="90000"/>
              </a:lnSpc>
              <a:defRPr/>
            </a:pPr>
            <a:r>
              <a:rPr lang="en-US" sz="2800" smtClean="0"/>
              <a:t>We have replaced one 7D PDE with seven 1D ODEs</a:t>
            </a:r>
          </a:p>
          <a:p>
            <a:pPr marL="609600" indent="-609600">
              <a:lnSpc>
                <a:spcPct val="90000"/>
              </a:lnSpc>
              <a:defRPr/>
            </a:pPr>
            <a:r>
              <a:rPr lang="en-US" sz="2800" smtClean="0"/>
              <a:t>The advantages of this form are:</a:t>
            </a:r>
          </a:p>
          <a:p>
            <a:pPr marL="990600" lvl="1" indent="-533400">
              <a:lnSpc>
                <a:spcPct val="90000"/>
              </a:lnSpc>
              <a:buFontTx/>
              <a:buAutoNum type="arabicPeriod"/>
              <a:defRPr/>
            </a:pPr>
            <a:r>
              <a:rPr lang="en-US" sz="2400" smtClean="0"/>
              <a:t>The seven are easy to solve (I solved 6 of them on the previous slide!)</a:t>
            </a:r>
          </a:p>
          <a:p>
            <a:pPr marL="990600" lvl="1" indent="-533400">
              <a:lnSpc>
                <a:spcPct val="90000"/>
              </a:lnSpc>
              <a:buFontTx/>
              <a:buAutoNum type="arabicPeriod"/>
              <a:defRPr/>
            </a:pPr>
            <a:r>
              <a:rPr lang="en-US" sz="2400" smtClean="0"/>
              <a:t>This is the form of the equation that integral transport methods and Monte Carlo methods begin with</a:t>
            </a:r>
          </a:p>
          <a:p>
            <a:pPr marL="990600" lvl="1" indent="-533400">
              <a:lnSpc>
                <a:spcPct val="90000"/>
              </a:lnSpc>
              <a:buFontTx/>
              <a:buAutoNum type="arabicPeriod"/>
              <a:defRPr/>
            </a:pPr>
            <a:r>
              <a:rPr lang="en-US" sz="2400" smtClean="0"/>
              <a:t>It is much easier to understand curvilinear geometries with this form</a:t>
            </a:r>
          </a:p>
          <a:p>
            <a:pPr marL="990600" lvl="1" indent="-533400">
              <a:lnSpc>
                <a:spcPct val="90000"/>
              </a:lnSpc>
              <a:buFontTx/>
              <a:buAutoNum type="arabicPeriod"/>
              <a:defRPr/>
            </a:pPr>
            <a:r>
              <a:rPr lang="en-US" sz="2400" smtClean="0"/>
              <a:t>It is much easier to derive the adjoint equation with this form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07C5EB55-B80E-4BB2-A769-8228A9742D69}" type="slidenum">
              <a:rPr lang="en-US" altLang="en-US" sz="1400" smtClean="0"/>
              <a:pPr>
                <a:spcBef>
                  <a:spcPct val="0"/>
                </a:spcBef>
                <a:buClrTx/>
                <a:buSzTx/>
                <a:buFontTx/>
                <a:buNone/>
              </a:pPr>
              <a:t>22</a:t>
            </a:fld>
            <a:endParaRPr lang="en-US" altLang="en-US" sz="1400" smtClean="0"/>
          </a:p>
        </p:txBody>
      </p:sp>
      <p:sp>
        <p:nvSpPr>
          <p:cNvPr id="457730" name="Rectangle 2"/>
          <p:cNvSpPr>
            <a:spLocks noGrp="1" noChangeArrowheads="1"/>
          </p:cNvSpPr>
          <p:nvPr>
            <p:ph type="title"/>
          </p:nvPr>
        </p:nvSpPr>
        <p:spPr/>
        <p:txBody>
          <a:bodyPr/>
          <a:lstStyle/>
          <a:p>
            <a:pPr>
              <a:defRPr/>
            </a:pPr>
            <a:r>
              <a:rPr lang="en-US" smtClean="0"/>
              <a:t>Lagrangian Derivation of BE (3)</a:t>
            </a:r>
          </a:p>
        </p:txBody>
      </p:sp>
      <p:sp>
        <p:nvSpPr>
          <p:cNvPr id="457731" name="Rectangle 3"/>
          <p:cNvSpPr>
            <a:spLocks noGrp="1" noChangeArrowheads="1"/>
          </p:cNvSpPr>
          <p:nvPr>
            <p:ph type="body" idx="1"/>
          </p:nvPr>
        </p:nvSpPr>
        <p:spPr>
          <a:xfrm>
            <a:off x="403225" y="1687513"/>
            <a:ext cx="7772400" cy="4702175"/>
          </a:xfrm>
        </p:spPr>
        <p:txBody>
          <a:bodyPr/>
          <a:lstStyle/>
          <a:p>
            <a:pPr marL="609600" indent="-609600">
              <a:defRPr/>
            </a:pPr>
            <a:r>
              <a:rPr lang="en-US" sz="2800" smtClean="0"/>
              <a:t>Now our question is how does the flux change as the particle moves from s to s+ds?</a:t>
            </a:r>
          </a:p>
        </p:txBody>
      </p:sp>
      <p:sp>
        <p:nvSpPr>
          <p:cNvPr id="24581" name="Rectangle 5"/>
          <p:cNvSpPr>
            <a:spLocks noChangeArrowheads="1"/>
          </p:cNvSpPr>
          <p:nvPr/>
        </p:nvSpPr>
        <p:spPr bwMode="auto">
          <a:xfrm>
            <a:off x="1538288" y="3105150"/>
            <a:ext cx="6370637" cy="3092450"/>
          </a:xfrm>
          <a:prstGeom prst="rect">
            <a:avLst/>
          </a:prstGeom>
          <a:noFill/>
          <a:ln w="9525">
            <a:solidFill>
              <a:schemeClr val="tx1"/>
            </a:solidFill>
            <a:prstDash val="sysDot"/>
            <a:miter lim="800000"/>
            <a:headEnd/>
            <a:tailEnd/>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endParaRPr lang="en-US" altLang="en-US" sz="3600">
              <a:solidFill>
                <a:schemeClr val="tx2"/>
              </a:solidFill>
            </a:endParaRPr>
          </a:p>
        </p:txBody>
      </p:sp>
      <p:sp>
        <p:nvSpPr>
          <p:cNvPr id="24582" name="Text Box 6"/>
          <p:cNvSpPr txBox="1">
            <a:spLocks noChangeArrowheads="1"/>
          </p:cNvSpPr>
          <p:nvPr/>
        </p:nvSpPr>
        <p:spPr bwMode="auto">
          <a:xfrm>
            <a:off x="6221413" y="6245225"/>
            <a:ext cx="2379662" cy="304800"/>
          </a:xfrm>
          <a:prstGeom prst="rect">
            <a:avLst/>
          </a:prstGeom>
          <a:noFill/>
          <a:ln>
            <a:noFill/>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a:solidFill>
                  <a:schemeClr val="tx2"/>
                </a:solidFill>
              </a:rPr>
              <a:t>Problem boundary</a:t>
            </a:r>
          </a:p>
        </p:txBody>
      </p:sp>
      <p:sp>
        <p:nvSpPr>
          <p:cNvPr id="24583" name="Line 7"/>
          <p:cNvSpPr>
            <a:spLocks noChangeShapeType="1"/>
          </p:cNvSpPr>
          <p:nvPr/>
        </p:nvSpPr>
        <p:spPr bwMode="auto">
          <a:xfrm flipV="1">
            <a:off x="1566863" y="4659313"/>
            <a:ext cx="2932112" cy="812800"/>
          </a:xfrm>
          <a:prstGeom prst="line">
            <a:avLst/>
          </a:prstGeom>
          <a:noFill/>
          <a:ln w="9525">
            <a:solidFill>
              <a:schemeClr val="tx1"/>
            </a:solidFill>
            <a:round/>
            <a:headEnd/>
            <a:tailEnd type="triangle" w="med" len="med"/>
          </a:ln>
          <a:effectLst>
            <a:outerShdw dist="13470" dir="2700000" algn="ctr" rotWithShape="0">
              <a:schemeClr val="bg2"/>
            </a:outerShdw>
          </a:effectLst>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24584" name="Text Box 10"/>
          <p:cNvSpPr txBox="1">
            <a:spLocks noChangeArrowheads="1"/>
          </p:cNvSpPr>
          <p:nvPr/>
        </p:nvSpPr>
        <p:spPr bwMode="auto">
          <a:xfrm>
            <a:off x="4262438" y="4346575"/>
            <a:ext cx="260350" cy="274638"/>
          </a:xfrm>
          <a:prstGeom prst="rect">
            <a:avLst/>
          </a:prstGeom>
          <a:noFill/>
          <a:ln>
            <a:noFill/>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200">
                <a:solidFill>
                  <a:schemeClr val="tx2"/>
                </a:solidFill>
              </a:rPr>
              <a:t>s</a:t>
            </a:r>
          </a:p>
        </p:txBody>
      </p:sp>
      <p:sp>
        <p:nvSpPr>
          <p:cNvPr id="24585" name="Line 11"/>
          <p:cNvSpPr>
            <a:spLocks noChangeShapeType="1"/>
          </p:cNvSpPr>
          <p:nvPr/>
        </p:nvSpPr>
        <p:spPr bwMode="auto">
          <a:xfrm flipV="1">
            <a:off x="4506913" y="4465638"/>
            <a:ext cx="622300" cy="188912"/>
          </a:xfrm>
          <a:prstGeom prst="line">
            <a:avLst/>
          </a:prstGeom>
          <a:noFill/>
          <a:ln w="9525">
            <a:solidFill>
              <a:schemeClr val="tx1"/>
            </a:solidFill>
            <a:round/>
            <a:headEnd/>
            <a:tailEnd type="triangle" w="med" len="med"/>
          </a:ln>
          <a:effectLst>
            <a:outerShdw dist="13470" dir="2700000" algn="ctr" rotWithShape="0">
              <a:schemeClr val="bg2"/>
            </a:outerShdw>
          </a:effectLst>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24586" name="Text Box 12"/>
          <p:cNvSpPr txBox="1">
            <a:spLocks noChangeArrowheads="1"/>
          </p:cNvSpPr>
          <p:nvPr/>
        </p:nvSpPr>
        <p:spPr bwMode="auto">
          <a:xfrm>
            <a:off x="5168900" y="4281488"/>
            <a:ext cx="509588" cy="274637"/>
          </a:xfrm>
          <a:prstGeom prst="rect">
            <a:avLst/>
          </a:prstGeom>
          <a:noFill/>
          <a:ln>
            <a:noFill/>
          </a:ln>
          <a:effectLst>
            <a:outerShdw dist="13470"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200">
                <a:solidFill>
                  <a:schemeClr val="tx2"/>
                </a:solidFill>
              </a:rPr>
              <a:t>s+ds</a:t>
            </a:r>
          </a:p>
        </p:txBody>
      </p:sp>
      <p:graphicFrame>
        <p:nvGraphicFramePr>
          <p:cNvPr id="24587" name="Object 13"/>
          <p:cNvGraphicFramePr>
            <a:graphicFrameLocks noChangeAspect="1"/>
          </p:cNvGraphicFramePr>
          <p:nvPr/>
        </p:nvGraphicFramePr>
        <p:xfrm>
          <a:off x="4044950" y="4784725"/>
          <a:ext cx="460375" cy="311150"/>
        </p:xfrm>
        <a:graphic>
          <a:graphicData uri="http://schemas.openxmlformats.org/presentationml/2006/ole">
            <mc:AlternateContent xmlns:mc="http://schemas.openxmlformats.org/markup-compatibility/2006">
              <mc:Choice xmlns:v="urn:schemas-microsoft-com:vml" Requires="v">
                <p:oleObj spid="_x0000_s24595" name="Equation" r:id="rId3" imgW="317087" imgH="215619" progId="Equation.3">
                  <p:embed/>
                </p:oleObj>
              </mc:Choice>
              <mc:Fallback>
                <p:oleObj name="Equation" r:id="rId3" imgW="317087" imgH="215619"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950" y="4784725"/>
                        <a:ext cx="460375" cy="311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8" name="Object 14"/>
          <p:cNvGraphicFramePr>
            <a:graphicFrameLocks noChangeAspect="1"/>
          </p:cNvGraphicFramePr>
          <p:nvPr/>
        </p:nvGraphicFramePr>
        <p:xfrm>
          <a:off x="5140325" y="4605338"/>
          <a:ext cx="866775" cy="311150"/>
        </p:xfrm>
        <a:graphic>
          <a:graphicData uri="http://schemas.openxmlformats.org/presentationml/2006/ole">
            <mc:AlternateContent xmlns:mc="http://schemas.openxmlformats.org/markup-compatibility/2006">
              <mc:Choice xmlns:v="urn:schemas-microsoft-com:vml" Requires="v">
                <p:oleObj spid="_x0000_s24596" name="Equation" r:id="rId5" imgW="596641" imgH="215806" progId="Equation.3">
                  <p:embed/>
                </p:oleObj>
              </mc:Choice>
              <mc:Fallback>
                <p:oleObj name="Equation" r:id="rId5" imgW="596641" imgH="215806"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0325" y="4605338"/>
                        <a:ext cx="866775" cy="311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9" name="Line 15"/>
          <p:cNvSpPr>
            <a:spLocks noChangeShapeType="1"/>
          </p:cNvSpPr>
          <p:nvPr/>
        </p:nvSpPr>
        <p:spPr bwMode="auto">
          <a:xfrm rot="-305977">
            <a:off x="4456113" y="4572000"/>
            <a:ext cx="42862" cy="188913"/>
          </a:xfrm>
          <a:prstGeom prst="line">
            <a:avLst/>
          </a:prstGeom>
          <a:noFill/>
          <a:ln w="9525">
            <a:solidFill>
              <a:schemeClr val="tx1"/>
            </a:solidFill>
            <a:round/>
            <a:headEnd/>
            <a:tailEnd/>
          </a:ln>
          <a:effectLst>
            <a:outerShdw dist="13470" dir="2700000" algn="ctr" rotWithShape="0">
              <a:schemeClr val="bg2"/>
            </a:outerShdw>
          </a:effectLst>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24590" name="Line 17"/>
          <p:cNvSpPr>
            <a:spLocks noChangeShapeType="1"/>
          </p:cNvSpPr>
          <p:nvPr/>
        </p:nvSpPr>
        <p:spPr bwMode="auto">
          <a:xfrm rot="-305977">
            <a:off x="5113338" y="4386263"/>
            <a:ext cx="42862" cy="188912"/>
          </a:xfrm>
          <a:prstGeom prst="line">
            <a:avLst/>
          </a:prstGeom>
          <a:noFill/>
          <a:ln w="9525">
            <a:solidFill>
              <a:schemeClr val="tx1"/>
            </a:solidFill>
            <a:round/>
            <a:headEnd/>
            <a:tailEnd/>
          </a:ln>
          <a:effectLst>
            <a:outerShdw dist="13470" dir="2700000" algn="ctr" rotWithShape="0">
              <a:schemeClr val="bg2"/>
            </a:outerShdw>
          </a:effectLst>
          <a:extLst>
            <a:ext uri="{909E8E84-426E-40DD-AFC4-6F175D3DCCD1}">
              <a14:hiddenFill xmlns:a14="http://schemas.microsoft.com/office/drawing/2010/main">
                <a:noFill/>
              </a14:hiddenFill>
            </a:ext>
          </a:extLst>
        </p:spPr>
        <p:txBody>
          <a:bodyPr lIns="92075" tIns="46038" rIns="92075" bIns="46038"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B4E7FF52-637D-4974-9A22-078D3DC6BF5E}" type="slidenum">
              <a:rPr lang="en-US" altLang="en-US" sz="1400" smtClean="0"/>
              <a:pPr>
                <a:spcBef>
                  <a:spcPct val="0"/>
                </a:spcBef>
                <a:buClrTx/>
                <a:buSzTx/>
                <a:buFontTx/>
                <a:buNone/>
              </a:pPr>
              <a:t>23</a:t>
            </a:fld>
            <a:endParaRPr lang="en-US" altLang="en-US" sz="1400" smtClean="0"/>
          </a:p>
        </p:txBody>
      </p:sp>
      <p:sp>
        <p:nvSpPr>
          <p:cNvPr id="459778" name="Rectangle 2"/>
          <p:cNvSpPr>
            <a:spLocks noGrp="1" noChangeArrowheads="1"/>
          </p:cNvSpPr>
          <p:nvPr>
            <p:ph type="title"/>
          </p:nvPr>
        </p:nvSpPr>
        <p:spPr>
          <a:xfrm>
            <a:off x="1816100" y="546100"/>
            <a:ext cx="7162800" cy="660400"/>
          </a:xfrm>
        </p:spPr>
        <p:txBody>
          <a:bodyPr/>
          <a:lstStyle/>
          <a:p>
            <a:pPr>
              <a:defRPr/>
            </a:pPr>
            <a:r>
              <a:rPr lang="en-US" smtClean="0"/>
              <a:t>Lagrangian Derivation of BE (4)</a:t>
            </a:r>
          </a:p>
        </p:txBody>
      </p:sp>
      <p:sp>
        <p:nvSpPr>
          <p:cNvPr id="459779" name="Rectangle 3"/>
          <p:cNvSpPr>
            <a:spLocks noGrp="1" noChangeArrowheads="1"/>
          </p:cNvSpPr>
          <p:nvPr>
            <p:ph type="body" idx="1"/>
          </p:nvPr>
        </p:nvSpPr>
        <p:spPr>
          <a:xfrm>
            <a:off x="665163" y="1368425"/>
            <a:ext cx="7786687" cy="5181600"/>
          </a:xfrm>
        </p:spPr>
        <p:txBody>
          <a:bodyPr/>
          <a:lstStyle/>
          <a:p>
            <a:pPr marL="533400" indent="-533400">
              <a:defRPr/>
            </a:pPr>
            <a:r>
              <a:rPr lang="en-US" sz="2400" smtClean="0"/>
              <a:t>Beams are particularly easy to solve (We have been doing it since NE301!)</a:t>
            </a:r>
          </a:p>
          <a:p>
            <a:pPr marL="533400" indent="-533400">
              <a:defRPr/>
            </a:pPr>
            <a:r>
              <a:rPr lang="en-US" sz="2400" smtClean="0"/>
              <a:t>The particle flux is depleted by any interaction, with the probability of interaction per unit path given by the total cross section</a:t>
            </a:r>
          </a:p>
          <a:p>
            <a:pPr marL="914400" lvl="1" indent="-457200">
              <a:defRPr/>
            </a:pPr>
            <a:r>
              <a:rPr lang="en-US" sz="2400" smtClean="0"/>
              <a:t>Therefore the total probability of interaction is total cross section times ds</a:t>
            </a:r>
          </a:p>
          <a:p>
            <a:pPr marL="533400" indent="-533400">
              <a:defRPr/>
            </a:pPr>
            <a:r>
              <a:rPr lang="en-US" sz="2400" smtClean="0"/>
              <a:t>The gains per unit path are given by the source term times the unit path, so the balance equation is:</a:t>
            </a:r>
          </a:p>
          <a:p>
            <a:pPr marL="533400" indent="-533400">
              <a:defRPr/>
            </a:pPr>
            <a:endParaRPr lang="en-US" sz="2400" smtClean="0"/>
          </a:p>
          <a:p>
            <a:pPr marL="533400" indent="-533400">
              <a:defRPr/>
            </a:pPr>
            <a:endParaRPr lang="en-US" sz="2400" smtClean="0"/>
          </a:p>
          <a:p>
            <a:pPr marL="533400" indent="-533400">
              <a:defRPr/>
            </a:pPr>
            <a:r>
              <a:rPr lang="en-US" sz="2400" smtClean="0"/>
              <a:t>or:</a:t>
            </a:r>
          </a:p>
        </p:txBody>
      </p:sp>
      <p:graphicFrame>
        <p:nvGraphicFramePr>
          <p:cNvPr id="25605" name="Object 4"/>
          <p:cNvGraphicFramePr>
            <a:graphicFrameLocks noChangeAspect="1"/>
          </p:cNvGraphicFramePr>
          <p:nvPr/>
        </p:nvGraphicFramePr>
        <p:xfrm>
          <a:off x="1800225" y="5030788"/>
          <a:ext cx="6083300" cy="569912"/>
        </p:xfrm>
        <a:graphic>
          <a:graphicData uri="http://schemas.openxmlformats.org/presentationml/2006/ole">
            <mc:AlternateContent xmlns:mc="http://schemas.openxmlformats.org/markup-compatibility/2006">
              <mc:Choice xmlns:v="urn:schemas-microsoft-com:vml" Requires="v">
                <p:oleObj spid="_x0000_s25611" name="Equation" r:id="rId3" imgW="2425700" imgH="228600" progId="Equation.3">
                  <p:embed/>
                </p:oleObj>
              </mc:Choice>
              <mc:Fallback>
                <p:oleObj name="Equation" r:id="rId3" imgW="2425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5030788"/>
                        <a:ext cx="6083300" cy="569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5"/>
          <p:cNvGraphicFramePr>
            <a:graphicFrameLocks noChangeAspect="1"/>
          </p:cNvGraphicFramePr>
          <p:nvPr/>
        </p:nvGraphicFramePr>
        <p:xfrm>
          <a:off x="2451100" y="5876925"/>
          <a:ext cx="3949700" cy="981075"/>
        </p:xfrm>
        <a:graphic>
          <a:graphicData uri="http://schemas.openxmlformats.org/presentationml/2006/ole">
            <mc:AlternateContent xmlns:mc="http://schemas.openxmlformats.org/markup-compatibility/2006">
              <mc:Choice xmlns:v="urn:schemas-microsoft-com:vml" Requires="v">
                <p:oleObj spid="_x0000_s25612" name="Equation" r:id="rId5" imgW="1574800" imgH="393700" progId="Equation.3">
                  <p:embed/>
                </p:oleObj>
              </mc:Choice>
              <mc:Fallback>
                <p:oleObj name="Equation" r:id="rId5" imgW="15748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1100" y="5876925"/>
                        <a:ext cx="3949700" cy="981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3CFD20EB-89D8-4115-991D-F59436909217}" type="slidenum">
              <a:rPr lang="en-US" altLang="en-US" sz="1400" smtClean="0"/>
              <a:pPr>
                <a:spcBef>
                  <a:spcPct val="0"/>
                </a:spcBef>
                <a:buClrTx/>
                <a:buSzTx/>
                <a:buFontTx/>
                <a:buNone/>
              </a:pPr>
              <a:t>24</a:t>
            </a:fld>
            <a:endParaRPr lang="en-US" altLang="en-US" sz="1400" smtClean="0"/>
          </a:p>
        </p:txBody>
      </p:sp>
      <p:sp>
        <p:nvSpPr>
          <p:cNvPr id="461826" name="Rectangle 2"/>
          <p:cNvSpPr>
            <a:spLocks noGrp="1" noChangeArrowheads="1"/>
          </p:cNvSpPr>
          <p:nvPr>
            <p:ph type="title"/>
          </p:nvPr>
        </p:nvSpPr>
        <p:spPr>
          <a:xfrm>
            <a:off x="1816100" y="546100"/>
            <a:ext cx="7162800" cy="660400"/>
          </a:xfrm>
        </p:spPr>
        <p:txBody>
          <a:bodyPr/>
          <a:lstStyle/>
          <a:p>
            <a:pPr>
              <a:defRPr/>
            </a:pPr>
            <a:r>
              <a:rPr lang="en-US" smtClean="0"/>
              <a:t>Lagrangian Derivation of BE (5)</a:t>
            </a:r>
          </a:p>
        </p:txBody>
      </p:sp>
      <p:sp>
        <p:nvSpPr>
          <p:cNvPr id="461827" name="Rectangle 3"/>
          <p:cNvSpPr>
            <a:spLocks noGrp="1" noChangeArrowheads="1"/>
          </p:cNvSpPr>
          <p:nvPr>
            <p:ph type="body" idx="1"/>
          </p:nvPr>
        </p:nvSpPr>
        <p:spPr>
          <a:xfrm>
            <a:off x="665163" y="1368425"/>
            <a:ext cx="7786687" cy="5181600"/>
          </a:xfrm>
        </p:spPr>
        <p:txBody>
          <a:bodyPr/>
          <a:lstStyle/>
          <a:p>
            <a:pPr marL="533400" indent="-533400">
              <a:defRPr/>
            </a:pPr>
            <a:r>
              <a:rPr lang="en-US" sz="2400" dirty="0" smtClean="0"/>
              <a:t>This equation will be our starting point for the integral transport equation in Chapter 5.</a:t>
            </a:r>
          </a:p>
          <a:p>
            <a:pPr marL="533400" indent="-533400">
              <a:defRPr/>
            </a:pPr>
            <a:r>
              <a:rPr lang="en-US" sz="2400" dirty="0" smtClean="0"/>
              <a:t>For now, except for the derivative term we can jump to the “deterministic” equation by simply substituting the dependencies:</a:t>
            </a:r>
          </a:p>
          <a:p>
            <a:pPr marL="533400" indent="-533400">
              <a:defRPr/>
            </a:pPr>
            <a:endParaRPr lang="en-US" sz="2400" dirty="0" smtClean="0"/>
          </a:p>
          <a:p>
            <a:pPr marL="533400" indent="-533400">
              <a:defRPr/>
            </a:pPr>
            <a:endParaRPr lang="en-US" sz="2400" dirty="0" smtClean="0"/>
          </a:p>
          <a:p>
            <a:pPr marL="533400" indent="-533400">
              <a:defRPr/>
            </a:pPr>
            <a:r>
              <a:rPr lang="en-US" sz="2400" dirty="0" smtClean="0"/>
              <a:t>If the derivatives exist, we can use the chain rule:</a:t>
            </a:r>
          </a:p>
        </p:txBody>
      </p:sp>
      <p:graphicFrame>
        <p:nvGraphicFramePr>
          <p:cNvPr id="26629" name="Object 4"/>
          <p:cNvGraphicFramePr>
            <a:graphicFrameLocks noChangeAspect="1"/>
          </p:cNvGraphicFramePr>
          <p:nvPr/>
        </p:nvGraphicFramePr>
        <p:xfrm>
          <a:off x="2652713" y="3417888"/>
          <a:ext cx="3184525" cy="601662"/>
        </p:xfrm>
        <a:graphic>
          <a:graphicData uri="http://schemas.openxmlformats.org/presentationml/2006/ole">
            <mc:AlternateContent xmlns:mc="http://schemas.openxmlformats.org/markup-compatibility/2006">
              <mc:Choice xmlns:v="urn:schemas-microsoft-com:vml" Requires="v">
                <p:oleObj spid="_x0000_s26635" name="Equation" r:id="rId3" imgW="1269449" imgH="241195" progId="Equation.3">
                  <p:embed/>
                </p:oleObj>
              </mc:Choice>
              <mc:Fallback>
                <p:oleObj name="Equation" r:id="rId3" imgW="1269449"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713" y="3417888"/>
                        <a:ext cx="3184525" cy="601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5"/>
          <p:cNvGraphicFramePr>
            <a:graphicFrameLocks noChangeAspect="1"/>
          </p:cNvGraphicFramePr>
          <p:nvPr/>
        </p:nvGraphicFramePr>
        <p:xfrm>
          <a:off x="1700213" y="4784725"/>
          <a:ext cx="5548312" cy="1892300"/>
        </p:xfrm>
        <a:graphic>
          <a:graphicData uri="http://schemas.openxmlformats.org/presentationml/2006/ole">
            <mc:AlternateContent xmlns:mc="http://schemas.openxmlformats.org/markup-compatibility/2006">
              <mc:Choice xmlns:v="urn:schemas-microsoft-com:vml" Requires="v">
                <p:oleObj spid="_x0000_s26636" name="Equation" r:id="rId5" imgW="2590800" imgH="889000" progId="Equation.3">
                  <p:embed/>
                </p:oleObj>
              </mc:Choice>
              <mc:Fallback>
                <p:oleObj name="Equation" r:id="rId5" imgW="2590800" imgH="889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0213" y="4784725"/>
                        <a:ext cx="5548312" cy="189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A422051E-A6EA-4DA6-9A72-A7B628B7F29F}" type="slidenum">
              <a:rPr lang="en-US" altLang="en-US" sz="1400" smtClean="0"/>
              <a:pPr>
                <a:spcBef>
                  <a:spcPct val="0"/>
                </a:spcBef>
                <a:buClrTx/>
                <a:buSzTx/>
                <a:buFontTx/>
                <a:buNone/>
              </a:pPr>
              <a:t>25</a:t>
            </a:fld>
            <a:endParaRPr lang="en-US" altLang="en-US" sz="1400" smtClean="0"/>
          </a:p>
        </p:txBody>
      </p:sp>
      <p:sp>
        <p:nvSpPr>
          <p:cNvPr id="462850" name="Rectangle 2"/>
          <p:cNvSpPr>
            <a:spLocks noGrp="1" noChangeArrowheads="1"/>
          </p:cNvSpPr>
          <p:nvPr>
            <p:ph type="title"/>
          </p:nvPr>
        </p:nvSpPr>
        <p:spPr>
          <a:xfrm>
            <a:off x="1816100" y="546100"/>
            <a:ext cx="7162800" cy="660400"/>
          </a:xfrm>
        </p:spPr>
        <p:txBody>
          <a:bodyPr/>
          <a:lstStyle/>
          <a:p>
            <a:pPr>
              <a:defRPr/>
            </a:pPr>
            <a:r>
              <a:rPr lang="en-US" smtClean="0"/>
              <a:t>Lagrangian Derivation of BE (6)</a:t>
            </a:r>
          </a:p>
        </p:txBody>
      </p:sp>
      <p:sp>
        <p:nvSpPr>
          <p:cNvPr id="462851" name="Rectangle 3"/>
          <p:cNvSpPr>
            <a:spLocks noGrp="1" noChangeArrowheads="1"/>
          </p:cNvSpPr>
          <p:nvPr>
            <p:ph type="body" idx="1"/>
          </p:nvPr>
        </p:nvSpPr>
        <p:spPr>
          <a:xfrm>
            <a:off x="665163" y="1368425"/>
            <a:ext cx="7786687" cy="5181600"/>
          </a:xfrm>
        </p:spPr>
        <p:txBody>
          <a:bodyPr/>
          <a:lstStyle/>
          <a:p>
            <a:pPr marL="533400" indent="-533400">
              <a:defRPr/>
            </a:pPr>
            <a:r>
              <a:rPr lang="en-US" sz="2400" dirty="0" smtClean="0"/>
              <a:t>Plugging in the derivatives (the constants that were buried in the integrals of Slide 2-20) gets us to the familiar:</a:t>
            </a:r>
          </a:p>
          <a:p>
            <a:pPr marL="533400" indent="-533400">
              <a:defRPr/>
            </a:pPr>
            <a:endParaRPr lang="en-US" sz="2400" dirty="0" smtClean="0"/>
          </a:p>
          <a:p>
            <a:pPr marL="533400" indent="-533400">
              <a:defRPr/>
            </a:pPr>
            <a:endParaRPr lang="en-US" sz="2400" dirty="0" smtClean="0"/>
          </a:p>
          <a:p>
            <a:pPr marL="533400" indent="-533400">
              <a:defRPr/>
            </a:pPr>
            <a:endParaRPr lang="en-US" sz="2400" dirty="0" smtClean="0"/>
          </a:p>
          <a:p>
            <a:pPr marL="533400" indent="-533400">
              <a:defRPr/>
            </a:pPr>
            <a:endParaRPr lang="en-US" sz="2400" dirty="0" smtClean="0"/>
          </a:p>
          <a:p>
            <a:pPr marL="533400" indent="-533400">
              <a:defRPr/>
            </a:pPr>
            <a:endParaRPr lang="en-US" sz="2400" dirty="0" smtClean="0"/>
          </a:p>
          <a:p>
            <a:pPr marL="533400" indent="-533400">
              <a:defRPr/>
            </a:pPr>
            <a:endParaRPr lang="en-US" sz="2400" dirty="0" smtClean="0"/>
          </a:p>
          <a:p>
            <a:pPr marL="533400" indent="-533400">
              <a:defRPr/>
            </a:pPr>
            <a:endParaRPr lang="en-US" sz="2400" dirty="0" smtClean="0"/>
          </a:p>
          <a:p>
            <a:pPr marL="533400" indent="-533400">
              <a:defRPr/>
            </a:pPr>
            <a:r>
              <a:rPr lang="en-US" sz="2400" dirty="0" smtClean="0"/>
              <a:t>This is the equation from Slide 2-16, which leads to the same final form as before (Slide 2-18)</a:t>
            </a:r>
          </a:p>
        </p:txBody>
      </p:sp>
      <p:graphicFrame>
        <p:nvGraphicFramePr>
          <p:cNvPr id="27653" name="Object 4"/>
          <p:cNvGraphicFramePr>
            <a:graphicFrameLocks noChangeAspect="1"/>
          </p:cNvGraphicFramePr>
          <p:nvPr/>
        </p:nvGraphicFramePr>
        <p:xfrm>
          <a:off x="327025" y="2778125"/>
          <a:ext cx="8164513" cy="2406650"/>
        </p:xfrm>
        <a:graphic>
          <a:graphicData uri="http://schemas.openxmlformats.org/presentationml/2006/ole">
            <mc:AlternateContent xmlns:mc="http://schemas.openxmlformats.org/markup-compatibility/2006">
              <mc:Choice xmlns:v="urn:schemas-microsoft-com:vml" Requires="v">
                <p:oleObj spid="_x0000_s27656" name="Equation" r:id="rId3" imgW="3898900" imgH="1155700" progId="Equation.3">
                  <p:embed/>
                </p:oleObj>
              </mc:Choice>
              <mc:Fallback>
                <p:oleObj name="Equation" r:id="rId3" imgW="3898900" imgH="1155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2778125"/>
                        <a:ext cx="8164513" cy="2406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D1C0D363-1026-4441-87ED-B8916C9CCA37}" type="slidenum">
              <a:rPr lang="en-US" altLang="en-US" sz="1400" smtClean="0"/>
              <a:pPr>
                <a:spcBef>
                  <a:spcPct val="0"/>
                </a:spcBef>
                <a:buClrTx/>
                <a:buSzTx/>
                <a:buFontTx/>
                <a:buNone/>
              </a:pPr>
              <a:t>26</a:t>
            </a:fld>
            <a:endParaRPr lang="en-US" altLang="en-US" sz="1400" smtClean="0"/>
          </a:p>
        </p:txBody>
      </p:sp>
      <p:sp>
        <p:nvSpPr>
          <p:cNvPr id="392194" name="Rectangle 2"/>
          <p:cNvSpPr>
            <a:spLocks noGrp="1" noChangeArrowheads="1"/>
          </p:cNvSpPr>
          <p:nvPr>
            <p:ph type="title"/>
          </p:nvPr>
        </p:nvSpPr>
        <p:spPr>
          <a:xfrm>
            <a:off x="1816100" y="546100"/>
            <a:ext cx="7162800" cy="660400"/>
          </a:xfrm>
        </p:spPr>
        <p:txBody>
          <a:bodyPr/>
          <a:lstStyle/>
          <a:p>
            <a:pPr>
              <a:defRPr/>
            </a:pPr>
            <a:r>
              <a:rPr lang="en-US" smtClean="0"/>
              <a:t>Homework Problems</a:t>
            </a:r>
          </a:p>
        </p:txBody>
      </p:sp>
      <p:sp>
        <p:nvSpPr>
          <p:cNvPr id="392195" name="Rectangle 3"/>
          <p:cNvSpPr>
            <a:spLocks noGrp="1" noChangeArrowheads="1"/>
          </p:cNvSpPr>
          <p:nvPr>
            <p:ph type="body" idx="1"/>
          </p:nvPr>
        </p:nvSpPr>
        <p:spPr>
          <a:xfrm>
            <a:off x="185738" y="1339850"/>
            <a:ext cx="8478837" cy="5181600"/>
          </a:xfrm>
        </p:spPr>
        <p:txBody>
          <a:bodyPr/>
          <a:lstStyle/>
          <a:p>
            <a:pPr marL="0" indent="0" defTabSz="909638">
              <a:buFontTx/>
              <a:buNone/>
              <a:defRPr/>
            </a:pPr>
            <a:r>
              <a:rPr lang="en-US" sz="2800" dirty="0" smtClean="0"/>
              <a:t>(2-1) Repeat the </a:t>
            </a:r>
            <a:r>
              <a:rPr lang="en-US" sz="2800" dirty="0" err="1" smtClean="0"/>
              <a:t>Lagrangian</a:t>
            </a:r>
            <a:r>
              <a:rPr lang="en-US" sz="2800" dirty="0" smtClean="0"/>
              <a:t> derivation using time, t, as the parameter instead of distance, s, along the direction of travel.</a:t>
            </a:r>
          </a:p>
          <a:p>
            <a:pPr marL="0" indent="0" defTabSz="909638">
              <a:buFontTx/>
              <a:buNone/>
              <a:defRPr/>
            </a:pPr>
            <a:r>
              <a:rPr lang="en-US" sz="2800" dirty="0" smtClean="0"/>
              <a:t>(2-2)	How would the equation look for a charged particle with stopping power (i.e., energy loss per unit distance) of </a:t>
            </a:r>
            <a:r>
              <a:rPr lang="en-US" sz="2800" i="1" dirty="0" smtClean="0"/>
              <a:t>S(E)?</a:t>
            </a:r>
          </a:p>
          <a:p>
            <a:pPr marL="0" indent="0" defTabSz="909638">
              <a:buFontTx/>
              <a:buNone/>
              <a:defRPr/>
            </a:pPr>
            <a:r>
              <a:rPr lang="en-US" sz="2800" dirty="0"/>
              <a:t>(</a:t>
            </a:r>
            <a:r>
              <a:rPr lang="en-US" sz="2800" dirty="0" smtClean="0"/>
              <a:t>2-3)</a:t>
            </a:r>
            <a:r>
              <a:rPr lang="en-US" sz="2800" dirty="0"/>
              <a:t>	</a:t>
            </a:r>
            <a:r>
              <a:rPr lang="en-US" sz="2800" dirty="0" smtClean="0"/>
              <a:t>Fermi developed his “age theory” by assuming that neutron scattering was a continuous process (instead of happening instantaneously at each collision). Using </a:t>
            </a:r>
            <a:r>
              <a:rPr lang="en-US" sz="2800" dirty="0" err="1" smtClean="0"/>
              <a:t>xsi</a:t>
            </a:r>
            <a:r>
              <a:rPr lang="en-US" sz="2800" dirty="0" smtClean="0"/>
              <a:t> (average lethargy gain per collision), show that </a:t>
            </a:r>
            <a:r>
              <a:rPr lang="en-US" sz="2800" i="1" dirty="0" smtClean="0"/>
              <a:t>S(E)=E*</a:t>
            </a:r>
            <a:r>
              <a:rPr lang="en-US" sz="2800" dirty="0" err="1" smtClean="0"/>
              <a:t>xsi</a:t>
            </a:r>
            <a:r>
              <a:rPr lang="en-US" sz="2800" dirty="0" smtClean="0"/>
              <a:t>*sigma-s.</a:t>
            </a:r>
            <a:endParaRPr lang="en-US" sz="2800" i="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06BBE115-60F3-4318-BF88-C6078F0ADE65}" type="slidenum">
              <a:rPr lang="en-US" altLang="en-US" sz="1400" smtClean="0"/>
              <a:pPr>
                <a:spcBef>
                  <a:spcPct val="0"/>
                </a:spcBef>
                <a:buClrTx/>
                <a:buSzTx/>
                <a:buFontTx/>
                <a:buNone/>
              </a:pPr>
              <a:t>3</a:t>
            </a:fld>
            <a:endParaRPr lang="en-US" altLang="en-US" sz="1400" smtClean="0"/>
          </a:p>
        </p:txBody>
      </p:sp>
      <p:sp>
        <p:nvSpPr>
          <p:cNvPr id="371714" name="Rectangle 2"/>
          <p:cNvSpPr>
            <a:spLocks noGrp="1" noChangeArrowheads="1"/>
          </p:cNvSpPr>
          <p:nvPr>
            <p:ph type="title"/>
          </p:nvPr>
        </p:nvSpPr>
        <p:spPr/>
        <p:txBody>
          <a:bodyPr/>
          <a:lstStyle/>
          <a:p>
            <a:pPr>
              <a:defRPr/>
            </a:pPr>
            <a:r>
              <a:rPr lang="en-US" smtClean="0"/>
              <a:t>Particle distributions (2)</a:t>
            </a:r>
          </a:p>
        </p:txBody>
      </p:sp>
      <p:sp>
        <p:nvSpPr>
          <p:cNvPr id="371715" name="Rectangle 3"/>
          <p:cNvSpPr>
            <a:spLocks noGrp="1" noChangeArrowheads="1"/>
          </p:cNvSpPr>
          <p:nvPr>
            <p:ph type="body" idx="1"/>
          </p:nvPr>
        </p:nvSpPr>
        <p:spPr>
          <a:xfrm>
            <a:off x="0" y="1493838"/>
            <a:ext cx="8128000" cy="4754562"/>
          </a:xfrm>
        </p:spPr>
        <p:txBody>
          <a:bodyPr/>
          <a:lstStyle/>
          <a:p>
            <a:pPr marL="990600" lvl="1" indent="-533400">
              <a:defRPr/>
            </a:pPr>
            <a:r>
              <a:rPr lang="en-US" smtClean="0"/>
              <a:t>Angular flux is more useful for two types of events:</a:t>
            </a:r>
          </a:p>
          <a:p>
            <a:pPr marL="1371600" lvl="2" indent="-457200">
              <a:buFontTx/>
              <a:buAutoNum type="arabicPeriod"/>
              <a:defRPr/>
            </a:pPr>
            <a:r>
              <a:rPr lang="en-US" sz="2800" smtClean="0"/>
              <a:t>Interaction rates</a:t>
            </a:r>
          </a:p>
          <a:p>
            <a:pPr marL="1371600" lvl="2" indent="-457200">
              <a:buFontTx/>
              <a:buAutoNum type="arabicPeriod"/>
              <a:defRPr/>
            </a:pPr>
            <a:r>
              <a:rPr lang="en-US" sz="2800" smtClean="0"/>
              <a:t>Boundary crossings</a:t>
            </a:r>
          </a:p>
          <a:p>
            <a:pPr marL="1371600" lvl="2" indent="-457200">
              <a:buFontTx/>
              <a:buNone/>
              <a:defRPr/>
            </a:pPr>
            <a:endParaRPr lang="en-US" sz="2800" smtClean="0"/>
          </a:p>
          <a:p>
            <a:pPr marL="990600" lvl="1" indent="-533400">
              <a:defRPr/>
            </a:pPr>
            <a:r>
              <a:rPr lang="en-US" smtClean="0"/>
              <a:t>Since the individual terms of the B.E. involve these two types of events, the angular flux is the primary unknown of the equation.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D1F35163-C220-485B-8CF5-6738CFCBC232}" type="slidenum">
              <a:rPr lang="en-US" altLang="en-US" sz="1400" smtClean="0"/>
              <a:pPr>
                <a:spcBef>
                  <a:spcPct val="0"/>
                </a:spcBef>
                <a:buClrTx/>
                <a:buSzTx/>
                <a:buFontTx/>
                <a:buNone/>
              </a:pPr>
              <a:t>4</a:t>
            </a:fld>
            <a:endParaRPr lang="en-US" altLang="en-US" sz="1400" smtClean="0"/>
          </a:p>
        </p:txBody>
      </p:sp>
      <p:sp>
        <p:nvSpPr>
          <p:cNvPr id="372738" name="Rectangle 1026"/>
          <p:cNvSpPr>
            <a:spLocks noGrp="1" noChangeArrowheads="1"/>
          </p:cNvSpPr>
          <p:nvPr>
            <p:ph type="title"/>
          </p:nvPr>
        </p:nvSpPr>
        <p:spPr/>
        <p:txBody>
          <a:bodyPr/>
          <a:lstStyle/>
          <a:p>
            <a:pPr>
              <a:defRPr/>
            </a:pPr>
            <a:r>
              <a:rPr lang="en-US" smtClean="0"/>
              <a:t>Interaction rates</a:t>
            </a:r>
          </a:p>
        </p:txBody>
      </p:sp>
      <p:graphicFrame>
        <p:nvGraphicFramePr>
          <p:cNvPr id="6148" name="Object 2048"/>
          <p:cNvGraphicFramePr>
            <a:graphicFrameLocks noChangeAspect="1"/>
          </p:cNvGraphicFramePr>
          <p:nvPr/>
        </p:nvGraphicFramePr>
        <p:xfrm>
          <a:off x="1223963" y="2174875"/>
          <a:ext cx="6975475" cy="3546475"/>
        </p:xfrm>
        <a:graphic>
          <a:graphicData uri="http://schemas.openxmlformats.org/presentationml/2006/ole">
            <mc:AlternateContent xmlns:mc="http://schemas.openxmlformats.org/markup-compatibility/2006">
              <mc:Choice xmlns:v="urn:schemas-microsoft-com:vml" Requires="v">
                <p:oleObj spid="_x0000_s6151" name="Equation" r:id="rId3" imgW="2781300" imgH="1422400" progId="Equation.3">
                  <p:embed/>
                </p:oleObj>
              </mc:Choice>
              <mc:Fallback>
                <p:oleObj name="Equation" r:id="rId3" imgW="2781300" imgH="1422400" progId="Equation.3">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2174875"/>
                        <a:ext cx="6975475" cy="354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6D440F48-B1CC-4DA4-B69B-57FA70A8CFB8}" type="slidenum">
              <a:rPr lang="en-US" altLang="en-US" sz="1400" smtClean="0"/>
              <a:pPr>
                <a:spcBef>
                  <a:spcPct val="0"/>
                </a:spcBef>
                <a:buClrTx/>
                <a:buSzTx/>
                <a:buFontTx/>
                <a:buNone/>
              </a:pPr>
              <a:t>5</a:t>
            </a:fld>
            <a:endParaRPr lang="en-US" altLang="en-US" sz="1400" smtClean="0"/>
          </a:p>
        </p:txBody>
      </p:sp>
      <p:sp>
        <p:nvSpPr>
          <p:cNvPr id="373762" name="Rectangle 1026"/>
          <p:cNvSpPr>
            <a:spLocks noGrp="1" noChangeArrowheads="1"/>
          </p:cNvSpPr>
          <p:nvPr>
            <p:ph type="title"/>
          </p:nvPr>
        </p:nvSpPr>
        <p:spPr/>
        <p:txBody>
          <a:bodyPr/>
          <a:lstStyle/>
          <a:p>
            <a:pPr>
              <a:defRPr/>
            </a:pPr>
            <a:r>
              <a:rPr lang="en-US" smtClean="0"/>
              <a:t>Boundary crossings</a:t>
            </a:r>
          </a:p>
        </p:txBody>
      </p:sp>
      <p:sp>
        <p:nvSpPr>
          <p:cNvPr id="373763" name="Rectangle 1027"/>
          <p:cNvSpPr>
            <a:spLocks noGrp="1" noChangeArrowheads="1"/>
          </p:cNvSpPr>
          <p:nvPr>
            <p:ph type="body" idx="1"/>
          </p:nvPr>
        </p:nvSpPr>
        <p:spPr>
          <a:xfrm>
            <a:off x="692150" y="1841500"/>
            <a:ext cx="7772400" cy="1174750"/>
          </a:xfrm>
        </p:spPr>
        <p:txBody>
          <a:bodyPr/>
          <a:lstStyle/>
          <a:p>
            <a:pPr>
              <a:defRPr/>
            </a:pPr>
            <a:r>
              <a:rPr lang="en-US" sz="2800" smtClean="0"/>
              <a:t>Consider an element of surface area dA </a:t>
            </a:r>
            <a:r>
              <a:rPr lang="en-US" sz="2800" u="sng" smtClean="0"/>
              <a:t>not</a:t>
            </a:r>
            <a:r>
              <a:rPr lang="en-US" sz="2800" smtClean="0"/>
              <a:t> perpendicular to     :   </a:t>
            </a:r>
          </a:p>
        </p:txBody>
      </p:sp>
      <p:graphicFrame>
        <p:nvGraphicFramePr>
          <p:cNvPr id="7173" name="Object 1028"/>
          <p:cNvGraphicFramePr>
            <a:graphicFrameLocks noChangeAspect="1"/>
          </p:cNvGraphicFramePr>
          <p:nvPr/>
        </p:nvGraphicFramePr>
        <p:xfrm>
          <a:off x="3721100" y="2195513"/>
          <a:ext cx="414338" cy="506412"/>
        </p:xfrm>
        <a:graphic>
          <a:graphicData uri="http://schemas.openxmlformats.org/presentationml/2006/ole">
            <mc:AlternateContent xmlns:mc="http://schemas.openxmlformats.org/markup-compatibility/2006">
              <mc:Choice xmlns:v="urn:schemas-microsoft-com:vml" Requires="v">
                <p:oleObj spid="_x0000_s7208" name="Equation" r:id="rId3" imgW="164957" imgH="203024" progId="Equation.3">
                  <p:embed/>
                </p:oleObj>
              </mc:Choice>
              <mc:Fallback>
                <p:oleObj name="Equation" r:id="rId3" imgW="164957" imgH="203024"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1100" y="2195513"/>
                        <a:ext cx="414338" cy="5064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3765" name="Rectangle 1029"/>
          <p:cNvSpPr>
            <a:spLocks noChangeArrowheads="1"/>
          </p:cNvSpPr>
          <p:nvPr/>
        </p:nvSpPr>
        <p:spPr bwMode="auto">
          <a:xfrm>
            <a:off x="698500" y="4810125"/>
            <a:ext cx="7772400" cy="1174750"/>
          </a:xfrm>
          <a:prstGeom prst="rect">
            <a:avLst/>
          </a:prstGeom>
          <a:noFill/>
          <a:ln w="9525">
            <a:noFill/>
            <a:miter lim="800000"/>
            <a:headEnd/>
            <a:tailEnd/>
          </a:ln>
          <a:effectLst/>
        </p:spPr>
        <p:txBody>
          <a:bodyPr lIns="92075" tIns="46038" rIns="92075" bIns="46038"/>
          <a:lstStyle/>
          <a:p>
            <a:pPr marL="342900" indent="-342900">
              <a:spcBef>
                <a:spcPct val="20000"/>
              </a:spcBef>
              <a:buClr>
                <a:schemeClr val="hlink"/>
              </a:buClr>
              <a:buSzPct val="75000"/>
              <a:buFontTx/>
              <a:buChar char="•"/>
              <a:defRPr/>
            </a:pPr>
            <a:r>
              <a:rPr lang="en-US" sz="2800">
                <a:solidFill>
                  <a:schemeClr val="tx1"/>
                </a:solidFill>
                <a:effectLst>
                  <a:outerShdw blurRad="38100" dist="38100" dir="2700000" algn="tl">
                    <a:srgbClr val="C0C0C0"/>
                  </a:outerShdw>
                </a:effectLst>
              </a:rPr>
              <a:t>Create a volume element by projecting </a:t>
            </a:r>
            <a:r>
              <a:rPr lang="en-US" sz="2800" i="1">
                <a:solidFill>
                  <a:schemeClr val="tx1"/>
                </a:solidFill>
                <a:effectLst>
                  <a:outerShdw blurRad="38100" dist="38100" dir="2700000" algn="tl">
                    <a:srgbClr val="C0C0C0"/>
                  </a:outerShdw>
                </a:effectLst>
              </a:rPr>
              <a:t>dA</a:t>
            </a:r>
            <a:r>
              <a:rPr lang="en-US" sz="2800">
                <a:solidFill>
                  <a:schemeClr val="tx1"/>
                </a:solidFill>
                <a:effectLst>
                  <a:outerShdw blurRad="38100" dist="38100" dir="2700000" algn="tl">
                    <a:srgbClr val="C0C0C0"/>
                  </a:outerShdw>
                </a:effectLst>
              </a:rPr>
              <a:t> backwards along the direction     a distance </a:t>
            </a:r>
            <a:r>
              <a:rPr lang="en-US" sz="2800" i="1">
                <a:solidFill>
                  <a:schemeClr val="tx1"/>
                </a:solidFill>
                <a:effectLst>
                  <a:outerShdw blurRad="38100" dist="38100" dir="2700000" algn="tl">
                    <a:srgbClr val="C0C0C0"/>
                  </a:outerShdw>
                </a:effectLst>
              </a:rPr>
              <a:t>vdt</a:t>
            </a:r>
            <a:r>
              <a:rPr lang="en-US" sz="2800">
                <a:solidFill>
                  <a:schemeClr val="tx1"/>
                </a:solidFill>
                <a:effectLst>
                  <a:outerShdw blurRad="38100" dist="38100" dir="2700000" algn="tl">
                    <a:srgbClr val="C0C0C0"/>
                  </a:outerShdw>
                </a:effectLst>
              </a:rPr>
              <a:t>   </a:t>
            </a:r>
          </a:p>
        </p:txBody>
      </p:sp>
      <p:graphicFrame>
        <p:nvGraphicFramePr>
          <p:cNvPr id="7176" name="Object 1053"/>
          <p:cNvGraphicFramePr>
            <a:graphicFrameLocks noChangeAspect="1"/>
          </p:cNvGraphicFramePr>
          <p:nvPr/>
        </p:nvGraphicFramePr>
        <p:xfrm>
          <a:off x="5910263" y="5165725"/>
          <a:ext cx="414337" cy="506413"/>
        </p:xfrm>
        <a:graphic>
          <a:graphicData uri="http://schemas.openxmlformats.org/presentationml/2006/ole">
            <mc:AlternateContent xmlns:mc="http://schemas.openxmlformats.org/markup-compatibility/2006">
              <mc:Choice xmlns:v="urn:schemas-microsoft-com:vml" Requires="v">
                <p:oleObj spid="_x0000_s7209" name="Equation" r:id="rId5" imgW="164957" imgH="203024" progId="Equation.3">
                  <p:embed/>
                </p:oleObj>
              </mc:Choice>
              <mc:Fallback>
                <p:oleObj name="Equation" r:id="rId5" imgW="164957" imgH="203024" progId="Equation.3">
                  <p:embed/>
                  <p:pic>
                    <p:nvPicPr>
                      <p:cNvPr id="0" name="Object 10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0263" y="5165725"/>
                        <a:ext cx="4143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205"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7825" y="2984727"/>
            <a:ext cx="58483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AA3EF7E9-9E87-495A-B0FD-ED5554665266}" type="slidenum">
              <a:rPr lang="en-US" altLang="en-US" sz="1400" smtClean="0"/>
              <a:pPr>
                <a:spcBef>
                  <a:spcPct val="0"/>
                </a:spcBef>
                <a:buClrTx/>
                <a:buSzTx/>
                <a:buFontTx/>
                <a:buNone/>
              </a:pPr>
              <a:t>6</a:t>
            </a:fld>
            <a:endParaRPr lang="en-US" altLang="en-US" sz="1400" smtClean="0"/>
          </a:p>
        </p:txBody>
      </p:sp>
      <p:sp>
        <p:nvSpPr>
          <p:cNvPr id="374786" name="Rectangle 1026"/>
          <p:cNvSpPr>
            <a:spLocks noGrp="1" noChangeArrowheads="1"/>
          </p:cNvSpPr>
          <p:nvPr>
            <p:ph type="title"/>
          </p:nvPr>
        </p:nvSpPr>
        <p:spPr/>
        <p:txBody>
          <a:bodyPr/>
          <a:lstStyle/>
          <a:p>
            <a:pPr>
              <a:defRPr/>
            </a:pPr>
            <a:r>
              <a:rPr lang="en-US" smtClean="0"/>
              <a:t>Boundary crossings (2)</a:t>
            </a:r>
          </a:p>
        </p:txBody>
      </p:sp>
      <p:graphicFrame>
        <p:nvGraphicFramePr>
          <p:cNvPr id="8196" name="Object 1050"/>
          <p:cNvGraphicFramePr>
            <a:graphicFrameLocks noChangeAspect="1"/>
          </p:cNvGraphicFramePr>
          <p:nvPr/>
        </p:nvGraphicFramePr>
        <p:xfrm>
          <a:off x="715963" y="3579813"/>
          <a:ext cx="7642225" cy="3008312"/>
        </p:xfrm>
        <a:graphic>
          <a:graphicData uri="http://schemas.openxmlformats.org/presentationml/2006/ole">
            <mc:AlternateContent xmlns:mc="http://schemas.openxmlformats.org/markup-compatibility/2006">
              <mc:Choice xmlns:v="urn:schemas-microsoft-com:vml" Requires="v">
                <p:oleObj spid="_x0000_s8227" name="Equation" r:id="rId3" imgW="3048000" imgH="1206500" progId="Equation.3">
                  <p:embed/>
                </p:oleObj>
              </mc:Choice>
              <mc:Fallback>
                <p:oleObj name="Equation" r:id="rId3" imgW="3048000" imgH="1206500" progId="Equation.3">
                  <p:embed/>
                  <p:pic>
                    <p:nvPicPr>
                      <p:cNvPr id="0" name="Object 10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3579813"/>
                        <a:ext cx="7642225" cy="3008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225"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1459819"/>
            <a:ext cx="58483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76B80D91-FD88-4495-84D2-BC99F0A183AA}" type="slidenum">
              <a:rPr lang="en-US" altLang="en-US" sz="1400" smtClean="0"/>
              <a:pPr>
                <a:spcBef>
                  <a:spcPct val="0"/>
                </a:spcBef>
                <a:buClrTx/>
                <a:buSzTx/>
                <a:buFontTx/>
                <a:buNone/>
              </a:pPr>
              <a:t>7</a:t>
            </a:fld>
            <a:endParaRPr lang="en-US" altLang="en-US" sz="1400" smtClean="0"/>
          </a:p>
        </p:txBody>
      </p:sp>
      <p:sp>
        <p:nvSpPr>
          <p:cNvPr id="375810" name="Rectangle 1026"/>
          <p:cNvSpPr>
            <a:spLocks noGrp="1" noChangeArrowheads="1"/>
          </p:cNvSpPr>
          <p:nvPr>
            <p:ph type="title"/>
          </p:nvPr>
        </p:nvSpPr>
        <p:spPr/>
        <p:txBody>
          <a:bodyPr/>
          <a:lstStyle/>
          <a:p>
            <a:pPr>
              <a:defRPr/>
            </a:pPr>
            <a:r>
              <a:rPr lang="en-US" smtClean="0"/>
              <a:t>Boundary crossings (3)</a:t>
            </a:r>
          </a:p>
        </p:txBody>
      </p:sp>
      <p:graphicFrame>
        <p:nvGraphicFramePr>
          <p:cNvPr id="9220" name="Object 1027"/>
          <p:cNvGraphicFramePr>
            <a:graphicFrameLocks noChangeAspect="1"/>
          </p:cNvGraphicFramePr>
          <p:nvPr/>
        </p:nvGraphicFramePr>
        <p:xfrm>
          <a:off x="736600" y="3357563"/>
          <a:ext cx="7866063" cy="3452812"/>
        </p:xfrm>
        <a:graphic>
          <a:graphicData uri="http://schemas.openxmlformats.org/presentationml/2006/ole">
            <mc:AlternateContent xmlns:mc="http://schemas.openxmlformats.org/markup-compatibility/2006">
              <mc:Choice xmlns:v="urn:schemas-microsoft-com:vml" Requires="v">
                <p:oleObj spid="_x0000_s9227" name="Equation" r:id="rId3" imgW="3136900" imgH="1384300" progId="Equation.3">
                  <p:embed/>
                </p:oleObj>
              </mc:Choice>
              <mc:Fallback>
                <p:oleObj name="Equation" r:id="rId3" imgW="3136900" imgH="1384300"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3357563"/>
                        <a:ext cx="7866063" cy="3452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5812" name="Rectangle 1028"/>
          <p:cNvSpPr>
            <a:spLocks noGrp="1" noChangeArrowheads="1"/>
          </p:cNvSpPr>
          <p:nvPr>
            <p:ph type="body" idx="1"/>
          </p:nvPr>
        </p:nvSpPr>
        <p:spPr>
          <a:xfrm>
            <a:off x="0" y="1493838"/>
            <a:ext cx="8128000" cy="1779587"/>
          </a:xfrm>
        </p:spPr>
        <p:txBody>
          <a:bodyPr/>
          <a:lstStyle/>
          <a:p>
            <a:pPr marL="990600" lvl="1" indent="-533400">
              <a:defRPr/>
            </a:pPr>
            <a:r>
              <a:rPr lang="en-US" smtClean="0"/>
              <a:t>Note that the total crossing rate (regardless of direction) can be found by integrating over     :</a:t>
            </a:r>
            <a:r>
              <a:rPr lang="en-US" sz="3200" smtClean="0"/>
              <a:t> </a:t>
            </a:r>
          </a:p>
        </p:txBody>
      </p:sp>
      <p:graphicFrame>
        <p:nvGraphicFramePr>
          <p:cNvPr id="9222" name="Object 1029"/>
          <p:cNvGraphicFramePr>
            <a:graphicFrameLocks noChangeAspect="1"/>
          </p:cNvGraphicFramePr>
          <p:nvPr/>
        </p:nvGraphicFramePr>
        <p:xfrm>
          <a:off x="1839913" y="2405063"/>
          <a:ext cx="382587" cy="442912"/>
        </p:xfrm>
        <a:graphic>
          <a:graphicData uri="http://schemas.openxmlformats.org/presentationml/2006/ole">
            <mc:AlternateContent xmlns:mc="http://schemas.openxmlformats.org/markup-compatibility/2006">
              <mc:Choice xmlns:v="urn:schemas-microsoft-com:vml" Requires="v">
                <p:oleObj spid="_x0000_s9228" name="Equation" r:id="rId5" imgW="152202" imgH="177569" progId="Equation.3">
                  <p:embed/>
                </p:oleObj>
              </mc:Choice>
              <mc:Fallback>
                <p:oleObj name="Equation" r:id="rId5" imgW="152202" imgH="177569" progId="Equation.3">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9913" y="2405063"/>
                        <a:ext cx="382587" cy="442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0B6E69A4-846C-4428-96F0-B614FF58E970}" type="slidenum">
              <a:rPr lang="en-US" altLang="en-US" sz="1400" smtClean="0"/>
              <a:pPr>
                <a:spcBef>
                  <a:spcPct val="0"/>
                </a:spcBef>
                <a:buClrTx/>
                <a:buSzTx/>
                <a:buFontTx/>
                <a:buNone/>
              </a:pPr>
              <a:t>8</a:t>
            </a:fld>
            <a:endParaRPr lang="en-US" altLang="en-US" sz="1400" smtClean="0"/>
          </a:p>
        </p:txBody>
      </p:sp>
      <p:sp>
        <p:nvSpPr>
          <p:cNvPr id="376834" name="Rectangle 1026"/>
          <p:cNvSpPr>
            <a:spLocks noGrp="1" noChangeArrowheads="1"/>
          </p:cNvSpPr>
          <p:nvPr>
            <p:ph type="title"/>
          </p:nvPr>
        </p:nvSpPr>
        <p:spPr/>
        <p:txBody>
          <a:bodyPr/>
          <a:lstStyle/>
          <a:p>
            <a:pPr>
              <a:defRPr/>
            </a:pPr>
            <a:r>
              <a:rPr lang="en-US" smtClean="0"/>
              <a:t>Boundary crossings (4)</a:t>
            </a:r>
          </a:p>
        </p:txBody>
      </p:sp>
      <p:sp>
        <p:nvSpPr>
          <p:cNvPr id="376835" name="Rectangle 1027"/>
          <p:cNvSpPr>
            <a:spLocks noGrp="1" noChangeArrowheads="1"/>
          </p:cNvSpPr>
          <p:nvPr>
            <p:ph type="body" idx="1"/>
          </p:nvPr>
        </p:nvSpPr>
        <p:spPr>
          <a:xfrm>
            <a:off x="0" y="1493838"/>
            <a:ext cx="8229600" cy="2541587"/>
          </a:xfrm>
        </p:spPr>
        <p:txBody>
          <a:bodyPr/>
          <a:lstStyle/>
          <a:p>
            <a:pPr marL="990600" lvl="1" indent="-533400">
              <a:lnSpc>
                <a:spcPct val="90000"/>
              </a:lnSpc>
              <a:defRPr/>
            </a:pPr>
            <a:r>
              <a:rPr lang="en-US" smtClean="0"/>
              <a:t>This gives us the “net current”</a:t>
            </a:r>
          </a:p>
          <a:p>
            <a:pPr marL="990600" lvl="1" indent="-533400">
              <a:lnSpc>
                <a:spcPct val="90000"/>
              </a:lnSpc>
              <a:defRPr/>
            </a:pPr>
            <a:r>
              <a:rPr lang="en-US" smtClean="0"/>
              <a:t>We are also sometimes interested in “partial currents”, which count particles crossing the surface in positive and negative directions (where positive is defined by YOU by which way       points):</a:t>
            </a:r>
          </a:p>
        </p:txBody>
      </p:sp>
      <p:graphicFrame>
        <p:nvGraphicFramePr>
          <p:cNvPr id="10245" name="Object 1028"/>
          <p:cNvGraphicFramePr>
            <a:graphicFrameLocks noChangeAspect="1"/>
          </p:cNvGraphicFramePr>
          <p:nvPr/>
        </p:nvGraphicFramePr>
        <p:xfrm>
          <a:off x="1808163" y="3525838"/>
          <a:ext cx="319087" cy="442912"/>
        </p:xfrm>
        <a:graphic>
          <a:graphicData uri="http://schemas.openxmlformats.org/presentationml/2006/ole">
            <mc:AlternateContent xmlns:mc="http://schemas.openxmlformats.org/markup-compatibility/2006">
              <mc:Choice xmlns:v="urn:schemas-microsoft-com:vml" Requires="v">
                <p:oleObj spid="_x0000_s10251" name="Equation" r:id="rId3" imgW="126725" imgH="177415" progId="Equation.3">
                  <p:embed/>
                </p:oleObj>
              </mc:Choice>
              <mc:Fallback>
                <p:oleObj name="Equation" r:id="rId3" imgW="126725" imgH="177415"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163" y="3525838"/>
                        <a:ext cx="319087" cy="442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1029"/>
          <p:cNvGraphicFramePr>
            <a:graphicFrameLocks noChangeAspect="1"/>
          </p:cNvGraphicFramePr>
          <p:nvPr/>
        </p:nvGraphicFramePr>
        <p:xfrm>
          <a:off x="1997075" y="4478338"/>
          <a:ext cx="5064125" cy="2549525"/>
        </p:xfrm>
        <a:graphic>
          <a:graphicData uri="http://schemas.openxmlformats.org/presentationml/2006/ole">
            <mc:AlternateContent xmlns:mc="http://schemas.openxmlformats.org/markup-compatibility/2006">
              <mc:Choice xmlns:v="urn:schemas-microsoft-com:vml" Requires="v">
                <p:oleObj spid="_x0000_s10252" name="Equation" r:id="rId5" imgW="2019300" imgH="1231900" progId="Equation.3">
                  <p:embed/>
                </p:oleObj>
              </mc:Choice>
              <mc:Fallback>
                <p:oleObj name="Equation" r:id="rId5" imgW="2019300" imgH="1231900" progId="Equation.3">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7075" y="4478338"/>
                        <a:ext cx="5064125" cy="2549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Char char="•"/>
              <a:defRPr sz="3200">
                <a:solidFill>
                  <a:schemeClr val="tx1"/>
                </a:solidFill>
                <a:latin typeface="Arial" charset="0"/>
              </a:defRPr>
            </a:lvl1pPr>
            <a:lvl2pPr marL="742950" indent="-285750">
              <a:spcBef>
                <a:spcPct val="20000"/>
              </a:spcBef>
              <a:buClr>
                <a:schemeClr val="hlink"/>
              </a:buClr>
              <a:buSzPct val="75000"/>
              <a:buChar char="•"/>
              <a:defRPr sz="2800">
                <a:solidFill>
                  <a:schemeClr val="tx1"/>
                </a:solidFill>
                <a:latin typeface="Arial" charset="0"/>
              </a:defRPr>
            </a:lvl2pPr>
            <a:lvl3pPr marL="1143000" indent="-228600">
              <a:spcBef>
                <a:spcPct val="20000"/>
              </a:spcBef>
              <a:buClr>
                <a:schemeClr val="hlink"/>
              </a:buClr>
              <a:buSzPct val="65000"/>
              <a:buChar char="•"/>
              <a:defRPr sz="2400">
                <a:solidFill>
                  <a:schemeClr val="tx1"/>
                </a:solidFill>
                <a:latin typeface="Arial" charset="0"/>
              </a:defRPr>
            </a:lvl3pPr>
            <a:lvl4pPr marL="16002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4pPr>
            <a:lvl5pPr marL="2057400" indent="-228600">
              <a:spcBef>
                <a:spcPct val="20000"/>
              </a:spcBef>
              <a:buClr>
                <a:schemeClr val="hlink"/>
              </a:buClr>
              <a:buSzPct val="65000"/>
              <a:buFont typeface="Monotype Sorts" pitchFamily="2" charset="2"/>
              <a:buChar char="ä"/>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65000"/>
              <a:buFont typeface="Monotype Sorts" pitchFamily="2" charset="2"/>
              <a:buChar char="ä"/>
              <a:defRPr sz="2000">
                <a:solidFill>
                  <a:schemeClr val="tx1"/>
                </a:solidFill>
                <a:latin typeface="Times New Roman" pitchFamily="18" charset="0"/>
              </a:defRPr>
            </a:lvl9pPr>
          </a:lstStyle>
          <a:p>
            <a:pPr>
              <a:spcBef>
                <a:spcPct val="0"/>
              </a:spcBef>
              <a:buClrTx/>
              <a:buSzTx/>
              <a:buFontTx/>
              <a:buNone/>
            </a:pPr>
            <a:r>
              <a:rPr lang="en-US" altLang="en-US" sz="1400" smtClean="0"/>
              <a:t>2-</a:t>
            </a:r>
            <a:fld id="{CA2B53D9-BEBB-46B8-AFCA-43B25E26A8DF}" type="slidenum">
              <a:rPr lang="en-US" altLang="en-US" sz="1400" smtClean="0"/>
              <a:pPr>
                <a:spcBef>
                  <a:spcPct val="0"/>
                </a:spcBef>
                <a:buClrTx/>
                <a:buSzTx/>
                <a:buFontTx/>
                <a:buNone/>
              </a:pPr>
              <a:t>9</a:t>
            </a:fld>
            <a:endParaRPr lang="en-US" altLang="en-US" sz="1400" smtClean="0"/>
          </a:p>
        </p:txBody>
      </p:sp>
      <p:sp>
        <p:nvSpPr>
          <p:cNvPr id="377858" name="Rectangle 1026"/>
          <p:cNvSpPr>
            <a:spLocks noGrp="1" noChangeArrowheads="1"/>
          </p:cNvSpPr>
          <p:nvPr>
            <p:ph type="title"/>
          </p:nvPr>
        </p:nvSpPr>
        <p:spPr/>
        <p:txBody>
          <a:bodyPr/>
          <a:lstStyle/>
          <a:p>
            <a:pPr>
              <a:defRPr/>
            </a:pPr>
            <a:r>
              <a:rPr lang="en-US" smtClean="0"/>
              <a:t>Derivation of Boltzmann Equation (Eulerian)</a:t>
            </a:r>
          </a:p>
        </p:txBody>
      </p:sp>
      <p:sp>
        <p:nvSpPr>
          <p:cNvPr id="377859" name="Rectangle 1027"/>
          <p:cNvSpPr>
            <a:spLocks noGrp="1" noChangeArrowheads="1"/>
          </p:cNvSpPr>
          <p:nvPr>
            <p:ph type="body" idx="1"/>
          </p:nvPr>
        </p:nvSpPr>
        <p:spPr>
          <a:xfrm>
            <a:off x="346075" y="1397000"/>
            <a:ext cx="7772400" cy="682625"/>
          </a:xfrm>
        </p:spPr>
        <p:txBody>
          <a:bodyPr/>
          <a:lstStyle/>
          <a:p>
            <a:pPr marL="533400" indent="-533400">
              <a:lnSpc>
                <a:spcPct val="90000"/>
              </a:lnSpc>
              <a:defRPr/>
            </a:pPr>
            <a:r>
              <a:rPr lang="en-US" sz="2400" smtClean="0"/>
              <a:t>Particle balance on the subset of particles occupying a </a:t>
            </a:r>
            <a:r>
              <a:rPr lang="en-US" sz="2400" u="sng" smtClean="0"/>
              <a:t>fixed</a:t>
            </a:r>
            <a:r>
              <a:rPr lang="en-US" sz="2400" smtClean="0"/>
              <a:t> dEd</a:t>
            </a:r>
            <a:r>
              <a:rPr lang="en-US" sz="2400" smtClean="0">
                <a:latin typeface="Symbol" pitchFamily="18" charset="2"/>
              </a:rPr>
              <a:t>W</a:t>
            </a:r>
            <a:r>
              <a:rPr lang="en-US" sz="2400" smtClean="0"/>
              <a:t>dxdydzdt:</a:t>
            </a:r>
          </a:p>
        </p:txBody>
      </p:sp>
      <p:graphicFrame>
        <p:nvGraphicFramePr>
          <p:cNvPr id="11269" name="Object 1028"/>
          <p:cNvGraphicFramePr>
            <a:graphicFrameLocks noChangeAspect="1"/>
          </p:cNvGraphicFramePr>
          <p:nvPr/>
        </p:nvGraphicFramePr>
        <p:xfrm>
          <a:off x="736600" y="2757488"/>
          <a:ext cx="7993063" cy="2995612"/>
        </p:xfrm>
        <a:graphic>
          <a:graphicData uri="http://schemas.openxmlformats.org/presentationml/2006/ole">
            <mc:AlternateContent xmlns:mc="http://schemas.openxmlformats.org/markup-compatibility/2006">
              <mc:Choice xmlns:v="urn:schemas-microsoft-com:vml" Requires="v">
                <p:oleObj spid="_x0000_s11272" name="Equation" r:id="rId3" imgW="3187700" imgH="1333500" progId="Equation.3">
                  <p:embed/>
                </p:oleObj>
              </mc:Choice>
              <mc:Fallback>
                <p:oleObj name="Equation" r:id="rId3" imgW="3187700" imgH="1333500"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2757488"/>
                        <a:ext cx="7993063" cy="29956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Sparkle">
  <a:themeElements>
    <a:clrScheme name="Sparkle 3">
      <a:dk1>
        <a:srgbClr val="000000"/>
      </a:dk1>
      <a:lt1>
        <a:srgbClr val="FFFFFF"/>
      </a:lt1>
      <a:dk2>
        <a:srgbClr val="000000"/>
      </a:dk2>
      <a:lt2>
        <a:srgbClr val="DDDDDD"/>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Spark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3470" dir="2700000" algn="ctr" rotWithShape="0">
            <a:schemeClr val="bg2"/>
          </a:outerShdw>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3470" dir="2700000" algn="ctr" rotWithShape="0">
            <a:schemeClr val="bg2"/>
          </a:outerShdw>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2"/>
            </a:solidFill>
            <a:effectLst/>
            <a:latin typeface="Arial" charset="0"/>
          </a:defRPr>
        </a:defPPr>
      </a:lstStyle>
    </a:lnDef>
  </a:objectDefaults>
  <a:extraClrSchemeLst>
    <a:extraClrScheme>
      <a:clrScheme name="Sparkle 1">
        <a:dk1>
          <a:srgbClr val="000000"/>
        </a:dk1>
        <a:lt1>
          <a:srgbClr val="DDDDDD"/>
        </a:lt1>
        <a:dk2>
          <a:srgbClr val="0000FF"/>
        </a:dk2>
        <a:lt2>
          <a:srgbClr val="00CCCC"/>
        </a:lt2>
        <a:accent1>
          <a:srgbClr val="B2B2B2"/>
        </a:accent1>
        <a:accent2>
          <a:srgbClr val="FF9933"/>
        </a:accent2>
        <a:accent3>
          <a:srgbClr val="AAAAFF"/>
        </a:accent3>
        <a:accent4>
          <a:srgbClr val="BDBDBD"/>
        </a:accent4>
        <a:accent5>
          <a:srgbClr val="D5D5D5"/>
        </a:accent5>
        <a:accent6>
          <a:srgbClr val="E78A2D"/>
        </a:accent6>
        <a:hlink>
          <a:srgbClr val="CC00CC"/>
        </a:hlink>
        <a:folHlink>
          <a:srgbClr val="9999FF"/>
        </a:folHlink>
      </a:clrScheme>
      <a:clrMap bg1="dk2" tx1="lt1" bg2="dk1" tx2="lt2" accent1="accent1" accent2="accent2" accent3="accent3" accent4="accent4" accent5="accent5" accent6="accent6" hlink="hlink" folHlink="folHlink"/>
    </a:extraClrScheme>
    <a:extraClrScheme>
      <a:clrScheme name="Sparkle 2">
        <a:dk1>
          <a:srgbClr val="000000"/>
        </a:dk1>
        <a:lt1>
          <a:srgbClr val="CCCCFF"/>
        </a:lt1>
        <a:dk2>
          <a:srgbClr val="003399"/>
        </a:dk2>
        <a:lt2>
          <a:srgbClr val="76E0E6"/>
        </a:lt2>
        <a:accent1>
          <a:srgbClr val="66CCFF"/>
        </a:accent1>
        <a:accent2>
          <a:srgbClr val="6666FF"/>
        </a:accent2>
        <a:accent3>
          <a:srgbClr val="E2E2FF"/>
        </a:accent3>
        <a:accent4>
          <a:srgbClr val="000000"/>
        </a:accent4>
        <a:accent5>
          <a:srgbClr val="B8E2FF"/>
        </a:accent5>
        <a:accent6>
          <a:srgbClr val="5C5CE7"/>
        </a:accent6>
        <a:hlink>
          <a:srgbClr val="00CCCC"/>
        </a:hlink>
        <a:folHlink>
          <a:srgbClr val="9999FF"/>
        </a:folHlink>
      </a:clrScheme>
      <a:clrMap bg1="lt1" tx1="dk1" bg2="lt2" tx2="dk2" accent1="accent1" accent2="accent2" accent3="accent3" accent4="accent4" accent5="accent5" accent6="accent6" hlink="hlink" folHlink="folHlink"/>
    </a:extraClrScheme>
    <a:extraClrScheme>
      <a:clrScheme name="Sparkle 3">
        <a:dk1>
          <a:srgbClr val="000000"/>
        </a:dk1>
        <a:lt1>
          <a:srgbClr val="FFFFFF"/>
        </a:lt1>
        <a:dk2>
          <a:srgbClr val="000000"/>
        </a:dk2>
        <a:lt2>
          <a:srgbClr val="DDDDDD"/>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2259</TotalTime>
  <Words>919</Words>
  <Application>Microsoft Office PowerPoint</Application>
  <PresentationFormat>On-screen Show (4:3)</PresentationFormat>
  <Paragraphs>138</Paragraphs>
  <Slides>26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Monotype Sorts</vt:lpstr>
      <vt:lpstr>Symbol</vt:lpstr>
      <vt:lpstr>Times New Roman</vt:lpstr>
      <vt:lpstr>Sparkle</vt:lpstr>
      <vt:lpstr>Equation</vt:lpstr>
      <vt:lpstr>Lesson 2 Objectives</vt:lpstr>
      <vt:lpstr>Particle distributions</vt:lpstr>
      <vt:lpstr>Particle distributions (2)</vt:lpstr>
      <vt:lpstr>Interaction rates</vt:lpstr>
      <vt:lpstr>Boundary crossings</vt:lpstr>
      <vt:lpstr>Boundary crossings (2)</vt:lpstr>
      <vt:lpstr>Boundary crossings (3)</vt:lpstr>
      <vt:lpstr>Boundary crossings (4)</vt:lpstr>
      <vt:lpstr>Derivation of Boltzmann Equation (Eulerian)</vt:lpstr>
      <vt:lpstr>Term#1: Increase of particles</vt:lpstr>
      <vt:lpstr>Term#1: Increase of particles (2)</vt:lpstr>
      <vt:lpstr>Term#2: Particles “born”</vt:lpstr>
      <vt:lpstr>Term#3: Particles streaming out</vt:lpstr>
      <vt:lpstr>Term#4: Particle colliding</vt:lpstr>
      <vt:lpstr>Putting it together</vt:lpstr>
      <vt:lpstr>Putting it together (2)</vt:lpstr>
      <vt:lpstr>Putting it together (3)</vt:lpstr>
      <vt:lpstr>Putting it together (4)</vt:lpstr>
      <vt:lpstr>Derivation of Boltzmann Equation (Lagrangian)</vt:lpstr>
      <vt:lpstr>Lagrangian state description</vt:lpstr>
      <vt:lpstr>Lagrangian Derivation of BE (2)</vt:lpstr>
      <vt:lpstr>Lagrangian Derivation of BE (3)</vt:lpstr>
      <vt:lpstr>Lagrangian Derivation of BE (4)</vt:lpstr>
      <vt:lpstr>Lagrangian Derivation of BE (5)</vt:lpstr>
      <vt:lpstr>Lagrangian Derivation of BE (6)</vt:lpstr>
      <vt:lpstr>Homework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Criticality Safety and Radiation Shielding Team</dc:title>
  <dc:creator>Ronald E. Pevey</dc:creator>
  <cp:lastModifiedBy>Pevey, Ronald E</cp:lastModifiedBy>
  <cp:revision>145</cp:revision>
  <cp:lastPrinted>1999-08-30T19:39:18Z</cp:lastPrinted>
  <dcterms:created xsi:type="dcterms:W3CDTF">1995-05-28T16:29:18Z</dcterms:created>
  <dcterms:modified xsi:type="dcterms:W3CDTF">2018-09-04T15:19:50Z</dcterms:modified>
</cp:coreProperties>
</file>