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73" r:id="rId2"/>
    <p:sldId id="398" r:id="rId3"/>
    <p:sldId id="399" r:id="rId4"/>
    <p:sldId id="400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402" r:id="rId16"/>
    <p:sldId id="384" r:id="rId17"/>
    <p:sldId id="403" r:id="rId18"/>
    <p:sldId id="385" r:id="rId19"/>
    <p:sldId id="404" r:id="rId20"/>
    <p:sldId id="386" r:id="rId21"/>
    <p:sldId id="392" r:id="rId22"/>
    <p:sldId id="387" r:id="rId23"/>
    <p:sldId id="405" r:id="rId24"/>
    <p:sldId id="388" r:id="rId25"/>
    <p:sldId id="406" r:id="rId26"/>
    <p:sldId id="393" r:id="rId27"/>
    <p:sldId id="407" r:id="rId28"/>
    <p:sldId id="389" r:id="rId29"/>
    <p:sldId id="408" r:id="rId30"/>
    <p:sldId id="390" r:id="rId31"/>
    <p:sldId id="391" r:id="rId32"/>
    <p:sldId id="409" r:id="rId33"/>
    <p:sldId id="394" r:id="rId34"/>
    <p:sldId id="410" r:id="rId35"/>
    <p:sldId id="395" r:id="rId36"/>
    <p:sldId id="396" r:id="rId37"/>
    <p:sldId id="397" r:id="rId38"/>
    <p:sldId id="401" r:id="rId39"/>
    <p:sldId id="411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FF00"/>
    <a:srgbClr val="FF82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41.wmf"/><Relationship Id="rId5" Type="http://schemas.openxmlformats.org/officeDocument/2006/relationships/image" Target="../media/image38.wmf"/><Relationship Id="rId4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0.wmf"/><Relationship Id="rId1" Type="http://schemas.openxmlformats.org/officeDocument/2006/relationships/image" Target="../media/image43.wmf"/><Relationship Id="rId4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46.wmf"/><Relationship Id="rId7" Type="http://schemas.openxmlformats.org/officeDocument/2006/relationships/image" Target="../media/image39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38.wmf"/><Relationship Id="rId1" Type="http://schemas.openxmlformats.org/officeDocument/2006/relationships/image" Target="../media/image52.wmf"/><Relationship Id="rId5" Type="http://schemas.openxmlformats.org/officeDocument/2006/relationships/image" Target="../media/image54.wmf"/><Relationship Id="rId4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39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9.wmf"/><Relationship Id="rId7" Type="http://schemas.openxmlformats.org/officeDocument/2006/relationships/image" Target="../media/image53.wmf"/><Relationship Id="rId2" Type="http://schemas.openxmlformats.org/officeDocument/2006/relationships/image" Target="../media/image35.wmf"/><Relationship Id="rId1" Type="http://schemas.openxmlformats.org/officeDocument/2006/relationships/image" Target="../media/image66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29.wmf"/><Relationship Id="rId9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50.wmf"/><Relationship Id="rId2" Type="http://schemas.openxmlformats.org/officeDocument/2006/relationships/image" Target="../media/image39.wmf"/><Relationship Id="rId1" Type="http://schemas.openxmlformats.org/officeDocument/2006/relationships/image" Target="../media/image70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5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38.wmf"/><Relationship Id="rId7" Type="http://schemas.openxmlformats.org/officeDocument/2006/relationships/image" Target="../media/image72.wmf"/><Relationship Id="rId2" Type="http://schemas.openxmlformats.org/officeDocument/2006/relationships/image" Target="../media/image39.wmf"/><Relationship Id="rId1" Type="http://schemas.openxmlformats.org/officeDocument/2006/relationships/image" Target="../media/image71.wmf"/><Relationship Id="rId6" Type="http://schemas.openxmlformats.org/officeDocument/2006/relationships/image" Target="../media/image50.wmf"/><Relationship Id="rId5" Type="http://schemas.openxmlformats.org/officeDocument/2006/relationships/image" Target="../media/image68.wmf"/><Relationship Id="rId10" Type="http://schemas.openxmlformats.org/officeDocument/2006/relationships/image" Target="../media/image75.wmf"/><Relationship Id="rId4" Type="http://schemas.openxmlformats.org/officeDocument/2006/relationships/image" Target="../media/image53.wmf"/><Relationship Id="rId9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5.wmf"/><Relationship Id="rId3" Type="http://schemas.openxmlformats.org/officeDocument/2006/relationships/image" Target="../media/image73.wmf"/><Relationship Id="rId7" Type="http://schemas.openxmlformats.org/officeDocument/2006/relationships/image" Target="../media/image80.wmf"/><Relationship Id="rId12" Type="http://schemas.openxmlformats.org/officeDocument/2006/relationships/image" Target="../media/image84.wmf"/><Relationship Id="rId2" Type="http://schemas.openxmlformats.org/officeDocument/2006/relationships/image" Target="../media/image56.wmf"/><Relationship Id="rId1" Type="http://schemas.openxmlformats.org/officeDocument/2006/relationships/image" Target="../media/image77.wmf"/><Relationship Id="rId6" Type="http://schemas.openxmlformats.org/officeDocument/2006/relationships/image" Target="../media/image57.wmf"/><Relationship Id="rId11" Type="http://schemas.openxmlformats.org/officeDocument/2006/relationships/image" Target="../media/image83.wmf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image" Target="../media/image78.wmf"/><Relationship Id="rId9" Type="http://schemas.openxmlformats.org/officeDocument/2006/relationships/image" Target="../media/image75.wmf"/><Relationship Id="rId14" Type="http://schemas.openxmlformats.org/officeDocument/2006/relationships/image" Target="../media/image5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9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</a:defRPr>
            </a:lvl1pPr>
          </a:lstStyle>
          <a:p>
            <a:fld id="{4DD31BFB-4073-48E7-8892-5F3811796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683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212850" y="62325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651250" y="6232525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NE421 Nuclear Criticality Safety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</p:spPr>
        <p:txBody>
          <a:bodyPr wrap="none" lIns="92075" tIns="46038" rIns="92075" bIns="46038" anchor="ctr"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B5DA5C05-63FB-4E18-B4B1-7120DAAEC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54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D191178-CE36-4ACF-9581-45BBCC0EE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07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42900"/>
            <a:ext cx="2057400" cy="5753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42900"/>
            <a:ext cx="6019800" cy="5753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E7B66C47-1429-473E-9146-A2670C168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4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C424756D-B204-455D-9E07-E214FF2DB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35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AC6BF5C0-E4A5-4F5D-9DCA-42709FC9A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8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BA89C325-2480-4019-AFB8-40593EF01C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40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0A3D2264-F632-4F73-816B-51BC37BC3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31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F3C30428-E2D0-4B7B-ABCF-A7BE6A8BFD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93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7961CB6-5C94-4E09-8C88-FF4F901CD5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92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23EF49C3-1DD1-40E6-9FDD-B94D0D88B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0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CC1DA2B1-3DFE-4FD8-B524-0EE903786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1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429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	</a:t>
            </a:r>
          </a:p>
          <a:p>
            <a:pPr lvl="2"/>
            <a:r>
              <a:rPr lang="en-US" smtClean="0"/>
              <a:t>Third</a:t>
            </a:r>
          </a:p>
          <a:p>
            <a:pPr lvl="2"/>
            <a:endParaRPr lang="en-US" smtClean="0"/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9475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3-</a:t>
            </a:r>
            <a:fld id="{7FC736F6-1845-4BE1-890B-0CD51323ED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i="1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32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39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7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38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1.bin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49.wmf"/><Relationship Id="rId22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39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9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107.bin"/><Relationship Id="rId18" Type="http://schemas.openxmlformats.org/officeDocument/2006/relationships/oleObject" Target="../embeddings/oleObject110.bin"/><Relationship Id="rId3" Type="http://schemas.openxmlformats.org/officeDocument/2006/relationships/oleObject" Target="../embeddings/oleObject102.bin"/><Relationship Id="rId21" Type="http://schemas.openxmlformats.org/officeDocument/2006/relationships/image" Target="../media/image64.wmf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60.wmf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image" Target="../media/image39.wmf"/><Relationship Id="rId10" Type="http://schemas.openxmlformats.org/officeDocument/2006/relationships/image" Target="../media/image59.wmf"/><Relationship Id="rId19" Type="http://schemas.openxmlformats.org/officeDocument/2006/relationships/image" Target="../media/image63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61.wmf"/><Relationship Id="rId22" Type="http://schemas.openxmlformats.org/officeDocument/2006/relationships/oleObject" Target="../embeddings/oleObject1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119.bin"/><Relationship Id="rId18" Type="http://schemas.openxmlformats.org/officeDocument/2006/relationships/oleObject" Target="../embeddings/oleObject122.bin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image" Target="../media/image50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68.wmf"/><Relationship Id="rId22" Type="http://schemas.openxmlformats.org/officeDocument/2006/relationships/oleObject" Target="../embeddings/oleObject12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67.wmf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5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6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140.bin"/><Relationship Id="rId18" Type="http://schemas.openxmlformats.org/officeDocument/2006/relationships/oleObject" Target="../embeddings/oleObject143.bin"/><Relationship Id="rId3" Type="http://schemas.openxmlformats.org/officeDocument/2006/relationships/oleObject" Target="../embeddings/oleObject135.bin"/><Relationship Id="rId21" Type="http://schemas.openxmlformats.org/officeDocument/2006/relationships/image" Target="../media/image74.wmf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68.wmf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2.bin"/><Relationship Id="rId20" Type="http://schemas.openxmlformats.org/officeDocument/2006/relationships/oleObject" Target="../embeddings/oleObject144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image" Target="../media/image50.wmf"/><Relationship Id="rId23" Type="http://schemas.openxmlformats.org/officeDocument/2006/relationships/image" Target="../media/image75.wmf"/><Relationship Id="rId10" Type="http://schemas.openxmlformats.org/officeDocument/2006/relationships/image" Target="../media/image53.wmf"/><Relationship Id="rId19" Type="http://schemas.openxmlformats.org/officeDocument/2006/relationships/image" Target="../media/image73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38.bin"/><Relationship Id="rId14" Type="http://schemas.openxmlformats.org/officeDocument/2006/relationships/oleObject" Target="../embeddings/oleObject141.bin"/><Relationship Id="rId22" Type="http://schemas.openxmlformats.org/officeDocument/2006/relationships/oleObject" Target="../embeddings/oleObject14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81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161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151.bin"/><Relationship Id="rId24" Type="http://schemas.openxmlformats.org/officeDocument/2006/relationships/oleObject" Target="../embeddings/oleObject158.bin"/><Relationship Id="rId32" Type="http://schemas.openxmlformats.org/officeDocument/2006/relationships/image" Target="../media/image58.wmf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28" Type="http://schemas.openxmlformats.org/officeDocument/2006/relationships/image" Target="../media/image84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155.bin"/><Relationship Id="rId31" Type="http://schemas.openxmlformats.org/officeDocument/2006/relationships/oleObject" Target="../embeddings/oleObject162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57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160.bin"/><Relationship Id="rId30" Type="http://schemas.openxmlformats.org/officeDocument/2006/relationships/image" Target="../media/image8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8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9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1.wmf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6.bin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1.wmf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0.bin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CDA39F3B-6864-4163-91FA-D1E9B79FD23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 3 Objectives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1824038"/>
            <a:ext cx="7772400" cy="4695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Boundary conditions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General </a:t>
            </a:r>
            <a:r>
              <a:rPr lang="en-US" dirty="0" err="1" smtClean="0"/>
              <a:t>Lagrangian</a:t>
            </a:r>
            <a:r>
              <a:rPr lang="en-US" dirty="0" smtClean="0"/>
              <a:t> solution (review)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Curvilinear coordinate systems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200" dirty="0" smtClean="0"/>
              <a:t>Cylindrical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200" dirty="0" smtClean="0"/>
              <a:t>Sphere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Curvilinear Boltzmann Equation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Conservative form of curvilinear equations</a:t>
            </a:r>
            <a:r>
              <a:rPr lang="en-US" sz="4400" dirty="0" smtClean="0"/>
              <a:t>	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1B2C911B-0654-47D0-A9D8-DC97997972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General Lagrangian solution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5278438"/>
            <a:ext cx="8164512" cy="12842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mtClean="0"/>
              <a:t>	where we defined s as the distance of travel of the particle.  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311275" y="3159125"/>
          <a:ext cx="60833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2425700" imgH="685800" progId="Equation.3">
                  <p:embed/>
                </p:oleObj>
              </mc:Choice>
              <mc:Fallback>
                <p:oleObj name="Equation" r:id="rId3" imgW="24257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159125"/>
                        <a:ext cx="60833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519113" y="1470025"/>
            <a:ext cx="816451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 you will remember, in the previous lesson we used an Lagrangian frame of reference.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This gave us a solution in the form: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A826138F-DC1A-4B10-A206-441D20C578D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General Lagrangian solution (2)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19113" y="1470025"/>
            <a:ext cx="816451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This frame of reference is “moving along with” an unperturbed” pack of particles, and the equation “is completely parameterized” in terms of s:</a:t>
            </a: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2163763" y="3556000"/>
          <a:ext cx="40751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1625600" imgH="393700" progId="Equation.3">
                  <p:embed/>
                </p:oleObj>
              </mc:Choice>
              <mc:Fallback>
                <p:oleObj name="Equation" r:id="rId3" imgW="16256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3556000"/>
                        <a:ext cx="40751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38150" y="5324475"/>
            <a:ext cx="81645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By “completely parameterized,” we mean that ALL the variables of 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y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are defined as functions of 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55BB389D-CCE3-4B80-AC45-AD2D172A0E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General Lagrangian solution (3)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519113" y="1470025"/>
            <a:ext cx="816451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That is, beginning at some initial u=0, where a particle has some position (x</a:t>
            </a:r>
            <a:r>
              <a:rPr lang="en-US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,y</a:t>
            </a:r>
            <a:r>
              <a:rPr lang="en-US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,z</a:t>
            </a:r>
            <a:r>
              <a:rPr lang="en-US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), direction cosines (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m</a:t>
            </a:r>
            <a:r>
              <a:rPr lang="en-US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), energy E</a:t>
            </a:r>
            <a:r>
              <a:rPr lang="en-US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and age t</a:t>
            </a:r>
            <a:r>
              <a:rPr lang="en-US" sz="2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all of the variable changes can be associated with 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 flipV="1">
            <a:off x="1450975" y="3594100"/>
            <a:ext cx="1588" cy="167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457325" y="5276850"/>
            <a:ext cx="981075" cy="2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 flipH="1">
            <a:off x="338138" y="5284788"/>
            <a:ext cx="1095375" cy="1030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2451100" y="50593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0" y="62103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1257300" y="31210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</a:t>
            </a:r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 flipV="1">
            <a:off x="1428750" y="4106863"/>
            <a:ext cx="727075" cy="1173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8" name="Object 11"/>
          <p:cNvGraphicFramePr>
            <a:graphicFrameLocks noChangeAspect="1"/>
          </p:cNvGraphicFramePr>
          <p:nvPr/>
        </p:nvGraphicFramePr>
        <p:xfrm>
          <a:off x="2063750" y="3563938"/>
          <a:ext cx="6667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3" imgW="228501" imgH="215806" progId="Equation.DSMT4">
                  <p:embed/>
                </p:oleObj>
              </mc:Choice>
              <mc:Fallback>
                <p:oleObj name="Equation" r:id="rId3" imgW="228501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563938"/>
                        <a:ext cx="6667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1436688" y="5297488"/>
            <a:ext cx="7096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2162175" y="4151313"/>
            <a:ext cx="0" cy="1654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51" name="Object 14"/>
          <p:cNvGraphicFramePr>
            <a:graphicFrameLocks noChangeAspect="1"/>
          </p:cNvGraphicFramePr>
          <p:nvPr/>
        </p:nvGraphicFramePr>
        <p:xfrm>
          <a:off x="1828800" y="5857875"/>
          <a:ext cx="5445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5" imgW="228501" imgH="266584" progId="Equation.3">
                  <p:embed/>
                </p:oleObj>
              </mc:Choice>
              <mc:Fallback>
                <p:oleObj name="Equation" r:id="rId5" imgW="228501" imgH="26658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857875"/>
                        <a:ext cx="5445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Line 15"/>
          <p:cNvSpPr>
            <a:spLocks noChangeShapeType="1"/>
          </p:cNvSpPr>
          <p:nvPr/>
        </p:nvSpPr>
        <p:spPr bwMode="auto">
          <a:xfrm flipH="1">
            <a:off x="1069975" y="5289550"/>
            <a:ext cx="347663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1420813" y="5283200"/>
            <a:ext cx="642937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 flipV="1">
            <a:off x="1449388" y="4652963"/>
            <a:ext cx="3175" cy="595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55" name="Object 18"/>
          <p:cNvGraphicFramePr>
            <a:graphicFrameLocks noChangeAspect="1"/>
          </p:cNvGraphicFramePr>
          <p:nvPr/>
        </p:nvGraphicFramePr>
        <p:xfrm>
          <a:off x="798513" y="5140325"/>
          <a:ext cx="2968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7" imgW="101512" imgH="215713" progId="Equation.3">
                  <p:embed/>
                </p:oleObj>
              </mc:Choice>
              <mc:Fallback>
                <p:oleObj name="Equation" r:id="rId7" imgW="101512" imgH="2157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5140325"/>
                        <a:ext cx="2968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19"/>
          <p:cNvGraphicFramePr>
            <a:graphicFrameLocks noChangeAspect="1"/>
          </p:cNvGraphicFramePr>
          <p:nvPr/>
        </p:nvGraphicFramePr>
        <p:xfrm>
          <a:off x="1735138" y="4672013"/>
          <a:ext cx="3698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9" imgW="126890" imgH="241091" progId="Equation.3">
                  <p:embed/>
                </p:oleObj>
              </mc:Choice>
              <mc:Fallback>
                <p:oleObj name="Equation" r:id="rId9" imgW="126890" imgH="24109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4672013"/>
                        <a:ext cx="3698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0"/>
          <p:cNvGraphicFramePr>
            <a:graphicFrameLocks noChangeAspect="1"/>
          </p:cNvGraphicFramePr>
          <p:nvPr/>
        </p:nvGraphicFramePr>
        <p:xfrm>
          <a:off x="979488" y="4314825"/>
          <a:ext cx="3683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1" imgW="126780" imgH="215526" progId="Equation.3">
                  <p:embed/>
                </p:oleObj>
              </mc:Choice>
              <mc:Fallback>
                <p:oleObj name="Equation" r:id="rId11" imgW="126780" imgH="21552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314825"/>
                        <a:ext cx="3683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8" name="Group 21"/>
          <p:cNvGrpSpPr>
            <a:grpSpLocks/>
          </p:cNvGrpSpPr>
          <p:nvPr/>
        </p:nvGrpSpPr>
        <p:grpSpPr bwMode="auto">
          <a:xfrm>
            <a:off x="2779713" y="3262313"/>
            <a:ext cx="6410325" cy="3105150"/>
            <a:chOff x="1813" y="2163"/>
            <a:chExt cx="4038" cy="1956"/>
          </a:xfrm>
        </p:grpSpPr>
        <p:graphicFrame>
          <p:nvGraphicFramePr>
            <p:cNvPr id="14371" name="Object 22"/>
            <p:cNvGraphicFramePr>
              <a:graphicFrameLocks noChangeAspect="1"/>
            </p:cNvGraphicFramePr>
            <p:nvPr/>
          </p:nvGraphicFramePr>
          <p:xfrm>
            <a:off x="1813" y="2163"/>
            <a:ext cx="4038" cy="1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Equation" r:id="rId13" imgW="2552400" imgH="1244520" progId="Equation.DSMT4">
                    <p:embed/>
                  </p:oleObj>
                </mc:Choice>
                <mc:Fallback>
                  <p:oleObj name="Equation" r:id="rId13" imgW="2552400" imgH="124452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2163"/>
                          <a:ext cx="4038" cy="19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2" name="Rectangle 23"/>
            <p:cNvSpPr>
              <a:spLocks noChangeArrowheads="1"/>
            </p:cNvSpPr>
            <p:nvPr/>
          </p:nvSpPr>
          <p:spPr bwMode="auto">
            <a:xfrm>
              <a:off x="2109" y="2190"/>
              <a:ext cx="3172" cy="1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pSp>
        <p:nvGrpSpPr>
          <p:cNvPr id="14359" name="Group 24"/>
          <p:cNvGrpSpPr>
            <a:grpSpLocks/>
          </p:cNvGrpSpPr>
          <p:nvPr/>
        </p:nvGrpSpPr>
        <p:grpSpPr bwMode="auto">
          <a:xfrm>
            <a:off x="885825" y="5646738"/>
            <a:ext cx="1011238" cy="279400"/>
            <a:chOff x="558" y="3557"/>
            <a:chExt cx="637" cy="176"/>
          </a:xfrm>
        </p:grpSpPr>
        <p:sp>
          <p:nvSpPr>
            <p:cNvPr id="14367" name="Line 25"/>
            <p:cNvSpPr>
              <a:spLocks noChangeShapeType="1"/>
            </p:cNvSpPr>
            <p:nvPr/>
          </p:nvSpPr>
          <p:spPr bwMode="auto">
            <a:xfrm>
              <a:off x="558" y="3657"/>
              <a:ext cx="164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26"/>
            <p:cNvSpPr>
              <a:spLocks noChangeShapeType="1"/>
            </p:cNvSpPr>
            <p:nvPr/>
          </p:nvSpPr>
          <p:spPr bwMode="auto">
            <a:xfrm flipH="1">
              <a:off x="1015" y="3557"/>
              <a:ext cx="18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27"/>
            <p:cNvSpPr>
              <a:spLocks noChangeShapeType="1"/>
            </p:cNvSpPr>
            <p:nvPr/>
          </p:nvSpPr>
          <p:spPr bwMode="auto">
            <a:xfrm>
              <a:off x="722" y="3733"/>
              <a:ext cx="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28"/>
            <p:cNvSpPr>
              <a:spLocks noChangeShapeType="1"/>
            </p:cNvSpPr>
            <p:nvPr/>
          </p:nvSpPr>
          <p:spPr bwMode="auto">
            <a:xfrm flipV="1">
              <a:off x="872" y="3685"/>
              <a:ext cx="14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60" name="Object 29"/>
          <p:cNvGraphicFramePr>
            <a:graphicFrameLocks noChangeAspect="1"/>
          </p:cNvGraphicFramePr>
          <p:nvPr/>
        </p:nvGraphicFramePr>
        <p:xfrm>
          <a:off x="1258888" y="5910263"/>
          <a:ext cx="3032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15" imgW="126835" imgH="202936" progId="Equation.3">
                  <p:embed/>
                </p:oleObj>
              </mc:Choice>
              <mc:Fallback>
                <p:oleObj name="Equation" r:id="rId15" imgW="126835" imgH="20293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10263"/>
                        <a:ext cx="3032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1" name="Group 30"/>
          <p:cNvGrpSpPr>
            <a:grpSpLocks/>
          </p:cNvGrpSpPr>
          <p:nvPr/>
        </p:nvGrpSpPr>
        <p:grpSpPr bwMode="auto">
          <a:xfrm>
            <a:off x="1438275" y="4056063"/>
            <a:ext cx="582613" cy="265112"/>
            <a:chOff x="906" y="2555"/>
            <a:chExt cx="367" cy="167"/>
          </a:xfrm>
        </p:grpSpPr>
        <p:sp>
          <p:nvSpPr>
            <p:cNvPr id="14363" name="Line 31"/>
            <p:cNvSpPr>
              <a:spLocks noChangeShapeType="1"/>
            </p:cNvSpPr>
            <p:nvPr/>
          </p:nvSpPr>
          <p:spPr bwMode="auto">
            <a:xfrm flipV="1">
              <a:off x="906" y="2558"/>
              <a:ext cx="106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32"/>
            <p:cNvSpPr>
              <a:spLocks noChangeShapeType="1"/>
            </p:cNvSpPr>
            <p:nvPr/>
          </p:nvSpPr>
          <p:spPr bwMode="auto">
            <a:xfrm flipH="1" flipV="1">
              <a:off x="1174" y="2601"/>
              <a:ext cx="99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33"/>
            <p:cNvSpPr>
              <a:spLocks noChangeShapeType="1"/>
            </p:cNvSpPr>
            <p:nvPr/>
          </p:nvSpPr>
          <p:spPr bwMode="auto">
            <a:xfrm flipV="1">
              <a:off x="1012" y="2555"/>
              <a:ext cx="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34"/>
            <p:cNvSpPr>
              <a:spLocks noChangeShapeType="1"/>
            </p:cNvSpPr>
            <p:nvPr/>
          </p:nvSpPr>
          <p:spPr bwMode="auto">
            <a:xfrm>
              <a:off x="1095" y="2558"/>
              <a:ext cx="79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62" name="Object 35"/>
          <p:cNvGraphicFramePr>
            <a:graphicFrameLocks noChangeAspect="1"/>
          </p:cNvGraphicFramePr>
          <p:nvPr/>
        </p:nvGraphicFramePr>
        <p:xfrm>
          <a:off x="1644650" y="3673475"/>
          <a:ext cx="3032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17" imgW="126725" imgH="177415" progId="Equation.3">
                  <p:embed/>
                </p:oleObj>
              </mc:Choice>
              <mc:Fallback>
                <p:oleObj name="Equation" r:id="rId17" imgW="126725" imgH="17741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673475"/>
                        <a:ext cx="3032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84DD09F6-4132-4C4F-8B6F-128A6F1472E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General Lagrangian solution (4)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519113" y="1470025"/>
            <a:ext cx="816451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We evaluate the pieces of the total derivative that are appropriate to the coordinate system: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630363" y="2527300"/>
          <a:ext cx="5802312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2895600" imgH="2171700" progId="Equation.DSMT4">
                  <p:embed/>
                </p:oleObj>
              </mc:Choice>
              <mc:Fallback>
                <p:oleObj name="Equation" r:id="rId3" imgW="2895600" imgH="2171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2527300"/>
                        <a:ext cx="5802312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44EE23E3-8BB3-4AB3-AD8F-BB12D65302D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Cartesian coordinate system (static)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V="1">
            <a:off x="1770063" y="2941638"/>
            <a:ext cx="1587" cy="167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1776413" y="4624388"/>
            <a:ext cx="16240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H="1">
            <a:off x="657225" y="4632325"/>
            <a:ext cx="1095375" cy="1030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443288" y="4435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19088" y="55578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1576388" y="24685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</a:t>
            </a: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 flipV="1">
            <a:off x="1747838" y="2509838"/>
            <a:ext cx="2671762" cy="2117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6" name="Object 11"/>
          <p:cNvGraphicFramePr>
            <a:graphicFrameLocks noChangeAspect="1"/>
          </p:cNvGraphicFramePr>
          <p:nvPr/>
        </p:nvGraphicFramePr>
        <p:xfrm>
          <a:off x="2179638" y="4884738"/>
          <a:ext cx="668655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3" imgW="2667000" imgH="800100" progId="Equation.DSMT4">
                  <p:embed/>
                </p:oleObj>
              </mc:Choice>
              <mc:Fallback>
                <p:oleObj name="Equation" r:id="rId3" imgW="2667000" imgH="800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884738"/>
                        <a:ext cx="6686550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4824413" y="2986088"/>
            <a:ext cx="379571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Notes: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Same coordinate system for position and direction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Direction coordinate system not dependent on particle position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4773613" y="2897188"/>
            <a:ext cx="3814762" cy="2016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V="1">
            <a:off x="4398963" y="1685925"/>
            <a:ext cx="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>
            <a:off x="4402138" y="2533650"/>
            <a:ext cx="78581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 flipH="1">
            <a:off x="3859213" y="2538413"/>
            <a:ext cx="531812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V="1">
            <a:off x="4387850" y="1944688"/>
            <a:ext cx="352425" cy="590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03" name="Object 18"/>
          <p:cNvGraphicFramePr>
            <a:graphicFrameLocks noChangeAspect="1"/>
          </p:cNvGraphicFramePr>
          <p:nvPr/>
        </p:nvGraphicFramePr>
        <p:xfrm>
          <a:off x="3867150" y="3117850"/>
          <a:ext cx="1428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5" imgW="101512" imgH="215713" progId="Equation.3">
                  <p:embed/>
                </p:oleObj>
              </mc:Choice>
              <mc:Fallback>
                <p:oleObj name="Equation" r:id="rId5" imgW="101512" imgH="2157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3117850"/>
                        <a:ext cx="1428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19"/>
          <p:cNvGraphicFramePr>
            <a:graphicFrameLocks noChangeAspect="1"/>
          </p:cNvGraphicFramePr>
          <p:nvPr/>
        </p:nvGraphicFramePr>
        <p:xfrm>
          <a:off x="5291138" y="2489200"/>
          <a:ext cx="179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7" imgW="126890" imgH="241091" progId="Equation.3">
                  <p:embed/>
                </p:oleObj>
              </mc:Choice>
              <mc:Fallback>
                <p:oleObj name="Equation" r:id="rId7" imgW="126890" imgH="24109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489200"/>
                        <a:ext cx="1793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0"/>
          <p:cNvGraphicFramePr>
            <a:graphicFrameLocks noChangeAspect="1"/>
          </p:cNvGraphicFramePr>
          <p:nvPr/>
        </p:nvGraphicFramePr>
        <p:xfrm>
          <a:off x="4329113" y="1354138"/>
          <a:ext cx="1778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9" imgW="126780" imgH="215526" progId="Equation.3">
                  <p:embed/>
                </p:oleObj>
              </mc:Choice>
              <mc:Fallback>
                <p:oleObj name="Equation" r:id="rId9" imgW="126780" imgH="21552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1354138"/>
                        <a:ext cx="1778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1"/>
          <p:cNvGraphicFramePr>
            <a:graphicFrameLocks noChangeAspect="1"/>
          </p:cNvGraphicFramePr>
          <p:nvPr/>
        </p:nvGraphicFramePr>
        <p:xfrm>
          <a:off x="3073400" y="2986088"/>
          <a:ext cx="2619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11" imgW="114151" imgH="164885" progId="Equation.3">
                  <p:embed/>
                </p:oleObj>
              </mc:Choice>
              <mc:Fallback>
                <p:oleObj name="Equation" r:id="rId11" imgW="114151" imgH="16488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986088"/>
                        <a:ext cx="2619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2"/>
          <p:cNvGraphicFramePr>
            <a:graphicFrameLocks noChangeAspect="1"/>
          </p:cNvGraphicFramePr>
          <p:nvPr/>
        </p:nvGraphicFramePr>
        <p:xfrm>
          <a:off x="4743450" y="1501775"/>
          <a:ext cx="3159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13" imgW="164957" imgH="203024" progId="Equation.3">
                  <p:embed/>
                </p:oleObj>
              </mc:Choice>
              <mc:Fallback>
                <p:oleObj name="Equation" r:id="rId13" imgW="164957" imgH="2030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501775"/>
                        <a:ext cx="3159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28BDFA4D-1CEB-44AD-88D8-09347B78D30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Cartesian coordinate system static (2)</a:t>
            </a:r>
          </a:p>
        </p:txBody>
      </p:sp>
      <p:graphicFrame>
        <p:nvGraphicFramePr>
          <p:cNvPr id="17412" name="Object 23"/>
          <p:cNvGraphicFramePr>
            <a:graphicFrameLocks noChangeAspect="1"/>
          </p:cNvGraphicFramePr>
          <p:nvPr/>
        </p:nvGraphicFramePr>
        <p:xfrm>
          <a:off x="1463675" y="1749425"/>
          <a:ext cx="5622925" cy="440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3" imgW="2806700" imgH="2209800" progId="Equation.DSMT4">
                  <p:embed/>
                </p:oleObj>
              </mc:Choice>
              <mc:Fallback>
                <p:oleObj name="Equation" r:id="rId3" imgW="2806700" imgH="2209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749425"/>
                        <a:ext cx="5622925" cy="440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CF611F37-9ADB-4782-8C1D-276DE502FDA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Cartesian static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Cartesian geometry can be simplified to 2D if one dimension can be assumed to be infinite simplifying the flux dependence: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Corresponds to an arrangement of homogenous rectangular blocks: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1646238" y="2794000"/>
          <a:ext cx="52863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3" imgW="2108200" imgH="482600" progId="Equation.3">
                  <p:embed/>
                </p:oleObj>
              </mc:Choice>
              <mc:Fallback>
                <p:oleObj name="Equation" r:id="rId3" imgW="2108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794000"/>
                        <a:ext cx="528637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252913" y="4949825"/>
            <a:ext cx="2001837" cy="1481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249738" y="5764213"/>
            <a:ext cx="885825" cy="666750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5135563" y="5194300"/>
            <a:ext cx="714375" cy="571500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5853113" y="5764213"/>
            <a:ext cx="404812" cy="666750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4254500" y="4949825"/>
            <a:ext cx="879475" cy="239713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6256338" y="6429375"/>
            <a:ext cx="609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V="1">
            <a:off x="4252913" y="4625975"/>
            <a:ext cx="0" cy="315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5851525" y="4949825"/>
            <a:ext cx="404813" cy="244475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6951663" y="62261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4357688" y="44640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143375" name="Rectangle 15"/>
          <p:cNvSpPr>
            <a:spLocks noChangeArrowheads="1"/>
          </p:cNvSpPr>
          <p:nvPr/>
        </p:nvSpPr>
        <p:spPr bwMode="auto">
          <a:xfrm>
            <a:off x="1108075" y="5453063"/>
            <a:ext cx="25765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Note: Infinite in z direction.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1117600" y="5413375"/>
            <a:ext cx="20605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V="1">
            <a:off x="4252913" y="5588000"/>
            <a:ext cx="2786062" cy="827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V="1">
            <a:off x="7038975" y="4946650"/>
            <a:ext cx="520700" cy="63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7038975" y="5591175"/>
            <a:ext cx="8683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 flipV="1">
            <a:off x="7043738" y="4748213"/>
            <a:ext cx="3175" cy="8286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54" name="Object 21"/>
          <p:cNvGraphicFramePr>
            <a:graphicFrameLocks noChangeAspect="1"/>
          </p:cNvGraphicFramePr>
          <p:nvPr/>
        </p:nvGraphicFramePr>
        <p:xfrm>
          <a:off x="7934325" y="5592763"/>
          <a:ext cx="1428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5" imgW="101512" imgH="215713" progId="Equation.3">
                  <p:embed/>
                </p:oleObj>
              </mc:Choice>
              <mc:Fallback>
                <p:oleObj name="Equation" r:id="rId5" imgW="101512" imgH="2157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325" y="5592763"/>
                        <a:ext cx="14287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2"/>
          <p:cNvGraphicFramePr>
            <a:graphicFrameLocks noChangeAspect="1"/>
          </p:cNvGraphicFramePr>
          <p:nvPr/>
        </p:nvGraphicFramePr>
        <p:xfrm>
          <a:off x="6829425" y="4565650"/>
          <a:ext cx="1793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7" imgW="126890" imgH="241091" progId="Equation.3">
                  <p:embed/>
                </p:oleObj>
              </mc:Choice>
              <mc:Fallback>
                <p:oleObj name="Equation" r:id="rId7" imgW="126890" imgH="24109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4565650"/>
                        <a:ext cx="1793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3"/>
          <p:cNvGraphicFramePr>
            <a:graphicFrameLocks noChangeAspect="1"/>
          </p:cNvGraphicFramePr>
          <p:nvPr/>
        </p:nvGraphicFramePr>
        <p:xfrm>
          <a:off x="7726363" y="4651375"/>
          <a:ext cx="315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9" imgW="164957" imgH="203024" progId="Equation.3">
                  <p:embed/>
                </p:oleObj>
              </mc:Choice>
              <mc:Fallback>
                <p:oleObj name="Equation" r:id="rId9" imgW="164957" imgH="2030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363" y="4651375"/>
                        <a:ext cx="315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4"/>
          <p:cNvGraphicFramePr>
            <a:graphicFrameLocks noChangeAspect="1"/>
          </p:cNvGraphicFramePr>
          <p:nvPr/>
        </p:nvGraphicFramePr>
        <p:xfrm>
          <a:off x="6848475" y="5745163"/>
          <a:ext cx="2619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11" imgW="114151" imgH="164885" progId="Equation.3">
                  <p:embed/>
                </p:oleObj>
              </mc:Choice>
              <mc:Fallback>
                <p:oleObj name="Equation" r:id="rId11" imgW="114151" imgH="16488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5745163"/>
                        <a:ext cx="2619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1A331C82-ABE2-4104-B8B7-15332FCEFC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Cartesian static (2)</a:t>
            </a:r>
          </a:p>
        </p:txBody>
      </p:sp>
      <p:graphicFrame>
        <p:nvGraphicFramePr>
          <p:cNvPr id="19460" name="Object 25"/>
          <p:cNvGraphicFramePr>
            <a:graphicFrameLocks noChangeAspect="1"/>
          </p:cNvGraphicFramePr>
          <p:nvPr/>
        </p:nvGraphicFramePr>
        <p:xfrm>
          <a:off x="1347788" y="1690688"/>
          <a:ext cx="5903912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2946400" imgH="2209800" progId="Equation.DSMT4">
                  <p:embed/>
                </p:oleObj>
              </mc:Choice>
              <mc:Fallback>
                <p:oleObj name="Equation" r:id="rId3" imgW="2946400" imgH="2209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690688"/>
                        <a:ext cx="5903912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C7668461-A46A-46B8-977D-CAAC712192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1D Cartesian static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Cartesian geometry can be simplified to 1D if </a:t>
            </a:r>
            <a:r>
              <a:rPr lang="en-US" sz="2800" u="sng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two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dimensions can be assumed to be infinite: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Corresponds to an arrangement of homogenous parallel slabs: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2103438" y="2503488"/>
          <a:ext cx="41402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3" imgW="1651000" imgH="482600" progId="Equation.3">
                  <p:embed/>
                </p:oleObj>
              </mc:Choice>
              <mc:Fallback>
                <p:oleObj name="Equation" r:id="rId3" imgW="1651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503488"/>
                        <a:ext cx="41402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5149850" y="4949825"/>
            <a:ext cx="1104900" cy="14811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246563" y="4949825"/>
            <a:ext cx="911225" cy="1473200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5849938" y="4945063"/>
            <a:ext cx="407987" cy="1485900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6256338" y="6429375"/>
            <a:ext cx="609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4249738" y="4656138"/>
            <a:ext cx="3175" cy="2055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6951663" y="62261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1108075" y="5453063"/>
            <a:ext cx="2576513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Note: Infinite in y and z directions.</a:t>
            </a: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1117600" y="5413375"/>
            <a:ext cx="25400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 flipV="1">
            <a:off x="4252913" y="5588000"/>
            <a:ext cx="2786062" cy="827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 flipV="1">
            <a:off x="7038975" y="4946650"/>
            <a:ext cx="520700" cy="63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>
            <a:off x="7038975" y="5591175"/>
            <a:ext cx="8683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97" name="Object 16"/>
          <p:cNvGraphicFramePr>
            <a:graphicFrameLocks noChangeAspect="1"/>
          </p:cNvGraphicFramePr>
          <p:nvPr/>
        </p:nvGraphicFramePr>
        <p:xfrm>
          <a:off x="7934325" y="5592763"/>
          <a:ext cx="1428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5" imgW="101512" imgH="215713" progId="Equation.3">
                  <p:embed/>
                </p:oleObj>
              </mc:Choice>
              <mc:Fallback>
                <p:oleObj name="Equation" r:id="rId5" imgW="101512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325" y="5592763"/>
                        <a:ext cx="14287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7"/>
          <p:cNvGraphicFramePr>
            <a:graphicFrameLocks noChangeAspect="1"/>
          </p:cNvGraphicFramePr>
          <p:nvPr/>
        </p:nvGraphicFramePr>
        <p:xfrm>
          <a:off x="7726363" y="4651375"/>
          <a:ext cx="315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7" imgW="164957" imgH="203024" progId="Equation.3">
                  <p:embed/>
                </p:oleObj>
              </mc:Choice>
              <mc:Fallback>
                <p:oleObj name="Equation" r:id="rId7" imgW="164957" imgH="2030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363" y="4651375"/>
                        <a:ext cx="315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8"/>
          <p:cNvGraphicFramePr>
            <a:graphicFrameLocks noChangeAspect="1"/>
          </p:cNvGraphicFramePr>
          <p:nvPr/>
        </p:nvGraphicFramePr>
        <p:xfrm>
          <a:off x="6848475" y="5745163"/>
          <a:ext cx="2619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9" imgW="114151" imgH="164885" progId="Equation.3">
                  <p:embed/>
                </p:oleObj>
              </mc:Choice>
              <mc:Fallback>
                <p:oleObj name="Equation" r:id="rId9" imgW="114151" imgH="16488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5745163"/>
                        <a:ext cx="2619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Line 19"/>
          <p:cNvSpPr>
            <a:spLocks noChangeShapeType="1"/>
          </p:cNvSpPr>
          <p:nvPr/>
        </p:nvSpPr>
        <p:spPr bwMode="auto">
          <a:xfrm flipV="1">
            <a:off x="5154613" y="4656138"/>
            <a:ext cx="3175" cy="2055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 flipV="1">
            <a:off x="5843588" y="4654550"/>
            <a:ext cx="3175" cy="2055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 flipV="1">
            <a:off x="6256338" y="4656138"/>
            <a:ext cx="3175" cy="2055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BEDE7890-00E3-4648-9620-4FBE66A33A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1D Cartesian static</a:t>
            </a:r>
          </a:p>
        </p:txBody>
      </p:sp>
      <p:graphicFrame>
        <p:nvGraphicFramePr>
          <p:cNvPr id="21508" name="Object 22"/>
          <p:cNvGraphicFramePr>
            <a:graphicFrameLocks noChangeAspect="1"/>
          </p:cNvGraphicFramePr>
          <p:nvPr/>
        </p:nvGraphicFramePr>
        <p:xfrm>
          <a:off x="1347788" y="1765300"/>
          <a:ext cx="5903912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2946400" imgH="2133600" progId="Equation.DSMT4">
                  <p:embed/>
                </p:oleObj>
              </mc:Choice>
              <mc:Fallback>
                <p:oleObj name="Equation" r:id="rId3" imgW="2946400" imgH="2133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765300"/>
                        <a:ext cx="5903912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9A932BDF-824A-4D73-B034-CC47FA88D5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0" y="546100"/>
            <a:ext cx="7162800" cy="6604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Initial and boundary conditions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368425"/>
            <a:ext cx="7786687" cy="5181600"/>
          </a:xfrm>
        </p:spPr>
        <p:txBody>
          <a:bodyPr/>
          <a:lstStyle/>
          <a:p>
            <a:pPr marL="533400" indent="-533400">
              <a:defRPr/>
            </a:pPr>
            <a:r>
              <a:rPr lang="en-US" sz="2800" smtClean="0"/>
              <a:t>In order to solve for the flux </a:t>
            </a:r>
            <a:r>
              <a:rPr lang="en-US" sz="2800" smtClean="0">
                <a:latin typeface="Symbol" pitchFamily="18" charset="2"/>
              </a:rPr>
              <a:t>y</a:t>
            </a:r>
            <a:r>
              <a:rPr lang="en-US" sz="2800" smtClean="0"/>
              <a:t> in a volume V of space (with its external surfaces denoted as </a:t>
            </a:r>
            <a:r>
              <a:rPr lang="en-US" sz="2800" smtClean="0">
                <a:latin typeface="Symbol" pitchFamily="18" charset="2"/>
              </a:rPr>
              <a:t>G</a:t>
            </a:r>
            <a:r>
              <a:rPr lang="en-US" sz="2800" smtClean="0"/>
              <a:t>) at time t&gt;0, we need to specify two types of </a:t>
            </a:r>
            <a:r>
              <a:rPr lang="en-US" sz="2800" u="sng" smtClean="0"/>
              <a:t>external conditions</a:t>
            </a:r>
            <a:r>
              <a:rPr lang="en-US" sz="2800" smtClean="0"/>
              <a:t>: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mtClean="0"/>
              <a:t>Initial conditions, 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mtClean="0"/>
              <a:t>Boundary conditions,                                  for all            for incoming angles (i.e., directions for which                 , where we have followed the usual convention of having      be </a:t>
            </a:r>
            <a:r>
              <a:rPr lang="en-US" u="sng" smtClean="0"/>
              <a:t>outward</a:t>
            </a:r>
            <a:r>
              <a:rPr lang="en-US" smtClean="0"/>
              <a:t>-pointing normal vectors on the surface. </a:t>
            </a:r>
          </a:p>
        </p:txBody>
      </p:sp>
      <p:graphicFrame>
        <p:nvGraphicFramePr>
          <p:cNvPr id="4101" name="Object 4"/>
          <p:cNvGraphicFramePr>
            <a:graphicFrameLocks noChangeAspect="1"/>
          </p:cNvGraphicFramePr>
          <p:nvPr/>
        </p:nvGraphicFramePr>
        <p:xfrm>
          <a:off x="4302125" y="3084513"/>
          <a:ext cx="19748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3084513"/>
                        <a:ext cx="19748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5"/>
          <p:cNvGraphicFramePr>
            <a:graphicFrameLocks noChangeAspect="1"/>
          </p:cNvGraphicFramePr>
          <p:nvPr/>
        </p:nvGraphicFramePr>
        <p:xfrm>
          <a:off x="5032375" y="3590925"/>
          <a:ext cx="2006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799753" imgH="253890" progId="Equation.3">
                  <p:embed/>
                </p:oleObj>
              </mc:Choice>
              <mc:Fallback>
                <p:oleObj name="Equation" r:id="rId5" imgW="799753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590925"/>
                        <a:ext cx="2006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6"/>
          <p:cNvGraphicFramePr>
            <a:graphicFrameLocks noChangeAspect="1"/>
          </p:cNvGraphicFramePr>
          <p:nvPr/>
        </p:nvGraphicFramePr>
        <p:xfrm>
          <a:off x="2625725" y="4094163"/>
          <a:ext cx="9874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7" imgW="393529" imgH="228501" progId="Equation.3">
                  <p:embed/>
                </p:oleObj>
              </mc:Choice>
              <mc:Fallback>
                <p:oleObj name="Equation" r:id="rId7" imgW="393529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4094163"/>
                        <a:ext cx="9874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7"/>
          <p:cNvGraphicFramePr>
            <a:graphicFrameLocks noChangeAspect="1"/>
          </p:cNvGraphicFramePr>
          <p:nvPr/>
        </p:nvGraphicFramePr>
        <p:xfrm>
          <a:off x="4789488" y="4465638"/>
          <a:ext cx="13700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9" imgW="545626" imgH="215713" progId="Equation.3">
                  <p:embed/>
                </p:oleObj>
              </mc:Choice>
              <mc:Fallback>
                <p:oleObj name="Equation" r:id="rId9" imgW="545626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4465638"/>
                        <a:ext cx="13700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8"/>
          <p:cNvGraphicFramePr>
            <a:graphicFrameLocks noChangeAspect="1"/>
          </p:cNvGraphicFramePr>
          <p:nvPr/>
        </p:nvGraphicFramePr>
        <p:xfrm>
          <a:off x="2794000" y="5413375"/>
          <a:ext cx="317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1" imgW="126725" imgH="177415" progId="Equation.3">
                  <p:embed/>
                </p:oleObj>
              </mc:Choice>
              <mc:Fallback>
                <p:oleObj name="Equation" r:id="rId11" imgW="126725" imgH="1774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413375"/>
                        <a:ext cx="317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8BF919A7-45A7-40FF-B351-4FF095A548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Curvilinear coordinate systems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We have worked out the equation for only ONE of the THREE orthogonal coordinate systems in common use (out of the 13 that have been identified)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other two are cylindrical and spherical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3684588" y="5470525"/>
            <a:ext cx="1139825" cy="4111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657600" y="5462588"/>
            <a:ext cx="117475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35" name="Oval 9"/>
          <p:cNvSpPr>
            <a:spLocks noChangeArrowheads="1"/>
          </p:cNvSpPr>
          <p:nvPr/>
        </p:nvSpPr>
        <p:spPr bwMode="auto">
          <a:xfrm>
            <a:off x="3684588" y="5118100"/>
            <a:ext cx="1139825" cy="409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3657600" y="5110163"/>
            <a:ext cx="1174750" cy="249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37" name="Oval 12"/>
          <p:cNvSpPr>
            <a:spLocks noChangeArrowheads="1"/>
          </p:cNvSpPr>
          <p:nvPr/>
        </p:nvSpPr>
        <p:spPr bwMode="auto">
          <a:xfrm>
            <a:off x="3684588" y="4764088"/>
            <a:ext cx="1139825" cy="409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3657600" y="4756150"/>
            <a:ext cx="1174750" cy="249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39" name="Line 14"/>
          <p:cNvSpPr>
            <a:spLocks noChangeShapeType="1"/>
          </p:cNvSpPr>
          <p:nvPr/>
        </p:nvSpPr>
        <p:spPr bwMode="auto">
          <a:xfrm flipH="1">
            <a:off x="4745038" y="5713413"/>
            <a:ext cx="1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Oval 15"/>
          <p:cNvSpPr>
            <a:spLocks noChangeArrowheads="1"/>
          </p:cNvSpPr>
          <p:nvPr/>
        </p:nvSpPr>
        <p:spPr bwMode="auto">
          <a:xfrm>
            <a:off x="3686175" y="4408488"/>
            <a:ext cx="1139825" cy="409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41" name="Line 16"/>
          <p:cNvSpPr>
            <a:spLocks noChangeShapeType="1"/>
          </p:cNvSpPr>
          <p:nvPr/>
        </p:nvSpPr>
        <p:spPr bwMode="auto">
          <a:xfrm flipV="1">
            <a:off x="4814888" y="4635500"/>
            <a:ext cx="4762" cy="1077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7"/>
          <p:cNvSpPr>
            <a:spLocks noChangeShapeType="1"/>
          </p:cNvSpPr>
          <p:nvPr/>
        </p:nvSpPr>
        <p:spPr bwMode="auto">
          <a:xfrm flipV="1">
            <a:off x="3690938" y="4637088"/>
            <a:ext cx="0" cy="1073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 flipV="1">
            <a:off x="3889375" y="4784725"/>
            <a:ext cx="0" cy="1044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 flipV="1">
            <a:off x="4164013" y="4813300"/>
            <a:ext cx="0" cy="1071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20"/>
          <p:cNvSpPr>
            <a:spLocks noChangeShapeType="1"/>
          </p:cNvSpPr>
          <p:nvPr/>
        </p:nvSpPr>
        <p:spPr bwMode="auto">
          <a:xfrm flipV="1">
            <a:off x="4456113" y="4805363"/>
            <a:ext cx="0" cy="1071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21"/>
          <p:cNvSpPr>
            <a:spLocks noChangeShapeType="1"/>
          </p:cNvSpPr>
          <p:nvPr/>
        </p:nvSpPr>
        <p:spPr bwMode="auto">
          <a:xfrm flipV="1">
            <a:off x="4676775" y="4749800"/>
            <a:ext cx="0" cy="1073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22"/>
          <p:cNvSpPr>
            <a:spLocks noChangeArrowheads="1"/>
          </p:cNvSpPr>
          <p:nvPr/>
        </p:nvSpPr>
        <p:spPr bwMode="auto">
          <a:xfrm>
            <a:off x="3871913" y="4506913"/>
            <a:ext cx="722312" cy="2492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48" name="Line 23"/>
          <p:cNvSpPr>
            <a:spLocks noChangeShapeType="1"/>
          </p:cNvSpPr>
          <p:nvPr/>
        </p:nvSpPr>
        <p:spPr bwMode="auto">
          <a:xfrm flipV="1">
            <a:off x="3889375" y="4449763"/>
            <a:ext cx="72390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4"/>
          <p:cNvSpPr>
            <a:spLocks noChangeShapeType="1"/>
          </p:cNvSpPr>
          <p:nvPr/>
        </p:nvSpPr>
        <p:spPr bwMode="auto">
          <a:xfrm flipV="1">
            <a:off x="4156075" y="4425950"/>
            <a:ext cx="17145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5"/>
          <p:cNvSpPr>
            <a:spLocks noChangeShapeType="1"/>
          </p:cNvSpPr>
          <p:nvPr/>
        </p:nvSpPr>
        <p:spPr bwMode="auto">
          <a:xfrm flipH="1" flipV="1">
            <a:off x="4000500" y="4435475"/>
            <a:ext cx="460375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6"/>
          <p:cNvSpPr>
            <a:spLocks noChangeShapeType="1"/>
          </p:cNvSpPr>
          <p:nvPr/>
        </p:nvSpPr>
        <p:spPr bwMode="auto">
          <a:xfrm flipH="1" flipV="1">
            <a:off x="3794125" y="4492625"/>
            <a:ext cx="892175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7"/>
          <p:cNvSpPr>
            <a:spLocks noChangeShapeType="1"/>
          </p:cNvSpPr>
          <p:nvPr/>
        </p:nvSpPr>
        <p:spPr bwMode="auto">
          <a:xfrm flipV="1">
            <a:off x="3683000" y="4622800"/>
            <a:ext cx="1136650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9"/>
          <p:cNvSpPr>
            <a:spLocks noChangeShapeType="1"/>
          </p:cNvSpPr>
          <p:nvPr/>
        </p:nvSpPr>
        <p:spPr bwMode="auto">
          <a:xfrm flipH="1">
            <a:off x="6910388" y="5730875"/>
            <a:ext cx="1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Oval 31"/>
          <p:cNvSpPr>
            <a:spLocks noChangeArrowheads="1"/>
          </p:cNvSpPr>
          <p:nvPr/>
        </p:nvSpPr>
        <p:spPr bwMode="auto">
          <a:xfrm>
            <a:off x="6054725" y="5534025"/>
            <a:ext cx="973138" cy="3540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55" name="Rectangle 32"/>
          <p:cNvSpPr>
            <a:spLocks noChangeArrowheads="1"/>
          </p:cNvSpPr>
          <p:nvPr/>
        </p:nvSpPr>
        <p:spPr bwMode="auto">
          <a:xfrm>
            <a:off x="6030913" y="5527675"/>
            <a:ext cx="10033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56" name="Oval 34"/>
          <p:cNvSpPr>
            <a:spLocks noChangeArrowheads="1"/>
          </p:cNvSpPr>
          <p:nvPr/>
        </p:nvSpPr>
        <p:spPr bwMode="auto">
          <a:xfrm>
            <a:off x="5895975" y="5308600"/>
            <a:ext cx="1281113" cy="3540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57" name="Rectangle 35"/>
          <p:cNvSpPr>
            <a:spLocks noChangeArrowheads="1"/>
          </p:cNvSpPr>
          <p:nvPr/>
        </p:nvSpPr>
        <p:spPr bwMode="auto">
          <a:xfrm>
            <a:off x="5865813" y="5302250"/>
            <a:ext cx="13208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58" name="Oval 37"/>
          <p:cNvSpPr>
            <a:spLocks noChangeArrowheads="1"/>
          </p:cNvSpPr>
          <p:nvPr/>
        </p:nvSpPr>
        <p:spPr bwMode="auto">
          <a:xfrm>
            <a:off x="5834063" y="4991100"/>
            <a:ext cx="1412875" cy="409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59" name="Rectangle 38"/>
          <p:cNvSpPr>
            <a:spLocks noChangeArrowheads="1"/>
          </p:cNvSpPr>
          <p:nvPr/>
        </p:nvSpPr>
        <p:spPr bwMode="auto">
          <a:xfrm>
            <a:off x="5800725" y="4983163"/>
            <a:ext cx="1455738" cy="249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60" name="Oval 40"/>
          <p:cNvSpPr>
            <a:spLocks noChangeArrowheads="1"/>
          </p:cNvSpPr>
          <p:nvPr/>
        </p:nvSpPr>
        <p:spPr bwMode="auto">
          <a:xfrm>
            <a:off x="5854700" y="4746625"/>
            <a:ext cx="1374775" cy="4111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61" name="Rectangle 41"/>
          <p:cNvSpPr>
            <a:spLocks noChangeArrowheads="1"/>
          </p:cNvSpPr>
          <p:nvPr/>
        </p:nvSpPr>
        <p:spPr bwMode="auto">
          <a:xfrm>
            <a:off x="5822950" y="4738688"/>
            <a:ext cx="141605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62" name="Oval 43"/>
          <p:cNvSpPr>
            <a:spLocks noChangeArrowheads="1"/>
          </p:cNvSpPr>
          <p:nvPr/>
        </p:nvSpPr>
        <p:spPr bwMode="auto">
          <a:xfrm>
            <a:off x="5956300" y="4521200"/>
            <a:ext cx="1163638" cy="4111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63" name="Rectangle 44"/>
          <p:cNvSpPr>
            <a:spLocks noChangeArrowheads="1"/>
          </p:cNvSpPr>
          <p:nvPr/>
        </p:nvSpPr>
        <p:spPr bwMode="auto">
          <a:xfrm>
            <a:off x="5929313" y="4513263"/>
            <a:ext cx="1198562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64" name="Oval 46"/>
          <p:cNvSpPr>
            <a:spLocks noChangeArrowheads="1"/>
          </p:cNvSpPr>
          <p:nvPr/>
        </p:nvSpPr>
        <p:spPr bwMode="auto">
          <a:xfrm>
            <a:off x="6099175" y="4389438"/>
            <a:ext cx="871538" cy="3540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65" name="Rectangle 47"/>
          <p:cNvSpPr>
            <a:spLocks noChangeArrowheads="1"/>
          </p:cNvSpPr>
          <p:nvPr/>
        </p:nvSpPr>
        <p:spPr bwMode="auto">
          <a:xfrm>
            <a:off x="6078538" y="4383088"/>
            <a:ext cx="898525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66" name="Oval 49"/>
          <p:cNvSpPr>
            <a:spLocks noChangeArrowheads="1"/>
          </p:cNvSpPr>
          <p:nvPr/>
        </p:nvSpPr>
        <p:spPr bwMode="auto">
          <a:xfrm>
            <a:off x="6297613" y="4348163"/>
            <a:ext cx="428625" cy="2238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67" name="Rectangle 50"/>
          <p:cNvSpPr>
            <a:spLocks noChangeArrowheads="1"/>
          </p:cNvSpPr>
          <p:nvPr/>
        </p:nvSpPr>
        <p:spPr bwMode="auto">
          <a:xfrm>
            <a:off x="6288088" y="4343400"/>
            <a:ext cx="441325" cy="136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68" name="Oval 51"/>
          <p:cNvSpPr>
            <a:spLocks noChangeArrowheads="1"/>
          </p:cNvSpPr>
          <p:nvPr/>
        </p:nvSpPr>
        <p:spPr bwMode="auto">
          <a:xfrm>
            <a:off x="5838825" y="4425950"/>
            <a:ext cx="1401763" cy="15255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569" name="Line 52"/>
          <p:cNvSpPr>
            <a:spLocks noChangeShapeType="1"/>
          </p:cNvSpPr>
          <p:nvPr/>
        </p:nvSpPr>
        <p:spPr bwMode="auto">
          <a:xfrm>
            <a:off x="6513513" y="4432300"/>
            <a:ext cx="134937" cy="11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Line 54"/>
          <p:cNvSpPr>
            <a:spLocks noChangeShapeType="1"/>
          </p:cNvSpPr>
          <p:nvPr/>
        </p:nvSpPr>
        <p:spPr bwMode="auto">
          <a:xfrm>
            <a:off x="6772275" y="4711700"/>
            <a:ext cx="80963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Line 55"/>
          <p:cNvSpPr>
            <a:spLocks noChangeShapeType="1"/>
          </p:cNvSpPr>
          <p:nvPr/>
        </p:nvSpPr>
        <p:spPr bwMode="auto">
          <a:xfrm>
            <a:off x="6848475" y="4892675"/>
            <a:ext cx="61913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Line 56"/>
          <p:cNvSpPr>
            <a:spLocks noChangeShapeType="1"/>
          </p:cNvSpPr>
          <p:nvPr/>
        </p:nvSpPr>
        <p:spPr bwMode="auto">
          <a:xfrm>
            <a:off x="6908800" y="5113338"/>
            <a:ext cx="42863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Line 57"/>
          <p:cNvSpPr>
            <a:spLocks noChangeShapeType="1"/>
          </p:cNvSpPr>
          <p:nvPr/>
        </p:nvSpPr>
        <p:spPr bwMode="auto">
          <a:xfrm flipH="1">
            <a:off x="6937375" y="5364163"/>
            <a:ext cx="14288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Line 58"/>
          <p:cNvSpPr>
            <a:spLocks noChangeShapeType="1"/>
          </p:cNvSpPr>
          <p:nvPr/>
        </p:nvSpPr>
        <p:spPr bwMode="auto">
          <a:xfrm flipH="1">
            <a:off x="6896100" y="5626100"/>
            <a:ext cx="41275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Line 59"/>
          <p:cNvSpPr>
            <a:spLocks noChangeShapeType="1"/>
          </p:cNvSpPr>
          <p:nvPr/>
        </p:nvSpPr>
        <p:spPr bwMode="auto">
          <a:xfrm flipH="1">
            <a:off x="6832600" y="5827713"/>
            <a:ext cx="63500" cy="55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60"/>
          <p:cNvSpPr>
            <a:spLocks noChangeShapeType="1"/>
          </p:cNvSpPr>
          <p:nvPr/>
        </p:nvSpPr>
        <p:spPr bwMode="auto">
          <a:xfrm flipH="1">
            <a:off x="6475413" y="4435475"/>
            <a:ext cx="34925" cy="138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Line 61"/>
          <p:cNvSpPr>
            <a:spLocks noChangeShapeType="1"/>
          </p:cNvSpPr>
          <p:nvPr/>
        </p:nvSpPr>
        <p:spPr bwMode="auto">
          <a:xfrm flipH="1">
            <a:off x="6453188" y="4575175"/>
            <a:ext cx="22225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Line 62"/>
          <p:cNvSpPr>
            <a:spLocks noChangeShapeType="1"/>
          </p:cNvSpPr>
          <p:nvPr/>
        </p:nvSpPr>
        <p:spPr bwMode="auto">
          <a:xfrm flipH="1">
            <a:off x="6438900" y="4746625"/>
            <a:ext cx="14288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9" name="Line 63"/>
          <p:cNvSpPr>
            <a:spLocks noChangeShapeType="1"/>
          </p:cNvSpPr>
          <p:nvPr/>
        </p:nvSpPr>
        <p:spPr bwMode="auto">
          <a:xfrm flipH="1">
            <a:off x="6429375" y="4930775"/>
            <a:ext cx="9525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Line 64"/>
          <p:cNvSpPr>
            <a:spLocks noChangeShapeType="1"/>
          </p:cNvSpPr>
          <p:nvPr/>
        </p:nvSpPr>
        <p:spPr bwMode="auto">
          <a:xfrm>
            <a:off x="6427788" y="515620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Line 65"/>
          <p:cNvSpPr>
            <a:spLocks noChangeShapeType="1"/>
          </p:cNvSpPr>
          <p:nvPr/>
        </p:nvSpPr>
        <p:spPr bwMode="auto">
          <a:xfrm>
            <a:off x="6427788" y="5399088"/>
            <a:ext cx="1428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2" name="Line 66"/>
          <p:cNvSpPr>
            <a:spLocks noChangeShapeType="1"/>
          </p:cNvSpPr>
          <p:nvPr/>
        </p:nvSpPr>
        <p:spPr bwMode="auto">
          <a:xfrm>
            <a:off x="6442075" y="5661025"/>
            <a:ext cx="30163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Line 67"/>
          <p:cNvSpPr>
            <a:spLocks noChangeShapeType="1"/>
          </p:cNvSpPr>
          <p:nvPr/>
        </p:nvSpPr>
        <p:spPr bwMode="auto">
          <a:xfrm>
            <a:off x="6475413" y="5884863"/>
            <a:ext cx="19050" cy="61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Line 68"/>
          <p:cNvSpPr>
            <a:spLocks noChangeShapeType="1"/>
          </p:cNvSpPr>
          <p:nvPr/>
        </p:nvSpPr>
        <p:spPr bwMode="auto">
          <a:xfrm flipH="1">
            <a:off x="6353175" y="4430713"/>
            <a:ext cx="161925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Line 69"/>
          <p:cNvSpPr>
            <a:spLocks noChangeShapeType="1"/>
          </p:cNvSpPr>
          <p:nvPr/>
        </p:nvSpPr>
        <p:spPr bwMode="auto">
          <a:xfrm flipH="1">
            <a:off x="6238875" y="4546600"/>
            <a:ext cx="117475" cy="147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Line 70"/>
          <p:cNvSpPr>
            <a:spLocks noChangeShapeType="1"/>
          </p:cNvSpPr>
          <p:nvPr/>
        </p:nvSpPr>
        <p:spPr bwMode="auto">
          <a:xfrm flipH="1">
            <a:off x="6137275" y="4699000"/>
            <a:ext cx="100013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Line 71"/>
          <p:cNvSpPr>
            <a:spLocks noChangeShapeType="1"/>
          </p:cNvSpPr>
          <p:nvPr/>
        </p:nvSpPr>
        <p:spPr bwMode="auto">
          <a:xfrm flipH="1">
            <a:off x="6062663" y="4878388"/>
            <a:ext cx="74612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Line 72"/>
          <p:cNvSpPr>
            <a:spLocks noChangeShapeType="1"/>
          </p:cNvSpPr>
          <p:nvPr/>
        </p:nvSpPr>
        <p:spPr bwMode="auto">
          <a:xfrm flipH="1">
            <a:off x="6018213" y="5106988"/>
            <a:ext cx="44450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9" name="Line 73"/>
          <p:cNvSpPr>
            <a:spLocks noChangeShapeType="1"/>
          </p:cNvSpPr>
          <p:nvPr/>
        </p:nvSpPr>
        <p:spPr bwMode="auto">
          <a:xfrm flipH="1">
            <a:off x="6005513" y="5322888"/>
            <a:ext cx="12700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0" name="Line 74"/>
          <p:cNvSpPr>
            <a:spLocks noChangeShapeType="1"/>
          </p:cNvSpPr>
          <p:nvPr/>
        </p:nvSpPr>
        <p:spPr bwMode="auto">
          <a:xfrm>
            <a:off x="6005513" y="5573713"/>
            <a:ext cx="3175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91" name="Group 75"/>
          <p:cNvGrpSpPr>
            <a:grpSpLocks/>
          </p:cNvGrpSpPr>
          <p:nvPr/>
        </p:nvGrpSpPr>
        <p:grpSpPr bwMode="auto">
          <a:xfrm>
            <a:off x="1519238" y="4510088"/>
            <a:ext cx="1171575" cy="1274762"/>
            <a:chOff x="811" y="2770"/>
            <a:chExt cx="738" cy="803"/>
          </a:xfrm>
        </p:grpSpPr>
        <p:sp>
          <p:nvSpPr>
            <p:cNvPr id="22593" name="Line 76"/>
            <p:cNvSpPr>
              <a:spLocks noChangeShapeType="1"/>
            </p:cNvSpPr>
            <p:nvPr/>
          </p:nvSpPr>
          <p:spPr bwMode="auto">
            <a:xfrm flipV="1">
              <a:off x="816" y="2774"/>
              <a:ext cx="183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4" name="Line 77"/>
            <p:cNvSpPr>
              <a:spLocks noChangeShapeType="1"/>
            </p:cNvSpPr>
            <p:nvPr/>
          </p:nvSpPr>
          <p:spPr bwMode="auto">
            <a:xfrm flipV="1">
              <a:off x="1363" y="2773"/>
              <a:ext cx="183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5" name="Line 78"/>
            <p:cNvSpPr>
              <a:spLocks noChangeShapeType="1"/>
            </p:cNvSpPr>
            <p:nvPr/>
          </p:nvSpPr>
          <p:spPr bwMode="auto">
            <a:xfrm flipV="1">
              <a:off x="1179" y="2778"/>
              <a:ext cx="183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6" name="Line 79"/>
            <p:cNvSpPr>
              <a:spLocks noChangeShapeType="1"/>
            </p:cNvSpPr>
            <p:nvPr/>
          </p:nvSpPr>
          <p:spPr bwMode="auto">
            <a:xfrm flipV="1">
              <a:off x="998" y="2775"/>
              <a:ext cx="183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7" name="Line 80"/>
            <p:cNvSpPr>
              <a:spLocks noChangeShapeType="1"/>
            </p:cNvSpPr>
            <p:nvPr/>
          </p:nvSpPr>
          <p:spPr bwMode="auto">
            <a:xfrm>
              <a:off x="997" y="2774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8" name="Line 81"/>
            <p:cNvSpPr>
              <a:spLocks noChangeShapeType="1"/>
            </p:cNvSpPr>
            <p:nvPr/>
          </p:nvSpPr>
          <p:spPr bwMode="auto">
            <a:xfrm>
              <a:off x="945" y="2853"/>
              <a:ext cx="5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9" name="Line 82"/>
            <p:cNvSpPr>
              <a:spLocks noChangeShapeType="1"/>
            </p:cNvSpPr>
            <p:nvPr/>
          </p:nvSpPr>
          <p:spPr bwMode="auto">
            <a:xfrm>
              <a:off x="874" y="2943"/>
              <a:ext cx="54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0" name="Line 83"/>
            <p:cNvSpPr>
              <a:spLocks noChangeShapeType="1"/>
            </p:cNvSpPr>
            <p:nvPr/>
          </p:nvSpPr>
          <p:spPr bwMode="auto">
            <a:xfrm flipV="1">
              <a:off x="1416" y="2946"/>
              <a:ext cx="0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1" name="Line 84"/>
            <p:cNvSpPr>
              <a:spLocks noChangeShapeType="1"/>
            </p:cNvSpPr>
            <p:nvPr/>
          </p:nvSpPr>
          <p:spPr bwMode="auto">
            <a:xfrm flipV="1">
              <a:off x="1547" y="2770"/>
              <a:ext cx="0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2" name="Line 85"/>
            <p:cNvSpPr>
              <a:spLocks noChangeShapeType="1"/>
            </p:cNvSpPr>
            <p:nvPr/>
          </p:nvSpPr>
          <p:spPr bwMode="auto">
            <a:xfrm flipV="1">
              <a:off x="1484" y="2857"/>
              <a:ext cx="0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3" name="Line 86"/>
            <p:cNvSpPr>
              <a:spLocks noChangeShapeType="1"/>
            </p:cNvSpPr>
            <p:nvPr/>
          </p:nvSpPr>
          <p:spPr bwMode="auto">
            <a:xfrm flipV="1">
              <a:off x="1364" y="3319"/>
              <a:ext cx="185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4" name="Line 87"/>
            <p:cNvSpPr>
              <a:spLocks noChangeShapeType="1"/>
            </p:cNvSpPr>
            <p:nvPr/>
          </p:nvSpPr>
          <p:spPr bwMode="auto">
            <a:xfrm flipV="1">
              <a:off x="1360" y="3141"/>
              <a:ext cx="183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5" name="Line 88"/>
            <p:cNvSpPr>
              <a:spLocks noChangeShapeType="1"/>
            </p:cNvSpPr>
            <p:nvPr/>
          </p:nvSpPr>
          <p:spPr bwMode="auto">
            <a:xfrm flipV="1">
              <a:off x="1362" y="2960"/>
              <a:ext cx="183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606" name="Group 89"/>
            <p:cNvGrpSpPr>
              <a:grpSpLocks/>
            </p:cNvGrpSpPr>
            <p:nvPr/>
          </p:nvGrpSpPr>
          <p:grpSpPr bwMode="auto">
            <a:xfrm>
              <a:off x="811" y="3024"/>
              <a:ext cx="550" cy="549"/>
              <a:chOff x="811" y="3024"/>
              <a:chExt cx="550" cy="549"/>
            </a:xfrm>
          </p:grpSpPr>
          <p:grpSp>
            <p:nvGrpSpPr>
              <p:cNvPr id="22607" name="Group 90"/>
              <p:cNvGrpSpPr>
                <a:grpSpLocks/>
              </p:cNvGrpSpPr>
              <p:nvPr/>
            </p:nvGrpSpPr>
            <p:grpSpPr bwMode="auto">
              <a:xfrm>
                <a:off x="812" y="3390"/>
                <a:ext cx="549" cy="183"/>
                <a:chOff x="812" y="3390"/>
                <a:chExt cx="549" cy="183"/>
              </a:xfrm>
            </p:grpSpPr>
            <p:sp>
              <p:nvSpPr>
                <p:cNvPr id="22616" name="Rectangle 91"/>
                <p:cNvSpPr>
                  <a:spLocks noChangeArrowheads="1"/>
                </p:cNvSpPr>
                <p:nvPr/>
              </p:nvSpPr>
              <p:spPr bwMode="auto">
                <a:xfrm>
                  <a:off x="812" y="3390"/>
                  <a:ext cx="183" cy="1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2617" name="Rectangle 92"/>
                <p:cNvSpPr>
                  <a:spLocks noChangeArrowheads="1"/>
                </p:cNvSpPr>
                <p:nvPr/>
              </p:nvSpPr>
              <p:spPr bwMode="auto">
                <a:xfrm>
                  <a:off x="995" y="3390"/>
                  <a:ext cx="183" cy="1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2618" name="Rectangle 93"/>
                <p:cNvSpPr>
                  <a:spLocks noChangeArrowheads="1"/>
                </p:cNvSpPr>
                <p:nvPr/>
              </p:nvSpPr>
              <p:spPr bwMode="auto">
                <a:xfrm>
                  <a:off x="1178" y="3390"/>
                  <a:ext cx="183" cy="1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360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22608" name="Group 94"/>
              <p:cNvGrpSpPr>
                <a:grpSpLocks/>
              </p:cNvGrpSpPr>
              <p:nvPr/>
            </p:nvGrpSpPr>
            <p:grpSpPr bwMode="auto">
              <a:xfrm>
                <a:off x="812" y="3207"/>
                <a:ext cx="549" cy="183"/>
                <a:chOff x="812" y="3390"/>
                <a:chExt cx="549" cy="183"/>
              </a:xfrm>
            </p:grpSpPr>
            <p:sp>
              <p:nvSpPr>
                <p:cNvPr id="22613" name="Rectangle 95"/>
                <p:cNvSpPr>
                  <a:spLocks noChangeArrowheads="1"/>
                </p:cNvSpPr>
                <p:nvPr/>
              </p:nvSpPr>
              <p:spPr bwMode="auto">
                <a:xfrm>
                  <a:off x="812" y="3390"/>
                  <a:ext cx="183" cy="1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2614" name="Rectangle 96"/>
                <p:cNvSpPr>
                  <a:spLocks noChangeArrowheads="1"/>
                </p:cNvSpPr>
                <p:nvPr/>
              </p:nvSpPr>
              <p:spPr bwMode="auto">
                <a:xfrm>
                  <a:off x="995" y="3390"/>
                  <a:ext cx="183" cy="1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2615" name="Rectangle 97"/>
                <p:cNvSpPr>
                  <a:spLocks noChangeArrowheads="1"/>
                </p:cNvSpPr>
                <p:nvPr/>
              </p:nvSpPr>
              <p:spPr bwMode="auto">
                <a:xfrm>
                  <a:off x="1178" y="3390"/>
                  <a:ext cx="183" cy="1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360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22609" name="Group 98"/>
              <p:cNvGrpSpPr>
                <a:grpSpLocks/>
              </p:cNvGrpSpPr>
              <p:nvPr/>
            </p:nvGrpSpPr>
            <p:grpSpPr bwMode="auto">
              <a:xfrm>
                <a:off x="811" y="3024"/>
                <a:ext cx="549" cy="183"/>
                <a:chOff x="812" y="3390"/>
                <a:chExt cx="549" cy="183"/>
              </a:xfrm>
            </p:grpSpPr>
            <p:sp>
              <p:nvSpPr>
                <p:cNvPr id="22610" name="Rectangle 99"/>
                <p:cNvSpPr>
                  <a:spLocks noChangeArrowheads="1"/>
                </p:cNvSpPr>
                <p:nvPr/>
              </p:nvSpPr>
              <p:spPr bwMode="auto">
                <a:xfrm>
                  <a:off x="812" y="3390"/>
                  <a:ext cx="183" cy="1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2611" name="Rectangle 100"/>
                <p:cNvSpPr>
                  <a:spLocks noChangeArrowheads="1"/>
                </p:cNvSpPr>
                <p:nvPr/>
              </p:nvSpPr>
              <p:spPr bwMode="auto">
                <a:xfrm>
                  <a:off x="995" y="3390"/>
                  <a:ext cx="183" cy="1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3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261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78" y="3390"/>
                  <a:ext cx="183" cy="1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ä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3600">
                    <a:solidFill>
                      <a:schemeClr val="tx2"/>
                    </a:solidFill>
                  </a:endParaRPr>
                </a:p>
              </p:txBody>
            </p:sp>
          </p:grpSp>
        </p:grpSp>
      </p:grpSp>
      <p:sp>
        <p:nvSpPr>
          <p:cNvPr id="22592" name="Line 102"/>
          <p:cNvSpPr>
            <a:spLocks noChangeShapeType="1"/>
          </p:cNvSpPr>
          <p:nvPr/>
        </p:nvSpPr>
        <p:spPr bwMode="auto">
          <a:xfrm>
            <a:off x="6645275" y="4546600"/>
            <a:ext cx="125413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7EAFBE8D-6AFF-4C84-A0EB-D4756658654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682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Curvilinear equations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476250" y="1468438"/>
            <a:ext cx="81645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Boltzmann Equation assumes a different form for the curvilinear (cylindrical and spherical) geometries.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This is because the r vector </a:t>
            </a:r>
            <a:r>
              <a:rPr lang="en-US" sz="2800" u="sng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follows the particle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(like a skeet shooter’s rifle).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result of this is that the direction cosines change as the particle moves, which means that the angular derivatives of the Eulerian solution are no longer 0: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1411288" y="5556250"/>
          <a:ext cx="53689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2679700" imgH="393700" progId="Equation.3">
                  <p:embed/>
                </p:oleObj>
              </mc:Choice>
              <mc:Fallback>
                <p:oleObj name="Equation" r:id="rId3" imgW="26797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5556250"/>
                        <a:ext cx="53689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53CE3C9D-D089-48E0-852A-F7E58FE343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Spherical coordinate system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 flipV="1">
            <a:off x="2046288" y="2882900"/>
            <a:ext cx="1587" cy="167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2052638" y="4565650"/>
            <a:ext cx="162401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H="1">
            <a:off x="933450" y="4573588"/>
            <a:ext cx="1095375" cy="1030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719513" y="43767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595313" y="54991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1852613" y="24098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</a:t>
            </a:r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 flipV="1">
            <a:off x="2024063" y="2451100"/>
            <a:ext cx="2671762" cy="2117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2032000" y="4586288"/>
            <a:ext cx="2640013" cy="754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 flipH="1">
            <a:off x="4659313" y="2468563"/>
            <a:ext cx="14287" cy="28733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90" name="Group 13"/>
          <p:cNvGrpSpPr>
            <a:grpSpLocks/>
          </p:cNvGrpSpPr>
          <p:nvPr/>
        </p:nvGrpSpPr>
        <p:grpSpPr bwMode="auto">
          <a:xfrm>
            <a:off x="1481138" y="4775200"/>
            <a:ext cx="1198562" cy="439738"/>
            <a:chOff x="558" y="3557"/>
            <a:chExt cx="637" cy="176"/>
          </a:xfrm>
        </p:grpSpPr>
        <p:sp>
          <p:nvSpPr>
            <p:cNvPr id="24618" name="Line 14"/>
            <p:cNvSpPr>
              <a:spLocks noChangeShapeType="1"/>
            </p:cNvSpPr>
            <p:nvPr/>
          </p:nvSpPr>
          <p:spPr bwMode="auto">
            <a:xfrm>
              <a:off x="558" y="3657"/>
              <a:ext cx="164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Line 15"/>
            <p:cNvSpPr>
              <a:spLocks noChangeShapeType="1"/>
            </p:cNvSpPr>
            <p:nvPr/>
          </p:nvSpPr>
          <p:spPr bwMode="auto">
            <a:xfrm flipH="1">
              <a:off x="1015" y="3557"/>
              <a:ext cx="18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Line 16"/>
            <p:cNvSpPr>
              <a:spLocks noChangeShapeType="1"/>
            </p:cNvSpPr>
            <p:nvPr/>
          </p:nvSpPr>
          <p:spPr bwMode="auto">
            <a:xfrm>
              <a:off x="722" y="3733"/>
              <a:ext cx="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Line 17"/>
            <p:cNvSpPr>
              <a:spLocks noChangeShapeType="1"/>
            </p:cNvSpPr>
            <p:nvPr/>
          </p:nvSpPr>
          <p:spPr bwMode="auto">
            <a:xfrm flipV="1">
              <a:off x="872" y="3685"/>
              <a:ext cx="14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4591" name="Object 18"/>
          <p:cNvGraphicFramePr>
            <a:graphicFrameLocks noChangeAspect="1"/>
          </p:cNvGraphicFramePr>
          <p:nvPr/>
        </p:nvGraphicFramePr>
        <p:xfrm>
          <a:off x="1854200" y="5199063"/>
          <a:ext cx="3032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3" imgW="126835" imgH="202936" progId="Equation.3">
                  <p:embed/>
                </p:oleObj>
              </mc:Choice>
              <mc:Fallback>
                <p:oleObj name="Equation" r:id="rId3" imgW="126835" imgH="2029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199063"/>
                        <a:ext cx="3032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2" name="Group 19"/>
          <p:cNvGrpSpPr>
            <a:grpSpLocks/>
          </p:cNvGrpSpPr>
          <p:nvPr/>
        </p:nvGrpSpPr>
        <p:grpSpPr bwMode="auto">
          <a:xfrm>
            <a:off x="2033588" y="3344863"/>
            <a:ext cx="989012" cy="423862"/>
            <a:chOff x="906" y="2555"/>
            <a:chExt cx="367" cy="167"/>
          </a:xfrm>
        </p:grpSpPr>
        <p:sp>
          <p:nvSpPr>
            <p:cNvPr id="24614" name="Line 20"/>
            <p:cNvSpPr>
              <a:spLocks noChangeShapeType="1"/>
            </p:cNvSpPr>
            <p:nvPr/>
          </p:nvSpPr>
          <p:spPr bwMode="auto">
            <a:xfrm flipV="1">
              <a:off x="906" y="2558"/>
              <a:ext cx="106" cy="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21"/>
            <p:cNvSpPr>
              <a:spLocks noChangeShapeType="1"/>
            </p:cNvSpPr>
            <p:nvPr/>
          </p:nvSpPr>
          <p:spPr bwMode="auto">
            <a:xfrm flipH="1" flipV="1">
              <a:off x="1174" y="2601"/>
              <a:ext cx="99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Line 22"/>
            <p:cNvSpPr>
              <a:spLocks noChangeShapeType="1"/>
            </p:cNvSpPr>
            <p:nvPr/>
          </p:nvSpPr>
          <p:spPr bwMode="auto">
            <a:xfrm flipV="1">
              <a:off x="1012" y="2555"/>
              <a:ext cx="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23"/>
            <p:cNvSpPr>
              <a:spLocks noChangeShapeType="1"/>
            </p:cNvSpPr>
            <p:nvPr/>
          </p:nvSpPr>
          <p:spPr bwMode="auto">
            <a:xfrm>
              <a:off x="1095" y="2558"/>
              <a:ext cx="79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4593" name="Object 24"/>
          <p:cNvGraphicFramePr>
            <a:graphicFrameLocks noChangeAspect="1"/>
          </p:cNvGraphicFramePr>
          <p:nvPr/>
        </p:nvGraphicFramePr>
        <p:xfrm>
          <a:off x="2501900" y="2917825"/>
          <a:ext cx="3032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5" imgW="126725" imgH="177415" progId="Equation.3">
                  <p:embed/>
                </p:oleObj>
              </mc:Choice>
              <mc:Fallback>
                <p:oleObj name="Equation" r:id="rId5" imgW="126725" imgH="17741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917825"/>
                        <a:ext cx="3032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Line 25"/>
          <p:cNvSpPr>
            <a:spLocks noChangeShapeType="1"/>
          </p:cNvSpPr>
          <p:nvPr/>
        </p:nvSpPr>
        <p:spPr bwMode="auto">
          <a:xfrm rot="20416435" flipV="1">
            <a:off x="4532313" y="1611313"/>
            <a:ext cx="1587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26"/>
          <p:cNvSpPr>
            <a:spLocks noChangeShapeType="1"/>
          </p:cNvSpPr>
          <p:nvPr/>
        </p:nvSpPr>
        <p:spPr bwMode="auto">
          <a:xfrm flipH="1" flipV="1">
            <a:off x="4203700" y="2070100"/>
            <a:ext cx="474663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7"/>
          <p:cNvSpPr>
            <a:spLocks noChangeShapeType="1"/>
          </p:cNvSpPr>
          <p:nvPr/>
        </p:nvSpPr>
        <p:spPr bwMode="auto">
          <a:xfrm flipV="1">
            <a:off x="4667250" y="2054225"/>
            <a:ext cx="527050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8"/>
          <p:cNvSpPr>
            <a:spLocks noChangeShapeType="1"/>
          </p:cNvSpPr>
          <p:nvPr/>
        </p:nvSpPr>
        <p:spPr bwMode="auto">
          <a:xfrm flipV="1">
            <a:off x="4664075" y="1695450"/>
            <a:ext cx="322263" cy="765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98" name="Object 29"/>
          <p:cNvGraphicFramePr>
            <a:graphicFrameLocks noChangeAspect="1"/>
          </p:cNvGraphicFramePr>
          <p:nvPr/>
        </p:nvGraphicFramePr>
        <p:xfrm>
          <a:off x="5232400" y="1833563"/>
          <a:ext cx="2603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7" imgW="152268" imgH="215713" progId="Equation.3">
                  <p:embed/>
                </p:oleObj>
              </mc:Choice>
              <mc:Fallback>
                <p:oleObj name="Equation" r:id="rId7" imgW="152268" imgH="2157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1833563"/>
                        <a:ext cx="2603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30"/>
          <p:cNvGraphicFramePr>
            <a:graphicFrameLocks noChangeAspect="1"/>
          </p:cNvGraphicFramePr>
          <p:nvPr/>
        </p:nvGraphicFramePr>
        <p:xfrm>
          <a:off x="3992563" y="1744663"/>
          <a:ext cx="260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9" imgW="152334" imgH="241195" progId="Equation.3">
                  <p:embed/>
                </p:oleObj>
              </mc:Choice>
              <mc:Fallback>
                <p:oleObj name="Equation" r:id="rId9" imgW="152334" imgH="24119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1744663"/>
                        <a:ext cx="2603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1"/>
          <p:cNvGraphicFramePr>
            <a:graphicFrameLocks noChangeAspect="1"/>
          </p:cNvGraphicFramePr>
          <p:nvPr/>
        </p:nvGraphicFramePr>
        <p:xfrm>
          <a:off x="4243388" y="1266825"/>
          <a:ext cx="2635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11" imgW="152334" imgH="228501" progId="Equation.3">
                  <p:embed/>
                </p:oleObj>
              </mc:Choice>
              <mc:Fallback>
                <p:oleObj name="Equation" r:id="rId11" imgW="152334" imgH="2285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266825"/>
                        <a:ext cx="2635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Line 32"/>
          <p:cNvSpPr>
            <a:spLocks noChangeShapeType="1"/>
          </p:cNvSpPr>
          <p:nvPr/>
        </p:nvSpPr>
        <p:spPr bwMode="auto">
          <a:xfrm>
            <a:off x="4702175" y="2511425"/>
            <a:ext cx="1016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33"/>
          <p:cNvSpPr>
            <a:spLocks noChangeShapeType="1"/>
          </p:cNvSpPr>
          <p:nvPr/>
        </p:nvSpPr>
        <p:spPr bwMode="auto">
          <a:xfrm flipV="1">
            <a:off x="2119313" y="2540000"/>
            <a:ext cx="2627312" cy="2090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603" name="Object 34"/>
          <p:cNvGraphicFramePr>
            <a:graphicFrameLocks noChangeAspect="1"/>
          </p:cNvGraphicFramePr>
          <p:nvPr/>
        </p:nvGraphicFramePr>
        <p:xfrm>
          <a:off x="2011363" y="5465763"/>
          <a:ext cx="70707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13" imgW="2819400" imgH="558800" progId="Equation.DSMT4">
                  <p:embed/>
                </p:oleObj>
              </mc:Choice>
              <mc:Fallback>
                <p:oleObj name="Equation" r:id="rId13" imgW="2819400" imgH="558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5465763"/>
                        <a:ext cx="70707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7" name="Text Box 35"/>
          <p:cNvSpPr txBox="1">
            <a:spLocks noChangeArrowheads="1"/>
          </p:cNvSpPr>
          <p:nvPr/>
        </p:nvSpPr>
        <p:spPr bwMode="auto">
          <a:xfrm>
            <a:off x="3546475" y="3324225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</a:t>
            </a:r>
          </a:p>
        </p:txBody>
      </p:sp>
      <p:sp>
        <p:nvSpPr>
          <p:cNvPr id="146468" name="Rectangle 36"/>
          <p:cNvSpPr>
            <a:spLocks noChangeArrowheads="1"/>
          </p:cNvSpPr>
          <p:nvPr/>
        </p:nvSpPr>
        <p:spPr bwMode="auto">
          <a:xfrm>
            <a:off x="5086350" y="2709863"/>
            <a:ext cx="37957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Notes: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is parallel to position vector.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is in same plane as the vertical axis and     , perpendicular to     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Third axis is perpendicular to the other two.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606" name="Rectangle 37"/>
          <p:cNvSpPr>
            <a:spLocks noChangeArrowheads="1"/>
          </p:cNvSpPr>
          <p:nvPr/>
        </p:nvSpPr>
        <p:spPr bwMode="auto">
          <a:xfrm>
            <a:off x="5035550" y="2620963"/>
            <a:ext cx="3786188" cy="262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graphicFrame>
        <p:nvGraphicFramePr>
          <p:cNvPr id="24607" name="Object 38"/>
          <p:cNvGraphicFramePr>
            <a:graphicFrameLocks noChangeAspect="1"/>
          </p:cNvGraphicFramePr>
          <p:nvPr/>
        </p:nvGraphicFramePr>
        <p:xfrm>
          <a:off x="5573713" y="3059113"/>
          <a:ext cx="2603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15" imgW="152268" imgH="215713" progId="Equation.3">
                  <p:embed/>
                </p:oleObj>
              </mc:Choice>
              <mc:Fallback>
                <p:oleObj name="Equation" r:id="rId15" imgW="152268" imgH="2157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3059113"/>
                        <a:ext cx="2603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9"/>
          <p:cNvGraphicFramePr>
            <a:graphicFrameLocks noChangeAspect="1"/>
          </p:cNvGraphicFramePr>
          <p:nvPr/>
        </p:nvGraphicFramePr>
        <p:xfrm>
          <a:off x="5572125" y="3654425"/>
          <a:ext cx="2635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16" imgW="152334" imgH="228501" progId="Equation.3">
                  <p:embed/>
                </p:oleObj>
              </mc:Choice>
              <mc:Fallback>
                <p:oleObj name="Equation" r:id="rId16" imgW="152334" imgH="22850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654425"/>
                        <a:ext cx="2635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40"/>
          <p:cNvGraphicFramePr>
            <a:graphicFrameLocks noChangeAspect="1"/>
          </p:cNvGraphicFramePr>
          <p:nvPr/>
        </p:nvGraphicFramePr>
        <p:xfrm>
          <a:off x="7512050" y="3937000"/>
          <a:ext cx="2603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17" imgW="152268" imgH="215713" progId="Equation.3">
                  <p:embed/>
                </p:oleObj>
              </mc:Choice>
              <mc:Fallback>
                <p:oleObj name="Equation" r:id="rId17" imgW="152268" imgH="215713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3937000"/>
                        <a:ext cx="2603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41"/>
          <p:cNvGraphicFramePr>
            <a:graphicFrameLocks noChangeAspect="1"/>
          </p:cNvGraphicFramePr>
          <p:nvPr/>
        </p:nvGraphicFramePr>
        <p:xfrm>
          <a:off x="7504113" y="4219575"/>
          <a:ext cx="2603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Equation" r:id="rId18" imgW="152268" imgH="215713" progId="Equation.3">
                  <p:embed/>
                </p:oleObj>
              </mc:Choice>
              <mc:Fallback>
                <p:oleObj name="Equation" r:id="rId18" imgW="152268" imgH="21571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113" y="4219575"/>
                        <a:ext cx="2603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42"/>
          <p:cNvGraphicFramePr>
            <a:graphicFrameLocks noChangeAspect="1"/>
          </p:cNvGraphicFramePr>
          <p:nvPr/>
        </p:nvGraphicFramePr>
        <p:xfrm>
          <a:off x="4887913" y="1270000"/>
          <a:ext cx="315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19" imgW="164957" imgH="203024" progId="Equation.3">
                  <p:embed/>
                </p:oleObj>
              </mc:Choice>
              <mc:Fallback>
                <p:oleObj name="Equation" r:id="rId19" imgW="164957" imgH="20302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1270000"/>
                        <a:ext cx="315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43"/>
          <p:cNvGraphicFramePr>
            <a:graphicFrameLocks noChangeAspect="1"/>
          </p:cNvGraphicFramePr>
          <p:nvPr/>
        </p:nvGraphicFramePr>
        <p:xfrm>
          <a:off x="3217863" y="2986088"/>
          <a:ext cx="2619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21" imgW="114151" imgH="164885" progId="Equation.3">
                  <p:embed/>
                </p:oleObj>
              </mc:Choice>
              <mc:Fallback>
                <p:oleObj name="Equation" r:id="rId21" imgW="114151" imgH="164885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2986088"/>
                        <a:ext cx="2619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44"/>
          <p:cNvGraphicFramePr>
            <a:graphicFrameLocks noChangeAspect="1"/>
          </p:cNvGraphicFramePr>
          <p:nvPr/>
        </p:nvGraphicFramePr>
        <p:xfrm>
          <a:off x="4660900" y="5157788"/>
          <a:ext cx="349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23" imgW="152334" imgH="241195" progId="Equation.3">
                  <p:embed/>
                </p:oleObj>
              </mc:Choice>
              <mc:Fallback>
                <p:oleObj name="Equation" r:id="rId23" imgW="152334" imgH="24119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157788"/>
                        <a:ext cx="349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5E543F2A-BDCA-480B-A949-C30823AC16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Spherical coordinate system</a:t>
            </a:r>
          </a:p>
        </p:txBody>
      </p:sp>
      <p:graphicFrame>
        <p:nvGraphicFramePr>
          <p:cNvPr id="25604" name="Object 45"/>
          <p:cNvGraphicFramePr>
            <a:graphicFrameLocks noChangeAspect="1"/>
          </p:cNvGraphicFramePr>
          <p:nvPr/>
        </p:nvGraphicFramePr>
        <p:xfrm>
          <a:off x="357188" y="1319213"/>
          <a:ext cx="783590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3911600" imgH="2641600" progId="Equation.DSMT4">
                  <p:embed/>
                </p:oleObj>
              </mc:Choice>
              <mc:Fallback>
                <p:oleObj name="Equation" r:id="rId3" imgW="3911600" imgH="2641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319213"/>
                        <a:ext cx="7835900" cy="526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C4C95B5A-30DB-43DC-975A-2A89A860E8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1D spherical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Spherical geometry is usually applied in its 1D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radial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form: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Corresponds to a concentric arrangement of spherical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shells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1947863" y="2430463"/>
          <a:ext cx="42672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3" imgW="1701800" imgH="482600" progId="Equation.3">
                  <p:embed/>
                </p:oleObj>
              </mc:Choice>
              <mc:Fallback>
                <p:oleObj name="Equation" r:id="rId3" imgW="1701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430463"/>
                        <a:ext cx="42672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3832225" y="4484688"/>
            <a:ext cx="1814513" cy="1844675"/>
            <a:chOff x="2496" y="3008"/>
            <a:chExt cx="1143" cy="1162"/>
          </a:xfrm>
        </p:grpSpPr>
        <p:sp>
          <p:nvSpPr>
            <p:cNvPr id="26644" name="Oval 6"/>
            <p:cNvSpPr>
              <a:spLocks noChangeArrowheads="1"/>
            </p:cNvSpPr>
            <p:nvPr/>
          </p:nvSpPr>
          <p:spPr bwMode="auto">
            <a:xfrm>
              <a:off x="2496" y="3008"/>
              <a:ext cx="1143" cy="11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26645" name="Oval 7"/>
            <p:cNvSpPr>
              <a:spLocks noChangeArrowheads="1"/>
            </p:cNvSpPr>
            <p:nvPr/>
          </p:nvSpPr>
          <p:spPr bwMode="auto">
            <a:xfrm>
              <a:off x="2588" y="3114"/>
              <a:ext cx="960" cy="950"/>
            </a:xfrm>
            <a:prstGeom prst="ellipse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26646" name="Oval 8"/>
            <p:cNvSpPr>
              <a:spLocks noChangeArrowheads="1"/>
            </p:cNvSpPr>
            <p:nvPr/>
          </p:nvSpPr>
          <p:spPr bwMode="auto">
            <a:xfrm>
              <a:off x="2734" y="3251"/>
              <a:ext cx="668" cy="6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26647" name="Oval 9"/>
            <p:cNvSpPr>
              <a:spLocks noChangeArrowheads="1"/>
            </p:cNvSpPr>
            <p:nvPr/>
          </p:nvSpPr>
          <p:spPr bwMode="auto">
            <a:xfrm>
              <a:off x="2862" y="3365"/>
              <a:ext cx="412" cy="447"/>
            </a:xfrm>
            <a:prstGeom prst="ellipse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sp>
        <p:nvSpPr>
          <p:cNvPr id="26631" name="Line 10"/>
          <p:cNvSpPr>
            <a:spLocks noChangeShapeType="1"/>
          </p:cNvSpPr>
          <p:nvPr/>
        </p:nvSpPr>
        <p:spPr bwMode="auto">
          <a:xfrm rot="926188" flipV="1">
            <a:off x="4781550" y="5300663"/>
            <a:ext cx="1422400" cy="319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11"/>
          <p:cNvSpPr>
            <a:spLocks noChangeShapeType="1"/>
          </p:cNvSpPr>
          <p:nvPr/>
        </p:nvSpPr>
        <p:spPr bwMode="auto">
          <a:xfrm rot="926188" flipV="1">
            <a:off x="6229350" y="5429250"/>
            <a:ext cx="827088" cy="1793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2"/>
          <p:cNvSpPr>
            <a:spLocks noChangeShapeType="1"/>
          </p:cNvSpPr>
          <p:nvPr/>
        </p:nvSpPr>
        <p:spPr bwMode="auto">
          <a:xfrm rot="926188" flipV="1">
            <a:off x="6326188" y="4625975"/>
            <a:ext cx="390525" cy="935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4" name="Object 13"/>
          <p:cNvGraphicFramePr>
            <a:graphicFrameLocks noChangeAspect="1"/>
          </p:cNvGraphicFramePr>
          <p:nvPr/>
        </p:nvGraphicFramePr>
        <p:xfrm>
          <a:off x="6019800" y="5614988"/>
          <a:ext cx="2619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5" imgW="114151" imgH="164885" progId="Equation.3">
                  <p:embed/>
                </p:oleObj>
              </mc:Choice>
              <mc:Fallback>
                <p:oleObj name="Equation" r:id="rId5" imgW="114151" imgH="1648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614988"/>
                        <a:ext cx="2619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4"/>
          <p:cNvGraphicFramePr>
            <a:graphicFrameLocks noChangeAspect="1"/>
          </p:cNvGraphicFramePr>
          <p:nvPr/>
        </p:nvGraphicFramePr>
        <p:xfrm>
          <a:off x="7077075" y="5553075"/>
          <a:ext cx="260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7" imgW="152268" imgH="215713" progId="Equation.3">
                  <p:embed/>
                </p:oleObj>
              </mc:Choice>
              <mc:Fallback>
                <p:oleObj name="Equation" r:id="rId7" imgW="152268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75" y="5553075"/>
                        <a:ext cx="260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5"/>
          <p:cNvGraphicFramePr>
            <a:graphicFrameLocks noChangeAspect="1"/>
          </p:cNvGraphicFramePr>
          <p:nvPr/>
        </p:nvGraphicFramePr>
        <p:xfrm>
          <a:off x="6915150" y="4376738"/>
          <a:ext cx="3159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9" imgW="164957" imgH="203024" progId="Equation.3">
                  <p:embed/>
                </p:oleObj>
              </mc:Choice>
              <mc:Fallback>
                <p:oleObj name="Equation" r:id="rId9" imgW="164957" imgH="2030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4376738"/>
                        <a:ext cx="3159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7" name="Group 16"/>
          <p:cNvGrpSpPr>
            <a:grpSpLocks/>
          </p:cNvGrpSpPr>
          <p:nvPr/>
        </p:nvGrpSpPr>
        <p:grpSpPr bwMode="auto">
          <a:xfrm rot="-6861540">
            <a:off x="6459537" y="5203826"/>
            <a:ext cx="568325" cy="120650"/>
            <a:chOff x="558" y="3557"/>
            <a:chExt cx="637" cy="176"/>
          </a:xfrm>
        </p:grpSpPr>
        <p:sp>
          <p:nvSpPr>
            <p:cNvPr id="26640" name="Line 17"/>
            <p:cNvSpPr>
              <a:spLocks noChangeShapeType="1"/>
            </p:cNvSpPr>
            <p:nvPr/>
          </p:nvSpPr>
          <p:spPr bwMode="auto">
            <a:xfrm>
              <a:off x="558" y="3657"/>
              <a:ext cx="164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8"/>
            <p:cNvSpPr>
              <a:spLocks noChangeShapeType="1"/>
            </p:cNvSpPr>
            <p:nvPr/>
          </p:nvSpPr>
          <p:spPr bwMode="auto">
            <a:xfrm flipH="1">
              <a:off x="1015" y="3557"/>
              <a:ext cx="18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19"/>
            <p:cNvSpPr>
              <a:spLocks noChangeShapeType="1"/>
            </p:cNvSpPr>
            <p:nvPr/>
          </p:nvSpPr>
          <p:spPr bwMode="auto">
            <a:xfrm>
              <a:off x="722" y="3733"/>
              <a:ext cx="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20"/>
            <p:cNvSpPr>
              <a:spLocks noChangeShapeType="1"/>
            </p:cNvSpPr>
            <p:nvPr/>
          </p:nvSpPr>
          <p:spPr bwMode="auto">
            <a:xfrm flipV="1">
              <a:off x="872" y="3685"/>
              <a:ext cx="14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6991350" y="4246563"/>
            <a:ext cx="184150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3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6639" name="Object 22"/>
          <p:cNvGraphicFramePr>
            <a:graphicFrameLocks noChangeAspect="1"/>
          </p:cNvGraphicFramePr>
          <p:nvPr/>
        </p:nvGraphicFramePr>
        <p:xfrm>
          <a:off x="6875463" y="4913313"/>
          <a:ext cx="900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11" imgW="469900" imgH="228600" progId="Equation.3">
                  <p:embed/>
                </p:oleObj>
              </mc:Choice>
              <mc:Fallback>
                <p:oleObj name="Equation" r:id="rId11" imgW="4699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913313"/>
                        <a:ext cx="9001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3E0E53E9-B917-45A1-8486-AC24F0CBD85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1D spherical</a:t>
            </a:r>
          </a:p>
        </p:txBody>
      </p:sp>
      <p:graphicFrame>
        <p:nvGraphicFramePr>
          <p:cNvPr id="27652" name="Object 23"/>
          <p:cNvGraphicFramePr>
            <a:graphicFrameLocks noChangeAspect="1"/>
          </p:cNvGraphicFramePr>
          <p:nvPr/>
        </p:nvGraphicFramePr>
        <p:xfrm>
          <a:off x="1412875" y="1314450"/>
          <a:ext cx="5724525" cy="440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2857500" imgH="2209800" progId="Equation.DSMT4">
                  <p:embed/>
                </p:oleObj>
              </mc:Choice>
              <mc:Fallback>
                <p:oleObj name="Equation" r:id="rId3" imgW="2857500" imgH="2209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314450"/>
                        <a:ext cx="5724525" cy="440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1788" y="5937250"/>
            <a:ext cx="816451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(Losing the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azumuthal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direction components is actually a little trickier than this)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6AC66E33-7A99-4B5F-ACCE-AA0BD9D7690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Spherical 1D curvilinear equations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476250" y="1222375"/>
            <a:ext cx="8164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 spherical 1D, a close up on the particle is: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333375" y="4659313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8" name="Object 1024"/>
          <p:cNvGraphicFramePr>
            <a:graphicFrameLocks noChangeAspect="1"/>
          </p:cNvGraphicFramePr>
          <p:nvPr/>
        </p:nvGraphicFramePr>
        <p:xfrm>
          <a:off x="4502150" y="4414838"/>
          <a:ext cx="4540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3" imgW="190417" imgH="241195" progId="Equation.3">
                  <p:embed/>
                </p:oleObj>
              </mc:Choice>
              <mc:Fallback>
                <p:oleObj name="Equation" r:id="rId3" imgW="190417" imgH="241195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414838"/>
                        <a:ext cx="4540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338138" y="46609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333375" y="4735513"/>
            <a:ext cx="0" cy="3683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2463800" y="4733925"/>
            <a:ext cx="0" cy="3683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333375" y="49069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3" name="Object 1025"/>
          <p:cNvGraphicFramePr>
            <a:graphicFrameLocks noChangeAspect="1"/>
          </p:cNvGraphicFramePr>
          <p:nvPr/>
        </p:nvGraphicFramePr>
        <p:xfrm>
          <a:off x="1158875" y="4926013"/>
          <a:ext cx="2730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5" imgW="114102" imgH="126780" progId="Equation.3">
                  <p:embed/>
                </p:oleObj>
              </mc:Choice>
              <mc:Fallback>
                <p:oleObj name="Equation" r:id="rId5" imgW="114102" imgH="1267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926013"/>
                        <a:ext cx="2730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Line 11"/>
          <p:cNvSpPr>
            <a:spLocks noChangeShapeType="1"/>
          </p:cNvSpPr>
          <p:nvPr/>
        </p:nvSpPr>
        <p:spPr bwMode="auto">
          <a:xfrm flipV="1">
            <a:off x="2466975" y="3860800"/>
            <a:ext cx="449263" cy="81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5" name="Object 1026"/>
          <p:cNvGraphicFramePr>
            <a:graphicFrameLocks noChangeAspect="1"/>
          </p:cNvGraphicFramePr>
          <p:nvPr/>
        </p:nvGraphicFramePr>
        <p:xfrm>
          <a:off x="2390775" y="4097338"/>
          <a:ext cx="4524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7" imgW="190335" imgH="177646" progId="Equation.3">
                  <p:embed/>
                </p:oleObj>
              </mc:Choice>
              <mc:Fallback>
                <p:oleObj name="Equation" r:id="rId7" imgW="190335" imgH="177646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097338"/>
                        <a:ext cx="4524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Line 13"/>
          <p:cNvSpPr>
            <a:spLocks noChangeShapeType="1"/>
          </p:cNvSpPr>
          <p:nvPr/>
        </p:nvSpPr>
        <p:spPr bwMode="auto">
          <a:xfrm flipH="1">
            <a:off x="2901950" y="3890963"/>
            <a:ext cx="0" cy="784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2770188" y="4535488"/>
            <a:ext cx="131762" cy="120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graphicFrame>
        <p:nvGraphicFramePr>
          <p:cNvPr id="28688" name="Object 1027"/>
          <p:cNvGraphicFramePr>
            <a:graphicFrameLocks noChangeAspect="1"/>
          </p:cNvGraphicFramePr>
          <p:nvPr/>
        </p:nvGraphicFramePr>
        <p:xfrm>
          <a:off x="2960688" y="4106863"/>
          <a:ext cx="3032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9" imgW="126725" imgH="177415" progId="Equation.3">
                  <p:embed/>
                </p:oleObj>
              </mc:Choice>
              <mc:Fallback>
                <p:oleObj name="Equation" r:id="rId9" imgW="126725" imgH="17741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4106863"/>
                        <a:ext cx="3032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Line 16"/>
          <p:cNvSpPr>
            <a:spLocks noChangeShapeType="1"/>
          </p:cNvSpPr>
          <p:nvPr/>
        </p:nvSpPr>
        <p:spPr bwMode="auto">
          <a:xfrm flipV="1">
            <a:off x="319088" y="3905250"/>
            <a:ext cx="2582862" cy="754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90" name="Object 1028"/>
          <p:cNvGraphicFramePr>
            <a:graphicFrameLocks noChangeAspect="1"/>
          </p:cNvGraphicFramePr>
          <p:nvPr/>
        </p:nvGraphicFramePr>
        <p:xfrm>
          <a:off x="1909763" y="3794125"/>
          <a:ext cx="3619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3794125"/>
                        <a:ext cx="3619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Line 18"/>
          <p:cNvSpPr>
            <a:spLocks noChangeShapeType="1"/>
          </p:cNvSpPr>
          <p:nvPr/>
        </p:nvSpPr>
        <p:spPr bwMode="auto">
          <a:xfrm flipV="1">
            <a:off x="2887663" y="3473450"/>
            <a:ext cx="16541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2908300" y="3906838"/>
            <a:ext cx="1771650" cy="285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93" name="Group 20"/>
          <p:cNvGrpSpPr>
            <a:grpSpLocks/>
          </p:cNvGrpSpPr>
          <p:nvPr/>
        </p:nvGrpSpPr>
        <p:grpSpPr bwMode="auto">
          <a:xfrm rot="-5816561">
            <a:off x="1518443" y="4434682"/>
            <a:ext cx="398463" cy="76200"/>
            <a:chOff x="558" y="3557"/>
            <a:chExt cx="637" cy="176"/>
          </a:xfrm>
        </p:grpSpPr>
        <p:sp>
          <p:nvSpPr>
            <p:cNvPr id="28716" name="Line 21"/>
            <p:cNvSpPr>
              <a:spLocks noChangeShapeType="1"/>
            </p:cNvSpPr>
            <p:nvPr/>
          </p:nvSpPr>
          <p:spPr bwMode="auto">
            <a:xfrm>
              <a:off x="558" y="3657"/>
              <a:ext cx="164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Line 22"/>
            <p:cNvSpPr>
              <a:spLocks noChangeShapeType="1"/>
            </p:cNvSpPr>
            <p:nvPr/>
          </p:nvSpPr>
          <p:spPr bwMode="auto">
            <a:xfrm flipH="1">
              <a:off x="1015" y="3557"/>
              <a:ext cx="18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23"/>
            <p:cNvSpPr>
              <a:spLocks noChangeShapeType="1"/>
            </p:cNvSpPr>
            <p:nvPr/>
          </p:nvSpPr>
          <p:spPr bwMode="auto">
            <a:xfrm>
              <a:off x="722" y="3733"/>
              <a:ext cx="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Line 24"/>
            <p:cNvSpPr>
              <a:spLocks noChangeShapeType="1"/>
            </p:cNvSpPr>
            <p:nvPr/>
          </p:nvSpPr>
          <p:spPr bwMode="auto">
            <a:xfrm flipV="1">
              <a:off x="872" y="3685"/>
              <a:ext cx="14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8694" name="Object 1029"/>
          <p:cNvGraphicFramePr>
            <a:graphicFrameLocks noChangeAspect="1"/>
          </p:cNvGraphicFramePr>
          <p:nvPr/>
        </p:nvGraphicFramePr>
        <p:xfrm>
          <a:off x="1739900" y="4243388"/>
          <a:ext cx="6016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13" imgW="317225" imgH="203024" progId="Equation.3">
                  <p:embed/>
                </p:oleObj>
              </mc:Choice>
              <mc:Fallback>
                <p:oleObj name="Equation" r:id="rId13" imgW="317225" imgH="203024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243388"/>
                        <a:ext cx="6016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95" name="Group 26"/>
          <p:cNvGrpSpPr>
            <a:grpSpLocks/>
          </p:cNvGrpSpPr>
          <p:nvPr/>
        </p:nvGrpSpPr>
        <p:grpSpPr bwMode="auto">
          <a:xfrm rot="-5816561">
            <a:off x="4050506" y="3701257"/>
            <a:ext cx="398463" cy="76200"/>
            <a:chOff x="558" y="3557"/>
            <a:chExt cx="637" cy="176"/>
          </a:xfrm>
        </p:grpSpPr>
        <p:sp>
          <p:nvSpPr>
            <p:cNvPr id="28712" name="Line 27"/>
            <p:cNvSpPr>
              <a:spLocks noChangeShapeType="1"/>
            </p:cNvSpPr>
            <p:nvPr/>
          </p:nvSpPr>
          <p:spPr bwMode="auto">
            <a:xfrm>
              <a:off x="558" y="3657"/>
              <a:ext cx="164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Line 28"/>
            <p:cNvSpPr>
              <a:spLocks noChangeShapeType="1"/>
            </p:cNvSpPr>
            <p:nvPr/>
          </p:nvSpPr>
          <p:spPr bwMode="auto">
            <a:xfrm flipH="1">
              <a:off x="1015" y="3557"/>
              <a:ext cx="18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Line 29"/>
            <p:cNvSpPr>
              <a:spLocks noChangeShapeType="1"/>
            </p:cNvSpPr>
            <p:nvPr/>
          </p:nvSpPr>
          <p:spPr bwMode="auto">
            <a:xfrm>
              <a:off x="722" y="3733"/>
              <a:ext cx="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Line 30"/>
            <p:cNvSpPr>
              <a:spLocks noChangeShapeType="1"/>
            </p:cNvSpPr>
            <p:nvPr/>
          </p:nvSpPr>
          <p:spPr bwMode="auto">
            <a:xfrm flipV="1">
              <a:off x="872" y="3685"/>
              <a:ext cx="14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8696" name="Object 1030"/>
          <p:cNvGraphicFramePr>
            <a:graphicFrameLocks noChangeAspect="1"/>
          </p:cNvGraphicFramePr>
          <p:nvPr/>
        </p:nvGraphicFramePr>
        <p:xfrm>
          <a:off x="4271963" y="3509963"/>
          <a:ext cx="601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15" imgW="317225" imgH="203024" progId="Equation.3">
                  <p:embed/>
                </p:oleObj>
              </mc:Choice>
              <mc:Fallback>
                <p:oleObj name="Equation" r:id="rId15" imgW="317225" imgH="203024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3509963"/>
                        <a:ext cx="6016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Line 32"/>
          <p:cNvSpPr>
            <a:spLocks noChangeShapeType="1"/>
          </p:cNvSpPr>
          <p:nvPr/>
        </p:nvSpPr>
        <p:spPr bwMode="auto">
          <a:xfrm flipV="1">
            <a:off x="2894013" y="2409825"/>
            <a:ext cx="727075" cy="149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98" name="Group 33"/>
          <p:cNvGrpSpPr>
            <a:grpSpLocks/>
          </p:cNvGrpSpPr>
          <p:nvPr/>
        </p:nvGrpSpPr>
        <p:grpSpPr bwMode="auto">
          <a:xfrm rot="-7308823">
            <a:off x="3305969" y="3028156"/>
            <a:ext cx="981075" cy="227013"/>
            <a:chOff x="558" y="3557"/>
            <a:chExt cx="637" cy="176"/>
          </a:xfrm>
        </p:grpSpPr>
        <p:sp>
          <p:nvSpPr>
            <p:cNvPr id="28708" name="Line 34"/>
            <p:cNvSpPr>
              <a:spLocks noChangeShapeType="1"/>
            </p:cNvSpPr>
            <p:nvPr/>
          </p:nvSpPr>
          <p:spPr bwMode="auto">
            <a:xfrm>
              <a:off x="558" y="3657"/>
              <a:ext cx="164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Line 35"/>
            <p:cNvSpPr>
              <a:spLocks noChangeShapeType="1"/>
            </p:cNvSpPr>
            <p:nvPr/>
          </p:nvSpPr>
          <p:spPr bwMode="auto">
            <a:xfrm flipH="1">
              <a:off x="1015" y="3557"/>
              <a:ext cx="18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Line 36"/>
            <p:cNvSpPr>
              <a:spLocks noChangeShapeType="1"/>
            </p:cNvSpPr>
            <p:nvPr/>
          </p:nvSpPr>
          <p:spPr bwMode="auto">
            <a:xfrm>
              <a:off x="722" y="3733"/>
              <a:ext cx="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Line 37"/>
            <p:cNvSpPr>
              <a:spLocks noChangeShapeType="1"/>
            </p:cNvSpPr>
            <p:nvPr/>
          </p:nvSpPr>
          <p:spPr bwMode="auto">
            <a:xfrm flipV="1">
              <a:off x="872" y="3685"/>
              <a:ext cx="14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8699" name="Object 1031"/>
          <p:cNvGraphicFramePr>
            <a:graphicFrameLocks noChangeAspect="1"/>
          </p:cNvGraphicFramePr>
          <p:nvPr/>
        </p:nvGraphicFramePr>
        <p:xfrm>
          <a:off x="4160838" y="2747963"/>
          <a:ext cx="3143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16" imgW="164957" imgH="203024" progId="Equation.3">
                  <p:embed/>
                </p:oleObj>
              </mc:Choice>
              <mc:Fallback>
                <p:oleObj name="Equation" r:id="rId16" imgW="164957" imgH="203024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2747963"/>
                        <a:ext cx="3143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00" name="Group 39"/>
          <p:cNvGrpSpPr>
            <a:grpSpLocks/>
          </p:cNvGrpSpPr>
          <p:nvPr/>
        </p:nvGrpSpPr>
        <p:grpSpPr bwMode="auto">
          <a:xfrm rot="-7308823">
            <a:off x="3167856" y="3353595"/>
            <a:ext cx="981075" cy="227012"/>
            <a:chOff x="558" y="3557"/>
            <a:chExt cx="637" cy="176"/>
          </a:xfrm>
        </p:grpSpPr>
        <p:sp>
          <p:nvSpPr>
            <p:cNvPr id="28704" name="Line 40"/>
            <p:cNvSpPr>
              <a:spLocks noChangeShapeType="1"/>
            </p:cNvSpPr>
            <p:nvPr/>
          </p:nvSpPr>
          <p:spPr bwMode="auto">
            <a:xfrm>
              <a:off x="558" y="3657"/>
              <a:ext cx="164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Line 41"/>
            <p:cNvSpPr>
              <a:spLocks noChangeShapeType="1"/>
            </p:cNvSpPr>
            <p:nvPr/>
          </p:nvSpPr>
          <p:spPr bwMode="auto">
            <a:xfrm flipH="1">
              <a:off x="1015" y="3557"/>
              <a:ext cx="18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Line 42"/>
            <p:cNvSpPr>
              <a:spLocks noChangeShapeType="1"/>
            </p:cNvSpPr>
            <p:nvPr/>
          </p:nvSpPr>
          <p:spPr bwMode="auto">
            <a:xfrm>
              <a:off x="722" y="3733"/>
              <a:ext cx="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Line 43"/>
            <p:cNvSpPr>
              <a:spLocks noChangeShapeType="1"/>
            </p:cNvSpPr>
            <p:nvPr/>
          </p:nvSpPr>
          <p:spPr bwMode="auto">
            <a:xfrm flipV="1">
              <a:off x="872" y="3685"/>
              <a:ext cx="14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8701" name="Object 1032"/>
          <p:cNvGraphicFramePr>
            <a:graphicFrameLocks noChangeAspect="1"/>
          </p:cNvGraphicFramePr>
          <p:nvPr/>
        </p:nvGraphicFramePr>
        <p:xfrm>
          <a:off x="3375025" y="3297238"/>
          <a:ext cx="2428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18" imgW="126780" imgH="164814" progId="Equation.3">
                  <p:embed/>
                </p:oleObj>
              </mc:Choice>
              <mc:Fallback>
                <p:oleObj name="Equation" r:id="rId18" imgW="126780" imgH="164814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3297238"/>
                        <a:ext cx="2428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1033"/>
          <p:cNvGraphicFramePr>
            <a:graphicFrameLocks noChangeAspect="1"/>
          </p:cNvGraphicFramePr>
          <p:nvPr/>
        </p:nvGraphicFramePr>
        <p:xfrm>
          <a:off x="5078413" y="1641475"/>
          <a:ext cx="4170362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20" imgW="2260600" imgH="2819400" progId="Equation.DSMT4">
                  <p:embed/>
                </p:oleObj>
              </mc:Choice>
              <mc:Fallback>
                <p:oleObj name="Equation" r:id="rId20" imgW="2260600" imgH="28194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1641475"/>
                        <a:ext cx="4170362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1034"/>
          <p:cNvGraphicFramePr>
            <a:graphicFrameLocks noChangeAspect="1"/>
          </p:cNvGraphicFramePr>
          <p:nvPr/>
        </p:nvGraphicFramePr>
        <p:xfrm>
          <a:off x="3627438" y="2005013"/>
          <a:ext cx="315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22" imgW="164957" imgH="203024" progId="Equation.3">
                  <p:embed/>
                </p:oleObj>
              </mc:Choice>
              <mc:Fallback>
                <p:oleObj name="Equation" r:id="rId22" imgW="164957" imgH="203024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2005013"/>
                        <a:ext cx="315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8F3EA29A-5A25-4BC1-806C-8F83D7879A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Spherical 1D curvilinear equations (2)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476250" y="1344613"/>
            <a:ext cx="8164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Final form of spherical 1D streaming term:</a:t>
            </a:r>
          </a:p>
        </p:txBody>
      </p:sp>
      <p:graphicFrame>
        <p:nvGraphicFramePr>
          <p:cNvPr id="29701" name="Object 47"/>
          <p:cNvGraphicFramePr>
            <a:graphicFrameLocks noChangeAspect="1"/>
          </p:cNvGraphicFramePr>
          <p:nvPr/>
        </p:nvGraphicFramePr>
        <p:xfrm>
          <a:off x="1960563" y="2293938"/>
          <a:ext cx="35623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1777229" imgH="444307" progId="Equation.DSMT4">
                  <p:embed/>
                </p:oleObj>
              </mc:Choice>
              <mc:Fallback>
                <p:oleObj name="Equation" r:id="rId3" imgW="1777229" imgH="444307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2293938"/>
                        <a:ext cx="35623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721FB55A-31E3-4673-A4BA-8F046E42C3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Cylindrical coordinate system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1946275" y="5643563"/>
          <a:ext cx="68135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3" imgW="2717800" imgH="482600" progId="Equation.3">
                  <p:embed/>
                </p:oleObj>
              </mc:Choice>
              <mc:Fallback>
                <p:oleObj name="Equation" r:id="rId3" imgW="2717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5643563"/>
                        <a:ext cx="68135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Line 5"/>
          <p:cNvSpPr>
            <a:spLocks noChangeShapeType="1"/>
          </p:cNvSpPr>
          <p:nvPr/>
        </p:nvSpPr>
        <p:spPr bwMode="auto">
          <a:xfrm flipV="1">
            <a:off x="1914525" y="2795588"/>
            <a:ext cx="1588" cy="167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1920875" y="4478338"/>
            <a:ext cx="16240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H="1">
            <a:off x="801688" y="4486275"/>
            <a:ext cx="1095375" cy="1030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587750" y="4289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463550" y="54117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1720850" y="23225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</a:t>
            </a:r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 flipV="1">
            <a:off x="1892300" y="2363788"/>
            <a:ext cx="2671763" cy="2117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1900238" y="4498975"/>
            <a:ext cx="2640012" cy="754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 flipH="1">
            <a:off x="4527550" y="2381250"/>
            <a:ext cx="14288" cy="287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35" name="Group 14"/>
          <p:cNvGrpSpPr>
            <a:grpSpLocks/>
          </p:cNvGrpSpPr>
          <p:nvPr/>
        </p:nvGrpSpPr>
        <p:grpSpPr bwMode="auto">
          <a:xfrm>
            <a:off x="1349375" y="4687888"/>
            <a:ext cx="1198563" cy="439737"/>
            <a:chOff x="558" y="3557"/>
            <a:chExt cx="637" cy="176"/>
          </a:xfrm>
        </p:grpSpPr>
        <p:sp>
          <p:nvSpPr>
            <p:cNvPr id="30758" name="Line 15"/>
            <p:cNvSpPr>
              <a:spLocks noChangeShapeType="1"/>
            </p:cNvSpPr>
            <p:nvPr/>
          </p:nvSpPr>
          <p:spPr bwMode="auto">
            <a:xfrm>
              <a:off x="558" y="3657"/>
              <a:ext cx="164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Line 16"/>
            <p:cNvSpPr>
              <a:spLocks noChangeShapeType="1"/>
            </p:cNvSpPr>
            <p:nvPr/>
          </p:nvSpPr>
          <p:spPr bwMode="auto">
            <a:xfrm flipH="1">
              <a:off x="1015" y="3557"/>
              <a:ext cx="18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17"/>
            <p:cNvSpPr>
              <a:spLocks noChangeShapeType="1"/>
            </p:cNvSpPr>
            <p:nvPr/>
          </p:nvSpPr>
          <p:spPr bwMode="auto">
            <a:xfrm>
              <a:off x="722" y="3733"/>
              <a:ext cx="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18"/>
            <p:cNvSpPr>
              <a:spLocks noChangeShapeType="1"/>
            </p:cNvSpPr>
            <p:nvPr/>
          </p:nvSpPr>
          <p:spPr bwMode="auto">
            <a:xfrm flipV="1">
              <a:off x="872" y="3685"/>
              <a:ext cx="14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736" name="Object 19"/>
          <p:cNvGraphicFramePr>
            <a:graphicFrameLocks noChangeAspect="1"/>
          </p:cNvGraphicFramePr>
          <p:nvPr/>
        </p:nvGraphicFramePr>
        <p:xfrm>
          <a:off x="1744663" y="5224463"/>
          <a:ext cx="3032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5" imgW="126725" imgH="177415" progId="Equation.3">
                  <p:embed/>
                </p:oleObj>
              </mc:Choice>
              <mc:Fallback>
                <p:oleObj name="Equation" r:id="rId5" imgW="126725" imgH="17741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5224463"/>
                        <a:ext cx="3032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Line 20"/>
          <p:cNvSpPr>
            <a:spLocks noChangeShapeType="1"/>
          </p:cNvSpPr>
          <p:nvPr/>
        </p:nvSpPr>
        <p:spPr bwMode="auto">
          <a:xfrm flipV="1">
            <a:off x="4543425" y="1524000"/>
            <a:ext cx="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21"/>
          <p:cNvSpPr>
            <a:spLocks noChangeShapeType="1"/>
          </p:cNvSpPr>
          <p:nvPr/>
        </p:nvSpPr>
        <p:spPr bwMode="auto">
          <a:xfrm flipV="1">
            <a:off x="4535488" y="2068513"/>
            <a:ext cx="71755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22"/>
          <p:cNvSpPr>
            <a:spLocks noChangeShapeType="1"/>
          </p:cNvSpPr>
          <p:nvPr/>
        </p:nvSpPr>
        <p:spPr bwMode="auto">
          <a:xfrm flipV="1">
            <a:off x="4532313" y="1579563"/>
            <a:ext cx="366712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0" name="Object 23"/>
          <p:cNvGraphicFramePr>
            <a:graphicFrameLocks noChangeAspect="1"/>
          </p:cNvGraphicFramePr>
          <p:nvPr/>
        </p:nvGraphicFramePr>
        <p:xfrm>
          <a:off x="4887913" y="1270000"/>
          <a:ext cx="315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7" imgW="164957" imgH="203024" progId="Equation.3">
                  <p:embed/>
                </p:oleObj>
              </mc:Choice>
              <mc:Fallback>
                <p:oleObj name="Equation" r:id="rId7" imgW="164957" imgH="2030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1270000"/>
                        <a:ext cx="315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24"/>
          <p:cNvGraphicFramePr>
            <a:graphicFrameLocks noChangeAspect="1"/>
          </p:cNvGraphicFramePr>
          <p:nvPr/>
        </p:nvGraphicFramePr>
        <p:xfrm>
          <a:off x="4725988" y="2665413"/>
          <a:ext cx="2635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9" imgW="228501" imgH="266584" progId="Equation.3">
                  <p:embed/>
                </p:oleObj>
              </mc:Choice>
              <mc:Fallback>
                <p:oleObj name="Equation" r:id="rId9" imgW="228501" imgH="26658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2665413"/>
                        <a:ext cx="2635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5"/>
          <p:cNvGraphicFramePr>
            <a:graphicFrameLocks noChangeAspect="1"/>
          </p:cNvGraphicFramePr>
          <p:nvPr/>
        </p:nvGraphicFramePr>
        <p:xfrm>
          <a:off x="5281613" y="1841500"/>
          <a:ext cx="2619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11" imgW="152334" imgH="228501" progId="Equation.3">
                  <p:embed/>
                </p:oleObj>
              </mc:Choice>
              <mc:Fallback>
                <p:oleObj name="Equation" r:id="rId11" imgW="152334" imgH="2285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1841500"/>
                        <a:ext cx="26193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6"/>
          <p:cNvGraphicFramePr>
            <a:graphicFrameLocks noChangeAspect="1"/>
          </p:cNvGraphicFramePr>
          <p:nvPr/>
        </p:nvGraphicFramePr>
        <p:xfrm>
          <a:off x="4344988" y="1219200"/>
          <a:ext cx="2619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13" imgW="152268" imgH="215713" progId="Equation.3">
                  <p:embed/>
                </p:oleObj>
              </mc:Choice>
              <mc:Fallback>
                <p:oleObj name="Equation" r:id="rId13" imgW="152268" imgH="2157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1219200"/>
                        <a:ext cx="2619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7" name="Text Box 27"/>
          <p:cNvSpPr txBox="1">
            <a:spLocks noChangeArrowheads="1"/>
          </p:cNvSpPr>
          <p:nvPr/>
        </p:nvSpPr>
        <p:spPr bwMode="auto">
          <a:xfrm>
            <a:off x="2884488" y="492918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</a:t>
            </a:r>
          </a:p>
        </p:txBody>
      </p:sp>
      <p:sp>
        <p:nvSpPr>
          <p:cNvPr id="148508" name="Text Box 28"/>
          <p:cNvSpPr txBox="1">
            <a:spLocks noChangeArrowheads="1"/>
          </p:cNvSpPr>
          <p:nvPr/>
        </p:nvSpPr>
        <p:spPr bwMode="auto">
          <a:xfrm>
            <a:off x="4529138" y="33448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</a:t>
            </a:r>
          </a:p>
        </p:txBody>
      </p:sp>
      <p:sp>
        <p:nvSpPr>
          <p:cNvPr id="30746" name="Line 29"/>
          <p:cNvSpPr>
            <a:spLocks noChangeShapeType="1"/>
          </p:cNvSpPr>
          <p:nvPr/>
        </p:nvSpPr>
        <p:spPr bwMode="auto">
          <a:xfrm flipH="1" flipV="1">
            <a:off x="1778000" y="4586288"/>
            <a:ext cx="2660650" cy="7413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Line 30"/>
          <p:cNvSpPr>
            <a:spLocks noChangeShapeType="1"/>
          </p:cNvSpPr>
          <p:nvPr/>
        </p:nvSpPr>
        <p:spPr bwMode="auto">
          <a:xfrm flipH="1">
            <a:off x="4351338" y="5319713"/>
            <a:ext cx="138112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1" name="Rectangle 31"/>
          <p:cNvSpPr>
            <a:spLocks noChangeArrowheads="1"/>
          </p:cNvSpPr>
          <p:nvPr/>
        </p:nvSpPr>
        <p:spPr bwMode="auto">
          <a:xfrm>
            <a:off x="5114925" y="3232150"/>
            <a:ext cx="37957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Notes: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is parallel to projection of position vector.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is in the (x,y) plane.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Third axis is vertical.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0749" name="Rectangle 32"/>
          <p:cNvSpPr>
            <a:spLocks noChangeArrowheads="1"/>
          </p:cNvSpPr>
          <p:nvPr/>
        </p:nvSpPr>
        <p:spPr bwMode="auto">
          <a:xfrm>
            <a:off x="5064125" y="3143250"/>
            <a:ext cx="3814763" cy="2016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graphicFrame>
        <p:nvGraphicFramePr>
          <p:cNvPr id="30750" name="Object 33"/>
          <p:cNvGraphicFramePr>
            <a:graphicFrameLocks noChangeAspect="1"/>
          </p:cNvGraphicFramePr>
          <p:nvPr/>
        </p:nvGraphicFramePr>
        <p:xfrm>
          <a:off x="5614988" y="3536950"/>
          <a:ext cx="260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15" imgW="152268" imgH="215713" progId="Equation.3">
                  <p:embed/>
                </p:oleObj>
              </mc:Choice>
              <mc:Fallback>
                <p:oleObj name="Equation" r:id="rId15" imgW="152268" imgH="21571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3536950"/>
                        <a:ext cx="260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34"/>
          <p:cNvGraphicFramePr>
            <a:graphicFrameLocks noChangeAspect="1"/>
          </p:cNvGraphicFramePr>
          <p:nvPr/>
        </p:nvGraphicFramePr>
        <p:xfrm>
          <a:off x="5375275" y="2470150"/>
          <a:ext cx="260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17" imgW="152268" imgH="215713" progId="Equation.3">
                  <p:embed/>
                </p:oleObj>
              </mc:Choice>
              <mc:Fallback>
                <p:oleObj name="Equation" r:id="rId17" imgW="152268" imgH="21571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2470150"/>
                        <a:ext cx="260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2" name="Object 35"/>
          <p:cNvGraphicFramePr>
            <a:graphicFrameLocks noChangeAspect="1"/>
          </p:cNvGraphicFramePr>
          <p:nvPr/>
        </p:nvGraphicFramePr>
        <p:xfrm>
          <a:off x="5608638" y="4198938"/>
          <a:ext cx="2619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18" imgW="152334" imgH="228501" progId="Equation.3">
                  <p:embed/>
                </p:oleObj>
              </mc:Choice>
              <mc:Fallback>
                <p:oleObj name="Equation" r:id="rId18" imgW="152334" imgH="22850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4198938"/>
                        <a:ext cx="26193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Object 36"/>
          <p:cNvGraphicFramePr>
            <a:graphicFrameLocks noChangeAspect="1"/>
          </p:cNvGraphicFramePr>
          <p:nvPr/>
        </p:nvGraphicFramePr>
        <p:xfrm>
          <a:off x="3073400" y="2986088"/>
          <a:ext cx="2619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19" imgW="114151" imgH="164885" progId="Equation.3">
                  <p:embed/>
                </p:oleObj>
              </mc:Choice>
              <mc:Fallback>
                <p:oleObj name="Equation" r:id="rId19" imgW="114151" imgH="16488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986088"/>
                        <a:ext cx="2619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4" name="Line 37"/>
          <p:cNvSpPr>
            <a:spLocks noChangeShapeType="1"/>
          </p:cNvSpPr>
          <p:nvPr/>
        </p:nvSpPr>
        <p:spPr bwMode="auto">
          <a:xfrm>
            <a:off x="4524375" y="5253038"/>
            <a:ext cx="785813" cy="2063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55" name="Object 38"/>
          <p:cNvGraphicFramePr>
            <a:graphicFrameLocks noChangeAspect="1"/>
          </p:cNvGraphicFramePr>
          <p:nvPr/>
        </p:nvGraphicFramePr>
        <p:xfrm>
          <a:off x="5397500" y="5322888"/>
          <a:ext cx="260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Equation" r:id="rId21" imgW="152268" imgH="215713" progId="Equation.3">
                  <p:embed/>
                </p:oleObj>
              </mc:Choice>
              <mc:Fallback>
                <p:oleObj name="Equation" r:id="rId21" imgW="152268" imgH="2157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5322888"/>
                        <a:ext cx="260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6" name="Line 39"/>
          <p:cNvSpPr>
            <a:spLocks noChangeShapeType="1"/>
          </p:cNvSpPr>
          <p:nvPr/>
        </p:nvSpPr>
        <p:spPr bwMode="auto">
          <a:xfrm>
            <a:off x="4560888" y="2416175"/>
            <a:ext cx="785812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57" name="Object 40"/>
          <p:cNvGraphicFramePr>
            <a:graphicFrameLocks noChangeAspect="1"/>
          </p:cNvGraphicFramePr>
          <p:nvPr/>
        </p:nvGraphicFramePr>
        <p:xfrm>
          <a:off x="4151313" y="4692650"/>
          <a:ext cx="349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22" imgW="152334" imgH="241195" progId="Equation.3">
                  <p:embed/>
                </p:oleObj>
              </mc:Choice>
              <mc:Fallback>
                <p:oleObj name="Equation" r:id="rId22" imgW="152334" imgH="24119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4692650"/>
                        <a:ext cx="349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4E11C49E-8A0B-4DD3-B469-6BD9EB1616C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Cylindrical coordinate system (2)</a:t>
            </a:r>
          </a:p>
        </p:txBody>
      </p:sp>
      <p:graphicFrame>
        <p:nvGraphicFramePr>
          <p:cNvPr id="31748" name="Object 41"/>
          <p:cNvGraphicFramePr>
            <a:graphicFrameLocks noChangeAspect="1"/>
          </p:cNvGraphicFramePr>
          <p:nvPr/>
        </p:nvGraphicFramePr>
        <p:xfrm>
          <a:off x="449263" y="1365250"/>
          <a:ext cx="783590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3" imgW="3911600" imgH="2641600" progId="Equation.DSMT4">
                  <p:embed/>
                </p:oleObj>
              </mc:Choice>
              <mc:Fallback>
                <p:oleObj name="Equation" r:id="rId3" imgW="3911600" imgH="2641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1365250"/>
                        <a:ext cx="7835900" cy="526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40D540D7-08FE-4C01-A6C3-021DABB911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0" y="546100"/>
            <a:ext cx="7162800" cy="6604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Initial conditions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368425"/>
            <a:ext cx="7786687" cy="2249488"/>
          </a:xfrm>
        </p:spPr>
        <p:txBody>
          <a:bodyPr/>
          <a:lstStyle/>
          <a:p>
            <a:pPr marL="533400" indent="-533400">
              <a:defRPr/>
            </a:pPr>
            <a:r>
              <a:rPr lang="en-US" sz="2800" smtClean="0"/>
              <a:t>The usual situation for specifying initial conditions is to use the solution to the steady-state (i.e., time-independent) solution Boltzmann at time = 0, that is: </a:t>
            </a:r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/>
        </p:nvGraphicFramePr>
        <p:xfrm>
          <a:off x="2325688" y="3525838"/>
          <a:ext cx="39179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562100" imgH="241300" progId="Equation.3">
                  <p:embed/>
                </p:oleObj>
              </mc:Choice>
              <mc:Fallback>
                <p:oleObj name="Equation" r:id="rId3" imgW="1562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3525838"/>
                        <a:ext cx="39179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5"/>
          <p:cNvGraphicFramePr>
            <a:graphicFrameLocks noChangeAspect="1"/>
          </p:cNvGraphicFramePr>
          <p:nvPr/>
        </p:nvGraphicFramePr>
        <p:xfrm>
          <a:off x="803275" y="5570538"/>
          <a:ext cx="73882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2946400" imgH="254000" progId="Equation.3">
                  <p:embed/>
                </p:oleObj>
              </mc:Choice>
              <mc:Fallback>
                <p:oleObj name="Equation" r:id="rId5" imgW="29464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570538"/>
                        <a:ext cx="738822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0" name="Rectangle 6"/>
          <p:cNvSpPr>
            <a:spLocks noChangeArrowheads="1"/>
          </p:cNvSpPr>
          <p:nvPr/>
        </p:nvSpPr>
        <p:spPr bwMode="auto">
          <a:xfrm>
            <a:off x="715963" y="4438650"/>
            <a:ext cx="7786687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33400" indent="-5334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where                   is the solution to:</a:t>
            </a:r>
          </a:p>
        </p:txBody>
      </p:sp>
      <p:graphicFrame>
        <p:nvGraphicFramePr>
          <p:cNvPr id="5128" name="Object 7"/>
          <p:cNvGraphicFramePr>
            <a:graphicFrameLocks noChangeAspect="1"/>
          </p:cNvGraphicFramePr>
          <p:nvPr/>
        </p:nvGraphicFramePr>
        <p:xfrm>
          <a:off x="2392363" y="4460875"/>
          <a:ext cx="1689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7" imgW="672808" imgH="241195" progId="Equation.3">
                  <p:embed/>
                </p:oleObj>
              </mc:Choice>
              <mc:Fallback>
                <p:oleObj name="Equation" r:id="rId7" imgW="672808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460875"/>
                        <a:ext cx="16891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C24C9D67-13CF-4518-BC42-99EA2EC01A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2D Cylindrical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Cylindrical geometry can be simplified to 2D if there is rotational symmetry about the z axis: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Corresponds to an arrangement of homogenous finite-height cylindrical rings: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54013" y="5091113"/>
            <a:ext cx="25765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Note: Homogeneous in 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direction.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All three direction cosines needed.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63538" y="5095875"/>
            <a:ext cx="2525712" cy="1276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graphicFrame>
        <p:nvGraphicFramePr>
          <p:cNvPr id="32775" name="Object 1024"/>
          <p:cNvGraphicFramePr>
            <a:graphicFrameLocks noChangeAspect="1"/>
          </p:cNvGraphicFramePr>
          <p:nvPr/>
        </p:nvGraphicFramePr>
        <p:xfrm>
          <a:off x="1404938" y="2392363"/>
          <a:ext cx="68135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3" imgW="2717800" imgH="482600" progId="Equation.3">
                  <p:embed/>
                </p:oleObj>
              </mc:Choice>
              <mc:Fallback>
                <p:oleObj name="Equation" r:id="rId3" imgW="2717800" imgH="482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392363"/>
                        <a:ext cx="68135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4251325" y="5978525"/>
            <a:ext cx="1139825" cy="4111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224338" y="5970588"/>
            <a:ext cx="117475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2778" name="Oval 11"/>
          <p:cNvSpPr>
            <a:spLocks noChangeArrowheads="1"/>
          </p:cNvSpPr>
          <p:nvPr/>
        </p:nvSpPr>
        <p:spPr bwMode="auto">
          <a:xfrm>
            <a:off x="4283075" y="5532438"/>
            <a:ext cx="1093788" cy="503237"/>
          </a:xfrm>
          <a:prstGeom prst="ellipse">
            <a:avLst/>
          </a:pr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4257675" y="5522913"/>
            <a:ext cx="1127125" cy="306387"/>
          </a:xfrm>
          <a:prstGeom prst="rect">
            <a:avLst/>
          </a:pr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2780" name="Oval 14"/>
          <p:cNvSpPr>
            <a:spLocks noChangeArrowheads="1"/>
          </p:cNvSpPr>
          <p:nvPr/>
        </p:nvSpPr>
        <p:spPr bwMode="auto">
          <a:xfrm>
            <a:off x="4251325" y="5272088"/>
            <a:ext cx="11398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4224338" y="5264150"/>
            <a:ext cx="1174750" cy="249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2782" name="Line 16"/>
          <p:cNvSpPr>
            <a:spLocks noChangeShapeType="1"/>
          </p:cNvSpPr>
          <p:nvPr/>
        </p:nvSpPr>
        <p:spPr bwMode="auto">
          <a:xfrm flipH="1">
            <a:off x="5311775" y="6221413"/>
            <a:ext cx="1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Oval 17"/>
          <p:cNvSpPr>
            <a:spLocks noChangeArrowheads="1"/>
          </p:cNvSpPr>
          <p:nvPr/>
        </p:nvSpPr>
        <p:spPr bwMode="auto">
          <a:xfrm>
            <a:off x="4252913" y="4916488"/>
            <a:ext cx="11398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2784" name="Line 18"/>
          <p:cNvSpPr>
            <a:spLocks noChangeShapeType="1"/>
          </p:cNvSpPr>
          <p:nvPr/>
        </p:nvSpPr>
        <p:spPr bwMode="auto">
          <a:xfrm flipV="1">
            <a:off x="5381625" y="5143500"/>
            <a:ext cx="4763" cy="1077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9"/>
          <p:cNvSpPr>
            <a:spLocks noChangeShapeType="1"/>
          </p:cNvSpPr>
          <p:nvPr/>
        </p:nvSpPr>
        <p:spPr bwMode="auto">
          <a:xfrm flipV="1">
            <a:off x="4257675" y="5145088"/>
            <a:ext cx="0" cy="1073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Oval 20"/>
          <p:cNvSpPr>
            <a:spLocks noChangeArrowheads="1"/>
          </p:cNvSpPr>
          <p:nvPr/>
        </p:nvSpPr>
        <p:spPr bwMode="auto">
          <a:xfrm>
            <a:off x="4438650" y="5014913"/>
            <a:ext cx="722313" cy="249237"/>
          </a:xfrm>
          <a:prstGeom prst="ellipse">
            <a:avLst/>
          </a:prstGeom>
          <a:solidFill>
            <a:srgbClr val="5F5F5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2787" name="Line 21"/>
          <p:cNvSpPr>
            <a:spLocks noChangeShapeType="1"/>
          </p:cNvSpPr>
          <p:nvPr/>
        </p:nvSpPr>
        <p:spPr bwMode="auto">
          <a:xfrm flipV="1">
            <a:off x="4818063" y="4702175"/>
            <a:ext cx="0" cy="11763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22"/>
          <p:cNvSpPr>
            <a:spLocks noChangeShapeType="1"/>
          </p:cNvSpPr>
          <p:nvPr/>
        </p:nvSpPr>
        <p:spPr bwMode="auto">
          <a:xfrm>
            <a:off x="4818063" y="5878513"/>
            <a:ext cx="10747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23"/>
          <p:cNvSpPr>
            <a:spLocks noChangeShapeType="1"/>
          </p:cNvSpPr>
          <p:nvPr/>
        </p:nvSpPr>
        <p:spPr bwMode="auto">
          <a:xfrm flipV="1">
            <a:off x="4819650" y="5295900"/>
            <a:ext cx="1166813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24"/>
          <p:cNvSpPr>
            <a:spLocks noChangeShapeType="1"/>
          </p:cNvSpPr>
          <p:nvPr/>
        </p:nvSpPr>
        <p:spPr bwMode="auto">
          <a:xfrm flipV="1">
            <a:off x="5989638" y="4668838"/>
            <a:ext cx="0" cy="6238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5"/>
          <p:cNvSpPr>
            <a:spLocks noChangeShapeType="1"/>
          </p:cNvSpPr>
          <p:nvPr/>
        </p:nvSpPr>
        <p:spPr bwMode="auto">
          <a:xfrm>
            <a:off x="5989638" y="5292725"/>
            <a:ext cx="604837" cy="104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6"/>
          <p:cNvSpPr>
            <a:spLocks noChangeShapeType="1"/>
          </p:cNvSpPr>
          <p:nvPr/>
        </p:nvSpPr>
        <p:spPr bwMode="auto">
          <a:xfrm>
            <a:off x="5995988" y="5286375"/>
            <a:ext cx="704850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93" name="Object 1025"/>
          <p:cNvGraphicFramePr>
            <a:graphicFrameLocks noChangeAspect="1"/>
          </p:cNvGraphicFramePr>
          <p:nvPr/>
        </p:nvGraphicFramePr>
        <p:xfrm>
          <a:off x="6746875" y="5618163"/>
          <a:ext cx="3159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5" imgW="164957" imgH="203024" progId="Equation.3">
                  <p:embed/>
                </p:oleObj>
              </mc:Choice>
              <mc:Fallback>
                <p:oleObj name="Equation" r:id="rId5" imgW="164957" imgH="203024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5618163"/>
                        <a:ext cx="3159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Object 1026"/>
          <p:cNvGraphicFramePr>
            <a:graphicFrameLocks noChangeAspect="1"/>
          </p:cNvGraphicFramePr>
          <p:nvPr/>
        </p:nvGraphicFramePr>
        <p:xfrm>
          <a:off x="5775325" y="5367338"/>
          <a:ext cx="2619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7" imgW="114151" imgH="164885" progId="Equation.3">
                  <p:embed/>
                </p:oleObj>
              </mc:Choice>
              <mc:Fallback>
                <p:oleObj name="Equation" r:id="rId7" imgW="114151" imgH="164885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5367338"/>
                        <a:ext cx="2619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Line 29"/>
          <p:cNvSpPr>
            <a:spLocks noChangeShapeType="1"/>
          </p:cNvSpPr>
          <p:nvPr/>
        </p:nvSpPr>
        <p:spPr bwMode="auto">
          <a:xfrm flipV="1">
            <a:off x="5999163" y="4878388"/>
            <a:ext cx="246062" cy="400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796" name="Object 1027"/>
          <p:cNvGraphicFramePr>
            <a:graphicFrameLocks noChangeAspect="1"/>
          </p:cNvGraphicFramePr>
          <p:nvPr/>
        </p:nvGraphicFramePr>
        <p:xfrm>
          <a:off x="6584950" y="5129213"/>
          <a:ext cx="260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9" imgW="152268" imgH="215713" progId="Equation.3">
                  <p:embed/>
                </p:oleObj>
              </mc:Choice>
              <mc:Fallback>
                <p:oleObj name="Equation" r:id="rId9" imgW="152268" imgH="215713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129213"/>
                        <a:ext cx="260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7" name="Object 1028"/>
          <p:cNvGraphicFramePr>
            <a:graphicFrameLocks noChangeAspect="1"/>
          </p:cNvGraphicFramePr>
          <p:nvPr/>
        </p:nvGraphicFramePr>
        <p:xfrm>
          <a:off x="6269038" y="4556125"/>
          <a:ext cx="2619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11" imgW="152334" imgH="228501" progId="Equation.3">
                  <p:embed/>
                </p:oleObj>
              </mc:Choice>
              <mc:Fallback>
                <p:oleObj name="Equation" r:id="rId11" imgW="152334" imgH="228501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4556125"/>
                        <a:ext cx="26193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8" name="Object 1029"/>
          <p:cNvGraphicFramePr>
            <a:graphicFrameLocks noChangeAspect="1"/>
          </p:cNvGraphicFramePr>
          <p:nvPr/>
        </p:nvGraphicFramePr>
        <p:xfrm>
          <a:off x="5883275" y="4238625"/>
          <a:ext cx="2619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13" imgW="152268" imgH="215713" progId="Equation.3">
                  <p:embed/>
                </p:oleObj>
              </mc:Choice>
              <mc:Fallback>
                <p:oleObj name="Equation" r:id="rId13" imgW="152268" imgH="215713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4238625"/>
                        <a:ext cx="2619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4841875" y="45291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</a:t>
            </a:r>
          </a:p>
        </p:txBody>
      </p:sp>
      <p:sp>
        <p:nvSpPr>
          <p:cNvPr id="149538" name="Text Box 34"/>
          <p:cNvSpPr txBox="1">
            <a:spLocks noChangeArrowheads="1"/>
          </p:cNvSpPr>
          <p:nvPr/>
        </p:nvSpPr>
        <p:spPr bwMode="auto">
          <a:xfrm>
            <a:off x="5865813" y="5594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32801" name="Line 35"/>
          <p:cNvSpPr>
            <a:spLocks noChangeShapeType="1"/>
          </p:cNvSpPr>
          <p:nvPr/>
        </p:nvSpPr>
        <p:spPr bwMode="auto">
          <a:xfrm flipH="1">
            <a:off x="4335463" y="5881688"/>
            <a:ext cx="477837" cy="8461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3946525" y="6400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32803" name="Line 37"/>
          <p:cNvSpPr>
            <a:spLocks noChangeShapeType="1"/>
          </p:cNvSpPr>
          <p:nvPr/>
        </p:nvSpPr>
        <p:spPr bwMode="auto">
          <a:xfrm>
            <a:off x="4822825" y="5875338"/>
            <a:ext cx="1762125" cy="384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804" name="Object 1030"/>
          <p:cNvGraphicFramePr>
            <a:graphicFrameLocks noChangeAspect="1"/>
          </p:cNvGraphicFramePr>
          <p:nvPr/>
        </p:nvGraphicFramePr>
        <p:xfrm>
          <a:off x="6623050" y="6088063"/>
          <a:ext cx="260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15" imgW="152268" imgH="215713" progId="Equation.3">
                  <p:embed/>
                </p:oleObj>
              </mc:Choice>
              <mc:Fallback>
                <p:oleObj name="Equation" r:id="rId15" imgW="152268" imgH="215713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6088063"/>
                        <a:ext cx="260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5" name="Line 39"/>
          <p:cNvSpPr>
            <a:spLocks noChangeShapeType="1"/>
          </p:cNvSpPr>
          <p:nvPr/>
        </p:nvSpPr>
        <p:spPr bwMode="auto">
          <a:xfrm>
            <a:off x="4819650" y="5876925"/>
            <a:ext cx="1143000" cy="2460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806" name="Object 1031"/>
          <p:cNvGraphicFramePr>
            <a:graphicFrameLocks noChangeAspect="1"/>
          </p:cNvGraphicFramePr>
          <p:nvPr/>
        </p:nvGraphicFramePr>
        <p:xfrm>
          <a:off x="5732463" y="6081713"/>
          <a:ext cx="349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16" imgW="152334" imgH="241195" progId="Equation.3">
                  <p:embed/>
                </p:oleObj>
              </mc:Choice>
              <mc:Fallback>
                <p:oleObj name="Equation" r:id="rId16" imgW="152334" imgH="241195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6081713"/>
                        <a:ext cx="349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E5CB8AFF-0DF9-4152-AA19-B8D462D546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1D Cylindrical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Cylindrical geometry can be simplified to 1D if there is rotational symmetry about the z axis and homogeneous in z direction: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Corresponds to an arrangement of homogenous infinite-height cylindrical rings:</a:t>
            </a: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1122363" y="5222875"/>
            <a:ext cx="3170237" cy="1360488"/>
            <a:chOff x="223" y="3207"/>
            <a:chExt cx="1623" cy="551"/>
          </a:xfrm>
        </p:grpSpPr>
        <p:sp>
          <p:nvSpPr>
            <p:cNvPr id="150533" name="Rectangle 5"/>
            <p:cNvSpPr>
              <a:spLocks noChangeArrowheads="1"/>
            </p:cNvSpPr>
            <p:nvPr/>
          </p:nvSpPr>
          <p:spPr bwMode="auto">
            <a:xfrm>
              <a:off x="223" y="3207"/>
              <a:ext cx="162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457200" indent="-45720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Note: Homogeneous in </a:t>
              </a: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q</a:t>
              </a: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and z directions.</a:t>
              </a:r>
            </a:p>
            <a:p>
              <a:pPr marL="457200" indent="-457200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	Two direction variables needed.</a:t>
              </a:r>
            </a:p>
          </p:txBody>
        </p:sp>
        <p:sp>
          <p:nvSpPr>
            <p:cNvPr id="33840" name="Rectangle 6"/>
            <p:cNvSpPr>
              <a:spLocks noChangeArrowheads="1"/>
            </p:cNvSpPr>
            <p:nvPr/>
          </p:nvSpPr>
          <p:spPr bwMode="auto">
            <a:xfrm>
              <a:off x="229" y="3210"/>
              <a:ext cx="1545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33798" name="Object 0"/>
          <p:cNvGraphicFramePr>
            <a:graphicFrameLocks noChangeAspect="1"/>
          </p:cNvGraphicFramePr>
          <p:nvPr/>
        </p:nvGraphicFramePr>
        <p:xfrm>
          <a:off x="2141538" y="2692400"/>
          <a:ext cx="522128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3" imgW="2082600" imgH="558720" progId="Equation.DSMT4">
                  <p:embed/>
                </p:oleObj>
              </mc:Choice>
              <mc:Fallback>
                <p:oleObj name="Equation" r:id="rId3" imgW="2082600" imgH="55872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692400"/>
                        <a:ext cx="5221287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Oval 9"/>
          <p:cNvSpPr>
            <a:spLocks noChangeArrowheads="1"/>
          </p:cNvSpPr>
          <p:nvPr/>
        </p:nvSpPr>
        <p:spPr bwMode="auto">
          <a:xfrm>
            <a:off x="5630863" y="6211888"/>
            <a:ext cx="1139825" cy="4111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3800" name="Rectangle 10"/>
          <p:cNvSpPr>
            <a:spLocks noChangeArrowheads="1"/>
          </p:cNvSpPr>
          <p:nvPr/>
        </p:nvSpPr>
        <p:spPr bwMode="auto">
          <a:xfrm>
            <a:off x="5603875" y="6203950"/>
            <a:ext cx="117475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 flipH="1">
            <a:off x="6691313" y="6454775"/>
            <a:ext cx="1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12"/>
          <p:cNvSpPr>
            <a:spLocks noChangeArrowheads="1"/>
          </p:cNvSpPr>
          <p:nvPr/>
        </p:nvSpPr>
        <p:spPr bwMode="auto">
          <a:xfrm>
            <a:off x="5632450" y="5149850"/>
            <a:ext cx="1139825" cy="409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3803" name="Oval 13"/>
          <p:cNvSpPr>
            <a:spLocks noChangeArrowheads="1"/>
          </p:cNvSpPr>
          <p:nvPr/>
        </p:nvSpPr>
        <p:spPr bwMode="auto">
          <a:xfrm>
            <a:off x="5818188" y="5248275"/>
            <a:ext cx="722312" cy="249238"/>
          </a:xfrm>
          <a:prstGeom prst="ellipse">
            <a:avLst/>
          </a:prstGeom>
          <a:solidFill>
            <a:srgbClr val="5F5F5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3804" name="Line 14"/>
          <p:cNvSpPr>
            <a:spLocks noChangeShapeType="1"/>
          </p:cNvSpPr>
          <p:nvPr/>
        </p:nvSpPr>
        <p:spPr bwMode="auto">
          <a:xfrm flipV="1">
            <a:off x="6199188" y="5529263"/>
            <a:ext cx="1166812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5"/>
          <p:cNvSpPr>
            <a:spLocks noChangeShapeType="1"/>
          </p:cNvSpPr>
          <p:nvPr/>
        </p:nvSpPr>
        <p:spPr bwMode="auto">
          <a:xfrm flipV="1">
            <a:off x="7369175" y="4902200"/>
            <a:ext cx="0" cy="6238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6"/>
          <p:cNvSpPr>
            <a:spLocks noChangeShapeType="1"/>
          </p:cNvSpPr>
          <p:nvPr/>
        </p:nvSpPr>
        <p:spPr bwMode="auto">
          <a:xfrm>
            <a:off x="7369175" y="5526088"/>
            <a:ext cx="604838" cy="104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7"/>
          <p:cNvSpPr>
            <a:spLocks noChangeShapeType="1"/>
          </p:cNvSpPr>
          <p:nvPr/>
        </p:nvSpPr>
        <p:spPr bwMode="auto">
          <a:xfrm flipV="1">
            <a:off x="7375525" y="5187950"/>
            <a:ext cx="763588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08" name="Object 1"/>
          <p:cNvGraphicFramePr>
            <a:graphicFrameLocks noChangeAspect="1"/>
          </p:cNvGraphicFramePr>
          <p:nvPr/>
        </p:nvGraphicFramePr>
        <p:xfrm>
          <a:off x="8151813" y="4927600"/>
          <a:ext cx="315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5" imgW="164957" imgH="203024" progId="Equation.3">
                  <p:embed/>
                </p:oleObj>
              </mc:Choice>
              <mc:Fallback>
                <p:oleObj name="Equation" r:id="rId5" imgW="164957" imgH="2030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3" y="4927600"/>
                        <a:ext cx="315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2"/>
          <p:cNvGraphicFramePr>
            <a:graphicFrameLocks noChangeAspect="1"/>
          </p:cNvGraphicFramePr>
          <p:nvPr/>
        </p:nvGraphicFramePr>
        <p:xfrm>
          <a:off x="7154863" y="5600700"/>
          <a:ext cx="2619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Equation" r:id="rId7" imgW="114151" imgH="164885" progId="Equation.3">
                  <p:embed/>
                </p:oleObj>
              </mc:Choice>
              <mc:Fallback>
                <p:oleObj name="Equation" r:id="rId7" imgW="114151" imgH="1648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5600700"/>
                        <a:ext cx="2619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3"/>
          <p:cNvGraphicFramePr>
            <a:graphicFrameLocks noChangeAspect="1"/>
          </p:cNvGraphicFramePr>
          <p:nvPr/>
        </p:nvGraphicFramePr>
        <p:xfrm>
          <a:off x="7802563" y="5637213"/>
          <a:ext cx="260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9" imgW="152268" imgH="215713" progId="Equation.3">
                  <p:embed/>
                </p:oleObj>
              </mc:Choice>
              <mc:Fallback>
                <p:oleObj name="Equation" r:id="rId9" imgW="152268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5637213"/>
                        <a:ext cx="260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4"/>
          <p:cNvGraphicFramePr>
            <a:graphicFrameLocks noChangeAspect="1"/>
          </p:cNvGraphicFramePr>
          <p:nvPr/>
        </p:nvGraphicFramePr>
        <p:xfrm>
          <a:off x="7262813" y="4471988"/>
          <a:ext cx="2619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11" imgW="152268" imgH="215713" progId="Equation.3">
                  <p:embed/>
                </p:oleObj>
              </mc:Choice>
              <mc:Fallback>
                <p:oleObj name="Equation" r:id="rId11" imgW="152268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813" y="4471988"/>
                        <a:ext cx="2619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Line 22"/>
          <p:cNvSpPr>
            <a:spLocks noChangeShapeType="1"/>
          </p:cNvSpPr>
          <p:nvPr/>
        </p:nvSpPr>
        <p:spPr bwMode="auto">
          <a:xfrm>
            <a:off x="6202363" y="6108700"/>
            <a:ext cx="1762125" cy="384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13" name="Object 5"/>
          <p:cNvGraphicFramePr>
            <a:graphicFrameLocks noChangeAspect="1"/>
          </p:cNvGraphicFramePr>
          <p:nvPr/>
        </p:nvGraphicFramePr>
        <p:xfrm>
          <a:off x="8002588" y="6321425"/>
          <a:ext cx="260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13" imgW="152268" imgH="215713" progId="Equation.3">
                  <p:embed/>
                </p:oleObj>
              </mc:Choice>
              <mc:Fallback>
                <p:oleObj name="Equation" r:id="rId13" imgW="152268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6321425"/>
                        <a:ext cx="260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Line 24"/>
          <p:cNvSpPr>
            <a:spLocks noChangeShapeType="1"/>
          </p:cNvSpPr>
          <p:nvPr/>
        </p:nvSpPr>
        <p:spPr bwMode="auto">
          <a:xfrm>
            <a:off x="6199188" y="6110288"/>
            <a:ext cx="1143000" cy="2460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15" name="Object 6"/>
          <p:cNvGraphicFramePr>
            <a:graphicFrameLocks noChangeAspect="1"/>
          </p:cNvGraphicFramePr>
          <p:nvPr/>
        </p:nvGraphicFramePr>
        <p:xfrm>
          <a:off x="7112000" y="6315075"/>
          <a:ext cx="349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14" imgW="152334" imgH="241195" progId="Equation.3">
                  <p:embed/>
                </p:oleObj>
              </mc:Choice>
              <mc:Fallback>
                <p:oleObj name="Equation" r:id="rId14" imgW="152334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6315075"/>
                        <a:ext cx="349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6" name="Line 26"/>
          <p:cNvSpPr>
            <a:spLocks noChangeShapeType="1"/>
          </p:cNvSpPr>
          <p:nvPr/>
        </p:nvSpPr>
        <p:spPr bwMode="auto">
          <a:xfrm flipV="1">
            <a:off x="5634038" y="5010150"/>
            <a:ext cx="0" cy="173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17" name="Group 27"/>
          <p:cNvGrpSpPr>
            <a:grpSpLocks/>
          </p:cNvGrpSpPr>
          <p:nvPr/>
        </p:nvGrpSpPr>
        <p:grpSpPr bwMode="auto">
          <a:xfrm>
            <a:off x="5815013" y="5005388"/>
            <a:ext cx="3175" cy="1741487"/>
            <a:chOff x="2794" y="3006"/>
            <a:chExt cx="2" cy="1097"/>
          </a:xfrm>
        </p:grpSpPr>
        <p:sp>
          <p:nvSpPr>
            <p:cNvPr id="33836" name="Line 28"/>
            <p:cNvSpPr>
              <a:spLocks noChangeShapeType="1"/>
            </p:cNvSpPr>
            <p:nvPr/>
          </p:nvSpPr>
          <p:spPr bwMode="auto">
            <a:xfrm flipH="1" flipV="1">
              <a:off x="2794" y="3239"/>
              <a:ext cx="2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29"/>
            <p:cNvSpPr>
              <a:spLocks noChangeShapeType="1"/>
            </p:cNvSpPr>
            <p:nvPr/>
          </p:nvSpPr>
          <p:spPr bwMode="auto">
            <a:xfrm flipV="1">
              <a:off x="2795" y="3006"/>
              <a:ext cx="0" cy="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30"/>
            <p:cNvSpPr>
              <a:spLocks noChangeShapeType="1"/>
            </p:cNvSpPr>
            <p:nvPr/>
          </p:nvSpPr>
          <p:spPr bwMode="auto">
            <a:xfrm>
              <a:off x="2796" y="3989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18" name="Group 31"/>
          <p:cNvGrpSpPr>
            <a:grpSpLocks/>
          </p:cNvGrpSpPr>
          <p:nvPr/>
        </p:nvGrpSpPr>
        <p:grpSpPr bwMode="auto">
          <a:xfrm>
            <a:off x="6538913" y="5006975"/>
            <a:ext cx="3175" cy="1741488"/>
            <a:chOff x="2794" y="3006"/>
            <a:chExt cx="2" cy="1097"/>
          </a:xfrm>
        </p:grpSpPr>
        <p:sp>
          <p:nvSpPr>
            <p:cNvPr id="33833" name="Line 32"/>
            <p:cNvSpPr>
              <a:spLocks noChangeShapeType="1"/>
            </p:cNvSpPr>
            <p:nvPr/>
          </p:nvSpPr>
          <p:spPr bwMode="auto">
            <a:xfrm flipH="1" flipV="1">
              <a:off x="2794" y="3239"/>
              <a:ext cx="2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33"/>
            <p:cNvSpPr>
              <a:spLocks noChangeShapeType="1"/>
            </p:cNvSpPr>
            <p:nvPr/>
          </p:nvSpPr>
          <p:spPr bwMode="auto">
            <a:xfrm flipV="1">
              <a:off x="2795" y="3006"/>
              <a:ext cx="0" cy="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34"/>
            <p:cNvSpPr>
              <a:spLocks noChangeShapeType="1"/>
            </p:cNvSpPr>
            <p:nvPr/>
          </p:nvSpPr>
          <p:spPr bwMode="auto">
            <a:xfrm>
              <a:off x="2796" y="3989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19" name="Line 35"/>
          <p:cNvSpPr>
            <a:spLocks noChangeShapeType="1"/>
          </p:cNvSpPr>
          <p:nvPr/>
        </p:nvSpPr>
        <p:spPr bwMode="auto">
          <a:xfrm flipV="1">
            <a:off x="6764338" y="5010150"/>
            <a:ext cx="0" cy="173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20" name="Object 7"/>
          <p:cNvGraphicFramePr>
            <a:graphicFrameLocks noChangeAspect="1"/>
          </p:cNvGraphicFramePr>
          <p:nvPr/>
        </p:nvGraphicFramePr>
        <p:xfrm>
          <a:off x="6829425" y="5999163"/>
          <a:ext cx="2619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16" imgW="114102" imgH="126780" progId="Equation.3">
                  <p:embed/>
                </p:oleObj>
              </mc:Choice>
              <mc:Fallback>
                <p:oleObj name="Equation" r:id="rId16" imgW="114102" imgH="1267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5999163"/>
                        <a:ext cx="26193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1" name="Line 37"/>
          <p:cNvSpPr>
            <a:spLocks noChangeShapeType="1"/>
          </p:cNvSpPr>
          <p:nvPr/>
        </p:nvSpPr>
        <p:spPr bwMode="auto">
          <a:xfrm rot="-3354140">
            <a:off x="7287419" y="5245894"/>
            <a:ext cx="604837" cy="104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22" name="Object 8"/>
          <p:cNvGraphicFramePr>
            <a:graphicFrameLocks noChangeAspect="1"/>
          </p:cNvGraphicFramePr>
          <p:nvPr/>
        </p:nvGraphicFramePr>
        <p:xfrm>
          <a:off x="7783513" y="4829175"/>
          <a:ext cx="2603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18" imgW="152334" imgH="228501" progId="Equation.3">
                  <p:embed/>
                </p:oleObj>
              </mc:Choice>
              <mc:Fallback>
                <p:oleObj name="Equation" r:id="rId18" imgW="152334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3513" y="4829175"/>
                        <a:ext cx="2603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3" name="Line 39"/>
          <p:cNvSpPr>
            <a:spLocks noChangeShapeType="1"/>
          </p:cNvSpPr>
          <p:nvPr/>
        </p:nvSpPr>
        <p:spPr bwMode="auto">
          <a:xfrm rot="1035900" flipV="1">
            <a:off x="7400925" y="5345113"/>
            <a:ext cx="696913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Line 40"/>
          <p:cNvSpPr>
            <a:spLocks noChangeShapeType="1"/>
          </p:cNvSpPr>
          <p:nvPr/>
        </p:nvSpPr>
        <p:spPr bwMode="auto">
          <a:xfrm>
            <a:off x="8134350" y="5191125"/>
            <a:ext cx="0" cy="26511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25" name="Object 9"/>
          <p:cNvGraphicFramePr>
            <a:graphicFrameLocks noChangeAspect="1"/>
          </p:cNvGraphicFramePr>
          <p:nvPr/>
        </p:nvGraphicFramePr>
        <p:xfrm>
          <a:off x="8142288" y="5251450"/>
          <a:ext cx="4365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20" imgW="228501" imgH="266584" progId="Equation.3">
                  <p:embed/>
                </p:oleObj>
              </mc:Choice>
              <mc:Fallback>
                <p:oleObj name="Equation" r:id="rId20" imgW="228501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2288" y="5251450"/>
                        <a:ext cx="4365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26" name="Group 42"/>
          <p:cNvGrpSpPr>
            <a:grpSpLocks/>
          </p:cNvGrpSpPr>
          <p:nvPr/>
        </p:nvGrpSpPr>
        <p:grpSpPr bwMode="auto">
          <a:xfrm rot="-4564778">
            <a:off x="7785100" y="5524500"/>
            <a:ext cx="112713" cy="42863"/>
            <a:chOff x="558" y="3557"/>
            <a:chExt cx="637" cy="176"/>
          </a:xfrm>
        </p:grpSpPr>
        <p:sp>
          <p:nvSpPr>
            <p:cNvPr id="33829" name="Line 43"/>
            <p:cNvSpPr>
              <a:spLocks noChangeShapeType="1"/>
            </p:cNvSpPr>
            <p:nvPr/>
          </p:nvSpPr>
          <p:spPr bwMode="auto">
            <a:xfrm>
              <a:off x="558" y="3657"/>
              <a:ext cx="164" cy="7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44"/>
            <p:cNvSpPr>
              <a:spLocks noChangeShapeType="1"/>
            </p:cNvSpPr>
            <p:nvPr/>
          </p:nvSpPr>
          <p:spPr bwMode="auto">
            <a:xfrm flipH="1">
              <a:off x="1015" y="3557"/>
              <a:ext cx="180" cy="12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Line 45"/>
            <p:cNvSpPr>
              <a:spLocks noChangeShapeType="1"/>
            </p:cNvSpPr>
            <p:nvPr/>
          </p:nvSpPr>
          <p:spPr bwMode="auto">
            <a:xfrm>
              <a:off x="722" y="3733"/>
              <a:ext cx="15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46"/>
            <p:cNvSpPr>
              <a:spLocks noChangeShapeType="1"/>
            </p:cNvSpPr>
            <p:nvPr/>
          </p:nvSpPr>
          <p:spPr bwMode="auto">
            <a:xfrm flipV="1">
              <a:off x="872" y="3685"/>
              <a:ext cx="143" cy="45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3827" name="Object 10"/>
          <p:cNvGraphicFramePr>
            <a:graphicFrameLocks noChangeAspect="1"/>
          </p:cNvGraphicFramePr>
          <p:nvPr/>
        </p:nvGraphicFramePr>
        <p:xfrm>
          <a:off x="8512175" y="5710238"/>
          <a:ext cx="239713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22" imgW="139700" imgH="139700" progId="Equation.3">
                  <p:embed/>
                </p:oleObj>
              </mc:Choice>
              <mc:Fallback>
                <p:oleObj name="Equation" r:id="rId22" imgW="139700" imgH="139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175" y="5710238"/>
                        <a:ext cx="239713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8" name="Line 48"/>
          <p:cNvSpPr>
            <a:spLocks noChangeShapeType="1"/>
          </p:cNvSpPr>
          <p:nvPr/>
        </p:nvSpPr>
        <p:spPr bwMode="auto">
          <a:xfrm flipH="1" flipV="1">
            <a:off x="7856538" y="5541963"/>
            <a:ext cx="677862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6DB7B56F-93C5-473E-B95B-DC4E065A333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1D Cylindrical (2)</a:t>
            </a:r>
          </a:p>
        </p:txBody>
      </p:sp>
      <p:graphicFrame>
        <p:nvGraphicFramePr>
          <p:cNvPr id="34820" name="Object 48"/>
          <p:cNvGraphicFramePr>
            <a:graphicFrameLocks noChangeAspect="1"/>
          </p:cNvGraphicFramePr>
          <p:nvPr/>
        </p:nvGraphicFramePr>
        <p:xfrm>
          <a:off x="1530350" y="1820863"/>
          <a:ext cx="5673725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3" imgW="2832100" imgH="2184400" progId="Equation.DSMT4">
                  <p:embed/>
                </p:oleObj>
              </mc:Choice>
              <mc:Fallback>
                <p:oleObj name="Equation" r:id="rId3" imgW="2832100" imgH="21844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820863"/>
                        <a:ext cx="5673725" cy="435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632209F6-D358-4DF1-9AB0-81FD5A01C5F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Cylindrical 1D curvilinear equations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 cylindrical 1D, a close up on the particle is: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3030538" y="2620963"/>
            <a:ext cx="1587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3036888" y="3563938"/>
            <a:ext cx="162401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H="1">
            <a:off x="722313" y="3563938"/>
            <a:ext cx="2308225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8" name="Object 1024"/>
          <p:cNvGraphicFramePr>
            <a:graphicFrameLocks noChangeAspect="1"/>
          </p:cNvGraphicFramePr>
          <p:nvPr/>
        </p:nvGraphicFramePr>
        <p:xfrm>
          <a:off x="2898775" y="4383088"/>
          <a:ext cx="349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Equation" r:id="rId3" imgW="152334" imgH="241195" progId="Equation.3">
                  <p:embed/>
                </p:oleObj>
              </mc:Choice>
              <mc:Fallback>
                <p:oleObj name="Equation" r:id="rId3" imgW="152334" imgH="241195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4383088"/>
                        <a:ext cx="349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1025"/>
          <p:cNvGraphicFramePr>
            <a:graphicFrameLocks noChangeAspect="1"/>
          </p:cNvGraphicFramePr>
          <p:nvPr/>
        </p:nvGraphicFramePr>
        <p:xfrm>
          <a:off x="277813" y="5722938"/>
          <a:ext cx="4540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Equation" r:id="rId5" imgW="190417" imgH="241195" progId="Equation.3">
                  <p:embed/>
                </p:oleObj>
              </mc:Choice>
              <mc:Fallback>
                <p:oleObj name="Equation" r:id="rId5" imgW="190417" imgH="241195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5722938"/>
                        <a:ext cx="4540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26"/>
          <p:cNvGraphicFramePr>
            <a:graphicFrameLocks noChangeAspect="1"/>
          </p:cNvGraphicFramePr>
          <p:nvPr/>
        </p:nvGraphicFramePr>
        <p:xfrm>
          <a:off x="4324350" y="3106738"/>
          <a:ext cx="3635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Equation" r:id="rId7" imgW="152334" imgH="228501" progId="Equation.3">
                  <p:embed/>
                </p:oleObj>
              </mc:Choice>
              <mc:Fallback>
                <p:oleObj name="Equation" r:id="rId7" imgW="152334" imgH="228501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3106738"/>
                        <a:ext cx="3635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027"/>
          <p:cNvGraphicFramePr>
            <a:graphicFrameLocks noChangeAspect="1"/>
          </p:cNvGraphicFramePr>
          <p:nvPr/>
        </p:nvGraphicFramePr>
        <p:xfrm>
          <a:off x="2852738" y="2039938"/>
          <a:ext cx="3635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Equation" r:id="rId9" imgW="152268" imgH="215713" progId="Equation.3">
                  <p:embed/>
                </p:oleObj>
              </mc:Choice>
              <mc:Fallback>
                <p:oleObj name="Equation" r:id="rId9" imgW="152268" imgH="215713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039938"/>
                        <a:ext cx="3635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2409825" y="4154488"/>
            <a:ext cx="939800" cy="149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2413000" y="3559175"/>
            <a:ext cx="617538" cy="600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54" name="Object 1028"/>
          <p:cNvGraphicFramePr>
            <a:graphicFrameLocks noChangeAspect="1"/>
          </p:cNvGraphicFramePr>
          <p:nvPr/>
        </p:nvGraphicFramePr>
        <p:xfrm>
          <a:off x="3309938" y="5568950"/>
          <a:ext cx="5254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Equation" r:id="rId11" imgW="228501" imgH="266584" progId="Equation.3">
                  <p:embed/>
                </p:oleObj>
              </mc:Choice>
              <mc:Fallback>
                <p:oleObj name="Equation" r:id="rId11" imgW="228501" imgH="266584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568950"/>
                        <a:ext cx="52546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029"/>
          <p:cNvGraphicFramePr>
            <a:graphicFrameLocks noChangeAspect="1"/>
          </p:cNvGraphicFramePr>
          <p:nvPr/>
        </p:nvGraphicFramePr>
        <p:xfrm>
          <a:off x="1063625" y="3679825"/>
          <a:ext cx="260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Equation" r:id="rId13" imgW="114102" imgH="126780" progId="Equation.3">
                  <p:embed/>
                </p:oleObj>
              </mc:Choice>
              <mc:Fallback>
                <p:oleObj name="Equation" r:id="rId13" imgW="114102" imgH="1267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3679825"/>
                        <a:ext cx="2603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Line 15"/>
          <p:cNvSpPr>
            <a:spLocks noChangeShapeType="1"/>
          </p:cNvSpPr>
          <p:nvPr/>
        </p:nvSpPr>
        <p:spPr bwMode="auto">
          <a:xfrm flipH="1">
            <a:off x="2832100" y="3565525"/>
            <a:ext cx="198438" cy="124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2605088" y="4813300"/>
            <a:ext cx="227012" cy="1481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58" name="Object 1030"/>
          <p:cNvGraphicFramePr>
            <a:graphicFrameLocks noChangeAspect="1"/>
          </p:cNvGraphicFramePr>
          <p:nvPr/>
        </p:nvGraphicFramePr>
        <p:xfrm>
          <a:off x="2244725" y="6376988"/>
          <a:ext cx="3635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Equation" r:id="rId15" imgW="152268" imgH="215713" progId="Equation.3">
                  <p:embed/>
                </p:oleObj>
              </mc:Choice>
              <mc:Fallback>
                <p:oleObj name="Equation" r:id="rId15" imgW="152268" imgH="215713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6376988"/>
                        <a:ext cx="3635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Line 19"/>
          <p:cNvSpPr>
            <a:spLocks noChangeShapeType="1"/>
          </p:cNvSpPr>
          <p:nvPr/>
        </p:nvSpPr>
        <p:spPr bwMode="auto">
          <a:xfrm rot="-166089">
            <a:off x="2746375" y="5397500"/>
            <a:ext cx="103188" cy="31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rot="21433911" flipH="1">
            <a:off x="3030538" y="5340350"/>
            <a:ext cx="112712" cy="55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rot="-166089">
            <a:off x="2851150" y="5426075"/>
            <a:ext cx="968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21433911" flipV="1">
            <a:off x="2943225" y="5400675"/>
            <a:ext cx="88900" cy="19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63" name="Object 1031"/>
          <p:cNvGraphicFramePr>
            <a:graphicFrameLocks noChangeAspect="1"/>
          </p:cNvGraphicFramePr>
          <p:nvPr/>
        </p:nvGraphicFramePr>
        <p:xfrm>
          <a:off x="568325" y="4703763"/>
          <a:ext cx="454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Equation" r:id="rId17" imgW="190500" imgH="228600" progId="Equation.DSMT4">
                  <p:embed/>
                </p:oleObj>
              </mc:Choice>
              <mc:Fallback>
                <p:oleObj name="Equation" r:id="rId17" imgW="190500" imgH="2286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703763"/>
                        <a:ext cx="4540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4" name="Object 1032"/>
          <p:cNvGraphicFramePr>
            <a:graphicFrameLocks noChangeAspect="1"/>
          </p:cNvGraphicFramePr>
          <p:nvPr/>
        </p:nvGraphicFramePr>
        <p:xfrm>
          <a:off x="2859088" y="5567363"/>
          <a:ext cx="3317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Equation" r:id="rId19" imgW="139700" imgH="139700" progId="Equation.3">
                  <p:embed/>
                </p:oleObj>
              </mc:Choice>
              <mc:Fallback>
                <p:oleObj name="Equation" r:id="rId19" imgW="139700" imgH="1397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5567363"/>
                        <a:ext cx="33178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5" name="Object 1033"/>
          <p:cNvGraphicFramePr>
            <a:graphicFrameLocks noChangeAspect="1"/>
          </p:cNvGraphicFramePr>
          <p:nvPr/>
        </p:nvGraphicFramePr>
        <p:xfrm>
          <a:off x="3340100" y="3733800"/>
          <a:ext cx="8096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3" name="Equation" r:id="rId21" imgW="329914" imgH="177646" progId="Equation.3">
                  <p:embed/>
                </p:oleObj>
              </mc:Choice>
              <mc:Fallback>
                <p:oleObj name="Equation" r:id="rId21" imgW="329914" imgH="177646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3733800"/>
                        <a:ext cx="8096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6" name="Line 32"/>
          <p:cNvSpPr>
            <a:spLocks noChangeShapeType="1"/>
          </p:cNvSpPr>
          <p:nvPr/>
        </p:nvSpPr>
        <p:spPr bwMode="auto">
          <a:xfrm rot="2242648">
            <a:off x="2609850" y="3970338"/>
            <a:ext cx="87313" cy="523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33"/>
          <p:cNvSpPr>
            <a:spLocks noChangeShapeType="1"/>
          </p:cNvSpPr>
          <p:nvPr/>
        </p:nvSpPr>
        <p:spPr bwMode="auto">
          <a:xfrm rot="2242648" flipH="1">
            <a:off x="2835275" y="4060825"/>
            <a:ext cx="95250" cy="90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34"/>
          <p:cNvSpPr>
            <a:spLocks noChangeShapeType="1"/>
          </p:cNvSpPr>
          <p:nvPr/>
        </p:nvSpPr>
        <p:spPr bwMode="auto">
          <a:xfrm rot="2242648">
            <a:off x="2663825" y="4070350"/>
            <a:ext cx="825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Line 35"/>
          <p:cNvSpPr>
            <a:spLocks noChangeShapeType="1"/>
          </p:cNvSpPr>
          <p:nvPr/>
        </p:nvSpPr>
        <p:spPr bwMode="auto">
          <a:xfrm rot="2242648" flipV="1">
            <a:off x="2738438" y="4086225"/>
            <a:ext cx="77787" cy="333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Line 36"/>
          <p:cNvSpPr>
            <a:spLocks noChangeShapeType="1"/>
          </p:cNvSpPr>
          <p:nvPr/>
        </p:nvSpPr>
        <p:spPr bwMode="auto">
          <a:xfrm flipH="1">
            <a:off x="1185863" y="4835525"/>
            <a:ext cx="1608137" cy="15271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Line 38"/>
          <p:cNvSpPr>
            <a:spLocks noChangeShapeType="1"/>
          </p:cNvSpPr>
          <p:nvPr/>
        </p:nvSpPr>
        <p:spPr bwMode="auto">
          <a:xfrm rot="2242648">
            <a:off x="2366963" y="5275263"/>
            <a:ext cx="87312" cy="523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9"/>
          <p:cNvSpPr>
            <a:spLocks noChangeShapeType="1"/>
          </p:cNvSpPr>
          <p:nvPr/>
        </p:nvSpPr>
        <p:spPr bwMode="auto">
          <a:xfrm rot="2242648" flipH="1">
            <a:off x="2592388" y="5365750"/>
            <a:ext cx="95250" cy="90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Line 40"/>
          <p:cNvSpPr>
            <a:spLocks noChangeShapeType="1"/>
          </p:cNvSpPr>
          <p:nvPr/>
        </p:nvSpPr>
        <p:spPr bwMode="auto">
          <a:xfrm rot="2242648">
            <a:off x="2420938" y="5375275"/>
            <a:ext cx="825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41"/>
          <p:cNvSpPr>
            <a:spLocks noChangeShapeType="1"/>
          </p:cNvSpPr>
          <p:nvPr/>
        </p:nvSpPr>
        <p:spPr bwMode="auto">
          <a:xfrm rot="2242648" flipV="1">
            <a:off x="2495550" y="5391150"/>
            <a:ext cx="77788" cy="333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75" name="Object 1034"/>
          <p:cNvGraphicFramePr>
            <a:graphicFrameLocks noChangeAspect="1"/>
          </p:cNvGraphicFramePr>
          <p:nvPr/>
        </p:nvGraphicFramePr>
        <p:xfrm>
          <a:off x="1841500" y="5578475"/>
          <a:ext cx="8699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Equation" r:id="rId23" imgW="329914" imgH="177646" progId="Equation.3">
                  <p:embed/>
                </p:oleObj>
              </mc:Choice>
              <mc:Fallback>
                <p:oleObj name="Equation" r:id="rId23" imgW="329914" imgH="177646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5578475"/>
                        <a:ext cx="8699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6" name="Object 1035"/>
          <p:cNvGraphicFramePr>
            <a:graphicFrameLocks noChangeAspect="1"/>
          </p:cNvGraphicFramePr>
          <p:nvPr/>
        </p:nvGraphicFramePr>
        <p:xfrm>
          <a:off x="808038" y="6319838"/>
          <a:ext cx="4540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5" name="Equation" r:id="rId24" imgW="190417" imgH="241195" progId="Equation.3">
                  <p:embed/>
                </p:oleObj>
              </mc:Choice>
              <mc:Fallback>
                <p:oleObj name="Equation" r:id="rId24" imgW="190417" imgH="241195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6319838"/>
                        <a:ext cx="4540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7" name="Line 44"/>
          <p:cNvSpPr>
            <a:spLocks noChangeShapeType="1"/>
          </p:cNvSpPr>
          <p:nvPr/>
        </p:nvSpPr>
        <p:spPr bwMode="auto">
          <a:xfrm flipH="1">
            <a:off x="1725613" y="4818063"/>
            <a:ext cx="10890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Line 45"/>
          <p:cNvSpPr>
            <a:spLocks noChangeShapeType="1"/>
          </p:cNvSpPr>
          <p:nvPr/>
        </p:nvSpPr>
        <p:spPr bwMode="auto">
          <a:xfrm flipV="1">
            <a:off x="1892300" y="4689475"/>
            <a:ext cx="104775" cy="119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Line 46"/>
          <p:cNvSpPr>
            <a:spLocks noChangeShapeType="1"/>
          </p:cNvSpPr>
          <p:nvPr/>
        </p:nvSpPr>
        <p:spPr bwMode="auto">
          <a:xfrm flipH="1">
            <a:off x="1858963" y="4687888"/>
            <a:ext cx="146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80" name="Object 1036"/>
          <p:cNvGraphicFramePr>
            <a:graphicFrameLocks noChangeAspect="1"/>
          </p:cNvGraphicFramePr>
          <p:nvPr/>
        </p:nvGraphicFramePr>
        <p:xfrm>
          <a:off x="2033588" y="4860925"/>
          <a:ext cx="3032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" name="Equation" r:id="rId25" imgW="126725" imgH="177415" progId="Equation.3">
                  <p:embed/>
                </p:oleObj>
              </mc:Choice>
              <mc:Fallback>
                <p:oleObj name="Equation" r:id="rId25" imgW="126725" imgH="177415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860925"/>
                        <a:ext cx="3032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1" name="Object 1037"/>
          <p:cNvGraphicFramePr>
            <a:graphicFrameLocks noChangeAspect="1"/>
          </p:cNvGraphicFramePr>
          <p:nvPr/>
        </p:nvGraphicFramePr>
        <p:xfrm>
          <a:off x="5313363" y="4159250"/>
          <a:ext cx="33893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Equation" r:id="rId27" imgW="1689100" imgH="1066800" progId="Equation.3">
                  <p:embed/>
                </p:oleObj>
              </mc:Choice>
              <mc:Fallback>
                <p:oleObj name="Equation" r:id="rId27" imgW="1689100" imgH="10668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159250"/>
                        <a:ext cx="3389312" cy="21336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2" name="Rectangle 49"/>
          <p:cNvSpPr>
            <a:spLocks noChangeArrowheads="1"/>
          </p:cNvSpPr>
          <p:nvPr/>
        </p:nvSpPr>
        <p:spPr bwMode="auto">
          <a:xfrm>
            <a:off x="5095875" y="3951288"/>
            <a:ext cx="35433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5883" name="Line 50"/>
          <p:cNvSpPr>
            <a:spLocks noChangeShapeType="1"/>
          </p:cNvSpPr>
          <p:nvPr/>
        </p:nvSpPr>
        <p:spPr bwMode="auto">
          <a:xfrm flipH="1" flipV="1">
            <a:off x="2278063" y="3106738"/>
            <a:ext cx="741362" cy="477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84" name="Object 1038"/>
          <p:cNvGraphicFramePr>
            <a:graphicFrameLocks noChangeAspect="1"/>
          </p:cNvGraphicFramePr>
          <p:nvPr/>
        </p:nvGraphicFramePr>
        <p:xfrm>
          <a:off x="2217738" y="2743200"/>
          <a:ext cx="2603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Equation" r:id="rId29" imgW="114151" imgH="164885" progId="Equation.3">
                  <p:embed/>
                </p:oleObj>
              </mc:Choice>
              <mc:Fallback>
                <p:oleObj name="Equation" r:id="rId29" imgW="114151" imgH="164885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2743200"/>
                        <a:ext cx="2603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5" name="Line 52"/>
          <p:cNvSpPr>
            <a:spLocks noChangeShapeType="1"/>
          </p:cNvSpPr>
          <p:nvPr/>
        </p:nvSpPr>
        <p:spPr bwMode="auto">
          <a:xfrm>
            <a:off x="2322513" y="3149600"/>
            <a:ext cx="87312" cy="9572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Line 53"/>
          <p:cNvSpPr>
            <a:spLocks noChangeShapeType="1"/>
          </p:cNvSpPr>
          <p:nvPr/>
        </p:nvSpPr>
        <p:spPr bwMode="auto">
          <a:xfrm flipV="1">
            <a:off x="2322513" y="2878138"/>
            <a:ext cx="620712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87" name="Object 1039"/>
          <p:cNvGraphicFramePr>
            <a:graphicFrameLocks noChangeAspect="1"/>
          </p:cNvGraphicFramePr>
          <p:nvPr/>
        </p:nvGraphicFramePr>
        <p:xfrm>
          <a:off x="2547938" y="2579688"/>
          <a:ext cx="4143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31" imgW="190335" imgH="177646" progId="Equation.3">
                  <p:embed/>
                </p:oleObj>
              </mc:Choice>
              <mc:Fallback>
                <p:oleObj name="Equation" r:id="rId31" imgW="190335" imgH="177646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579688"/>
                        <a:ext cx="4143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8" name="Line 55"/>
          <p:cNvSpPr>
            <a:spLocks noChangeShapeType="1"/>
          </p:cNvSpPr>
          <p:nvPr/>
        </p:nvSpPr>
        <p:spPr bwMode="auto">
          <a:xfrm flipH="1">
            <a:off x="2757488" y="3948113"/>
            <a:ext cx="581025" cy="889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9" name="Line 56"/>
          <p:cNvSpPr>
            <a:spLocks noChangeShapeType="1"/>
          </p:cNvSpPr>
          <p:nvPr/>
        </p:nvSpPr>
        <p:spPr bwMode="auto">
          <a:xfrm flipH="1">
            <a:off x="919163" y="4157663"/>
            <a:ext cx="1495425" cy="158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0" name="Line 57"/>
          <p:cNvSpPr>
            <a:spLocks noChangeShapeType="1"/>
          </p:cNvSpPr>
          <p:nvPr/>
        </p:nvSpPr>
        <p:spPr bwMode="auto">
          <a:xfrm flipH="1">
            <a:off x="1320800" y="3554413"/>
            <a:ext cx="1668463" cy="30162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1" name="Line 58"/>
          <p:cNvSpPr>
            <a:spLocks noChangeShapeType="1"/>
          </p:cNvSpPr>
          <p:nvPr/>
        </p:nvSpPr>
        <p:spPr bwMode="auto">
          <a:xfrm flipV="1">
            <a:off x="1219200" y="3570288"/>
            <a:ext cx="565150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Arc 62"/>
          <p:cNvSpPr/>
          <p:nvPr/>
        </p:nvSpPr>
        <p:spPr bwMode="auto">
          <a:xfrm flipV="1">
            <a:off x="1408113" y="4295775"/>
            <a:ext cx="1160462" cy="261938"/>
          </a:xfrm>
          <a:prstGeom prst="arc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cxnSp>
        <p:nvCxnSpPr>
          <p:cNvPr id="35893" name="Straight Arrow Connector 64"/>
          <p:cNvCxnSpPr>
            <a:cxnSpLocks noChangeShapeType="1"/>
          </p:cNvCxnSpPr>
          <p:nvPr/>
        </p:nvCxnSpPr>
        <p:spPr bwMode="auto">
          <a:xfrm rot="10800000" flipV="1">
            <a:off x="973138" y="4557713"/>
            <a:ext cx="1276350" cy="406400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 type="triangle" w="med" len="med"/>
            <a:tailEnd/>
          </a:ln>
          <a:effectLst>
            <a:outerShdw dist="1347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B1089A22-DF58-4A07-BB27-6DEA25AB12B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Cylindrical 1D curvilinear equations</a:t>
            </a:r>
          </a:p>
        </p:txBody>
      </p:sp>
      <p:graphicFrame>
        <p:nvGraphicFramePr>
          <p:cNvPr id="36868" name="Object 55"/>
          <p:cNvGraphicFramePr>
            <a:graphicFrameLocks noChangeAspect="1"/>
          </p:cNvGraphicFramePr>
          <p:nvPr/>
        </p:nvGraphicFramePr>
        <p:xfrm>
          <a:off x="2611438" y="2933700"/>
          <a:ext cx="3508375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3" imgW="1752600" imgH="1066800" progId="Equation.DSMT4">
                  <p:embed/>
                </p:oleObj>
              </mc:Choice>
              <mc:Fallback>
                <p:oleObj name="Equation" r:id="rId3" imgW="1752600" imgH="10668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933700"/>
                        <a:ext cx="3508375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928" name="Rectangle 56"/>
          <p:cNvSpPr>
            <a:spLocks noChangeArrowheads="1"/>
          </p:cNvSpPr>
          <p:nvPr/>
        </p:nvSpPr>
        <p:spPr bwMode="auto">
          <a:xfrm>
            <a:off x="476250" y="1444625"/>
            <a:ext cx="8164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Final form of cylindrical 1D streaming term: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62CF4D79-9564-4801-8F47-01503FFFCB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Resulting curvilinear 1D B.E.’s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resulting B.E. for the 1D geometries are: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Cartesian: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Spherical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Cylindrical</a:t>
            </a:r>
          </a:p>
        </p:txBody>
      </p:sp>
      <p:graphicFrame>
        <p:nvGraphicFramePr>
          <p:cNvPr id="37893" name="Object 1024"/>
          <p:cNvGraphicFramePr>
            <a:graphicFrameLocks noChangeAspect="1"/>
          </p:cNvGraphicFramePr>
          <p:nvPr/>
        </p:nvGraphicFramePr>
        <p:xfrm>
          <a:off x="1795463" y="2470150"/>
          <a:ext cx="54721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3" imgW="2730500" imgH="393700" progId="Equation.3">
                  <p:embed/>
                </p:oleObj>
              </mc:Choice>
              <mc:Fallback>
                <p:oleObj name="Equation" r:id="rId3" imgW="2730500" imgH="3937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470150"/>
                        <a:ext cx="547211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025"/>
          <p:cNvGraphicFramePr>
            <a:graphicFrameLocks noChangeAspect="1"/>
          </p:cNvGraphicFramePr>
          <p:nvPr/>
        </p:nvGraphicFramePr>
        <p:xfrm>
          <a:off x="557213" y="3995738"/>
          <a:ext cx="77628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5" imgW="3873500" imgH="444500" progId="Equation.3">
                  <p:embed/>
                </p:oleObj>
              </mc:Choice>
              <mc:Fallback>
                <p:oleObj name="Equation" r:id="rId5" imgW="3873500" imgH="4445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995738"/>
                        <a:ext cx="776287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026"/>
          <p:cNvGraphicFramePr>
            <a:graphicFrameLocks noChangeAspect="1"/>
          </p:cNvGraphicFramePr>
          <p:nvPr/>
        </p:nvGraphicFramePr>
        <p:xfrm>
          <a:off x="319088" y="5788025"/>
          <a:ext cx="83978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7" imgW="4191000" imgH="393700" progId="Equation.3">
                  <p:embed/>
                </p:oleObj>
              </mc:Choice>
              <mc:Fallback>
                <p:oleObj name="Equation" r:id="rId7" imgW="4191000" imgH="3937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5788025"/>
                        <a:ext cx="83978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743075" y="2427288"/>
            <a:ext cx="5575300" cy="87153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531813" y="3929063"/>
            <a:ext cx="7810500" cy="87153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73025" y="5767388"/>
            <a:ext cx="8937625" cy="87153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C819E5B3-0043-45F7-AAF4-8FE2B9CF66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Conservative form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Having spent all this trouble getting the curvilinear equations, we are NOT going to use them!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Instead we are going to convert them into so-called </a:t>
            </a:r>
            <a:r>
              <a:rPr lang="en-US" sz="28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conservative form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which will be better for us later when we finite difference in space.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 now, I want you to be able to do two things: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State why we are doing this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“So that when we finite difference the streaming operator, the resulting terms will conserve particles.”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Show that the two are equivalent.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This just involves simple differential calculus.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EAFF55F3-1431-4462-AA9C-789544AC96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Conservative form for 1D B.E.’s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476250" y="1455738"/>
            <a:ext cx="81645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resulting conservative B.E.’s for the 1D curvilinear geometries are: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Spherical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Cylindrical</a:t>
            </a: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744538" y="2981325"/>
          <a:ext cx="75072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3" imgW="3746500" imgH="711200" progId="Equation.3">
                  <p:embed/>
                </p:oleObj>
              </mc:Choice>
              <mc:Fallback>
                <p:oleObj name="Equation" r:id="rId3" imgW="3746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981325"/>
                        <a:ext cx="750728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/>
          <p:cNvGraphicFramePr>
            <a:graphicFrameLocks noChangeAspect="1"/>
          </p:cNvGraphicFramePr>
          <p:nvPr/>
        </p:nvGraphicFramePr>
        <p:xfrm>
          <a:off x="2030413" y="5416550"/>
          <a:ext cx="48101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5" imgW="2400300" imgH="635000" progId="Equation.3">
                  <p:embed/>
                </p:oleObj>
              </mc:Choice>
              <mc:Fallback>
                <p:oleObj name="Equation" r:id="rId5" imgW="24003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5416550"/>
                        <a:ext cx="48101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560388" y="2840038"/>
            <a:ext cx="7767637" cy="149542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1779588" y="5233988"/>
            <a:ext cx="5284787" cy="146843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498CC475-2099-4893-970B-6B836C5D9B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0" y="546100"/>
            <a:ext cx="7162800" cy="660400"/>
          </a:xfrm>
        </p:spPr>
        <p:txBody>
          <a:bodyPr/>
          <a:lstStyle/>
          <a:p>
            <a:pPr>
              <a:defRPr/>
            </a:pPr>
            <a:r>
              <a:rPr lang="en-US" smtClean="0"/>
              <a:t>Homework Problems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368425"/>
            <a:ext cx="8177212" cy="5181600"/>
          </a:xfrm>
        </p:spPr>
        <p:txBody>
          <a:bodyPr/>
          <a:lstStyle/>
          <a:p>
            <a:pPr marL="0" indent="0" defTabSz="909638">
              <a:buFontTx/>
              <a:buNone/>
              <a:defRPr/>
            </a:pPr>
            <a:r>
              <a:rPr lang="en-US" smtClean="0"/>
              <a:t>(3-1) Use the product differentiation rule to show that the conservative and non-conservative forms of the 1D spherial equation are identical.</a:t>
            </a:r>
          </a:p>
          <a:p>
            <a:pPr marL="0" indent="0" defTabSz="909638">
              <a:buFontTx/>
              <a:buNone/>
              <a:defRPr/>
            </a:pPr>
            <a:endParaRPr lang="en-US" smtClean="0"/>
          </a:p>
          <a:p>
            <a:pPr marL="0" indent="0" defTabSz="909638">
              <a:buFontTx/>
              <a:buNone/>
              <a:defRPr/>
            </a:pPr>
            <a:r>
              <a:rPr lang="en-US" smtClean="0"/>
              <a:t>(3-2) Use the product differentiation rule to show that the conservative and non-conservative forms of the 1D cylindrical equation are identical.</a:t>
            </a:r>
          </a:p>
          <a:p>
            <a:pPr marL="0" indent="0" defTabSz="909638">
              <a:buFontTx/>
              <a:buNone/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88EE988F-D7B8-47DB-837C-F0B79DE739E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smtClean="0"/>
              <a:t>Homework Problems (2)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871538" y="2717800"/>
            <a:ext cx="712946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452649" name="Rectangle 41"/>
          <p:cNvSpPr>
            <a:spLocks noChangeArrowheads="1"/>
          </p:cNvSpPr>
          <p:nvPr/>
        </p:nvSpPr>
        <p:spPr bwMode="auto">
          <a:xfrm>
            <a:off x="482600" y="1349375"/>
            <a:ext cx="83693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(3-3) Show that the white boundary condition is given by:</a:t>
            </a:r>
          </a:p>
        </p:txBody>
      </p:sp>
      <p:graphicFrame>
        <p:nvGraphicFramePr>
          <p:cNvPr id="41990" name="Object 44"/>
          <p:cNvGraphicFramePr>
            <a:graphicFrameLocks noChangeAspect="1"/>
          </p:cNvGraphicFramePr>
          <p:nvPr/>
        </p:nvGraphicFramePr>
        <p:xfrm>
          <a:off x="1487488" y="2390775"/>
          <a:ext cx="42052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1675673" imgH="253890" progId="Equation.3">
                  <p:embed/>
                </p:oleObj>
              </mc:Choice>
              <mc:Fallback>
                <p:oleObj name="Equation" r:id="rId3" imgW="1675673" imgH="25389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390775"/>
                        <a:ext cx="42052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CF7CD952-B390-46C0-91CA-24640E0E3A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Boundary conditions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8204200" cy="5500687"/>
          </a:xfrm>
        </p:spPr>
        <p:txBody>
          <a:bodyPr/>
          <a:lstStyle/>
          <a:p>
            <a:pPr>
              <a:defRPr/>
            </a:pPr>
            <a:r>
              <a:rPr lang="en-US" smtClean="0"/>
              <a:t>The most common boundary conditions are:</a:t>
            </a:r>
          </a:p>
          <a:p>
            <a:pPr lvl="1">
              <a:buSzTx/>
              <a:defRPr/>
            </a:pPr>
            <a:r>
              <a:rPr lang="en-US" smtClean="0"/>
              <a:t>Void:</a:t>
            </a:r>
          </a:p>
          <a:p>
            <a:pPr lvl="1">
              <a:buSzTx/>
              <a:defRPr/>
            </a:pPr>
            <a:r>
              <a:rPr lang="en-US" smtClean="0"/>
              <a:t>Specified:</a:t>
            </a:r>
          </a:p>
          <a:p>
            <a:pPr lvl="2">
              <a:buSzTx/>
              <a:defRPr/>
            </a:pPr>
            <a:r>
              <a:rPr lang="en-US" sz="2800" smtClean="0"/>
              <a:t>(coupled problems)</a:t>
            </a:r>
          </a:p>
          <a:p>
            <a:pPr lvl="1">
              <a:buSzTx/>
              <a:defRPr/>
            </a:pPr>
            <a:r>
              <a:rPr lang="en-US" smtClean="0"/>
              <a:t>Reflected:</a:t>
            </a:r>
          </a:p>
          <a:p>
            <a:pPr lvl="1">
              <a:buSzTx/>
              <a:defRPr/>
            </a:pPr>
            <a:r>
              <a:rPr lang="en-US" smtClean="0"/>
              <a:t>Periodic:</a:t>
            </a:r>
          </a:p>
          <a:p>
            <a:pPr lvl="1">
              <a:buSzTx/>
              <a:buFontTx/>
              <a:buNone/>
              <a:defRPr/>
            </a:pPr>
            <a:r>
              <a:rPr lang="en-US" smtClean="0"/>
              <a:t>    where the points                   map </a:t>
            </a:r>
          </a:p>
          <a:p>
            <a:pPr lvl="1">
              <a:buSzTx/>
              <a:defRPr/>
            </a:pPr>
            <a:r>
              <a:rPr lang="en-US" smtClean="0"/>
              <a:t>White:</a:t>
            </a:r>
            <a:endParaRPr lang="en-US" sz="2400" smtClean="0"/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2341563" y="2349500"/>
          <a:ext cx="25796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028254" imgH="253890" progId="Equation.3">
                  <p:embed/>
                </p:oleObj>
              </mc:Choice>
              <mc:Fallback>
                <p:oleObj name="Equation" r:id="rId3" imgW="1028254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2349500"/>
                        <a:ext cx="25796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3092450" y="2863850"/>
          <a:ext cx="42687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5" imgW="1701800" imgH="254000" progId="Equation.3">
                  <p:embed/>
                </p:oleObj>
              </mc:Choice>
              <mc:Fallback>
                <p:oleObj name="Equation" r:id="rId5" imgW="17018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863850"/>
                        <a:ext cx="426878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6"/>
          <p:cNvGraphicFramePr>
            <a:graphicFrameLocks noChangeAspect="1"/>
          </p:cNvGraphicFramePr>
          <p:nvPr/>
        </p:nvGraphicFramePr>
        <p:xfrm>
          <a:off x="3116263" y="3908425"/>
          <a:ext cx="40767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1625600" imgH="241300" progId="Equation.3">
                  <p:embed/>
                </p:oleObj>
              </mc:Choice>
              <mc:Fallback>
                <p:oleObj name="Equation" r:id="rId7" imgW="1625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3908425"/>
                        <a:ext cx="40767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7"/>
          <p:cNvGraphicFramePr>
            <a:graphicFrameLocks noChangeAspect="1"/>
          </p:cNvGraphicFramePr>
          <p:nvPr/>
        </p:nvGraphicFramePr>
        <p:xfrm>
          <a:off x="4379913" y="4992688"/>
          <a:ext cx="13700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9" imgW="545863" imgH="228501" progId="Equation.3">
                  <p:embed/>
                </p:oleObj>
              </mc:Choice>
              <mc:Fallback>
                <p:oleObj name="Equation" r:id="rId9" imgW="545863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4992688"/>
                        <a:ext cx="13700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8"/>
          <p:cNvGraphicFramePr>
            <a:graphicFrameLocks noChangeAspect="1"/>
          </p:cNvGraphicFramePr>
          <p:nvPr/>
        </p:nvGraphicFramePr>
        <p:xfrm>
          <a:off x="2649538" y="5464175"/>
          <a:ext cx="42052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1" imgW="1675673" imgH="253890" progId="Equation.3">
                  <p:embed/>
                </p:oleObj>
              </mc:Choice>
              <mc:Fallback>
                <p:oleObj name="Equation" r:id="rId11" imgW="1675673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5464175"/>
                        <a:ext cx="42052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9"/>
          <p:cNvGraphicFramePr>
            <a:graphicFrameLocks noChangeAspect="1"/>
          </p:cNvGraphicFramePr>
          <p:nvPr/>
        </p:nvGraphicFramePr>
        <p:xfrm>
          <a:off x="2828925" y="4411663"/>
          <a:ext cx="42687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3" imgW="1701800" imgH="254000" progId="Equation.3">
                  <p:embed/>
                </p:oleObj>
              </mc:Choice>
              <mc:Fallback>
                <p:oleObj name="Equation" r:id="rId13" imgW="17018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4411663"/>
                        <a:ext cx="426878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9811EE53-D890-4023-A982-CE9A366C21E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Void boundary condition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674687"/>
          </a:xfrm>
        </p:spPr>
        <p:txBody>
          <a:bodyPr/>
          <a:lstStyle/>
          <a:p>
            <a:pPr>
              <a:defRPr/>
            </a:pPr>
            <a:r>
              <a:rPr lang="en-US" smtClean="0"/>
              <a:t>Void:</a:t>
            </a: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1984375" y="1308100"/>
          <a:ext cx="39814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1586811" imgH="253890" progId="Equation.3">
                  <p:embed/>
                </p:oleObj>
              </mc:Choice>
              <mc:Fallback>
                <p:oleObj name="Equation" r:id="rId3" imgW="1586811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1308100"/>
                        <a:ext cx="39814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786063" y="3281363"/>
            <a:ext cx="2119312" cy="1465262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4151313" y="3455988"/>
            <a:ext cx="477837" cy="433387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2974975" y="4194175"/>
            <a:ext cx="493713" cy="392113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327150" y="5508625"/>
            <a:ext cx="6081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Vacuum: No particles going INTO volume V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2795588" y="33289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</a:t>
            </a:r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4905375" y="40497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0" name="Object 11"/>
          <p:cNvGraphicFramePr>
            <a:graphicFrameLocks noChangeAspect="1"/>
          </p:cNvGraphicFramePr>
          <p:nvPr/>
        </p:nvGraphicFramePr>
        <p:xfrm>
          <a:off x="5332413" y="3792538"/>
          <a:ext cx="3190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5" imgW="126725" imgH="177415" progId="Equation.3">
                  <p:embed/>
                </p:oleObj>
              </mc:Choice>
              <mc:Fallback>
                <p:oleObj name="Equation" r:id="rId5" imgW="126725" imgH="17741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792538"/>
                        <a:ext cx="3190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2489200" y="41005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2" name="Object 13"/>
          <p:cNvGraphicFramePr>
            <a:graphicFrameLocks noChangeAspect="1"/>
          </p:cNvGraphicFramePr>
          <p:nvPr/>
        </p:nvGraphicFramePr>
        <p:xfrm>
          <a:off x="2074863" y="3914775"/>
          <a:ext cx="3190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7" imgW="126725" imgH="177415" progId="Equation.3">
                  <p:embed/>
                </p:oleObj>
              </mc:Choice>
              <mc:Fallback>
                <p:oleObj name="Equation" r:id="rId7" imgW="126725" imgH="17741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914775"/>
                        <a:ext cx="3190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Line 14"/>
          <p:cNvSpPr>
            <a:spLocks noChangeShapeType="1"/>
          </p:cNvSpPr>
          <p:nvPr/>
        </p:nvSpPr>
        <p:spPr bwMode="auto">
          <a:xfrm rot="5514513">
            <a:off x="3679032" y="4914106"/>
            <a:ext cx="304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 rot="-5406923">
            <a:off x="3656807" y="3105944"/>
            <a:ext cx="304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5" name="Object 16"/>
          <p:cNvGraphicFramePr>
            <a:graphicFrameLocks noChangeAspect="1"/>
          </p:cNvGraphicFramePr>
          <p:nvPr/>
        </p:nvGraphicFramePr>
        <p:xfrm>
          <a:off x="3873500" y="5003800"/>
          <a:ext cx="3190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8" imgW="126725" imgH="177415" progId="Equation.3">
                  <p:embed/>
                </p:oleObj>
              </mc:Choice>
              <mc:Fallback>
                <p:oleObj name="Equation" r:id="rId8" imgW="126725" imgH="17741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003800"/>
                        <a:ext cx="3190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7"/>
          <p:cNvGraphicFramePr>
            <a:graphicFrameLocks noChangeAspect="1"/>
          </p:cNvGraphicFramePr>
          <p:nvPr/>
        </p:nvGraphicFramePr>
        <p:xfrm>
          <a:off x="3656013" y="2493963"/>
          <a:ext cx="3190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9" imgW="126725" imgH="177415" progId="Equation.3">
                  <p:embed/>
                </p:oleObj>
              </mc:Choice>
              <mc:Fallback>
                <p:oleObj name="Equation" r:id="rId9" imgW="126725" imgH="17741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2493963"/>
                        <a:ext cx="3190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Line 18"/>
          <p:cNvSpPr>
            <a:spLocks noChangeShapeType="1"/>
          </p:cNvSpPr>
          <p:nvPr/>
        </p:nvSpPr>
        <p:spPr bwMode="auto">
          <a:xfrm flipH="1">
            <a:off x="4905375" y="2944813"/>
            <a:ext cx="434975" cy="4206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8" name="Object 19"/>
          <p:cNvGraphicFramePr>
            <a:graphicFrameLocks noChangeAspect="1"/>
          </p:cNvGraphicFramePr>
          <p:nvPr/>
        </p:nvGraphicFramePr>
        <p:xfrm>
          <a:off x="5438775" y="2684463"/>
          <a:ext cx="3508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10" imgW="139639" imgH="152334" progId="Equation.3">
                  <p:embed/>
                </p:oleObj>
              </mc:Choice>
              <mc:Fallback>
                <p:oleObj name="Equation" r:id="rId10" imgW="139639" imgH="15233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684463"/>
                        <a:ext cx="3508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8E70AB49-70E2-4FF3-A5B2-9736366A059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Specified boundary condition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674687"/>
          </a:xfrm>
        </p:spPr>
        <p:txBody>
          <a:bodyPr/>
          <a:lstStyle/>
          <a:p>
            <a:pPr>
              <a:defRPr/>
            </a:pPr>
            <a:r>
              <a:rPr lang="en-US" smtClean="0"/>
              <a:t>Specified: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786063" y="3281363"/>
            <a:ext cx="2119312" cy="1465262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4151313" y="3455988"/>
            <a:ext cx="477837" cy="433387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2974975" y="4194175"/>
            <a:ext cx="493713" cy="392113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320800" y="5681663"/>
            <a:ext cx="5541963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Entering particles from another problem</a:t>
            </a:r>
          </a:p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or external source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2795588" y="33289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6657975" y="2524125"/>
            <a:ext cx="420688" cy="4206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6699250" y="2551113"/>
            <a:ext cx="336550" cy="36671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4498975" y="2801938"/>
            <a:ext cx="207645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H="1">
            <a:off x="4919663" y="2946400"/>
            <a:ext cx="1743075" cy="1684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4905375" y="2917825"/>
            <a:ext cx="1684338" cy="1103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2884488" y="1338263"/>
          <a:ext cx="42687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1701800" imgH="254000" progId="Equation.3">
                  <p:embed/>
                </p:oleObj>
              </mc:Choice>
              <mc:Fallback>
                <p:oleObj name="Equation" r:id="rId3" imgW="17018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338263"/>
                        <a:ext cx="426878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B0131770-0C97-423A-806D-B1F73DBBF8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Reflected boundary condition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674687"/>
          </a:xfrm>
        </p:spPr>
        <p:txBody>
          <a:bodyPr/>
          <a:lstStyle/>
          <a:p>
            <a:pPr>
              <a:defRPr/>
            </a:pPr>
            <a:r>
              <a:rPr lang="en-US" smtClean="0"/>
              <a:t>Reflected: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571625" y="6035675"/>
            <a:ext cx="5576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Like particle “mirrors” on each boundary</a:t>
            </a:r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3090863" y="1376363"/>
          <a:ext cx="40782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3" imgW="1625600" imgH="241300" progId="Equation.3">
                  <p:embed/>
                </p:oleObj>
              </mc:Choice>
              <mc:Fallback>
                <p:oleObj name="Equation" r:id="rId3" imgW="1625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1376363"/>
                        <a:ext cx="407828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84250" y="3194050"/>
            <a:ext cx="2119313" cy="1465263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2349500" y="3368675"/>
            <a:ext cx="477838" cy="433388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173163" y="4106863"/>
            <a:ext cx="493712" cy="392112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993775" y="32416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3459163" y="3567113"/>
          <a:ext cx="9159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5" imgW="190417" imgH="152334" progId="Equation.3">
                  <p:embed/>
                </p:oleObj>
              </mc:Choice>
              <mc:Fallback>
                <p:oleObj name="Equation" r:id="rId5" imgW="190417" imgH="1523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3567113"/>
                        <a:ext cx="9159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868488" y="2697163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697163"/>
                        <a:ext cx="381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477838" y="3662363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9" imgW="152268" imgH="164957" progId="Equation.3">
                  <p:embed/>
                </p:oleObj>
              </mc:Choice>
              <mc:Fallback>
                <p:oleObj name="Equation" r:id="rId9" imgW="152268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662363"/>
                        <a:ext cx="381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860550" y="4794250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10" imgW="152268" imgH="164957" progId="Equation.3">
                  <p:embed/>
                </p:oleObj>
              </mc:Choice>
              <mc:Fallback>
                <p:oleObj name="Equation" r:id="rId10" imgW="152268" imgH="1649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4794250"/>
                        <a:ext cx="381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3138488" y="3763963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763963"/>
                        <a:ext cx="381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6027738" y="3687763"/>
            <a:ext cx="1016000" cy="798512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33" name="Oval 18"/>
          <p:cNvSpPr>
            <a:spLocks noChangeArrowheads="1"/>
          </p:cNvSpPr>
          <p:nvPr/>
        </p:nvSpPr>
        <p:spPr bwMode="auto">
          <a:xfrm>
            <a:off x="6681788" y="3783013"/>
            <a:ext cx="230187" cy="236537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6118225" y="4184650"/>
            <a:ext cx="236538" cy="214313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5932488" y="371316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</a:t>
            </a:r>
          </a:p>
        </p:txBody>
      </p:sp>
      <p:sp>
        <p:nvSpPr>
          <p:cNvPr id="9236" name="Rectangle 22"/>
          <p:cNvSpPr>
            <a:spLocks noChangeArrowheads="1"/>
          </p:cNvSpPr>
          <p:nvPr/>
        </p:nvSpPr>
        <p:spPr bwMode="auto">
          <a:xfrm flipH="1">
            <a:off x="7035800" y="3689350"/>
            <a:ext cx="1016000" cy="798513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37" name="Oval 23"/>
          <p:cNvSpPr>
            <a:spLocks noChangeArrowheads="1"/>
          </p:cNvSpPr>
          <p:nvPr/>
        </p:nvSpPr>
        <p:spPr bwMode="auto">
          <a:xfrm flipH="1">
            <a:off x="7167563" y="3784600"/>
            <a:ext cx="230187" cy="236538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38" name="Rectangle 24"/>
          <p:cNvSpPr>
            <a:spLocks noChangeArrowheads="1"/>
          </p:cNvSpPr>
          <p:nvPr/>
        </p:nvSpPr>
        <p:spPr bwMode="auto">
          <a:xfrm flipH="1">
            <a:off x="7724775" y="4186238"/>
            <a:ext cx="236538" cy="214312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39" name="Rectangle 26"/>
          <p:cNvSpPr>
            <a:spLocks noChangeArrowheads="1"/>
          </p:cNvSpPr>
          <p:nvPr/>
        </p:nvSpPr>
        <p:spPr bwMode="auto">
          <a:xfrm flipH="1">
            <a:off x="5010150" y="3687763"/>
            <a:ext cx="1016000" cy="798512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40" name="Oval 27"/>
          <p:cNvSpPr>
            <a:spLocks noChangeArrowheads="1"/>
          </p:cNvSpPr>
          <p:nvPr/>
        </p:nvSpPr>
        <p:spPr bwMode="auto">
          <a:xfrm flipH="1">
            <a:off x="5141913" y="3783013"/>
            <a:ext cx="230187" cy="236537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41" name="Rectangle 28"/>
          <p:cNvSpPr>
            <a:spLocks noChangeArrowheads="1"/>
          </p:cNvSpPr>
          <p:nvPr/>
        </p:nvSpPr>
        <p:spPr bwMode="auto">
          <a:xfrm flipH="1">
            <a:off x="5699125" y="4184650"/>
            <a:ext cx="236538" cy="214313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grpSp>
        <p:nvGrpSpPr>
          <p:cNvPr id="9242" name="Group 30"/>
          <p:cNvGrpSpPr>
            <a:grpSpLocks/>
          </p:cNvGrpSpPr>
          <p:nvPr/>
        </p:nvGrpSpPr>
        <p:grpSpPr bwMode="auto">
          <a:xfrm flipV="1">
            <a:off x="6019800" y="4483100"/>
            <a:ext cx="1016000" cy="798513"/>
            <a:chOff x="3381" y="2561"/>
            <a:chExt cx="640" cy="503"/>
          </a:xfrm>
        </p:grpSpPr>
        <p:sp>
          <p:nvSpPr>
            <p:cNvPr id="9269" name="Rectangle 31"/>
            <p:cNvSpPr>
              <a:spLocks noChangeArrowheads="1"/>
            </p:cNvSpPr>
            <p:nvPr/>
          </p:nvSpPr>
          <p:spPr bwMode="auto">
            <a:xfrm>
              <a:off x="3381" y="2561"/>
              <a:ext cx="640" cy="50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9270" name="Oval 32"/>
            <p:cNvSpPr>
              <a:spLocks noChangeArrowheads="1"/>
            </p:cNvSpPr>
            <p:nvPr/>
          </p:nvSpPr>
          <p:spPr bwMode="auto">
            <a:xfrm>
              <a:off x="3793" y="2621"/>
              <a:ext cx="145" cy="149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9271" name="Rectangle 33"/>
            <p:cNvSpPr>
              <a:spLocks noChangeArrowheads="1"/>
            </p:cNvSpPr>
            <p:nvPr/>
          </p:nvSpPr>
          <p:spPr bwMode="auto">
            <a:xfrm>
              <a:off x="3438" y="2874"/>
              <a:ext cx="149" cy="135"/>
            </a:xfrm>
            <a:prstGeom prst="rect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pSp>
        <p:nvGrpSpPr>
          <p:cNvPr id="9243" name="Group 34"/>
          <p:cNvGrpSpPr>
            <a:grpSpLocks/>
          </p:cNvGrpSpPr>
          <p:nvPr/>
        </p:nvGrpSpPr>
        <p:grpSpPr bwMode="auto">
          <a:xfrm flipH="1" flipV="1">
            <a:off x="5003800" y="4481513"/>
            <a:ext cx="1016000" cy="798512"/>
            <a:chOff x="3381" y="2561"/>
            <a:chExt cx="640" cy="503"/>
          </a:xfrm>
        </p:grpSpPr>
        <p:sp>
          <p:nvSpPr>
            <p:cNvPr id="9266" name="Rectangle 35"/>
            <p:cNvSpPr>
              <a:spLocks noChangeArrowheads="1"/>
            </p:cNvSpPr>
            <p:nvPr/>
          </p:nvSpPr>
          <p:spPr bwMode="auto">
            <a:xfrm>
              <a:off x="3381" y="2561"/>
              <a:ext cx="640" cy="50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9267" name="Oval 36"/>
            <p:cNvSpPr>
              <a:spLocks noChangeArrowheads="1"/>
            </p:cNvSpPr>
            <p:nvPr/>
          </p:nvSpPr>
          <p:spPr bwMode="auto">
            <a:xfrm>
              <a:off x="3793" y="2621"/>
              <a:ext cx="145" cy="149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9268" name="Rectangle 37"/>
            <p:cNvSpPr>
              <a:spLocks noChangeArrowheads="1"/>
            </p:cNvSpPr>
            <p:nvPr/>
          </p:nvSpPr>
          <p:spPr bwMode="auto">
            <a:xfrm>
              <a:off x="3438" y="2874"/>
              <a:ext cx="149" cy="135"/>
            </a:xfrm>
            <a:prstGeom prst="rect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pSp>
        <p:nvGrpSpPr>
          <p:cNvPr id="9244" name="Group 38"/>
          <p:cNvGrpSpPr>
            <a:grpSpLocks/>
          </p:cNvGrpSpPr>
          <p:nvPr/>
        </p:nvGrpSpPr>
        <p:grpSpPr bwMode="auto">
          <a:xfrm flipH="1" flipV="1">
            <a:off x="7042150" y="4483100"/>
            <a:ext cx="1016000" cy="798513"/>
            <a:chOff x="3381" y="2561"/>
            <a:chExt cx="640" cy="503"/>
          </a:xfrm>
        </p:grpSpPr>
        <p:sp>
          <p:nvSpPr>
            <p:cNvPr id="9263" name="Rectangle 39"/>
            <p:cNvSpPr>
              <a:spLocks noChangeArrowheads="1"/>
            </p:cNvSpPr>
            <p:nvPr/>
          </p:nvSpPr>
          <p:spPr bwMode="auto">
            <a:xfrm>
              <a:off x="3381" y="2561"/>
              <a:ext cx="640" cy="50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9264" name="Oval 40"/>
            <p:cNvSpPr>
              <a:spLocks noChangeArrowheads="1"/>
            </p:cNvSpPr>
            <p:nvPr/>
          </p:nvSpPr>
          <p:spPr bwMode="auto">
            <a:xfrm>
              <a:off x="3793" y="2621"/>
              <a:ext cx="145" cy="149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9265" name="Rectangle 41"/>
            <p:cNvSpPr>
              <a:spLocks noChangeArrowheads="1"/>
            </p:cNvSpPr>
            <p:nvPr/>
          </p:nvSpPr>
          <p:spPr bwMode="auto">
            <a:xfrm>
              <a:off x="3438" y="2874"/>
              <a:ext cx="149" cy="135"/>
            </a:xfrm>
            <a:prstGeom prst="rect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sp>
        <p:nvSpPr>
          <p:cNvPr id="9245" name="Rectangle 43"/>
          <p:cNvSpPr>
            <a:spLocks noChangeArrowheads="1"/>
          </p:cNvSpPr>
          <p:nvPr/>
        </p:nvSpPr>
        <p:spPr bwMode="auto">
          <a:xfrm flipV="1">
            <a:off x="6026150" y="2894013"/>
            <a:ext cx="1016000" cy="798512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46" name="Oval 44"/>
          <p:cNvSpPr>
            <a:spLocks noChangeArrowheads="1"/>
          </p:cNvSpPr>
          <p:nvPr/>
        </p:nvSpPr>
        <p:spPr bwMode="auto">
          <a:xfrm flipV="1">
            <a:off x="6680200" y="3360738"/>
            <a:ext cx="230188" cy="236537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47" name="Rectangle 45"/>
          <p:cNvSpPr>
            <a:spLocks noChangeArrowheads="1"/>
          </p:cNvSpPr>
          <p:nvPr/>
        </p:nvSpPr>
        <p:spPr bwMode="auto">
          <a:xfrm flipV="1">
            <a:off x="6116638" y="2981325"/>
            <a:ext cx="236537" cy="214313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48" name="Rectangle 47"/>
          <p:cNvSpPr>
            <a:spLocks noChangeArrowheads="1"/>
          </p:cNvSpPr>
          <p:nvPr/>
        </p:nvSpPr>
        <p:spPr bwMode="auto">
          <a:xfrm flipH="1" flipV="1">
            <a:off x="5010150" y="2892425"/>
            <a:ext cx="1016000" cy="798513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49" name="Oval 48"/>
          <p:cNvSpPr>
            <a:spLocks noChangeArrowheads="1"/>
          </p:cNvSpPr>
          <p:nvPr/>
        </p:nvSpPr>
        <p:spPr bwMode="auto">
          <a:xfrm flipH="1" flipV="1">
            <a:off x="5141913" y="3359150"/>
            <a:ext cx="230187" cy="236538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50" name="Rectangle 49"/>
          <p:cNvSpPr>
            <a:spLocks noChangeArrowheads="1"/>
          </p:cNvSpPr>
          <p:nvPr/>
        </p:nvSpPr>
        <p:spPr bwMode="auto">
          <a:xfrm flipH="1" flipV="1">
            <a:off x="5699125" y="2979738"/>
            <a:ext cx="236538" cy="214312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51" name="Rectangle 51"/>
          <p:cNvSpPr>
            <a:spLocks noChangeArrowheads="1"/>
          </p:cNvSpPr>
          <p:nvPr/>
        </p:nvSpPr>
        <p:spPr bwMode="auto">
          <a:xfrm flipH="1" flipV="1">
            <a:off x="7034213" y="2894013"/>
            <a:ext cx="1016000" cy="798512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52" name="Oval 52"/>
          <p:cNvSpPr>
            <a:spLocks noChangeArrowheads="1"/>
          </p:cNvSpPr>
          <p:nvPr/>
        </p:nvSpPr>
        <p:spPr bwMode="auto">
          <a:xfrm flipH="1" flipV="1">
            <a:off x="7165975" y="3360738"/>
            <a:ext cx="230188" cy="236537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9253" name="Rectangle 53"/>
          <p:cNvSpPr>
            <a:spLocks noChangeArrowheads="1"/>
          </p:cNvSpPr>
          <p:nvPr/>
        </p:nvSpPr>
        <p:spPr bwMode="auto">
          <a:xfrm flipH="1" flipV="1">
            <a:off x="7723188" y="2981325"/>
            <a:ext cx="236537" cy="214313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graphicFrame>
        <p:nvGraphicFramePr>
          <p:cNvPr id="9254" name="Object 54"/>
          <p:cNvGraphicFramePr>
            <a:graphicFrameLocks noChangeAspect="1"/>
          </p:cNvGraphicFramePr>
          <p:nvPr/>
        </p:nvGraphicFramePr>
        <p:xfrm>
          <a:off x="8208963" y="3983038"/>
          <a:ext cx="44608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12" imgW="177415" imgH="76035" progId="Equation.3">
                  <p:embed/>
                </p:oleObj>
              </mc:Choice>
              <mc:Fallback>
                <p:oleObj name="Equation" r:id="rId12" imgW="177415" imgH="76035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963" y="3983038"/>
                        <a:ext cx="446087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55"/>
          <p:cNvGraphicFramePr>
            <a:graphicFrameLocks noChangeAspect="1"/>
          </p:cNvGraphicFramePr>
          <p:nvPr/>
        </p:nvGraphicFramePr>
        <p:xfrm flipV="1">
          <a:off x="8361363" y="4092575"/>
          <a:ext cx="446087" cy="4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14" imgW="177415" imgH="76035" progId="Equation.3">
                  <p:embed/>
                </p:oleObj>
              </mc:Choice>
              <mc:Fallback>
                <p:oleObj name="Equation" r:id="rId14" imgW="177415" imgH="76035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361363" y="4092575"/>
                        <a:ext cx="446087" cy="4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56"/>
          <p:cNvGraphicFramePr>
            <a:graphicFrameLocks noChangeAspect="1"/>
          </p:cNvGraphicFramePr>
          <p:nvPr/>
        </p:nvGraphicFramePr>
        <p:xfrm flipV="1">
          <a:off x="8339138" y="4041775"/>
          <a:ext cx="446087" cy="4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15" imgW="177415" imgH="76035" progId="Equation.3">
                  <p:embed/>
                </p:oleObj>
              </mc:Choice>
              <mc:Fallback>
                <p:oleObj name="Equation" r:id="rId15" imgW="177415" imgH="76035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339138" y="4041775"/>
                        <a:ext cx="446087" cy="4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57"/>
          <p:cNvGraphicFramePr>
            <a:graphicFrameLocks noChangeAspect="1"/>
          </p:cNvGraphicFramePr>
          <p:nvPr/>
        </p:nvGraphicFramePr>
        <p:xfrm>
          <a:off x="4456113" y="3932238"/>
          <a:ext cx="44608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16" imgW="177415" imgH="76035" progId="Equation.3">
                  <p:embed/>
                </p:oleObj>
              </mc:Choice>
              <mc:Fallback>
                <p:oleObj name="Equation" r:id="rId16" imgW="177415" imgH="76035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3932238"/>
                        <a:ext cx="446087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58"/>
          <p:cNvGraphicFramePr>
            <a:graphicFrameLocks noChangeAspect="1"/>
          </p:cNvGraphicFramePr>
          <p:nvPr/>
        </p:nvGraphicFramePr>
        <p:xfrm>
          <a:off x="6429375" y="5364163"/>
          <a:ext cx="190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17" imgW="76101" imgH="190252" progId="Equation.3">
                  <p:embed/>
                </p:oleObj>
              </mc:Choice>
              <mc:Fallback>
                <p:oleObj name="Equation" r:id="rId17" imgW="76101" imgH="190252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364163"/>
                        <a:ext cx="190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59"/>
          <p:cNvGraphicFramePr>
            <a:graphicFrameLocks noChangeAspect="1"/>
          </p:cNvGraphicFramePr>
          <p:nvPr/>
        </p:nvGraphicFramePr>
        <p:xfrm>
          <a:off x="6429375" y="2409825"/>
          <a:ext cx="190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19" imgW="76101" imgH="190252" progId="Equation.3">
                  <p:embed/>
                </p:oleObj>
              </mc:Choice>
              <mc:Fallback>
                <p:oleObj name="Equation" r:id="rId19" imgW="76101" imgH="190252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2409825"/>
                        <a:ext cx="190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0" name="Line 60"/>
          <p:cNvSpPr>
            <a:spLocks noChangeShapeType="1"/>
          </p:cNvSpPr>
          <p:nvPr/>
        </p:nvSpPr>
        <p:spPr bwMode="auto">
          <a:xfrm>
            <a:off x="6429375" y="4325938"/>
            <a:ext cx="24765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61"/>
          <p:cNvSpPr>
            <a:spLocks noChangeShapeType="1"/>
          </p:cNvSpPr>
          <p:nvPr/>
        </p:nvSpPr>
        <p:spPr bwMode="auto">
          <a:xfrm>
            <a:off x="1828800" y="4340225"/>
            <a:ext cx="188913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62"/>
          <p:cNvSpPr>
            <a:spLocks noChangeShapeType="1"/>
          </p:cNvSpPr>
          <p:nvPr/>
        </p:nvSpPr>
        <p:spPr bwMode="auto">
          <a:xfrm flipV="1">
            <a:off x="2017713" y="4397375"/>
            <a:ext cx="174625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0FBEF666-8F4D-4CA9-82C7-15C768206B0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Periodic boundary condition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674687"/>
          </a:xfrm>
        </p:spPr>
        <p:txBody>
          <a:bodyPr/>
          <a:lstStyle/>
          <a:p>
            <a:pPr>
              <a:defRPr/>
            </a:pPr>
            <a:r>
              <a:rPr lang="en-US" smtClean="0"/>
              <a:t>Periodic: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177925" y="6035675"/>
            <a:ext cx="637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Exiting particle re-enters on another boundary</a:t>
            </a: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2947988" y="1360488"/>
          <a:ext cx="43640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3" imgW="1739900" imgH="254000" progId="Equation.3">
                  <p:embed/>
                </p:oleObj>
              </mc:Choice>
              <mc:Fallback>
                <p:oleObj name="Equation" r:id="rId3" imgW="17399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1360488"/>
                        <a:ext cx="436403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984250" y="3194050"/>
            <a:ext cx="2119313" cy="1465263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349500" y="3368675"/>
            <a:ext cx="477838" cy="433388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173163" y="4106863"/>
            <a:ext cx="493712" cy="392112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graphicFrame>
        <p:nvGraphicFramePr>
          <p:cNvPr id="10250" name="Object 11"/>
          <p:cNvGraphicFramePr>
            <a:graphicFrameLocks noChangeAspect="1"/>
          </p:cNvGraphicFramePr>
          <p:nvPr/>
        </p:nvGraphicFramePr>
        <p:xfrm>
          <a:off x="3459163" y="3567113"/>
          <a:ext cx="9159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5" imgW="190417" imgH="152334" progId="Equation.3">
                  <p:embed/>
                </p:oleObj>
              </mc:Choice>
              <mc:Fallback>
                <p:oleObj name="Equation" r:id="rId5" imgW="190417" imgH="1523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3567113"/>
                        <a:ext cx="9159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2"/>
          <p:cNvGraphicFramePr>
            <a:graphicFrameLocks noChangeAspect="1"/>
          </p:cNvGraphicFramePr>
          <p:nvPr/>
        </p:nvGraphicFramePr>
        <p:xfrm>
          <a:off x="1868488" y="2697163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697163"/>
                        <a:ext cx="381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3"/>
          <p:cNvGraphicFramePr>
            <a:graphicFrameLocks noChangeAspect="1"/>
          </p:cNvGraphicFramePr>
          <p:nvPr/>
        </p:nvGraphicFramePr>
        <p:xfrm>
          <a:off x="477838" y="3662363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9" imgW="152268" imgH="164957" progId="Equation.3">
                  <p:embed/>
                </p:oleObj>
              </mc:Choice>
              <mc:Fallback>
                <p:oleObj name="Equation" r:id="rId9" imgW="152268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662363"/>
                        <a:ext cx="381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4"/>
          <p:cNvGraphicFramePr>
            <a:graphicFrameLocks noChangeAspect="1"/>
          </p:cNvGraphicFramePr>
          <p:nvPr/>
        </p:nvGraphicFramePr>
        <p:xfrm>
          <a:off x="1860550" y="4794250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0" imgW="152268" imgH="164957" progId="Equation.3">
                  <p:embed/>
                </p:oleObj>
              </mc:Choice>
              <mc:Fallback>
                <p:oleObj name="Equation" r:id="rId10" imgW="152268" imgH="1649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4794250"/>
                        <a:ext cx="381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5"/>
          <p:cNvGraphicFramePr>
            <a:graphicFrameLocks noChangeAspect="1"/>
          </p:cNvGraphicFramePr>
          <p:nvPr/>
        </p:nvGraphicFramePr>
        <p:xfrm>
          <a:off x="3138488" y="3763963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763963"/>
                        <a:ext cx="381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6027738" y="3687763"/>
            <a:ext cx="1016000" cy="798512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256" name="Oval 18"/>
          <p:cNvSpPr>
            <a:spLocks noChangeArrowheads="1"/>
          </p:cNvSpPr>
          <p:nvPr/>
        </p:nvSpPr>
        <p:spPr bwMode="auto">
          <a:xfrm>
            <a:off x="6681788" y="3783013"/>
            <a:ext cx="230187" cy="236537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6118225" y="4184650"/>
            <a:ext cx="236538" cy="214313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5983288" y="371316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</a:t>
            </a:r>
          </a:p>
        </p:txBody>
      </p:sp>
      <p:grpSp>
        <p:nvGrpSpPr>
          <p:cNvPr id="10259" name="Group 21"/>
          <p:cNvGrpSpPr>
            <a:grpSpLocks/>
          </p:cNvGrpSpPr>
          <p:nvPr/>
        </p:nvGrpSpPr>
        <p:grpSpPr bwMode="auto">
          <a:xfrm>
            <a:off x="7035800" y="3689350"/>
            <a:ext cx="1016000" cy="798513"/>
            <a:chOff x="3381" y="2561"/>
            <a:chExt cx="640" cy="503"/>
          </a:xfrm>
        </p:grpSpPr>
        <p:sp>
          <p:nvSpPr>
            <p:cNvPr id="10298" name="Rectangle 22"/>
            <p:cNvSpPr>
              <a:spLocks noChangeArrowheads="1"/>
            </p:cNvSpPr>
            <p:nvPr/>
          </p:nvSpPr>
          <p:spPr bwMode="auto">
            <a:xfrm>
              <a:off x="3381" y="2561"/>
              <a:ext cx="640" cy="50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99" name="Oval 23"/>
            <p:cNvSpPr>
              <a:spLocks noChangeArrowheads="1"/>
            </p:cNvSpPr>
            <p:nvPr/>
          </p:nvSpPr>
          <p:spPr bwMode="auto">
            <a:xfrm>
              <a:off x="3793" y="2621"/>
              <a:ext cx="145" cy="149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300" name="Rectangle 24"/>
            <p:cNvSpPr>
              <a:spLocks noChangeArrowheads="1"/>
            </p:cNvSpPr>
            <p:nvPr/>
          </p:nvSpPr>
          <p:spPr bwMode="auto">
            <a:xfrm>
              <a:off x="3438" y="2874"/>
              <a:ext cx="149" cy="135"/>
            </a:xfrm>
            <a:prstGeom prst="rect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pSp>
        <p:nvGrpSpPr>
          <p:cNvPr id="10260" name="Group 25"/>
          <p:cNvGrpSpPr>
            <a:grpSpLocks/>
          </p:cNvGrpSpPr>
          <p:nvPr/>
        </p:nvGrpSpPr>
        <p:grpSpPr bwMode="auto">
          <a:xfrm>
            <a:off x="5010150" y="3687763"/>
            <a:ext cx="1016000" cy="798512"/>
            <a:chOff x="3381" y="2561"/>
            <a:chExt cx="640" cy="503"/>
          </a:xfrm>
        </p:grpSpPr>
        <p:sp>
          <p:nvSpPr>
            <p:cNvPr id="10295" name="Rectangle 26"/>
            <p:cNvSpPr>
              <a:spLocks noChangeArrowheads="1"/>
            </p:cNvSpPr>
            <p:nvPr/>
          </p:nvSpPr>
          <p:spPr bwMode="auto">
            <a:xfrm>
              <a:off x="3381" y="2561"/>
              <a:ext cx="640" cy="50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96" name="Oval 27"/>
            <p:cNvSpPr>
              <a:spLocks noChangeArrowheads="1"/>
            </p:cNvSpPr>
            <p:nvPr/>
          </p:nvSpPr>
          <p:spPr bwMode="auto">
            <a:xfrm>
              <a:off x="3793" y="2621"/>
              <a:ext cx="145" cy="149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97" name="Rectangle 28"/>
            <p:cNvSpPr>
              <a:spLocks noChangeArrowheads="1"/>
            </p:cNvSpPr>
            <p:nvPr/>
          </p:nvSpPr>
          <p:spPr bwMode="auto">
            <a:xfrm>
              <a:off x="3438" y="2874"/>
              <a:ext cx="149" cy="135"/>
            </a:xfrm>
            <a:prstGeom prst="rect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pSp>
        <p:nvGrpSpPr>
          <p:cNvPr id="10261" name="Group 29"/>
          <p:cNvGrpSpPr>
            <a:grpSpLocks/>
          </p:cNvGrpSpPr>
          <p:nvPr/>
        </p:nvGrpSpPr>
        <p:grpSpPr bwMode="auto">
          <a:xfrm>
            <a:off x="6019800" y="4481513"/>
            <a:ext cx="1016000" cy="798512"/>
            <a:chOff x="3381" y="2561"/>
            <a:chExt cx="640" cy="503"/>
          </a:xfrm>
        </p:grpSpPr>
        <p:sp>
          <p:nvSpPr>
            <p:cNvPr id="10292" name="Rectangle 30"/>
            <p:cNvSpPr>
              <a:spLocks noChangeArrowheads="1"/>
            </p:cNvSpPr>
            <p:nvPr/>
          </p:nvSpPr>
          <p:spPr bwMode="auto">
            <a:xfrm>
              <a:off x="3381" y="2561"/>
              <a:ext cx="640" cy="50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93" name="Oval 31"/>
            <p:cNvSpPr>
              <a:spLocks noChangeArrowheads="1"/>
            </p:cNvSpPr>
            <p:nvPr/>
          </p:nvSpPr>
          <p:spPr bwMode="auto">
            <a:xfrm>
              <a:off x="3793" y="2621"/>
              <a:ext cx="145" cy="149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94" name="Rectangle 32"/>
            <p:cNvSpPr>
              <a:spLocks noChangeArrowheads="1"/>
            </p:cNvSpPr>
            <p:nvPr/>
          </p:nvSpPr>
          <p:spPr bwMode="auto">
            <a:xfrm>
              <a:off x="3438" y="2874"/>
              <a:ext cx="149" cy="135"/>
            </a:xfrm>
            <a:prstGeom prst="rect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pSp>
        <p:nvGrpSpPr>
          <p:cNvPr id="10262" name="Group 33"/>
          <p:cNvGrpSpPr>
            <a:grpSpLocks/>
          </p:cNvGrpSpPr>
          <p:nvPr/>
        </p:nvGrpSpPr>
        <p:grpSpPr bwMode="auto">
          <a:xfrm>
            <a:off x="5003800" y="4483100"/>
            <a:ext cx="1016000" cy="798513"/>
            <a:chOff x="3381" y="2561"/>
            <a:chExt cx="640" cy="503"/>
          </a:xfrm>
        </p:grpSpPr>
        <p:sp>
          <p:nvSpPr>
            <p:cNvPr id="10289" name="Rectangle 34"/>
            <p:cNvSpPr>
              <a:spLocks noChangeArrowheads="1"/>
            </p:cNvSpPr>
            <p:nvPr/>
          </p:nvSpPr>
          <p:spPr bwMode="auto">
            <a:xfrm>
              <a:off x="3381" y="2561"/>
              <a:ext cx="640" cy="50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90" name="Oval 35"/>
            <p:cNvSpPr>
              <a:spLocks noChangeArrowheads="1"/>
            </p:cNvSpPr>
            <p:nvPr/>
          </p:nvSpPr>
          <p:spPr bwMode="auto">
            <a:xfrm>
              <a:off x="3793" y="2621"/>
              <a:ext cx="145" cy="149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91" name="Rectangle 36"/>
            <p:cNvSpPr>
              <a:spLocks noChangeArrowheads="1"/>
            </p:cNvSpPr>
            <p:nvPr/>
          </p:nvSpPr>
          <p:spPr bwMode="auto">
            <a:xfrm>
              <a:off x="3438" y="2874"/>
              <a:ext cx="149" cy="135"/>
            </a:xfrm>
            <a:prstGeom prst="rect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pSp>
        <p:nvGrpSpPr>
          <p:cNvPr id="10263" name="Group 37"/>
          <p:cNvGrpSpPr>
            <a:grpSpLocks/>
          </p:cNvGrpSpPr>
          <p:nvPr/>
        </p:nvGrpSpPr>
        <p:grpSpPr bwMode="auto">
          <a:xfrm>
            <a:off x="7042150" y="4481513"/>
            <a:ext cx="1016000" cy="798512"/>
            <a:chOff x="3381" y="2561"/>
            <a:chExt cx="640" cy="503"/>
          </a:xfrm>
        </p:grpSpPr>
        <p:sp>
          <p:nvSpPr>
            <p:cNvPr id="10286" name="Rectangle 38"/>
            <p:cNvSpPr>
              <a:spLocks noChangeArrowheads="1"/>
            </p:cNvSpPr>
            <p:nvPr/>
          </p:nvSpPr>
          <p:spPr bwMode="auto">
            <a:xfrm>
              <a:off x="3381" y="2561"/>
              <a:ext cx="640" cy="50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87" name="Oval 39"/>
            <p:cNvSpPr>
              <a:spLocks noChangeArrowheads="1"/>
            </p:cNvSpPr>
            <p:nvPr/>
          </p:nvSpPr>
          <p:spPr bwMode="auto">
            <a:xfrm>
              <a:off x="3793" y="2621"/>
              <a:ext cx="145" cy="149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88" name="Rectangle 40"/>
            <p:cNvSpPr>
              <a:spLocks noChangeArrowheads="1"/>
            </p:cNvSpPr>
            <p:nvPr/>
          </p:nvSpPr>
          <p:spPr bwMode="auto">
            <a:xfrm>
              <a:off x="3438" y="2874"/>
              <a:ext cx="149" cy="135"/>
            </a:xfrm>
            <a:prstGeom prst="rect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pSp>
        <p:nvGrpSpPr>
          <p:cNvPr id="10264" name="Group 41"/>
          <p:cNvGrpSpPr>
            <a:grpSpLocks/>
          </p:cNvGrpSpPr>
          <p:nvPr/>
        </p:nvGrpSpPr>
        <p:grpSpPr bwMode="auto">
          <a:xfrm>
            <a:off x="6026150" y="2894013"/>
            <a:ext cx="1016000" cy="798512"/>
            <a:chOff x="3381" y="2561"/>
            <a:chExt cx="640" cy="503"/>
          </a:xfrm>
        </p:grpSpPr>
        <p:sp>
          <p:nvSpPr>
            <p:cNvPr id="10283" name="Rectangle 42"/>
            <p:cNvSpPr>
              <a:spLocks noChangeArrowheads="1"/>
            </p:cNvSpPr>
            <p:nvPr/>
          </p:nvSpPr>
          <p:spPr bwMode="auto">
            <a:xfrm>
              <a:off x="3381" y="2561"/>
              <a:ext cx="640" cy="50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84" name="Oval 43"/>
            <p:cNvSpPr>
              <a:spLocks noChangeArrowheads="1"/>
            </p:cNvSpPr>
            <p:nvPr/>
          </p:nvSpPr>
          <p:spPr bwMode="auto">
            <a:xfrm>
              <a:off x="3793" y="2621"/>
              <a:ext cx="145" cy="149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85" name="Rectangle 44"/>
            <p:cNvSpPr>
              <a:spLocks noChangeArrowheads="1"/>
            </p:cNvSpPr>
            <p:nvPr/>
          </p:nvSpPr>
          <p:spPr bwMode="auto">
            <a:xfrm>
              <a:off x="3438" y="2874"/>
              <a:ext cx="149" cy="135"/>
            </a:xfrm>
            <a:prstGeom prst="rect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pSp>
        <p:nvGrpSpPr>
          <p:cNvPr id="10265" name="Group 45"/>
          <p:cNvGrpSpPr>
            <a:grpSpLocks/>
          </p:cNvGrpSpPr>
          <p:nvPr/>
        </p:nvGrpSpPr>
        <p:grpSpPr bwMode="auto">
          <a:xfrm>
            <a:off x="5010150" y="2892425"/>
            <a:ext cx="1016000" cy="798513"/>
            <a:chOff x="3381" y="2561"/>
            <a:chExt cx="640" cy="503"/>
          </a:xfrm>
        </p:grpSpPr>
        <p:sp>
          <p:nvSpPr>
            <p:cNvPr id="10280" name="Rectangle 46"/>
            <p:cNvSpPr>
              <a:spLocks noChangeArrowheads="1"/>
            </p:cNvSpPr>
            <p:nvPr/>
          </p:nvSpPr>
          <p:spPr bwMode="auto">
            <a:xfrm>
              <a:off x="3381" y="2561"/>
              <a:ext cx="640" cy="50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81" name="Oval 47"/>
            <p:cNvSpPr>
              <a:spLocks noChangeArrowheads="1"/>
            </p:cNvSpPr>
            <p:nvPr/>
          </p:nvSpPr>
          <p:spPr bwMode="auto">
            <a:xfrm>
              <a:off x="3793" y="2621"/>
              <a:ext cx="145" cy="149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82" name="Rectangle 48"/>
            <p:cNvSpPr>
              <a:spLocks noChangeArrowheads="1"/>
            </p:cNvSpPr>
            <p:nvPr/>
          </p:nvSpPr>
          <p:spPr bwMode="auto">
            <a:xfrm>
              <a:off x="3438" y="2874"/>
              <a:ext cx="149" cy="135"/>
            </a:xfrm>
            <a:prstGeom prst="rect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pSp>
        <p:nvGrpSpPr>
          <p:cNvPr id="10266" name="Group 49"/>
          <p:cNvGrpSpPr>
            <a:grpSpLocks/>
          </p:cNvGrpSpPr>
          <p:nvPr/>
        </p:nvGrpSpPr>
        <p:grpSpPr bwMode="auto">
          <a:xfrm>
            <a:off x="7034213" y="2894013"/>
            <a:ext cx="1016000" cy="798512"/>
            <a:chOff x="3381" y="2561"/>
            <a:chExt cx="640" cy="503"/>
          </a:xfrm>
        </p:grpSpPr>
        <p:sp>
          <p:nvSpPr>
            <p:cNvPr id="10277" name="Rectangle 50"/>
            <p:cNvSpPr>
              <a:spLocks noChangeArrowheads="1"/>
            </p:cNvSpPr>
            <p:nvPr/>
          </p:nvSpPr>
          <p:spPr bwMode="auto">
            <a:xfrm>
              <a:off x="3381" y="2561"/>
              <a:ext cx="640" cy="50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78" name="Oval 51"/>
            <p:cNvSpPr>
              <a:spLocks noChangeArrowheads="1"/>
            </p:cNvSpPr>
            <p:nvPr/>
          </p:nvSpPr>
          <p:spPr bwMode="auto">
            <a:xfrm>
              <a:off x="3793" y="2621"/>
              <a:ext cx="145" cy="149"/>
            </a:xfrm>
            <a:prstGeom prst="ellipse">
              <a:avLst/>
            </a:prstGeom>
            <a:solidFill>
              <a:srgbClr val="777777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  <p:sp>
          <p:nvSpPr>
            <p:cNvPr id="10279" name="Rectangle 52"/>
            <p:cNvSpPr>
              <a:spLocks noChangeArrowheads="1"/>
            </p:cNvSpPr>
            <p:nvPr/>
          </p:nvSpPr>
          <p:spPr bwMode="auto">
            <a:xfrm>
              <a:off x="3438" y="2874"/>
              <a:ext cx="149" cy="135"/>
            </a:xfrm>
            <a:prstGeom prst="rect">
              <a:avLst/>
            </a:prstGeom>
            <a:solidFill>
              <a:srgbClr val="5F5F5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10267" name="Object 53"/>
          <p:cNvGraphicFramePr>
            <a:graphicFrameLocks noChangeAspect="1"/>
          </p:cNvGraphicFramePr>
          <p:nvPr/>
        </p:nvGraphicFramePr>
        <p:xfrm>
          <a:off x="8208963" y="3983038"/>
          <a:ext cx="44608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12" imgW="177415" imgH="76035" progId="Equation.3">
                  <p:embed/>
                </p:oleObj>
              </mc:Choice>
              <mc:Fallback>
                <p:oleObj name="Equation" r:id="rId12" imgW="177415" imgH="7603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963" y="3983038"/>
                        <a:ext cx="446087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54"/>
          <p:cNvGraphicFramePr>
            <a:graphicFrameLocks noChangeAspect="1"/>
          </p:cNvGraphicFramePr>
          <p:nvPr/>
        </p:nvGraphicFramePr>
        <p:xfrm flipV="1">
          <a:off x="8361363" y="4092575"/>
          <a:ext cx="446087" cy="4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14" imgW="177415" imgH="76035" progId="Equation.3">
                  <p:embed/>
                </p:oleObj>
              </mc:Choice>
              <mc:Fallback>
                <p:oleObj name="Equation" r:id="rId14" imgW="177415" imgH="76035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361363" y="4092575"/>
                        <a:ext cx="446087" cy="428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55"/>
          <p:cNvGraphicFramePr>
            <a:graphicFrameLocks noChangeAspect="1"/>
          </p:cNvGraphicFramePr>
          <p:nvPr/>
        </p:nvGraphicFramePr>
        <p:xfrm flipV="1">
          <a:off x="8339138" y="4041775"/>
          <a:ext cx="446087" cy="4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15" imgW="177415" imgH="76035" progId="Equation.3">
                  <p:embed/>
                </p:oleObj>
              </mc:Choice>
              <mc:Fallback>
                <p:oleObj name="Equation" r:id="rId15" imgW="177415" imgH="76035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339138" y="4041775"/>
                        <a:ext cx="446087" cy="428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56"/>
          <p:cNvGraphicFramePr>
            <a:graphicFrameLocks noChangeAspect="1"/>
          </p:cNvGraphicFramePr>
          <p:nvPr/>
        </p:nvGraphicFramePr>
        <p:xfrm>
          <a:off x="4456113" y="3932238"/>
          <a:ext cx="44608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16" imgW="177415" imgH="76035" progId="Equation.3">
                  <p:embed/>
                </p:oleObj>
              </mc:Choice>
              <mc:Fallback>
                <p:oleObj name="Equation" r:id="rId16" imgW="177415" imgH="76035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3932238"/>
                        <a:ext cx="446087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" name="Object 57"/>
          <p:cNvGraphicFramePr>
            <a:graphicFrameLocks noChangeAspect="1"/>
          </p:cNvGraphicFramePr>
          <p:nvPr/>
        </p:nvGraphicFramePr>
        <p:xfrm>
          <a:off x="6429375" y="5364163"/>
          <a:ext cx="190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17" imgW="76101" imgH="190252" progId="Equation.3">
                  <p:embed/>
                </p:oleObj>
              </mc:Choice>
              <mc:Fallback>
                <p:oleObj name="Equation" r:id="rId17" imgW="76101" imgH="190252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364163"/>
                        <a:ext cx="190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58"/>
          <p:cNvGraphicFramePr>
            <a:graphicFrameLocks noChangeAspect="1"/>
          </p:cNvGraphicFramePr>
          <p:nvPr/>
        </p:nvGraphicFramePr>
        <p:xfrm>
          <a:off x="6429375" y="2409825"/>
          <a:ext cx="190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19" imgW="76101" imgH="190252" progId="Equation.3">
                  <p:embed/>
                </p:oleObj>
              </mc:Choice>
              <mc:Fallback>
                <p:oleObj name="Equation" r:id="rId19" imgW="76101" imgH="190252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2409825"/>
                        <a:ext cx="190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Line 59"/>
          <p:cNvSpPr>
            <a:spLocks noChangeShapeType="1"/>
          </p:cNvSpPr>
          <p:nvPr/>
        </p:nvSpPr>
        <p:spPr bwMode="auto">
          <a:xfrm>
            <a:off x="6516688" y="4281488"/>
            <a:ext cx="87312" cy="465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60"/>
          <p:cNvSpPr>
            <a:spLocks noChangeShapeType="1"/>
          </p:cNvSpPr>
          <p:nvPr/>
        </p:nvSpPr>
        <p:spPr bwMode="auto">
          <a:xfrm>
            <a:off x="2032000" y="4238625"/>
            <a:ext cx="101600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Line 61"/>
          <p:cNvSpPr>
            <a:spLocks noChangeShapeType="1"/>
          </p:cNvSpPr>
          <p:nvPr/>
        </p:nvSpPr>
        <p:spPr bwMode="auto">
          <a:xfrm>
            <a:off x="2090738" y="3222625"/>
            <a:ext cx="10160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54" name="Text Box 62"/>
          <p:cNvSpPr txBox="1">
            <a:spLocks noChangeArrowheads="1"/>
          </p:cNvSpPr>
          <p:nvPr/>
        </p:nvSpPr>
        <p:spPr bwMode="auto">
          <a:xfrm>
            <a:off x="1030288" y="323056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3-</a:t>
            </a:r>
            <a:fld id="{DB2231C5-9D2B-4266-A951-F7E9F93C8E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4602163" y="2495550"/>
            <a:ext cx="3379787" cy="32242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255588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White boundary condition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8488" y="1357313"/>
            <a:ext cx="7772400" cy="674687"/>
          </a:xfrm>
        </p:spPr>
        <p:txBody>
          <a:bodyPr/>
          <a:lstStyle/>
          <a:p>
            <a:pPr>
              <a:defRPr/>
            </a:pPr>
            <a:r>
              <a:rPr lang="en-US" smtClean="0"/>
              <a:t>White: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631825" y="6035675"/>
            <a:ext cx="75898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 matter what direction it exits, re-enters isotropically.</a:t>
            </a:r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2401888" y="1343025"/>
          <a:ext cx="42052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3" imgW="1675673" imgH="253890" progId="Equation.3">
                  <p:embed/>
                </p:oleObj>
              </mc:Choice>
              <mc:Fallback>
                <p:oleObj name="Equation" r:id="rId3" imgW="1675673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343025"/>
                        <a:ext cx="42052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3459163" y="3567113"/>
          <a:ext cx="9159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5" imgW="190417" imgH="152334" progId="Equation.3">
                  <p:embed/>
                </p:oleObj>
              </mc:Choice>
              <mc:Fallback>
                <p:oleObj name="Equation" r:id="rId5" imgW="190417" imgH="15233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3567113"/>
                        <a:ext cx="9159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4824413" y="2771775"/>
            <a:ext cx="2962275" cy="270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5829300" y="3641725"/>
            <a:ext cx="955675" cy="962025"/>
          </a:xfrm>
          <a:prstGeom prst="ellipse">
            <a:avLst/>
          </a:prstGeom>
          <a:solidFill>
            <a:srgbClr val="77777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6103938" y="1998663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7" imgW="177492" imgH="177492" progId="Equation.3">
                  <p:embed/>
                </p:oleObj>
              </mc:Choice>
              <mc:Fallback>
                <p:oleObj name="Equation" r:id="rId7" imgW="177492" imgH="17749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1998663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1"/>
          <p:cNvGraphicFramePr>
            <a:graphicFrameLocks noChangeAspect="1"/>
          </p:cNvGraphicFramePr>
          <p:nvPr/>
        </p:nvGraphicFramePr>
        <p:xfrm>
          <a:off x="8186738" y="3848100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9" imgW="177492" imgH="177492" progId="Equation.3">
                  <p:embed/>
                </p:oleObj>
              </mc:Choice>
              <mc:Fallback>
                <p:oleObj name="Equation" r:id="rId9" imgW="177492" imgH="17749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738" y="3848100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2"/>
          <p:cNvGraphicFramePr>
            <a:graphicFrameLocks noChangeAspect="1"/>
          </p:cNvGraphicFramePr>
          <p:nvPr/>
        </p:nvGraphicFramePr>
        <p:xfrm>
          <a:off x="7119938" y="5568950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10" imgW="177492" imgH="177492" progId="Equation.3">
                  <p:embed/>
                </p:oleObj>
              </mc:Choice>
              <mc:Fallback>
                <p:oleObj name="Equation" r:id="rId10" imgW="177492" imgH="17749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5568950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3"/>
          <p:cNvGraphicFramePr>
            <a:graphicFrameLocks noChangeAspect="1"/>
          </p:cNvGraphicFramePr>
          <p:nvPr/>
        </p:nvGraphicFramePr>
        <p:xfrm>
          <a:off x="4049713" y="4241800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11" imgW="177492" imgH="177492" progId="Equation.3">
                  <p:embed/>
                </p:oleObj>
              </mc:Choice>
              <mc:Fallback>
                <p:oleObj name="Equation" r:id="rId11" imgW="177492" imgH="17749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241800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9" name="Group 14"/>
          <p:cNvGrpSpPr>
            <a:grpSpLocks/>
          </p:cNvGrpSpPr>
          <p:nvPr/>
        </p:nvGrpSpPr>
        <p:grpSpPr bwMode="auto">
          <a:xfrm>
            <a:off x="409575" y="2570163"/>
            <a:ext cx="2962275" cy="2701925"/>
            <a:chOff x="258" y="1619"/>
            <a:chExt cx="1866" cy="1702"/>
          </a:xfrm>
        </p:grpSpPr>
        <p:grpSp>
          <p:nvGrpSpPr>
            <p:cNvPr id="11291" name="Group 15"/>
            <p:cNvGrpSpPr>
              <a:grpSpLocks/>
            </p:cNvGrpSpPr>
            <p:nvPr/>
          </p:nvGrpSpPr>
          <p:grpSpPr bwMode="auto">
            <a:xfrm>
              <a:off x="258" y="1619"/>
              <a:ext cx="1866" cy="1702"/>
              <a:chOff x="377" y="1610"/>
              <a:chExt cx="1866" cy="1702"/>
            </a:xfrm>
          </p:grpSpPr>
          <p:sp>
            <p:nvSpPr>
              <p:cNvPr id="11293" name="Rectangle 16"/>
              <p:cNvSpPr>
                <a:spLocks noChangeArrowheads="1"/>
              </p:cNvSpPr>
              <p:nvPr/>
            </p:nvSpPr>
            <p:spPr bwMode="auto">
              <a:xfrm>
                <a:off x="377" y="1610"/>
                <a:ext cx="1866" cy="1702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75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ä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ä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Monotype Sorts" pitchFamily="2" charset="2"/>
                  <a:buChar char="ä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Monotype Sorts" pitchFamily="2" charset="2"/>
                  <a:buChar char="ä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Monotype Sorts" pitchFamily="2" charset="2"/>
                  <a:buChar char="ä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Monotype Sorts" pitchFamily="2" charset="2"/>
                  <a:buChar char="ä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36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1294" name="Group 17"/>
              <p:cNvGrpSpPr>
                <a:grpSpLocks/>
              </p:cNvGrpSpPr>
              <p:nvPr/>
            </p:nvGrpSpPr>
            <p:grpSpPr bwMode="auto">
              <a:xfrm>
                <a:off x="475" y="1737"/>
                <a:ext cx="1625" cy="1462"/>
                <a:chOff x="402" y="1728"/>
                <a:chExt cx="1625" cy="1462"/>
              </a:xfrm>
            </p:grpSpPr>
            <p:grpSp>
              <p:nvGrpSpPr>
                <p:cNvPr id="11295" name="Group 18"/>
                <p:cNvGrpSpPr>
                  <a:grpSpLocks/>
                </p:cNvGrpSpPr>
                <p:nvPr/>
              </p:nvGrpSpPr>
              <p:grpSpPr bwMode="auto">
                <a:xfrm>
                  <a:off x="402" y="1728"/>
                  <a:ext cx="146" cy="1462"/>
                  <a:chOff x="356" y="1845"/>
                  <a:chExt cx="146" cy="1462"/>
                </a:xfrm>
              </p:grpSpPr>
              <p:sp>
                <p:nvSpPr>
                  <p:cNvPr id="1132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57" y="1845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2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3158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22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57" y="2173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23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2501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24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2829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11296" name="Group 24"/>
                <p:cNvGrpSpPr>
                  <a:grpSpLocks/>
                </p:cNvGrpSpPr>
                <p:nvPr/>
              </p:nvGrpSpPr>
              <p:grpSpPr bwMode="auto">
                <a:xfrm>
                  <a:off x="771" y="1728"/>
                  <a:ext cx="146" cy="1462"/>
                  <a:chOff x="356" y="1845"/>
                  <a:chExt cx="146" cy="1462"/>
                </a:xfrm>
              </p:grpSpPr>
              <p:sp>
                <p:nvSpPr>
                  <p:cNvPr id="1131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57" y="1845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1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3158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1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57" y="2173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1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2501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1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2829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11297" name="Group 30"/>
                <p:cNvGrpSpPr>
                  <a:grpSpLocks/>
                </p:cNvGrpSpPr>
                <p:nvPr/>
              </p:nvGrpSpPr>
              <p:grpSpPr bwMode="auto">
                <a:xfrm>
                  <a:off x="1141" y="1728"/>
                  <a:ext cx="146" cy="1462"/>
                  <a:chOff x="356" y="1845"/>
                  <a:chExt cx="146" cy="1462"/>
                </a:xfrm>
              </p:grpSpPr>
              <p:sp>
                <p:nvSpPr>
                  <p:cNvPr id="11310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57" y="1845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11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3158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12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57" y="2173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13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2501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14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2829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11298" name="Group 36"/>
                <p:cNvGrpSpPr>
                  <a:grpSpLocks/>
                </p:cNvGrpSpPr>
                <p:nvPr/>
              </p:nvGrpSpPr>
              <p:grpSpPr bwMode="auto">
                <a:xfrm>
                  <a:off x="1511" y="1728"/>
                  <a:ext cx="146" cy="1462"/>
                  <a:chOff x="356" y="1845"/>
                  <a:chExt cx="146" cy="1462"/>
                </a:xfrm>
              </p:grpSpPr>
              <p:sp>
                <p:nvSpPr>
                  <p:cNvPr id="1130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357" y="1845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06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3158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07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357" y="2173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08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2501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0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2829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11299" name="Group 42"/>
                <p:cNvGrpSpPr>
                  <a:grpSpLocks/>
                </p:cNvGrpSpPr>
                <p:nvPr/>
              </p:nvGrpSpPr>
              <p:grpSpPr bwMode="auto">
                <a:xfrm>
                  <a:off x="1881" y="1728"/>
                  <a:ext cx="146" cy="1462"/>
                  <a:chOff x="356" y="1845"/>
                  <a:chExt cx="146" cy="1462"/>
                </a:xfrm>
              </p:grpSpPr>
              <p:sp>
                <p:nvSpPr>
                  <p:cNvPr id="11300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57" y="1845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01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3158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02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57" y="2173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03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2501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304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56" y="2829"/>
                    <a:ext cx="145" cy="149"/>
                  </a:xfrm>
                  <a:prstGeom prst="ellipse">
                    <a:avLst/>
                  </a:prstGeom>
                  <a:solidFill>
                    <a:srgbClr val="777777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75000"/>
                      <a:buChar char="•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Monotype Sorts" pitchFamily="2" charset="2"/>
                      <a:buChar char="ä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3600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</p:grpSp>
        <p:sp>
          <p:nvSpPr>
            <p:cNvPr id="11292" name="Oval 48"/>
            <p:cNvSpPr>
              <a:spLocks noChangeArrowheads="1"/>
            </p:cNvSpPr>
            <p:nvPr/>
          </p:nvSpPr>
          <p:spPr bwMode="auto">
            <a:xfrm>
              <a:off x="957" y="2291"/>
              <a:ext cx="411" cy="3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>
                <a:solidFill>
                  <a:schemeClr val="tx2"/>
                </a:solidFill>
              </a:endParaRPr>
            </a:p>
          </p:txBody>
        </p:sp>
      </p:grpSp>
      <p:sp>
        <p:nvSpPr>
          <p:cNvPr id="11280" name="Line 49"/>
          <p:cNvSpPr>
            <a:spLocks noChangeShapeType="1"/>
          </p:cNvSpPr>
          <p:nvPr/>
        </p:nvSpPr>
        <p:spPr bwMode="auto">
          <a:xfrm>
            <a:off x="2060575" y="3948113"/>
            <a:ext cx="23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50"/>
          <p:cNvSpPr>
            <a:spLocks noChangeShapeType="1"/>
          </p:cNvSpPr>
          <p:nvPr/>
        </p:nvSpPr>
        <p:spPr bwMode="auto">
          <a:xfrm>
            <a:off x="1973263" y="4122738"/>
            <a:ext cx="131762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51"/>
          <p:cNvSpPr>
            <a:spLocks noChangeShapeType="1"/>
          </p:cNvSpPr>
          <p:nvPr/>
        </p:nvSpPr>
        <p:spPr bwMode="auto">
          <a:xfrm flipH="1">
            <a:off x="1465263" y="3976688"/>
            <a:ext cx="219075" cy="87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52"/>
          <p:cNvSpPr>
            <a:spLocks noChangeShapeType="1"/>
          </p:cNvSpPr>
          <p:nvPr/>
        </p:nvSpPr>
        <p:spPr bwMode="auto">
          <a:xfrm flipH="1" flipV="1">
            <a:off x="1625600" y="3513138"/>
            <a:ext cx="130175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53"/>
          <p:cNvSpPr>
            <a:spLocks noChangeShapeType="1"/>
          </p:cNvSpPr>
          <p:nvPr/>
        </p:nvSpPr>
        <p:spPr bwMode="auto">
          <a:xfrm>
            <a:off x="6831013" y="4508500"/>
            <a:ext cx="727075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54"/>
          <p:cNvSpPr>
            <a:spLocks noChangeShapeType="1"/>
          </p:cNvSpPr>
          <p:nvPr/>
        </p:nvSpPr>
        <p:spPr bwMode="auto">
          <a:xfrm flipV="1">
            <a:off x="7561263" y="4687888"/>
            <a:ext cx="14605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55"/>
          <p:cNvSpPr>
            <a:spLocks noChangeShapeType="1"/>
          </p:cNvSpPr>
          <p:nvPr/>
        </p:nvSpPr>
        <p:spPr bwMode="auto">
          <a:xfrm rot="19704362" flipV="1">
            <a:off x="7424738" y="4683125"/>
            <a:ext cx="14605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56"/>
          <p:cNvSpPr>
            <a:spLocks noChangeShapeType="1"/>
          </p:cNvSpPr>
          <p:nvPr/>
        </p:nvSpPr>
        <p:spPr bwMode="auto">
          <a:xfrm rot="18141530" flipV="1">
            <a:off x="7326313" y="4737100"/>
            <a:ext cx="14605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57"/>
          <p:cNvSpPr>
            <a:spLocks noChangeShapeType="1"/>
          </p:cNvSpPr>
          <p:nvPr/>
        </p:nvSpPr>
        <p:spPr bwMode="auto">
          <a:xfrm rot="16588066" flipV="1">
            <a:off x="7250113" y="4813300"/>
            <a:ext cx="14605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58"/>
          <p:cNvSpPr>
            <a:spLocks noChangeShapeType="1"/>
          </p:cNvSpPr>
          <p:nvPr/>
        </p:nvSpPr>
        <p:spPr bwMode="auto">
          <a:xfrm rot="15484497" flipV="1">
            <a:off x="7227888" y="4902200"/>
            <a:ext cx="14605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59"/>
          <p:cNvSpPr>
            <a:spLocks noChangeShapeType="1"/>
          </p:cNvSpPr>
          <p:nvPr/>
        </p:nvSpPr>
        <p:spPr bwMode="auto">
          <a:xfrm rot="14228990" flipV="1">
            <a:off x="7253288" y="4997450"/>
            <a:ext cx="14605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arkle">
  <a:themeElements>
    <a:clrScheme name="Sparkl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BCBCB"/>
      </a:accent1>
      <a:accent2>
        <a:srgbClr val="EAEAEA"/>
      </a:accent2>
      <a:accent3>
        <a:srgbClr val="FFFFFF"/>
      </a:accent3>
      <a:accent4>
        <a:srgbClr val="000000"/>
      </a:accent4>
      <a:accent5>
        <a:srgbClr val="E2E2E2"/>
      </a:accent5>
      <a:accent6>
        <a:srgbClr val="D4D4D4"/>
      </a:accent6>
      <a:hlink>
        <a:srgbClr val="5F5F5F"/>
      </a:hlink>
      <a:folHlink>
        <a:srgbClr val="969696"/>
      </a:folHlink>
    </a:clrScheme>
    <a:fontScheme name="Spark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3470" dir="2700000" algn="ctr" rotWithShape="0">
            <a:schemeClr val="bg2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3470" dir="2700000" algn="ctr" rotWithShape="0">
            <a:schemeClr val="bg2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2182</TotalTime>
  <Words>1146</Words>
  <Application>Microsoft Office PowerPoint</Application>
  <PresentationFormat>On-screen Show (4:3)</PresentationFormat>
  <Paragraphs>224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Times New Roman</vt:lpstr>
      <vt:lpstr>Monotype Sorts</vt:lpstr>
      <vt:lpstr>Symbol</vt:lpstr>
      <vt:lpstr>Wingdings</vt:lpstr>
      <vt:lpstr>Sparkle</vt:lpstr>
      <vt:lpstr>Microsoft Equation 3.0</vt:lpstr>
      <vt:lpstr>MathType 6.0 Equation</vt:lpstr>
      <vt:lpstr>Lesson 3 Objectives</vt:lpstr>
      <vt:lpstr>Initial and boundary conditions</vt:lpstr>
      <vt:lpstr>Initial conditions</vt:lpstr>
      <vt:lpstr>Boundary conditions</vt:lpstr>
      <vt:lpstr>Void boundary condition</vt:lpstr>
      <vt:lpstr>Specified boundary condition</vt:lpstr>
      <vt:lpstr>Reflected boundary condition</vt:lpstr>
      <vt:lpstr>Periodic boundary condition</vt:lpstr>
      <vt:lpstr>White boundary condition</vt:lpstr>
      <vt:lpstr>General Lagrangian solution</vt:lpstr>
      <vt:lpstr>General Lagrangian solution (2)</vt:lpstr>
      <vt:lpstr>General Lagrangian solution (3)</vt:lpstr>
      <vt:lpstr>General Lagrangian solution (4)</vt:lpstr>
      <vt:lpstr>Cartesian coordinate system (static)</vt:lpstr>
      <vt:lpstr>Cartesian coordinate system static (2)</vt:lpstr>
      <vt:lpstr>2D Cartesian static</vt:lpstr>
      <vt:lpstr>2D Cartesian static (2)</vt:lpstr>
      <vt:lpstr>1D Cartesian static</vt:lpstr>
      <vt:lpstr>1D Cartesian static</vt:lpstr>
      <vt:lpstr>Curvilinear coordinate systems</vt:lpstr>
      <vt:lpstr>Curvilinear equations</vt:lpstr>
      <vt:lpstr>Spherical coordinate system</vt:lpstr>
      <vt:lpstr>Spherical coordinate system</vt:lpstr>
      <vt:lpstr>1D spherical</vt:lpstr>
      <vt:lpstr>1D spherical</vt:lpstr>
      <vt:lpstr>Spherical 1D curvilinear equations</vt:lpstr>
      <vt:lpstr>Spherical 1D curvilinear equations (2)</vt:lpstr>
      <vt:lpstr>Cylindrical coordinate system</vt:lpstr>
      <vt:lpstr>Cylindrical coordinate system (2)</vt:lpstr>
      <vt:lpstr>2D Cylindrical</vt:lpstr>
      <vt:lpstr>1D Cylindrical</vt:lpstr>
      <vt:lpstr>1D Cylindrical (2)</vt:lpstr>
      <vt:lpstr>Cylindrical 1D curvilinear equations</vt:lpstr>
      <vt:lpstr>Cylindrical 1D curvilinear equations</vt:lpstr>
      <vt:lpstr>Resulting curvilinear 1D B.E.’s</vt:lpstr>
      <vt:lpstr>Conservative form</vt:lpstr>
      <vt:lpstr>Conservative form for 1D B.E.’s</vt:lpstr>
      <vt:lpstr>Homework Problems</vt:lpstr>
      <vt:lpstr>Homework Problems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Criticality Safety and Radiation Shielding Team</dc:title>
  <dc:creator>Ronald E. Pevey</dc:creator>
  <cp:lastModifiedBy>Ronald Pevey</cp:lastModifiedBy>
  <cp:revision>150</cp:revision>
  <cp:lastPrinted>1999-08-30T19:39:18Z</cp:lastPrinted>
  <dcterms:created xsi:type="dcterms:W3CDTF">1995-05-28T16:29:18Z</dcterms:created>
  <dcterms:modified xsi:type="dcterms:W3CDTF">2016-09-25T19:32:44Z</dcterms:modified>
</cp:coreProperties>
</file>