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398" r:id="rId2"/>
    <p:sldId id="399" r:id="rId3"/>
    <p:sldId id="424" r:id="rId4"/>
    <p:sldId id="400" r:id="rId5"/>
    <p:sldId id="425" r:id="rId6"/>
    <p:sldId id="426" r:id="rId7"/>
    <p:sldId id="427" r:id="rId8"/>
    <p:sldId id="428" r:id="rId9"/>
    <p:sldId id="435" r:id="rId10"/>
    <p:sldId id="429" r:id="rId11"/>
    <p:sldId id="430" r:id="rId12"/>
    <p:sldId id="431" r:id="rId13"/>
    <p:sldId id="432" r:id="rId14"/>
    <p:sldId id="401" r:id="rId15"/>
    <p:sldId id="402" r:id="rId16"/>
    <p:sldId id="403" r:id="rId17"/>
    <p:sldId id="422" r:id="rId18"/>
    <p:sldId id="404" r:id="rId19"/>
    <p:sldId id="405" r:id="rId20"/>
    <p:sldId id="406" r:id="rId21"/>
    <p:sldId id="407" r:id="rId22"/>
    <p:sldId id="408" r:id="rId23"/>
    <p:sldId id="409" r:id="rId24"/>
    <p:sldId id="410" r:id="rId25"/>
    <p:sldId id="411" r:id="rId26"/>
    <p:sldId id="412" r:id="rId27"/>
    <p:sldId id="413" r:id="rId28"/>
    <p:sldId id="414" r:id="rId29"/>
    <p:sldId id="415" r:id="rId30"/>
    <p:sldId id="416" r:id="rId31"/>
    <p:sldId id="417" r:id="rId32"/>
    <p:sldId id="418" r:id="rId33"/>
    <p:sldId id="419" r:id="rId34"/>
    <p:sldId id="420" r:id="rId35"/>
    <p:sldId id="421" r:id="rId36"/>
    <p:sldId id="433" r:id="rId37"/>
    <p:sldId id="434" r:id="rId38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2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2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2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2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2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2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2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2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2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00FF00"/>
    <a:srgbClr val="FF8200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2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33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23.wmf"/><Relationship Id="rId1" Type="http://schemas.openxmlformats.org/officeDocument/2006/relationships/image" Target="../media/image19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solidFill>
                  <a:schemeClr val="tx1"/>
                </a:solidFill>
              </a:defRPr>
            </a:lvl1pPr>
          </a:lstStyle>
          <a:p>
            <a:fld id="{D9A9BBF7-F683-4844-B9CC-EBE768BAD5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89288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19348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1447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1219200" y="1905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39913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1212850" y="6232525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651250" y="6232525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NE421 Nuclear Criticality Safety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80250" y="6232525"/>
            <a:ext cx="1905000" cy="457200"/>
          </a:xfrm>
        </p:spPr>
        <p:txBody>
          <a:bodyPr wrap="none" lIns="92075" tIns="46038" rIns="92075" bIns="46038" anchor="ctr"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r>
              <a:rPr lang="en-US" altLang="en-US"/>
              <a:t>4-</a:t>
            </a:r>
            <a:fld id="{FFD0D63E-3255-4051-959F-ACCFD99BEC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672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4-</a:t>
            </a:r>
            <a:fld id="{313DF3BC-8BF6-4F7A-90B5-78EDDB1FDC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0134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342900"/>
            <a:ext cx="2057400" cy="5753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42900"/>
            <a:ext cx="6019800" cy="5753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4-</a:t>
            </a:r>
            <a:fld id="{CB6EA085-78C3-4E0E-B230-EAC8BDF158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3993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4-</a:t>
            </a:r>
            <a:fld id="{F09A14C4-ED9D-43B7-B744-DFF8068B71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548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4-</a:t>
            </a:r>
            <a:fld id="{1AEFD0F7-4696-417F-8FA5-1C3BC32062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6628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4-</a:t>
            </a:r>
            <a:fld id="{28E81842-375E-47D8-A74C-9930067915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7881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4-</a:t>
            </a:r>
            <a:fld id="{4B04A832-E01C-46BB-B95E-EA7E2AF502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0253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4-</a:t>
            </a:r>
            <a:fld id="{61AC3B2A-D113-4319-9831-FBF91119A7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7958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4-</a:t>
            </a:r>
            <a:fld id="{8C8E5E47-31FD-4B84-AC3E-7B00541A36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6767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4-</a:t>
            </a:r>
            <a:fld id="{FCC0C033-3F1A-4A5C-A398-D4A4F64D6E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7387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4-</a:t>
            </a:r>
            <a:fld id="{A4A57953-A212-4A06-93CC-F503C9E588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2253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342900"/>
            <a:ext cx="716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3470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	</a:t>
            </a:r>
          </a:p>
          <a:p>
            <a:pPr lvl="2"/>
            <a:r>
              <a:rPr lang="en-US" smtClean="0"/>
              <a:t>Third</a:t>
            </a:r>
          </a:p>
          <a:p>
            <a:pPr lvl="2"/>
            <a:endParaRPr lang="en-US" smtClean="0"/>
          </a:p>
        </p:txBody>
      </p:sp>
      <p:pic>
        <p:nvPicPr>
          <p:cNvPr id="35844" name="Picture 4"/>
          <p:cNvPicPr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57200"/>
            <a:ext cx="1447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29475" y="6629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altLang="en-US"/>
              <a:t>4-</a:t>
            </a:r>
            <a:fld id="{93D6DBBC-C544-43A7-A2B5-A5D141911C5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i="1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i="1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i="1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i="1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i="1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i="1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i="1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i="1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i="1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Char char="•"/>
        <a:defRPr sz="3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ä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ä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ä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ä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ä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ä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7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9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1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3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5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6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8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3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4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36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37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38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39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40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42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43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5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47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48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50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53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54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56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58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59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19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61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3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</a:rPr>
              <a:t>4-</a:t>
            </a:r>
            <a:fld id="{7B05D78B-69A2-4066-A02F-801E2470FA86}" type="slidenum">
              <a:rPr lang="en-US" altLang="en-US" sz="1400">
                <a:solidFill>
                  <a:schemeClr val="tx1"/>
                </a:solidFill>
              </a:rPr>
              <a:pPr/>
              <a:t>1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Lesson 4 Objectives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5963" y="1824038"/>
            <a:ext cx="7772400" cy="46958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Development of source terms</a:t>
            </a:r>
          </a:p>
          <a:p>
            <a:pPr lvl="1">
              <a:defRPr/>
            </a:pPr>
            <a:r>
              <a:rPr lang="en-US" dirty="0" smtClean="0"/>
              <a:t>Review of Legendre expansions</a:t>
            </a:r>
          </a:p>
          <a:p>
            <a:pPr>
              <a:defRPr/>
            </a:pPr>
            <a:r>
              <a:rPr lang="en-US" dirty="0" smtClean="0"/>
              <a:t>Resulting full Boltzmann Equation</a:t>
            </a:r>
          </a:p>
          <a:p>
            <a:pPr>
              <a:defRPr/>
            </a:pPr>
            <a:r>
              <a:rPr lang="en-US" dirty="0" smtClean="0"/>
              <a:t>Source vs. </a:t>
            </a:r>
            <a:r>
              <a:rPr lang="en-US" dirty="0" err="1" smtClean="0"/>
              <a:t>Eigenvalue</a:t>
            </a:r>
            <a:r>
              <a:rPr lang="en-US" dirty="0" smtClean="0"/>
              <a:t> calculations</a:t>
            </a:r>
          </a:p>
          <a:p>
            <a:pPr lvl="1">
              <a:defRPr/>
            </a:pPr>
            <a:r>
              <a:rPr lang="en-US" dirty="0" smtClean="0"/>
              <a:t>Four </a:t>
            </a:r>
            <a:r>
              <a:rPr lang="en-US" dirty="0" err="1" smtClean="0"/>
              <a:t>eigenvalue</a:t>
            </a:r>
            <a:r>
              <a:rPr lang="en-US" dirty="0" smtClean="0"/>
              <a:t> formulations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</a:rPr>
              <a:t>4-</a:t>
            </a:r>
            <a:fld id="{451DFF6D-4CFA-4B77-8C4D-AD8F146E5DDD}" type="slidenum">
              <a:rPr lang="en-US" altLang="en-US" sz="1400">
                <a:solidFill>
                  <a:schemeClr val="tx1"/>
                </a:solidFill>
              </a:rPr>
              <a:pPr/>
              <a:t>10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Functional expansions (6)</a:t>
            </a:r>
          </a:p>
        </p:txBody>
      </p:sp>
      <p:sp>
        <p:nvSpPr>
          <p:cNvPr id="458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8750" y="1282700"/>
            <a:ext cx="8794750" cy="1600200"/>
          </a:xfrm>
        </p:spPr>
        <p:txBody>
          <a:bodyPr/>
          <a:lstStyle/>
          <a:p>
            <a:pPr marL="533400" indent="-533400">
              <a:defRPr/>
            </a:pPr>
            <a:r>
              <a:rPr lang="en-US" sz="2800" dirty="0" smtClean="0"/>
              <a:t>Solving for the coefficients becomes much easier if the basis functions are orthogonal (which means that the integral of the product of any two different basis functions is zero):</a:t>
            </a:r>
          </a:p>
          <a:p>
            <a:pPr marL="533400" indent="-533400">
              <a:defRPr/>
            </a:pPr>
            <a:endParaRPr lang="en-US" sz="2800" dirty="0" smtClean="0"/>
          </a:p>
          <a:p>
            <a:pPr marL="533400" indent="-533400">
              <a:defRPr/>
            </a:pPr>
            <a:endParaRPr lang="en-US" sz="2800" dirty="0" smtClean="0"/>
          </a:p>
          <a:p>
            <a:pPr marL="533400" indent="-533400">
              <a:defRPr/>
            </a:pPr>
            <a:endParaRPr lang="en-US" sz="2800" dirty="0" smtClean="0"/>
          </a:p>
          <a:p>
            <a:pPr marL="533400" indent="-533400">
              <a:defRPr/>
            </a:pPr>
            <a:r>
              <a:rPr lang="en-US" sz="2800" dirty="0" smtClean="0"/>
              <a:t>This makes the A matrix diagonal and simplifies the solution of the coefficients to:</a:t>
            </a:r>
          </a:p>
          <a:p>
            <a:pPr marL="533400" indent="-533400">
              <a:defRPr/>
            </a:pPr>
            <a:endParaRPr lang="en-US" sz="2800" dirty="0" smtClean="0"/>
          </a:p>
          <a:p>
            <a:pPr marL="533400" indent="-533400">
              <a:buFontTx/>
              <a:buNone/>
              <a:defRPr/>
            </a:pPr>
            <a:endParaRPr lang="en-US" sz="2800" dirty="0" smtClean="0"/>
          </a:p>
          <a:p>
            <a:pPr marL="533400" indent="-533400">
              <a:defRPr/>
            </a:pPr>
            <a:endParaRPr lang="en-US" sz="2800" dirty="0" smtClean="0"/>
          </a:p>
          <a:p>
            <a:pPr marL="533400" indent="-533400">
              <a:defRPr/>
            </a:pPr>
            <a:endParaRPr lang="en-US" sz="2800" dirty="0" smtClean="0"/>
          </a:p>
          <a:p>
            <a:pPr marL="533400" indent="-533400">
              <a:lnSpc>
                <a:spcPct val="90000"/>
              </a:lnSpc>
              <a:buFontTx/>
              <a:buNone/>
              <a:defRPr/>
            </a:pPr>
            <a:endParaRPr lang="en-US" sz="2800" dirty="0" smtClean="0"/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2216150" y="3055938"/>
          <a:ext cx="4330700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Equation" r:id="rId3" imgW="1726920" imgH="482400" progId="Equation.3">
                  <p:embed/>
                </p:oleObj>
              </mc:Choice>
              <mc:Fallback>
                <p:oleObj name="Equation" r:id="rId3" imgW="1726920" imgH="48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6150" y="3055938"/>
                        <a:ext cx="4330700" cy="120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5"/>
          <p:cNvGraphicFramePr>
            <a:graphicFrameLocks noChangeAspect="1"/>
          </p:cNvGraphicFramePr>
          <p:nvPr/>
        </p:nvGraphicFramePr>
        <p:xfrm>
          <a:off x="1533525" y="5456238"/>
          <a:ext cx="5924550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Equation" r:id="rId5" imgW="2361960" imgH="482400" progId="Equation.3">
                  <p:embed/>
                </p:oleObj>
              </mc:Choice>
              <mc:Fallback>
                <p:oleObj name="Equation" r:id="rId5" imgW="2361960" imgH="482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3525" y="5456238"/>
                        <a:ext cx="5924550" cy="120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</a:rPr>
              <a:t>4-</a:t>
            </a:r>
            <a:fld id="{B7FB73A0-6819-4997-8088-44F5167ABD49}" type="slidenum">
              <a:rPr lang="en-US" altLang="en-US" sz="1400">
                <a:solidFill>
                  <a:schemeClr val="tx1"/>
                </a:solidFill>
              </a:rPr>
              <a:pPr/>
              <a:t>11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Use of Legendre expansions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050" y="1905000"/>
            <a:ext cx="7772400" cy="1600200"/>
          </a:xfrm>
        </p:spPr>
        <p:txBody>
          <a:bodyPr/>
          <a:lstStyle/>
          <a:p>
            <a:pPr>
              <a:defRPr/>
            </a:pPr>
            <a:r>
              <a:rPr lang="en-US" sz="2800" smtClean="0"/>
              <a:t>Using the cosine of the deflection angle, we can represent the angular dependence of the distribution in a Legendre expansion:</a:t>
            </a:r>
          </a:p>
        </p:txBody>
      </p:sp>
      <p:graphicFrame>
        <p:nvGraphicFramePr>
          <p:cNvPr id="9218" name="Object 3072"/>
          <p:cNvGraphicFramePr>
            <a:graphicFrameLocks noChangeAspect="1"/>
          </p:cNvGraphicFramePr>
          <p:nvPr/>
        </p:nvGraphicFramePr>
        <p:xfrm>
          <a:off x="1384300" y="3414713"/>
          <a:ext cx="6372225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Equation" r:id="rId3" imgW="2539800" imgH="469800" progId="Equation.3">
                  <p:embed/>
                </p:oleObj>
              </mc:Choice>
              <mc:Fallback>
                <p:oleObj name="Equation" r:id="rId3" imgW="2539800" imgH="469800" progId="Equation.3">
                  <p:embed/>
                  <p:pic>
                    <p:nvPicPr>
                      <p:cNvPr id="0" name="Object 30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4300" y="3414713"/>
                        <a:ext cx="6372225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20" name="Rectangle 8"/>
          <p:cNvSpPr>
            <a:spLocks noChangeArrowheads="1"/>
          </p:cNvSpPr>
          <p:nvPr/>
        </p:nvSpPr>
        <p:spPr bwMode="auto">
          <a:xfrm>
            <a:off x="717550" y="4737100"/>
            <a:ext cx="77724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Tx/>
              <a:buChar char="•"/>
              <a:defRPr/>
            </a:pPr>
            <a:r>
              <a:rPr lang="en-US"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This allows us to represent the scattering distribution by determining the Legendre coefficients:</a:t>
            </a:r>
          </a:p>
        </p:txBody>
      </p:sp>
      <p:graphicFrame>
        <p:nvGraphicFramePr>
          <p:cNvPr id="9219" name="Object 3073"/>
          <p:cNvGraphicFramePr>
            <a:graphicFrameLocks noChangeAspect="1"/>
          </p:cNvGraphicFramePr>
          <p:nvPr/>
        </p:nvGraphicFramePr>
        <p:xfrm>
          <a:off x="2693988" y="6240463"/>
          <a:ext cx="3729037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Equation" r:id="rId5" imgW="1485720" imgH="190440" progId="Equation.3">
                  <p:embed/>
                </p:oleObj>
              </mc:Choice>
              <mc:Fallback>
                <p:oleObj name="Equation" r:id="rId5" imgW="1485720" imgH="190440" progId="Equation.3">
                  <p:embed/>
                  <p:pic>
                    <p:nvPicPr>
                      <p:cNvPr id="0" name="Object 30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3988" y="6240463"/>
                        <a:ext cx="3729037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</a:rPr>
              <a:t>4-</a:t>
            </a:r>
            <a:fld id="{1FD8686D-01EC-42F4-BEA4-CC4622726A07}" type="slidenum">
              <a:rPr lang="en-US" altLang="en-US" sz="1400">
                <a:solidFill>
                  <a:schemeClr val="tx1"/>
                </a:solidFill>
              </a:rPr>
              <a:pPr/>
              <a:t>12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Use of Legendre expansions (2)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1498600"/>
            <a:ext cx="7772400" cy="1066800"/>
          </a:xfrm>
        </p:spPr>
        <p:txBody>
          <a:bodyPr/>
          <a:lstStyle/>
          <a:p>
            <a:pPr>
              <a:defRPr/>
            </a:pPr>
            <a:r>
              <a:rPr lang="en-US" sz="2800" dirty="0" smtClean="0"/>
              <a:t>Using the </a:t>
            </a:r>
            <a:r>
              <a:rPr lang="en-US" sz="2800" dirty="0" err="1" smtClean="0"/>
              <a:t>orthogonality</a:t>
            </a:r>
            <a:r>
              <a:rPr lang="en-US" sz="2800" dirty="0" smtClean="0"/>
              <a:t> of the Legendre polynomials:</a:t>
            </a:r>
          </a:p>
        </p:txBody>
      </p:sp>
      <p:graphicFrame>
        <p:nvGraphicFramePr>
          <p:cNvPr id="10242" name="Object 2048"/>
          <p:cNvGraphicFramePr>
            <a:graphicFrameLocks noChangeAspect="1"/>
          </p:cNvGraphicFramePr>
          <p:nvPr/>
        </p:nvGraphicFramePr>
        <p:xfrm>
          <a:off x="2139950" y="2338388"/>
          <a:ext cx="4683125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Equation" r:id="rId3" imgW="1866600" imgH="469800" progId="Equation.DSMT4">
                  <p:embed/>
                </p:oleObj>
              </mc:Choice>
              <mc:Fallback>
                <p:oleObj name="Equation" r:id="rId3" imgW="1866600" imgH="469800" progId="Equation.DSMT4">
                  <p:embed/>
                  <p:pic>
                    <p:nvPicPr>
                      <p:cNvPr id="0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9950" y="2338388"/>
                        <a:ext cx="4683125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30" name="Rectangle 6"/>
          <p:cNvSpPr>
            <a:spLocks noChangeArrowheads="1"/>
          </p:cNvSpPr>
          <p:nvPr/>
        </p:nvSpPr>
        <p:spPr bwMode="auto">
          <a:xfrm>
            <a:off x="514350" y="39497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Arial" pitchFamily="34" charset="0"/>
              <a:buChar char="•"/>
              <a:defRPr/>
            </a:pP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We can operate on both sides of the expansion (1</a:t>
            </a:r>
            <a:r>
              <a:rPr lang="en-US" sz="2800" baseline="30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st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eqn. previous slide) with:</a:t>
            </a:r>
          </a:p>
        </p:txBody>
      </p:sp>
      <p:graphicFrame>
        <p:nvGraphicFramePr>
          <p:cNvPr id="10243" name="Object 2049"/>
          <p:cNvGraphicFramePr>
            <a:graphicFrameLocks noChangeAspect="1"/>
          </p:cNvGraphicFramePr>
          <p:nvPr/>
        </p:nvGraphicFramePr>
        <p:xfrm>
          <a:off x="3306763" y="5256213"/>
          <a:ext cx="2200275" cy="116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Equation" r:id="rId5" imgW="876240" imgH="469800" progId="Equation.DSMT4">
                  <p:embed/>
                </p:oleObj>
              </mc:Choice>
              <mc:Fallback>
                <p:oleObj name="Equation" r:id="rId5" imgW="876240" imgH="469800" progId="Equation.DSMT4">
                  <p:embed/>
                  <p:pic>
                    <p:nvPicPr>
                      <p:cNvPr id="0" name="Object 2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6763" y="5256213"/>
                        <a:ext cx="2200275" cy="1169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</a:rPr>
              <a:t>4-</a:t>
            </a:r>
            <a:fld id="{ACA7AB72-8C8C-4EC6-B943-34AD8B8FDA3A}" type="slidenum">
              <a:rPr lang="en-US" altLang="en-US" sz="1400">
                <a:solidFill>
                  <a:schemeClr val="tx1"/>
                </a:solidFill>
              </a:rPr>
              <a:pPr/>
              <a:t>13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Use of Legendre expansions (3)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6950" y="1765300"/>
            <a:ext cx="7772400" cy="1066800"/>
          </a:xfrm>
        </p:spPr>
        <p:txBody>
          <a:bodyPr/>
          <a:lstStyle/>
          <a:p>
            <a:pPr>
              <a:defRPr/>
            </a:pPr>
            <a:r>
              <a:rPr lang="en-US" sz="2800" dirty="0" smtClean="0"/>
              <a:t>And remembering that a </a:t>
            </a:r>
            <a:r>
              <a:rPr lang="en-US" sz="2800" dirty="0" err="1" smtClean="0"/>
              <a:t>Kronecker</a:t>
            </a:r>
            <a:r>
              <a:rPr lang="en-US" sz="2800" dirty="0" smtClean="0"/>
              <a:t> delta works pulls out a single element like this:</a:t>
            </a:r>
          </a:p>
          <a:p>
            <a:pPr>
              <a:defRPr/>
            </a:pPr>
            <a:endParaRPr lang="en-US" sz="2800" dirty="0" smtClean="0"/>
          </a:p>
          <a:p>
            <a:pPr>
              <a:defRPr/>
            </a:pPr>
            <a:endParaRPr lang="en-US" sz="2800" dirty="0" smtClean="0"/>
          </a:p>
          <a:p>
            <a:pPr>
              <a:defRPr/>
            </a:pPr>
            <a:r>
              <a:rPr lang="en-US" sz="2800" dirty="0" smtClean="0"/>
              <a:t>To get:</a:t>
            </a:r>
          </a:p>
        </p:txBody>
      </p:sp>
      <p:graphicFrame>
        <p:nvGraphicFramePr>
          <p:cNvPr id="11266" name="Object 0"/>
          <p:cNvGraphicFramePr>
            <a:graphicFrameLocks noChangeAspect="1"/>
          </p:cNvGraphicFramePr>
          <p:nvPr/>
        </p:nvGraphicFramePr>
        <p:xfrm>
          <a:off x="1404938" y="4356100"/>
          <a:ext cx="6311900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Equation" r:id="rId3" imgW="2514600" imgH="495000" progId="Equation.3">
                  <p:embed/>
                </p:oleObj>
              </mc:Choice>
              <mc:Fallback>
                <p:oleObj name="Equation" r:id="rId3" imgW="2514600" imgH="4950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4938" y="4356100"/>
                        <a:ext cx="6311900" cy="123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09" name="Rectangle 9"/>
          <p:cNvSpPr>
            <a:spLocks noChangeArrowheads="1"/>
          </p:cNvSpPr>
          <p:nvPr/>
        </p:nvSpPr>
        <p:spPr bwMode="auto">
          <a:xfrm>
            <a:off x="844550" y="4699000"/>
            <a:ext cx="7772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Tx/>
              <a:buChar char="•"/>
              <a:defRPr/>
            </a:pPr>
            <a:endParaRPr lang="en-US" sz="28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Tx/>
              <a:buChar char="•"/>
              <a:defRPr/>
            </a:pPr>
            <a:endParaRPr lang="en-US" sz="28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Tx/>
              <a:buChar char="•"/>
              <a:defRPr/>
            </a:pP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Work this out for yourself  (Prob. 4-1)</a:t>
            </a:r>
          </a:p>
        </p:txBody>
      </p:sp>
      <p:graphicFrame>
        <p:nvGraphicFramePr>
          <p:cNvPr id="11267" name="Object 0"/>
          <p:cNvGraphicFramePr>
            <a:graphicFrameLocks noChangeAspect="1"/>
          </p:cNvGraphicFramePr>
          <p:nvPr/>
        </p:nvGraphicFramePr>
        <p:xfrm>
          <a:off x="660400" y="2770188"/>
          <a:ext cx="7924800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Equation" r:id="rId5" imgW="3543120" imgH="431640" progId="Equation.DSMT4">
                  <p:embed/>
                </p:oleObj>
              </mc:Choice>
              <mc:Fallback>
                <p:oleObj name="Equation" r:id="rId5" imgW="3543120" imgH="431640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" y="2770188"/>
                        <a:ext cx="7924800" cy="96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</a:rPr>
              <a:t>4-</a:t>
            </a:r>
            <a:fld id="{A91E985E-83A5-4E35-8E08-5AA9DF8DAC93}" type="slidenum">
              <a:rPr lang="en-US" altLang="en-US" sz="1400">
                <a:solidFill>
                  <a:schemeClr val="tx1"/>
                </a:solidFill>
              </a:rPr>
              <a:pPr/>
              <a:t>14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888" y="255588"/>
            <a:ext cx="7162800" cy="1143000"/>
          </a:xfrm>
        </p:spPr>
        <p:txBody>
          <a:bodyPr/>
          <a:lstStyle/>
          <a:p>
            <a:pPr>
              <a:defRPr/>
            </a:pPr>
            <a:r>
              <a:rPr lang="en-US" smtClean="0"/>
              <a:t>Scattering Source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8488" y="1357313"/>
            <a:ext cx="7772400" cy="1660525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800" smtClean="0"/>
              <a:t>This source term comprises all particle reactions (other than fission) from which particles that we are interested in are emitted</a:t>
            </a:r>
          </a:p>
          <a:p>
            <a:pPr>
              <a:lnSpc>
                <a:spcPct val="90000"/>
              </a:lnSpc>
              <a:defRPr/>
            </a:pPr>
            <a:r>
              <a:rPr lang="en-US" sz="2800" smtClean="0"/>
              <a:t>The basic cross section is:</a:t>
            </a:r>
          </a:p>
          <a:p>
            <a:pPr>
              <a:lnSpc>
                <a:spcPct val="90000"/>
              </a:lnSpc>
              <a:defRPr/>
            </a:pPr>
            <a:endParaRPr lang="en-US" sz="2800" smtClean="0"/>
          </a:p>
          <a:p>
            <a:pPr>
              <a:lnSpc>
                <a:spcPct val="90000"/>
              </a:lnSpc>
              <a:defRPr/>
            </a:pPr>
            <a:endParaRPr lang="en-US" sz="2800" smtClean="0"/>
          </a:p>
          <a:p>
            <a:pPr>
              <a:lnSpc>
                <a:spcPct val="90000"/>
              </a:lnSpc>
              <a:defRPr/>
            </a:pPr>
            <a:endParaRPr lang="en-US" sz="2800" smtClean="0"/>
          </a:p>
          <a:p>
            <a:pPr>
              <a:lnSpc>
                <a:spcPct val="90000"/>
              </a:lnSpc>
              <a:defRPr/>
            </a:pPr>
            <a:endParaRPr lang="en-US" sz="2800" smtClean="0"/>
          </a:p>
          <a:p>
            <a:pPr>
              <a:lnSpc>
                <a:spcPct val="90000"/>
              </a:lnSpc>
              <a:defRPr/>
            </a:pPr>
            <a:endParaRPr lang="en-US" sz="2800" smtClean="0"/>
          </a:p>
          <a:p>
            <a:pPr>
              <a:lnSpc>
                <a:spcPct val="90000"/>
              </a:lnSpc>
              <a:defRPr/>
            </a:pPr>
            <a:r>
              <a:rPr lang="en-US" sz="2800" smtClean="0"/>
              <a:t>Note that it is a distribution in </a:t>
            </a:r>
            <a:r>
              <a:rPr lang="en-US" sz="2800" u="sng" smtClean="0"/>
              <a:t>destination</a:t>
            </a:r>
            <a:r>
              <a:rPr lang="en-US" sz="2800" smtClean="0"/>
              <a:t> energy and direction</a:t>
            </a:r>
          </a:p>
          <a:p>
            <a:pPr>
              <a:lnSpc>
                <a:spcPct val="90000"/>
              </a:lnSpc>
              <a:defRPr/>
            </a:pPr>
            <a:endParaRPr lang="en-US" sz="2800" smtClean="0"/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/>
        </p:nvGraphicFramePr>
        <p:xfrm>
          <a:off x="736600" y="3414713"/>
          <a:ext cx="7678738" cy="164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Equation" r:id="rId3" imgW="3060360" imgH="660240" progId="Equation.3">
                  <p:embed/>
                </p:oleObj>
              </mc:Choice>
              <mc:Fallback>
                <p:oleObj name="Equation" r:id="rId3" imgW="3060360" imgH="660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" y="3414713"/>
                        <a:ext cx="7678738" cy="164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</a:rPr>
              <a:t>4-</a:t>
            </a:r>
            <a:fld id="{7A306D99-3D1B-40C6-932F-40D1BB2EE8CF}" type="slidenum">
              <a:rPr lang="en-US" altLang="en-US" sz="1400">
                <a:solidFill>
                  <a:schemeClr val="tx1"/>
                </a:solidFill>
              </a:rPr>
              <a:pPr/>
              <a:t>15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888" y="255588"/>
            <a:ext cx="7162800" cy="1143000"/>
          </a:xfrm>
        </p:spPr>
        <p:txBody>
          <a:bodyPr/>
          <a:lstStyle/>
          <a:p>
            <a:pPr>
              <a:defRPr/>
            </a:pPr>
            <a:r>
              <a:rPr lang="en-US" smtClean="0"/>
              <a:t>Scattering Source (2)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8488" y="1357313"/>
            <a:ext cx="7772400" cy="3865562"/>
          </a:xfrm>
        </p:spPr>
        <p:txBody>
          <a:bodyPr/>
          <a:lstStyle/>
          <a:p>
            <a:pPr>
              <a:defRPr/>
            </a:pPr>
            <a:r>
              <a:rPr lang="en-US" sz="2800" smtClean="0"/>
              <a:t>The scattering source is:</a:t>
            </a:r>
          </a:p>
          <a:p>
            <a:pPr>
              <a:defRPr/>
            </a:pPr>
            <a:endParaRPr lang="en-US" sz="2800" smtClean="0"/>
          </a:p>
          <a:p>
            <a:pPr>
              <a:defRPr/>
            </a:pPr>
            <a:endParaRPr lang="en-US" sz="2800" smtClean="0"/>
          </a:p>
          <a:p>
            <a:pPr>
              <a:defRPr/>
            </a:pPr>
            <a:endParaRPr lang="en-US" sz="2800" smtClean="0"/>
          </a:p>
          <a:p>
            <a:pPr>
              <a:defRPr/>
            </a:pPr>
            <a:endParaRPr lang="en-US" sz="2800" smtClean="0"/>
          </a:p>
          <a:p>
            <a:pPr>
              <a:defRPr/>
            </a:pPr>
            <a:r>
              <a:rPr lang="en-US" sz="2800" smtClean="0"/>
              <a:t>Again, Legendre expansions are normally used for the scattering cross section:</a:t>
            </a:r>
          </a:p>
          <a:p>
            <a:pPr>
              <a:defRPr/>
            </a:pPr>
            <a:endParaRPr lang="en-US" sz="2800" smtClean="0"/>
          </a:p>
        </p:txBody>
      </p:sp>
      <p:graphicFrame>
        <p:nvGraphicFramePr>
          <p:cNvPr id="13314" name="Object 1024"/>
          <p:cNvGraphicFramePr>
            <a:graphicFrameLocks noChangeAspect="1"/>
          </p:cNvGraphicFramePr>
          <p:nvPr/>
        </p:nvGraphicFramePr>
        <p:xfrm>
          <a:off x="858838" y="2116138"/>
          <a:ext cx="7392987" cy="180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Equation" r:id="rId3" imgW="2946240" imgH="723600" progId="Equation.3">
                  <p:embed/>
                </p:oleObj>
              </mc:Choice>
              <mc:Fallback>
                <p:oleObj name="Equation" r:id="rId3" imgW="2946240" imgH="7236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838" y="2116138"/>
                        <a:ext cx="7392987" cy="180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1025"/>
          <p:cNvGraphicFramePr>
            <a:graphicFrameLocks noChangeAspect="1"/>
          </p:cNvGraphicFramePr>
          <p:nvPr/>
        </p:nvGraphicFramePr>
        <p:xfrm>
          <a:off x="142875" y="5027613"/>
          <a:ext cx="8824913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Equation" r:id="rId5" imgW="3517560" imgH="431640" progId="Equation.3">
                  <p:embed/>
                </p:oleObj>
              </mc:Choice>
              <mc:Fallback>
                <p:oleObj name="Equation" r:id="rId5" imgW="3517560" imgH="43164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" y="5027613"/>
                        <a:ext cx="8824913" cy="1077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</a:rPr>
              <a:t>4-</a:t>
            </a:r>
            <a:fld id="{674CDB21-F3B6-4960-8071-9CAD1B07BD3A}" type="slidenum">
              <a:rPr lang="en-US" altLang="en-US" sz="1400">
                <a:solidFill>
                  <a:schemeClr val="tx1"/>
                </a:solidFill>
              </a:rPr>
              <a:pPr/>
              <a:t>16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888" y="255588"/>
            <a:ext cx="7162800" cy="1143000"/>
          </a:xfrm>
        </p:spPr>
        <p:txBody>
          <a:bodyPr/>
          <a:lstStyle/>
          <a:p>
            <a:pPr>
              <a:defRPr/>
            </a:pPr>
            <a:r>
              <a:rPr lang="en-US" smtClean="0"/>
              <a:t>Scattering Source (3)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8488" y="1357313"/>
            <a:ext cx="7772400" cy="3473450"/>
          </a:xfrm>
        </p:spPr>
        <p:txBody>
          <a:bodyPr/>
          <a:lstStyle/>
          <a:p>
            <a:pPr>
              <a:defRPr/>
            </a:pPr>
            <a:r>
              <a:rPr lang="en-US" sz="2800" dirty="0" smtClean="0"/>
              <a:t>The coefficients are given by:</a:t>
            </a:r>
          </a:p>
          <a:p>
            <a:pPr>
              <a:defRPr/>
            </a:pPr>
            <a:endParaRPr lang="en-US" sz="2800" dirty="0" smtClean="0"/>
          </a:p>
          <a:p>
            <a:pPr>
              <a:defRPr/>
            </a:pPr>
            <a:endParaRPr lang="en-US" sz="2800" dirty="0" smtClean="0"/>
          </a:p>
          <a:p>
            <a:pPr>
              <a:defRPr/>
            </a:pPr>
            <a:endParaRPr lang="en-US" sz="2800" dirty="0" smtClean="0"/>
          </a:p>
          <a:p>
            <a:pPr>
              <a:defRPr/>
            </a:pPr>
            <a:endParaRPr lang="en-US" sz="2800" dirty="0" smtClean="0"/>
          </a:p>
          <a:p>
            <a:pPr>
              <a:defRPr/>
            </a:pPr>
            <a:r>
              <a:rPr lang="en-US" sz="2800" dirty="0" smtClean="0"/>
              <a:t>Substituting </a:t>
            </a:r>
            <a:r>
              <a:rPr lang="en-US" sz="2800" smtClean="0"/>
              <a:t>this </a:t>
            </a:r>
            <a:r>
              <a:rPr lang="en-US" sz="2800" smtClean="0"/>
              <a:t>expression </a:t>
            </a:r>
            <a:r>
              <a:rPr lang="en-US" sz="2800" dirty="0" smtClean="0"/>
              <a:t>gives:</a:t>
            </a:r>
          </a:p>
          <a:p>
            <a:pPr>
              <a:defRPr/>
            </a:pPr>
            <a:endParaRPr lang="en-US" sz="2800" dirty="0" smtClean="0"/>
          </a:p>
        </p:txBody>
      </p:sp>
      <p:graphicFrame>
        <p:nvGraphicFramePr>
          <p:cNvPr id="14338" name="Object 4"/>
          <p:cNvGraphicFramePr>
            <a:graphicFrameLocks noChangeAspect="1"/>
          </p:cNvGraphicFramePr>
          <p:nvPr/>
        </p:nvGraphicFramePr>
        <p:xfrm>
          <a:off x="1000125" y="1925638"/>
          <a:ext cx="6626225" cy="180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Equation" r:id="rId3" imgW="2641320" imgH="723600" progId="Equation.3">
                  <p:embed/>
                </p:oleObj>
              </mc:Choice>
              <mc:Fallback>
                <p:oleObj name="Equation" r:id="rId3" imgW="2641320" imgH="723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1925638"/>
                        <a:ext cx="6626225" cy="180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6"/>
          <p:cNvGraphicFramePr>
            <a:graphicFrameLocks noChangeAspect="1"/>
          </p:cNvGraphicFramePr>
          <p:nvPr/>
        </p:nvGraphicFramePr>
        <p:xfrm>
          <a:off x="1185863" y="4610100"/>
          <a:ext cx="6689725" cy="215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Equation" r:id="rId5" imgW="2666880" imgH="863280" progId="Equation.3">
                  <p:embed/>
                </p:oleObj>
              </mc:Choice>
              <mc:Fallback>
                <p:oleObj name="Equation" r:id="rId5" imgW="2666880" imgH="8632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5863" y="4610100"/>
                        <a:ext cx="6689725" cy="215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</a:rPr>
              <a:t>4-</a:t>
            </a:r>
            <a:fld id="{5751B79F-B63B-4AC3-AC6E-3B1CDF753EF0}" type="slidenum">
              <a:rPr lang="en-US" altLang="en-US" sz="1400">
                <a:solidFill>
                  <a:schemeClr val="tx1"/>
                </a:solidFill>
              </a:rPr>
              <a:pPr/>
              <a:t>17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45056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766888" y="255588"/>
            <a:ext cx="7162800" cy="1143000"/>
          </a:xfrm>
        </p:spPr>
        <p:txBody>
          <a:bodyPr/>
          <a:lstStyle/>
          <a:p>
            <a:pPr>
              <a:defRPr/>
            </a:pPr>
            <a:r>
              <a:rPr lang="en-US" smtClean="0"/>
              <a:t>Scattering Source (4)</a:t>
            </a:r>
          </a:p>
        </p:txBody>
      </p:sp>
      <p:sp>
        <p:nvSpPr>
          <p:cNvPr id="45056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98488" y="1357313"/>
            <a:ext cx="7772400" cy="3092450"/>
          </a:xfrm>
        </p:spPr>
        <p:txBody>
          <a:bodyPr/>
          <a:lstStyle/>
          <a:p>
            <a:pPr>
              <a:defRPr/>
            </a:pPr>
            <a:r>
              <a:rPr lang="en-US" smtClean="0"/>
              <a:t>However, we can use the Legendre addition theorem, which says:</a:t>
            </a:r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 smtClean="0"/>
          </a:p>
          <a:p>
            <a:pPr>
              <a:buFontTx/>
              <a:buNone/>
              <a:defRPr/>
            </a:pPr>
            <a:r>
              <a:rPr lang="en-US" smtClean="0"/>
              <a:t>	where</a:t>
            </a:r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 smtClean="0"/>
          </a:p>
        </p:txBody>
      </p:sp>
      <p:graphicFrame>
        <p:nvGraphicFramePr>
          <p:cNvPr id="15362" name="Object 1024"/>
          <p:cNvGraphicFramePr>
            <a:graphicFrameLocks noChangeAspect="1"/>
          </p:cNvGraphicFramePr>
          <p:nvPr/>
        </p:nvGraphicFramePr>
        <p:xfrm>
          <a:off x="1844675" y="2592388"/>
          <a:ext cx="5384800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" name="Equation" r:id="rId3" imgW="2145960" imgH="431640" progId="Equation.3">
                  <p:embed/>
                </p:oleObj>
              </mc:Choice>
              <mc:Fallback>
                <p:oleObj name="Equation" r:id="rId3" imgW="2145960" imgH="43164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4675" y="2592388"/>
                        <a:ext cx="5384800" cy="1077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1025"/>
          <p:cNvGraphicFramePr>
            <a:graphicFrameLocks noChangeAspect="1"/>
          </p:cNvGraphicFramePr>
          <p:nvPr/>
        </p:nvGraphicFramePr>
        <p:xfrm>
          <a:off x="1236663" y="4160838"/>
          <a:ext cx="5430837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" name="Equation" r:id="rId5" imgW="2743200" imgH="507960" progId="Equation.3">
                  <p:embed/>
                </p:oleObj>
              </mc:Choice>
              <mc:Fallback>
                <p:oleObj name="Equation" r:id="rId5" imgW="2743200" imgH="50796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6663" y="4160838"/>
                        <a:ext cx="5430837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1026"/>
          <p:cNvGraphicFramePr>
            <a:graphicFrameLocks noChangeAspect="1"/>
          </p:cNvGraphicFramePr>
          <p:nvPr/>
        </p:nvGraphicFramePr>
        <p:xfrm>
          <a:off x="892175" y="5113338"/>
          <a:ext cx="5757863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1" name="Equation" r:id="rId7" imgW="3022560" imgH="444240" progId="Equation.DSMT4">
                  <p:embed/>
                </p:oleObj>
              </mc:Choice>
              <mc:Fallback>
                <p:oleObj name="Equation" r:id="rId7" imgW="3022560" imgH="444240" progId="Equation.DSMT4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175" y="5113338"/>
                        <a:ext cx="5757863" cy="842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8"/>
          <p:cNvGraphicFramePr>
            <a:graphicFrameLocks noChangeAspect="1"/>
          </p:cNvGraphicFramePr>
          <p:nvPr/>
        </p:nvGraphicFramePr>
        <p:xfrm>
          <a:off x="1871663" y="5927725"/>
          <a:ext cx="379730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2" name="Equation" r:id="rId9" imgW="1993680" imgH="469800" progId="Equation.DSMT4">
                  <p:embed/>
                </p:oleObj>
              </mc:Choice>
              <mc:Fallback>
                <p:oleObj name="Equation" r:id="rId9" imgW="1993680" imgH="469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663" y="5927725"/>
                        <a:ext cx="3797300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</a:rPr>
              <a:t>4-</a:t>
            </a:r>
            <a:fld id="{69C34976-FEC2-4D43-AF6E-87ADB146971F}" type="slidenum">
              <a:rPr lang="en-US" altLang="en-US" sz="1400">
                <a:solidFill>
                  <a:schemeClr val="tx1"/>
                </a:solidFill>
              </a:rPr>
              <a:pPr/>
              <a:t>18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888" y="255588"/>
            <a:ext cx="7162800" cy="1143000"/>
          </a:xfrm>
        </p:spPr>
        <p:txBody>
          <a:bodyPr/>
          <a:lstStyle/>
          <a:p>
            <a:pPr>
              <a:defRPr/>
            </a:pPr>
            <a:r>
              <a:rPr lang="en-US" smtClean="0"/>
              <a:t>Scattering Source (5)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8488" y="1357313"/>
            <a:ext cx="7772400" cy="3092450"/>
          </a:xfrm>
        </p:spPr>
        <p:txBody>
          <a:bodyPr/>
          <a:lstStyle/>
          <a:p>
            <a:pPr>
              <a:defRPr/>
            </a:pPr>
            <a:r>
              <a:rPr lang="en-US" smtClean="0"/>
              <a:t>Substituting this expression gives:</a:t>
            </a:r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 smtClean="0"/>
          </a:p>
          <a:p>
            <a:pPr>
              <a:buFontTx/>
              <a:buNone/>
              <a:defRPr/>
            </a:pPr>
            <a:r>
              <a:rPr lang="en-US" smtClean="0"/>
              <a:t>	where</a:t>
            </a:r>
          </a:p>
          <a:p>
            <a:pPr>
              <a:defRPr/>
            </a:pPr>
            <a:endParaRPr lang="en-US" smtClean="0"/>
          </a:p>
        </p:txBody>
      </p:sp>
      <p:graphicFrame>
        <p:nvGraphicFramePr>
          <p:cNvPr id="16386" name="Object 6"/>
          <p:cNvGraphicFramePr>
            <a:graphicFrameLocks noChangeAspect="1"/>
          </p:cNvGraphicFramePr>
          <p:nvPr/>
        </p:nvGraphicFramePr>
        <p:xfrm>
          <a:off x="277813" y="2278063"/>
          <a:ext cx="8507412" cy="120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Equation" r:id="rId3" imgW="3390840" imgH="482400" progId="Equation.3">
                  <p:embed/>
                </p:oleObj>
              </mc:Choice>
              <mc:Fallback>
                <p:oleObj name="Equation" r:id="rId3" imgW="3390840" imgH="482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813" y="2278063"/>
                        <a:ext cx="8507412" cy="1204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9"/>
          <p:cNvGraphicFramePr>
            <a:graphicFrameLocks noChangeAspect="1"/>
          </p:cNvGraphicFramePr>
          <p:nvPr/>
        </p:nvGraphicFramePr>
        <p:xfrm>
          <a:off x="1770063" y="4437063"/>
          <a:ext cx="5513387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Equation" r:id="rId5" imgW="2197080" imgH="380880" progId="Equation.3">
                  <p:embed/>
                </p:oleObj>
              </mc:Choice>
              <mc:Fallback>
                <p:oleObj name="Equation" r:id="rId5" imgW="2197080" imgH="3808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0063" y="4437063"/>
                        <a:ext cx="5513387" cy="950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</a:rPr>
              <a:t>4-</a:t>
            </a:r>
            <a:fld id="{F7BA19E7-8DDD-4C28-9092-FE04843FA6E5}" type="slidenum">
              <a:rPr lang="en-US" altLang="en-US" sz="1400">
                <a:solidFill>
                  <a:schemeClr val="tx1"/>
                </a:solidFill>
              </a:rPr>
              <a:pPr/>
              <a:t>19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888" y="255588"/>
            <a:ext cx="7162800" cy="1143000"/>
          </a:xfrm>
        </p:spPr>
        <p:txBody>
          <a:bodyPr/>
          <a:lstStyle/>
          <a:p>
            <a:pPr>
              <a:defRPr/>
            </a:pPr>
            <a:r>
              <a:rPr lang="en-US" smtClean="0"/>
              <a:t>Scattering Source (5)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8488" y="1284288"/>
            <a:ext cx="7772400" cy="32385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800" smtClean="0"/>
              <a:t>Conveniently, this term is also the coefficient of the angular flux expansion in spherical coordinates:</a:t>
            </a:r>
          </a:p>
          <a:p>
            <a:pPr>
              <a:lnSpc>
                <a:spcPct val="90000"/>
              </a:lnSpc>
              <a:defRPr/>
            </a:pPr>
            <a:endParaRPr lang="en-US" sz="2800" smtClean="0"/>
          </a:p>
          <a:p>
            <a:pPr>
              <a:lnSpc>
                <a:spcPct val="90000"/>
              </a:lnSpc>
              <a:defRPr/>
            </a:pPr>
            <a:endParaRPr lang="en-US" sz="2800" smtClean="0"/>
          </a:p>
          <a:p>
            <a:pPr>
              <a:lnSpc>
                <a:spcPct val="90000"/>
              </a:lnSpc>
              <a:defRPr/>
            </a:pPr>
            <a:endParaRPr lang="en-US" sz="2800" smtClean="0"/>
          </a:p>
          <a:p>
            <a:pPr>
              <a:lnSpc>
                <a:spcPct val="90000"/>
              </a:lnSpc>
              <a:defRPr/>
            </a:pPr>
            <a:r>
              <a:rPr lang="en-US" sz="2800" smtClean="0"/>
              <a:t>The scattering terms are therefore implemented through these flux moments</a:t>
            </a:r>
          </a:p>
          <a:p>
            <a:pPr>
              <a:lnSpc>
                <a:spcPct val="90000"/>
              </a:lnSpc>
              <a:defRPr/>
            </a:pPr>
            <a:endParaRPr lang="en-US" sz="2800" smtClean="0"/>
          </a:p>
        </p:txBody>
      </p:sp>
      <p:graphicFrame>
        <p:nvGraphicFramePr>
          <p:cNvPr id="17410" name="Object 0"/>
          <p:cNvGraphicFramePr>
            <a:graphicFrameLocks noChangeAspect="1"/>
          </p:cNvGraphicFramePr>
          <p:nvPr/>
        </p:nvGraphicFramePr>
        <p:xfrm>
          <a:off x="1703388" y="2720975"/>
          <a:ext cx="5448300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Equation" r:id="rId3" imgW="2171520" imgH="431640" progId="Equation.3">
                  <p:embed/>
                </p:oleObj>
              </mc:Choice>
              <mc:Fallback>
                <p:oleObj name="Equation" r:id="rId3" imgW="2171520" imgH="43164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388" y="2720975"/>
                        <a:ext cx="5448300" cy="1077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</a:rPr>
              <a:t>4-</a:t>
            </a:r>
            <a:fld id="{C1C90004-3F45-4BCB-AE9C-CEC6E4BF6944}" type="slidenum">
              <a:rPr lang="en-US" altLang="en-US" sz="1400">
                <a:solidFill>
                  <a:schemeClr val="tx1"/>
                </a:solidFill>
              </a:rPr>
              <a:pPr/>
              <a:t>2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888" y="255588"/>
            <a:ext cx="71628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BE so far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8488" y="1357313"/>
            <a:ext cx="7772400" cy="24447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The time-independent Boltzmann Equation we have derived to this point is: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But you will remember that we swept a bunch of terms under the rug by wrapping them up into the q term</a:t>
            </a:r>
          </a:p>
          <a:p>
            <a:pPr lvl="1">
              <a:defRPr/>
            </a:pPr>
            <a:r>
              <a:rPr lang="en-US" dirty="0" smtClean="0"/>
              <a:t>(Which ones?)</a:t>
            </a:r>
          </a:p>
        </p:txBody>
      </p:sp>
      <p:graphicFrame>
        <p:nvGraphicFramePr>
          <p:cNvPr id="1026" name="Object 6"/>
          <p:cNvGraphicFramePr>
            <a:graphicFrameLocks noChangeAspect="1"/>
          </p:cNvGraphicFramePr>
          <p:nvPr/>
        </p:nvGraphicFramePr>
        <p:xfrm>
          <a:off x="871538" y="3111500"/>
          <a:ext cx="6750050" cy="1331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3" imgW="2692080" imgH="533160" progId="Equation.DSMT4">
                  <p:embed/>
                </p:oleObj>
              </mc:Choice>
              <mc:Fallback>
                <p:oleObj name="Equation" r:id="rId3" imgW="2692080" imgH="5331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538" y="3111500"/>
                        <a:ext cx="6750050" cy="1331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</a:rPr>
              <a:t>4-</a:t>
            </a:r>
            <a:fld id="{299F69C6-E8B7-448C-A529-3A14B6381B19}" type="slidenum">
              <a:rPr lang="en-US" altLang="en-US" sz="1400">
                <a:solidFill>
                  <a:schemeClr val="tx1"/>
                </a:solidFill>
              </a:rPr>
              <a:pPr/>
              <a:t>20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888" y="255588"/>
            <a:ext cx="7162800" cy="1143000"/>
          </a:xfrm>
        </p:spPr>
        <p:txBody>
          <a:bodyPr/>
          <a:lstStyle/>
          <a:p>
            <a:pPr>
              <a:defRPr/>
            </a:pPr>
            <a:r>
              <a:rPr lang="en-US" smtClean="0"/>
              <a:t>Fission Source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8488" y="1284288"/>
            <a:ext cx="7772400" cy="32385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800" smtClean="0"/>
              <a:t>The text develops the time-dependent fission source term, including prompt and delayed fission neutron terms.</a:t>
            </a:r>
          </a:p>
          <a:p>
            <a:pPr>
              <a:lnSpc>
                <a:spcPct val="90000"/>
              </a:lnSpc>
              <a:defRPr/>
            </a:pPr>
            <a:r>
              <a:rPr lang="en-US" sz="2800" smtClean="0"/>
              <a:t>Our primary concern is not time-dependent, so we will use:</a:t>
            </a:r>
          </a:p>
          <a:p>
            <a:pPr>
              <a:lnSpc>
                <a:spcPct val="90000"/>
              </a:lnSpc>
              <a:defRPr/>
            </a:pPr>
            <a:endParaRPr lang="en-US" sz="2800" smtClean="0"/>
          </a:p>
          <a:p>
            <a:pPr>
              <a:lnSpc>
                <a:spcPct val="90000"/>
              </a:lnSpc>
              <a:defRPr/>
            </a:pPr>
            <a:endParaRPr lang="en-US" sz="2800" smtClean="0"/>
          </a:p>
          <a:p>
            <a:pPr>
              <a:lnSpc>
                <a:spcPct val="90000"/>
              </a:lnSpc>
              <a:defRPr/>
            </a:pPr>
            <a:endParaRPr lang="en-US" sz="2800" smtClean="0"/>
          </a:p>
          <a:p>
            <a:pPr>
              <a:lnSpc>
                <a:spcPct val="90000"/>
              </a:lnSpc>
              <a:defRPr/>
            </a:pPr>
            <a:endParaRPr lang="en-US" sz="2800" smtClean="0"/>
          </a:p>
          <a:p>
            <a:pPr>
              <a:lnSpc>
                <a:spcPct val="90000"/>
              </a:lnSpc>
              <a:defRPr/>
            </a:pPr>
            <a:endParaRPr lang="en-US" sz="2800" smtClean="0"/>
          </a:p>
          <a:p>
            <a:pPr>
              <a:lnSpc>
                <a:spcPct val="90000"/>
              </a:lnSpc>
              <a:defRPr/>
            </a:pPr>
            <a:r>
              <a:rPr lang="en-US" sz="2800" smtClean="0"/>
              <a:t>Note that there is no angular dependence and that it is “per unit solid angle”</a:t>
            </a:r>
          </a:p>
        </p:txBody>
      </p:sp>
      <p:graphicFrame>
        <p:nvGraphicFramePr>
          <p:cNvPr id="18434" name="Object 4"/>
          <p:cNvGraphicFramePr>
            <a:graphicFrameLocks noChangeAspect="1"/>
          </p:cNvGraphicFramePr>
          <p:nvPr/>
        </p:nvGraphicFramePr>
        <p:xfrm>
          <a:off x="1392238" y="3435350"/>
          <a:ext cx="6276975" cy="187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Equation" r:id="rId3" imgW="2501640" imgH="749160" progId="Equation.3">
                  <p:embed/>
                </p:oleObj>
              </mc:Choice>
              <mc:Fallback>
                <p:oleObj name="Equation" r:id="rId3" imgW="2501640" imgH="7491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2238" y="3435350"/>
                        <a:ext cx="6276975" cy="187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</a:rPr>
              <a:t>4-</a:t>
            </a:r>
            <a:fld id="{1E65C260-77DE-42CB-A922-C0C93F6819EB}" type="slidenum">
              <a:rPr lang="en-US" altLang="en-US" sz="1400">
                <a:solidFill>
                  <a:schemeClr val="tx1"/>
                </a:solidFill>
              </a:rPr>
              <a:pPr/>
              <a:t>21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888" y="255588"/>
            <a:ext cx="7162800" cy="1143000"/>
          </a:xfrm>
        </p:spPr>
        <p:txBody>
          <a:bodyPr/>
          <a:lstStyle/>
          <a:p>
            <a:pPr>
              <a:defRPr/>
            </a:pPr>
            <a:r>
              <a:rPr lang="en-US" smtClean="0"/>
              <a:t>Complete Source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8488" y="1284288"/>
            <a:ext cx="7772400" cy="32385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800" smtClean="0"/>
              <a:t>Combining the three parts of the source:</a:t>
            </a:r>
          </a:p>
          <a:p>
            <a:pPr>
              <a:lnSpc>
                <a:spcPct val="90000"/>
              </a:lnSpc>
              <a:defRPr/>
            </a:pPr>
            <a:endParaRPr lang="en-US" sz="2800" smtClean="0"/>
          </a:p>
          <a:p>
            <a:pPr>
              <a:lnSpc>
                <a:spcPct val="90000"/>
              </a:lnSpc>
              <a:defRPr/>
            </a:pPr>
            <a:endParaRPr lang="en-US" sz="2800" smtClean="0"/>
          </a:p>
          <a:p>
            <a:pPr>
              <a:lnSpc>
                <a:spcPct val="90000"/>
              </a:lnSpc>
              <a:defRPr/>
            </a:pPr>
            <a:endParaRPr lang="en-US" sz="2800" smtClean="0"/>
          </a:p>
          <a:p>
            <a:pPr>
              <a:lnSpc>
                <a:spcPct val="90000"/>
              </a:lnSpc>
              <a:defRPr/>
            </a:pPr>
            <a:endParaRPr lang="en-US" sz="2800" smtClean="0"/>
          </a:p>
          <a:p>
            <a:pPr>
              <a:lnSpc>
                <a:spcPct val="90000"/>
              </a:lnSpc>
              <a:defRPr/>
            </a:pPr>
            <a:endParaRPr lang="en-US" sz="2800" smtClean="0"/>
          </a:p>
          <a:p>
            <a:pPr>
              <a:lnSpc>
                <a:spcPct val="90000"/>
              </a:lnSpc>
              <a:defRPr/>
            </a:pPr>
            <a:endParaRPr lang="en-US" sz="2800" smtClean="0"/>
          </a:p>
          <a:p>
            <a:pPr>
              <a:lnSpc>
                <a:spcPct val="90000"/>
              </a:lnSpc>
              <a:defRPr/>
            </a:pPr>
            <a:endParaRPr lang="en-US" sz="2800" smtClean="0"/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2800" smtClean="0"/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800" smtClean="0"/>
              <a:t>	where the “double zero” moment is equivalent to the normal scalar flux.</a:t>
            </a:r>
          </a:p>
        </p:txBody>
      </p:sp>
      <p:graphicFrame>
        <p:nvGraphicFramePr>
          <p:cNvPr id="19458" name="Object 0"/>
          <p:cNvGraphicFramePr>
            <a:graphicFrameLocks noChangeAspect="1"/>
          </p:cNvGraphicFramePr>
          <p:nvPr/>
        </p:nvGraphicFramePr>
        <p:xfrm>
          <a:off x="798513" y="2168525"/>
          <a:ext cx="7137400" cy="304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name="Equation" r:id="rId3" imgW="2844720" imgH="1218960" progId="Equation.3">
                  <p:embed/>
                </p:oleObj>
              </mc:Choice>
              <mc:Fallback>
                <p:oleObj name="Equation" r:id="rId3" imgW="2844720" imgH="121896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513" y="2168525"/>
                        <a:ext cx="7137400" cy="304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</a:rPr>
              <a:t>4-</a:t>
            </a:r>
            <a:fld id="{9DDD245B-CDED-4524-A881-6D58B9C94EAB}" type="slidenum">
              <a:rPr lang="en-US" altLang="en-US" sz="1400">
                <a:solidFill>
                  <a:schemeClr val="tx1"/>
                </a:solidFill>
              </a:rPr>
              <a:pPr/>
              <a:t>22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888" y="255588"/>
            <a:ext cx="7162800" cy="1143000"/>
          </a:xfrm>
        </p:spPr>
        <p:txBody>
          <a:bodyPr/>
          <a:lstStyle/>
          <a:p>
            <a:pPr>
              <a:defRPr/>
            </a:pPr>
            <a:r>
              <a:rPr lang="en-US" smtClean="0"/>
              <a:t>Full Equation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4200" y="1211263"/>
            <a:ext cx="7772400" cy="32385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800" smtClean="0"/>
              <a:t>The full time-independent Boltzmann Equation is:</a:t>
            </a:r>
          </a:p>
        </p:txBody>
      </p:sp>
      <p:graphicFrame>
        <p:nvGraphicFramePr>
          <p:cNvPr id="20482" name="Object 1024"/>
          <p:cNvGraphicFramePr>
            <a:graphicFrameLocks noChangeAspect="1"/>
          </p:cNvGraphicFramePr>
          <p:nvPr/>
        </p:nvGraphicFramePr>
        <p:xfrm>
          <a:off x="719138" y="2417763"/>
          <a:ext cx="7229475" cy="367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name="Equation" r:id="rId3" imgW="2882880" imgH="1473120" progId="Equation.3">
                  <p:embed/>
                </p:oleObj>
              </mc:Choice>
              <mc:Fallback>
                <p:oleObj name="Equation" r:id="rId3" imgW="2882880" imgH="147312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2417763"/>
                        <a:ext cx="7229475" cy="367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</a:rPr>
              <a:t>4-</a:t>
            </a:r>
            <a:fld id="{4116426D-D549-40FC-B0D6-CE2A4EAB9191}" type="slidenum">
              <a:rPr lang="en-US" altLang="en-US" sz="1400">
                <a:solidFill>
                  <a:schemeClr val="tx1"/>
                </a:solidFill>
              </a:rPr>
              <a:pPr/>
              <a:t>23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888" y="255588"/>
            <a:ext cx="7162800" cy="1143000"/>
          </a:xfrm>
        </p:spPr>
        <p:txBody>
          <a:bodyPr/>
          <a:lstStyle/>
          <a:p>
            <a:pPr>
              <a:defRPr/>
            </a:pPr>
            <a:r>
              <a:rPr lang="en-US" smtClean="0"/>
              <a:t>Source vs. Eigenvalue Calculations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4200" y="1211263"/>
            <a:ext cx="7772400" cy="32385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800" smtClean="0"/>
              <a:t>The nature of the source terms divides the solution into two categories: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smtClean="0"/>
              <a:t>Source problems: subcritical with:</a:t>
            </a:r>
          </a:p>
          <a:p>
            <a:pPr lvl="1">
              <a:lnSpc>
                <a:spcPct val="90000"/>
              </a:lnSpc>
              <a:defRPr/>
            </a:pPr>
            <a:endParaRPr lang="en-US" sz="2400" smtClean="0"/>
          </a:p>
          <a:p>
            <a:pPr lvl="1">
              <a:lnSpc>
                <a:spcPct val="90000"/>
              </a:lnSpc>
              <a:defRPr/>
            </a:pPr>
            <a:endParaRPr lang="en-US" sz="2400" smtClean="0"/>
          </a:p>
          <a:p>
            <a:pPr lvl="1">
              <a:lnSpc>
                <a:spcPct val="90000"/>
              </a:lnSpc>
              <a:defRPr/>
            </a:pPr>
            <a:r>
              <a:rPr lang="en-US" sz="2400" smtClean="0"/>
              <a:t>Eigenvalue problems with:</a:t>
            </a:r>
          </a:p>
          <a:p>
            <a:pPr lvl="1">
              <a:lnSpc>
                <a:spcPct val="90000"/>
              </a:lnSpc>
              <a:defRPr/>
            </a:pPr>
            <a:endParaRPr lang="en-US" sz="2400" smtClean="0"/>
          </a:p>
          <a:p>
            <a:pPr lvl="1">
              <a:lnSpc>
                <a:spcPct val="90000"/>
              </a:lnSpc>
              <a:defRPr/>
            </a:pPr>
            <a:endParaRPr lang="en-US" sz="2400" smtClean="0"/>
          </a:p>
          <a:p>
            <a:pPr>
              <a:lnSpc>
                <a:spcPct val="90000"/>
              </a:lnSpc>
              <a:defRPr/>
            </a:pPr>
            <a:r>
              <a:rPr lang="en-US" sz="2800" smtClean="0"/>
              <a:t>The subcriticality requirement is because there is no time-independent </a:t>
            </a:r>
            <a:r>
              <a:rPr lang="en-US" sz="2800" u="sng" smtClean="0"/>
              <a:t>physical</a:t>
            </a:r>
            <a:r>
              <a:rPr lang="en-US" sz="2800" smtClean="0"/>
              <a:t> solution for critical or super-critical systems with sources</a:t>
            </a:r>
          </a:p>
          <a:p>
            <a:pPr>
              <a:lnSpc>
                <a:spcPct val="90000"/>
              </a:lnSpc>
              <a:defRPr/>
            </a:pPr>
            <a:r>
              <a:rPr lang="en-US" sz="2800" smtClean="0"/>
              <a:t>Mathematical solutions would have negative fluxes</a:t>
            </a:r>
          </a:p>
        </p:txBody>
      </p:sp>
      <p:graphicFrame>
        <p:nvGraphicFramePr>
          <p:cNvPr id="21506" name="Object 1024"/>
          <p:cNvGraphicFramePr>
            <a:graphicFrameLocks noChangeAspect="1"/>
          </p:cNvGraphicFramePr>
          <p:nvPr/>
        </p:nvGraphicFramePr>
        <p:xfrm>
          <a:off x="2733675" y="2576513"/>
          <a:ext cx="2420938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name="Equation" r:id="rId3" imgW="965160" imgH="253800" progId="Equation.3">
                  <p:embed/>
                </p:oleObj>
              </mc:Choice>
              <mc:Fallback>
                <p:oleObj name="Equation" r:id="rId3" imgW="965160" imgH="2538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3675" y="2576513"/>
                        <a:ext cx="2420938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1025"/>
          <p:cNvGraphicFramePr>
            <a:graphicFrameLocks noChangeAspect="1"/>
          </p:cNvGraphicFramePr>
          <p:nvPr/>
        </p:nvGraphicFramePr>
        <p:xfrm>
          <a:off x="2755900" y="3817938"/>
          <a:ext cx="2420938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2" name="Equation" r:id="rId5" imgW="965160" imgH="253800" progId="Equation.3">
                  <p:embed/>
                </p:oleObj>
              </mc:Choice>
              <mc:Fallback>
                <p:oleObj name="Equation" r:id="rId5" imgW="965160" imgH="25380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5900" y="3817938"/>
                        <a:ext cx="2420938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</a:rPr>
              <a:t>4-</a:t>
            </a:r>
            <a:fld id="{50B4DA43-152B-4BC9-B8A3-FB2D39C7BB53}" type="slidenum">
              <a:rPr lang="en-US" altLang="en-US" sz="1400">
                <a:solidFill>
                  <a:schemeClr val="tx1"/>
                </a:solidFill>
              </a:rPr>
              <a:pPr/>
              <a:t>24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888" y="255588"/>
            <a:ext cx="7162800" cy="1143000"/>
          </a:xfrm>
        </p:spPr>
        <p:txBody>
          <a:bodyPr/>
          <a:lstStyle/>
          <a:p>
            <a:pPr>
              <a:defRPr/>
            </a:pPr>
            <a:r>
              <a:rPr lang="en-US" smtClean="0"/>
              <a:t>Eigenvalue Calculations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4200" y="1211263"/>
            <a:ext cx="7772400" cy="32385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defRPr/>
            </a:pPr>
            <a:r>
              <a:rPr lang="en-US" sz="2800" smtClean="0"/>
              <a:t>Without external souces, we get the homogeneous equation:</a:t>
            </a:r>
          </a:p>
          <a:p>
            <a:pPr marL="533400" indent="-533400">
              <a:lnSpc>
                <a:spcPct val="90000"/>
              </a:lnSpc>
              <a:defRPr/>
            </a:pPr>
            <a:endParaRPr lang="en-US" sz="2800" smtClean="0"/>
          </a:p>
          <a:p>
            <a:pPr marL="533400" indent="-533400">
              <a:lnSpc>
                <a:spcPct val="90000"/>
              </a:lnSpc>
              <a:defRPr/>
            </a:pPr>
            <a:endParaRPr lang="en-US" sz="2800" smtClean="0"/>
          </a:p>
          <a:p>
            <a:pPr marL="533400" indent="-533400">
              <a:lnSpc>
                <a:spcPct val="90000"/>
              </a:lnSpc>
              <a:defRPr/>
            </a:pPr>
            <a:endParaRPr lang="en-US" sz="2800" smtClean="0"/>
          </a:p>
          <a:p>
            <a:pPr marL="533400" indent="-533400">
              <a:lnSpc>
                <a:spcPct val="90000"/>
              </a:lnSpc>
              <a:defRPr/>
            </a:pPr>
            <a:endParaRPr lang="en-US" sz="2800" smtClean="0"/>
          </a:p>
          <a:p>
            <a:pPr marL="533400" indent="-533400">
              <a:lnSpc>
                <a:spcPct val="90000"/>
              </a:lnSpc>
              <a:defRPr/>
            </a:pPr>
            <a:endParaRPr lang="en-US" sz="2800" smtClean="0"/>
          </a:p>
          <a:p>
            <a:pPr marL="533400" indent="-533400">
              <a:lnSpc>
                <a:spcPct val="90000"/>
              </a:lnSpc>
              <a:defRPr/>
            </a:pPr>
            <a:endParaRPr lang="en-US" sz="2800" smtClean="0"/>
          </a:p>
          <a:p>
            <a:pPr marL="533400" indent="-533400">
              <a:lnSpc>
                <a:spcPct val="90000"/>
              </a:lnSpc>
              <a:defRPr/>
            </a:pPr>
            <a:endParaRPr lang="en-US" sz="2800" smtClean="0"/>
          </a:p>
          <a:p>
            <a:pPr marL="533400" indent="-533400">
              <a:lnSpc>
                <a:spcPct val="90000"/>
              </a:lnSpc>
              <a:defRPr/>
            </a:pPr>
            <a:r>
              <a:rPr lang="en-US" sz="2800" smtClean="0"/>
              <a:t>Two characteristics of the solution:</a:t>
            </a:r>
          </a:p>
          <a:p>
            <a:pPr marL="914400" lvl="1" indent="-457200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n-US" sz="2400" smtClean="0"/>
              <a:t>Any constant times a solution is a solution.</a:t>
            </a:r>
          </a:p>
          <a:p>
            <a:pPr marL="914400" lvl="1" indent="-457200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n-US" sz="2400" smtClean="0"/>
              <a:t>There probably isn’t a meaningful solution</a:t>
            </a:r>
          </a:p>
        </p:txBody>
      </p:sp>
      <p:graphicFrame>
        <p:nvGraphicFramePr>
          <p:cNvPr id="22530" name="Object 1024"/>
          <p:cNvGraphicFramePr>
            <a:graphicFrameLocks noChangeAspect="1"/>
          </p:cNvGraphicFramePr>
          <p:nvPr/>
        </p:nvGraphicFramePr>
        <p:xfrm>
          <a:off x="820738" y="2209800"/>
          <a:ext cx="7229475" cy="304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" name="Equation" r:id="rId3" imgW="2882880" imgH="1218960" progId="Equation.3">
                  <p:embed/>
                </p:oleObj>
              </mc:Choice>
              <mc:Fallback>
                <p:oleObj name="Equation" r:id="rId3" imgW="2882880" imgH="121896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738" y="2209800"/>
                        <a:ext cx="7229475" cy="304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</a:rPr>
              <a:t>4-</a:t>
            </a:r>
            <a:fld id="{3FEE555B-F398-441E-9944-77EB5C131124}" type="slidenum">
              <a:rPr lang="en-US" altLang="en-US" sz="1400">
                <a:solidFill>
                  <a:schemeClr val="tx1"/>
                </a:solidFill>
              </a:rPr>
              <a:pPr/>
              <a:t>25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888" y="255588"/>
            <a:ext cx="7162800" cy="1143000"/>
          </a:xfrm>
        </p:spPr>
        <p:txBody>
          <a:bodyPr/>
          <a:lstStyle/>
          <a:p>
            <a:pPr>
              <a:defRPr/>
            </a:pPr>
            <a:r>
              <a:rPr lang="en-US" smtClean="0"/>
              <a:t>Eigenvalue solution normalization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4200" y="1211263"/>
            <a:ext cx="7772400" cy="32385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defRPr/>
            </a:pPr>
            <a:r>
              <a:rPr lang="en-US" sz="2800" smtClean="0"/>
              <a:t>For the first point, we generally either normalize to 1 fission neutron:</a:t>
            </a:r>
          </a:p>
          <a:p>
            <a:pPr marL="533400" indent="-533400">
              <a:lnSpc>
                <a:spcPct val="90000"/>
              </a:lnSpc>
              <a:defRPr/>
            </a:pPr>
            <a:endParaRPr lang="en-US" sz="2800" smtClean="0"/>
          </a:p>
          <a:p>
            <a:pPr marL="533400" indent="-533400">
              <a:lnSpc>
                <a:spcPct val="90000"/>
              </a:lnSpc>
              <a:defRPr/>
            </a:pPr>
            <a:endParaRPr lang="en-US" sz="2800" smtClean="0"/>
          </a:p>
          <a:p>
            <a:pPr marL="533400" indent="-533400">
              <a:lnSpc>
                <a:spcPct val="90000"/>
              </a:lnSpc>
              <a:defRPr/>
            </a:pPr>
            <a:endParaRPr lang="en-US" sz="2800" smtClean="0"/>
          </a:p>
          <a:p>
            <a:pPr marL="533400" indent="-533400">
              <a:lnSpc>
                <a:spcPct val="90000"/>
              </a:lnSpc>
              <a:buFontTx/>
              <a:buNone/>
              <a:defRPr/>
            </a:pPr>
            <a:r>
              <a:rPr lang="en-US" sz="2800" smtClean="0"/>
              <a:t>     or to a desired power level:</a:t>
            </a:r>
          </a:p>
          <a:p>
            <a:pPr marL="533400" indent="-533400">
              <a:lnSpc>
                <a:spcPct val="90000"/>
              </a:lnSpc>
              <a:buFontTx/>
              <a:buNone/>
              <a:defRPr/>
            </a:pPr>
            <a:endParaRPr lang="en-US" sz="2800" smtClean="0"/>
          </a:p>
          <a:p>
            <a:pPr marL="533400" indent="-533400">
              <a:lnSpc>
                <a:spcPct val="90000"/>
              </a:lnSpc>
              <a:buFontTx/>
              <a:buNone/>
              <a:defRPr/>
            </a:pPr>
            <a:endParaRPr lang="en-US" sz="2800" smtClean="0"/>
          </a:p>
          <a:p>
            <a:pPr marL="533400" indent="-533400">
              <a:lnSpc>
                <a:spcPct val="90000"/>
              </a:lnSpc>
              <a:buFontTx/>
              <a:buNone/>
              <a:defRPr/>
            </a:pPr>
            <a:endParaRPr lang="en-US" sz="2800" smtClean="0"/>
          </a:p>
          <a:p>
            <a:pPr marL="533400" indent="-533400">
              <a:lnSpc>
                <a:spcPct val="90000"/>
              </a:lnSpc>
              <a:buFontTx/>
              <a:buNone/>
              <a:defRPr/>
            </a:pPr>
            <a:endParaRPr lang="en-US" sz="2800" smtClean="0"/>
          </a:p>
          <a:p>
            <a:pPr marL="533400" indent="-533400">
              <a:lnSpc>
                <a:spcPct val="90000"/>
              </a:lnSpc>
              <a:buFontTx/>
              <a:buNone/>
              <a:defRPr/>
            </a:pPr>
            <a:r>
              <a:rPr lang="en-US" sz="2800" smtClean="0"/>
              <a:t>     where k is a conversion constant (e.g., 200 MeV/fission)</a:t>
            </a:r>
          </a:p>
        </p:txBody>
      </p:sp>
      <p:graphicFrame>
        <p:nvGraphicFramePr>
          <p:cNvPr id="23554" name="Object 1024"/>
          <p:cNvGraphicFramePr>
            <a:graphicFrameLocks noChangeAspect="1"/>
          </p:cNvGraphicFramePr>
          <p:nvPr/>
        </p:nvGraphicFramePr>
        <p:xfrm>
          <a:off x="1373188" y="2159000"/>
          <a:ext cx="6242050" cy="120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9" name="Equation" r:id="rId3" imgW="2489040" imgH="482400" progId="Equation.3">
                  <p:embed/>
                </p:oleObj>
              </mc:Choice>
              <mc:Fallback>
                <p:oleObj name="Equation" r:id="rId3" imgW="2489040" imgH="4824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3188" y="2159000"/>
                        <a:ext cx="6242050" cy="1204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1025"/>
          <p:cNvGraphicFramePr>
            <a:graphicFrameLocks noChangeAspect="1"/>
          </p:cNvGraphicFramePr>
          <p:nvPr/>
        </p:nvGraphicFramePr>
        <p:xfrm>
          <a:off x="1417638" y="4283075"/>
          <a:ext cx="6400800" cy="120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0" name="Equation" r:id="rId5" imgW="2552400" imgH="482400" progId="Equation.3">
                  <p:embed/>
                </p:oleObj>
              </mc:Choice>
              <mc:Fallback>
                <p:oleObj name="Equation" r:id="rId5" imgW="2552400" imgH="48240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7638" y="4283075"/>
                        <a:ext cx="6400800" cy="1204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</a:rPr>
              <a:t>4-</a:t>
            </a:r>
            <a:fld id="{5F651BF1-91FF-48B4-8902-D2B119A57C04}" type="slidenum">
              <a:rPr lang="en-US" altLang="en-US" sz="1400">
                <a:solidFill>
                  <a:schemeClr val="tx1"/>
                </a:solidFill>
              </a:rPr>
              <a:pPr/>
              <a:t>26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888" y="255588"/>
            <a:ext cx="7162800" cy="1143000"/>
          </a:xfrm>
        </p:spPr>
        <p:txBody>
          <a:bodyPr/>
          <a:lstStyle/>
          <a:p>
            <a:pPr>
              <a:defRPr/>
            </a:pPr>
            <a:r>
              <a:rPr lang="en-US" smtClean="0"/>
              <a:t>Eigenvalue approach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7063" y="1662113"/>
            <a:ext cx="7772400" cy="32385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defRPr/>
            </a:pPr>
            <a:r>
              <a:rPr lang="en-US" sz="2800" dirty="0" smtClean="0"/>
              <a:t>For the second problem (i.e., no meaningful solution), we deal with it by adding a term with a constant that we can adjust to achieve balance in the equation.</a:t>
            </a:r>
          </a:p>
          <a:p>
            <a:pPr marL="533400" indent="-533400">
              <a:lnSpc>
                <a:spcPct val="90000"/>
              </a:lnSpc>
              <a:defRPr/>
            </a:pPr>
            <a:r>
              <a:rPr lang="en-US" sz="2800" dirty="0" smtClean="0"/>
              <a:t>We will discuss four different </a:t>
            </a:r>
            <a:r>
              <a:rPr lang="en-US" sz="2800" dirty="0" err="1" smtClean="0"/>
              <a:t>eigenvalue</a:t>
            </a:r>
            <a:r>
              <a:rPr lang="en-US" sz="2800" dirty="0" smtClean="0"/>
              <a:t> formulations:</a:t>
            </a:r>
          </a:p>
          <a:p>
            <a:pPr marL="914400" lvl="1" indent="-457200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n-US" dirty="0" smtClean="0"/>
              <a:t>Lambda (k-effective) </a:t>
            </a:r>
            <a:r>
              <a:rPr lang="en-US" dirty="0" err="1" smtClean="0"/>
              <a:t>eigenvalue</a:t>
            </a:r>
            <a:endParaRPr lang="en-US" dirty="0" smtClean="0"/>
          </a:p>
          <a:p>
            <a:pPr marL="914400" lvl="1" indent="-457200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n-US" dirty="0" smtClean="0"/>
              <a:t>Alpha (time-absorption) </a:t>
            </a:r>
            <a:r>
              <a:rPr lang="en-US" dirty="0" err="1" smtClean="0"/>
              <a:t>eigenvalue</a:t>
            </a:r>
            <a:endParaRPr lang="en-US" dirty="0" smtClean="0"/>
          </a:p>
          <a:p>
            <a:pPr marL="914400" lvl="1" indent="-457200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n-US" dirty="0" smtClean="0"/>
              <a:t>B</a:t>
            </a:r>
            <a:r>
              <a:rPr lang="en-US" baseline="30000" dirty="0" smtClean="0"/>
              <a:t>2</a:t>
            </a:r>
            <a:r>
              <a:rPr lang="en-US" dirty="0" smtClean="0"/>
              <a:t> (buckling) </a:t>
            </a:r>
            <a:r>
              <a:rPr lang="en-US" dirty="0" err="1" smtClean="0"/>
              <a:t>eigenvalue</a:t>
            </a:r>
            <a:endParaRPr lang="en-US" dirty="0" smtClean="0"/>
          </a:p>
          <a:p>
            <a:pPr marL="914400" lvl="1" indent="-457200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n-US" dirty="0" smtClean="0"/>
              <a:t>Material search “</a:t>
            </a:r>
            <a:r>
              <a:rPr lang="en-US" dirty="0" err="1" smtClean="0"/>
              <a:t>eigenvalue</a:t>
            </a:r>
            <a:r>
              <a:rPr lang="en-US" dirty="0" smtClean="0"/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</a:rPr>
              <a:t>4-</a:t>
            </a:r>
            <a:fld id="{66F80BD7-13EC-4D49-9A2C-5BC59ACF7FDD}" type="slidenum">
              <a:rPr lang="en-US" altLang="en-US" sz="1400">
                <a:solidFill>
                  <a:schemeClr val="tx1"/>
                </a:solidFill>
              </a:rPr>
              <a:pPr/>
              <a:t>27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888" y="255588"/>
            <a:ext cx="7162800" cy="1143000"/>
          </a:xfrm>
        </p:spPr>
        <p:txBody>
          <a:bodyPr/>
          <a:lstStyle/>
          <a:p>
            <a:pPr marL="838200" indent="-838200">
              <a:defRPr/>
            </a:pPr>
            <a:r>
              <a:rPr lang="en-US" smtClean="0"/>
              <a:t>Lambda (k-effective) eigenvalue</a:t>
            </a:r>
            <a:endParaRPr lang="en-US" sz="4400" smtClean="0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6263" y="1357313"/>
            <a:ext cx="7772400" cy="32385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defRPr/>
            </a:pPr>
            <a:r>
              <a:rPr lang="en-US" sz="2800" smtClean="0"/>
              <a:t>The first (and most common) eigenvalue form involves dividing </a:t>
            </a:r>
            <a:r>
              <a:rPr lang="en-US" sz="2800" smtClean="0">
                <a:latin typeface="Symbol" pitchFamily="18" charset="2"/>
              </a:rPr>
              <a:t>n</a:t>
            </a:r>
            <a:r>
              <a:rPr lang="en-US" sz="2800" smtClean="0"/>
              <a:t>, the number of neutrons emitted per fission:</a:t>
            </a:r>
          </a:p>
          <a:p>
            <a:pPr marL="533400" indent="-533400">
              <a:lnSpc>
                <a:spcPct val="90000"/>
              </a:lnSpc>
              <a:defRPr/>
            </a:pPr>
            <a:endParaRPr lang="en-US" sz="2800" smtClean="0"/>
          </a:p>
          <a:p>
            <a:pPr marL="533400" indent="-533400">
              <a:lnSpc>
                <a:spcPct val="90000"/>
              </a:lnSpc>
              <a:defRPr/>
            </a:pPr>
            <a:endParaRPr lang="en-US" sz="2800" smtClean="0"/>
          </a:p>
          <a:p>
            <a:pPr marL="533400" indent="-533400">
              <a:lnSpc>
                <a:spcPct val="90000"/>
              </a:lnSpc>
              <a:defRPr/>
            </a:pPr>
            <a:endParaRPr lang="en-US" sz="2800" smtClean="0"/>
          </a:p>
          <a:p>
            <a:pPr marL="533400" indent="-533400">
              <a:lnSpc>
                <a:spcPct val="90000"/>
              </a:lnSpc>
              <a:defRPr/>
            </a:pPr>
            <a:endParaRPr lang="en-US" sz="2800" smtClean="0"/>
          </a:p>
          <a:p>
            <a:pPr marL="533400" indent="-533400">
              <a:lnSpc>
                <a:spcPct val="90000"/>
              </a:lnSpc>
              <a:defRPr/>
            </a:pPr>
            <a:endParaRPr lang="en-US" sz="2800" smtClean="0"/>
          </a:p>
          <a:p>
            <a:pPr marL="533400" indent="-533400">
              <a:lnSpc>
                <a:spcPct val="90000"/>
              </a:lnSpc>
              <a:defRPr/>
            </a:pPr>
            <a:endParaRPr lang="en-US" sz="2800" smtClean="0"/>
          </a:p>
          <a:p>
            <a:pPr marL="533400" indent="-533400">
              <a:lnSpc>
                <a:spcPct val="90000"/>
              </a:lnSpc>
              <a:defRPr/>
            </a:pPr>
            <a:endParaRPr lang="en-US" sz="2800" smtClean="0"/>
          </a:p>
          <a:p>
            <a:pPr marL="533400" indent="-533400">
              <a:lnSpc>
                <a:spcPct val="90000"/>
              </a:lnSpc>
              <a:defRPr/>
            </a:pPr>
            <a:r>
              <a:rPr lang="en-US" sz="2800" smtClean="0"/>
              <a:t>Keep largest of multiple eigenvalues </a:t>
            </a:r>
            <a:endParaRPr lang="en-US" smtClean="0"/>
          </a:p>
        </p:txBody>
      </p:sp>
      <p:graphicFrame>
        <p:nvGraphicFramePr>
          <p:cNvPr id="24578" name="Object 1024"/>
          <p:cNvGraphicFramePr>
            <a:graphicFrameLocks noChangeAspect="1"/>
          </p:cNvGraphicFramePr>
          <p:nvPr/>
        </p:nvGraphicFramePr>
        <p:xfrm>
          <a:off x="1014413" y="2636838"/>
          <a:ext cx="7261225" cy="304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3" name="Equation" r:id="rId3" imgW="2895480" imgH="1218960" progId="Equation.3">
                  <p:embed/>
                </p:oleObj>
              </mc:Choice>
              <mc:Fallback>
                <p:oleObj name="Equation" r:id="rId3" imgW="2895480" imgH="121896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413" y="2636838"/>
                        <a:ext cx="7261225" cy="304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1025"/>
          <p:cNvGraphicFramePr>
            <a:graphicFrameLocks noChangeAspect="1"/>
          </p:cNvGraphicFramePr>
          <p:nvPr/>
        </p:nvGraphicFramePr>
        <p:xfrm>
          <a:off x="2811463" y="6288088"/>
          <a:ext cx="2547937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4" name="Equation" r:id="rId5" imgW="1015920" imgH="228600" progId="Equation.3">
                  <p:embed/>
                </p:oleObj>
              </mc:Choice>
              <mc:Fallback>
                <p:oleObj name="Equation" r:id="rId5" imgW="1015920" imgH="22860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1463" y="6288088"/>
                        <a:ext cx="2547937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</a:rPr>
              <a:t>4-</a:t>
            </a:r>
            <a:fld id="{9094CB94-B159-422D-805A-B9A1FEC6708B}" type="slidenum">
              <a:rPr lang="en-US" altLang="en-US" sz="1400">
                <a:solidFill>
                  <a:schemeClr val="tx1"/>
                </a:solidFill>
              </a:rPr>
              <a:pPr/>
              <a:t>28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888" y="255588"/>
            <a:ext cx="7162800" cy="1143000"/>
          </a:xfrm>
        </p:spPr>
        <p:txBody>
          <a:bodyPr/>
          <a:lstStyle/>
          <a:p>
            <a:pPr marL="838200" indent="-838200">
              <a:defRPr/>
            </a:pPr>
            <a:r>
              <a:rPr lang="en-US" smtClean="0"/>
              <a:t>Lambda eigenvalue (2)</a:t>
            </a:r>
            <a:endParaRPr lang="en-US" sz="4400" smtClean="0"/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6900" y="1428750"/>
            <a:ext cx="7772400" cy="32385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defRPr/>
            </a:pPr>
            <a:r>
              <a:rPr lang="en-US" sz="2800" dirty="0" smtClean="0"/>
              <a:t>The criticality state is given by:</a:t>
            </a:r>
          </a:p>
          <a:p>
            <a:pPr marL="533400" indent="-533400">
              <a:lnSpc>
                <a:spcPct val="90000"/>
              </a:lnSpc>
              <a:defRPr/>
            </a:pPr>
            <a:endParaRPr lang="en-US" sz="2800" dirty="0" smtClean="0"/>
          </a:p>
          <a:p>
            <a:pPr marL="533400" indent="-533400">
              <a:lnSpc>
                <a:spcPct val="90000"/>
              </a:lnSpc>
              <a:defRPr/>
            </a:pPr>
            <a:endParaRPr lang="en-US" sz="2800" dirty="0" smtClean="0"/>
          </a:p>
          <a:p>
            <a:pPr marL="533400" indent="-533400">
              <a:lnSpc>
                <a:spcPct val="90000"/>
              </a:lnSpc>
              <a:defRPr/>
            </a:pPr>
            <a:endParaRPr lang="en-US" sz="2800" dirty="0" smtClean="0"/>
          </a:p>
          <a:p>
            <a:pPr marL="533400" indent="-533400">
              <a:lnSpc>
                <a:spcPct val="90000"/>
              </a:lnSpc>
              <a:defRPr/>
            </a:pPr>
            <a:r>
              <a:rPr lang="en-US" sz="2800" dirty="0" smtClean="0"/>
              <a:t>Advantages:</a:t>
            </a:r>
          </a:p>
          <a:p>
            <a:pPr marL="914400" lvl="1" indent="-457200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n-US" sz="2000" dirty="0" smtClean="0"/>
              <a:t>Everybody uses it</a:t>
            </a:r>
          </a:p>
          <a:p>
            <a:pPr marL="914400" lvl="1" indent="-457200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n-US" sz="2000" dirty="0" smtClean="0"/>
              <a:t>Guaranteed real solution</a:t>
            </a:r>
          </a:p>
          <a:p>
            <a:pPr marL="914400" lvl="1" indent="-457200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n-US" sz="2000" dirty="0" smtClean="0"/>
              <a:t>Fairly intuitive (if you don’t take it too seriously)</a:t>
            </a:r>
          </a:p>
          <a:p>
            <a:pPr marL="914400" lvl="1" indent="-457200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n-US" sz="2000" dirty="0" smtClean="0"/>
              <a:t>Good measure of distance from criticality for reactors</a:t>
            </a:r>
          </a:p>
          <a:p>
            <a:pPr marL="914400" lvl="1" indent="-457200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n-US" sz="2000" dirty="0" smtClean="0"/>
              <a:t>Very straightforward calculation (no search required)</a:t>
            </a:r>
            <a:endParaRPr lang="en-US" sz="2400" dirty="0" smtClean="0"/>
          </a:p>
          <a:p>
            <a:pPr marL="533400" indent="-533400">
              <a:lnSpc>
                <a:spcPct val="90000"/>
              </a:lnSpc>
              <a:defRPr/>
            </a:pPr>
            <a:r>
              <a:rPr lang="en-US" sz="2800" dirty="0" smtClean="0"/>
              <a:t>Disadvantages:</a:t>
            </a:r>
          </a:p>
          <a:p>
            <a:pPr marL="914400" lvl="1" indent="-457200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n-US" sz="2000" dirty="0" smtClean="0"/>
              <a:t>No physical basis</a:t>
            </a:r>
          </a:p>
          <a:p>
            <a:pPr marL="914400" lvl="1" indent="-457200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n-US" sz="2000" dirty="0" smtClean="0"/>
              <a:t>Not a good measure of distance from criticality for CS</a:t>
            </a:r>
          </a:p>
        </p:txBody>
      </p:sp>
      <p:graphicFrame>
        <p:nvGraphicFramePr>
          <p:cNvPr id="25602" name="Object 8"/>
          <p:cNvGraphicFramePr>
            <a:graphicFrameLocks noChangeAspect="1"/>
          </p:cNvGraphicFramePr>
          <p:nvPr/>
        </p:nvGraphicFramePr>
        <p:xfrm>
          <a:off x="2308225" y="1922463"/>
          <a:ext cx="4043363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6" name="Equation" r:id="rId3" imgW="1612800" imgH="571320" progId="Equation.3">
                  <p:embed/>
                </p:oleObj>
              </mc:Choice>
              <mc:Fallback>
                <p:oleObj name="Equation" r:id="rId3" imgW="1612800" imgH="5713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8225" y="1922463"/>
                        <a:ext cx="4043363" cy="142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</a:rPr>
              <a:t>4-</a:t>
            </a:r>
            <a:fld id="{B8511109-B531-497E-8EC2-9F400270676A}" type="slidenum">
              <a:rPr lang="en-US" altLang="en-US" sz="1400">
                <a:solidFill>
                  <a:schemeClr val="tx1"/>
                </a:solidFill>
              </a:rPr>
              <a:pPr/>
              <a:t>29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888" y="255588"/>
            <a:ext cx="7162800" cy="1143000"/>
          </a:xfrm>
        </p:spPr>
        <p:txBody>
          <a:bodyPr/>
          <a:lstStyle/>
          <a:p>
            <a:pPr marL="838200" indent="-838200">
              <a:defRPr/>
            </a:pPr>
            <a:r>
              <a:rPr lang="en-US" smtClean="0"/>
              <a:t>Alpha (time-absorption) eigenvalue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0863" y="1357313"/>
            <a:ext cx="7772400" cy="32385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defRPr/>
            </a:pPr>
            <a:r>
              <a:rPr lang="en-US" sz="2800" smtClean="0"/>
              <a:t>The second eigenvalue form involves adding a term to the removal term:</a:t>
            </a:r>
          </a:p>
          <a:p>
            <a:pPr marL="533400" indent="-533400">
              <a:lnSpc>
                <a:spcPct val="90000"/>
              </a:lnSpc>
              <a:defRPr/>
            </a:pPr>
            <a:endParaRPr lang="en-US" sz="2800" smtClean="0"/>
          </a:p>
          <a:p>
            <a:pPr marL="533400" indent="-533400">
              <a:lnSpc>
                <a:spcPct val="90000"/>
              </a:lnSpc>
              <a:defRPr/>
            </a:pPr>
            <a:endParaRPr lang="en-US" sz="2800" smtClean="0"/>
          </a:p>
          <a:p>
            <a:pPr marL="533400" indent="-533400">
              <a:lnSpc>
                <a:spcPct val="90000"/>
              </a:lnSpc>
              <a:defRPr/>
            </a:pPr>
            <a:endParaRPr lang="en-US" sz="2800" smtClean="0"/>
          </a:p>
          <a:p>
            <a:pPr marL="533400" indent="-533400">
              <a:lnSpc>
                <a:spcPct val="90000"/>
              </a:lnSpc>
              <a:defRPr/>
            </a:pPr>
            <a:endParaRPr lang="en-US" sz="2800" smtClean="0"/>
          </a:p>
          <a:p>
            <a:pPr marL="533400" indent="-533400">
              <a:lnSpc>
                <a:spcPct val="90000"/>
              </a:lnSpc>
              <a:defRPr/>
            </a:pPr>
            <a:endParaRPr lang="en-US" sz="2800" smtClean="0"/>
          </a:p>
          <a:p>
            <a:pPr marL="533400" indent="-533400">
              <a:lnSpc>
                <a:spcPct val="90000"/>
              </a:lnSpc>
              <a:defRPr/>
            </a:pPr>
            <a:endParaRPr lang="en-US" sz="2800" smtClean="0"/>
          </a:p>
          <a:p>
            <a:pPr marL="533400" indent="-533400">
              <a:lnSpc>
                <a:spcPct val="90000"/>
              </a:lnSpc>
              <a:defRPr/>
            </a:pPr>
            <a:endParaRPr lang="en-US" sz="2800" smtClean="0"/>
          </a:p>
          <a:p>
            <a:pPr marL="533400" indent="-533400">
              <a:lnSpc>
                <a:spcPct val="90000"/>
              </a:lnSpc>
              <a:defRPr/>
            </a:pPr>
            <a:r>
              <a:rPr lang="en-US" sz="2800" smtClean="0"/>
              <a:t>Keep largest of multiple eigenvalues </a:t>
            </a:r>
            <a:endParaRPr lang="en-US" smtClean="0"/>
          </a:p>
          <a:p>
            <a:pPr marL="533400" indent="-533400">
              <a:lnSpc>
                <a:spcPct val="90000"/>
              </a:lnSpc>
              <a:defRPr/>
            </a:pPr>
            <a:endParaRPr lang="en-US" smtClean="0"/>
          </a:p>
        </p:txBody>
      </p:sp>
      <p:graphicFrame>
        <p:nvGraphicFramePr>
          <p:cNvPr id="26626" name="Object 1024"/>
          <p:cNvGraphicFramePr>
            <a:graphicFrameLocks noChangeAspect="1"/>
          </p:cNvGraphicFramePr>
          <p:nvPr/>
        </p:nvGraphicFramePr>
        <p:xfrm>
          <a:off x="1068388" y="2030413"/>
          <a:ext cx="7229475" cy="358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1" name="Equation" r:id="rId3" imgW="2882880" imgH="1434960" progId="Equation.3">
                  <p:embed/>
                </p:oleObj>
              </mc:Choice>
              <mc:Fallback>
                <p:oleObj name="Equation" r:id="rId3" imgW="2882880" imgH="143496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388" y="2030413"/>
                        <a:ext cx="7229475" cy="3582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1025"/>
          <p:cNvGraphicFramePr>
            <a:graphicFrameLocks noChangeAspect="1"/>
          </p:cNvGraphicFramePr>
          <p:nvPr/>
        </p:nvGraphicFramePr>
        <p:xfrm>
          <a:off x="2865438" y="6008688"/>
          <a:ext cx="2643187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2" name="Equation" r:id="rId5" imgW="1054080" imgH="228600" progId="Equation.3">
                  <p:embed/>
                </p:oleObj>
              </mc:Choice>
              <mc:Fallback>
                <p:oleObj name="Equation" r:id="rId5" imgW="1054080" imgH="22860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5438" y="6008688"/>
                        <a:ext cx="2643187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</a:rPr>
              <a:t>4-</a:t>
            </a:r>
            <a:fld id="{AAB0EAAA-F8F8-4940-A837-5699A2784C29}" type="slidenum">
              <a:rPr lang="en-US" altLang="en-US" sz="1400">
                <a:solidFill>
                  <a:schemeClr val="tx1"/>
                </a:solidFill>
              </a:rPr>
              <a:pPr/>
              <a:t>3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888" y="255588"/>
            <a:ext cx="7162800" cy="1143000"/>
          </a:xfrm>
        </p:spPr>
        <p:txBody>
          <a:bodyPr/>
          <a:lstStyle/>
          <a:p>
            <a:pPr>
              <a:defRPr/>
            </a:pPr>
            <a:r>
              <a:rPr lang="en-US" smtClean="0"/>
              <a:t>Transport with Secondary Particles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8488" y="1357313"/>
            <a:ext cx="7772400" cy="24447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We will now “unwrap” the source terms:</a:t>
            </a:r>
          </a:p>
          <a:p>
            <a:pPr lvl="1">
              <a:defRPr/>
            </a:pPr>
            <a:r>
              <a:rPr lang="en-US" dirty="0" smtClean="0"/>
              <a:t>External fixed sources</a:t>
            </a:r>
          </a:p>
          <a:p>
            <a:pPr lvl="1">
              <a:defRPr/>
            </a:pPr>
            <a:r>
              <a:rPr lang="en-US" dirty="0" smtClean="0"/>
              <a:t>Scattering sources</a:t>
            </a:r>
          </a:p>
          <a:p>
            <a:pPr lvl="1">
              <a:defRPr/>
            </a:pPr>
            <a:r>
              <a:rPr lang="en-US" dirty="0" smtClean="0"/>
              <a:t>Fission sources</a:t>
            </a:r>
          </a:p>
        </p:txBody>
      </p:sp>
      <p:graphicFrame>
        <p:nvGraphicFramePr>
          <p:cNvPr id="2050" name="Object 1024"/>
          <p:cNvGraphicFramePr>
            <a:graphicFrameLocks noChangeAspect="1"/>
          </p:cNvGraphicFramePr>
          <p:nvPr/>
        </p:nvGraphicFramePr>
        <p:xfrm>
          <a:off x="1158875" y="4214813"/>
          <a:ext cx="6881813" cy="231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3" imgW="2743200" imgH="927000" progId="Equation.3">
                  <p:embed/>
                </p:oleObj>
              </mc:Choice>
              <mc:Fallback>
                <p:oleObj name="Equation" r:id="rId3" imgW="2743200" imgH="9270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75" y="4214813"/>
                        <a:ext cx="6881813" cy="231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</a:rPr>
              <a:t>4-</a:t>
            </a:r>
            <a:fld id="{5C3FE609-64C9-4FB1-B621-3DC114B2F676}" type="slidenum">
              <a:rPr lang="en-US" altLang="en-US" sz="1400">
                <a:solidFill>
                  <a:schemeClr val="tx1"/>
                </a:solidFill>
              </a:rPr>
              <a:pPr/>
              <a:t>30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888" y="255588"/>
            <a:ext cx="7162800" cy="1143000"/>
          </a:xfrm>
        </p:spPr>
        <p:txBody>
          <a:bodyPr/>
          <a:lstStyle/>
          <a:p>
            <a:pPr marL="838200" indent="-838200">
              <a:defRPr/>
            </a:pPr>
            <a:r>
              <a:rPr lang="en-US" smtClean="0"/>
              <a:t>Alpha eigenvalue (2)</a:t>
            </a:r>
            <a:endParaRPr lang="en-US" sz="4400" smtClean="0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6900" y="1428750"/>
            <a:ext cx="7772400" cy="32385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defRPr/>
            </a:pPr>
            <a:r>
              <a:rPr lang="en-US" sz="2800" smtClean="0"/>
              <a:t>Physical basis is the representation of the time dependence as exponential:</a:t>
            </a:r>
          </a:p>
        </p:txBody>
      </p:sp>
      <p:graphicFrame>
        <p:nvGraphicFramePr>
          <p:cNvPr id="27650" name="Object 0"/>
          <p:cNvGraphicFramePr>
            <a:graphicFrameLocks noChangeAspect="1"/>
          </p:cNvGraphicFramePr>
          <p:nvPr/>
        </p:nvGraphicFramePr>
        <p:xfrm>
          <a:off x="77788" y="2771775"/>
          <a:ext cx="8916987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6" name="Equation" r:id="rId3" imgW="4444920" imgH="482400" progId="Equation.3">
                  <p:embed/>
                </p:oleObj>
              </mc:Choice>
              <mc:Fallback>
                <p:oleObj name="Equation" r:id="rId3" imgW="4444920" imgH="4824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88" y="2771775"/>
                        <a:ext cx="8916987" cy="1046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Object 1"/>
          <p:cNvGraphicFramePr>
            <a:graphicFrameLocks noChangeAspect="1"/>
          </p:cNvGraphicFramePr>
          <p:nvPr/>
        </p:nvGraphicFramePr>
        <p:xfrm>
          <a:off x="246063" y="4125913"/>
          <a:ext cx="8636000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7" name="Equation" r:id="rId5" imgW="4305240" imgH="482400" progId="Equation.3">
                  <p:embed/>
                </p:oleObj>
              </mc:Choice>
              <mc:Fallback>
                <p:oleObj name="Equation" r:id="rId5" imgW="4305240" imgH="4824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63" y="4125913"/>
                        <a:ext cx="8636000" cy="1046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Object 2"/>
          <p:cNvGraphicFramePr>
            <a:graphicFrameLocks noChangeAspect="1"/>
          </p:cNvGraphicFramePr>
          <p:nvPr/>
        </p:nvGraphicFramePr>
        <p:xfrm>
          <a:off x="1062038" y="5484813"/>
          <a:ext cx="6980237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8" name="Equation" r:id="rId7" imgW="3479760" imgH="482400" progId="Equation.3">
                  <p:embed/>
                </p:oleObj>
              </mc:Choice>
              <mc:Fallback>
                <p:oleObj name="Equation" r:id="rId7" imgW="3479760" imgH="482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038" y="5484813"/>
                        <a:ext cx="6980237" cy="1046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</a:rPr>
              <a:t>4-</a:t>
            </a:r>
            <a:fld id="{F8CE9010-A7F1-4CB8-AF64-EAFD40C6F576}" type="slidenum">
              <a:rPr lang="en-US" altLang="en-US" sz="1400">
                <a:solidFill>
                  <a:schemeClr val="tx1"/>
                </a:solidFill>
              </a:rPr>
              <a:pPr/>
              <a:t>31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888" y="255588"/>
            <a:ext cx="7162800" cy="1143000"/>
          </a:xfrm>
        </p:spPr>
        <p:txBody>
          <a:bodyPr/>
          <a:lstStyle/>
          <a:p>
            <a:pPr marL="838200" indent="-838200">
              <a:defRPr/>
            </a:pPr>
            <a:r>
              <a:rPr lang="en-US" smtClean="0"/>
              <a:t>Alpha eigenvalue (3)</a:t>
            </a:r>
            <a:endParaRPr lang="en-US" sz="4400" smtClean="0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6900" y="1428750"/>
            <a:ext cx="7772400" cy="32385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defRPr/>
            </a:pPr>
            <a:r>
              <a:rPr lang="en-US" sz="2800" dirty="0" smtClean="0"/>
              <a:t>The criticality state is given by:</a:t>
            </a:r>
          </a:p>
          <a:p>
            <a:pPr marL="533400" indent="-533400">
              <a:lnSpc>
                <a:spcPct val="90000"/>
              </a:lnSpc>
              <a:defRPr/>
            </a:pPr>
            <a:endParaRPr lang="en-US" sz="2800" dirty="0" smtClean="0"/>
          </a:p>
          <a:p>
            <a:pPr marL="533400" indent="-533400">
              <a:lnSpc>
                <a:spcPct val="90000"/>
              </a:lnSpc>
              <a:defRPr/>
            </a:pPr>
            <a:endParaRPr lang="en-US" sz="2800" dirty="0" smtClean="0"/>
          </a:p>
          <a:p>
            <a:pPr marL="533400" indent="-533400">
              <a:lnSpc>
                <a:spcPct val="90000"/>
              </a:lnSpc>
              <a:defRPr/>
            </a:pPr>
            <a:endParaRPr lang="en-US" sz="2800" dirty="0" smtClean="0"/>
          </a:p>
          <a:p>
            <a:pPr marL="533400" indent="-533400">
              <a:lnSpc>
                <a:spcPct val="90000"/>
              </a:lnSpc>
              <a:defRPr/>
            </a:pPr>
            <a:endParaRPr lang="en-US" sz="2800" dirty="0" smtClean="0"/>
          </a:p>
          <a:p>
            <a:pPr marL="533400" indent="-533400">
              <a:lnSpc>
                <a:spcPct val="90000"/>
              </a:lnSpc>
              <a:defRPr/>
            </a:pPr>
            <a:endParaRPr lang="en-US" sz="2800" dirty="0" smtClean="0"/>
          </a:p>
          <a:p>
            <a:pPr marL="533400" indent="-533400">
              <a:lnSpc>
                <a:spcPct val="90000"/>
              </a:lnSpc>
              <a:defRPr/>
            </a:pPr>
            <a:r>
              <a:rPr lang="en-US" sz="2800" dirty="0" smtClean="0"/>
              <a:t>Advantages:</a:t>
            </a:r>
          </a:p>
          <a:p>
            <a:pPr marL="914400" lvl="1" indent="-457200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n-US" sz="2000" dirty="0" smtClean="0"/>
              <a:t>Physical basis</a:t>
            </a:r>
          </a:p>
          <a:p>
            <a:pPr marL="914400" lvl="1" indent="-457200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n-US" sz="2000" dirty="0" smtClean="0"/>
              <a:t>Intuitive for kinetics work</a:t>
            </a:r>
            <a:endParaRPr lang="en-US" sz="2400" dirty="0" smtClean="0"/>
          </a:p>
          <a:p>
            <a:pPr marL="533400" indent="-533400">
              <a:lnSpc>
                <a:spcPct val="90000"/>
              </a:lnSpc>
              <a:defRPr/>
            </a:pPr>
            <a:r>
              <a:rPr lang="en-US" sz="2800" dirty="0" smtClean="0"/>
              <a:t>Disadvantages:</a:t>
            </a:r>
          </a:p>
          <a:p>
            <a:pPr marL="914400" lvl="1" indent="-457200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n-US" sz="2000" dirty="0" smtClean="0"/>
              <a:t>No guaranteed real solution</a:t>
            </a:r>
          </a:p>
          <a:p>
            <a:pPr marL="914400" lvl="1" indent="-457200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n-US" sz="2000" dirty="0" smtClean="0"/>
              <a:t>Not intuitive for reactor design or CS work</a:t>
            </a:r>
          </a:p>
          <a:p>
            <a:pPr marL="914400" lvl="1" indent="-457200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n-US" sz="2000" dirty="0" smtClean="0"/>
              <a:t>Search required (to make k-effective go to 1)</a:t>
            </a:r>
          </a:p>
        </p:txBody>
      </p:sp>
      <p:graphicFrame>
        <p:nvGraphicFramePr>
          <p:cNvPr id="28674" name="Object 1024"/>
          <p:cNvGraphicFramePr>
            <a:graphicFrameLocks noChangeAspect="1"/>
          </p:cNvGraphicFramePr>
          <p:nvPr/>
        </p:nvGraphicFramePr>
        <p:xfrm>
          <a:off x="2222500" y="2332038"/>
          <a:ext cx="4106863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8" name="Equation" r:id="rId3" imgW="1638000" imgH="571320" progId="Equation.3">
                  <p:embed/>
                </p:oleObj>
              </mc:Choice>
              <mc:Fallback>
                <p:oleObj name="Equation" r:id="rId3" imgW="1638000" imgH="57132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0" y="2332038"/>
                        <a:ext cx="4106863" cy="142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</a:rPr>
              <a:t>4-</a:t>
            </a:r>
            <a:fld id="{19984827-6E5A-455C-8A48-2FFADD9E67E7}" type="slidenum">
              <a:rPr lang="en-US" altLang="en-US" sz="1400">
                <a:solidFill>
                  <a:schemeClr val="tx1"/>
                </a:solidFill>
              </a:rPr>
              <a:pPr/>
              <a:t>32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888" y="255588"/>
            <a:ext cx="7162800" cy="1143000"/>
          </a:xfrm>
        </p:spPr>
        <p:txBody>
          <a:bodyPr/>
          <a:lstStyle/>
          <a:p>
            <a:pPr marL="838200" indent="-838200">
              <a:defRPr/>
            </a:pPr>
            <a:r>
              <a:rPr lang="en-US" smtClean="0"/>
              <a:t>B</a:t>
            </a:r>
            <a:r>
              <a:rPr lang="en-US" baseline="30000" smtClean="0"/>
              <a:t>2</a:t>
            </a:r>
            <a:r>
              <a:rPr lang="en-US" smtClean="0"/>
              <a:t> (buckling) eigenvalue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2613" y="1343025"/>
            <a:ext cx="7772400" cy="32385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defRPr/>
            </a:pPr>
            <a:r>
              <a:rPr lang="en-US" sz="2800" smtClean="0"/>
              <a:t>The third eigenvalue form also involves adding a term to the removal term:</a:t>
            </a:r>
          </a:p>
          <a:p>
            <a:pPr marL="533400" indent="-533400">
              <a:lnSpc>
                <a:spcPct val="90000"/>
              </a:lnSpc>
              <a:defRPr/>
            </a:pPr>
            <a:endParaRPr lang="en-US" sz="2800" smtClean="0"/>
          </a:p>
          <a:p>
            <a:pPr marL="533400" indent="-533400">
              <a:lnSpc>
                <a:spcPct val="90000"/>
              </a:lnSpc>
              <a:defRPr/>
            </a:pPr>
            <a:endParaRPr lang="en-US" sz="2800" smtClean="0"/>
          </a:p>
          <a:p>
            <a:pPr marL="533400" indent="-533400">
              <a:lnSpc>
                <a:spcPct val="90000"/>
              </a:lnSpc>
              <a:defRPr/>
            </a:pPr>
            <a:endParaRPr lang="en-US" sz="2800" smtClean="0"/>
          </a:p>
          <a:p>
            <a:pPr marL="533400" indent="-533400">
              <a:lnSpc>
                <a:spcPct val="90000"/>
              </a:lnSpc>
              <a:defRPr/>
            </a:pPr>
            <a:endParaRPr lang="en-US" sz="2800" smtClean="0"/>
          </a:p>
          <a:p>
            <a:pPr marL="533400" indent="-533400">
              <a:lnSpc>
                <a:spcPct val="90000"/>
              </a:lnSpc>
              <a:defRPr/>
            </a:pPr>
            <a:endParaRPr lang="en-US" sz="2800" smtClean="0"/>
          </a:p>
          <a:p>
            <a:pPr marL="533400" indent="-533400">
              <a:lnSpc>
                <a:spcPct val="90000"/>
              </a:lnSpc>
              <a:defRPr/>
            </a:pPr>
            <a:endParaRPr lang="en-US" sz="2800" smtClean="0"/>
          </a:p>
          <a:p>
            <a:pPr marL="533400" indent="-533400">
              <a:lnSpc>
                <a:spcPct val="90000"/>
              </a:lnSpc>
              <a:defRPr/>
            </a:pPr>
            <a:endParaRPr lang="en-US" sz="2800" smtClean="0"/>
          </a:p>
          <a:p>
            <a:pPr marL="533400" indent="-533400">
              <a:lnSpc>
                <a:spcPct val="90000"/>
              </a:lnSpc>
              <a:defRPr/>
            </a:pPr>
            <a:r>
              <a:rPr lang="en-US" sz="2800" smtClean="0"/>
              <a:t>Physical basis is the diffusion theory approximation of leakage by</a:t>
            </a:r>
          </a:p>
        </p:txBody>
      </p:sp>
      <p:graphicFrame>
        <p:nvGraphicFramePr>
          <p:cNvPr id="29698" name="Object 0"/>
          <p:cNvGraphicFramePr>
            <a:graphicFrameLocks noChangeAspect="1"/>
          </p:cNvGraphicFramePr>
          <p:nvPr/>
        </p:nvGraphicFramePr>
        <p:xfrm>
          <a:off x="765175" y="2262188"/>
          <a:ext cx="7705725" cy="304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3" name="Equation" r:id="rId3" imgW="3073320" imgH="1218960" progId="Equation.3">
                  <p:embed/>
                </p:oleObj>
              </mc:Choice>
              <mc:Fallback>
                <p:oleObj name="Equation" r:id="rId3" imgW="3073320" imgH="121896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175" y="2262188"/>
                        <a:ext cx="7705725" cy="304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" name="Object 1"/>
          <p:cNvGraphicFramePr>
            <a:graphicFrameLocks noChangeAspect="1"/>
          </p:cNvGraphicFramePr>
          <p:nvPr/>
        </p:nvGraphicFramePr>
        <p:xfrm>
          <a:off x="5788025" y="5924550"/>
          <a:ext cx="210343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4" name="Equation" r:id="rId5" imgW="952200" imgH="228600" progId="Equation.3">
                  <p:embed/>
                </p:oleObj>
              </mc:Choice>
              <mc:Fallback>
                <p:oleObj name="Equation" r:id="rId5" imgW="952200" imgH="228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8025" y="5924550"/>
                        <a:ext cx="2103438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</a:rPr>
              <a:t>4-</a:t>
            </a:r>
            <a:fld id="{267525E2-78DE-44A2-AAAC-06C195E63354}" type="slidenum">
              <a:rPr lang="en-US" altLang="en-US" sz="1400">
                <a:solidFill>
                  <a:schemeClr val="tx1"/>
                </a:solidFill>
              </a:rPr>
              <a:pPr/>
              <a:t>33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888" y="255588"/>
            <a:ext cx="7162800" cy="1143000"/>
          </a:xfrm>
        </p:spPr>
        <p:txBody>
          <a:bodyPr/>
          <a:lstStyle/>
          <a:p>
            <a:pPr marL="838200" indent="-838200">
              <a:defRPr/>
            </a:pPr>
            <a:r>
              <a:rPr lang="en-US" smtClean="0"/>
              <a:t>B</a:t>
            </a:r>
            <a:r>
              <a:rPr lang="en-US" baseline="30000" smtClean="0"/>
              <a:t>2</a:t>
            </a:r>
            <a:r>
              <a:rPr lang="en-US" smtClean="0"/>
              <a:t> eigenvalue (2)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6900" y="1428750"/>
            <a:ext cx="7772400" cy="32385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defRPr/>
            </a:pPr>
            <a:r>
              <a:rPr lang="en-US" sz="2800" smtClean="0"/>
              <a:t>Mathematical basis is the representation of spatial dependence of flux as Fourier transform:</a:t>
            </a:r>
          </a:p>
          <a:p>
            <a:pPr marL="533400" indent="-533400">
              <a:lnSpc>
                <a:spcPct val="90000"/>
              </a:lnSpc>
              <a:defRPr/>
            </a:pPr>
            <a:endParaRPr lang="en-US" sz="2800" smtClean="0"/>
          </a:p>
          <a:p>
            <a:pPr marL="533400" indent="-533400">
              <a:lnSpc>
                <a:spcPct val="90000"/>
              </a:lnSpc>
              <a:defRPr/>
            </a:pPr>
            <a:endParaRPr lang="en-US" sz="2800" smtClean="0"/>
          </a:p>
          <a:p>
            <a:pPr marL="533400" indent="-533400">
              <a:lnSpc>
                <a:spcPct val="90000"/>
              </a:lnSpc>
              <a:defRPr/>
            </a:pPr>
            <a:r>
              <a:rPr lang="en-US" sz="2800" smtClean="0"/>
              <a:t>This substitutes to give us:</a:t>
            </a:r>
          </a:p>
        </p:txBody>
      </p:sp>
      <p:graphicFrame>
        <p:nvGraphicFramePr>
          <p:cNvPr id="30722" name="Object 4"/>
          <p:cNvGraphicFramePr>
            <a:graphicFrameLocks noChangeAspect="1"/>
          </p:cNvGraphicFramePr>
          <p:nvPr/>
        </p:nvGraphicFramePr>
        <p:xfrm>
          <a:off x="2241550" y="2803525"/>
          <a:ext cx="3973513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7" name="Equation" r:id="rId3" imgW="1981080" imgH="241200" progId="Equation.3">
                  <p:embed/>
                </p:oleObj>
              </mc:Choice>
              <mc:Fallback>
                <p:oleObj name="Equation" r:id="rId3" imgW="198108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1550" y="2803525"/>
                        <a:ext cx="3973513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3" name="Object 5"/>
          <p:cNvGraphicFramePr>
            <a:graphicFrameLocks noChangeAspect="1"/>
          </p:cNvGraphicFramePr>
          <p:nvPr/>
        </p:nvGraphicFramePr>
        <p:xfrm>
          <a:off x="1387475" y="4071938"/>
          <a:ext cx="6292850" cy="209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8" name="Equation" r:id="rId5" imgW="3136680" imgH="965160" progId="Equation.3">
                  <p:embed/>
                </p:oleObj>
              </mc:Choice>
              <mc:Fallback>
                <p:oleObj name="Equation" r:id="rId5" imgW="3136680" imgH="9651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7475" y="4071938"/>
                        <a:ext cx="6292850" cy="209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</a:rPr>
              <a:t>4-</a:t>
            </a:r>
            <a:fld id="{4F9E7C30-AA7E-48F9-A6ED-1A7F0066ECE9}" type="slidenum">
              <a:rPr lang="en-US" altLang="en-US" sz="1400">
                <a:solidFill>
                  <a:schemeClr val="tx1"/>
                </a:solidFill>
              </a:rPr>
              <a:pPr/>
              <a:t>34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888" y="255588"/>
            <a:ext cx="7162800" cy="1143000"/>
          </a:xfrm>
        </p:spPr>
        <p:txBody>
          <a:bodyPr/>
          <a:lstStyle/>
          <a:p>
            <a:pPr marL="838200" indent="-838200">
              <a:defRPr/>
            </a:pPr>
            <a:r>
              <a:rPr lang="en-US" smtClean="0"/>
              <a:t>B</a:t>
            </a:r>
            <a:r>
              <a:rPr lang="en-US" baseline="30000" smtClean="0"/>
              <a:t>2</a:t>
            </a:r>
            <a:r>
              <a:rPr lang="en-US" smtClean="0"/>
              <a:t> eigenvalue (3)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6900" y="1428750"/>
            <a:ext cx="7772400" cy="32385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defRPr/>
            </a:pPr>
            <a:r>
              <a:rPr lang="en-US" sz="2800" dirty="0" smtClean="0"/>
              <a:t>The criticality state is given by:</a:t>
            </a:r>
          </a:p>
          <a:p>
            <a:pPr marL="533400" indent="-533400">
              <a:lnSpc>
                <a:spcPct val="90000"/>
              </a:lnSpc>
              <a:defRPr/>
            </a:pPr>
            <a:endParaRPr lang="en-US" sz="2800" dirty="0" smtClean="0"/>
          </a:p>
          <a:p>
            <a:pPr marL="533400" indent="-533400">
              <a:lnSpc>
                <a:spcPct val="90000"/>
              </a:lnSpc>
              <a:defRPr/>
            </a:pPr>
            <a:endParaRPr lang="en-US" sz="2800" dirty="0" smtClean="0"/>
          </a:p>
          <a:p>
            <a:pPr marL="533400" indent="-533400">
              <a:lnSpc>
                <a:spcPct val="90000"/>
              </a:lnSpc>
              <a:defRPr/>
            </a:pPr>
            <a:endParaRPr lang="en-US" sz="2800" dirty="0" smtClean="0"/>
          </a:p>
          <a:p>
            <a:pPr marL="533400" indent="-533400">
              <a:lnSpc>
                <a:spcPct val="90000"/>
              </a:lnSpc>
              <a:defRPr/>
            </a:pPr>
            <a:endParaRPr lang="en-US" sz="2800" dirty="0" smtClean="0"/>
          </a:p>
          <a:p>
            <a:pPr marL="533400" indent="-533400">
              <a:lnSpc>
                <a:spcPct val="90000"/>
              </a:lnSpc>
              <a:defRPr/>
            </a:pPr>
            <a:endParaRPr lang="en-US" sz="2800" dirty="0" smtClean="0"/>
          </a:p>
          <a:p>
            <a:pPr marL="533400" indent="-533400">
              <a:lnSpc>
                <a:spcPct val="90000"/>
              </a:lnSpc>
              <a:defRPr/>
            </a:pPr>
            <a:r>
              <a:rPr lang="en-US" sz="2800" dirty="0" smtClean="0"/>
              <a:t>Advantages:</a:t>
            </a:r>
          </a:p>
          <a:p>
            <a:pPr marL="914400" lvl="1" indent="-457200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n-US" sz="2000" dirty="0" smtClean="0"/>
              <a:t>Physical basis</a:t>
            </a:r>
          </a:p>
          <a:p>
            <a:pPr marL="914400" lvl="1" indent="-457200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n-US" sz="2000" dirty="0" smtClean="0"/>
              <a:t>Good measure of distance from criticality</a:t>
            </a:r>
            <a:endParaRPr lang="en-US" sz="2400" dirty="0" smtClean="0"/>
          </a:p>
          <a:p>
            <a:pPr marL="533400" indent="-533400">
              <a:lnSpc>
                <a:spcPct val="90000"/>
              </a:lnSpc>
              <a:defRPr/>
            </a:pPr>
            <a:r>
              <a:rPr lang="en-US" sz="2800" dirty="0" smtClean="0"/>
              <a:t>Disadvantages:</a:t>
            </a:r>
          </a:p>
          <a:p>
            <a:pPr marL="914400" lvl="1" indent="-457200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n-US" sz="2000" dirty="0" smtClean="0"/>
              <a:t>No guaranteed real solution</a:t>
            </a:r>
          </a:p>
          <a:p>
            <a:pPr marL="914400" lvl="1" indent="-457200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n-US" sz="2000" dirty="0" smtClean="0"/>
              <a:t>Not intuitive for kinetics or CS work</a:t>
            </a:r>
          </a:p>
          <a:p>
            <a:pPr marL="914400" lvl="1" indent="-457200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n-US" sz="2000" dirty="0" smtClean="0"/>
              <a:t>Search required (to make k-effective go to 1)</a:t>
            </a:r>
          </a:p>
          <a:p>
            <a:pPr marL="914400" lvl="1" indent="-457200">
              <a:lnSpc>
                <a:spcPct val="90000"/>
              </a:lnSpc>
              <a:buFont typeface="Wingdings" pitchFamily="2" charset="2"/>
              <a:buAutoNum type="arabicPeriod"/>
              <a:defRPr/>
            </a:pPr>
            <a:endParaRPr lang="en-US" sz="2000" dirty="0" smtClean="0"/>
          </a:p>
        </p:txBody>
      </p:sp>
      <p:graphicFrame>
        <p:nvGraphicFramePr>
          <p:cNvPr id="31746" name="Object 4"/>
          <p:cNvGraphicFramePr>
            <a:graphicFrameLocks noChangeAspect="1"/>
          </p:cNvGraphicFramePr>
          <p:nvPr/>
        </p:nvGraphicFramePr>
        <p:xfrm>
          <a:off x="990600" y="2068513"/>
          <a:ext cx="7037388" cy="183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0" name="Equation" r:id="rId3" imgW="2806560" imgH="736560" progId="Equation.DSMT4">
                  <p:embed/>
                </p:oleObj>
              </mc:Choice>
              <mc:Fallback>
                <p:oleObj name="Equation" r:id="rId3" imgW="2806560" imgH="7365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068513"/>
                        <a:ext cx="7037388" cy="183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</a:rPr>
              <a:t>4-</a:t>
            </a:r>
            <a:fld id="{004A84B0-F670-41CD-B864-EDE7D484DEEB}" type="slidenum">
              <a:rPr lang="en-US" altLang="en-US" sz="1400">
                <a:solidFill>
                  <a:schemeClr val="tx1"/>
                </a:solidFill>
              </a:rPr>
              <a:pPr/>
              <a:t>35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888" y="255588"/>
            <a:ext cx="7162800" cy="1143000"/>
          </a:xfrm>
        </p:spPr>
        <p:txBody>
          <a:bodyPr/>
          <a:lstStyle/>
          <a:p>
            <a:pPr marL="838200" indent="-838200">
              <a:defRPr/>
            </a:pPr>
            <a:r>
              <a:rPr lang="en-US" smtClean="0"/>
              <a:t>Material search “eigenvalue”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7063" y="1662113"/>
            <a:ext cx="7772400" cy="32385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defRPr/>
            </a:pPr>
            <a:r>
              <a:rPr lang="en-US" sz="2800" dirty="0" smtClean="0"/>
              <a:t>The last “</a:t>
            </a:r>
            <a:r>
              <a:rPr lang="en-US" sz="2800" dirty="0" err="1" smtClean="0"/>
              <a:t>eigenvalue</a:t>
            </a:r>
            <a:r>
              <a:rPr lang="en-US" sz="2800" dirty="0" smtClean="0"/>
              <a:t>” is a multiplier on the number density of a key nuclide:</a:t>
            </a:r>
          </a:p>
          <a:p>
            <a:pPr marL="533400" indent="-533400">
              <a:lnSpc>
                <a:spcPct val="90000"/>
              </a:lnSpc>
              <a:buFontTx/>
              <a:buNone/>
              <a:defRPr/>
            </a:pPr>
            <a:endParaRPr lang="en-US" sz="2800" dirty="0" smtClean="0"/>
          </a:p>
        </p:txBody>
      </p:sp>
      <p:graphicFrame>
        <p:nvGraphicFramePr>
          <p:cNvPr id="32770" name="Object 4"/>
          <p:cNvGraphicFramePr>
            <a:graphicFrameLocks noChangeAspect="1"/>
          </p:cNvGraphicFramePr>
          <p:nvPr/>
        </p:nvGraphicFramePr>
        <p:xfrm>
          <a:off x="957263" y="2767013"/>
          <a:ext cx="7010400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6" name="Equation" r:id="rId3" imgW="2793960" imgH="355320" progId="Equation.3">
                  <p:embed/>
                </p:oleObj>
              </mc:Choice>
              <mc:Fallback>
                <p:oleObj name="Equation" r:id="rId3" imgW="2793960" imgH="3553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7263" y="2767013"/>
                        <a:ext cx="7010400" cy="88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4" name="Rectangle 5"/>
          <p:cNvSpPr>
            <a:spLocks noChangeArrowheads="1"/>
          </p:cNvSpPr>
          <p:nvPr/>
        </p:nvSpPr>
        <p:spPr bwMode="auto">
          <a:xfrm>
            <a:off x="871538" y="2717800"/>
            <a:ext cx="7129462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81254" name="Rectangle 6"/>
          <p:cNvSpPr>
            <a:spLocks noChangeArrowheads="1"/>
          </p:cNvSpPr>
          <p:nvPr/>
        </p:nvSpPr>
        <p:spPr bwMode="auto">
          <a:xfrm>
            <a:off x="676275" y="3665538"/>
            <a:ext cx="8026400" cy="3668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§"/>
              <a:defRPr/>
            </a:pP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Advantages: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AutoNum type="arabicPeriod"/>
              <a:defRPr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Physical basis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AutoNum type="arabicPeriod"/>
              <a:defRPr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Great for design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AutoNum type="arabicPeriod"/>
              <a:defRPr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Guaranteed real solution (fuel isotopes)</a:t>
            </a: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§"/>
              <a:defRPr/>
            </a:pP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Disadvantages: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AutoNum type="arabicPeriod"/>
              <a:defRPr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No guaranteed real solution (non-fuel isotopes)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AutoNum type="arabicPeriod"/>
              <a:defRPr/>
            </a:pPr>
            <a:r>
              <a:rPr lang="en-US" sz="2000" dirty="0">
                <a:latin typeface="Arial" charset="0"/>
              </a:rPr>
              <a:t>Search required (to make k-effective go to 1)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AutoNum type="arabicPeriod"/>
              <a:defRPr/>
            </a:pPr>
            <a:endParaRPr lang="en-US" sz="20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</a:rPr>
              <a:t>1-</a:t>
            </a:r>
            <a:fld id="{832389A1-F633-4E76-8530-94472E3ABE14}" type="slidenum">
              <a:rPr lang="en-US" altLang="en-US" sz="1400">
                <a:solidFill>
                  <a:schemeClr val="tx1"/>
                </a:solidFill>
              </a:rPr>
              <a:pPr/>
              <a:t>36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Homework 4-1</a:t>
            </a:r>
          </a:p>
        </p:txBody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50" y="1422400"/>
            <a:ext cx="7772400" cy="6477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 smtClean="0"/>
              <a:t>a. Show that if we expand:</a:t>
            </a:r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>
              <a:lnSpc>
                <a:spcPct val="90000"/>
              </a:lnSpc>
              <a:defRPr/>
            </a:pPr>
            <a:endParaRPr lang="en-US" sz="2800" dirty="0" smtClean="0"/>
          </a:p>
          <a:p>
            <a:pPr>
              <a:lnSpc>
                <a:spcPct val="90000"/>
              </a:lnSpc>
              <a:defRPr/>
            </a:pPr>
            <a:endParaRPr lang="en-US" sz="2800" dirty="0" smtClean="0"/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800" dirty="0" smtClean="0"/>
              <a:t>	that the coefficients can be found from: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2800" dirty="0" smtClean="0"/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2800" dirty="0" smtClean="0"/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2800" dirty="0" smtClean="0"/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800" dirty="0" smtClean="0"/>
              <a:t>	b. Use this fact to expand                                           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800" dirty="0" smtClean="0"/>
              <a:t>    Expand it to enough terms so that the error is less </a:t>
            </a:r>
            <a:r>
              <a:rPr lang="en-US" sz="2800" smtClean="0"/>
              <a:t>than 0.1</a:t>
            </a:r>
            <a:r>
              <a:rPr lang="en-US" sz="2800" dirty="0" smtClean="0"/>
              <a:t>% at all values of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dirty="0" smtClean="0"/>
              <a:t>. </a:t>
            </a:r>
          </a:p>
        </p:txBody>
      </p:sp>
      <p:graphicFrame>
        <p:nvGraphicFramePr>
          <p:cNvPr id="33794" name="Object 5"/>
          <p:cNvGraphicFramePr>
            <a:graphicFrameLocks noChangeAspect="1"/>
          </p:cNvGraphicFramePr>
          <p:nvPr/>
        </p:nvGraphicFramePr>
        <p:xfrm>
          <a:off x="1257300" y="1979613"/>
          <a:ext cx="6372225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0" name="Equation" r:id="rId3" imgW="2539800" imgH="469800" progId="Equation.3">
                  <p:embed/>
                </p:oleObj>
              </mc:Choice>
              <mc:Fallback>
                <p:oleObj name="Equation" r:id="rId3" imgW="2539800" imgH="469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300" y="1979613"/>
                        <a:ext cx="6372225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5" name="Object 6"/>
          <p:cNvGraphicFramePr>
            <a:graphicFrameLocks noChangeAspect="1"/>
          </p:cNvGraphicFramePr>
          <p:nvPr/>
        </p:nvGraphicFramePr>
        <p:xfrm>
          <a:off x="1011238" y="3962400"/>
          <a:ext cx="6311900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1" name="Equation" r:id="rId5" imgW="2514600" imgH="495000" progId="Equation.3">
                  <p:embed/>
                </p:oleObj>
              </mc:Choice>
              <mc:Fallback>
                <p:oleObj name="Equation" r:id="rId5" imgW="2514600" imgH="495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1238" y="3962400"/>
                        <a:ext cx="6311900" cy="123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6" name="Object 7"/>
          <p:cNvGraphicFramePr>
            <a:graphicFrameLocks noChangeAspect="1"/>
          </p:cNvGraphicFramePr>
          <p:nvPr/>
        </p:nvGraphicFramePr>
        <p:xfrm>
          <a:off x="5199063" y="5195888"/>
          <a:ext cx="3219450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2" name="Equation" r:id="rId7" imgW="1282680" imgH="228600" progId="Equation.3">
                  <p:embed/>
                </p:oleObj>
              </mc:Choice>
              <mc:Fallback>
                <p:oleObj name="Equation" r:id="rId7" imgW="128268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9063" y="5195888"/>
                        <a:ext cx="3219450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</a:rPr>
              <a:t>4-</a:t>
            </a:r>
            <a:fld id="{EE09278C-BFEC-435A-A950-C201C64C12FD}" type="slidenum">
              <a:rPr lang="en-US" altLang="en-US" sz="1400">
                <a:solidFill>
                  <a:schemeClr val="tx1"/>
                </a:solidFill>
              </a:rPr>
              <a:pPr/>
              <a:t>37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2288" y="204788"/>
            <a:ext cx="7162800" cy="1143000"/>
          </a:xfrm>
        </p:spPr>
        <p:txBody>
          <a:bodyPr/>
          <a:lstStyle/>
          <a:p>
            <a:pPr marL="838200" indent="-838200">
              <a:defRPr/>
            </a:pPr>
            <a:r>
              <a:rPr lang="en-US" dirty="0" smtClean="0"/>
              <a:t>Homework 4-2</a:t>
            </a:r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871538" y="2717800"/>
            <a:ext cx="7129462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453707" name="Group 75"/>
          <p:cNvGraphicFramePr>
            <a:graphicFrameLocks noGrp="1"/>
          </p:cNvGraphicFramePr>
          <p:nvPr>
            <p:ph type="body" idx="1"/>
          </p:nvPr>
        </p:nvGraphicFramePr>
        <p:xfrm>
          <a:off x="665163" y="2297113"/>
          <a:ext cx="7772400" cy="2209800"/>
        </p:xfrm>
        <a:graphic>
          <a:graphicData uri="http://schemas.openxmlformats.org/drawingml/2006/table">
            <a:tbl>
              <a:tblPr/>
              <a:tblGrid>
                <a:gridCol w="1554162"/>
                <a:gridCol w="1554163"/>
                <a:gridCol w="1555750"/>
                <a:gridCol w="1554162"/>
                <a:gridCol w="1554163"/>
              </a:tblGrid>
              <a:tr h="30474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Group constants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Group 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Group 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Group 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Group4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Symbol" pitchFamily="18" charset="2"/>
                        </a:rPr>
                        <a:t>c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Symbol" pitchFamily="18" charset="2"/>
                        </a:rPr>
                        <a:t>ns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f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0.0055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0.068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2.48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2.00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Symbol" pitchFamily="18" charset="2"/>
                        </a:rPr>
                        <a:t>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.072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.20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2.02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1.0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2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D (cm)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.7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0.2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0.3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69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V (cm/sec)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2.2e9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3.2e8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2.7E7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2.5e5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3668" name="Rectangle 36"/>
          <p:cNvSpPr>
            <a:spLocks noChangeArrowheads="1"/>
          </p:cNvSpPr>
          <p:nvPr/>
        </p:nvSpPr>
        <p:spPr bwMode="auto">
          <a:xfrm>
            <a:off x="423863" y="1323975"/>
            <a:ext cx="8369300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3470" dir="2700000" algn="ctr" rotWithShape="0">
              <a:schemeClr val="bg2"/>
            </a:outerShdw>
          </a:effectLst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5000"/>
              <a:buFontTx/>
              <a:buChar char="•"/>
              <a:defRPr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Find the lambda, B</a:t>
            </a:r>
            <a:r>
              <a:rPr lang="en-US" sz="2400" baseline="30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2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, and alpha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eigenvalues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for infinite medium cross sections (Use EXCEL,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MatLab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, whatever)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5000"/>
              <a:buFontTx/>
              <a:buChar char="•"/>
              <a:defRPr/>
            </a:pPr>
            <a:endParaRPr lang="en-US" sz="28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5000"/>
              <a:buFontTx/>
              <a:buChar char="•"/>
              <a:defRPr/>
            </a:pPr>
            <a:endParaRPr lang="en-US" sz="28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5000"/>
              <a:buFontTx/>
              <a:buChar char="•"/>
              <a:defRPr/>
            </a:pPr>
            <a:endParaRPr lang="en-US" sz="28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5000"/>
              <a:buFontTx/>
              <a:buChar char="•"/>
              <a:defRPr/>
            </a:pPr>
            <a:endParaRPr lang="en-US" sz="28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5000"/>
              <a:buFontTx/>
              <a:buChar char="•"/>
              <a:defRPr/>
            </a:pPr>
            <a:endParaRPr lang="en-US" sz="28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5000"/>
              <a:buFontTx/>
              <a:buChar char="•"/>
              <a:defRPr/>
            </a:pPr>
            <a:endParaRPr lang="en-US" sz="28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5000"/>
              <a:buFontTx/>
              <a:buChar char="•"/>
              <a:defRPr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Find the resulting group fluxes.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5000"/>
              <a:buFontTx/>
              <a:buChar char="•"/>
              <a:defRPr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Use  </a:t>
            </a:r>
            <a:r>
              <a:rPr 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Arial" charset="0"/>
              </a:rPr>
              <a:t>Scattering      1-&gt;2=.07      </a:t>
            </a:r>
            <a:r>
              <a:rPr lang="en-US" sz="2000" dirty="0">
                <a:solidFill>
                  <a:schemeClr val="tx1"/>
                </a:solidFill>
                <a:latin typeface="Arial" charset="0"/>
              </a:rPr>
              <a:t>2-</a:t>
            </a:r>
            <a:r>
              <a:rPr lang="en-US" sz="2000" dirty="0">
                <a:solidFill>
                  <a:schemeClr val="tx1"/>
                </a:solidFill>
                <a:latin typeface="Arial" charset="0"/>
              </a:rPr>
              <a:t>&gt;3=.13     </a:t>
            </a:r>
            <a:r>
              <a:rPr lang="en-US" sz="2000" dirty="0">
                <a:solidFill>
                  <a:schemeClr val="tx1"/>
                </a:solidFill>
                <a:latin typeface="Arial" charset="0"/>
              </a:rPr>
              <a:t>3-</a:t>
            </a:r>
            <a:r>
              <a:rPr lang="en-US" sz="2000" dirty="0">
                <a:solidFill>
                  <a:schemeClr val="tx1"/>
                </a:solidFill>
                <a:latin typeface="Arial" charset="0"/>
              </a:rPr>
              <a:t>&gt;4=.</a:t>
            </a:r>
            <a:r>
              <a:rPr lang="en-US" sz="2000" dirty="0">
                <a:solidFill>
                  <a:schemeClr val="tx1"/>
                </a:solidFill>
                <a:latin typeface="Arial" charset="0"/>
              </a:rPr>
              <a:t>58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  </a:t>
            </a:r>
            <a:r>
              <a:rPr lang="en-US" sz="2000" dirty="0">
                <a:solidFill>
                  <a:schemeClr val="tx1"/>
                </a:solidFill>
                <a:latin typeface="Arial" charset="0"/>
              </a:rPr>
              <a:t>(others 0)</a:t>
            </a:r>
            <a:endParaRPr lang="en-US" sz="2000" dirty="0">
              <a:solidFill>
                <a:schemeClr val="tx1"/>
              </a:solidFill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5000"/>
              <a:buFontTx/>
              <a:buChar char="•"/>
              <a:defRPr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Base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eqn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:              </a:t>
            </a:r>
          </a:p>
        </p:txBody>
      </p:sp>
      <p:graphicFrame>
        <p:nvGraphicFramePr>
          <p:cNvPr id="34818" name="Object 6"/>
          <p:cNvGraphicFramePr>
            <a:graphicFrameLocks noChangeAspect="1"/>
          </p:cNvGraphicFramePr>
          <p:nvPr/>
        </p:nvGraphicFramePr>
        <p:xfrm>
          <a:off x="2620963" y="5916613"/>
          <a:ext cx="5646737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7" name="Equation" r:id="rId3" imgW="3276360" imgH="444240" progId="Equation.DSMT4">
                  <p:embed/>
                </p:oleObj>
              </mc:Choice>
              <mc:Fallback>
                <p:oleObj name="Equation" r:id="rId3" imgW="3276360" imgH="4442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0963" y="5916613"/>
                        <a:ext cx="5646737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</a:rPr>
              <a:t>4-</a:t>
            </a:r>
            <a:fld id="{BD01F405-F98A-441D-A5B0-E507ED4233B5}" type="slidenum">
              <a:rPr lang="en-US" altLang="en-US" sz="1400">
                <a:solidFill>
                  <a:schemeClr val="tx1"/>
                </a:solidFill>
              </a:rPr>
              <a:pPr/>
              <a:t>4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888" y="255588"/>
            <a:ext cx="7162800" cy="1143000"/>
          </a:xfrm>
        </p:spPr>
        <p:txBody>
          <a:bodyPr/>
          <a:lstStyle/>
          <a:p>
            <a:pPr>
              <a:defRPr/>
            </a:pPr>
            <a:r>
              <a:rPr lang="en-US" smtClean="0"/>
              <a:t>External Fixed Source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8488" y="1357313"/>
            <a:ext cx="7772400" cy="244475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800" dirty="0" smtClean="0"/>
              <a:t>This source term comprises particle sources that </a:t>
            </a:r>
            <a:r>
              <a:rPr lang="en-US" sz="2800" u="sng" dirty="0" smtClean="0"/>
              <a:t>do not</a:t>
            </a:r>
            <a:r>
              <a:rPr lang="en-US" sz="2800" dirty="0" smtClean="0"/>
              <a:t> depend on flux (e.g., radioactive isotopes, cosmic rays)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 smtClean="0"/>
              <a:t>These are simply </a:t>
            </a:r>
            <a:r>
              <a:rPr lang="en-US" sz="2800" u="sng" dirty="0" smtClean="0"/>
              <a:t>specified</a:t>
            </a:r>
            <a:r>
              <a:rPr lang="en-US" sz="2800" dirty="0" smtClean="0"/>
              <a:t> for the calculation as:</a:t>
            </a:r>
          </a:p>
          <a:p>
            <a:pPr>
              <a:lnSpc>
                <a:spcPct val="90000"/>
              </a:lnSpc>
              <a:defRPr/>
            </a:pPr>
            <a:endParaRPr lang="en-US" sz="2800" dirty="0" smtClean="0"/>
          </a:p>
          <a:p>
            <a:pPr>
              <a:lnSpc>
                <a:spcPct val="90000"/>
              </a:lnSpc>
              <a:defRPr/>
            </a:pPr>
            <a:endParaRPr lang="en-US" sz="2800" dirty="0" smtClean="0"/>
          </a:p>
          <a:p>
            <a:pPr>
              <a:lnSpc>
                <a:spcPct val="90000"/>
              </a:lnSpc>
              <a:defRPr/>
            </a:pPr>
            <a:endParaRPr lang="en-US" sz="2800" dirty="0" smtClean="0"/>
          </a:p>
          <a:p>
            <a:pPr>
              <a:lnSpc>
                <a:spcPct val="90000"/>
              </a:lnSpc>
              <a:defRPr/>
            </a:pPr>
            <a:endParaRPr lang="en-US" sz="2800" dirty="0" smtClean="0"/>
          </a:p>
          <a:p>
            <a:pPr>
              <a:lnSpc>
                <a:spcPct val="90000"/>
              </a:lnSpc>
              <a:defRPr/>
            </a:pPr>
            <a:endParaRPr lang="en-US" sz="2800" dirty="0" smtClean="0"/>
          </a:p>
          <a:p>
            <a:pPr>
              <a:lnSpc>
                <a:spcPct val="90000"/>
              </a:lnSpc>
              <a:defRPr/>
            </a:pPr>
            <a:r>
              <a:rPr lang="en-US" sz="2800" dirty="0" smtClean="0"/>
              <a:t>In many cases of interest there is no      or    dependence.</a:t>
            </a:r>
          </a:p>
        </p:txBody>
      </p:sp>
      <p:graphicFrame>
        <p:nvGraphicFramePr>
          <p:cNvPr id="3074" name="Object 2048"/>
          <p:cNvGraphicFramePr>
            <a:graphicFrameLocks noChangeAspect="1"/>
          </p:cNvGraphicFramePr>
          <p:nvPr/>
        </p:nvGraphicFramePr>
        <p:xfrm>
          <a:off x="920750" y="3825875"/>
          <a:ext cx="7327900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3" imgW="2920680" imgH="444240" progId="Equation.3">
                  <p:embed/>
                </p:oleObj>
              </mc:Choice>
              <mc:Fallback>
                <p:oleObj name="Equation" r:id="rId3" imgW="2920680" imgH="444240" progId="Equation.3">
                  <p:embed/>
                  <p:pic>
                    <p:nvPicPr>
                      <p:cNvPr id="0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50" y="3825875"/>
                        <a:ext cx="7327900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2049"/>
          <p:cNvGraphicFramePr>
            <a:graphicFrameLocks noChangeAspect="1"/>
          </p:cNvGraphicFramePr>
          <p:nvPr/>
        </p:nvGraphicFramePr>
        <p:xfrm>
          <a:off x="6877050" y="5695950"/>
          <a:ext cx="414338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5" imgW="164880" imgH="203040" progId="Equation.3">
                  <p:embed/>
                </p:oleObj>
              </mc:Choice>
              <mc:Fallback>
                <p:oleObj name="Equation" r:id="rId5" imgW="164880" imgH="203040" progId="Equation.3">
                  <p:embed/>
                  <p:pic>
                    <p:nvPicPr>
                      <p:cNvPr id="0" name="Object 2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050" y="5695950"/>
                        <a:ext cx="414338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2050"/>
          <p:cNvGraphicFramePr>
            <a:graphicFrameLocks noChangeAspect="1"/>
          </p:cNvGraphicFramePr>
          <p:nvPr/>
        </p:nvGraphicFramePr>
        <p:xfrm>
          <a:off x="7696200" y="5792788"/>
          <a:ext cx="319088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7" imgW="126720" imgH="152280" progId="Equation.3">
                  <p:embed/>
                </p:oleObj>
              </mc:Choice>
              <mc:Fallback>
                <p:oleObj name="Equation" r:id="rId7" imgW="126720" imgH="152280" progId="Equation.3">
                  <p:embed/>
                  <p:pic>
                    <p:nvPicPr>
                      <p:cNvPr id="0" name="Object 20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5792788"/>
                        <a:ext cx="319088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</a:rPr>
              <a:t>4-</a:t>
            </a:r>
            <a:fld id="{E6E2A409-BDFC-43E9-B133-BE230A8689CF}" type="slidenum">
              <a:rPr lang="en-US" altLang="en-US" sz="1400">
                <a:solidFill>
                  <a:schemeClr val="tx1"/>
                </a:solidFill>
              </a:rPr>
              <a:pPr/>
              <a:t>5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Functional expansions</a:t>
            </a:r>
          </a:p>
        </p:txBody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282700"/>
            <a:ext cx="7772400" cy="16002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400" dirty="0" smtClean="0"/>
              <a:t>The general field of functional expansion involves the approximation of a continuous function as a linear combination of a basis function set:</a:t>
            </a:r>
          </a:p>
          <a:p>
            <a:pPr>
              <a:lnSpc>
                <a:spcPct val="90000"/>
              </a:lnSpc>
              <a:defRPr/>
            </a:pPr>
            <a:endParaRPr lang="en-US" sz="2400" dirty="0" smtClean="0"/>
          </a:p>
          <a:p>
            <a:pPr>
              <a:lnSpc>
                <a:spcPct val="90000"/>
              </a:lnSpc>
              <a:defRPr/>
            </a:pPr>
            <a:endParaRPr lang="en-US" sz="2400" dirty="0" smtClean="0"/>
          </a:p>
          <a:p>
            <a:pPr>
              <a:lnSpc>
                <a:spcPct val="90000"/>
              </a:lnSpc>
              <a:defRPr/>
            </a:pPr>
            <a:endParaRPr lang="en-US" sz="2400" dirty="0" smtClean="0"/>
          </a:p>
          <a:p>
            <a:pPr>
              <a:defRPr/>
            </a:pPr>
            <a:r>
              <a:rPr lang="en-US" sz="2400" dirty="0" smtClean="0"/>
              <a:t>Use of a “complete” basis functions set means that as L goes to infinity, the approximation approaches the function</a:t>
            </a:r>
          </a:p>
          <a:p>
            <a:pPr>
              <a:defRPr/>
            </a:pPr>
            <a:r>
              <a:rPr lang="en-US" sz="2400" dirty="0" smtClean="0"/>
              <a:t>The trick is finding the coefficients     that “best” fit the function</a:t>
            </a:r>
          </a:p>
          <a:p>
            <a:pPr>
              <a:defRPr/>
            </a:pPr>
            <a:r>
              <a:rPr lang="en-US" sz="2400" dirty="0" smtClean="0"/>
              <a:t>Determining the “best” comes down to finding the approximation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2800" dirty="0" smtClean="0"/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2571750" y="2382838"/>
          <a:ext cx="2803525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3" imgW="1117440" imgH="431640" progId="Equation.3">
                  <p:embed/>
                </p:oleObj>
              </mc:Choice>
              <mc:Fallback>
                <p:oleObj name="Equation" r:id="rId3" imgW="111744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2382838"/>
                        <a:ext cx="2803525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5"/>
          <p:cNvGraphicFramePr>
            <a:graphicFrameLocks noChangeAspect="1"/>
          </p:cNvGraphicFramePr>
          <p:nvPr/>
        </p:nvGraphicFramePr>
        <p:xfrm>
          <a:off x="5645150" y="4667250"/>
          <a:ext cx="414338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Equation" r:id="rId5" imgW="164880" imgH="228600" progId="Equation.3">
                  <p:embed/>
                </p:oleObj>
              </mc:Choice>
              <mc:Fallback>
                <p:oleObj name="Equation" r:id="rId5" imgW="16488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5150" y="4667250"/>
                        <a:ext cx="414338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</a:rPr>
              <a:t>4-</a:t>
            </a:r>
            <a:fld id="{C2C9CF09-D1FF-41C3-A4B2-EA3378BE6C3F}" type="slidenum">
              <a:rPr lang="en-US" altLang="en-US" sz="1400">
                <a:solidFill>
                  <a:schemeClr val="tx1"/>
                </a:solidFill>
              </a:rPr>
              <a:pPr/>
              <a:t>6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Functional expansions (2)</a:t>
            </a:r>
          </a:p>
        </p:txBody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282700"/>
            <a:ext cx="7772400" cy="1600200"/>
          </a:xfrm>
        </p:spPr>
        <p:txBody>
          <a:bodyPr/>
          <a:lstStyle/>
          <a:p>
            <a:pPr marL="533400" indent="-533400">
              <a:defRPr/>
            </a:pPr>
            <a:r>
              <a:rPr lang="en-US" sz="2800" dirty="0" smtClean="0"/>
              <a:t>Determining the “best” comes down to finding the approximation (for a given L) that is “closest” to the function according to some “norm”</a:t>
            </a:r>
          </a:p>
          <a:p>
            <a:pPr marL="533400" indent="-533400">
              <a:defRPr/>
            </a:pPr>
            <a:r>
              <a:rPr lang="en-US" sz="2800" dirty="0" smtClean="0"/>
              <a:t>A “norm” is simply a measure of difference between two functions that satisfies two simple criteria:</a:t>
            </a:r>
          </a:p>
          <a:p>
            <a:pPr marL="914400" lvl="1" indent="-457200">
              <a:buFontTx/>
              <a:buAutoNum type="arabicPeriod"/>
              <a:defRPr/>
            </a:pPr>
            <a:r>
              <a:rPr lang="en-US" sz="2400" dirty="0" smtClean="0"/>
              <a:t>The value of the norm is always positive</a:t>
            </a:r>
          </a:p>
          <a:p>
            <a:pPr marL="914400" lvl="1" indent="-457200">
              <a:buFontTx/>
              <a:buAutoNum type="arabicPeriod"/>
              <a:defRPr/>
            </a:pPr>
            <a:r>
              <a:rPr lang="en-US" sz="2400" dirty="0" smtClean="0"/>
              <a:t>The value is only zero if the two are identical</a:t>
            </a:r>
          </a:p>
          <a:p>
            <a:pPr marL="533400" indent="-533400">
              <a:defRPr/>
            </a:pPr>
            <a:r>
              <a:rPr lang="en-US" sz="2800" dirty="0" smtClean="0"/>
              <a:t>Example: Distance norms for points from Pythagorean theorem</a:t>
            </a:r>
          </a:p>
          <a:p>
            <a:pPr marL="533400" indent="-533400">
              <a:lnSpc>
                <a:spcPct val="90000"/>
              </a:lnSpc>
              <a:buFontTx/>
              <a:buNone/>
              <a:defRPr/>
            </a:pPr>
            <a:endParaRPr lang="en-US" sz="28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</a:rPr>
              <a:t>4-</a:t>
            </a:r>
            <a:fld id="{483CFC9F-0C20-4840-9BB2-B5C93FCCAC44}" type="slidenum">
              <a:rPr lang="en-US" altLang="en-US" sz="1400">
                <a:solidFill>
                  <a:schemeClr val="tx1"/>
                </a:solidFill>
              </a:rPr>
              <a:pPr/>
              <a:t>7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Functional expansions (3)</a:t>
            </a:r>
          </a:p>
        </p:txBody>
      </p:sp>
      <p:sp>
        <p:nvSpPr>
          <p:cNvPr id="456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282700"/>
            <a:ext cx="7772400" cy="1600200"/>
          </a:xfrm>
        </p:spPr>
        <p:txBody>
          <a:bodyPr/>
          <a:lstStyle/>
          <a:p>
            <a:pPr marL="533400" indent="-533400">
              <a:defRPr/>
            </a:pPr>
            <a:r>
              <a:rPr lang="en-US" sz="2800" smtClean="0"/>
              <a:t>The norm that we will use is the least-square norm,     , which is a member of the     series defined by:</a:t>
            </a:r>
          </a:p>
          <a:p>
            <a:pPr marL="533400" indent="-533400">
              <a:defRPr/>
            </a:pPr>
            <a:endParaRPr lang="en-US" sz="2800" smtClean="0"/>
          </a:p>
          <a:p>
            <a:pPr marL="533400" indent="-533400">
              <a:defRPr/>
            </a:pPr>
            <a:endParaRPr lang="en-US" sz="2800" smtClean="0"/>
          </a:p>
          <a:p>
            <a:pPr marL="533400" indent="-533400">
              <a:defRPr/>
            </a:pPr>
            <a:endParaRPr lang="en-US" sz="2800" smtClean="0"/>
          </a:p>
          <a:p>
            <a:pPr marL="533400" indent="-533400">
              <a:defRPr/>
            </a:pPr>
            <a:r>
              <a:rPr lang="en-US" sz="2800" smtClean="0"/>
              <a:t>For a basic function expansion, this becomes:</a:t>
            </a:r>
          </a:p>
          <a:p>
            <a:pPr marL="533400" indent="-533400">
              <a:defRPr/>
            </a:pPr>
            <a:endParaRPr lang="en-US" sz="2800" smtClean="0"/>
          </a:p>
          <a:p>
            <a:pPr marL="533400" indent="-533400">
              <a:defRPr/>
            </a:pPr>
            <a:endParaRPr lang="en-US" sz="2800" smtClean="0"/>
          </a:p>
          <a:p>
            <a:pPr marL="533400" indent="-533400">
              <a:defRPr/>
            </a:pPr>
            <a:endParaRPr lang="en-US" sz="2800" smtClean="0"/>
          </a:p>
          <a:p>
            <a:pPr marL="533400" indent="-533400">
              <a:defRPr/>
            </a:pPr>
            <a:endParaRPr lang="en-US" sz="2800" smtClean="0"/>
          </a:p>
          <a:p>
            <a:pPr marL="533400" indent="-533400">
              <a:defRPr/>
            </a:pPr>
            <a:endParaRPr lang="en-US" sz="2800" smtClean="0"/>
          </a:p>
          <a:p>
            <a:pPr marL="533400" indent="-533400">
              <a:lnSpc>
                <a:spcPct val="90000"/>
              </a:lnSpc>
              <a:buFontTx/>
              <a:buNone/>
              <a:defRPr/>
            </a:pPr>
            <a:endParaRPr lang="en-US" sz="2800" smtClean="0"/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2401888" y="2814638"/>
          <a:ext cx="3854450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Equation" r:id="rId3" imgW="1536480" imgH="482400" progId="Equation.3">
                  <p:embed/>
                </p:oleObj>
              </mc:Choice>
              <mc:Fallback>
                <p:oleObj name="Equation" r:id="rId3" imgW="1536480" imgH="48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1888" y="2814638"/>
                        <a:ext cx="3854450" cy="120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5"/>
          <p:cNvGraphicFramePr>
            <a:graphicFrameLocks noChangeAspect="1"/>
          </p:cNvGraphicFramePr>
          <p:nvPr/>
        </p:nvGraphicFramePr>
        <p:xfrm>
          <a:off x="6835775" y="1708150"/>
          <a:ext cx="446088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Equation" r:id="rId5" imgW="177480" imgH="228600" progId="Equation.3">
                  <p:embed/>
                </p:oleObj>
              </mc:Choice>
              <mc:Fallback>
                <p:oleObj name="Equation" r:id="rId5" imgW="17748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775" y="1708150"/>
                        <a:ext cx="446088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6"/>
          <p:cNvGraphicFramePr>
            <a:graphicFrameLocks noChangeAspect="1"/>
          </p:cNvGraphicFramePr>
          <p:nvPr/>
        </p:nvGraphicFramePr>
        <p:xfrm>
          <a:off x="2174875" y="1724025"/>
          <a:ext cx="446088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Equation" r:id="rId7" imgW="177480" imgH="215640" progId="Equation.3">
                  <p:embed/>
                </p:oleObj>
              </mc:Choice>
              <mc:Fallback>
                <p:oleObj name="Equation" r:id="rId7" imgW="177480" imgH="215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75" y="1724025"/>
                        <a:ext cx="446088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7"/>
          <p:cNvGraphicFramePr>
            <a:graphicFrameLocks noChangeAspect="1"/>
          </p:cNvGraphicFramePr>
          <p:nvPr/>
        </p:nvGraphicFramePr>
        <p:xfrm>
          <a:off x="417513" y="5122863"/>
          <a:ext cx="7519987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Equation" r:id="rId9" imgW="2997000" imgH="495000" progId="Equation.DSMT4">
                  <p:embed/>
                </p:oleObj>
              </mc:Choice>
              <mc:Fallback>
                <p:oleObj name="Equation" r:id="rId9" imgW="2997000" imgH="495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513" y="5122863"/>
                        <a:ext cx="7519987" cy="123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</a:rPr>
              <a:t>4-</a:t>
            </a:r>
            <a:fld id="{070FE6C3-2926-4838-8E15-3C53A19426EE}" type="slidenum">
              <a:rPr lang="en-US" altLang="en-US" sz="1400">
                <a:solidFill>
                  <a:schemeClr val="tx1"/>
                </a:solidFill>
              </a:rPr>
              <a:pPr/>
              <a:t>8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Functional expansions (4)</a:t>
            </a:r>
          </a:p>
        </p:txBody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308100"/>
            <a:ext cx="8858250" cy="1600200"/>
          </a:xfrm>
        </p:spPr>
        <p:txBody>
          <a:bodyPr/>
          <a:lstStyle/>
          <a:p>
            <a:pPr marL="533400" indent="-533400">
              <a:defRPr/>
            </a:pPr>
            <a:r>
              <a:rPr lang="en-US" sz="2800" smtClean="0"/>
              <a:t>We find the optimum coefficients by setting the partial derivatives to zero:</a:t>
            </a:r>
          </a:p>
          <a:p>
            <a:pPr marL="533400" indent="-533400">
              <a:defRPr/>
            </a:pPr>
            <a:endParaRPr lang="en-US" sz="2800" smtClean="0"/>
          </a:p>
          <a:p>
            <a:pPr marL="533400" indent="-533400">
              <a:defRPr/>
            </a:pPr>
            <a:endParaRPr lang="en-US" sz="2800" smtClean="0"/>
          </a:p>
          <a:p>
            <a:pPr marL="533400" indent="-533400">
              <a:defRPr/>
            </a:pPr>
            <a:endParaRPr lang="en-US" sz="2800" smtClean="0"/>
          </a:p>
          <a:p>
            <a:pPr marL="533400" indent="-533400">
              <a:defRPr/>
            </a:pPr>
            <a:r>
              <a:rPr lang="en-US" sz="2800" smtClean="0"/>
              <a:t>This gives us a set of linear (matrix)  equations:</a:t>
            </a:r>
          </a:p>
          <a:p>
            <a:pPr marL="533400" indent="-533400">
              <a:defRPr/>
            </a:pPr>
            <a:endParaRPr lang="en-US" sz="2800" smtClean="0"/>
          </a:p>
          <a:p>
            <a:pPr marL="533400" indent="-533400">
              <a:defRPr/>
            </a:pPr>
            <a:endParaRPr lang="en-US" sz="2800" smtClean="0"/>
          </a:p>
          <a:p>
            <a:pPr marL="533400" indent="-533400">
              <a:defRPr/>
            </a:pPr>
            <a:r>
              <a:rPr lang="en-US" sz="2800" smtClean="0"/>
              <a:t>Thus minimizing the least squares norm comes down to preserving the moments of the expansion functions themselves (Galerkin method).</a:t>
            </a:r>
          </a:p>
          <a:p>
            <a:pPr marL="533400" indent="-533400">
              <a:defRPr/>
            </a:pPr>
            <a:endParaRPr lang="en-US" sz="2800" smtClean="0"/>
          </a:p>
          <a:p>
            <a:pPr marL="533400" indent="-533400">
              <a:defRPr/>
            </a:pPr>
            <a:endParaRPr lang="en-US" sz="2800" smtClean="0"/>
          </a:p>
          <a:p>
            <a:pPr marL="533400" indent="-533400">
              <a:defRPr/>
            </a:pPr>
            <a:endParaRPr lang="en-US" sz="2800" smtClean="0"/>
          </a:p>
          <a:p>
            <a:pPr marL="533400" indent="-533400">
              <a:defRPr/>
            </a:pPr>
            <a:endParaRPr lang="en-US" sz="2800" smtClean="0"/>
          </a:p>
          <a:p>
            <a:pPr marL="533400" indent="-533400">
              <a:lnSpc>
                <a:spcPct val="90000"/>
              </a:lnSpc>
              <a:buFontTx/>
              <a:buNone/>
              <a:defRPr/>
            </a:pPr>
            <a:endParaRPr lang="en-US" sz="2800" smtClean="0"/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1414463" y="2357438"/>
          <a:ext cx="6594475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Equation" r:id="rId3" imgW="2628720" imgH="482400" progId="Equation.3">
                  <p:embed/>
                </p:oleObj>
              </mc:Choice>
              <mc:Fallback>
                <p:oleObj name="Equation" r:id="rId3" imgW="2628720" imgH="48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4463" y="2357438"/>
                        <a:ext cx="6594475" cy="120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5"/>
          <p:cNvGraphicFramePr>
            <a:graphicFrameLocks noChangeAspect="1"/>
          </p:cNvGraphicFramePr>
          <p:nvPr/>
        </p:nvGraphicFramePr>
        <p:xfrm>
          <a:off x="1555750" y="4249738"/>
          <a:ext cx="5956300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Equation" r:id="rId5" imgW="2374560" imgH="482400" progId="Equation.3">
                  <p:embed/>
                </p:oleObj>
              </mc:Choice>
              <mc:Fallback>
                <p:oleObj name="Equation" r:id="rId5" imgW="2374560" imgH="482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0" y="4249738"/>
                        <a:ext cx="5956300" cy="120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</a:rPr>
              <a:t>4-</a:t>
            </a:r>
            <a:fld id="{75952FB4-606B-426D-96AE-0BEEF1076B3B}" type="slidenum">
              <a:rPr lang="en-US" altLang="en-US" sz="1400">
                <a:solidFill>
                  <a:schemeClr val="tx1"/>
                </a:solidFill>
              </a:rPr>
              <a:pPr/>
              <a:t>9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Functional expansions (5)</a:t>
            </a:r>
          </a:p>
        </p:txBody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308100"/>
            <a:ext cx="8858250" cy="1600200"/>
          </a:xfrm>
        </p:spPr>
        <p:txBody>
          <a:bodyPr/>
          <a:lstStyle/>
          <a:p>
            <a:pPr marL="533400" indent="-533400">
              <a:defRPr/>
            </a:pPr>
            <a:r>
              <a:rPr lang="en-US" sz="2800" dirty="0" smtClean="0"/>
              <a:t>This can be written as a (L+1)*(L+1) matrix equation as:</a:t>
            </a:r>
          </a:p>
          <a:p>
            <a:pPr marL="533400" indent="-533400">
              <a:defRPr/>
            </a:pPr>
            <a:endParaRPr lang="en-US" sz="2800" dirty="0" smtClean="0"/>
          </a:p>
          <a:p>
            <a:pPr marL="533400" indent="-533400">
              <a:defRPr/>
            </a:pPr>
            <a:endParaRPr lang="en-US" sz="2800" dirty="0" smtClean="0"/>
          </a:p>
          <a:p>
            <a:pPr marL="533400" indent="-533400">
              <a:buFontTx/>
              <a:buNone/>
              <a:defRPr/>
            </a:pPr>
            <a:r>
              <a:rPr lang="en-US" sz="2800" dirty="0" smtClean="0"/>
              <a:t>where</a:t>
            </a:r>
          </a:p>
          <a:p>
            <a:pPr marL="533400" indent="-533400">
              <a:buFontTx/>
              <a:buNone/>
              <a:defRPr/>
            </a:pPr>
            <a:endParaRPr lang="en-US" sz="2800" dirty="0" smtClean="0"/>
          </a:p>
          <a:p>
            <a:pPr marL="533400" indent="-533400">
              <a:defRPr/>
            </a:pPr>
            <a:endParaRPr lang="en-US" sz="2800" dirty="0" smtClean="0"/>
          </a:p>
          <a:p>
            <a:pPr marL="533400" indent="-533400">
              <a:defRPr/>
            </a:pPr>
            <a:endParaRPr lang="en-US" sz="2800" dirty="0" smtClean="0"/>
          </a:p>
          <a:p>
            <a:pPr marL="533400" indent="-533400">
              <a:defRPr/>
            </a:pPr>
            <a:endParaRPr lang="en-US" sz="1000" dirty="0" smtClean="0"/>
          </a:p>
          <a:p>
            <a:pPr marL="533400" indent="-533400">
              <a:defRPr/>
            </a:pPr>
            <a:r>
              <a:rPr lang="en-US" sz="2800" dirty="0" smtClean="0"/>
              <a:t>Notice </a:t>
            </a:r>
            <a:r>
              <a:rPr lang="en-US" sz="2400" dirty="0" smtClean="0"/>
              <a:t>that the A matrix (and its inverse) just depend on the basis functions (not the function being examined), so can be pre-calculated </a:t>
            </a:r>
          </a:p>
          <a:p>
            <a:pPr marL="533400" indent="-533400">
              <a:defRPr/>
            </a:pPr>
            <a:endParaRPr lang="en-US" sz="2800" dirty="0" smtClean="0"/>
          </a:p>
          <a:p>
            <a:pPr marL="533400" indent="-533400">
              <a:defRPr/>
            </a:pPr>
            <a:endParaRPr lang="en-US" sz="2800" dirty="0" smtClean="0"/>
          </a:p>
          <a:p>
            <a:pPr marL="533400" indent="-533400">
              <a:defRPr/>
            </a:pPr>
            <a:endParaRPr lang="en-US" sz="2800" dirty="0" smtClean="0"/>
          </a:p>
          <a:p>
            <a:pPr marL="533400" indent="-533400">
              <a:lnSpc>
                <a:spcPct val="90000"/>
              </a:lnSpc>
              <a:buFontTx/>
              <a:buNone/>
              <a:defRPr/>
            </a:pPr>
            <a:endParaRPr lang="en-US" sz="2800" dirty="0" smtClean="0"/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1701800" y="3368675"/>
          <a:ext cx="6858000" cy="208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Equation" r:id="rId3" imgW="3149280" imgH="965160" progId="Equation.DSMT4">
                  <p:embed/>
                </p:oleObj>
              </mc:Choice>
              <mc:Fallback>
                <p:oleObj name="Equation" r:id="rId3" imgW="3149280" imgH="9651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800" y="3368675"/>
                        <a:ext cx="6858000" cy="208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5"/>
          <p:cNvGraphicFramePr>
            <a:graphicFrameLocks noChangeAspect="1"/>
          </p:cNvGraphicFramePr>
          <p:nvPr/>
        </p:nvGraphicFramePr>
        <p:xfrm>
          <a:off x="3211513" y="1963738"/>
          <a:ext cx="2163762" cy="133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Equation" r:id="rId5" imgW="863280" imgH="533160" progId="Equation.DSMT4">
                  <p:embed/>
                </p:oleObj>
              </mc:Choice>
              <mc:Fallback>
                <p:oleObj name="Equation" r:id="rId5" imgW="863280" imgH="5331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1513" y="1963738"/>
                        <a:ext cx="2163762" cy="133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parkle">
  <a:themeElements>
    <a:clrScheme name="Sparkle 3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CBCBCB"/>
      </a:accent1>
      <a:accent2>
        <a:srgbClr val="EAEAEA"/>
      </a:accent2>
      <a:accent3>
        <a:srgbClr val="FFFFFF"/>
      </a:accent3>
      <a:accent4>
        <a:srgbClr val="000000"/>
      </a:accent4>
      <a:accent5>
        <a:srgbClr val="E2E2E2"/>
      </a:accent5>
      <a:accent6>
        <a:srgbClr val="D4D4D4"/>
      </a:accent6>
      <a:hlink>
        <a:srgbClr val="5F5F5F"/>
      </a:hlink>
      <a:folHlink>
        <a:srgbClr val="969696"/>
      </a:folHlink>
    </a:clrScheme>
    <a:fontScheme name="Spark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13470" dir="2700000" algn="ctr" rotWithShape="0">
            <a:schemeClr val="bg2"/>
          </a:outerShdw>
        </a:effectLst>
      </a:spPr>
      <a:bodyPr vert="horz" wrap="squar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13470" dir="2700000" algn="ctr" rotWithShape="0">
            <a:schemeClr val="bg2"/>
          </a:outerShdw>
        </a:effectLst>
      </a:spPr>
      <a:bodyPr vert="horz" wrap="squar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parkle 1">
        <a:dk1>
          <a:srgbClr val="000000"/>
        </a:dk1>
        <a:lt1>
          <a:srgbClr val="DDDDDD"/>
        </a:lt1>
        <a:dk2>
          <a:srgbClr val="0000FF"/>
        </a:dk2>
        <a:lt2>
          <a:srgbClr val="00CCCC"/>
        </a:lt2>
        <a:accent1>
          <a:srgbClr val="B2B2B2"/>
        </a:accent1>
        <a:accent2>
          <a:srgbClr val="FF9933"/>
        </a:accent2>
        <a:accent3>
          <a:srgbClr val="AAAAFF"/>
        </a:accent3>
        <a:accent4>
          <a:srgbClr val="BDBDBD"/>
        </a:accent4>
        <a:accent5>
          <a:srgbClr val="D5D5D5"/>
        </a:accent5>
        <a:accent6>
          <a:srgbClr val="E78A2D"/>
        </a:accent6>
        <a:hlink>
          <a:srgbClr val="CC00CC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parkle 2">
        <a:dk1>
          <a:srgbClr val="000000"/>
        </a:dk1>
        <a:lt1>
          <a:srgbClr val="CCCCFF"/>
        </a:lt1>
        <a:dk2>
          <a:srgbClr val="003399"/>
        </a:dk2>
        <a:lt2>
          <a:srgbClr val="76E0E6"/>
        </a:lt2>
        <a:accent1>
          <a:srgbClr val="66CCFF"/>
        </a:accent1>
        <a:accent2>
          <a:srgbClr val="6666FF"/>
        </a:accent2>
        <a:accent3>
          <a:srgbClr val="E2E2FF"/>
        </a:accent3>
        <a:accent4>
          <a:srgbClr val="000000"/>
        </a:accent4>
        <a:accent5>
          <a:srgbClr val="B8E2FF"/>
        </a:accent5>
        <a:accent6>
          <a:srgbClr val="5C5CE7"/>
        </a:accent6>
        <a:hlink>
          <a:srgbClr val="00CCCC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arkl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Designs\Artsy.pot</Template>
  <TotalTime>2281</TotalTime>
  <Words>1445</Words>
  <Application>Microsoft Office PowerPoint</Application>
  <PresentationFormat>On-screen Show (4:3)</PresentationFormat>
  <Paragraphs>378</Paragraphs>
  <Slides>37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Times New Roman</vt:lpstr>
      <vt:lpstr>Monotype Sorts</vt:lpstr>
      <vt:lpstr>Wingdings</vt:lpstr>
      <vt:lpstr>Symbol</vt:lpstr>
      <vt:lpstr>Sparkle</vt:lpstr>
      <vt:lpstr>MathType 6.0 Equation</vt:lpstr>
      <vt:lpstr>Microsoft Equation 3.0</vt:lpstr>
      <vt:lpstr>Lesson 4 Objectives</vt:lpstr>
      <vt:lpstr>BE so far</vt:lpstr>
      <vt:lpstr>Transport with Secondary Particles</vt:lpstr>
      <vt:lpstr>External Fixed Source</vt:lpstr>
      <vt:lpstr>Functional expansions</vt:lpstr>
      <vt:lpstr>Functional expansions (2)</vt:lpstr>
      <vt:lpstr>Functional expansions (3)</vt:lpstr>
      <vt:lpstr>Functional expansions (4)</vt:lpstr>
      <vt:lpstr>Functional expansions (5)</vt:lpstr>
      <vt:lpstr>Functional expansions (6)</vt:lpstr>
      <vt:lpstr>Use of Legendre expansions</vt:lpstr>
      <vt:lpstr>Use of Legendre expansions (2)</vt:lpstr>
      <vt:lpstr>Use of Legendre expansions (3)</vt:lpstr>
      <vt:lpstr>Scattering Source</vt:lpstr>
      <vt:lpstr>Scattering Source (2)</vt:lpstr>
      <vt:lpstr>Scattering Source (3)</vt:lpstr>
      <vt:lpstr>Scattering Source (4)</vt:lpstr>
      <vt:lpstr>Scattering Source (5)</vt:lpstr>
      <vt:lpstr>Scattering Source (5)</vt:lpstr>
      <vt:lpstr>Fission Source</vt:lpstr>
      <vt:lpstr>Complete Source</vt:lpstr>
      <vt:lpstr>Full Equation</vt:lpstr>
      <vt:lpstr>Source vs. Eigenvalue Calculations</vt:lpstr>
      <vt:lpstr>Eigenvalue Calculations</vt:lpstr>
      <vt:lpstr>Eigenvalue solution normalization</vt:lpstr>
      <vt:lpstr>Eigenvalue approach</vt:lpstr>
      <vt:lpstr>Lambda (k-effective) eigenvalue</vt:lpstr>
      <vt:lpstr>Lambda eigenvalue (2)</vt:lpstr>
      <vt:lpstr>Alpha (time-absorption) eigenvalue</vt:lpstr>
      <vt:lpstr>Alpha eigenvalue (2)</vt:lpstr>
      <vt:lpstr>Alpha eigenvalue (3)</vt:lpstr>
      <vt:lpstr>B2 (buckling) eigenvalue</vt:lpstr>
      <vt:lpstr>B2 eigenvalue (2)</vt:lpstr>
      <vt:lpstr>B2 eigenvalue (3)</vt:lpstr>
      <vt:lpstr>Material search “eigenvalue”</vt:lpstr>
      <vt:lpstr>Homework 4-1</vt:lpstr>
      <vt:lpstr>Homework 4-2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Criticality Safety and Radiation Shielding Team</dc:title>
  <dc:creator>Ronald E. Pevey</dc:creator>
  <cp:lastModifiedBy>Ronald Pevey</cp:lastModifiedBy>
  <cp:revision>153</cp:revision>
  <cp:lastPrinted>1999-08-30T19:39:18Z</cp:lastPrinted>
  <dcterms:created xsi:type="dcterms:W3CDTF">1995-05-28T16:29:18Z</dcterms:created>
  <dcterms:modified xsi:type="dcterms:W3CDTF">2016-09-25T19:31:51Z</dcterms:modified>
</cp:coreProperties>
</file>