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38" r:id="rId2"/>
    <p:sldId id="656" r:id="rId3"/>
    <p:sldId id="441" r:id="rId4"/>
    <p:sldId id="659" r:id="rId5"/>
    <p:sldId id="660" r:id="rId6"/>
    <p:sldId id="460" r:id="rId7"/>
    <p:sldId id="455" r:id="rId8"/>
    <p:sldId id="456" r:id="rId9"/>
    <p:sldId id="457" r:id="rId10"/>
    <p:sldId id="462" r:id="rId11"/>
    <p:sldId id="461" r:id="rId12"/>
    <p:sldId id="439" r:id="rId13"/>
    <p:sldId id="440" r:id="rId14"/>
    <p:sldId id="657" r:id="rId15"/>
    <p:sldId id="442" r:id="rId16"/>
    <p:sldId id="443" r:id="rId17"/>
    <p:sldId id="444" r:id="rId18"/>
    <p:sldId id="445" r:id="rId19"/>
    <p:sldId id="647" r:id="rId20"/>
    <p:sldId id="648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655" r:id="rId29"/>
    <p:sldId id="458" r:id="rId30"/>
    <p:sldId id="459" r:id="rId31"/>
    <p:sldId id="463" r:id="rId32"/>
    <p:sldId id="464" r:id="rId33"/>
    <p:sldId id="465" r:id="rId34"/>
    <p:sldId id="466" r:id="rId35"/>
    <p:sldId id="467" r:id="rId36"/>
    <p:sldId id="468" r:id="rId37"/>
    <p:sldId id="658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FF82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32787"/>
    <p:restoredTop sz="90929"/>
  </p:normalViewPr>
  <p:slideViewPr>
    <p:cSldViewPr snapToGrid="0">
      <p:cViewPr>
        <p:scale>
          <a:sx n="113" d="100"/>
          <a:sy n="113" d="100"/>
        </p:scale>
        <p:origin x="-22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1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CA2019CB-F859-4252-80C6-BFBD348ED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92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732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12850" y="62325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651250" y="623252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NE421 Nuclear Criticality Safety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 wrap="none" lIns="92075" tIns="46038" rIns="92075" bIns="46038" anchor="ctr"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en-US" altLang="en-US"/>
              <a:t>5-</a:t>
            </a:r>
            <a:fld id="{70E287B0-3655-44D6-A759-528EB9644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879F458E-CCA5-4F79-9A30-7F6F673CE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2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2900"/>
            <a:ext cx="20574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60198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CC77524C-35B6-4092-8ABD-39FA0D5B3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2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6D646FFA-31CD-45A2-80A1-A4BC7327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7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0452835-86F1-434A-BADB-E8B6FF9E1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1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76B5E42C-940C-430A-B8E3-6D2A5D5D0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79049628-7D3F-40E5-A623-4B99222A9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6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392C2B79-E943-43BE-9148-171631F0F3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4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1D3091B5-49DC-48D8-A114-E654DF035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52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F3F8E34B-013F-4DEE-AAF3-F98992CC9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84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C13103A9-5A37-4553-9B75-DD880B030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2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429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	</a:t>
            </a:r>
          </a:p>
          <a:p>
            <a:pPr lvl="2"/>
            <a:r>
              <a:rPr lang="en-US" smtClean="0"/>
              <a:t>Third</a:t>
            </a:r>
          </a:p>
          <a:p>
            <a:pPr lvl="2"/>
            <a:endParaRPr lang="en-US" smtClean="0"/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5-</a:t>
            </a:r>
            <a:fld id="{9B137416-29B2-4D77-BE88-E163796D1B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lvinandhobbes.wikia.com/wiki/Yo-yo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E3B154B7-3F2F-4AFF-B22D-35BA9CC310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 5 Objectives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824038"/>
            <a:ext cx="7772400" cy="4695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Finishing up Chapter 1</a:t>
            </a:r>
          </a:p>
          <a:p>
            <a:pPr>
              <a:defRPr/>
            </a:pPr>
            <a:r>
              <a:rPr lang="en-US" dirty="0" smtClean="0"/>
              <a:t>Development of </a:t>
            </a:r>
            <a:r>
              <a:rPr lang="en-US" dirty="0" err="1" smtClean="0"/>
              <a:t>adjoint</a:t>
            </a:r>
            <a:r>
              <a:rPr lang="en-US" dirty="0" smtClean="0"/>
              <a:t> B.E.</a:t>
            </a:r>
          </a:p>
          <a:p>
            <a:pPr lvl="1">
              <a:defRPr/>
            </a:pPr>
            <a:r>
              <a:rPr lang="en-US" dirty="0" smtClean="0"/>
              <a:t>Mathematical elements of </a:t>
            </a:r>
            <a:r>
              <a:rPr lang="en-US" dirty="0" err="1" smtClean="0"/>
              <a:t>adjoints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Application to the terms of the B.E.</a:t>
            </a:r>
          </a:p>
          <a:p>
            <a:pPr lvl="1">
              <a:defRPr/>
            </a:pPr>
            <a:r>
              <a:rPr lang="en-US" dirty="0" smtClean="0"/>
              <a:t>Use of </a:t>
            </a:r>
            <a:r>
              <a:rPr lang="en-US" dirty="0" err="1" smtClean="0"/>
              <a:t>adjoint</a:t>
            </a:r>
            <a:r>
              <a:rPr lang="en-US" dirty="0" smtClean="0"/>
              <a:t> in source/detector problems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0D9E1C87-E74E-4ACF-8ECD-2314839F93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44303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A FORWARD calculation involves DEDUCING the consequences of the presence of a SOURCE.  It results in a particle flux distribution that can be used to make a DOSE MAP.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On the other hand, an ADJOINT calculation involves deducing the consequences of the placement of a DETECTOR.  It results in a adjoint flux distribution that can be translated into a DETECTOR SENSITIVITY MAP.  (i.e., a map of what source locations a detector can “see”).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 little more abstract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BE8408E3-E616-4AF8-99DC-97EA80E7D0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Q:  If either way gives the same answer, how do you choose between the forward and adjoint modes?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A:  Both methods involve two steps: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smtClean="0"/>
              <a:t>Solve for forward or adjoint flux (expensive)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smtClean="0"/>
              <a:t>Integrate flux over response function or source (cheap)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 Therefore, you should choose the mode that minimizes expense: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smtClean="0"/>
              <a:t>FORWARD if you have 1 source, many detectors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smtClean="0"/>
              <a:t>ADJOINT if you have 1 detector, many sources			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Adjoint or forward?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7F36FC32-6356-4CFF-BC11-751C5C6E3C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Development of Adjoint B.E.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5287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We will be developing the </a:t>
            </a:r>
            <a:r>
              <a:rPr lang="en-US" sz="2400" dirty="0" err="1" smtClean="0"/>
              <a:t>Adjoint</a:t>
            </a:r>
            <a:r>
              <a:rPr lang="en-US" sz="2400" dirty="0" smtClean="0"/>
              <a:t> form of the Boltzmann Equation with the following steps: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Mathematical elements of </a:t>
            </a:r>
            <a:r>
              <a:rPr lang="en-US" sz="2400" dirty="0" err="1" smtClean="0"/>
              <a:t>adjoints</a:t>
            </a:r>
            <a:endParaRPr lang="en-US" sz="2400" dirty="0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Introduction of special notation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Discussion of WHAT an </a:t>
            </a:r>
            <a:r>
              <a:rPr lang="en-US" sz="2000" dirty="0" err="1" smtClean="0"/>
              <a:t>adjoint</a:t>
            </a:r>
            <a:r>
              <a:rPr lang="en-US" sz="2000" dirty="0" smtClean="0"/>
              <a:t> operator 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Application to the terms of the B.E.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Use of a “cookbook” approach to (tediously) translate each term of the B.E. into </a:t>
            </a:r>
            <a:r>
              <a:rPr lang="en-US" sz="2000" dirty="0" err="1" smtClean="0"/>
              <a:t>adjoint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Physical derivation of </a:t>
            </a:r>
            <a:r>
              <a:rPr lang="en-US" sz="2400" dirty="0" err="1" smtClean="0"/>
              <a:t>adjoint</a:t>
            </a:r>
            <a:endParaRPr lang="en-US" sz="240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WHAT the </a:t>
            </a:r>
            <a:r>
              <a:rPr lang="en-US" sz="2000" dirty="0" err="1" smtClean="0"/>
              <a:t>adjoint</a:t>
            </a:r>
            <a:r>
              <a:rPr lang="en-US" sz="2000" dirty="0" smtClean="0"/>
              <a:t> flux 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Use of </a:t>
            </a:r>
            <a:r>
              <a:rPr lang="en-US" sz="2400" dirty="0" err="1" smtClean="0"/>
              <a:t>adjoint</a:t>
            </a:r>
            <a:r>
              <a:rPr lang="en-US" sz="2400" dirty="0" smtClean="0"/>
              <a:t> in source/detector problems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/>
              <a:t>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5DAA55D1-4AFE-4AC3-A2D0-417C7595B0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Special mathematical notation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Operator notation:	</a:t>
            </a:r>
            <a:r>
              <a:rPr lang="en-US" sz="2400" smtClean="0"/>
              <a:t>		</a:t>
            </a:r>
          </a:p>
        </p:txBody>
      </p:sp>
      <p:graphicFrame>
        <p:nvGraphicFramePr>
          <p:cNvPr id="6149" name="Object 2048"/>
          <p:cNvGraphicFramePr>
            <a:graphicFrameLocks noChangeAspect="1"/>
          </p:cNvGraphicFramePr>
          <p:nvPr/>
        </p:nvGraphicFramePr>
        <p:xfrm>
          <a:off x="596900" y="2117725"/>
          <a:ext cx="8056563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3213100" imgH="1676400" progId="Equation.3">
                  <p:embed/>
                </p:oleObj>
              </mc:Choice>
              <mc:Fallback>
                <p:oleObj name="Equation" r:id="rId3" imgW="3213100" imgH="1676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117725"/>
                        <a:ext cx="8056563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85CBB89-E14D-4477-B5A3-4B5DE645C0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Special mathematical notation (2)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Inner product (cf. Bra-</a:t>
            </a:r>
            <a:r>
              <a:rPr lang="en-US" sz="2800" dirty="0" err="1" smtClean="0"/>
              <a:t>ket</a:t>
            </a:r>
            <a:r>
              <a:rPr lang="en-US" sz="2800" dirty="0" smtClean="0"/>
              <a:t>) notation: 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Definition of </a:t>
            </a:r>
            <a:r>
              <a:rPr lang="en-US" sz="2800" i="1" dirty="0" smtClean="0"/>
              <a:t>L</a:t>
            </a:r>
            <a:r>
              <a:rPr lang="en-US" sz="2800" dirty="0" smtClean="0"/>
              <a:t>*, the operator </a:t>
            </a:r>
            <a:r>
              <a:rPr lang="en-US" sz="2800" dirty="0" err="1" smtClean="0"/>
              <a:t>adjoint</a:t>
            </a:r>
            <a:r>
              <a:rPr lang="en-US" sz="2800" dirty="0" smtClean="0"/>
              <a:t> to </a:t>
            </a:r>
            <a:r>
              <a:rPr lang="en-US" sz="2800" i="1" dirty="0" smtClean="0"/>
              <a:t>L</a:t>
            </a:r>
            <a:r>
              <a:rPr lang="en-US" sz="2800" dirty="0" smtClean="0"/>
              <a:t>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We will use this definition </a:t>
            </a:r>
            <a:r>
              <a:rPr lang="en-US" sz="2800" u="sng" dirty="0" smtClean="0"/>
              <a:t>both</a:t>
            </a:r>
            <a:r>
              <a:rPr lang="en-US" sz="2800" dirty="0" smtClean="0"/>
              <a:t> to convert each of the four “sub-terms” of the B.E. into the </a:t>
            </a:r>
            <a:r>
              <a:rPr lang="en-US" sz="2800" dirty="0" err="1" smtClean="0"/>
              <a:t>adjoint</a:t>
            </a:r>
            <a:r>
              <a:rPr lang="en-US" sz="2800" dirty="0" smtClean="0"/>
              <a:t> form </a:t>
            </a:r>
            <a:r>
              <a:rPr lang="en-US" sz="2800" u="sng" dirty="0" smtClean="0"/>
              <a:t>and</a:t>
            </a:r>
            <a:r>
              <a:rPr lang="en-US" sz="2800" dirty="0" smtClean="0"/>
              <a:t> to demonstrate the usefulness of the </a:t>
            </a:r>
            <a:r>
              <a:rPr lang="en-US" sz="2800" dirty="0" err="1" smtClean="0"/>
              <a:t>adjoint</a:t>
            </a:r>
            <a:r>
              <a:rPr lang="en-US" sz="2800" dirty="0" smtClean="0"/>
              <a:t> B.E.</a:t>
            </a:r>
            <a:endParaRPr lang="en-US" sz="2000" dirty="0" smtClean="0"/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/>
        </p:nvGraphicFramePr>
        <p:xfrm>
          <a:off x="1423988" y="1952625"/>
          <a:ext cx="64563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2578100" imgH="482600" progId="Equation.3">
                  <p:embed/>
                </p:oleObj>
              </mc:Choice>
              <mc:Fallback>
                <p:oleObj name="Equation" r:id="rId3" imgW="2578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952625"/>
                        <a:ext cx="64563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>
            <a:graphicFrameLocks noChangeAspect="1"/>
          </p:cNvGraphicFramePr>
          <p:nvPr/>
        </p:nvGraphicFramePr>
        <p:xfrm>
          <a:off x="2933700" y="3851275"/>
          <a:ext cx="2638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5" imgW="1054100" imgH="279400" progId="Equation.3">
                  <p:embed/>
                </p:oleObj>
              </mc:Choice>
              <mc:Fallback>
                <p:oleObj name="Equation" r:id="rId5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851275"/>
                        <a:ext cx="26384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29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AEEFA745-8FEB-4810-B838-0DED4F1700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Converting to adjoint form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Our conversion of the four subterms will follow the following procedure: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Form the “left-hand-side” for the sub-term: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Reverse the positions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 inside the resulting equation.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Rearrange (if necessary) the integrals into the form: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Isolate the new operator term, 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3660775" y="2824163"/>
          <a:ext cx="1239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494870" imgH="253780" progId="Equation.3">
                  <p:embed/>
                </p:oleObj>
              </mc:Choice>
              <mc:Fallback>
                <p:oleObj name="Equation" r:id="rId3" imgW="494870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824163"/>
                        <a:ext cx="123983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3448050" y="5121275"/>
          <a:ext cx="12715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508000" imgH="279400" progId="Equation.3">
                  <p:embed/>
                </p:oleObj>
              </mc:Choice>
              <mc:Fallback>
                <p:oleObj name="Equation" r:id="rId5" imgW="508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121275"/>
                        <a:ext cx="12715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5697538" y="5746750"/>
          <a:ext cx="4460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5746750"/>
                        <a:ext cx="4460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9497C82D-081C-43B7-BA95-A0200DFA0F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Form the “left-hand-side” for the sub-term: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Reverse the positions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 inside the resulting equation.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Rearranging (if necessary) the integrals into the form: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Isolate the new operator term, </a:t>
            </a:r>
          </a:p>
        </p:txBody>
      </p:sp>
      <p:graphicFrame>
        <p:nvGraphicFramePr>
          <p:cNvPr id="9220" name="Object 2048"/>
          <p:cNvGraphicFramePr>
            <a:graphicFrameLocks noChangeAspect="1"/>
          </p:cNvGraphicFramePr>
          <p:nvPr/>
        </p:nvGraphicFramePr>
        <p:xfrm>
          <a:off x="427038" y="1879600"/>
          <a:ext cx="80168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3200400" imgH="482400" progId="Equation.3">
                  <p:embed/>
                </p:oleObj>
              </mc:Choice>
              <mc:Fallback>
                <p:oleObj name="Equation" r:id="rId3" imgW="3200400" imgH="482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879600"/>
                        <a:ext cx="80168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49"/>
          <p:cNvGraphicFramePr>
            <a:graphicFrameLocks noChangeAspect="1"/>
          </p:cNvGraphicFramePr>
          <p:nvPr/>
        </p:nvGraphicFramePr>
        <p:xfrm>
          <a:off x="465138" y="4122738"/>
          <a:ext cx="79533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3175000" imgH="482600" progId="Equation.3">
                  <p:embed/>
                </p:oleObj>
              </mc:Choice>
              <mc:Fallback>
                <p:oleObj name="Equation" r:id="rId5" imgW="3175000" imgH="4826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122738"/>
                        <a:ext cx="79533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Rectangle 5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Interaction term, </a:t>
            </a:r>
            <a:r>
              <a:rPr lang="en-US" i="0" smtClean="0"/>
              <a:t>L</a:t>
            </a:r>
            <a:r>
              <a:rPr lang="en-US" baseline="-25000" smtClean="0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00D8D2D5-5596-4C10-ADC0-AE7EE1A655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2800" smtClean="0"/>
              <a:t>Rearranging (if necessary) the integrals into the form: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2800" smtClean="0"/>
              <a:t>Isolate the new operator term: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 with:</a:t>
            </a:r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So, the first term is so-called “self-adjoint”</a:t>
            </a:r>
          </a:p>
        </p:txBody>
      </p:sp>
      <p:graphicFrame>
        <p:nvGraphicFramePr>
          <p:cNvPr id="10244" name="Object 0"/>
          <p:cNvGraphicFramePr>
            <a:graphicFrameLocks noChangeAspect="1"/>
          </p:cNvGraphicFramePr>
          <p:nvPr/>
        </p:nvGraphicFramePr>
        <p:xfrm>
          <a:off x="484188" y="2749550"/>
          <a:ext cx="80168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3200400" imgH="482400" progId="Equation.3">
                  <p:embed/>
                </p:oleObj>
              </mc:Choice>
              <mc:Fallback>
                <p:oleObj name="Equation" r:id="rId3" imgW="320040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749550"/>
                        <a:ext cx="80168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3252788" y="4805363"/>
            <a:ext cx="2222500" cy="654050"/>
            <a:chOff x="2149" y="3101"/>
            <a:chExt cx="1400" cy="412"/>
          </a:xfrm>
        </p:grpSpPr>
        <p:graphicFrame>
          <p:nvGraphicFramePr>
            <p:cNvPr id="10247" name="Object 1"/>
            <p:cNvGraphicFramePr>
              <a:graphicFrameLocks noChangeAspect="1"/>
            </p:cNvGraphicFramePr>
            <p:nvPr/>
          </p:nvGraphicFramePr>
          <p:xfrm>
            <a:off x="2201" y="3105"/>
            <a:ext cx="130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5" imgW="825500" imgH="241300" progId="Equation.3">
                    <p:embed/>
                  </p:oleObj>
                </mc:Choice>
                <mc:Fallback>
                  <p:oleObj name="Equation" r:id="rId5" imgW="825500" imgH="2413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3105"/>
                          <a:ext cx="1303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2149" y="3101"/>
              <a:ext cx="1400" cy="41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sp>
        <p:nvSpPr>
          <p:cNvPr id="2048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Interaction term, </a:t>
            </a:r>
            <a:r>
              <a:rPr lang="en-US" i="0" smtClean="0"/>
              <a:t>L</a:t>
            </a:r>
            <a:r>
              <a:rPr lang="en-US" baseline="-25000" smtClean="0"/>
              <a:t>2  </a:t>
            </a:r>
            <a:r>
              <a:rPr lang="en-US" smtClean="0"/>
              <a:t>(2)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4145B759-E958-4C0D-85C6-0614D47FB2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Form the “left-hand-side” for the sub-term: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Reversing the positions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 inside the resulting equation (after moving </a:t>
            </a:r>
            <a:r>
              <a:rPr lang="en-US" sz="2800" i="1" smtClean="0"/>
              <a:t>a</a:t>
            </a:r>
            <a:r>
              <a:rPr lang="en-US" sz="2800" smtClean="0"/>
              <a:t> inside)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419100" y="1741488"/>
          <a:ext cx="824071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3289300" imgH="965200" progId="Equation.3">
                  <p:embed/>
                </p:oleObj>
              </mc:Choice>
              <mc:Fallback>
                <p:oleObj name="Equation" r:id="rId3" imgW="32893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41488"/>
                        <a:ext cx="824071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96875" y="5016500"/>
          <a:ext cx="827246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3302000" imgH="736600" progId="Equation.3">
                  <p:embed/>
                </p:oleObj>
              </mc:Choice>
              <mc:Fallback>
                <p:oleObj name="Equation" r:id="rId5" imgW="33020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016500"/>
                        <a:ext cx="8272463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9" name="Rectangle 5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Scattering term, </a:t>
            </a:r>
            <a:r>
              <a:rPr lang="en-US" i="0" smtClean="0"/>
              <a:t>L</a:t>
            </a:r>
            <a:r>
              <a:rPr lang="en-US" baseline="-25000" smtClean="0"/>
              <a:t>3</a:t>
            </a: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D36DE7DF-FA5A-41FB-9A3B-2DEA6A83C0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Scattering term, </a:t>
            </a:r>
            <a:r>
              <a:rPr lang="en-US" i="0" smtClean="0"/>
              <a:t>L</a:t>
            </a:r>
            <a:r>
              <a:rPr lang="en-US" baseline="-25000" smtClean="0"/>
              <a:t>3</a:t>
            </a:r>
            <a:r>
              <a:rPr lang="en-US" smtClean="0"/>
              <a:t> (2)</a:t>
            </a:r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2775" y="1338263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2800" smtClean="0"/>
              <a:t>Rearranging the integrals into the form: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Exchange primed and unprimed: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731838" y="1677988"/>
          <a:ext cx="7527925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3022600" imgH="965200" progId="Equation.3">
                  <p:embed/>
                </p:oleObj>
              </mc:Choice>
              <mc:Fallback>
                <p:oleObj name="Equation" r:id="rId3" imgW="30226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677988"/>
                        <a:ext cx="7527925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9"/>
          <p:cNvGraphicFramePr>
            <a:graphicFrameLocks noChangeAspect="1"/>
          </p:cNvGraphicFramePr>
          <p:nvPr/>
        </p:nvGraphicFramePr>
        <p:xfrm>
          <a:off x="1185863" y="4364038"/>
          <a:ext cx="686435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2755900" imgH="1003300" progId="Equation.3">
                  <p:embed/>
                </p:oleObj>
              </mc:Choice>
              <mc:Fallback>
                <p:oleObj name="Equation" r:id="rId5" imgW="2755900" imgH="1003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364038"/>
                        <a:ext cx="6864350" cy="249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</a:rPr>
              <a:t>5-</a:t>
            </a:r>
            <a:fld id="{F602290E-D534-4F87-B470-EF304BF960C6}" type="slidenum">
              <a:rPr lang="en-US" altLang="en-US" sz="1400">
                <a:solidFill>
                  <a:schemeClr val="tx1"/>
                </a:solidFill>
              </a:rPr>
              <a:pPr/>
              <a:t>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pic>
        <p:nvPicPr>
          <p:cNvPr id="5123" name="Picture 2" descr="Image result for calvin and hobbes yoy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76500"/>
            <a:ext cx="7635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85C8F914-E114-4055-96D6-CFE08FA59B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Scattering term, </a:t>
            </a:r>
            <a:r>
              <a:rPr lang="en-US" i="0" smtClean="0"/>
              <a:t>L</a:t>
            </a:r>
            <a:r>
              <a:rPr lang="en-US" baseline="-25000" smtClean="0"/>
              <a:t>3</a:t>
            </a:r>
            <a:r>
              <a:rPr lang="en-US" smtClean="0"/>
              <a:t> (3)</a:t>
            </a:r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sz="2800" smtClean="0"/>
              <a:t>Isolate the new operator term: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Note that the energy direction of scatter has been reversed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</p:txBody>
      </p:sp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1393825" y="1879600"/>
          <a:ext cx="56308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2260600" imgH="482600" progId="Equation.3">
                  <p:embed/>
                </p:oleObj>
              </mc:Choice>
              <mc:Fallback>
                <p:oleObj name="Equation" r:id="rId3" imgW="22606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879600"/>
                        <a:ext cx="56308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1350963" y="1944688"/>
            <a:ext cx="5749925" cy="1117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504DE60E-56A3-4DA6-8827-8B8240C5B7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123983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Form the “left-hand-side” for the sub-term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Reversing the positions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b:</a:t>
            </a: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Fission term, </a:t>
            </a:r>
            <a:r>
              <a:rPr lang="en-US" i="0" smtClean="0"/>
              <a:t>L</a:t>
            </a:r>
            <a:r>
              <a:rPr lang="en-US" baseline="-25000" smtClean="0"/>
              <a:t>4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485775" y="1655763"/>
          <a:ext cx="805021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3213100" imgH="965200" progId="Equation.3">
                  <p:embed/>
                </p:oleObj>
              </mc:Choice>
              <mc:Fallback>
                <p:oleObj name="Equation" r:id="rId3" imgW="32131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655763"/>
                        <a:ext cx="805021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800100" y="4699000"/>
          <a:ext cx="79867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3187700" imgH="762000" progId="Equation.3">
                  <p:embed/>
                </p:oleObj>
              </mc:Choice>
              <mc:Fallback>
                <p:oleObj name="Equation" r:id="rId5" imgW="3187700" imgH="76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699000"/>
                        <a:ext cx="79867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F685D6E8-4B32-4748-B617-C21938891E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2800" smtClean="0"/>
              <a:t>Rearranging the integrals into the form: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 startAt="3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Exchange primed and unprimed: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Fission term  (2)</a:t>
            </a:r>
            <a:endParaRPr lang="en-US" baseline="-25000" smtClean="0"/>
          </a:p>
        </p:txBody>
      </p:sp>
      <p:graphicFrame>
        <p:nvGraphicFramePr>
          <p:cNvPr id="15365" name="Object 0"/>
          <p:cNvGraphicFramePr>
            <a:graphicFrameLocks noChangeAspect="1"/>
          </p:cNvGraphicFramePr>
          <p:nvPr/>
        </p:nvGraphicFramePr>
        <p:xfrm>
          <a:off x="409575" y="1701800"/>
          <a:ext cx="83026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3314700" imgH="965200" progId="Equation.3">
                  <p:embed/>
                </p:oleObj>
              </mc:Choice>
              <mc:Fallback>
                <p:oleObj name="Equation" r:id="rId3" imgW="3314700" imgH="965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701800"/>
                        <a:ext cx="83026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"/>
          <p:cNvGraphicFramePr>
            <a:graphicFrameLocks noChangeAspect="1"/>
          </p:cNvGraphicFramePr>
          <p:nvPr/>
        </p:nvGraphicFramePr>
        <p:xfrm>
          <a:off x="368300" y="4445000"/>
          <a:ext cx="839787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3352800" imgH="965200" progId="Equation.3">
                  <p:embed/>
                </p:oleObj>
              </mc:Choice>
              <mc:Fallback>
                <p:oleObj name="Equation" r:id="rId5" imgW="33528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445000"/>
                        <a:ext cx="839787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6BBB4BC8-E5E6-4DF4-A291-1AE785A147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sz="2800" smtClean="0"/>
              <a:t>Isolate the new operator term: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 Note the interesting swap of the roles of the cross sections and chi function.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Fission term  (3)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1712913" y="2173288"/>
          <a:ext cx="53768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146300" imgH="482600" progId="Equation.3">
                  <p:embed/>
                </p:oleObj>
              </mc:Choice>
              <mc:Fallback>
                <p:oleObj name="Equation" r:id="rId3" imgW="2146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173288"/>
                        <a:ext cx="53768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655763" y="2265363"/>
            <a:ext cx="5546725" cy="1117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FBC95686-9957-4EBF-A452-A861D2F3AFE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Form the “left-hand-side” for the sub-term: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800" smtClean="0"/>
              <a:t>Reversing the positions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 inside the resulting equation.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400" smtClean="0"/>
              <a:t>This is more difficult because of the divergence operator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400" smtClean="0"/>
              <a:t>We must use the vector product rule: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Leakage term, </a:t>
            </a:r>
            <a:r>
              <a:rPr lang="en-US" i="0" smtClean="0"/>
              <a:t>L</a:t>
            </a:r>
            <a:r>
              <a:rPr lang="en-US" baseline="-25000" smtClean="0"/>
              <a:t>1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82625" y="1895475"/>
          <a:ext cx="75406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3009900" imgH="482600" progId="Equation.3">
                  <p:embed/>
                </p:oleObj>
              </mc:Choice>
              <mc:Fallback>
                <p:oleObj name="Equation" r:id="rId3" imgW="3009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895475"/>
                        <a:ext cx="75406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931863" y="5338763"/>
          <a:ext cx="72850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2908300" imgH="508000" progId="Equation.3">
                  <p:embed/>
                </p:oleObj>
              </mc:Choice>
              <mc:Fallback>
                <p:oleObj name="Equation" r:id="rId5" imgW="29083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338763"/>
                        <a:ext cx="72850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307DD546-6245-4907-B88F-37BF5E570C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defRPr/>
            </a:pPr>
            <a:r>
              <a:rPr lang="en-US" sz="2400" smtClean="0"/>
              <a:t>Rearranging this to:</a:t>
            </a:r>
          </a:p>
          <a:p>
            <a:pPr marL="914400" lvl="1" indent="-457200">
              <a:lnSpc>
                <a:spcPct val="90000"/>
              </a:lnSpc>
              <a:defRPr/>
            </a:pPr>
            <a:endParaRPr lang="en-US" sz="2400" smtClean="0"/>
          </a:p>
          <a:p>
            <a:pPr marL="914400" lvl="1" indent="-457200">
              <a:lnSpc>
                <a:spcPct val="90000"/>
              </a:lnSpc>
              <a:defRPr/>
            </a:pPr>
            <a:endParaRPr lang="en-US" sz="2400" smtClean="0"/>
          </a:p>
          <a:p>
            <a:pPr marL="914400" lvl="1" indent="-457200">
              <a:lnSpc>
                <a:spcPct val="90000"/>
              </a:lnSpc>
              <a:defRPr/>
            </a:pPr>
            <a:endParaRPr lang="en-US" sz="2400" smtClean="0"/>
          </a:p>
          <a:p>
            <a:pPr marL="914400" lvl="1" indent="-457200">
              <a:lnSpc>
                <a:spcPct val="90000"/>
              </a:lnSpc>
              <a:defRPr/>
            </a:pPr>
            <a:endParaRPr lang="en-US" sz="2400" smtClean="0"/>
          </a:p>
          <a:p>
            <a:pPr marL="914400" lvl="1" indent="-457200">
              <a:lnSpc>
                <a:spcPct val="90000"/>
              </a:lnSpc>
              <a:defRPr/>
            </a:pPr>
            <a:endParaRPr lang="en-US" sz="2400" smtClean="0"/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400" smtClean="0"/>
              <a:t>Substituting this gives us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endParaRPr lang="en-US" sz="2800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Leakage term, </a:t>
            </a:r>
            <a:r>
              <a:rPr lang="en-US" i="0" smtClean="0"/>
              <a:t>L</a:t>
            </a:r>
            <a:r>
              <a:rPr lang="en-US" baseline="-25000" smtClean="0"/>
              <a:t>1</a:t>
            </a:r>
            <a:r>
              <a:rPr lang="en-US" smtClean="0"/>
              <a:t> (2)</a:t>
            </a:r>
          </a:p>
        </p:txBody>
      </p:sp>
      <p:graphicFrame>
        <p:nvGraphicFramePr>
          <p:cNvPr id="18437" name="Object 0"/>
          <p:cNvGraphicFramePr>
            <a:graphicFrameLocks noChangeAspect="1"/>
          </p:cNvGraphicFramePr>
          <p:nvPr/>
        </p:nvGraphicFramePr>
        <p:xfrm>
          <a:off x="811213" y="1993900"/>
          <a:ext cx="72215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2882900" imgH="508000" progId="Equation.3">
                  <p:embed/>
                </p:oleObj>
              </mc:Choice>
              <mc:Fallback>
                <p:oleObj name="Equation" r:id="rId3" imgW="2882900" imgH="508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993900"/>
                        <a:ext cx="72215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"/>
          <p:cNvGraphicFramePr>
            <a:graphicFrameLocks noChangeAspect="1"/>
          </p:cNvGraphicFramePr>
          <p:nvPr/>
        </p:nvGraphicFramePr>
        <p:xfrm>
          <a:off x="660400" y="4241800"/>
          <a:ext cx="776287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3098800" imgH="965200" progId="Equation.3">
                  <p:embed/>
                </p:oleObj>
              </mc:Choice>
              <mc:Fallback>
                <p:oleObj name="Equation" r:id="rId5" imgW="30988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241800"/>
                        <a:ext cx="776287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449CE376-4E95-47ED-B2C6-EE3EB67DBE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sz="2800" smtClean="0"/>
              <a:t>Isolate the new operator term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smtClean="0"/>
              <a:t> We are only partially successful.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smtClean="0"/>
              <a:t>The operator can be identified as:</a:t>
            </a:r>
          </a:p>
          <a:p>
            <a:pPr marL="990600" lvl="1" indent="-533400">
              <a:lnSpc>
                <a:spcPct val="90000"/>
              </a:lnSpc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      but only if we can guarantee that:</a:t>
            </a:r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990600" lvl="1" indent="-533400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If we cannot set this term to 0, then it will have to be dealt with in some way.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Leakage term, </a:t>
            </a:r>
            <a:r>
              <a:rPr lang="en-US" i="0" smtClean="0"/>
              <a:t>L</a:t>
            </a:r>
            <a:r>
              <a:rPr lang="en-US" baseline="-25000" smtClean="0"/>
              <a:t>1</a:t>
            </a:r>
            <a:r>
              <a:rPr lang="en-US" smtClean="0"/>
              <a:t> (3)</a:t>
            </a:r>
          </a:p>
        </p:txBody>
      </p:sp>
      <p:graphicFrame>
        <p:nvGraphicFramePr>
          <p:cNvPr id="19461" name="Object 1024"/>
          <p:cNvGraphicFramePr>
            <a:graphicFrameLocks noChangeAspect="1"/>
          </p:cNvGraphicFramePr>
          <p:nvPr/>
        </p:nvGraphicFramePr>
        <p:xfrm>
          <a:off x="2922588" y="2881313"/>
          <a:ext cx="1781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710891" imgH="241195" progId="Equation.3">
                  <p:embed/>
                </p:oleObj>
              </mc:Choice>
              <mc:Fallback>
                <p:oleObj name="Equation" r:id="rId3" imgW="710891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881313"/>
                        <a:ext cx="1781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985838" y="4446588"/>
          <a:ext cx="67770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2705100" imgH="482600" progId="Equation.3">
                  <p:embed/>
                </p:oleObj>
              </mc:Choice>
              <mc:Fallback>
                <p:oleObj name="Equation" r:id="rId5" imgW="27051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446588"/>
                        <a:ext cx="67770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860675" y="2874963"/>
            <a:ext cx="1962150" cy="6540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3960568F-7319-4150-B350-1A8ED6A1E6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Putting the terms together, we get: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Final form of the Adjoint B.E.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69938" y="2141538"/>
          <a:ext cx="738822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2946400" imgH="1473200" progId="Equation.3">
                  <p:embed/>
                </p:oleObj>
              </mc:Choice>
              <mc:Fallback>
                <p:oleObj name="Equation" r:id="rId3" imgW="29464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141538"/>
                        <a:ext cx="7388225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27190318-3923-4FB8-A35D-6410A31465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546100"/>
            <a:ext cx="7162800" cy="660400"/>
          </a:xfrm>
        </p:spPr>
        <p:txBody>
          <a:bodyPr/>
          <a:lstStyle/>
          <a:p>
            <a:pPr>
              <a:defRPr/>
            </a:pPr>
            <a:r>
              <a:rPr lang="en-US" smtClean="0"/>
              <a:t>Solution of the Adjoint Equation using a “Forward” code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68425"/>
            <a:ext cx="7853362" cy="5851525"/>
          </a:xfrm>
        </p:spPr>
        <p:txBody>
          <a:bodyPr/>
          <a:lstStyle/>
          <a:p>
            <a:pPr marL="609600" indent="-609600">
              <a:defRPr/>
            </a:pPr>
            <a:r>
              <a:rPr lang="en-US" sz="2000" smtClean="0"/>
              <a:t>Although we have not yet studied how the forward equation is solved in modern computer codes, let us assume that such codes can written.</a:t>
            </a:r>
          </a:p>
          <a:p>
            <a:pPr marL="609600" indent="-609600">
              <a:defRPr/>
            </a:pPr>
            <a:r>
              <a:rPr lang="en-US" sz="2000" smtClean="0"/>
              <a:t>A term-by-term comparison of the forward and adjoint operators indicates that we can “fool” a forward code into solving the adjoint problem with a little data manipulation: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1800" smtClean="0"/>
              <a:t>Reversing the scattering cross sections: Make upscatter into downscatter and vice versa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1800" smtClean="0"/>
              <a:t>Reverse the roles of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1800" smtClean="0"/>
              <a:t>Interpret directions backwards: adjoint fluxes are turned around 180 degrees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1800" smtClean="0"/>
              <a:t>Reverse the roles of the source and response function</a:t>
            </a:r>
          </a:p>
          <a:p>
            <a:pPr marL="609600" indent="-609600">
              <a:defRPr/>
            </a:pPr>
            <a:r>
              <a:rPr lang="en-US" sz="2000" smtClean="0"/>
              <a:t>Steps 1 &amp; 2 are cross section manipulations, implemented i practice by having “forward” and “adjoint” cross section libraries</a:t>
            </a:r>
          </a:p>
          <a:p>
            <a:pPr marL="609600" indent="-609600">
              <a:defRPr/>
            </a:pPr>
            <a:r>
              <a:rPr lang="en-US" sz="2000" smtClean="0"/>
              <a:t>Steps 3 &amp; 4 are left to the user to implement in the problem setup and answer interpretation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879850" y="3951288"/>
          <a:ext cx="2044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066337" imgH="215806" progId="Equation.3">
                  <p:embed/>
                </p:oleObj>
              </mc:Choice>
              <mc:Fallback>
                <p:oleObj name="Equation" r:id="rId3" imgW="106633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951288"/>
                        <a:ext cx="2044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756A3570-E7B4-44CC-8E9B-84406C6FE6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Remember that we REALLY came up short in our development of the adjoint, arriving at: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If you remember (or even if you don’t), we have a divergence theorem that tells us: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 little legalism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150938" y="2524125"/>
          <a:ext cx="652303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2603500" imgH="800100" progId="Equation.3">
                  <p:embed/>
                </p:oleObj>
              </mc:Choice>
              <mc:Fallback>
                <p:oleObj name="Equation" r:id="rId3" imgW="26035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524125"/>
                        <a:ext cx="6523037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706563" y="5529263"/>
          <a:ext cx="53784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2145369" imgH="393529" progId="Equation.3">
                  <p:embed/>
                </p:oleObj>
              </mc:Choice>
              <mc:Fallback>
                <p:oleObj name="Equation" r:id="rId5" imgW="214536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529263"/>
                        <a:ext cx="53784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85CBB89-E14D-4477-B5A3-4B5DE645C0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Mathematical terms we will use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8842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“Function”=converts scalar to another scalar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“Functional”=converts function to scalar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“Operator”=converts function to another function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 smtClean="0"/>
              <a:t>Inner product (cf. Bra-</a:t>
            </a:r>
            <a:r>
              <a:rPr lang="en-US" sz="2800" dirty="0" err="1" smtClean="0"/>
              <a:t>ket</a:t>
            </a:r>
            <a:r>
              <a:rPr lang="en-US" sz="2800" dirty="0" smtClean="0"/>
              <a:t>) notation=simple(r) notation for integration.  For us: 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dirty="0"/>
              <a:t>Definition of </a:t>
            </a:r>
            <a:r>
              <a:rPr lang="en-US" sz="2800" i="1" dirty="0"/>
              <a:t>L</a:t>
            </a:r>
            <a:r>
              <a:rPr lang="en-US" sz="2800" dirty="0"/>
              <a:t>*, the operator </a:t>
            </a:r>
            <a:r>
              <a:rPr lang="en-US" sz="2800" dirty="0" err="1"/>
              <a:t>adjoint</a:t>
            </a:r>
            <a:r>
              <a:rPr lang="en-US" sz="2800" dirty="0"/>
              <a:t> to </a:t>
            </a:r>
            <a:r>
              <a:rPr lang="en-US" sz="2800" i="1" dirty="0"/>
              <a:t>L</a:t>
            </a:r>
            <a:r>
              <a:rPr lang="en-US" sz="2800" dirty="0"/>
              <a:t>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dirty="0" smtClean="0"/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39973"/>
              </p:ext>
            </p:extLst>
          </p:nvPr>
        </p:nvGraphicFramePr>
        <p:xfrm>
          <a:off x="1220789" y="4103159"/>
          <a:ext cx="64563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2578100" imgH="482600" progId="Equation.3">
                  <p:embed/>
                </p:oleObj>
              </mc:Choice>
              <mc:Fallback>
                <p:oleObj name="Equation" r:id="rId3" imgW="2578100" imgH="482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9" y="4103159"/>
                        <a:ext cx="64563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79648"/>
              </p:ext>
            </p:extLst>
          </p:nvPr>
        </p:nvGraphicFramePr>
        <p:xfrm>
          <a:off x="2730500" y="5840941"/>
          <a:ext cx="2638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1054100" imgH="279400" progId="Equation.3">
                  <p:embed/>
                </p:oleObj>
              </mc:Choice>
              <mc:Fallback>
                <p:oleObj name="Equation" r:id="rId5" imgW="1054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840941"/>
                        <a:ext cx="26384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404436D-2C0B-40B2-BCB2-42FFCB4D21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255713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Therefore the “troublesome” term can be written as a surface integral: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And a careful examination of the boundary conditions of the forward and adjoint problems will convince you that this term must be 0 (</a:t>
            </a:r>
            <a:r>
              <a:rPr lang="en-US" sz="2800" smtClean="0">
                <a:latin typeface="Symbol" pitchFamily="18" charset="2"/>
              </a:rPr>
              <a:t>y</a:t>
            </a:r>
            <a:r>
              <a:rPr lang="en-US" sz="2800" smtClean="0"/>
              <a:t>=0 on the surface for INCOMING directions, </a:t>
            </a:r>
            <a:r>
              <a:rPr lang="en-US" sz="2800" smtClean="0">
                <a:latin typeface="Symbol" pitchFamily="18" charset="2"/>
              </a:rPr>
              <a:t>y</a:t>
            </a:r>
            <a:r>
              <a:rPr lang="en-US" sz="2800" smtClean="0"/>
              <a:t>*=0 for OUTGOING directions)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 little legalism (2)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1452563" y="2001838"/>
          <a:ext cx="57261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2286000" imgH="1002960" progId="Equation.3">
                  <p:embed/>
                </p:oleObj>
              </mc:Choice>
              <mc:Fallback>
                <p:oleObj name="Equation" r:id="rId3" imgW="228600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001838"/>
                        <a:ext cx="5726112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61A6C67D-0ADF-4C89-B20A-6DDE931F91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44303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An important class of shielding problems do not fit the source/detector geometry we have been using, but instead involve boundary fluxes serving as sources: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Adjoints and boundary sources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859088" y="3452813"/>
            <a:ext cx="2511425" cy="2497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4040188" y="4578350"/>
            <a:ext cx="88900" cy="88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513138" y="4678363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Detector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881313" y="3489325"/>
            <a:ext cx="1506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Volume V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3446463" y="6194425"/>
            <a:ext cx="1522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Surface S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H="1" flipV="1">
            <a:off x="3222625" y="5964238"/>
            <a:ext cx="231775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1" name="Group 10"/>
          <p:cNvGrpSpPr>
            <a:grpSpLocks/>
          </p:cNvGrpSpPr>
          <p:nvPr/>
        </p:nvGrpSpPr>
        <p:grpSpPr bwMode="auto">
          <a:xfrm>
            <a:off x="5443538" y="3484563"/>
            <a:ext cx="668337" cy="2438400"/>
            <a:chOff x="3356" y="2186"/>
            <a:chExt cx="421" cy="1536"/>
          </a:xfrm>
        </p:grpSpPr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 flipH="1">
              <a:off x="3356" y="2186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 flipH="1">
              <a:off x="3356" y="2282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 flipH="1">
              <a:off x="3356" y="2378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 flipH="1">
              <a:off x="3356" y="2474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 flipH="1">
              <a:off x="3356" y="2570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 flipH="1">
              <a:off x="3356" y="2666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3356" y="2762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 flipH="1">
              <a:off x="3356" y="2858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 flipH="1">
              <a:off x="3356" y="2954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 flipH="1">
              <a:off x="3356" y="3050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H="1">
              <a:off x="3356" y="3146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 flipH="1">
              <a:off x="3356" y="3242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 flipH="1">
              <a:off x="3356" y="3338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 flipH="1">
              <a:off x="3356" y="3434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5"/>
            <p:cNvSpPr>
              <a:spLocks noChangeShapeType="1"/>
            </p:cNvSpPr>
            <p:nvPr/>
          </p:nvSpPr>
          <p:spPr bwMode="auto">
            <a:xfrm flipH="1">
              <a:off x="3356" y="3530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6"/>
            <p:cNvSpPr>
              <a:spLocks noChangeShapeType="1"/>
            </p:cNvSpPr>
            <p:nvPr/>
          </p:nvSpPr>
          <p:spPr bwMode="auto">
            <a:xfrm flipH="1">
              <a:off x="3356" y="3626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7"/>
            <p:cNvSpPr>
              <a:spLocks noChangeShapeType="1"/>
            </p:cNvSpPr>
            <p:nvPr/>
          </p:nvSpPr>
          <p:spPr bwMode="auto">
            <a:xfrm flipH="1">
              <a:off x="3356" y="3722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6318250" y="4030663"/>
            <a:ext cx="173672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Boundary flux</a:t>
            </a:r>
          </a:p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 a surface </a:t>
            </a:r>
          </a:p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FA3C1602-5B65-444F-A136-1DBACEBC0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44303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For this situation, the derivation becomes a little different and involves the SURFACE term that we previously eliminated: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Adjoints/boundary sources (2)</a:t>
            </a:r>
          </a:p>
        </p:txBody>
      </p:sp>
      <p:graphicFrame>
        <p:nvGraphicFramePr>
          <p:cNvPr id="3174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51573"/>
              </p:ext>
            </p:extLst>
          </p:nvPr>
        </p:nvGraphicFramePr>
        <p:xfrm>
          <a:off x="42861" y="2999316"/>
          <a:ext cx="91662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3657600" imgH="1523880" progId="Equation.DSMT4">
                  <p:embed/>
                </p:oleObj>
              </mc:Choice>
              <mc:Fallback>
                <p:oleObj name="Equation" r:id="rId3" imgW="3657600" imgH="15238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1" y="2999316"/>
                        <a:ext cx="91662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68D54826-AA3A-4AC4-95BF-0664D3F334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44303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The resulting choice that the analyst has is to either solve: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and use the flux to get the detector response the “normal” way: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				OR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Adjoints/boundary sources (3)</a:t>
            </a:r>
          </a:p>
        </p:txBody>
      </p:sp>
      <p:graphicFrame>
        <p:nvGraphicFramePr>
          <p:cNvPr id="32773" name="Object 1024"/>
          <p:cNvGraphicFramePr>
            <a:graphicFrameLocks noChangeAspect="1"/>
          </p:cNvGraphicFramePr>
          <p:nvPr/>
        </p:nvGraphicFramePr>
        <p:xfrm>
          <a:off x="1068388" y="2443163"/>
          <a:ext cx="6908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2755900" imgH="241300" progId="Equation.3">
                  <p:embed/>
                </p:oleObj>
              </mc:Choice>
              <mc:Fallback>
                <p:oleObj name="Equation" r:id="rId3" imgW="2755900" imgH="2413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443163"/>
                        <a:ext cx="69088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025"/>
          <p:cNvGraphicFramePr>
            <a:graphicFrameLocks noChangeAspect="1"/>
          </p:cNvGraphicFramePr>
          <p:nvPr/>
        </p:nvGraphicFramePr>
        <p:xfrm>
          <a:off x="3321050" y="4530725"/>
          <a:ext cx="1687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5" imgW="672808" imgH="253890" progId="Equation.3">
                  <p:embed/>
                </p:oleObj>
              </mc:Choice>
              <mc:Fallback>
                <p:oleObj name="Equation" r:id="rId5" imgW="672808" imgH="25389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4530725"/>
                        <a:ext cx="16875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6171052D-750C-4E68-988D-3715684CF7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268413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Solve the “normal” adjoint problem: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and use the adjoint flux and boundary fluxes to get the detector response using: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The adjoint path is especially useful in “do-it-yourself” response function creation: Run an adjoint on a “detector” object you define (e.g., human phantom, battle tank) and then subsequently use the surface adjoint flux as a response function for the object.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Adjoints/boundary sources (4)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822325" y="1952625"/>
          <a:ext cx="73548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2933700" imgH="228600" progId="Equation.3">
                  <p:embed/>
                </p:oleObj>
              </mc:Choice>
              <mc:Fallback>
                <p:oleObj name="Equation" r:id="rId3" imgW="2933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952625"/>
                        <a:ext cx="73548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2667000" y="3614738"/>
          <a:ext cx="2800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1117115" imgH="342751" progId="Equation.3">
                  <p:embed/>
                </p:oleObj>
              </mc:Choice>
              <mc:Fallback>
                <p:oleObj name="Equation" r:id="rId5" imgW="1117115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14738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B0A8FD04-8B0E-448B-9512-0035176C94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268413"/>
            <a:ext cx="79756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This “surface source” methodology can even be applied to “normal” source/detector problems by partitioning the problem into a “source side” (V</a:t>
            </a:r>
            <a:r>
              <a:rPr lang="en-US" sz="2800" baseline="-25000" smtClean="0"/>
              <a:t>1</a:t>
            </a:r>
            <a:r>
              <a:rPr lang="en-US" sz="2800" smtClean="0"/>
              <a:t>) and a “detector side” (V</a:t>
            </a:r>
            <a:r>
              <a:rPr lang="en-US" sz="2800" baseline="-25000" smtClean="0"/>
              <a:t>2</a:t>
            </a:r>
            <a:r>
              <a:rPr lang="en-US" sz="2800" smtClean="0"/>
              <a:t>) :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Surface scoring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914400" y="3221038"/>
            <a:ext cx="5849938" cy="2497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309938" y="3613150"/>
            <a:ext cx="565150" cy="1639888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1625600" y="4410075"/>
            <a:ext cx="88900" cy="88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5334000" y="4475163"/>
            <a:ext cx="88900" cy="88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1204913" y="4465638"/>
            <a:ext cx="989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4806950" y="4575175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Detector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133975" y="3271838"/>
            <a:ext cx="1619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Volume V</a:t>
            </a:r>
            <a:r>
              <a:rPr lang="en-US" sz="24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580063" y="5948363"/>
            <a:ext cx="1522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Surface S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H="1" flipV="1">
            <a:off x="5356225" y="5718175"/>
            <a:ext cx="2317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960438" y="3263900"/>
            <a:ext cx="1619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Volume V</a:t>
            </a:r>
            <a:r>
              <a:rPr lang="en-US" sz="24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4078288" y="58499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V="1">
            <a:off x="4179888" y="3135313"/>
            <a:ext cx="0" cy="284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490538" y="6049963"/>
            <a:ext cx="3286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Partitioning surface PS</a:t>
            </a: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V="1">
            <a:off x="3802063" y="5965825"/>
            <a:ext cx="363537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F1BE04B0-AD79-43B0-A720-F40923BA40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268413"/>
            <a:ext cx="79756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The detector response is given by the surface integral: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where the integral need only be taken over the Partitioning Surface PS because (like before) the external boundary conditions guarantee that the product </a:t>
            </a:r>
            <a:r>
              <a:rPr lang="en-US" sz="2800" smtClean="0">
                <a:latin typeface="Symbol" pitchFamily="18" charset="2"/>
              </a:rPr>
              <a:t>y*y</a:t>
            </a:r>
            <a:r>
              <a:rPr lang="en-US" sz="2800" smtClean="0"/>
              <a:t> is 0 on all external surfaces.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Note that the partitioning surface can be ANY surface that completely separates the source and detector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Surface scoring (2)</a:t>
            </a:r>
          </a:p>
        </p:txBody>
      </p:sp>
      <p:graphicFrame>
        <p:nvGraphicFramePr>
          <p:cNvPr id="35845" name="Object 0"/>
          <p:cNvGraphicFramePr>
            <a:graphicFrameLocks noChangeAspect="1"/>
          </p:cNvGraphicFramePr>
          <p:nvPr/>
        </p:nvGraphicFramePr>
        <p:xfrm>
          <a:off x="2198688" y="2286000"/>
          <a:ext cx="2927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1167893" imgH="342751" progId="Equation.3">
                  <p:embed/>
                </p:oleObj>
              </mc:Choice>
              <mc:Fallback>
                <p:oleObj name="Equation" r:id="rId3" imgW="1167893" imgH="342751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2927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EBD75BDB-9D55-4BEE-8EA8-175735144D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268413"/>
            <a:ext cx="79756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/>
              <a:t>Uses of the </a:t>
            </a:r>
            <a:r>
              <a:rPr lang="en-US" sz="2800" dirty="0" err="1" smtClean="0"/>
              <a:t>adjoint</a:t>
            </a:r>
            <a:r>
              <a:rPr lang="en-US" sz="2800" dirty="0" smtClean="0"/>
              <a:t> in shielding applications: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Alternative way of performing shielding problems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Efficient way to partition a complex problem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Way to convert a physical detector (e.g., person) into an “equivalent” response function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As a graphical tool for illustrating the important particle paths in a shielding analysis (i.e., the product </a:t>
            </a:r>
            <a:r>
              <a:rPr lang="en-US" sz="2400" dirty="0" smtClean="0">
                <a:latin typeface="Symbol" pitchFamily="18" charset="2"/>
              </a:rPr>
              <a:t>y*y</a:t>
            </a:r>
            <a:r>
              <a:rPr lang="en-US" sz="2400" dirty="0" smtClean="0"/>
              <a:t> is the so-called “</a:t>
            </a:r>
            <a:r>
              <a:rPr lang="en-US" sz="2400" dirty="0" err="1" smtClean="0"/>
              <a:t>contributon</a:t>
            </a:r>
            <a:r>
              <a:rPr lang="en-US" sz="2400" dirty="0" smtClean="0"/>
              <a:t>” flux, the distribution of particles that are “destined” to be detected).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/>
              <a:t>Importance function for emerging particles in a Monte Carlo calculation (NE582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Uses of </a:t>
            </a:r>
            <a:r>
              <a:rPr lang="en-US" dirty="0" err="1" smtClean="0"/>
              <a:t>adjoint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6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85CBB89-E14D-4477-B5A3-4B5DE645C0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021" y="314854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Our operator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" y="1292707"/>
            <a:ext cx="6466525" cy="33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40208" y="4861524"/>
            <a:ext cx="77724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US" sz="2800" kern="0" dirty="0" smtClean="0"/>
              <a:t>Becomes for us: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72" y="5550958"/>
            <a:ext cx="3133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5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85CBB89-E14D-4477-B5A3-4B5DE645C0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554" y="314854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Our operator 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208" y="1542591"/>
            <a:ext cx="77724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US" sz="2800" kern="0" dirty="0"/>
              <a:t>w</a:t>
            </a:r>
            <a:r>
              <a:rPr lang="en-US" sz="2800" kern="0" dirty="0" smtClean="0"/>
              <a:t>here: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n-US" sz="2800" kern="0" dirty="0" smtClean="0"/>
              <a:t>We are going to find the operator </a:t>
            </a:r>
            <a:r>
              <a:rPr lang="en-US" sz="2800" i="1" kern="0" dirty="0" smtClean="0"/>
              <a:t>L</a:t>
            </a:r>
            <a:r>
              <a:rPr lang="en-US" sz="2800" kern="0" dirty="0" smtClean="0"/>
              <a:t>* that is </a:t>
            </a:r>
            <a:r>
              <a:rPr lang="en-US" sz="2800" kern="0" dirty="0" err="1" smtClean="0"/>
              <a:t>adjoint</a:t>
            </a:r>
            <a:r>
              <a:rPr lang="en-US" sz="2800" kern="0" dirty="0" smtClean="0"/>
              <a:t> to </a:t>
            </a:r>
            <a:r>
              <a:rPr lang="en-US" sz="2800" i="1" kern="0" dirty="0" smtClean="0"/>
              <a:t>L</a:t>
            </a:r>
            <a:r>
              <a:rPr lang="en-US" sz="2800" kern="0" dirty="0" smtClean="0"/>
              <a:t>.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sz="2400" kern="0" dirty="0" smtClean="0"/>
              <a:t>Why would we want to do this? 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defRPr/>
            </a:pPr>
            <a:endParaRPr lang="en-US" sz="2800" kern="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8" y="2401958"/>
            <a:ext cx="8191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8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BE6127B-2D7D-480C-AAE4-17A305F541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/>
              <a:t>We can get a detector response two ways: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Why? Why? Why? 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67341"/>
              </p:ext>
            </p:extLst>
          </p:nvPr>
        </p:nvGraphicFramePr>
        <p:xfrm>
          <a:off x="717021" y="2001838"/>
          <a:ext cx="7413625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2959100" imgH="1384300" progId="Equation.3">
                  <p:embed/>
                </p:oleObj>
              </mc:Choice>
              <mc:Fallback>
                <p:oleObj name="Equation" r:id="rId3" imgW="2959100" imgH="138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21" y="2001838"/>
                        <a:ext cx="7413625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40DEA944-FE37-48C3-8A25-029D583C9F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There are several uses of adjoint B.E.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We will examine it in a Source/Detector problem: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Use of Adjoint in Source/Detector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50975" y="3452813"/>
            <a:ext cx="5849938" cy="2497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46513" y="3844925"/>
            <a:ext cx="565150" cy="1639888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162175" y="4641850"/>
            <a:ext cx="88900" cy="88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870575" y="4706938"/>
            <a:ext cx="88900" cy="88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1741488" y="4697413"/>
            <a:ext cx="989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5343525" y="480695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Detector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5726113" y="3503613"/>
            <a:ext cx="1506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Volume V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6116638" y="6180138"/>
            <a:ext cx="1522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Surface S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5892800" y="5949950"/>
            <a:ext cx="2317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14EEECD5-DB09-4A6B-B1A1-BD65C73FFC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/>
              <a:t>In the typical forward solution, one uses a computer code to solve operator relation: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dirty="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      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in Volume V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/>
              <a:t>Once                    is known, we “fold” the flux into the detector response function to get the detector response, R, using functional: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Traditional Forward Solution</a:t>
            </a:r>
          </a:p>
        </p:txBody>
      </p:sp>
      <p:graphicFrame>
        <p:nvGraphicFramePr>
          <p:cNvPr id="23557" name="Object 1024"/>
          <p:cNvGraphicFramePr>
            <a:graphicFrameLocks noChangeAspect="1"/>
          </p:cNvGraphicFramePr>
          <p:nvPr/>
        </p:nvGraphicFramePr>
        <p:xfrm>
          <a:off x="1036638" y="2387600"/>
          <a:ext cx="69421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2768600" imgH="215900" progId="Equation.3">
                  <p:embed/>
                </p:oleObj>
              </mc:Choice>
              <mc:Fallback>
                <p:oleObj name="Equation" r:id="rId3" imgW="2768600" imgH="215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387600"/>
                        <a:ext cx="69421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56"/>
              </p:ext>
            </p:extLst>
          </p:nvPr>
        </p:nvGraphicFramePr>
        <p:xfrm>
          <a:off x="2283883" y="3604155"/>
          <a:ext cx="16875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672808" imgH="241195" progId="Equation.3">
                  <p:embed/>
                </p:oleObj>
              </mc:Choice>
              <mc:Fallback>
                <p:oleObj name="Equation" r:id="rId5" imgW="672808" imgH="241195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883" y="3604155"/>
                        <a:ext cx="168751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486711"/>
              </p:ext>
            </p:extLst>
          </p:nvPr>
        </p:nvGraphicFramePr>
        <p:xfrm>
          <a:off x="661988" y="5287963"/>
          <a:ext cx="74136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2959100" imgH="482600" progId="Equation.3">
                  <p:embed/>
                </p:oleObj>
              </mc:Choice>
              <mc:Fallback>
                <p:oleObj name="Equation" r:id="rId7" imgW="2959100" imgH="482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287963"/>
                        <a:ext cx="74136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5-</a:t>
            </a:r>
            <a:fld id="{30D5C1EF-6355-49B0-BA84-E9FE7FBD4F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4492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Alternatively, the analyst can use a computer code (usually the same one) to solve: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 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	in Volume V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smtClean="0"/>
              <a:t>Once                        is known, we “fold” the adjoint flux into the SOURCE distribution to get the SAME detector response, R: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Equivalent Adjoint Analysis</a:t>
            </a:r>
          </a:p>
        </p:txBody>
      </p:sp>
      <p:graphicFrame>
        <p:nvGraphicFramePr>
          <p:cNvPr id="24581" name="Object 1024"/>
          <p:cNvGraphicFramePr>
            <a:graphicFrameLocks noChangeAspect="1"/>
          </p:cNvGraphicFramePr>
          <p:nvPr/>
        </p:nvGraphicFramePr>
        <p:xfrm>
          <a:off x="839788" y="2711450"/>
          <a:ext cx="7356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2933700" imgH="228600" progId="Equation.3">
                  <p:embed/>
                </p:oleObj>
              </mc:Choice>
              <mc:Fallback>
                <p:oleObj name="Equation" r:id="rId3" imgW="29337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711450"/>
                        <a:ext cx="73564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025"/>
          <p:cNvGraphicFramePr>
            <a:graphicFrameLocks noChangeAspect="1"/>
          </p:cNvGraphicFramePr>
          <p:nvPr/>
        </p:nvGraphicFramePr>
        <p:xfrm>
          <a:off x="2508250" y="3924300"/>
          <a:ext cx="15922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924300"/>
                        <a:ext cx="15922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26"/>
          <p:cNvGraphicFramePr>
            <a:graphicFrameLocks noChangeAspect="1"/>
          </p:cNvGraphicFramePr>
          <p:nvPr/>
        </p:nvGraphicFramePr>
        <p:xfrm>
          <a:off x="681038" y="5359400"/>
          <a:ext cx="76676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3060700" imgH="482600" progId="Equation.3">
                  <p:embed/>
                </p:oleObj>
              </mc:Choice>
              <mc:Fallback>
                <p:oleObj name="Equation" r:id="rId7" imgW="3060700" imgH="482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359400"/>
                        <a:ext cx="76676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5F5F5F"/>
      </a:hlink>
      <a:folHlink>
        <a:srgbClr val="969696"/>
      </a:folHlink>
    </a:clrScheme>
    <a:fontScheme name="Spark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2139</TotalTime>
  <Words>1383</Words>
  <Application>Microsoft Office PowerPoint</Application>
  <PresentationFormat>On-screen Show (4:3)</PresentationFormat>
  <Paragraphs>311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Sparkle</vt:lpstr>
      <vt:lpstr>Equation</vt:lpstr>
      <vt:lpstr>Lesson 5 Objectives</vt:lpstr>
      <vt:lpstr>PowerPoint Presentation</vt:lpstr>
      <vt:lpstr>Mathematical terms we will use</vt:lpstr>
      <vt:lpstr>Our operator</vt:lpstr>
      <vt:lpstr>Our operator (2)</vt:lpstr>
      <vt:lpstr>Why? Why? Why? </vt:lpstr>
      <vt:lpstr>Use of Adjoint in Source/Detector</vt:lpstr>
      <vt:lpstr>Traditional Forward Solution</vt:lpstr>
      <vt:lpstr>Equivalent Adjoint Analysis</vt:lpstr>
      <vt:lpstr>A little more abstract</vt:lpstr>
      <vt:lpstr>Adjoint or forward?</vt:lpstr>
      <vt:lpstr>Development of Adjoint B.E.</vt:lpstr>
      <vt:lpstr>Special mathematical notation</vt:lpstr>
      <vt:lpstr>Special mathematical notation (2)</vt:lpstr>
      <vt:lpstr>Converting to adjoint form</vt:lpstr>
      <vt:lpstr>Interaction term, L2</vt:lpstr>
      <vt:lpstr>Interaction term, L2  (2)</vt:lpstr>
      <vt:lpstr>Scattering term, L3</vt:lpstr>
      <vt:lpstr>Scattering term, L3 (2)</vt:lpstr>
      <vt:lpstr>Scattering term, L3 (3)</vt:lpstr>
      <vt:lpstr>Fission term, L4</vt:lpstr>
      <vt:lpstr>Fission term  (2)</vt:lpstr>
      <vt:lpstr>Fission term  (3)</vt:lpstr>
      <vt:lpstr>Leakage term, L1</vt:lpstr>
      <vt:lpstr>Leakage term, L1 (2)</vt:lpstr>
      <vt:lpstr>Leakage term, L1 (3)</vt:lpstr>
      <vt:lpstr>Final form of the Adjoint B.E.</vt:lpstr>
      <vt:lpstr>Solution of the Adjoint Equation using a “Forward” code</vt:lpstr>
      <vt:lpstr>A little legalism</vt:lpstr>
      <vt:lpstr>A little legalism (2)</vt:lpstr>
      <vt:lpstr>Adjoints and boundary sources</vt:lpstr>
      <vt:lpstr>Adjoints/boundary sources (2)</vt:lpstr>
      <vt:lpstr>Adjoints/boundary sources (3)</vt:lpstr>
      <vt:lpstr>Adjoints/boundary sources (4)</vt:lpstr>
      <vt:lpstr>Surface scoring</vt:lpstr>
      <vt:lpstr>Surface scoring (2)</vt:lpstr>
      <vt:lpstr>Uses of adjoint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Criticality Safety and Radiation Shielding Team</dc:title>
  <dc:creator>Ronald E. Pevey</dc:creator>
  <cp:lastModifiedBy>Pevey, Ronald E</cp:lastModifiedBy>
  <cp:revision>147</cp:revision>
  <cp:lastPrinted>1999-08-30T19:39:18Z</cp:lastPrinted>
  <dcterms:created xsi:type="dcterms:W3CDTF">1995-05-28T16:29:18Z</dcterms:created>
  <dcterms:modified xsi:type="dcterms:W3CDTF">2018-09-25T20:56:53Z</dcterms:modified>
</cp:coreProperties>
</file>