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0" r:id="rId2"/>
    <p:sldId id="471" r:id="rId3"/>
    <p:sldId id="472" r:id="rId4"/>
    <p:sldId id="500" r:id="rId5"/>
    <p:sldId id="474" r:id="rId6"/>
    <p:sldId id="502" r:id="rId7"/>
    <p:sldId id="475" r:id="rId8"/>
    <p:sldId id="476" r:id="rId9"/>
    <p:sldId id="477" r:id="rId10"/>
    <p:sldId id="478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8" r:id="rId19"/>
    <p:sldId id="489" r:id="rId20"/>
    <p:sldId id="503" r:id="rId21"/>
    <p:sldId id="490" r:id="rId22"/>
    <p:sldId id="504" r:id="rId23"/>
    <p:sldId id="505" r:id="rId24"/>
    <p:sldId id="506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FF82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52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7FC565-5011-407E-A2C6-23E43FCC2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88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12850" y="62325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651250" y="623252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NE421 Nuclear Criticality Safety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 wrap="none" lIns="92075" tIns="46038" rIns="92075" bIns="46038"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21D43447-D4B8-48A8-A904-46F5A6304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97B2399-A564-4D8F-A960-77312E7CD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2900"/>
            <a:ext cx="20574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60198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8D56FA9-862E-478F-9B7A-B1B7486F7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2EC2B25-B337-496A-AF06-4EA4AEB15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92D0654-61D5-4E6A-AF75-BD5F64688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5B9A19E-76AE-4637-9A58-26E0028A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9597F22-3E25-4147-8BDB-2D6D6A27F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0878509-3E30-4C57-884B-563BCB7C4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110AA2C-40FC-4C9A-8B8F-73C75D7C3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00B2727-9919-4A49-B1C3-7FE92B5D1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8C3E0D4-2EE8-4ECE-9352-B197042BE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429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	</a:t>
            </a:r>
          </a:p>
          <a:p>
            <a:pPr lvl="2"/>
            <a:r>
              <a:rPr lang="en-US" smtClean="0"/>
              <a:t>Third</a:t>
            </a:r>
          </a:p>
          <a:p>
            <a:pPr lvl="2"/>
            <a:endParaRPr lang="en-US" smtClean="0"/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76CCFDC6-E669-40EC-A8AA-430366BBD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C0601162-F56B-4FC6-82B0-782D96EBB1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 6 Objectives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824038"/>
            <a:ext cx="77724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Beginning Chapter 2: Energy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Derivation of </a:t>
            </a:r>
            <a:r>
              <a:rPr lang="en-US" sz="2800" dirty="0" err="1" smtClean="0"/>
              <a:t>Multigroup</a:t>
            </a:r>
            <a:r>
              <a:rPr lang="en-US" sz="2800" dirty="0" smtClean="0"/>
              <a:t> Energy treatment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Finding approximate spectra to make </a:t>
            </a:r>
            <a:r>
              <a:rPr lang="en-US" sz="2800" dirty="0" err="1" smtClean="0"/>
              <a:t>multigroup</a:t>
            </a:r>
            <a:r>
              <a:rPr lang="en-US" sz="2800" dirty="0" smtClean="0"/>
              <a:t> cross sections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Assumed (Fission-1/E-</a:t>
            </a:r>
            <a:r>
              <a:rPr lang="en-US" sz="2400" dirty="0" err="1" smtClean="0"/>
              <a:t>Maxwellian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Calculated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Resonance treatments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Fine-group to Multi-group collapse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Spatial collapse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E511C8B6-C3E0-4E8C-B925-20E9F733F8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The assumed shapes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10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sz="2800" dirty="0" smtClean="0"/>
              <a:t> take the mathematical role of weight functions in formation of group cross sections</a:t>
            </a:r>
          </a:p>
          <a:p>
            <a:pPr marL="609600" indent="-609600">
              <a:defRPr/>
            </a:pPr>
            <a:r>
              <a:rPr lang="en-US" sz="2800" dirty="0"/>
              <a:t>We do not have to predict a spectral shape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10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sz="2800" dirty="0"/>
              <a:t> that is good for ALL energies, but just accurate over the limited range of each group.</a:t>
            </a:r>
          </a:p>
          <a:p>
            <a:pPr marL="990600" lvl="1" indent="-266700">
              <a:defRPr/>
            </a:pPr>
            <a:r>
              <a:rPr lang="en-US" dirty="0"/>
              <a:t>Therefore, as groups get smaller, the selection of an accurate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10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dirty="0"/>
              <a:t> gets </a:t>
            </a:r>
            <a:r>
              <a:rPr lang="en-US" dirty="0" smtClean="0"/>
              <a:t>less and </a:t>
            </a:r>
            <a:r>
              <a:rPr lang="en-US" dirty="0"/>
              <a:t>important</a:t>
            </a:r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Important points to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C2F278BA-92D9-4131-BC4A-957B1B5E877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6621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There are two common ways to find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10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sz="2800" dirty="0" smtClean="0"/>
              <a:t> for neutrons: </a:t>
            </a:r>
          </a:p>
          <a:p>
            <a:pPr marL="990600" lvl="1" indent="-266700">
              <a:defRPr/>
            </a:pPr>
            <a:r>
              <a:rPr lang="en-US" dirty="0" smtClean="0"/>
              <a:t>Assuming a shape:  Use general physical understanding to deduce the expected SCALAR flux spectral shapes [fission, 1/E, </a:t>
            </a:r>
            <a:r>
              <a:rPr lang="en-US" dirty="0" err="1" smtClean="0"/>
              <a:t>Maxwellian</a:t>
            </a:r>
            <a:r>
              <a:rPr lang="en-US" dirty="0" smtClean="0"/>
              <a:t>]</a:t>
            </a:r>
          </a:p>
          <a:p>
            <a:pPr marL="990600" lvl="1" indent="-266700">
              <a:defRPr/>
            </a:pPr>
            <a:r>
              <a:rPr lang="en-US" dirty="0" smtClean="0"/>
              <a:t>Calculating a shape: Use a simplified problem that can be approximately solved to get a shape [resonance processing techniques, </a:t>
            </a:r>
            <a:r>
              <a:rPr lang="en-US" dirty="0" err="1" smtClean="0"/>
              <a:t>finegroup</a:t>
            </a:r>
            <a:r>
              <a:rPr lang="en-US" dirty="0" smtClean="0"/>
              <a:t> to </a:t>
            </a:r>
            <a:r>
              <a:rPr lang="en-US" dirty="0" err="1" smtClean="0"/>
              <a:t>multigroup</a:t>
            </a:r>
            <a:r>
              <a:rPr lang="en-US" dirty="0" smtClean="0"/>
              <a:t>]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Finding the group spectra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502DFDCE-913A-4DD9-80C4-48BC78485B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smtClean="0"/>
              <a:t>From infinite homogeneous medium equation with single fission neutron source:</a:t>
            </a:r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r>
              <a:rPr lang="en-US" sz="2800" smtClean="0"/>
              <a:t>we get three (very roughly defined) generic energy ranges:</a:t>
            </a:r>
          </a:p>
          <a:p>
            <a:pPr marL="990600" lvl="1" indent="-266700">
              <a:defRPr/>
            </a:pPr>
            <a:r>
              <a:rPr lang="en-US" smtClean="0"/>
              <a:t>Fission</a:t>
            </a:r>
          </a:p>
          <a:p>
            <a:pPr marL="990600" lvl="1" indent="-266700">
              <a:defRPr/>
            </a:pPr>
            <a:r>
              <a:rPr lang="en-US" smtClean="0"/>
              <a:t>Slowing-down</a:t>
            </a:r>
          </a:p>
          <a:p>
            <a:pPr marL="990600" lvl="1" indent="-266700">
              <a:defRPr/>
            </a:pPr>
            <a:r>
              <a:rPr lang="en-US" smtClean="0"/>
              <a:t>Thermal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Assumed group spectra</a:t>
            </a:r>
          </a:p>
        </p:txBody>
      </p:sp>
      <p:graphicFrame>
        <p:nvGraphicFramePr>
          <p:cNvPr id="14341" name="Object 2048"/>
          <p:cNvGraphicFramePr>
            <a:graphicFrameLocks/>
          </p:cNvGraphicFramePr>
          <p:nvPr/>
        </p:nvGraphicFramePr>
        <p:xfrm>
          <a:off x="1262063" y="2133600"/>
          <a:ext cx="66357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6635750" imgH="1787525" progId="Equation.3">
                  <p:embed/>
                </p:oleObj>
              </mc:Choice>
              <mc:Fallback>
                <p:oleObj name="Equation" r:id="rId4" imgW="6635750" imgH="1787525" progId="Equation.3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133600"/>
                        <a:ext cx="663575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576E8A35-4EA5-4BC7-9719-EC182A4F964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smtClean="0"/>
              <a:t>Fission source.  No appreciable down-scattering:</a:t>
            </a:r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r>
              <a:rPr lang="en-US" sz="2800" smtClean="0"/>
              <a:t>Since cross sections tend to be fairly constant at high energies: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Fast energy range (&gt;~2 MeV)</a:t>
            </a:r>
          </a:p>
        </p:txBody>
      </p:sp>
      <p:graphicFrame>
        <p:nvGraphicFramePr>
          <p:cNvPr id="15365" name="Object 1024"/>
          <p:cNvGraphicFramePr>
            <a:graphicFrameLocks/>
          </p:cNvGraphicFramePr>
          <p:nvPr/>
        </p:nvGraphicFramePr>
        <p:xfrm>
          <a:off x="2635250" y="2632075"/>
          <a:ext cx="34845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3484563" imgH="2263775" progId="Equation.3">
                  <p:embed/>
                </p:oleObj>
              </mc:Choice>
              <mc:Fallback>
                <p:oleObj name="Equation" r:id="rId4" imgW="3484563" imgH="2263775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632075"/>
                        <a:ext cx="348456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25"/>
          <p:cNvGraphicFramePr>
            <a:graphicFrameLocks/>
          </p:cNvGraphicFramePr>
          <p:nvPr/>
        </p:nvGraphicFramePr>
        <p:xfrm>
          <a:off x="3138488" y="5919788"/>
          <a:ext cx="240188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6" imgW="2401888" imgH="1154113" progId="Equation.3">
                  <p:embed/>
                </p:oleObj>
              </mc:Choice>
              <mc:Fallback>
                <p:oleObj name="Equation" r:id="rId6" imgW="2401888" imgH="1154113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919788"/>
                        <a:ext cx="240188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04508FC2-C53D-4C18-8F1E-E9B43CC412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No fission.  Primary source is elastic down-scatter:</a:t>
            </a:r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r>
              <a:rPr lang="en-US" sz="2800" dirty="0" smtClean="0"/>
              <a:t>Assuming constant cross sections and little absorption:</a:t>
            </a:r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r>
              <a:rPr lang="en-US" sz="2800" dirty="0" smtClean="0"/>
              <a:t>(I love to make you prove this on a test!)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Intermediate range (~1 eV to ~2 MeV)</a:t>
            </a:r>
          </a:p>
        </p:txBody>
      </p:sp>
      <p:graphicFrame>
        <p:nvGraphicFramePr>
          <p:cNvPr id="16389" name="Object 1024"/>
          <p:cNvGraphicFramePr>
            <a:graphicFrameLocks/>
          </p:cNvGraphicFramePr>
          <p:nvPr/>
        </p:nvGraphicFramePr>
        <p:xfrm>
          <a:off x="1154113" y="2484438"/>
          <a:ext cx="68262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6826250" imgH="1185863" progId="Equation.3">
                  <p:embed/>
                </p:oleObj>
              </mc:Choice>
              <mc:Fallback>
                <p:oleObj name="Equation" r:id="rId4" imgW="6826250" imgH="1185863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84438"/>
                        <a:ext cx="68262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25"/>
          <p:cNvGraphicFramePr>
            <a:graphicFrameLocks/>
          </p:cNvGraphicFramePr>
          <p:nvPr/>
        </p:nvGraphicFramePr>
        <p:xfrm>
          <a:off x="2676525" y="5170488"/>
          <a:ext cx="34528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6" imgW="3452813" imgH="995363" progId="Equation.3">
                  <p:embed/>
                </p:oleObj>
              </mc:Choice>
              <mc:Fallback>
                <p:oleObj name="Equation" r:id="rId6" imgW="3452813" imgH="995363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5170488"/>
                        <a:ext cx="34528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8B4C7EE0-E560-426C-AB83-2A6D43BD31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a fixed number of neutrons are in a pure-scattering equilibrium with the atoms of the material, the result is a Maxwellian distribution: </a:t>
            </a:r>
          </a:p>
          <a:p>
            <a:pPr marL="990600" lvl="1" indent="-266700">
              <a:defRPr/>
            </a:pPr>
            <a:endParaRPr lang="en-US" sz="24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>
              <a:defRPr/>
            </a:pPr>
            <a:endParaRPr lang="en-US" sz="14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 our situation, however, we have a dynamic equilibrium:</a:t>
            </a:r>
          </a:p>
          <a:p>
            <a:pPr marL="990600" lvl="1" indent="-266700">
              <a:buFontTx/>
              <a:buAutoNum type="arabicPeriod"/>
              <a:defRPr/>
            </a:pP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Neutrons are continuously arriving from higher energies by slowing down; and</a:t>
            </a:r>
          </a:p>
          <a:p>
            <a:pPr marL="990600" lvl="1" indent="-266700">
              <a:buFontTx/>
              <a:buAutoNum type="arabicPeriod"/>
              <a:defRPr/>
            </a:pP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equal number of neutrons are being absorbed in 1/v absorption </a:t>
            </a:r>
          </a:p>
          <a:p>
            <a:pPr marL="609600" indent="-609600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 a result, the spectrum is slightly hardened (i.e., higher at higher energies) which is often approximated as a Maxwellian at a slightly higher temperature ergies (“neutron temperature”)</a:t>
            </a:r>
          </a:p>
          <a:p>
            <a:pPr marL="609600" indent="-609600">
              <a:defRPr/>
            </a:pPr>
            <a:endParaRPr lang="en-US" sz="28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Thermal range (&lt;~1 eV)</a:t>
            </a:r>
          </a:p>
        </p:txBody>
      </p:sp>
      <p:graphicFrame>
        <p:nvGraphicFramePr>
          <p:cNvPr id="17413" name="Object 1024"/>
          <p:cNvGraphicFramePr>
            <a:graphicFrameLocks/>
          </p:cNvGraphicFramePr>
          <p:nvPr/>
        </p:nvGraphicFramePr>
        <p:xfrm>
          <a:off x="2954338" y="2441575"/>
          <a:ext cx="27860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1040948" imgH="279279" progId="Equation.DSMT4">
                  <p:embed/>
                </p:oleObj>
              </mc:Choice>
              <mc:Fallback>
                <p:oleObj name="Equation" r:id="rId4" imgW="1040948" imgH="279279" progId="Equation.DSMT4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2441575"/>
                        <a:ext cx="27860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F99AD686-B822-4A3C-8CBF-D0B4CD8E603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Mostly narrow absorption bands in the intermediate range:</a:t>
            </a:r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endParaRPr lang="en-US" sz="2800" dirty="0" smtClean="0"/>
          </a:p>
          <a:p>
            <a:pPr marL="609600" indent="-609600">
              <a:defRPr/>
            </a:pPr>
            <a:r>
              <a:rPr lang="en-US" sz="2800" dirty="0" smtClean="0"/>
              <a:t>Assuming constant microscopic scatter and that flux is 1/E above the resonance (narrow resonance approx):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Resonance treatments</a:t>
            </a:r>
          </a:p>
        </p:txBody>
      </p:sp>
      <p:graphicFrame>
        <p:nvGraphicFramePr>
          <p:cNvPr id="18437" name="Object 1024"/>
          <p:cNvGraphicFramePr>
            <a:graphicFrameLocks/>
          </p:cNvGraphicFramePr>
          <p:nvPr/>
        </p:nvGraphicFramePr>
        <p:xfrm>
          <a:off x="1128713" y="2306638"/>
          <a:ext cx="68262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6826250" imgH="1185863" progId="Equation.3">
                  <p:embed/>
                </p:oleObj>
              </mc:Choice>
              <mc:Fallback>
                <p:oleObj name="Equation" r:id="rId4" imgW="6826250" imgH="1185863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306638"/>
                        <a:ext cx="68262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25"/>
          <p:cNvGraphicFramePr>
            <a:graphicFrameLocks/>
          </p:cNvGraphicFramePr>
          <p:nvPr/>
        </p:nvGraphicFramePr>
        <p:xfrm>
          <a:off x="2590800" y="5108575"/>
          <a:ext cx="3225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6" imgW="3927475" imgH="2105025" progId="Equation.3">
                  <p:embed/>
                </p:oleObj>
              </mc:Choice>
              <mc:Fallback>
                <p:oleObj name="Equation" r:id="rId6" imgW="3927475" imgH="2105025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8575"/>
                        <a:ext cx="32258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2F2E2E75-3247-4CB6-BD56-FA6B4DA376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smtClean="0"/>
              <a:t>Reactor analysis methods have greatly extended resonance treatments:</a:t>
            </a:r>
          </a:p>
          <a:p>
            <a:pPr marL="990600" lvl="1" indent="-266700">
              <a:defRPr/>
            </a:pPr>
            <a:r>
              <a:rPr lang="en-US" smtClean="0"/>
              <a:t>Extension to other energy scattering situations (Wide Resonance and Equivalence methods)</a:t>
            </a:r>
          </a:p>
          <a:p>
            <a:pPr marL="990600" lvl="1" indent="-266700">
              <a:defRPr/>
            </a:pPr>
            <a:r>
              <a:rPr lang="en-US" smtClean="0"/>
              <a:t>Extension of energy methods to include simple spatial relationships</a:t>
            </a:r>
          </a:p>
          <a:p>
            <a:pPr marL="990600" lvl="1" indent="-266700">
              <a:defRPr/>
            </a:pPr>
            <a:r>
              <a:rPr lang="en-US" smtClean="0"/>
              <a:t>Statistical methods that can deal with unresolved resonance region (where resonance cannot be resolved experimentally although we know they are there)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Resonance treatments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E4A5ED7E-6478-4443-89F3-1089F5B047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smtClean="0"/>
              <a:t>“Bootstrap” technique whereby </a:t>
            </a:r>
          </a:p>
          <a:p>
            <a:pPr marL="990600" lvl="1" indent="-266700">
              <a:defRPr/>
            </a:pPr>
            <a:r>
              <a:rPr lang="en-US" smtClean="0"/>
              <a:t>Assumed spectrum shapes are used to form finegroup cross sections (G&gt;~200)</a:t>
            </a:r>
          </a:p>
          <a:p>
            <a:pPr marL="990600" lvl="1" indent="-266700">
              <a:defRPr/>
            </a:pPr>
            <a:r>
              <a:rPr lang="en-US" smtClean="0"/>
              <a:t>Simplified-geometry calculations are done with these large datasets.</a:t>
            </a:r>
          </a:p>
          <a:p>
            <a:pPr marL="990600" lvl="1" indent="-266700">
              <a:defRPr/>
            </a:pPr>
            <a:r>
              <a:rPr lang="en-US" smtClean="0"/>
              <a:t>The resulting finegroup spectra are used to collapse fine-group XSs to multigroup: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Finegroup to multigroup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776288" y="5905500"/>
            <a:ext cx="644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779463" y="5632450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1644650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511425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378200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244975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5111750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5978525" y="5810250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6845300" y="56578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6600825" y="5981700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5727700" y="5981700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21</a:t>
            </a:r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>
            <a:off x="4856163" y="59817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983038" y="59817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23</a:t>
            </a:r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3111500" y="5983288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2238375" y="5983288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366838" y="59817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495300" y="5983288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7227888" y="5716588"/>
            <a:ext cx="98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Energy</a:t>
            </a:r>
          </a:p>
        </p:txBody>
      </p: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2720975" y="6461125"/>
            <a:ext cx="246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Fine-group structure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6596063" y="515620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525463" y="515620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sz="2000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1985963" y="5127625"/>
            <a:ext cx="3663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Multi-group structure (Group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132BDFA2-A55C-4CD7-9E43-CF1E111E06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Energy collapsing equation:</a:t>
            </a:r>
          </a:p>
          <a:p>
            <a:pPr marL="990600" lvl="1" indent="-266700">
              <a:defRPr/>
            </a:pPr>
            <a:r>
              <a:rPr lang="en-US" dirty="0" smtClean="0"/>
              <a:t>Using the calculated </a:t>
            </a:r>
            <a:r>
              <a:rPr lang="en-US" dirty="0" err="1" smtClean="0"/>
              <a:t>finegroup</a:t>
            </a:r>
            <a:r>
              <a:rPr lang="en-US" dirty="0" smtClean="0"/>
              <a:t> fluxes,        we conserve reaction rates to get new cross sections</a:t>
            </a:r>
          </a:p>
          <a:p>
            <a:pPr marL="990600" lvl="1" indent="-266700">
              <a:defRPr/>
            </a:pPr>
            <a:r>
              <a:rPr lang="en-US" dirty="0" smtClean="0"/>
              <a:t>Assumes </a:t>
            </a:r>
            <a:r>
              <a:rPr lang="en-US" dirty="0" err="1" smtClean="0"/>
              <a:t>multigroup</a:t>
            </a:r>
            <a:r>
              <a:rPr lang="en-US" dirty="0" smtClean="0"/>
              <a:t> flux will be:</a:t>
            </a:r>
          </a:p>
          <a:p>
            <a:pPr marL="990600" lvl="1" indent="-266700">
              <a:defRPr/>
            </a:pPr>
            <a:endParaRPr lang="en-US" dirty="0" smtClean="0"/>
          </a:p>
          <a:p>
            <a:pPr marL="990600" lvl="1" indent="-266700">
              <a:defRPr/>
            </a:pPr>
            <a:endParaRPr lang="en-US" dirty="0" smtClean="0"/>
          </a:p>
          <a:p>
            <a:pPr marL="990600" lvl="1" indent="-266700">
              <a:defRPr/>
            </a:pPr>
            <a:endParaRPr lang="en-US" dirty="0" smtClean="0"/>
          </a:p>
          <a:p>
            <a:pPr marL="990600" lvl="1" indent="-266700">
              <a:defRPr/>
            </a:pPr>
            <a:r>
              <a:rPr lang="en-US" dirty="0" smtClean="0"/>
              <a:t>The resulting </a:t>
            </a:r>
            <a:r>
              <a:rPr lang="en-US" dirty="0" err="1" smtClean="0"/>
              <a:t>multigroup</a:t>
            </a:r>
            <a:r>
              <a:rPr lang="en-US" dirty="0" smtClean="0"/>
              <a:t> versions are shown on the next page.  (I will leave the Legendre scattering coefficients for another day.)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Finegroup to multigroup (2)</a:t>
            </a:r>
          </a:p>
        </p:txBody>
      </p:sp>
      <p:graphicFrame>
        <p:nvGraphicFramePr>
          <p:cNvPr id="21509" name="Object 1"/>
          <p:cNvGraphicFramePr>
            <a:graphicFrameLocks/>
          </p:cNvGraphicFramePr>
          <p:nvPr/>
        </p:nvGraphicFramePr>
        <p:xfrm>
          <a:off x="7632700" y="1774825"/>
          <a:ext cx="635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190417" imgH="241195" progId="Equation.DSMT4">
                  <p:embed/>
                </p:oleObj>
              </mc:Choice>
              <mc:Fallback>
                <p:oleObj name="Equation" r:id="rId4" imgW="190417" imgH="241195" progId="Equation.DSMT4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1774825"/>
                        <a:ext cx="635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"/>
          <p:cNvGraphicFramePr>
            <a:graphicFrameLocks/>
          </p:cNvGraphicFramePr>
          <p:nvPr/>
        </p:nvGraphicFramePr>
        <p:xfrm>
          <a:off x="3873500" y="3889375"/>
          <a:ext cx="1524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698197" imgH="355446" progId="Equation.DSMT4">
                  <p:embed/>
                </p:oleObj>
              </mc:Choice>
              <mc:Fallback>
                <p:oleObj name="Equation" r:id="rId6" imgW="698197" imgH="355446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3889375"/>
                        <a:ext cx="15240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CEBE3E20-3496-4CC6-A195-BB1377BB13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Energy treatment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85888"/>
            <a:ext cx="8226425" cy="547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Beginning the actual solution of the B.E. with the ENERGY variable.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The idea is to convert the continuous dimensions to </a:t>
            </a:r>
            <a:r>
              <a:rPr lang="en-US" sz="2800" dirty="0" err="1" smtClean="0"/>
              <a:t>discretized</a:t>
            </a:r>
            <a:r>
              <a:rPr lang="en-US" sz="2800" dirty="0" smtClean="0"/>
              <a:t> form.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Infinitely dense variables =&gt; Few hundred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Calculus =&gt; Algebra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Steps we will follow: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Derivation of </a:t>
            </a:r>
            <a:r>
              <a:rPr lang="en-US" sz="2400" dirty="0" err="1" smtClean="0"/>
              <a:t>multigroup</a:t>
            </a:r>
            <a:r>
              <a:rPr lang="en-US" sz="2400" dirty="0" smtClean="0"/>
              <a:t> form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Reduction of group coupling to outer iteration in matrix form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Analysis of one-group equation as Neumann iteration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Typical acceleration strategies for iterative solution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C46E0C90-A4AD-4BEB-B611-FC474C8502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Finegroup</a:t>
            </a:r>
            <a:r>
              <a:rPr lang="en-US" dirty="0" smtClean="0"/>
              <a:t> to </a:t>
            </a:r>
            <a:r>
              <a:rPr lang="en-US" dirty="0" err="1" smtClean="0"/>
              <a:t>multigroup</a:t>
            </a:r>
            <a:r>
              <a:rPr lang="en-US" dirty="0" smtClean="0"/>
              <a:t> (3)</a:t>
            </a:r>
          </a:p>
        </p:txBody>
      </p:sp>
      <p:graphicFrame>
        <p:nvGraphicFramePr>
          <p:cNvPr id="22532" name="Object 1024"/>
          <p:cNvGraphicFramePr>
            <a:graphicFrameLocks/>
          </p:cNvGraphicFramePr>
          <p:nvPr/>
        </p:nvGraphicFramePr>
        <p:xfrm>
          <a:off x="1052513" y="1508125"/>
          <a:ext cx="7113587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4" imgW="2565400" imgH="1790700" progId="Equation.DSMT4">
                  <p:embed/>
                </p:oleObj>
              </mc:Choice>
              <mc:Fallback>
                <p:oleObj name="Equation" r:id="rId4" imgW="2565400" imgH="1790700" progId="Equation.DSMT4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508125"/>
                        <a:ext cx="7113587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7939F883-6A82-40FA-A113-F7C2E4963BC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268413"/>
            <a:ext cx="8255000" cy="5589587"/>
          </a:xfrm>
        </p:spPr>
        <p:txBody>
          <a:bodyPr/>
          <a:lstStyle/>
          <a:p>
            <a:pPr marL="609600" indent="-609600">
              <a:defRPr/>
            </a:pPr>
            <a:r>
              <a:rPr lang="en-US" sz="2800" smtClean="0"/>
              <a:t>We often “smear” heterogeneous regions into a homogeneous region:</a:t>
            </a:r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endParaRPr lang="en-US" sz="2800" smtClean="0"/>
          </a:p>
          <a:p>
            <a:pPr marL="609600" indent="-609600">
              <a:defRPr/>
            </a:pPr>
            <a:r>
              <a:rPr lang="en-US" sz="2800" smtClean="0"/>
              <a:t>Volume AND flux weighted, conserving reaction rate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33363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Related idea: Spatial collapse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133600" y="2476500"/>
            <a:ext cx="1384300" cy="1092200"/>
          </a:xfrm>
          <a:prstGeom prst="rect">
            <a:avLst/>
          </a:prstGeom>
          <a:solidFill>
            <a:srgbClr val="77777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13000" y="2667000"/>
            <a:ext cx="787400" cy="723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937000" y="3022600"/>
            <a:ext cx="1003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194300" y="2501900"/>
            <a:ext cx="1384300" cy="1092200"/>
          </a:xfrm>
          <a:prstGeom prst="rect">
            <a:avLst/>
          </a:prstGeom>
          <a:pattFill prst="dkUpDiag">
            <a:fgClr>
              <a:srgbClr val="777777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3165475" y="30845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V1</a:t>
            </a: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632075" y="28686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V2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5372100" y="2881313"/>
            <a:ext cx="947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V=V1+V2</a:t>
            </a:r>
          </a:p>
        </p:txBody>
      </p:sp>
      <p:graphicFrame>
        <p:nvGraphicFramePr>
          <p:cNvPr id="23564" name="Object 12"/>
          <p:cNvGraphicFramePr>
            <a:graphicFrameLocks/>
          </p:cNvGraphicFramePr>
          <p:nvPr/>
        </p:nvGraphicFramePr>
        <p:xfrm>
          <a:off x="2095500" y="3903663"/>
          <a:ext cx="4662488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4" imgW="4662488" imgH="1852613" progId="Equation.3">
                  <p:embed/>
                </p:oleObj>
              </mc:Choice>
              <mc:Fallback>
                <p:oleObj name="Equation" r:id="rId4" imgW="4662488" imgH="185261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03663"/>
                        <a:ext cx="4662488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D37702DF-0EC4-4634-B883-B8552D3A1B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Homework 6-1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71688"/>
            <a:ext cx="8801100" cy="5573712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sz="2400" dirty="0" smtClean="0"/>
              <a:t>	For a total cross section given by the equation:</a:t>
            </a:r>
          </a:p>
          <a:p>
            <a:pPr marL="609600" indent="-609600">
              <a:buFontTx/>
              <a:buNone/>
              <a:defRPr/>
            </a:pPr>
            <a:endParaRPr lang="en-US" sz="2400" dirty="0" smtClean="0"/>
          </a:p>
          <a:p>
            <a:pPr marL="609600" indent="-609600">
              <a:buFontTx/>
              <a:buNone/>
              <a:defRPr/>
            </a:pPr>
            <a:endParaRPr lang="en-US" sz="2400" dirty="0" smtClean="0"/>
          </a:p>
          <a:p>
            <a:pPr marL="609600" indent="-609600">
              <a:buFontTx/>
              <a:buNone/>
              <a:defRPr/>
            </a:pPr>
            <a:endParaRPr lang="en-US" sz="2400" dirty="0" smtClean="0"/>
          </a:p>
          <a:p>
            <a:pPr marL="609600" indent="-609600">
              <a:buFontTx/>
              <a:buNone/>
              <a:defRPr/>
            </a:pPr>
            <a:r>
              <a:rPr lang="en-US" sz="2400" dirty="0" smtClean="0"/>
              <a:t>	find the total group cross section for a group that spans from 2 </a:t>
            </a:r>
            <a:r>
              <a:rPr lang="en-US" sz="2400" dirty="0" err="1" smtClean="0"/>
              <a:t>keV</a:t>
            </a:r>
            <a:r>
              <a:rPr lang="en-US" sz="2400" dirty="0" smtClean="0"/>
              <a:t> to 3 </a:t>
            </a:r>
            <a:r>
              <a:rPr lang="en-US" sz="2400" dirty="0" err="1" smtClean="0"/>
              <a:t>keV</a:t>
            </a:r>
            <a:r>
              <a:rPr lang="en-US" sz="2400" dirty="0" smtClean="0"/>
              <a:t>. Assume </a:t>
            </a:r>
            <a:r>
              <a:rPr lang="en-US" sz="2400" smtClean="0"/>
              <a:t>flux is 1/E.</a:t>
            </a:r>
            <a:endParaRPr lang="en-US" sz="2400" dirty="0" smtClean="0"/>
          </a:p>
          <a:p>
            <a:pPr marL="609600" indent="-609600">
              <a:buFontTx/>
              <a:buNone/>
              <a:defRPr/>
            </a:pPr>
            <a:endParaRPr lang="en-US" sz="2400" dirty="0" smtClean="0"/>
          </a:p>
          <a:p>
            <a:pPr marL="609600" indent="-609600">
              <a:buFontTx/>
              <a:buNone/>
              <a:defRPr/>
            </a:pPr>
            <a:r>
              <a:rPr lang="en-US" sz="2400" dirty="0" smtClean="0"/>
              <a:t>	</a:t>
            </a:r>
          </a:p>
        </p:txBody>
      </p:sp>
      <p:graphicFrame>
        <p:nvGraphicFramePr>
          <p:cNvPr id="24581" name="Object 13"/>
          <p:cNvGraphicFramePr>
            <a:graphicFrameLocks/>
          </p:cNvGraphicFramePr>
          <p:nvPr/>
        </p:nvGraphicFramePr>
        <p:xfrm>
          <a:off x="1277938" y="2801938"/>
          <a:ext cx="57165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2298700" imgH="241300" progId="Equation.DSMT4">
                  <p:embed/>
                </p:oleObj>
              </mc:Choice>
              <mc:Fallback>
                <p:oleObj name="Equation" r:id="rId3" imgW="2298700" imgH="2413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801938"/>
                        <a:ext cx="57165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220A6D24-ABD3-41E2-95B6-6FBA8B6960F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Homework 6-2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4488"/>
            <a:ext cx="8801100" cy="5573712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sz="2400" dirty="0" smtClean="0"/>
              <a:t>	Find the isotropic elastic scatter cross section for Carbon-12 (A=12) from an energy group that spans from 0.6 to 0.7 </a:t>
            </a:r>
            <a:r>
              <a:rPr lang="en-US" sz="2400" dirty="0" err="1" smtClean="0"/>
              <a:t>keV</a:t>
            </a:r>
            <a:r>
              <a:rPr lang="en-US" sz="2400" dirty="0" smtClean="0"/>
              <a:t> to a group that spans 0.4 </a:t>
            </a:r>
            <a:r>
              <a:rPr lang="en-US" sz="2400" dirty="0" err="1" smtClean="0"/>
              <a:t>keV</a:t>
            </a:r>
            <a:r>
              <a:rPr lang="en-US" sz="2400" dirty="0" smtClean="0"/>
              <a:t> to 0.5 </a:t>
            </a:r>
            <a:r>
              <a:rPr lang="en-US" sz="2400" dirty="0" err="1" smtClean="0"/>
              <a:t>keV</a:t>
            </a:r>
            <a:r>
              <a:rPr lang="en-US" sz="2400" dirty="0" smtClean="0"/>
              <a:t>.  Assume the flux spectrum is 1/E and that the scattering cross section is a constant 5 barns.  </a:t>
            </a:r>
          </a:p>
          <a:p>
            <a:pPr marL="609600" indent="-609600">
              <a:buFontTx/>
              <a:buNone/>
              <a:defRPr/>
            </a:pPr>
            <a:endParaRPr lang="en-US" sz="2400" dirty="0" smtClean="0"/>
          </a:p>
          <a:p>
            <a:pPr marL="609600" indent="-609600">
              <a:buFontTx/>
              <a:buNone/>
              <a:defRPr/>
            </a:pPr>
            <a:r>
              <a:rPr lang="en-US" sz="2400" dirty="0" smtClean="0"/>
              <a:t>	[Hint: The distribution of post-collision energies for this case is uniform from the pre-collision neutron energy down to the minimum possible post-collision energy of </a:t>
            </a:r>
            <a:r>
              <a:rPr lang="en-US" sz="2400" dirty="0" err="1" smtClean="0">
                <a:latin typeface="Symbol" pitchFamily="18" charset="2"/>
              </a:rPr>
              <a:t>a</a:t>
            </a:r>
            <a:r>
              <a:rPr lang="en-US" sz="2400" dirty="0" err="1" smtClean="0"/>
              <a:t>E</a:t>
            </a:r>
            <a:r>
              <a:rPr lang="en-US" sz="2400" dirty="0" smtClean="0"/>
              <a:t>.]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0FD7814B-6888-408B-8D56-B770D12CCD0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Homework 6-3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4488"/>
            <a:ext cx="8801100" cy="5573712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sz="2400" dirty="0" smtClean="0"/>
              <a:t>	For the same physical situation as in the previous problem, find the within-group scattering cross sections for the energy group that spans from 0.6 to 0.7 keV.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8E214293-4FA4-4E6B-AE52-5B726F8381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Definition of Multigroup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8039100" cy="5472112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All of the deterministic methods (and many Monte Carlo) represent energy variable using </a:t>
            </a:r>
            <a:r>
              <a:rPr lang="en-US" sz="2800" b="1" i="1" u="sng" smtClean="0"/>
              <a:t>multigroup</a:t>
            </a:r>
            <a:r>
              <a:rPr lang="en-US" sz="2800" smtClean="0"/>
              <a:t> formalism</a:t>
            </a:r>
          </a:p>
          <a:p>
            <a:pPr>
              <a:defRPr/>
            </a:pPr>
            <a:r>
              <a:rPr lang="en-US" sz="2800" smtClean="0"/>
              <a:t>Basic idea is that the energy variable is divided into contiguous regions (called </a:t>
            </a:r>
            <a:r>
              <a:rPr lang="en-US" sz="2800" b="1" i="1" u="sng" smtClean="0"/>
              <a:t>groups</a:t>
            </a:r>
            <a:r>
              <a:rPr lang="en-US" sz="2800" smtClean="0"/>
              <a:t>):</a:t>
            </a:r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endParaRPr lang="en-US" sz="2800" smtClean="0"/>
          </a:p>
          <a:p>
            <a:pPr>
              <a:defRPr/>
            </a:pPr>
            <a:r>
              <a:rPr lang="en-US" sz="2800" smtClean="0"/>
              <a:t>Note that it is traditional to number groups from </a:t>
            </a:r>
            <a:r>
              <a:rPr lang="en-US" sz="2800" b="1" i="1" smtClean="0"/>
              <a:t>high</a:t>
            </a:r>
            <a:r>
              <a:rPr lang="en-US" sz="2800" smtClean="0"/>
              <a:t> energy to </a:t>
            </a:r>
            <a:r>
              <a:rPr lang="en-US" sz="2800" b="1" i="1" smtClean="0"/>
              <a:t>low</a:t>
            </a:r>
            <a:r>
              <a:rPr lang="en-US" sz="2800" smtClean="0"/>
              <a:t>.</a:t>
            </a:r>
          </a:p>
        </p:txBody>
      </p:sp>
      <p:grpSp>
        <p:nvGrpSpPr>
          <p:cNvPr id="5125" name="Group 28"/>
          <p:cNvGrpSpPr>
            <a:grpSpLocks/>
          </p:cNvGrpSpPr>
          <p:nvPr/>
        </p:nvGrpSpPr>
        <p:grpSpPr bwMode="auto">
          <a:xfrm>
            <a:off x="731838" y="3795713"/>
            <a:ext cx="7675562" cy="1073150"/>
            <a:chOff x="365" y="2751"/>
            <a:chExt cx="4835" cy="676"/>
          </a:xfrm>
        </p:grpSpPr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513" y="3128"/>
              <a:ext cx="40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515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1060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V="1">
              <a:off x="1606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2152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2698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3244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V="1">
              <a:off x="3790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4336" y="306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5" name="Rectangle 15"/>
            <p:cNvSpPr>
              <a:spLocks noChangeArrowheads="1"/>
            </p:cNvSpPr>
            <p:nvPr/>
          </p:nvSpPr>
          <p:spPr bwMode="auto">
            <a:xfrm>
              <a:off x="4211" y="317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5536" name="Rectangle 16"/>
            <p:cNvSpPr>
              <a:spLocks noChangeArrowheads="1"/>
            </p:cNvSpPr>
            <p:nvPr/>
          </p:nvSpPr>
          <p:spPr bwMode="auto">
            <a:xfrm>
              <a:off x="3661" y="317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>
              <a:off x="3112" y="317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35538" name="Rectangle 18"/>
            <p:cNvSpPr>
              <a:spLocks noChangeArrowheads="1"/>
            </p:cNvSpPr>
            <p:nvPr/>
          </p:nvSpPr>
          <p:spPr bwMode="auto">
            <a:xfrm>
              <a:off x="2562" y="317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5539" name="Rectangle 19"/>
            <p:cNvSpPr>
              <a:spLocks noChangeArrowheads="1"/>
            </p:cNvSpPr>
            <p:nvPr/>
          </p:nvSpPr>
          <p:spPr bwMode="auto">
            <a:xfrm>
              <a:off x="2013" y="3177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35540" name="Rectangle 20"/>
            <p:cNvSpPr>
              <a:spLocks noChangeArrowheads="1"/>
            </p:cNvSpPr>
            <p:nvPr/>
          </p:nvSpPr>
          <p:spPr bwMode="auto">
            <a:xfrm>
              <a:off x="1463" y="3177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35541" name="Rectangle 21"/>
            <p:cNvSpPr>
              <a:spLocks noChangeArrowheads="1"/>
            </p:cNvSpPr>
            <p:nvPr/>
          </p:nvSpPr>
          <p:spPr bwMode="auto">
            <a:xfrm>
              <a:off x="914" y="317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35542" name="Rectangle 22"/>
            <p:cNvSpPr>
              <a:spLocks noChangeArrowheads="1"/>
            </p:cNvSpPr>
            <p:nvPr/>
          </p:nvSpPr>
          <p:spPr bwMode="auto">
            <a:xfrm>
              <a:off x="365" y="3177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3785" y="2928"/>
              <a:ext cx="553" cy="100"/>
            </a:xfrm>
            <a:custGeom>
              <a:avLst/>
              <a:gdLst>
                <a:gd name="T0" fmla="*/ 1 w 553"/>
                <a:gd name="T1" fmla="*/ 89 h 100"/>
                <a:gd name="T2" fmla="*/ 3 w 553"/>
                <a:gd name="T3" fmla="*/ 80 h 100"/>
                <a:gd name="T4" fmla="*/ 7 w 553"/>
                <a:gd name="T5" fmla="*/ 72 h 100"/>
                <a:gd name="T6" fmla="*/ 13 w 553"/>
                <a:gd name="T7" fmla="*/ 65 h 100"/>
                <a:gd name="T8" fmla="*/ 19 w 553"/>
                <a:gd name="T9" fmla="*/ 59 h 100"/>
                <a:gd name="T10" fmla="*/ 27 w 553"/>
                <a:gd name="T11" fmla="*/ 55 h 100"/>
                <a:gd name="T12" fmla="*/ 36 w 553"/>
                <a:gd name="T13" fmla="*/ 52 h 100"/>
                <a:gd name="T14" fmla="*/ 45 w 553"/>
                <a:gd name="T15" fmla="*/ 51 h 100"/>
                <a:gd name="T16" fmla="*/ 233 w 553"/>
                <a:gd name="T17" fmla="*/ 48 h 100"/>
                <a:gd name="T18" fmla="*/ 243 w 553"/>
                <a:gd name="T19" fmla="*/ 46 h 100"/>
                <a:gd name="T20" fmla="*/ 251 w 553"/>
                <a:gd name="T21" fmla="*/ 42 h 100"/>
                <a:gd name="T22" fmla="*/ 258 w 553"/>
                <a:gd name="T23" fmla="*/ 37 h 100"/>
                <a:gd name="T24" fmla="*/ 264 w 553"/>
                <a:gd name="T25" fmla="*/ 30 h 100"/>
                <a:gd name="T26" fmla="*/ 268 w 553"/>
                <a:gd name="T27" fmla="*/ 23 h 100"/>
                <a:gd name="T28" fmla="*/ 272 w 553"/>
                <a:gd name="T29" fmla="*/ 14 h 100"/>
                <a:gd name="T30" fmla="*/ 274 w 553"/>
                <a:gd name="T31" fmla="*/ 0 h 100"/>
                <a:gd name="T32" fmla="*/ 275 w 553"/>
                <a:gd name="T33" fmla="*/ 9 h 100"/>
                <a:gd name="T34" fmla="*/ 278 w 553"/>
                <a:gd name="T35" fmla="*/ 18 h 100"/>
                <a:gd name="T36" fmla="*/ 283 w 553"/>
                <a:gd name="T37" fmla="*/ 26 h 100"/>
                <a:gd name="T38" fmla="*/ 288 w 553"/>
                <a:gd name="T39" fmla="*/ 33 h 100"/>
                <a:gd name="T40" fmla="*/ 295 w 553"/>
                <a:gd name="T41" fmla="*/ 39 h 100"/>
                <a:gd name="T42" fmla="*/ 303 w 553"/>
                <a:gd name="T43" fmla="*/ 43 h 100"/>
                <a:gd name="T44" fmla="*/ 312 w 553"/>
                <a:gd name="T45" fmla="*/ 46 h 100"/>
                <a:gd name="T46" fmla="*/ 321 w 553"/>
                <a:gd name="T47" fmla="*/ 47 h 100"/>
                <a:gd name="T48" fmla="*/ 510 w 553"/>
                <a:gd name="T49" fmla="*/ 44 h 100"/>
                <a:gd name="T50" fmla="*/ 518 w 553"/>
                <a:gd name="T51" fmla="*/ 46 h 100"/>
                <a:gd name="T52" fmla="*/ 527 w 553"/>
                <a:gd name="T53" fmla="*/ 50 h 100"/>
                <a:gd name="T54" fmla="*/ 534 w 553"/>
                <a:gd name="T55" fmla="*/ 55 h 100"/>
                <a:gd name="T56" fmla="*/ 541 w 553"/>
                <a:gd name="T57" fmla="*/ 61 h 100"/>
                <a:gd name="T58" fmla="*/ 546 w 553"/>
                <a:gd name="T59" fmla="*/ 69 h 100"/>
                <a:gd name="T60" fmla="*/ 549 w 553"/>
                <a:gd name="T61" fmla="*/ 77 h 100"/>
                <a:gd name="T62" fmla="*/ 552 w 553"/>
                <a:gd name="T63" fmla="*/ 86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3"/>
                <a:gd name="T97" fmla="*/ 0 h 100"/>
                <a:gd name="T98" fmla="*/ 553 w 553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3" h="100">
                  <a:moveTo>
                    <a:pt x="0" y="99"/>
                  </a:moveTo>
                  <a:lnTo>
                    <a:pt x="1" y="89"/>
                  </a:lnTo>
                  <a:lnTo>
                    <a:pt x="2" y="85"/>
                  </a:lnTo>
                  <a:lnTo>
                    <a:pt x="3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10" y="69"/>
                  </a:lnTo>
                  <a:lnTo>
                    <a:pt x="13" y="65"/>
                  </a:lnTo>
                  <a:lnTo>
                    <a:pt x="16" y="62"/>
                  </a:lnTo>
                  <a:lnTo>
                    <a:pt x="19" y="59"/>
                  </a:lnTo>
                  <a:lnTo>
                    <a:pt x="24" y="57"/>
                  </a:lnTo>
                  <a:lnTo>
                    <a:pt x="27" y="55"/>
                  </a:lnTo>
                  <a:lnTo>
                    <a:pt x="32" y="53"/>
                  </a:lnTo>
                  <a:lnTo>
                    <a:pt x="36" y="52"/>
                  </a:lnTo>
                  <a:lnTo>
                    <a:pt x="41" y="51"/>
                  </a:lnTo>
                  <a:lnTo>
                    <a:pt x="45" y="51"/>
                  </a:lnTo>
                  <a:lnTo>
                    <a:pt x="229" y="48"/>
                  </a:lnTo>
                  <a:lnTo>
                    <a:pt x="233" y="48"/>
                  </a:lnTo>
                  <a:lnTo>
                    <a:pt x="238" y="47"/>
                  </a:lnTo>
                  <a:lnTo>
                    <a:pt x="243" y="46"/>
                  </a:lnTo>
                  <a:lnTo>
                    <a:pt x="246" y="44"/>
                  </a:lnTo>
                  <a:lnTo>
                    <a:pt x="251" y="42"/>
                  </a:lnTo>
                  <a:lnTo>
                    <a:pt x="254" y="40"/>
                  </a:lnTo>
                  <a:lnTo>
                    <a:pt x="258" y="37"/>
                  </a:lnTo>
                  <a:lnTo>
                    <a:pt x="261" y="34"/>
                  </a:lnTo>
                  <a:lnTo>
                    <a:pt x="264" y="30"/>
                  </a:lnTo>
                  <a:lnTo>
                    <a:pt x="267" y="27"/>
                  </a:lnTo>
                  <a:lnTo>
                    <a:pt x="268" y="23"/>
                  </a:lnTo>
                  <a:lnTo>
                    <a:pt x="271" y="19"/>
                  </a:lnTo>
                  <a:lnTo>
                    <a:pt x="272" y="14"/>
                  </a:lnTo>
                  <a:lnTo>
                    <a:pt x="273" y="10"/>
                  </a:lnTo>
                  <a:lnTo>
                    <a:pt x="274" y="0"/>
                  </a:lnTo>
                  <a:lnTo>
                    <a:pt x="274" y="5"/>
                  </a:lnTo>
                  <a:lnTo>
                    <a:pt x="275" y="9"/>
                  </a:lnTo>
                  <a:lnTo>
                    <a:pt x="276" y="14"/>
                  </a:lnTo>
                  <a:lnTo>
                    <a:pt x="278" y="18"/>
                  </a:lnTo>
                  <a:lnTo>
                    <a:pt x="280" y="22"/>
                  </a:lnTo>
                  <a:lnTo>
                    <a:pt x="283" y="26"/>
                  </a:lnTo>
                  <a:lnTo>
                    <a:pt x="285" y="30"/>
                  </a:lnTo>
                  <a:lnTo>
                    <a:pt x="288" y="33"/>
                  </a:lnTo>
                  <a:lnTo>
                    <a:pt x="292" y="36"/>
                  </a:lnTo>
                  <a:lnTo>
                    <a:pt x="295" y="39"/>
                  </a:lnTo>
                  <a:lnTo>
                    <a:pt x="299" y="41"/>
                  </a:lnTo>
                  <a:lnTo>
                    <a:pt x="303" y="43"/>
                  </a:lnTo>
                  <a:lnTo>
                    <a:pt x="307" y="45"/>
                  </a:lnTo>
                  <a:lnTo>
                    <a:pt x="312" y="46"/>
                  </a:lnTo>
                  <a:lnTo>
                    <a:pt x="316" y="47"/>
                  </a:lnTo>
                  <a:lnTo>
                    <a:pt x="321" y="47"/>
                  </a:lnTo>
                  <a:lnTo>
                    <a:pt x="505" y="44"/>
                  </a:lnTo>
                  <a:lnTo>
                    <a:pt x="510" y="44"/>
                  </a:lnTo>
                  <a:lnTo>
                    <a:pt x="514" y="45"/>
                  </a:lnTo>
                  <a:lnTo>
                    <a:pt x="518" y="46"/>
                  </a:lnTo>
                  <a:lnTo>
                    <a:pt x="523" y="48"/>
                  </a:lnTo>
                  <a:lnTo>
                    <a:pt x="527" y="50"/>
                  </a:lnTo>
                  <a:lnTo>
                    <a:pt x="531" y="52"/>
                  </a:lnTo>
                  <a:lnTo>
                    <a:pt x="534" y="55"/>
                  </a:lnTo>
                  <a:lnTo>
                    <a:pt x="538" y="58"/>
                  </a:lnTo>
                  <a:lnTo>
                    <a:pt x="541" y="61"/>
                  </a:lnTo>
                  <a:lnTo>
                    <a:pt x="543" y="65"/>
                  </a:lnTo>
                  <a:lnTo>
                    <a:pt x="546" y="69"/>
                  </a:lnTo>
                  <a:lnTo>
                    <a:pt x="548" y="73"/>
                  </a:lnTo>
                  <a:lnTo>
                    <a:pt x="549" y="77"/>
                  </a:lnTo>
                  <a:lnTo>
                    <a:pt x="551" y="82"/>
                  </a:lnTo>
                  <a:lnTo>
                    <a:pt x="552" y="86"/>
                  </a:lnTo>
                  <a:lnTo>
                    <a:pt x="552" y="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3767" y="2751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 1</a:t>
              </a: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513" y="2936"/>
              <a:ext cx="553" cy="100"/>
            </a:xfrm>
            <a:custGeom>
              <a:avLst/>
              <a:gdLst>
                <a:gd name="T0" fmla="*/ 1 w 553"/>
                <a:gd name="T1" fmla="*/ 89 h 100"/>
                <a:gd name="T2" fmla="*/ 3 w 553"/>
                <a:gd name="T3" fmla="*/ 80 h 100"/>
                <a:gd name="T4" fmla="*/ 7 w 553"/>
                <a:gd name="T5" fmla="*/ 72 h 100"/>
                <a:gd name="T6" fmla="*/ 13 w 553"/>
                <a:gd name="T7" fmla="*/ 65 h 100"/>
                <a:gd name="T8" fmla="*/ 19 w 553"/>
                <a:gd name="T9" fmla="*/ 59 h 100"/>
                <a:gd name="T10" fmla="*/ 27 w 553"/>
                <a:gd name="T11" fmla="*/ 55 h 100"/>
                <a:gd name="T12" fmla="*/ 36 w 553"/>
                <a:gd name="T13" fmla="*/ 52 h 100"/>
                <a:gd name="T14" fmla="*/ 45 w 553"/>
                <a:gd name="T15" fmla="*/ 51 h 100"/>
                <a:gd name="T16" fmla="*/ 233 w 553"/>
                <a:gd name="T17" fmla="*/ 48 h 100"/>
                <a:gd name="T18" fmla="*/ 243 w 553"/>
                <a:gd name="T19" fmla="*/ 46 h 100"/>
                <a:gd name="T20" fmla="*/ 251 w 553"/>
                <a:gd name="T21" fmla="*/ 42 h 100"/>
                <a:gd name="T22" fmla="*/ 258 w 553"/>
                <a:gd name="T23" fmla="*/ 37 h 100"/>
                <a:gd name="T24" fmla="*/ 264 w 553"/>
                <a:gd name="T25" fmla="*/ 30 h 100"/>
                <a:gd name="T26" fmla="*/ 268 w 553"/>
                <a:gd name="T27" fmla="*/ 23 h 100"/>
                <a:gd name="T28" fmla="*/ 272 w 553"/>
                <a:gd name="T29" fmla="*/ 14 h 100"/>
                <a:gd name="T30" fmla="*/ 274 w 553"/>
                <a:gd name="T31" fmla="*/ 0 h 100"/>
                <a:gd name="T32" fmla="*/ 275 w 553"/>
                <a:gd name="T33" fmla="*/ 9 h 100"/>
                <a:gd name="T34" fmla="*/ 278 w 553"/>
                <a:gd name="T35" fmla="*/ 18 h 100"/>
                <a:gd name="T36" fmla="*/ 283 w 553"/>
                <a:gd name="T37" fmla="*/ 26 h 100"/>
                <a:gd name="T38" fmla="*/ 288 w 553"/>
                <a:gd name="T39" fmla="*/ 33 h 100"/>
                <a:gd name="T40" fmla="*/ 295 w 553"/>
                <a:gd name="T41" fmla="*/ 39 h 100"/>
                <a:gd name="T42" fmla="*/ 303 w 553"/>
                <a:gd name="T43" fmla="*/ 43 h 100"/>
                <a:gd name="T44" fmla="*/ 312 w 553"/>
                <a:gd name="T45" fmla="*/ 46 h 100"/>
                <a:gd name="T46" fmla="*/ 321 w 553"/>
                <a:gd name="T47" fmla="*/ 47 h 100"/>
                <a:gd name="T48" fmla="*/ 510 w 553"/>
                <a:gd name="T49" fmla="*/ 44 h 100"/>
                <a:gd name="T50" fmla="*/ 518 w 553"/>
                <a:gd name="T51" fmla="*/ 46 h 100"/>
                <a:gd name="T52" fmla="*/ 527 w 553"/>
                <a:gd name="T53" fmla="*/ 50 h 100"/>
                <a:gd name="T54" fmla="*/ 534 w 553"/>
                <a:gd name="T55" fmla="*/ 55 h 100"/>
                <a:gd name="T56" fmla="*/ 541 w 553"/>
                <a:gd name="T57" fmla="*/ 61 h 100"/>
                <a:gd name="T58" fmla="*/ 546 w 553"/>
                <a:gd name="T59" fmla="*/ 69 h 100"/>
                <a:gd name="T60" fmla="*/ 549 w 553"/>
                <a:gd name="T61" fmla="*/ 77 h 100"/>
                <a:gd name="T62" fmla="*/ 552 w 553"/>
                <a:gd name="T63" fmla="*/ 86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3"/>
                <a:gd name="T97" fmla="*/ 0 h 100"/>
                <a:gd name="T98" fmla="*/ 553 w 553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3" h="100">
                  <a:moveTo>
                    <a:pt x="0" y="99"/>
                  </a:moveTo>
                  <a:lnTo>
                    <a:pt x="1" y="89"/>
                  </a:lnTo>
                  <a:lnTo>
                    <a:pt x="2" y="85"/>
                  </a:lnTo>
                  <a:lnTo>
                    <a:pt x="3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10" y="69"/>
                  </a:lnTo>
                  <a:lnTo>
                    <a:pt x="13" y="65"/>
                  </a:lnTo>
                  <a:lnTo>
                    <a:pt x="16" y="62"/>
                  </a:lnTo>
                  <a:lnTo>
                    <a:pt x="19" y="59"/>
                  </a:lnTo>
                  <a:lnTo>
                    <a:pt x="24" y="57"/>
                  </a:lnTo>
                  <a:lnTo>
                    <a:pt x="27" y="55"/>
                  </a:lnTo>
                  <a:lnTo>
                    <a:pt x="32" y="53"/>
                  </a:lnTo>
                  <a:lnTo>
                    <a:pt x="36" y="52"/>
                  </a:lnTo>
                  <a:lnTo>
                    <a:pt x="41" y="51"/>
                  </a:lnTo>
                  <a:lnTo>
                    <a:pt x="45" y="51"/>
                  </a:lnTo>
                  <a:lnTo>
                    <a:pt x="229" y="48"/>
                  </a:lnTo>
                  <a:lnTo>
                    <a:pt x="233" y="48"/>
                  </a:lnTo>
                  <a:lnTo>
                    <a:pt x="238" y="47"/>
                  </a:lnTo>
                  <a:lnTo>
                    <a:pt x="243" y="46"/>
                  </a:lnTo>
                  <a:lnTo>
                    <a:pt x="246" y="44"/>
                  </a:lnTo>
                  <a:lnTo>
                    <a:pt x="251" y="42"/>
                  </a:lnTo>
                  <a:lnTo>
                    <a:pt x="254" y="40"/>
                  </a:lnTo>
                  <a:lnTo>
                    <a:pt x="258" y="37"/>
                  </a:lnTo>
                  <a:lnTo>
                    <a:pt x="261" y="34"/>
                  </a:lnTo>
                  <a:lnTo>
                    <a:pt x="264" y="30"/>
                  </a:lnTo>
                  <a:lnTo>
                    <a:pt x="267" y="27"/>
                  </a:lnTo>
                  <a:lnTo>
                    <a:pt x="268" y="23"/>
                  </a:lnTo>
                  <a:lnTo>
                    <a:pt x="271" y="19"/>
                  </a:lnTo>
                  <a:lnTo>
                    <a:pt x="272" y="14"/>
                  </a:lnTo>
                  <a:lnTo>
                    <a:pt x="273" y="10"/>
                  </a:lnTo>
                  <a:lnTo>
                    <a:pt x="274" y="0"/>
                  </a:lnTo>
                  <a:lnTo>
                    <a:pt x="274" y="5"/>
                  </a:lnTo>
                  <a:lnTo>
                    <a:pt x="275" y="9"/>
                  </a:lnTo>
                  <a:lnTo>
                    <a:pt x="276" y="14"/>
                  </a:lnTo>
                  <a:lnTo>
                    <a:pt x="278" y="18"/>
                  </a:lnTo>
                  <a:lnTo>
                    <a:pt x="280" y="22"/>
                  </a:lnTo>
                  <a:lnTo>
                    <a:pt x="283" y="26"/>
                  </a:lnTo>
                  <a:lnTo>
                    <a:pt x="285" y="30"/>
                  </a:lnTo>
                  <a:lnTo>
                    <a:pt x="288" y="33"/>
                  </a:lnTo>
                  <a:lnTo>
                    <a:pt x="292" y="36"/>
                  </a:lnTo>
                  <a:lnTo>
                    <a:pt x="295" y="39"/>
                  </a:lnTo>
                  <a:lnTo>
                    <a:pt x="299" y="41"/>
                  </a:lnTo>
                  <a:lnTo>
                    <a:pt x="303" y="43"/>
                  </a:lnTo>
                  <a:lnTo>
                    <a:pt x="307" y="45"/>
                  </a:lnTo>
                  <a:lnTo>
                    <a:pt x="312" y="46"/>
                  </a:lnTo>
                  <a:lnTo>
                    <a:pt x="316" y="47"/>
                  </a:lnTo>
                  <a:lnTo>
                    <a:pt x="321" y="47"/>
                  </a:lnTo>
                  <a:lnTo>
                    <a:pt x="505" y="44"/>
                  </a:lnTo>
                  <a:lnTo>
                    <a:pt x="510" y="44"/>
                  </a:lnTo>
                  <a:lnTo>
                    <a:pt x="514" y="45"/>
                  </a:lnTo>
                  <a:lnTo>
                    <a:pt x="518" y="46"/>
                  </a:lnTo>
                  <a:lnTo>
                    <a:pt x="523" y="48"/>
                  </a:lnTo>
                  <a:lnTo>
                    <a:pt x="527" y="50"/>
                  </a:lnTo>
                  <a:lnTo>
                    <a:pt x="531" y="52"/>
                  </a:lnTo>
                  <a:lnTo>
                    <a:pt x="534" y="55"/>
                  </a:lnTo>
                  <a:lnTo>
                    <a:pt x="538" y="58"/>
                  </a:lnTo>
                  <a:lnTo>
                    <a:pt x="541" y="61"/>
                  </a:lnTo>
                  <a:lnTo>
                    <a:pt x="543" y="65"/>
                  </a:lnTo>
                  <a:lnTo>
                    <a:pt x="546" y="69"/>
                  </a:lnTo>
                  <a:lnTo>
                    <a:pt x="548" y="73"/>
                  </a:lnTo>
                  <a:lnTo>
                    <a:pt x="549" y="77"/>
                  </a:lnTo>
                  <a:lnTo>
                    <a:pt x="551" y="82"/>
                  </a:lnTo>
                  <a:lnTo>
                    <a:pt x="552" y="86"/>
                  </a:lnTo>
                  <a:lnTo>
                    <a:pt x="552" y="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6" name="Rectangle 26"/>
            <p:cNvSpPr>
              <a:spLocks noChangeArrowheads="1"/>
            </p:cNvSpPr>
            <p:nvPr/>
          </p:nvSpPr>
          <p:spPr bwMode="auto">
            <a:xfrm>
              <a:off x="495" y="2759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 7</a:t>
              </a:r>
            </a:p>
          </p:txBody>
        </p:sp>
        <p:sp>
          <p:nvSpPr>
            <p:cNvPr id="235547" name="Rectangle 27"/>
            <p:cNvSpPr>
              <a:spLocks noChangeArrowheads="1"/>
            </p:cNvSpPr>
            <p:nvPr/>
          </p:nvSpPr>
          <p:spPr bwMode="auto">
            <a:xfrm>
              <a:off x="4577" y="3009"/>
              <a:ext cx="6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Energy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2C489117-4B89-48A9-A822-3E9FC9E1F8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smtClean="0"/>
              <a:t>Multigroup flux definition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84288"/>
            <a:ext cx="8039100" cy="5573712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We first define the </a:t>
            </a:r>
            <a:r>
              <a:rPr lang="en-US" sz="2800" b="1" u="sng" dirty="0" smtClean="0"/>
              <a:t>group</a:t>
            </a:r>
            <a:r>
              <a:rPr lang="en-US" sz="2800" dirty="0" smtClean="0"/>
              <a:t> flux as the integral of the flux over the domain of a single group, g: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Then we </a:t>
            </a:r>
            <a:r>
              <a:rPr lang="en-US" sz="2800" b="1" dirty="0" smtClean="0"/>
              <a:t>assume</a:t>
            </a:r>
            <a:r>
              <a:rPr lang="en-US" sz="2800" dirty="0" smtClean="0"/>
              <a:t> (hopefully from a physical basis) a flux </a:t>
            </a:r>
            <a:r>
              <a:rPr lang="en-US" sz="2800" b="1" u="sng" dirty="0" smtClean="0"/>
              <a:t>shape</a:t>
            </a:r>
            <a:r>
              <a:rPr lang="en-US" sz="2800" dirty="0" smtClean="0"/>
              <a:t>,            ,within the group, where this shape is normalized to integrate to 1 over the group.</a:t>
            </a:r>
          </a:p>
          <a:p>
            <a:pPr>
              <a:defRPr/>
            </a:pPr>
            <a:r>
              <a:rPr lang="en-US" sz="2800" dirty="0" smtClean="0"/>
              <a:t>The result is equivalent to the separation:</a:t>
            </a:r>
          </a:p>
        </p:txBody>
      </p:sp>
      <p:graphicFrame>
        <p:nvGraphicFramePr>
          <p:cNvPr id="6149" name="Object 4"/>
          <p:cNvGraphicFramePr>
            <a:graphicFrameLocks/>
          </p:cNvGraphicFramePr>
          <p:nvPr/>
        </p:nvGraphicFramePr>
        <p:xfrm>
          <a:off x="2281238" y="2136775"/>
          <a:ext cx="43434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4343400" imgH="1312863" progId="Equation.3">
                  <p:embed/>
                </p:oleObj>
              </mc:Choice>
              <mc:Fallback>
                <p:oleObj name="Equation" r:id="rId4" imgW="4343400" imgH="131286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2136775"/>
                        <a:ext cx="43434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/>
          </p:cNvGraphicFramePr>
          <p:nvPr/>
        </p:nvGraphicFramePr>
        <p:xfrm>
          <a:off x="804863" y="5737225"/>
          <a:ext cx="69167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3924300" imgH="520700" progId="Equation.DSMT4">
                  <p:embed/>
                </p:oleObj>
              </mc:Choice>
              <mc:Fallback>
                <p:oleObj name="Equation" r:id="rId6" imgW="3924300" imgH="5207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737225"/>
                        <a:ext cx="691673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4"/>
          <p:cNvGraphicFramePr>
            <a:graphicFrameLocks/>
          </p:cNvGraphicFramePr>
          <p:nvPr/>
        </p:nvGraphicFramePr>
        <p:xfrm>
          <a:off x="4381500" y="3656013"/>
          <a:ext cx="9271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444114" imgH="253780" progId="Equation.DSMT4">
                  <p:embed/>
                </p:oleObj>
              </mc:Choice>
              <mc:Fallback>
                <p:oleObj name="Equation" r:id="rId8" imgW="444114" imgH="2537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656013"/>
                        <a:ext cx="9271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556AE900-F275-4CA3-9579-D971A93AD2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Multigroup</a:t>
            </a:r>
            <a:r>
              <a:rPr lang="en-US" dirty="0" smtClean="0"/>
              <a:t> constants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84288"/>
            <a:ext cx="8039100" cy="5573712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We insert this into the continuous energy B.E. and integrate over the energy group:  (Why?)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where we have used:</a:t>
            </a:r>
          </a:p>
          <a:p>
            <a:pPr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graphicFrame>
        <p:nvGraphicFramePr>
          <p:cNvPr id="7173" name="Object 4"/>
          <p:cNvGraphicFramePr>
            <a:graphicFrameLocks/>
          </p:cNvGraphicFramePr>
          <p:nvPr/>
        </p:nvGraphicFramePr>
        <p:xfrm>
          <a:off x="1290638" y="2165350"/>
          <a:ext cx="6494462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3810000" imgH="2387600" progId="Equation.DSMT4">
                  <p:embed/>
                </p:oleObj>
              </mc:Choice>
              <mc:Fallback>
                <p:oleObj name="Equation" r:id="rId4" imgW="3810000" imgH="23876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165350"/>
                        <a:ext cx="6494462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/>
          </p:cNvGraphicFramePr>
          <p:nvPr/>
        </p:nvGraphicFramePr>
        <p:xfrm>
          <a:off x="4881563" y="5546725"/>
          <a:ext cx="296703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6" imgW="1180588" imgH="520474" progId="Equation.DSMT4">
                  <p:embed/>
                </p:oleObj>
              </mc:Choice>
              <mc:Fallback>
                <p:oleObj name="Equation" r:id="rId6" imgW="1180588" imgH="520474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5546725"/>
                        <a:ext cx="296703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F3B3C1E1-F666-4490-AC87-E31ED25F57C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Multigroup</a:t>
            </a:r>
            <a:r>
              <a:rPr lang="en-US" dirty="0" smtClean="0"/>
              <a:t> constants (2)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84288"/>
            <a:ext cx="8039100" cy="5573712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Pulling the fluxes out of the integrals gives: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2800" dirty="0" smtClean="0"/>
              <a:t>where</a:t>
            </a:r>
          </a:p>
          <a:p>
            <a:pPr>
              <a:buFontTx/>
              <a:buNone/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graphicFrame>
        <p:nvGraphicFramePr>
          <p:cNvPr id="8197" name="Object 4"/>
          <p:cNvGraphicFramePr>
            <a:graphicFrameLocks/>
          </p:cNvGraphicFramePr>
          <p:nvPr/>
        </p:nvGraphicFramePr>
        <p:xfrm>
          <a:off x="857250" y="1631950"/>
          <a:ext cx="7516813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3784600" imgH="2387600" progId="Equation.DSMT4">
                  <p:embed/>
                </p:oleObj>
              </mc:Choice>
              <mc:Fallback>
                <p:oleObj name="Equation" r:id="rId4" imgW="3784600" imgH="23876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631950"/>
                        <a:ext cx="7516813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/>
          </p:cNvGraphicFramePr>
          <p:nvPr/>
        </p:nvGraphicFramePr>
        <p:xfrm>
          <a:off x="2098675" y="6002338"/>
          <a:ext cx="32861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6" imgW="1511300" imgH="381000" progId="Equation.DSMT4">
                  <p:embed/>
                </p:oleObj>
              </mc:Choice>
              <mc:Fallback>
                <p:oleObj name="Equation" r:id="rId6" imgW="1511300" imgH="3810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6002338"/>
                        <a:ext cx="32861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4AC4C27F-574B-4019-A2AA-C7D74AECB8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Multigroup</a:t>
            </a:r>
            <a:r>
              <a:rPr lang="en-US" dirty="0" smtClean="0"/>
              <a:t> constants (3)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84288"/>
            <a:ext cx="8039100" cy="5573712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This simplifies to: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if we define: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9221" name="Object 4"/>
          <p:cNvGraphicFramePr>
            <a:graphicFrameLocks/>
          </p:cNvGraphicFramePr>
          <p:nvPr/>
        </p:nvGraphicFramePr>
        <p:xfrm>
          <a:off x="1571625" y="2274888"/>
          <a:ext cx="5586413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5586413" imgH="3560763" progId="Equation.3">
                  <p:embed/>
                </p:oleObj>
              </mc:Choice>
              <mc:Fallback>
                <p:oleObj name="Equation" r:id="rId4" imgW="5586413" imgH="356076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74888"/>
                        <a:ext cx="5586413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8F61370A-1AE0-4533-8624-158E9AD32EF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Multigroup</a:t>
            </a:r>
            <a:r>
              <a:rPr lang="en-US" dirty="0" smtClean="0"/>
              <a:t> constants (4)</a:t>
            </a:r>
          </a:p>
        </p:txBody>
      </p:sp>
      <p:graphicFrame>
        <p:nvGraphicFramePr>
          <p:cNvPr id="10244" name="Object 1024"/>
          <p:cNvGraphicFramePr>
            <a:graphicFrameLocks/>
          </p:cNvGraphicFramePr>
          <p:nvPr/>
        </p:nvGraphicFramePr>
        <p:xfrm>
          <a:off x="-11113" y="1466850"/>
          <a:ext cx="9215438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9215438" imgH="5403850" progId="Equation.3">
                  <p:embed/>
                </p:oleObj>
              </mc:Choice>
              <mc:Fallback>
                <p:oleObj name="Equation" r:id="rId4" imgW="9215438" imgH="540385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1466850"/>
                        <a:ext cx="9215438" cy="540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6-</a:t>
            </a:r>
            <a:fld id="{CFB77E62-5A04-4541-A5A1-131708C012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 smtClean="0"/>
              <a:t>Multigroup</a:t>
            </a:r>
            <a:r>
              <a:rPr lang="en-US" dirty="0" smtClean="0"/>
              <a:t> constants (5)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85888"/>
            <a:ext cx="7772400" cy="547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For Legendre scattering treatment, the group Legendre cross sections formally found by:</a:t>
            </a:r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endParaRPr lang="en-US" sz="28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From Lec. 4: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	</a:t>
            </a:r>
          </a:p>
        </p:txBody>
      </p:sp>
      <p:graphicFrame>
        <p:nvGraphicFramePr>
          <p:cNvPr id="11269" name="Object 1024"/>
          <p:cNvGraphicFramePr>
            <a:graphicFrameLocks/>
          </p:cNvGraphicFramePr>
          <p:nvPr/>
        </p:nvGraphicFramePr>
        <p:xfrm>
          <a:off x="992188" y="2197100"/>
          <a:ext cx="7081837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7081838" imgH="3184525" progId="Equation.3">
                  <p:embed/>
                </p:oleObj>
              </mc:Choice>
              <mc:Fallback>
                <p:oleObj name="Equation" r:id="rId4" imgW="7081838" imgH="3184525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197100"/>
                        <a:ext cx="7081837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25"/>
          <p:cNvGraphicFramePr>
            <a:graphicFrameLocks/>
          </p:cNvGraphicFramePr>
          <p:nvPr/>
        </p:nvGraphicFramePr>
        <p:xfrm>
          <a:off x="531813" y="5684838"/>
          <a:ext cx="7499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6" imgW="7499350" imgH="1185863" progId="Equation.3">
                  <p:embed/>
                </p:oleObj>
              </mc:Choice>
              <mc:Fallback>
                <p:oleObj name="Equation" r:id="rId6" imgW="7499350" imgH="1185863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684838"/>
                        <a:ext cx="74993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kle">
  <a:themeElements>
    <a:clrScheme name="Sparkl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5F5F5F"/>
      </a:hlink>
      <a:folHlink>
        <a:srgbClr val="969696"/>
      </a:folHlink>
    </a:clrScheme>
    <a:fontScheme name="Spark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2333</TotalTime>
  <Words>912</Words>
  <Application>Microsoft Office PowerPoint</Application>
  <PresentationFormat>On-screen Show (4:3)</PresentationFormat>
  <Paragraphs>231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Monotype Sorts</vt:lpstr>
      <vt:lpstr>Symbol</vt:lpstr>
      <vt:lpstr>Sparkle</vt:lpstr>
      <vt:lpstr>Equation</vt:lpstr>
      <vt:lpstr>MathType 6.0 Equation</vt:lpstr>
      <vt:lpstr>Lesson 6 Objectives</vt:lpstr>
      <vt:lpstr>Energy treatment</vt:lpstr>
      <vt:lpstr>Definition of Multigroup</vt:lpstr>
      <vt:lpstr>Multigroup flux definition</vt:lpstr>
      <vt:lpstr>Multigroup constants</vt:lpstr>
      <vt:lpstr>Multigroup constants (2)</vt:lpstr>
      <vt:lpstr>Multigroup constants (3)</vt:lpstr>
      <vt:lpstr>Multigroup constants (4)</vt:lpstr>
      <vt:lpstr>Multigroup constants (5)</vt:lpstr>
      <vt:lpstr>Important points to make</vt:lpstr>
      <vt:lpstr>Finding the group spectra</vt:lpstr>
      <vt:lpstr>Assumed group spectra</vt:lpstr>
      <vt:lpstr>Fast energy range (&gt;~2 MeV)</vt:lpstr>
      <vt:lpstr>Intermediate range (~1 eV to ~2 MeV)</vt:lpstr>
      <vt:lpstr>Thermal range (&lt;~1 eV)</vt:lpstr>
      <vt:lpstr>Resonance treatments</vt:lpstr>
      <vt:lpstr>Resonance treatments (2)</vt:lpstr>
      <vt:lpstr>Finegroup to multigroup</vt:lpstr>
      <vt:lpstr>Finegroup to multigroup (2)</vt:lpstr>
      <vt:lpstr>Finegroup to multigroup (3)</vt:lpstr>
      <vt:lpstr>Related idea: Spatial collapse</vt:lpstr>
      <vt:lpstr>Homework 6-1</vt:lpstr>
      <vt:lpstr>Homework 6-2</vt:lpstr>
      <vt:lpstr>Homework 6-3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Criticality Safety and Radiation Shielding Team</dc:title>
  <dc:creator>Ronald E. Pevey</dc:creator>
  <cp:lastModifiedBy>Pevey, Ronald E</cp:lastModifiedBy>
  <cp:revision>159</cp:revision>
  <cp:lastPrinted>1999-08-30T19:39:18Z</cp:lastPrinted>
  <dcterms:created xsi:type="dcterms:W3CDTF">1995-05-28T16:29:18Z</dcterms:created>
  <dcterms:modified xsi:type="dcterms:W3CDTF">2016-10-04T21:04:24Z</dcterms:modified>
</cp:coreProperties>
</file>