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496" r:id="rId2"/>
    <p:sldId id="513" r:id="rId3"/>
    <p:sldId id="508" r:id="rId4"/>
    <p:sldId id="509" r:id="rId5"/>
    <p:sldId id="510" r:id="rId6"/>
    <p:sldId id="511" r:id="rId7"/>
    <p:sldId id="497" r:id="rId8"/>
    <p:sldId id="498" r:id="rId9"/>
    <p:sldId id="500" r:id="rId10"/>
    <p:sldId id="501" r:id="rId11"/>
    <p:sldId id="502" r:id="rId12"/>
    <p:sldId id="507" r:id="rId13"/>
    <p:sldId id="514" r:id="rId14"/>
    <p:sldId id="512" r:id="rId15"/>
    <p:sldId id="503" r:id="rId16"/>
  </p:sldIdLst>
  <p:sldSz cx="9144000" cy="6858000" type="screen4x3"/>
  <p:notesSz cx="6934200" cy="9220200"/>
  <p:defaultTextStyle>
    <a:defPPr>
      <a:defRPr lang="en-US"/>
    </a:defPPr>
    <a:lvl1pPr algn="l" rtl="0" eaLnBrk="0" fontAlgn="base" hangingPunct="0">
      <a:spcBef>
        <a:spcPct val="0"/>
      </a:spcBef>
      <a:spcAft>
        <a:spcPct val="0"/>
      </a:spcAft>
      <a:defRPr sz="3600" kern="1200">
        <a:solidFill>
          <a:schemeClr val="tx2"/>
        </a:solidFill>
        <a:latin typeface="Arial" charset="0"/>
        <a:ea typeface="+mn-ea"/>
        <a:cs typeface="+mn-cs"/>
      </a:defRPr>
    </a:lvl1pPr>
    <a:lvl2pPr marL="457200" algn="l" rtl="0" eaLnBrk="0" fontAlgn="base" hangingPunct="0">
      <a:spcBef>
        <a:spcPct val="0"/>
      </a:spcBef>
      <a:spcAft>
        <a:spcPct val="0"/>
      </a:spcAft>
      <a:defRPr sz="3600" kern="1200">
        <a:solidFill>
          <a:schemeClr val="tx2"/>
        </a:solidFill>
        <a:latin typeface="Arial" charset="0"/>
        <a:ea typeface="+mn-ea"/>
        <a:cs typeface="+mn-cs"/>
      </a:defRPr>
    </a:lvl2pPr>
    <a:lvl3pPr marL="914400" algn="l" rtl="0" eaLnBrk="0" fontAlgn="base" hangingPunct="0">
      <a:spcBef>
        <a:spcPct val="0"/>
      </a:spcBef>
      <a:spcAft>
        <a:spcPct val="0"/>
      </a:spcAft>
      <a:defRPr sz="3600" kern="1200">
        <a:solidFill>
          <a:schemeClr val="tx2"/>
        </a:solidFill>
        <a:latin typeface="Arial" charset="0"/>
        <a:ea typeface="+mn-ea"/>
        <a:cs typeface="+mn-cs"/>
      </a:defRPr>
    </a:lvl3pPr>
    <a:lvl4pPr marL="1371600" algn="l" rtl="0" eaLnBrk="0" fontAlgn="base" hangingPunct="0">
      <a:spcBef>
        <a:spcPct val="0"/>
      </a:spcBef>
      <a:spcAft>
        <a:spcPct val="0"/>
      </a:spcAft>
      <a:defRPr sz="3600" kern="1200">
        <a:solidFill>
          <a:schemeClr val="tx2"/>
        </a:solidFill>
        <a:latin typeface="Arial" charset="0"/>
        <a:ea typeface="+mn-ea"/>
        <a:cs typeface="+mn-cs"/>
      </a:defRPr>
    </a:lvl4pPr>
    <a:lvl5pPr marL="1828800" algn="l" rtl="0" eaLnBrk="0" fontAlgn="base" hangingPunct="0">
      <a:spcBef>
        <a:spcPct val="0"/>
      </a:spcBef>
      <a:spcAft>
        <a:spcPct val="0"/>
      </a:spcAft>
      <a:defRPr sz="3600" kern="1200">
        <a:solidFill>
          <a:schemeClr val="tx2"/>
        </a:solidFill>
        <a:latin typeface="Arial" charset="0"/>
        <a:ea typeface="+mn-ea"/>
        <a:cs typeface="+mn-cs"/>
      </a:defRPr>
    </a:lvl5pPr>
    <a:lvl6pPr marL="2286000" algn="l" defTabSz="914400" rtl="0" eaLnBrk="1" latinLnBrk="0" hangingPunct="1">
      <a:defRPr sz="3600" kern="1200">
        <a:solidFill>
          <a:schemeClr val="tx2"/>
        </a:solidFill>
        <a:latin typeface="Arial" charset="0"/>
        <a:ea typeface="+mn-ea"/>
        <a:cs typeface="+mn-cs"/>
      </a:defRPr>
    </a:lvl6pPr>
    <a:lvl7pPr marL="2743200" algn="l" defTabSz="914400" rtl="0" eaLnBrk="1" latinLnBrk="0" hangingPunct="1">
      <a:defRPr sz="3600" kern="1200">
        <a:solidFill>
          <a:schemeClr val="tx2"/>
        </a:solidFill>
        <a:latin typeface="Arial" charset="0"/>
        <a:ea typeface="+mn-ea"/>
        <a:cs typeface="+mn-cs"/>
      </a:defRPr>
    </a:lvl7pPr>
    <a:lvl8pPr marL="3200400" algn="l" defTabSz="914400" rtl="0" eaLnBrk="1" latinLnBrk="0" hangingPunct="1">
      <a:defRPr sz="3600" kern="1200">
        <a:solidFill>
          <a:schemeClr val="tx2"/>
        </a:solidFill>
        <a:latin typeface="Arial" charset="0"/>
        <a:ea typeface="+mn-ea"/>
        <a:cs typeface="+mn-cs"/>
      </a:defRPr>
    </a:lvl8pPr>
    <a:lvl9pPr marL="3657600" algn="l" defTabSz="914400" rtl="0" eaLnBrk="1" latinLnBrk="0" hangingPunct="1">
      <a:defRPr sz="3600"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FF00"/>
    <a:srgbClr val="FF82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664" y="-8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22" name="Rectangle 2"/>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01" tIns="46151" rIns="92301" bIns="46151" numCol="1" anchor="t" anchorCtr="0" compatLnSpc="1">
            <a:prstTxWarp prst="textNoShape">
              <a:avLst/>
            </a:prstTxWarp>
          </a:bodyPr>
          <a:lstStyle>
            <a:lvl1pPr defTabSz="923103">
              <a:defRPr sz="1200">
                <a:solidFill>
                  <a:schemeClr val="tx1"/>
                </a:solidFill>
              </a:defRPr>
            </a:lvl1pPr>
          </a:lstStyle>
          <a:p>
            <a:pPr>
              <a:defRPr/>
            </a:pPr>
            <a:endParaRPr lang="en-US"/>
          </a:p>
        </p:txBody>
      </p:sp>
      <p:sp>
        <p:nvSpPr>
          <p:cNvPr id="440323" name="Rectangle 3"/>
          <p:cNvSpPr>
            <a:spLocks noGrp="1" noChangeArrowheads="1"/>
          </p:cNvSpPr>
          <p:nvPr>
            <p:ph type="dt" sz="quarter" idx="1"/>
          </p:nvPr>
        </p:nvSpPr>
        <p:spPr bwMode="auto">
          <a:xfrm>
            <a:off x="3929063" y="0"/>
            <a:ext cx="3005137" cy="461963"/>
          </a:xfrm>
          <a:prstGeom prst="rect">
            <a:avLst/>
          </a:prstGeom>
          <a:noFill/>
          <a:ln w="9525">
            <a:noFill/>
            <a:miter lim="800000"/>
            <a:headEnd/>
            <a:tailEnd/>
          </a:ln>
          <a:effectLst/>
        </p:spPr>
        <p:txBody>
          <a:bodyPr vert="horz" wrap="square" lIns="92301" tIns="46151" rIns="92301" bIns="46151" numCol="1" anchor="t" anchorCtr="0" compatLnSpc="1">
            <a:prstTxWarp prst="textNoShape">
              <a:avLst/>
            </a:prstTxWarp>
          </a:bodyPr>
          <a:lstStyle>
            <a:lvl1pPr algn="r" defTabSz="923103">
              <a:defRPr sz="1200">
                <a:solidFill>
                  <a:schemeClr val="tx1"/>
                </a:solidFill>
              </a:defRPr>
            </a:lvl1pPr>
          </a:lstStyle>
          <a:p>
            <a:pPr>
              <a:defRPr/>
            </a:pPr>
            <a:endParaRPr lang="en-US"/>
          </a:p>
        </p:txBody>
      </p:sp>
      <p:sp>
        <p:nvSpPr>
          <p:cNvPr id="440324" name="Rectangle 4"/>
          <p:cNvSpPr>
            <a:spLocks noGrp="1" noChangeArrowheads="1"/>
          </p:cNvSpPr>
          <p:nvPr>
            <p:ph type="ftr" sz="quarter" idx="2"/>
          </p:nvPr>
        </p:nvSpPr>
        <p:spPr bwMode="auto">
          <a:xfrm>
            <a:off x="0" y="8758238"/>
            <a:ext cx="3005138" cy="461962"/>
          </a:xfrm>
          <a:prstGeom prst="rect">
            <a:avLst/>
          </a:prstGeom>
          <a:noFill/>
          <a:ln w="9525">
            <a:noFill/>
            <a:miter lim="800000"/>
            <a:headEnd/>
            <a:tailEnd/>
          </a:ln>
          <a:effectLst/>
        </p:spPr>
        <p:txBody>
          <a:bodyPr vert="horz" wrap="square" lIns="92301" tIns="46151" rIns="92301" bIns="46151" numCol="1" anchor="b" anchorCtr="0" compatLnSpc="1">
            <a:prstTxWarp prst="textNoShape">
              <a:avLst/>
            </a:prstTxWarp>
          </a:bodyPr>
          <a:lstStyle>
            <a:lvl1pPr defTabSz="923103">
              <a:defRPr sz="1200">
                <a:solidFill>
                  <a:schemeClr val="tx1"/>
                </a:solidFill>
              </a:defRPr>
            </a:lvl1pPr>
          </a:lstStyle>
          <a:p>
            <a:pPr>
              <a:defRPr/>
            </a:pPr>
            <a:endParaRPr lang="en-US"/>
          </a:p>
        </p:txBody>
      </p:sp>
      <p:sp>
        <p:nvSpPr>
          <p:cNvPr id="440325" name="Rectangle 5"/>
          <p:cNvSpPr>
            <a:spLocks noGrp="1" noChangeArrowheads="1"/>
          </p:cNvSpPr>
          <p:nvPr>
            <p:ph type="sldNum" sz="quarter" idx="3"/>
          </p:nvPr>
        </p:nvSpPr>
        <p:spPr bwMode="auto">
          <a:xfrm>
            <a:off x="3929063" y="8758238"/>
            <a:ext cx="3005137" cy="461962"/>
          </a:xfrm>
          <a:prstGeom prst="rect">
            <a:avLst/>
          </a:prstGeom>
          <a:noFill/>
          <a:ln w="9525">
            <a:noFill/>
            <a:miter lim="800000"/>
            <a:headEnd/>
            <a:tailEnd/>
          </a:ln>
          <a:effectLst/>
        </p:spPr>
        <p:txBody>
          <a:bodyPr vert="horz" wrap="square" lIns="92301" tIns="46151" rIns="92301" bIns="46151" numCol="1" anchor="b" anchorCtr="0" compatLnSpc="1">
            <a:prstTxWarp prst="textNoShape">
              <a:avLst/>
            </a:prstTxWarp>
          </a:bodyPr>
          <a:lstStyle>
            <a:lvl1pPr algn="r" defTabSz="923103">
              <a:defRPr sz="1200">
                <a:solidFill>
                  <a:schemeClr val="tx1"/>
                </a:solidFill>
              </a:defRPr>
            </a:lvl1pPr>
          </a:lstStyle>
          <a:p>
            <a:pPr>
              <a:defRPr/>
            </a:pPr>
            <a:fld id="{27AF1B1C-C210-4553-954D-A064D35AA22C}" type="slidenum">
              <a:rPr lang="en-US"/>
              <a:pPr>
                <a:defRPr/>
              </a:pPr>
              <a:t>‹#›</a:t>
            </a:fld>
            <a:endParaRPr lang="en-US"/>
          </a:p>
        </p:txBody>
      </p:sp>
    </p:spTree>
    <p:extLst>
      <p:ext uri="{BB962C8B-B14F-4D97-AF65-F5344CB8AC3E}">
        <p14:creationId xmlns:p14="http://schemas.microsoft.com/office/powerpoint/2010/main" val="3280547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327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xfrm>
            <a:off x="1165225" y="692150"/>
            <a:ext cx="4603750" cy="34544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p:cNvSpPr>
            <a:spLocks noGrp="1" noChangeArrowheads="1"/>
          </p:cNvSpPr>
          <p:nvPr>
            <p:ph type="body" idx="1"/>
          </p:nvPr>
        </p:nvSpPr>
        <p:spPr bwMode="auto">
          <a:xfrm>
            <a:off x="925513" y="4379913"/>
            <a:ext cx="508317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42" tIns="46472" rIns="92942" bIns="46472"/>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xfrm>
            <a:off x="1165225" y="692150"/>
            <a:ext cx="4603750" cy="34544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noChangeArrowheads="1"/>
          </p:cNvSpPr>
          <p:nvPr>
            <p:ph type="body" idx="1"/>
          </p:nvPr>
        </p:nvSpPr>
        <p:spPr bwMode="auto">
          <a:xfrm>
            <a:off x="925513" y="4379913"/>
            <a:ext cx="508317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42" tIns="46472" rIns="92942" bIns="46472"/>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xfrm>
            <a:off x="1165225" y="692150"/>
            <a:ext cx="4603750" cy="34544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noChangeArrowheads="1"/>
          </p:cNvSpPr>
          <p:nvPr>
            <p:ph type="body" idx="1"/>
          </p:nvPr>
        </p:nvSpPr>
        <p:spPr bwMode="auto">
          <a:xfrm>
            <a:off x="925513" y="4379913"/>
            <a:ext cx="508317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42" tIns="46472" rIns="92942" bIns="46472"/>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xfrm>
            <a:off x="1165225" y="692150"/>
            <a:ext cx="4603750" cy="34544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noChangeArrowheads="1"/>
          </p:cNvSpPr>
          <p:nvPr>
            <p:ph type="body" idx="1"/>
          </p:nvPr>
        </p:nvSpPr>
        <p:spPr bwMode="auto">
          <a:xfrm>
            <a:off x="925513" y="4379913"/>
            <a:ext cx="508317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42" tIns="46472" rIns="92942" bIns="46472"/>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xfrm>
            <a:off x="1165225" y="692150"/>
            <a:ext cx="4603750" cy="34544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p:cNvSpPr>
            <a:spLocks noGrp="1" noChangeArrowheads="1"/>
          </p:cNvSpPr>
          <p:nvPr>
            <p:ph type="body" idx="1"/>
          </p:nvPr>
        </p:nvSpPr>
        <p:spPr bwMode="auto">
          <a:xfrm>
            <a:off x="925513" y="4379913"/>
            <a:ext cx="508317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42" tIns="46472" rIns="92942" bIns="46472"/>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sz="quarter"/>
          </p:nvPr>
        </p:nvSpPr>
        <p:spPr>
          <a:xfrm>
            <a:off x="1219200" y="1905000"/>
            <a:ext cx="77724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sz="quarter" idx="1"/>
          </p:nvPr>
        </p:nvSpPr>
        <p:spPr>
          <a:xfrm>
            <a:off x="1839913" y="3886200"/>
            <a:ext cx="6400800" cy="1752600"/>
          </a:xfrm>
        </p:spPr>
        <p:txBody>
          <a:bodyPr/>
          <a:lstStyle>
            <a:lvl1pPr marL="0" indent="0" algn="ctr">
              <a:buFontTx/>
              <a:buNone/>
              <a:defRPr/>
            </a:lvl1pPr>
          </a:lstStyle>
          <a:p>
            <a:r>
              <a:rPr lang="en-US"/>
              <a:t>Click to edit Master subtitle style</a:t>
            </a:r>
          </a:p>
        </p:txBody>
      </p:sp>
      <p:sp>
        <p:nvSpPr>
          <p:cNvPr id="5" name="Date Placeholder 4"/>
          <p:cNvSpPr>
            <a:spLocks noGrp="1" noChangeArrowheads="1"/>
          </p:cNvSpPr>
          <p:nvPr>
            <p:ph type="dt" sz="quarter" idx="10"/>
          </p:nvPr>
        </p:nvSpPr>
        <p:spPr bwMode="auto">
          <a:xfrm>
            <a:off x="1212850" y="6232525"/>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defRPr sz="1400">
                <a:solidFill>
                  <a:schemeClr val="tx1"/>
                </a:solidFill>
                <a:effectLst>
                  <a:outerShdw blurRad="38100" dist="38100" dir="2700000" algn="tl">
                    <a:srgbClr val="C0C0C0"/>
                  </a:outerShdw>
                </a:effectLst>
              </a:defRPr>
            </a:lvl1pPr>
          </a:lstStyle>
          <a:p>
            <a:pPr>
              <a:defRPr/>
            </a:pPr>
            <a:endParaRPr lang="en-US"/>
          </a:p>
        </p:txBody>
      </p:sp>
      <p:sp>
        <p:nvSpPr>
          <p:cNvPr id="6" name="Footer Placeholder 5"/>
          <p:cNvSpPr>
            <a:spLocks noGrp="1" noChangeArrowheads="1"/>
          </p:cNvSpPr>
          <p:nvPr>
            <p:ph type="ftr" sz="quarter" idx="11"/>
          </p:nvPr>
        </p:nvSpPr>
        <p:spPr bwMode="auto">
          <a:xfrm>
            <a:off x="3651250" y="6232525"/>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sz="1400">
                <a:solidFill>
                  <a:schemeClr val="tx1"/>
                </a:solidFill>
                <a:effectLst>
                  <a:outerShdw blurRad="38100" dist="38100" dir="2700000" algn="tl">
                    <a:srgbClr val="C0C0C0"/>
                  </a:outerShdw>
                </a:effectLst>
              </a:defRPr>
            </a:lvl1pPr>
          </a:lstStyle>
          <a:p>
            <a:pPr>
              <a:defRPr/>
            </a:pPr>
            <a:r>
              <a:rPr lang="en-US"/>
              <a:t>NE421 Nuclear Criticality Safety</a:t>
            </a:r>
          </a:p>
        </p:txBody>
      </p:sp>
      <p:sp>
        <p:nvSpPr>
          <p:cNvPr id="7" name="Rectangle 6"/>
          <p:cNvSpPr>
            <a:spLocks noGrp="1" noChangeArrowheads="1"/>
          </p:cNvSpPr>
          <p:nvPr>
            <p:ph type="sldNum" sz="quarter" idx="12"/>
          </p:nvPr>
        </p:nvSpPr>
        <p:spPr>
          <a:xfrm>
            <a:off x="7080250" y="6232525"/>
            <a:ext cx="1905000" cy="457200"/>
          </a:xfrm>
        </p:spPr>
        <p:txBody>
          <a:bodyPr wrap="none" lIns="92075" tIns="46038" rIns="92075" bIns="46038" anchor="ctr"/>
          <a:lstStyle>
            <a:lvl1pPr>
              <a:defRPr>
                <a:effectLst>
                  <a:outerShdw blurRad="38100" dist="38100" dir="2700000" algn="tl">
                    <a:srgbClr val="C0C0C0"/>
                  </a:outerShdw>
                </a:effectLst>
              </a:defRPr>
            </a:lvl1pPr>
          </a:lstStyle>
          <a:p>
            <a:pPr>
              <a:defRPr/>
            </a:pPr>
            <a:fld id="{CD0940AD-EE74-4A88-856F-8130446BD568}" type="slidenum">
              <a:rPr lang="en-US"/>
              <a:pPr>
                <a:defRPr/>
              </a:pPr>
              <a:t>‹#›</a:t>
            </a:fld>
            <a:endParaRPr lang="en-US"/>
          </a:p>
        </p:txBody>
      </p:sp>
    </p:spTree>
    <p:extLst>
      <p:ext uri="{BB962C8B-B14F-4D97-AF65-F5344CB8AC3E}">
        <p14:creationId xmlns:p14="http://schemas.microsoft.com/office/powerpoint/2010/main" val="158308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7-</a:t>
            </a:r>
            <a:fld id="{41FDD35E-0305-4B87-9A0E-ADDEE998B106}" type="slidenum">
              <a:rPr lang="en-US"/>
              <a:pPr>
                <a:defRPr/>
              </a:pPr>
              <a:t>‹#›</a:t>
            </a:fld>
            <a:endParaRPr lang="en-US"/>
          </a:p>
        </p:txBody>
      </p:sp>
    </p:spTree>
    <p:extLst>
      <p:ext uri="{BB962C8B-B14F-4D97-AF65-F5344CB8AC3E}">
        <p14:creationId xmlns:p14="http://schemas.microsoft.com/office/powerpoint/2010/main" val="55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342900"/>
            <a:ext cx="2057400" cy="5753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42900"/>
            <a:ext cx="6019800" cy="5753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7-</a:t>
            </a:r>
            <a:fld id="{794DCD51-D3CC-4F61-BE2D-5F76E9472881}" type="slidenum">
              <a:rPr lang="en-US"/>
              <a:pPr>
                <a:defRPr/>
              </a:pPr>
              <a:t>‹#›</a:t>
            </a:fld>
            <a:endParaRPr lang="en-US"/>
          </a:p>
        </p:txBody>
      </p:sp>
    </p:spTree>
    <p:extLst>
      <p:ext uri="{BB962C8B-B14F-4D97-AF65-F5344CB8AC3E}">
        <p14:creationId xmlns:p14="http://schemas.microsoft.com/office/powerpoint/2010/main" val="308269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7-</a:t>
            </a:r>
            <a:fld id="{33F36F93-7031-4CFD-9332-1705C4428113}" type="slidenum">
              <a:rPr lang="en-US"/>
              <a:pPr>
                <a:defRPr/>
              </a:pPr>
              <a:t>‹#›</a:t>
            </a:fld>
            <a:endParaRPr lang="en-US"/>
          </a:p>
        </p:txBody>
      </p:sp>
    </p:spTree>
    <p:extLst>
      <p:ext uri="{BB962C8B-B14F-4D97-AF65-F5344CB8AC3E}">
        <p14:creationId xmlns:p14="http://schemas.microsoft.com/office/powerpoint/2010/main" val="3604888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t>7-</a:t>
            </a:r>
            <a:fld id="{EE6A26EF-7818-4D56-B544-B4ADDFC5200F}" type="slidenum">
              <a:rPr lang="en-US"/>
              <a:pPr>
                <a:defRPr/>
              </a:pPr>
              <a:t>‹#›</a:t>
            </a:fld>
            <a:endParaRPr lang="en-US"/>
          </a:p>
        </p:txBody>
      </p:sp>
    </p:spTree>
    <p:extLst>
      <p:ext uri="{BB962C8B-B14F-4D97-AF65-F5344CB8AC3E}">
        <p14:creationId xmlns:p14="http://schemas.microsoft.com/office/powerpoint/2010/main" val="221317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t>7-</a:t>
            </a:r>
            <a:fld id="{7D30CD67-2907-4661-BEF7-4490F0CFFEEE}" type="slidenum">
              <a:rPr lang="en-US"/>
              <a:pPr>
                <a:defRPr/>
              </a:pPr>
              <a:t>‹#›</a:t>
            </a:fld>
            <a:endParaRPr lang="en-US"/>
          </a:p>
        </p:txBody>
      </p:sp>
    </p:spTree>
    <p:extLst>
      <p:ext uri="{BB962C8B-B14F-4D97-AF65-F5344CB8AC3E}">
        <p14:creationId xmlns:p14="http://schemas.microsoft.com/office/powerpoint/2010/main" val="335346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r>
              <a:rPr lang="en-US"/>
              <a:t>7-</a:t>
            </a:r>
            <a:fld id="{788E7F16-EDEA-4FA3-8CD2-5F3689A6AE56}" type="slidenum">
              <a:rPr lang="en-US"/>
              <a:pPr>
                <a:defRPr/>
              </a:pPr>
              <a:t>‹#›</a:t>
            </a:fld>
            <a:endParaRPr lang="en-US"/>
          </a:p>
        </p:txBody>
      </p:sp>
    </p:spTree>
    <p:extLst>
      <p:ext uri="{BB962C8B-B14F-4D97-AF65-F5344CB8AC3E}">
        <p14:creationId xmlns:p14="http://schemas.microsoft.com/office/powerpoint/2010/main" val="144700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r>
              <a:rPr lang="en-US"/>
              <a:t>7-</a:t>
            </a:r>
            <a:fld id="{C1B7ADC8-054B-4269-94C5-992D7988A3AB}" type="slidenum">
              <a:rPr lang="en-US"/>
              <a:pPr>
                <a:defRPr/>
              </a:pPr>
              <a:t>‹#›</a:t>
            </a:fld>
            <a:endParaRPr lang="en-US"/>
          </a:p>
        </p:txBody>
      </p:sp>
    </p:spTree>
    <p:extLst>
      <p:ext uri="{BB962C8B-B14F-4D97-AF65-F5344CB8AC3E}">
        <p14:creationId xmlns:p14="http://schemas.microsoft.com/office/powerpoint/2010/main" val="23888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t>7-</a:t>
            </a:r>
            <a:fld id="{492E2D1D-9CCD-479F-89C5-83793F1E20A3}" type="slidenum">
              <a:rPr lang="en-US"/>
              <a:pPr>
                <a:defRPr/>
              </a:pPr>
              <a:t>‹#›</a:t>
            </a:fld>
            <a:endParaRPr lang="en-US"/>
          </a:p>
        </p:txBody>
      </p:sp>
    </p:spTree>
    <p:extLst>
      <p:ext uri="{BB962C8B-B14F-4D97-AF65-F5344CB8AC3E}">
        <p14:creationId xmlns:p14="http://schemas.microsoft.com/office/powerpoint/2010/main" val="395680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7-</a:t>
            </a:r>
            <a:fld id="{AA454FD9-B0E9-4EF1-87F3-99DF706484E9}" type="slidenum">
              <a:rPr lang="en-US"/>
              <a:pPr>
                <a:defRPr/>
              </a:pPr>
              <a:t>‹#›</a:t>
            </a:fld>
            <a:endParaRPr lang="en-US"/>
          </a:p>
        </p:txBody>
      </p:sp>
    </p:spTree>
    <p:extLst>
      <p:ext uri="{BB962C8B-B14F-4D97-AF65-F5344CB8AC3E}">
        <p14:creationId xmlns:p14="http://schemas.microsoft.com/office/powerpoint/2010/main" val="245824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7-</a:t>
            </a:r>
            <a:fld id="{EE9CA727-3AA1-4E69-A131-B3F99222EE97}" type="slidenum">
              <a:rPr lang="en-US"/>
              <a:pPr>
                <a:defRPr/>
              </a:pPr>
              <a:t>‹#›</a:t>
            </a:fld>
            <a:endParaRPr lang="en-US"/>
          </a:p>
        </p:txBody>
      </p:sp>
    </p:spTree>
    <p:extLst>
      <p:ext uri="{BB962C8B-B14F-4D97-AF65-F5344CB8AC3E}">
        <p14:creationId xmlns:p14="http://schemas.microsoft.com/office/powerpoint/2010/main" val="209231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342900"/>
            <a:ext cx="7162800" cy="1143000"/>
          </a:xfrm>
          <a:prstGeom prst="rect">
            <a:avLst/>
          </a:prstGeom>
          <a:noFill/>
          <a:ln w="9525">
            <a:noFill/>
            <a:miter lim="800000"/>
            <a:headEnd/>
            <a:tailEnd/>
          </a:ln>
          <a:effectLst>
            <a:outerShdw dist="13470"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a:t>
            </a:r>
          </a:p>
          <a:p>
            <a:pPr lvl="2"/>
            <a:r>
              <a:rPr lang="en-US" smtClean="0"/>
              <a:t>Third</a:t>
            </a:r>
          </a:p>
          <a:p>
            <a:pPr lvl="2"/>
            <a:endParaRPr lang="en-US" smtClean="0"/>
          </a:p>
        </p:txBody>
      </p:sp>
      <p:pic>
        <p:nvPicPr>
          <p:cNvPr id="1028" name="Picture 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4572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5"/>
          <p:cNvSpPr>
            <a:spLocks noGrp="1" noChangeArrowheads="1"/>
          </p:cNvSpPr>
          <p:nvPr>
            <p:ph type="sldNum" sz="quarter" idx="4"/>
          </p:nvPr>
        </p:nvSpPr>
        <p:spPr bwMode="auto">
          <a:xfrm>
            <a:off x="7239000" y="6629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a:defRPr/>
            </a:pPr>
            <a:r>
              <a:rPr lang="en-US"/>
              <a:t>7-</a:t>
            </a:r>
            <a:fld id="{B535DC54-ED42-4EB7-95CD-BAF38A29CC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5000"/>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75000"/>
        <a:buChar char="•"/>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hlink"/>
        </a:buClr>
        <a:buSzPct val="65000"/>
        <a:buChar char="•"/>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4pPr>
      <a:lvl5pPr marL="20574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5pPr>
      <a:lvl6pPr marL="25146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6pPr>
      <a:lvl7pPr marL="29718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7pPr>
      <a:lvl8pPr marL="34290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8pPr>
      <a:lvl9pPr marL="38862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9"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9"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8841119D-73FB-4E31-A682-E4B486650FEC}" type="slidenum">
              <a:rPr lang="en-US" altLang="en-US" sz="1400" smtClean="0"/>
              <a:pPr>
                <a:spcBef>
                  <a:spcPct val="0"/>
                </a:spcBef>
                <a:buClrTx/>
                <a:buSzTx/>
                <a:buFontTx/>
                <a:buNone/>
              </a:pPr>
              <a:t>1</a:t>
            </a:fld>
            <a:endParaRPr lang="en-US" altLang="en-US" sz="1400" smtClean="0"/>
          </a:p>
        </p:txBody>
      </p:sp>
      <p:sp>
        <p:nvSpPr>
          <p:cNvPr id="284674" name="Rectangle 2"/>
          <p:cNvSpPr>
            <a:spLocks noGrp="1" noChangeArrowheads="1"/>
          </p:cNvSpPr>
          <p:nvPr>
            <p:ph type="title"/>
          </p:nvPr>
        </p:nvSpPr>
        <p:spPr/>
        <p:txBody>
          <a:bodyPr/>
          <a:lstStyle/>
          <a:p>
            <a:pPr>
              <a:defRPr/>
            </a:pPr>
            <a:r>
              <a:rPr lang="en-US" dirty="0" smtClean="0"/>
              <a:t>Lesson 7 Objectives</a:t>
            </a:r>
          </a:p>
        </p:txBody>
      </p:sp>
      <p:sp>
        <p:nvSpPr>
          <p:cNvPr id="284675" name="Rectangle 3"/>
          <p:cNvSpPr>
            <a:spLocks noGrp="1" noChangeArrowheads="1"/>
          </p:cNvSpPr>
          <p:nvPr>
            <p:ph type="body" idx="1"/>
          </p:nvPr>
        </p:nvSpPr>
        <p:spPr>
          <a:xfrm>
            <a:off x="665163" y="1519238"/>
            <a:ext cx="7772400" cy="4695825"/>
          </a:xfrm>
        </p:spPr>
        <p:txBody>
          <a:bodyPr/>
          <a:lstStyle/>
          <a:p>
            <a:pPr>
              <a:lnSpc>
                <a:spcPct val="90000"/>
              </a:lnSpc>
              <a:defRPr/>
            </a:pPr>
            <a:r>
              <a:rPr lang="en-US" dirty="0" smtClean="0"/>
              <a:t>Definition </a:t>
            </a:r>
            <a:r>
              <a:rPr lang="en-US" dirty="0"/>
              <a:t>of “outer” (energy) iteration</a:t>
            </a:r>
          </a:p>
          <a:p>
            <a:pPr>
              <a:defRPr/>
            </a:pPr>
            <a:r>
              <a:rPr lang="en-US" dirty="0" smtClean="0"/>
              <a:t>Reduction to one-group analysis: Stand-in for space-direction calculations</a:t>
            </a:r>
          </a:p>
          <a:p>
            <a:pPr>
              <a:defRPr/>
            </a:pPr>
            <a:r>
              <a:rPr lang="en-US" dirty="0" smtClean="0"/>
              <a:t>Expected convergence rate</a:t>
            </a:r>
          </a:p>
          <a:p>
            <a:pPr>
              <a:defRPr/>
            </a:pPr>
            <a:r>
              <a:rPr lang="en-US" dirty="0" smtClean="0"/>
              <a:t>Simple algorithm</a:t>
            </a:r>
          </a:p>
          <a:p>
            <a:pPr>
              <a:defRPr/>
            </a:pPr>
            <a:r>
              <a:rPr lang="en-US" dirty="0" smtClean="0"/>
              <a:t>Solution of sample problem in infinite medium</a:t>
            </a:r>
            <a:r>
              <a:rPr lang="en-US" sz="2400" dirty="0"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1671132C-C980-4CB7-A725-7FA8569A5B63}" type="slidenum">
              <a:rPr lang="en-US" altLang="en-US" sz="1400" smtClean="0"/>
              <a:pPr>
                <a:spcBef>
                  <a:spcPct val="0"/>
                </a:spcBef>
                <a:buClrTx/>
                <a:buSzTx/>
                <a:buFontTx/>
                <a:buNone/>
              </a:pPr>
              <a:t>10</a:t>
            </a:fld>
            <a:endParaRPr lang="en-US" altLang="en-US" sz="1400" smtClean="0"/>
          </a:p>
        </p:txBody>
      </p:sp>
      <p:sp>
        <p:nvSpPr>
          <p:cNvPr id="289794" name="Rectangle 2"/>
          <p:cNvSpPr>
            <a:spLocks noGrp="1" noChangeArrowheads="1"/>
          </p:cNvSpPr>
          <p:nvPr>
            <p:ph type="title"/>
          </p:nvPr>
        </p:nvSpPr>
        <p:spPr>
          <a:xfrm>
            <a:off x="1766888" y="255588"/>
            <a:ext cx="7162800" cy="1143000"/>
          </a:xfrm>
        </p:spPr>
        <p:txBody>
          <a:bodyPr/>
          <a:lstStyle/>
          <a:p>
            <a:pPr marL="838200" indent="-838200">
              <a:defRPr/>
            </a:pPr>
            <a:r>
              <a:rPr lang="en-US" smtClean="0"/>
              <a:t>Expected inner convergence rate</a:t>
            </a:r>
          </a:p>
        </p:txBody>
      </p:sp>
      <p:sp>
        <p:nvSpPr>
          <p:cNvPr id="289795" name="Rectangle 3"/>
          <p:cNvSpPr>
            <a:spLocks noGrp="1" noChangeArrowheads="1"/>
          </p:cNvSpPr>
          <p:nvPr>
            <p:ph type="body" idx="1"/>
          </p:nvPr>
        </p:nvSpPr>
        <p:spPr>
          <a:xfrm>
            <a:off x="342900" y="1335088"/>
            <a:ext cx="8404225" cy="4849812"/>
          </a:xfrm>
        </p:spPr>
        <p:txBody>
          <a:bodyPr/>
          <a:lstStyle/>
          <a:p>
            <a:pPr>
              <a:defRPr/>
            </a:pPr>
            <a:r>
              <a:rPr lang="en-US" sz="2400" smtClean="0"/>
              <a:t>This physical analogy leads us to expect that the convergence rate of the inner iterations (i.e., how quickly we expect the flux to settle down) will depend on how important within-group scattering is:</a:t>
            </a:r>
          </a:p>
          <a:p>
            <a:pPr>
              <a:defRPr/>
            </a:pPr>
            <a:endParaRPr lang="en-US" sz="2400" smtClean="0"/>
          </a:p>
          <a:p>
            <a:pPr>
              <a:defRPr/>
            </a:pPr>
            <a:endParaRPr lang="en-US" sz="2400" smtClean="0"/>
          </a:p>
          <a:p>
            <a:pPr>
              <a:defRPr/>
            </a:pPr>
            <a:endParaRPr lang="en-US" sz="2400" smtClean="0"/>
          </a:p>
          <a:p>
            <a:pPr>
              <a:defRPr/>
            </a:pPr>
            <a:r>
              <a:rPr lang="en-US" sz="2400" smtClean="0"/>
              <a:t>Therefore:</a:t>
            </a:r>
          </a:p>
          <a:p>
            <a:pPr lvl="1">
              <a:defRPr/>
            </a:pPr>
            <a:r>
              <a:rPr lang="en-US" sz="2000" smtClean="0"/>
              <a:t>High absorption problems=fast convergence</a:t>
            </a:r>
          </a:p>
          <a:p>
            <a:pPr lvl="1">
              <a:defRPr/>
            </a:pPr>
            <a:r>
              <a:rPr lang="en-US" sz="2000" smtClean="0"/>
              <a:t>High scattering, low absorption=slow convergence</a:t>
            </a:r>
          </a:p>
          <a:p>
            <a:pPr>
              <a:defRPr/>
            </a:pPr>
            <a:r>
              <a:rPr lang="en-US" sz="2400" smtClean="0"/>
              <a:t>REMEMBER: We are inside a group, so the scattering term is the “within-group” scattering.</a:t>
            </a:r>
          </a:p>
        </p:txBody>
      </p:sp>
      <p:graphicFrame>
        <p:nvGraphicFramePr>
          <p:cNvPr id="12293" name="Object 4"/>
          <p:cNvGraphicFramePr>
            <a:graphicFrameLocks noChangeAspect="1"/>
          </p:cNvGraphicFramePr>
          <p:nvPr/>
        </p:nvGraphicFramePr>
        <p:xfrm>
          <a:off x="539750" y="3005138"/>
          <a:ext cx="7388225" cy="1141412"/>
        </p:xfrm>
        <a:graphic>
          <a:graphicData uri="http://schemas.openxmlformats.org/presentationml/2006/ole">
            <mc:AlternateContent xmlns:mc="http://schemas.openxmlformats.org/markup-compatibility/2006">
              <mc:Choice xmlns:v="urn:schemas-microsoft-com:vml" Requires="v">
                <p:oleObj spid="_x0000_s12299" name="Equation" r:id="rId3" imgW="2946400" imgH="457200" progId="Equation.3">
                  <p:embed/>
                </p:oleObj>
              </mc:Choice>
              <mc:Fallback>
                <p:oleObj name="Equation" r:id="rId3" imgW="29464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005138"/>
                        <a:ext cx="7388225" cy="11414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2AC25FAD-BB5D-426D-8ED2-F37AF5ABD776}" type="slidenum">
              <a:rPr lang="en-US" altLang="en-US" sz="1400" smtClean="0"/>
              <a:pPr>
                <a:spcBef>
                  <a:spcPct val="0"/>
                </a:spcBef>
                <a:buClrTx/>
                <a:buSzTx/>
                <a:buFontTx/>
                <a:buNone/>
              </a:pPr>
              <a:t>11</a:t>
            </a:fld>
            <a:endParaRPr lang="en-US" altLang="en-US" sz="1400" smtClean="0"/>
          </a:p>
        </p:txBody>
      </p:sp>
      <p:sp>
        <p:nvSpPr>
          <p:cNvPr id="290818" name="Rectangle 2"/>
          <p:cNvSpPr>
            <a:spLocks noGrp="1" noChangeArrowheads="1"/>
          </p:cNvSpPr>
          <p:nvPr>
            <p:ph type="title"/>
          </p:nvPr>
        </p:nvSpPr>
        <p:spPr>
          <a:xfrm>
            <a:off x="1766888" y="255588"/>
            <a:ext cx="7162800" cy="1143000"/>
          </a:xfrm>
        </p:spPr>
        <p:txBody>
          <a:bodyPr/>
          <a:lstStyle/>
          <a:p>
            <a:pPr marL="838200" indent="-838200">
              <a:defRPr/>
            </a:pPr>
            <a:r>
              <a:rPr lang="en-US" dirty="0" smtClean="0"/>
              <a:t>“Inner” iteration solution procedure</a:t>
            </a:r>
          </a:p>
        </p:txBody>
      </p:sp>
      <p:sp>
        <p:nvSpPr>
          <p:cNvPr id="290819" name="Rectangle 3"/>
          <p:cNvSpPr>
            <a:spLocks noGrp="1" noChangeArrowheads="1"/>
          </p:cNvSpPr>
          <p:nvPr>
            <p:ph type="body" idx="1"/>
          </p:nvPr>
        </p:nvSpPr>
        <p:spPr>
          <a:xfrm>
            <a:off x="574675" y="1208088"/>
            <a:ext cx="8039100" cy="5472112"/>
          </a:xfrm>
        </p:spPr>
        <p:txBody>
          <a:bodyPr/>
          <a:lstStyle/>
          <a:p>
            <a:pPr marL="0" indent="0">
              <a:lnSpc>
                <a:spcPct val="90000"/>
              </a:lnSpc>
              <a:buFontTx/>
              <a:buAutoNum type="arabicPeriod"/>
              <a:defRPr/>
            </a:pPr>
            <a:r>
              <a:rPr lang="en-US" sz="2800" dirty="0" smtClean="0"/>
              <a:t>Set initial flux guess to zero in each group</a:t>
            </a:r>
          </a:p>
          <a:p>
            <a:pPr marL="0" indent="0">
              <a:lnSpc>
                <a:spcPct val="90000"/>
              </a:lnSpc>
              <a:buFontTx/>
              <a:buAutoNum type="arabicPeriod"/>
              <a:defRPr/>
            </a:pPr>
            <a:r>
              <a:rPr lang="en-US" sz="2800" dirty="0" smtClean="0"/>
              <a:t>For each energy group (high to low):</a:t>
            </a:r>
          </a:p>
          <a:p>
            <a:pPr marL="1035050" lvl="1" indent="-260350">
              <a:lnSpc>
                <a:spcPct val="90000"/>
              </a:lnSpc>
              <a:buFontTx/>
              <a:buAutoNum type="alphaUcPeriod"/>
              <a:defRPr/>
            </a:pPr>
            <a:r>
              <a:rPr lang="en-US" sz="2400" dirty="0"/>
              <a:t>Find </a:t>
            </a:r>
            <a:r>
              <a:rPr lang="en-US" sz="2400" i="1" dirty="0"/>
              <a:t>S</a:t>
            </a:r>
            <a:r>
              <a:rPr lang="en-US" sz="1800" i="1" dirty="0"/>
              <a:t>g</a:t>
            </a:r>
            <a:r>
              <a:rPr lang="en-US" sz="2400" dirty="0"/>
              <a:t> using fixed source and other group fluxes</a:t>
            </a:r>
          </a:p>
          <a:p>
            <a:pPr marL="1035050" lvl="1" indent="-260350">
              <a:lnSpc>
                <a:spcPct val="90000"/>
              </a:lnSpc>
              <a:buFontTx/>
              <a:buAutoNum type="alphaUcPeriod"/>
              <a:defRPr/>
            </a:pPr>
            <a:r>
              <a:rPr lang="en-US" sz="2400" dirty="0" smtClean="0"/>
              <a:t>Using latest group flux, add within-group scattering source to RHS to </a:t>
            </a:r>
            <a:r>
              <a:rPr lang="en-US" sz="2400" i="1" dirty="0"/>
              <a:t>S</a:t>
            </a:r>
            <a:r>
              <a:rPr lang="en-US" sz="1800" i="1" dirty="0"/>
              <a:t>g</a:t>
            </a:r>
            <a:r>
              <a:rPr lang="en-US" sz="2400" dirty="0"/>
              <a:t> </a:t>
            </a:r>
            <a:endParaRPr lang="en-US" sz="2400" dirty="0" smtClean="0"/>
          </a:p>
          <a:p>
            <a:pPr marL="1035050" lvl="1" indent="-260350">
              <a:lnSpc>
                <a:spcPct val="90000"/>
              </a:lnSpc>
              <a:buFontTx/>
              <a:buAutoNum type="alphaUcPeriod"/>
              <a:defRPr/>
            </a:pPr>
            <a:r>
              <a:rPr lang="en-US" sz="2400" dirty="0" smtClean="0"/>
              <a:t>Solve for new group flux [REST OF COURSE]</a:t>
            </a:r>
          </a:p>
          <a:p>
            <a:pPr marL="1035050" lvl="1" indent="-260350">
              <a:lnSpc>
                <a:spcPct val="90000"/>
              </a:lnSpc>
              <a:buFontTx/>
              <a:buAutoNum type="alphaUcPeriod"/>
              <a:defRPr/>
            </a:pPr>
            <a:r>
              <a:rPr lang="en-US" sz="2400" dirty="0" smtClean="0"/>
              <a:t>Repeat steps B&amp;C to “inner” convergence of flux</a:t>
            </a:r>
          </a:p>
          <a:p>
            <a:pPr marL="0" indent="0">
              <a:lnSpc>
                <a:spcPct val="90000"/>
              </a:lnSpc>
              <a:buFontTx/>
              <a:buAutoNum type="arabicPeriod"/>
              <a:defRPr/>
            </a:pPr>
            <a:r>
              <a:rPr lang="en-US" sz="2800" dirty="0" smtClean="0"/>
              <a:t>Repeat step 2 to “outer” convergence of flux.  </a:t>
            </a:r>
            <a:endParaRPr lang="en-US" sz="2800" dirty="0"/>
          </a:p>
          <a:p>
            <a:pPr marL="0" indent="0">
              <a:lnSpc>
                <a:spcPct val="90000"/>
              </a:lnSpc>
              <a:buFontTx/>
              <a:buAutoNum type="arabicPeriod"/>
              <a:defRPr/>
            </a:pPr>
            <a:endParaRPr lang="en-US" sz="1800" dirty="0" smtClean="0"/>
          </a:p>
          <a:p>
            <a:pPr marL="0" indent="0">
              <a:lnSpc>
                <a:spcPct val="90000"/>
              </a:lnSpc>
              <a:buFontTx/>
              <a:buNone/>
              <a:defRPr/>
            </a:pPr>
            <a:r>
              <a:rPr lang="en-US" sz="2800" dirty="0" smtClean="0"/>
              <a:t>Be sure NOT to reset the fluxes to zero (i.e., do NOT return to step 1!).  Start with the best fluxes you have for each group.</a:t>
            </a:r>
          </a:p>
          <a:p>
            <a:pPr marL="1035050" lvl="1" indent="-260350">
              <a:lnSpc>
                <a:spcPct val="90000"/>
              </a:lnSpc>
              <a:buFontTx/>
              <a:buAutoNum type="alphaUcPeriod"/>
              <a:defRPr/>
            </a:pPr>
            <a:endParaRPr lang="en-US" sz="2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6A086226-CA2A-4346-97EC-A3F9B4492190}" type="slidenum">
              <a:rPr lang="en-US" altLang="en-US" sz="1400" smtClean="0"/>
              <a:pPr>
                <a:spcBef>
                  <a:spcPct val="0"/>
                </a:spcBef>
                <a:buClrTx/>
                <a:buSzTx/>
                <a:buFontTx/>
                <a:buNone/>
              </a:pPr>
              <a:t>12</a:t>
            </a:fld>
            <a:endParaRPr lang="en-US" altLang="en-US" sz="1400" smtClean="0"/>
          </a:p>
        </p:txBody>
      </p:sp>
      <p:sp>
        <p:nvSpPr>
          <p:cNvPr id="290818" name="Rectangle 2"/>
          <p:cNvSpPr>
            <a:spLocks noGrp="1" noChangeArrowheads="1"/>
          </p:cNvSpPr>
          <p:nvPr>
            <p:ph type="title"/>
          </p:nvPr>
        </p:nvSpPr>
        <p:spPr>
          <a:xfrm>
            <a:off x="1766888" y="255588"/>
            <a:ext cx="7162800" cy="1143000"/>
          </a:xfrm>
        </p:spPr>
        <p:txBody>
          <a:bodyPr/>
          <a:lstStyle/>
          <a:p>
            <a:pPr marL="838200" indent="-838200">
              <a:defRPr/>
            </a:pPr>
            <a:r>
              <a:rPr lang="en-US" dirty="0" smtClean="0"/>
              <a:t>Summary: </a:t>
            </a:r>
            <a:r>
              <a:rPr lang="en-US" dirty="0" smtClean="0"/>
              <a:t>Infinite </a:t>
            </a:r>
            <a:r>
              <a:rPr lang="en-US" dirty="0" smtClean="0"/>
              <a:t>medium </a:t>
            </a:r>
            <a:r>
              <a:rPr lang="en-US" dirty="0" smtClean="0"/>
              <a:t>procedure (with INNER iterations)</a:t>
            </a:r>
            <a:endParaRPr lang="en-US" dirty="0" smtClean="0"/>
          </a:p>
        </p:txBody>
      </p:sp>
      <p:sp>
        <p:nvSpPr>
          <p:cNvPr id="290819" name="Rectangle 3"/>
          <p:cNvSpPr>
            <a:spLocks noGrp="1" noChangeArrowheads="1"/>
          </p:cNvSpPr>
          <p:nvPr>
            <p:ph type="body" idx="1"/>
          </p:nvPr>
        </p:nvSpPr>
        <p:spPr>
          <a:xfrm>
            <a:off x="511174" y="1195388"/>
            <a:ext cx="8518525" cy="5472112"/>
          </a:xfrm>
        </p:spPr>
        <p:txBody>
          <a:bodyPr/>
          <a:lstStyle/>
          <a:p>
            <a:pPr marL="0" indent="0">
              <a:lnSpc>
                <a:spcPct val="90000"/>
              </a:lnSpc>
              <a:buFontTx/>
              <a:buNone/>
              <a:defRPr/>
            </a:pPr>
            <a:r>
              <a:rPr lang="en-US" sz="2400" dirty="0" smtClean="0"/>
              <a:t>For infinite-medium problems, the group equation simplifies to:</a:t>
            </a:r>
          </a:p>
          <a:p>
            <a:pPr marL="0" indent="0">
              <a:lnSpc>
                <a:spcPct val="90000"/>
              </a:lnSpc>
              <a:buFontTx/>
              <a:buNone/>
              <a:defRPr/>
            </a:pPr>
            <a:endParaRPr lang="en-US" sz="2800" dirty="0"/>
          </a:p>
          <a:p>
            <a:pPr marL="0" indent="0">
              <a:lnSpc>
                <a:spcPct val="90000"/>
              </a:lnSpc>
              <a:buFontTx/>
              <a:buNone/>
              <a:defRPr/>
            </a:pPr>
            <a:endParaRPr lang="en-US" sz="2800" dirty="0" smtClean="0"/>
          </a:p>
          <a:p>
            <a:pPr marL="0" indent="0">
              <a:lnSpc>
                <a:spcPct val="90000"/>
              </a:lnSpc>
              <a:buFontTx/>
              <a:buNone/>
              <a:defRPr/>
            </a:pPr>
            <a:endParaRPr lang="en-US" sz="1200" dirty="0"/>
          </a:p>
          <a:p>
            <a:pPr marL="0" indent="0">
              <a:lnSpc>
                <a:spcPct val="90000"/>
              </a:lnSpc>
              <a:buFontTx/>
              <a:buNone/>
              <a:defRPr/>
            </a:pPr>
            <a:r>
              <a:rPr lang="en-US" sz="2400" dirty="0" smtClean="0"/>
              <a:t>With procedure:</a:t>
            </a:r>
          </a:p>
          <a:p>
            <a:pPr marL="0" indent="0">
              <a:lnSpc>
                <a:spcPct val="90000"/>
              </a:lnSpc>
              <a:buFontTx/>
              <a:buAutoNum type="arabicPeriod"/>
              <a:defRPr/>
            </a:pPr>
            <a:r>
              <a:rPr lang="en-US" sz="2400" dirty="0" smtClean="0"/>
              <a:t>Set initial flux guess to zero in each group</a:t>
            </a:r>
          </a:p>
          <a:p>
            <a:pPr marL="0" indent="0">
              <a:lnSpc>
                <a:spcPct val="90000"/>
              </a:lnSpc>
              <a:buFontTx/>
              <a:buAutoNum type="arabicPeriod"/>
              <a:defRPr/>
            </a:pPr>
            <a:r>
              <a:rPr lang="en-US" sz="2400" dirty="0" smtClean="0"/>
              <a:t>For each energy group (high to low):</a:t>
            </a:r>
          </a:p>
          <a:p>
            <a:pPr marL="1035050" lvl="1" indent="-260350">
              <a:lnSpc>
                <a:spcPct val="90000"/>
              </a:lnSpc>
              <a:buFontTx/>
              <a:buAutoNum type="alphaUcPeriod"/>
              <a:defRPr/>
            </a:pPr>
            <a:r>
              <a:rPr lang="en-US" sz="2400" dirty="0" smtClean="0"/>
              <a:t>Find </a:t>
            </a:r>
            <a:r>
              <a:rPr lang="en-US" sz="2400" i="1" dirty="0" smtClean="0"/>
              <a:t>S</a:t>
            </a:r>
            <a:r>
              <a:rPr lang="en-US" sz="1800" i="1" dirty="0" smtClean="0"/>
              <a:t>g</a:t>
            </a:r>
            <a:r>
              <a:rPr lang="en-US" sz="2400" dirty="0" smtClean="0"/>
              <a:t> using fixed source and other group fluxes</a:t>
            </a:r>
          </a:p>
          <a:p>
            <a:pPr marL="1035050" lvl="1" indent="-260350">
              <a:lnSpc>
                <a:spcPct val="90000"/>
              </a:lnSpc>
              <a:buFontTx/>
              <a:buAutoNum type="alphaUcPeriod"/>
              <a:defRPr/>
            </a:pPr>
            <a:r>
              <a:rPr lang="en-US" sz="2400" dirty="0" smtClean="0"/>
              <a:t>Using latest group g flux, add within-group scattering source to RHS</a:t>
            </a:r>
          </a:p>
          <a:p>
            <a:pPr marL="1035050" lvl="1" indent="-260350">
              <a:lnSpc>
                <a:spcPct val="90000"/>
              </a:lnSpc>
              <a:buFontTx/>
              <a:buAutoNum type="alphaUcPeriod"/>
              <a:defRPr/>
            </a:pPr>
            <a:r>
              <a:rPr lang="en-US" sz="2400" dirty="0" smtClean="0"/>
              <a:t>Solve for new group </a:t>
            </a:r>
            <a:r>
              <a:rPr lang="en-US" sz="2400" dirty="0" smtClean="0"/>
              <a:t>g flux using first equation above</a:t>
            </a:r>
            <a:endParaRPr lang="en-US" sz="2400" dirty="0" smtClean="0"/>
          </a:p>
          <a:p>
            <a:pPr marL="1035050" lvl="1" indent="-260350">
              <a:lnSpc>
                <a:spcPct val="90000"/>
              </a:lnSpc>
              <a:buFontTx/>
              <a:buAutoNum type="alphaUcPeriod"/>
              <a:defRPr/>
            </a:pPr>
            <a:r>
              <a:rPr lang="en-US" sz="2400" dirty="0" smtClean="0"/>
              <a:t>Repeat steps B&amp;C to “inner” convergence of flux</a:t>
            </a:r>
          </a:p>
          <a:p>
            <a:pPr marL="0" indent="0">
              <a:lnSpc>
                <a:spcPct val="90000"/>
              </a:lnSpc>
              <a:buFontTx/>
              <a:buAutoNum type="arabicPeriod"/>
              <a:defRPr/>
            </a:pPr>
            <a:r>
              <a:rPr lang="en-US" sz="2400" dirty="0" smtClean="0"/>
              <a:t>Repeat step 2 to “outer” convergence of flux.  </a:t>
            </a:r>
          </a:p>
        </p:txBody>
      </p:sp>
      <p:graphicFrame>
        <p:nvGraphicFramePr>
          <p:cNvPr id="14341" name="Object 1"/>
          <p:cNvGraphicFramePr>
            <a:graphicFrameLocks noChangeAspect="1"/>
          </p:cNvGraphicFramePr>
          <p:nvPr/>
        </p:nvGraphicFramePr>
        <p:xfrm>
          <a:off x="2763838" y="1717675"/>
          <a:ext cx="2417762" cy="1538288"/>
        </p:xfrm>
        <a:graphic>
          <a:graphicData uri="http://schemas.openxmlformats.org/presentationml/2006/ole">
            <mc:AlternateContent xmlns:mc="http://schemas.openxmlformats.org/markup-compatibility/2006">
              <mc:Choice xmlns:v="urn:schemas-microsoft-com:vml" Requires="v">
                <p:oleObj spid="_x0000_s14347" name="Equation" r:id="rId3" imgW="1231900" imgH="787400" progId="Equation.DSMT4">
                  <p:embed/>
                </p:oleObj>
              </mc:Choice>
              <mc:Fallback>
                <p:oleObj name="Equation" r:id="rId3" imgW="1231900" imgH="787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838" y="1717675"/>
                        <a:ext cx="2417762"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6A086226-CA2A-4346-97EC-A3F9B4492190}" type="slidenum">
              <a:rPr lang="en-US" altLang="en-US" sz="1400" smtClean="0"/>
              <a:pPr>
                <a:spcBef>
                  <a:spcPct val="0"/>
                </a:spcBef>
                <a:buClrTx/>
                <a:buSzTx/>
                <a:buFontTx/>
                <a:buNone/>
              </a:pPr>
              <a:t>13</a:t>
            </a:fld>
            <a:endParaRPr lang="en-US" altLang="en-US" sz="1400" smtClean="0"/>
          </a:p>
        </p:txBody>
      </p:sp>
      <p:sp>
        <p:nvSpPr>
          <p:cNvPr id="290818" name="Rectangle 2"/>
          <p:cNvSpPr>
            <a:spLocks noGrp="1" noChangeArrowheads="1"/>
          </p:cNvSpPr>
          <p:nvPr>
            <p:ph type="title"/>
          </p:nvPr>
        </p:nvSpPr>
        <p:spPr>
          <a:xfrm>
            <a:off x="1766888" y="255588"/>
            <a:ext cx="7162800" cy="1143000"/>
          </a:xfrm>
        </p:spPr>
        <p:txBody>
          <a:bodyPr/>
          <a:lstStyle/>
          <a:p>
            <a:pPr marL="838200" indent="-838200">
              <a:defRPr/>
            </a:pPr>
            <a:r>
              <a:rPr lang="en-US" dirty="0" smtClean="0"/>
              <a:t>Summary: </a:t>
            </a:r>
            <a:r>
              <a:rPr lang="en-US" dirty="0" smtClean="0"/>
              <a:t>Infinite </a:t>
            </a:r>
            <a:r>
              <a:rPr lang="en-US" dirty="0" smtClean="0"/>
              <a:t>medium </a:t>
            </a:r>
            <a:r>
              <a:rPr lang="en-US" dirty="0" smtClean="0"/>
              <a:t>procedure (removal formulation)</a:t>
            </a:r>
            <a:endParaRPr lang="en-US" dirty="0" smtClean="0"/>
          </a:p>
        </p:txBody>
      </p:sp>
      <p:sp>
        <p:nvSpPr>
          <p:cNvPr id="290819" name="Rectangle 3"/>
          <p:cNvSpPr>
            <a:spLocks noGrp="1" noChangeArrowheads="1"/>
          </p:cNvSpPr>
          <p:nvPr>
            <p:ph type="body" idx="1"/>
          </p:nvPr>
        </p:nvSpPr>
        <p:spPr>
          <a:xfrm>
            <a:off x="523874" y="1385888"/>
            <a:ext cx="8315325" cy="5472112"/>
          </a:xfrm>
        </p:spPr>
        <p:txBody>
          <a:bodyPr/>
          <a:lstStyle/>
          <a:p>
            <a:pPr marL="0" indent="0">
              <a:lnSpc>
                <a:spcPct val="90000"/>
              </a:lnSpc>
              <a:buFontTx/>
              <a:buNone/>
              <a:defRPr/>
            </a:pPr>
            <a:r>
              <a:rPr lang="en-US" sz="2400" dirty="0" smtClean="0"/>
              <a:t>For infinite-medium problems, the group equation simplifies to:</a:t>
            </a:r>
          </a:p>
          <a:p>
            <a:pPr marL="0" indent="0">
              <a:lnSpc>
                <a:spcPct val="90000"/>
              </a:lnSpc>
              <a:buFontTx/>
              <a:buNone/>
              <a:defRPr/>
            </a:pPr>
            <a:endParaRPr lang="en-US" sz="2800" dirty="0"/>
          </a:p>
          <a:p>
            <a:pPr marL="0" indent="0">
              <a:lnSpc>
                <a:spcPct val="90000"/>
              </a:lnSpc>
              <a:buFontTx/>
              <a:buNone/>
              <a:defRPr/>
            </a:pPr>
            <a:endParaRPr lang="en-US" sz="2800" dirty="0" smtClean="0"/>
          </a:p>
          <a:p>
            <a:pPr marL="0" indent="0">
              <a:lnSpc>
                <a:spcPct val="90000"/>
              </a:lnSpc>
              <a:buFontTx/>
              <a:buNone/>
              <a:defRPr/>
            </a:pPr>
            <a:endParaRPr lang="en-US" sz="1200" dirty="0"/>
          </a:p>
          <a:p>
            <a:pPr marL="0" indent="0">
              <a:lnSpc>
                <a:spcPct val="90000"/>
              </a:lnSpc>
              <a:buFontTx/>
              <a:buNone/>
              <a:defRPr/>
            </a:pPr>
            <a:r>
              <a:rPr lang="en-US" sz="2400" dirty="0" smtClean="0"/>
              <a:t>With procedure:</a:t>
            </a:r>
          </a:p>
          <a:p>
            <a:pPr marL="0" indent="0">
              <a:lnSpc>
                <a:spcPct val="90000"/>
              </a:lnSpc>
              <a:buFontTx/>
              <a:buAutoNum type="arabicPeriod"/>
              <a:defRPr/>
            </a:pPr>
            <a:r>
              <a:rPr lang="en-US" sz="2400" dirty="0" smtClean="0"/>
              <a:t>Set initial flux guess to zero in each group</a:t>
            </a:r>
          </a:p>
          <a:p>
            <a:pPr marL="0" indent="0">
              <a:lnSpc>
                <a:spcPct val="90000"/>
              </a:lnSpc>
              <a:buFontTx/>
              <a:buAutoNum type="arabicPeriod"/>
              <a:defRPr/>
            </a:pPr>
            <a:r>
              <a:rPr lang="en-US" sz="2400" dirty="0" smtClean="0"/>
              <a:t>For each energy group (high to low):</a:t>
            </a:r>
          </a:p>
          <a:p>
            <a:pPr marL="1035050" lvl="1" indent="-260350">
              <a:lnSpc>
                <a:spcPct val="90000"/>
              </a:lnSpc>
              <a:buFontTx/>
              <a:buAutoNum type="alphaUcPeriod"/>
              <a:defRPr/>
            </a:pPr>
            <a:r>
              <a:rPr lang="en-US" sz="2400" dirty="0" smtClean="0"/>
              <a:t>Find </a:t>
            </a:r>
            <a:r>
              <a:rPr lang="en-US" sz="2400" i="1" dirty="0" smtClean="0"/>
              <a:t>S</a:t>
            </a:r>
            <a:r>
              <a:rPr lang="en-US" sz="1800" i="1" dirty="0" smtClean="0"/>
              <a:t>g</a:t>
            </a:r>
            <a:r>
              <a:rPr lang="en-US" sz="2400" dirty="0" smtClean="0"/>
              <a:t> using fixed source and other group fluxes</a:t>
            </a:r>
          </a:p>
          <a:p>
            <a:pPr marL="1035050" lvl="1" indent="-260350">
              <a:lnSpc>
                <a:spcPct val="90000"/>
              </a:lnSpc>
              <a:buFontTx/>
              <a:buAutoNum type="alphaUcPeriod"/>
              <a:defRPr/>
            </a:pPr>
            <a:r>
              <a:rPr lang="en-US" sz="2400" dirty="0" smtClean="0"/>
              <a:t>Solve </a:t>
            </a:r>
            <a:r>
              <a:rPr lang="en-US" sz="2400" dirty="0" smtClean="0"/>
              <a:t>for new </a:t>
            </a:r>
            <a:r>
              <a:rPr lang="en-US" sz="2400" dirty="0" smtClean="0"/>
              <a:t>group g flux using first equation above </a:t>
            </a:r>
            <a:endParaRPr lang="en-US" sz="2400" dirty="0" smtClean="0"/>
          </a:p>
          <a:p>
            <a:pPr marL="0" indent="0">
              <a:lnSpc>
                <a:spcPct val="90000"/>
              </a:lnSpc>
              <a:buFontTx/>
              <a:buAutoNum type="arabicPeriod"/>
              <a:defRPr/>
            </a:pPr>
            <a:r>
              <a:rPr lang="en-US" sz="2400" dirty="0" smtClean="0"/>
              <a:t>Repeat </a:t>
            </a:r>
            <a:r>
              <a:rPr lang="en-US" sz="2400" dirty="0" smtClean="0"/>
              <a:t>step 2 to “outer” convergence of flux. </a:t>
            </a:r>
            <a:endParaRPr lang="en-US" sz="2400" dirty="0" smtClean="0"/>
          </a:p>
          <a:p>
            <a:pPr marL="0" indent="0">
              <a:lnSpc>
                <a:spcPct val="90000"/>
              </a:lnSpc>
              <a:buFontTx/>
              <a:buAutoNum type="arabicPeriod"/>
              <a:defRPr/>
            </a:pPr>
            <a:endParaRPr lang="en-US" sz="2400" dirty="0"/>
          </a:p>
          <a:p>
            <a:pPr marL="0" indent="0">
              <a:lnSpc>
                <a:spcPct val="90000"/>
              </a:lnSpc>
              <a:buNone/>
              <a:defRPr/>
            </a:pPr>
            <a:r>
              <a:rPr lang="en-US" sz="2400" dirty="0" smtClean="0"/>
              <a:t>NOTE: This only works for infinite medium calculations. </a:t>
            </a:r>
            <a:endParaRPr lang="en-US" sz="2400" dirty="0" smtClean="0"/>
          </a:p>
        </p:txBody>
      </p:sp>
      <p:graphicFrame>
        <p:nvGraphicFramePr>
          <p:cNvPr id="14341" name="Object 1"/>
          <p:cNvGraphicFramePr>
            <a:graphicFrameLocks noChangeAspect="1"/>
          </p:cNvGraphicFramePr>
          <p:nvPr>
            <p:extLst>
              <p:ext uri="{D42A27DB-BD31-4B8C-83A1-F6EECF244321}">
                <p14:modId xmlns:p14="http://schemas.microsoft.com/office/powerpoint/2010/main" val="108558386"/>
              </p:ext>
            </p:extLst>
          </p:nvPr>
        </p:nvGraphicFramePr>
        <p:xfrm>
          <a:off x="2763838" y="1717675"/>
          <a:ext cx="2417762" cy="1538288"/>
        </p:xfrm>
        <a:graphic>
          <a:graphicData uri="http://schemas.openxmlformats.org/presentationml/2006/ole">
            <mc:AlternateContent xmlns:mc="http://schemas.openxmlformats.org/markup-compatibility/2006">
              <mc:Choice xmlns:v="urn:schemas-microsoft-com:vml" Requires="v">
                <p:oleObj spid="_x0000_s15363" name="Equation" r:id="rId3" imgW="1231560" imgH="787320" progId="Equation.DSMT4">
                  <p:embed/>
                </p:oleObj>
              </mc:Choice>
              <mc:Fallback>
                <p:oleObj name="Equation" r:id="rId3" imgW="1231560" imgH="787320" progId="Equation.DSMT4">
                  <p:embed/>
                  <p:pic>
                    <p:nvPicPr>
                      <p:cNvPr id="0" name=""/>
                      <p:cNvPicPr>
                        <a:picLocks noChangeAspect="1" noChangeArrowheads="1"/>
                      </p:cNvPicPr>
                      <p:nvPr/>
                    </p:nvPicPr>
                    <p:blipFill>
                      <a:blip r:embed="rId4"/>
                      <a:srcRect/>
                      <a:stretch>
                        <a:fillRect/>
                      </a:stretch>
                    </p:blipFill>
                    <p:spPr bwMode="auto">
                      <a:xfrm>
                        <a:off x="2763838" y="1717675"/>
                        <a:ext cx="2417762"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8517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E92AA56C-FCAB-4D9A-8112-3989C8EBEAFD}" type="slidenum">
              <a:rPr lang="en-US" altLang="en-US" sz="1400" smtClean="0"/>
              <a:pPr>
                <a:spcBef>
                  <a:spcPct val="0"/>
                </a:spcBef>
                <a:buClrTx/>
                <a:buSzTx/>
                <a:buFontTx/>
                <a:buNone/>
              </a:pPr>
              <a:t>14</a:t>
            </a:fld>
            <a:endParaRPr lang="en-US" altLang="en-US" sz="1400" smtClean="0"/>
          </a:p>
        </p:txBody>
      </p:sp>
      <p:sp>
        <p:nvSpPr>
          <p:cNvPr id="456706" name="Rectangle 2"/>
          <p:cNvSpPr>
            <a:spLocks noGrp="1" noChangeArrowheads="1"/>
          </p:cNvSpPr>
          <p:nvPr>
            <p:ph type="title"/>
          </p:nvPr>
        </p:nvSpPr>
        <p:spPr>
          <a:xfrm>
            <a:off x="1728788" y="241300"/>
            <a:ext cx="7162800" cy="812800"/>
          </a:xfrm>
        </p:spPr>
        <p:txBody>
          <a:bodyPr/>
          <a:lstStyle/>
          <a:p>
            <a:pPr marL="838200" indent="-838200">
              <a:defRPr/>
            </a:pPr>
            <a:r>
              <a:rPr lang="en-US" dirty="0" smtClean="0"/>
              <a:t>Homework 7-1</a:t>
            </a:r>
          </a:p>
        </p:txBody>
      </p:sp>
      <p:sp>
        <p:nvSpPr>
          <p:cNvPr id="30724" name="Rectangle 3"/>
          <p:cNvSpPr>
            <a:spLocks noGrp="1" noChangeArrowheads="1"/>
          </p:cNvSpPr>
          <p:nvPr>
            <p:ph type="body" idx="1"/>
          </p:nvPr>
        </p:nvSpPr>
        <p:spPr>
          <a:xfrm>
            <a:off x="330200" y="865188"/>
            <a:ext cx="8813800" cy="5573712"/>
          </a:xfrm>
          <a:extLst>
            <a:ext uri="{909E8E84-426E-40DD-AFC4-6F175D3DCCD1}">
              <a14:hiddenFill xmlns:a14="http://schemas.microsoft.com/office/drawing/2010/main">
                <a:solidFill>
                  <a:srgbClr val="FFFFFF"/>
                </a:solidFill>
              </a14:hiddenFill>
            </a:ext>
          </a:extLst>
        </p:spPr>
        <p:txBody>
          <a:bodyPr/>
          <a:lstStyle/>
          <a:p>
            <a:pPr marL="609600" indent="-609600">
              <a:buFontTx/>
              <a:buNone/>
              <a:defRPr/>
            </a:pPr>
            <a:r>
              <a:rPr lang="en-US" altLang="en-US" dirty="0" smtClean="0">
                <a:effectLst/>
                <a:ea typeface="MS Mincho" pitchFamily="49" charset="-128"/>
              </a:rPr>
              <a:t>                   </a:t>
            </a:r>
            <a:r>
              <a:rPr lang="en-US" altLang="en-US" sz="2000" dirty="0" smtClean="0">
                <a:effectLst/>
                <a:ea typeface="MS Mincho" pitchFamily="49" charset="-128"/>
              </a:rPr>
              <a:t>Group                                         </a:t>
            </a:r>
            <a:endParaRPr lang="en-US" altLang="en-US" sz="2000" dirty="0" smtClean="0">
              <a:effectLst/>
              <a:cs typeface="Courier New" pitchFamily="49" charset="0"/>
            </a:endParaRPr>
          </a:p>
          <a:p>
            <a:pPr marL="609600" indent="-609600">
              <a:buFontTx/>
              <a:buNone/>
              <a:defRPr/>
            </a:pPr>
            <a:r>
              <a:rPr lang="en-US" altLang="en-US" sz="2000" dirty="0" smtClean="0">
                <a:effectLst/>
                <a:ea typeface="MS Mincho" pitchFamily="49" charset="-128"/>
              </a:rPr>
              <a:t>                     1          2           3                                 </a:t>
            </a:r>
            <a:endParaRPr lang="en-US" altLang="en-US" sz="2000" dirty="0" smtClean="0">
              <a:effectLst/>
              <a:cs typeface="Courier New" pitchFamily="49" charset="0"/>
            </a:endParaRPr>
          </a:p>
          <a:p>
            <a:pPr marL="609600" indent="-609600">
              <a:buFontTx/>
              <a:buNone/>
              <a:defRPr/>
            </a:pPr>
            <a:r>
              <a:rPr lang="en-US" altLang="en-US" sz="2000" dirty="0" smtClean="0">
                <a:effectLst/>
                <a:ea typeface="MS Mincho" pitchFamily="49" charset="-128"/>
              </a:rPr>
              <a:t>  Total          0.6       0.8        1.0                               </a:t>
            </a:r>
            <a:endParaRPr lang="en-US" altLang="en-US" sz="2000" dirty="0" smtClean="0">
              <a:effectLst/>
              <a:cs typeface="Courier New" pitchFamily="49" charset="0"/>
            </a:endParaRPr>
          </a:p>
          <a:p>
            <a:pPr marL="609600" indent="-609600">
              <a:buFontTx/>
              <a:buNone/>
              <a:defRPr/>
            </a:pPr>
            <a:r>
              <a:rPr lang="en-US" altLang="en-US" sz="2000" dirty="0" smtClean="0">
                <a:effectLst/>
                <a:ea typeface="MS Mincho" pitchFamily="49" charset="-128"/>
              </a:rPr>
              <a:t>  Scat to 1    0.4       0.1        0.1                                  </a:t>
            </a:r>
            <a:endParaRPr lang="en-US" altLang="en-US" sz="2000" dirty="0" smtClean="0">
              <a:effectLst/>
              <a:cs typeface="Courier New" pitchFamily="49" charset="0"/>
            </a:endParaRPr>
          </a:p>
          <a:p>
            <a:pPr marL="609600" indent="-609600">
              <a:buFontTx/>
              <a:buNone/>
              <a:defRPr/>
            </a:pPr>
            <a:r>
              <a:rPr lang="en-US" altLang="en-US" sz="2000" dirty="0" smtClean="0">
                <a:effectLst/>
                <a:ea typeface="MS Mincho" pitchFamily="49" charset="-128"/>
              </a:rPr>
              <a:t>  Scat to 2    0.1       0.3        0.1                                 </a:t>
            </a:r>
            <a:endParaRPr lang="en-US" altLang="en-US" sz="2000" dirty="0" smtClean="0">
              <a:effectLst/>
              <a:cs typeface="Courier New" pitchFamily="49" charset="0"/>
            </a:endParaRPr>
          </a:p>
          <a:p>
            <a:pPr marL="609600" indent="-609600">
              <a:buFontTx/>
              <a:buNone/>
              <a:defRPr/>
            </a:pPr>
            <a:r>
              <a:rPr lang="en-US" altLang="en-US" sz="2000" dirty="0" smtClean="0">
                <a:effectLst/>
                <a:ea typeface="MS Mincho" pitchFamily="49" charset="-128"/>
              </a:rPr>
              <a:t>  Scat to 3    0.05     0.3        0.4                                </a:t>
            </a:r>
            <a:endParaRPr lang="en-US" altLang="en-US" sz="2000" dirty="0" smtClean="0">
              <a:effectLst/>
              <a:cs typeface="Courier New" pitchFamily="49" charset="0"/>
            </a:endParaRPr>
          </a:p>
          <a:p>
            <a:pPr marL="609600" indent="-609600">
              <a:buFontTx/>
              <a:buNone/>
              <a:defRPr/>
            </a:pPr>
            <a:r>
              <a:rPr lang="en-US" altLang="en-US" sz="2000" dirty="0" smtClean="0">
                <a:effectLst/>
                <a:ea typeface="MS Mincho" pitchFamily="49" charset="-128"/>
              </a:rPr>
              <a:t>  Source        1          0           0</a:t>
            </a:r>
            <a:r>
              <a:rPr lang="en-US" altLang="en-US" sz="2800" dirty="0" smtClean="0">
                <a:effectLst/>
                <a:ea typeface="MS Mincho" pitchFamily="49" charset="-128"/>
              </a:rPr>
              <a:t>          </a:t>
            </a:r>
          </a:p>
          <a:p>
            <a:pPr marL="609600" indent="-609600">
              <a:buFontTx/>
              <a:buNone/>
              <a:defRPr/>
            </a:pPr>
            <a:endParaRPr lang="en-US" altLang="en-US" sz="800" dirty="0" smtClean="0">
              <a:effectLst/>
              <a:ea typeface="MS Mincho" pitchFamily="49" charset="-128"/>
            </a:endParaRPr>
          </a:p>
          <a:p>
            <a:pPr marL="609600" indent="-609600">
              <a:buFontTx/>
              <a:buAutoNum type="arabicPeriod"/>
              <a:defRPr/>
            </a:pPr>
            <a:r>
              <a:rPr lang="en-US" altLang="en-US" sz="2400" dirty="0" smtClean="0">
                <a:effectLst/>
                <a:ea typeface="MS Mincho" pitchFamily="49" charset="-128"/>
              </a:rPr>
              <a:t>Write the balance equations for each group using the removal </a:t>
            </a:r>
            <a:r>
              <a:rPr lang="en-US" altLang="en-US" sz="2400" dirty="0" smtClean="0">
                <a:effectLst/>
                <a:ea typeface="MS Mincho" pitchFamily="49" charset="-128"/>
              </a:rPr>
              <a:t>formulation</a:t>
            </a:r>
          </a:p>
          <a:p>
            <a:pPr marL="609600" indent="-609600">
              <a:buFontTx/>
              <a:buAutoNum type="arabicPeriod"/>
              <a:defRPr/>
            </a:pPr>
            <a:r>
              <a:rPr lang="en-US" altLang="en-US" sz="2400" dirty="0" smtClean="0">
                <a:effectLst/>
                <a:ea typeface="MS Mincho" pitchFamily="49" charset="-128"/>
              </a:rPr>
              <a:t>Solve </a:t>
            </a:r>
            <a:r>
              <a:rPr lang="en-US" altLang="en-US" sz="2400" dirty="0" smtClean="0">
                <a:effectLst/>
                <a:ea typeface="MS Mincho" pitchFamily="49" charset="-128"/>
              </a:rPr>
              <a:t>for the group fluxes</a:t>
            </a:r>
            <a:r>
              <a:rPr lang="en-US" altLang="en-US" sz="2400" dirty="0">
                <a:effectLst/>
                <a:ea typeface="MS Mincho" pitchFamily="49" charset="-128"/>
              </a:rPr>
              <a:t> </a:t>
            </a:r>
            <a:r>
              <a:rPr lang="en-US" altLang="en-US" sz="2400" dirty="0" smtClean="0">
                <a:effectLst/>
                <a:ea typeface="MS Mincho" pitchFamily="49" charset="-128"/>
              </a:rPr>
              <a:t>(without </a:t>
            </a:r>
            <a:r>
              <a:rPr lang="en-US" altLang="en-US" sz="2400" dirty="0">
                <a:effectLst/>
                <a:ea typeface="MS Mincho" pitchFamily="49" charset="-128"/>
              </a:rPr>
              <a:t>INNER iterations</a:t>
            </a:r>
            <a:r>
              <a:rPr lang="en-US" altLang="en-US" sz="2400" dirty="0" smtClean="0">
                <a:effectLst/>
                <a:ea typeface="MS Mincho" pitchFamily="49" charset="-128"/>
              </a:rPr>
              <a:t>) </a:t>
            </a:r>
            <a:r>
              <a:rPr lang="en-US" altLang="en-US" sz="2400" dirty="0" smtClean="0">
                <a:effectLst/>
                <a:ea typeface="MS Mincho" pitchFamily="49" charset="-128"/>
              </a:rPr>
              <a:t>using:</a:t>
            </a:r>
          </a:p>
          <a:p>
            <a:pPr marL="990600" lvl="1" indent="-533400">
              <a:buFontTx/>
              <a:buAutoNum type="alphaLcPeriod"/>
              <a:defRPr/>
            </a:pPr>
            <a:r>
              <a:rPr lang="en-US" altLang="en-US" sz="2000" dirty="0" smtClean="0">
                <a:effectLst/>
                <a:ea typeface="MS Mincho" pitchFamily="49" charset="-128"/>
              </a:rPr>
              <a:t>Jacobi numerical scheme (convergence of 1.e-6)</a:t>
            </a:r>
          </a:p>
          <a:p>
            <a:pPr marL="990600" lvl="1" indent="-533400">
              <a:buFontTx/>
              <a:buAutoNum type="alphaLcPeriod"/>
              <a:defRPr/>
            </a:pPr>
            <a:r>
              <a:rPr lang="en-US" altLang="en-US" sz="2000" dirty="0" smtClean="0">
                <a:effectLst/>
                <a:ea typeface="MS Mincho" pitchFamily="49" charset="-128"/>
              </a:rPr>
              <a:t>Gauss-</a:t>
            </a:r>
            <a:r>
              <a:rPr lang="en-US" altLang="en-US" sz="2000" dirty="0" err="1" smtClean="0">
                <a:effectLst/>
                <a:ea typeface="MS Mincho" pitchFamily="49" charset="-128"/>
              </a:rPr>
              <a:t>Siedel</a:t>
            </a:r>
            <a:r>
              <a:rPr lang="en-US" altLang="en-US" sz="2000" dirty="0" smtClean="0">
                <a:effectLst/>
                <a:ea typeface="MS Mincho" pitchFamily="49" charset="-128"/>
              </a:rPr>
              <a:t> numerical scheme </a:t>
            </a:r>
            <a:r>
              <a:rPr lang="en-US" altLang="en-US" sz="2000" dirty="0">
                <a:effectLst/>
                <a:ea typeface="MS Mincho" pitchFamily="49" charset="-128"/>
              </a:rPr>
              <a:t>(convergence of 1.e-6)</a:t>
            </a:r>
            <a:endParaRPr lang="en-US" altLang="en-US" sz="2000" dirty="0" smtClean="0">
              <a:effectLst/>
              <a:ea typeface="MS Mincho" pitchFamily="49" charset="-128"/>
            </a:endParaRPr>
          </a:p>
          <a:p>
            <a:pPr marL="609600" indent="-609600">
              <a:lnSpc>
                <a:spcPct val="90000"/>
              </a:lnSpc>
              <a:buFontTx/>
              <a:buAutoNum type="arabicPeriod"/>
            </a:pPr>
            <a:r>
              <a:rPr lang="en-US" altLang="en-US" sz="2000" dirty="0">
                <a:effectLst/>
                <a:ea typeface="MS Mincho" pitchFamily="49" charset="-128"/>
              </a:rPr>
              <a:t>Collapse to 1 group total, source, scattering, absorption cross sections, solve for the flux, and verify that it is equal to the sum of the original 3 group fluxes.               </a:t>
            </a:r>
          </a:p>
          <a:p>
            <a:pPr marL="457200" lvl="1" indent="0">
              <a:buFontTx/>
              <a:buNone/>
              <a:defRPr/>
            </a:pPr>
            <a:endParaRPr lang="en-US" altLang="en-US" sz="2000" dirty="0" smtClean="0">
              <a:effectLst/>
              <a:ea typeface="MS Mincho" pitchFamily="49"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7EF3B25A-F50A-4E0A-B166-1CDEDC77E0C1}" type="slidenum">
              <a:rPr lang="en-US" altLang="en-US" sz="1400" smtClean="0"/>
              <a:pPr>
                <a:spcBef>
                  <a:spcPct val="0"/>
                </a:spcBef>
                <a:buClrTx/>
                <a:buSzTx/>
                <a:buFontTx/>
                <a:buNone/>
              </a:pPr>
              <a:t>15</a:t>
            </a:fld>
            <a:endParaRPr lang="en-US" altLang="en-US" sz="1400" smtClean="0"/>
          </a:p>
        </p:txBody>
      </p:sp>
      <p:sp>
        <p:nvSpPr>
          <p:cNvPr id="291842" name="Rectangle 2"/>
          <p:cNvSpPr>
            <a:spLocks noGrp="1" noChangeArrowheads="1"/>
          </p:cNvSpPr>
          <p:nvPr>
            <p:ph type="title"/>
          </p:nvPr>
        </p:nvSpPr>
        <p:spPr>
          <a:xfrm>
            <a:off x="1766888" y="255588"/>
            <a:ext cx="7162800" cy="1143000"/>
          </a:xfrm>
        </p:spPr>
        <p:txBody>
          <a:bodyPr/>
          <a:lstStyle/>
          <a:p>
            <a:pPr marL="838200" indent="-838200">
              <a:defRPr/>
            </a:pPr>
            <a:r>
              <a:rPr lang="en-US" dirty="0"/>
              <a:t>Homework </a:t>
            </a:r>
            <a:r>
              <a:rPr lang="en-US" dirty="0" smtClean="0"/>
              <a:t>7-2</a:t>
            </a:r>
          </a:p>
        </p:txBody>
      </p:sp>
      <p:sp>
        <p:nvSpPr>
          <p:cNvPr id="16388" name="Rectangle 3"/>
          <p:cNvSpPr>
            <a:spLocks noGrp="1" noChangeArrowheads="1"/>
          </p:cNvSpPr>
          <p:nvPr>
            <p:ph type="body" idx="1"/>
          </p:nvPr>
        </p:nvSpPr>
        <p:spPr>
          <a:xfrm>
            <a:off x="612775" y="1284288"/>
            <a:ext cx="8039100" cy="5573712"/>
          </a:xfrm>
          <a:noFill/>
          <a:extLst>
            <a:ext uri="{909E8E84-426E-40DD-AFC4-6F175D3DCCD1}">
              <a14:hiddenFill xmlns:a14="http://schemas.microsoft.com/office/drawing/2010/main">
                <a:solidFill>
                  <a:srgbClr val="FFFFFF"/>
                </a:solidFill>
              </a14:hiddenFill>
            </a:ext>
          </a:extLst>
        </p:spPr>
        <p:txBody>
          <a:bodyPr/>
          <a:lstStyle/>
          <a:p>
            <a:pPr marL="609600" indent="-609600">
              <a:lnSpc>
                <a:spcPct val="90000"/>
              </a:lnSpc>
              <a:buFontTx/>
              <a:buNone/>
            </a:pPr>
            <a:r>
              <a:rPr lang="en-US" altLang="en-US" dirty="0" smtClean="0">
                <a:effectLst/>
                <a:ea typeface="MS Mincho" pitchFamily="49" charset="-128"/>
              </a:rPr>
              <a:t>                   </a:t>
            </a:r>
            <a:r>
              <a:rPr lang="en-US" altLang="en-US" sz="2000" dirty="0" smtClean="0">
                <a:effectLst/>
                <a:ea typeface="MS Mincho" pitchFamily="49" charset="-128"/>
              </a:rPr>
              <a:t>Group                                         </a:t>
            </a:r>
            <a:endParaRPr lang="en-US" altLang="en-US" sz="2000" dirty="0" smtClean="0">
              <a:effectLst/>
              <a:cs typeface="Courier New" pitchFamily="49" charset="0"/>
            </a:endParaRPr>
          </a:p>
          <a:p>
            <a:pPr marL="609600" indent="-609600">
              <a:lnSpc>
                <a:spcPct val="90000"/>
              </a:lnSpc>
              <a:buFontTx/>
              <a:buNone/>
            </a:pPr>
            <a:r>
              <a:rPr lang="en-US" altLang="en-US" sz="2000" dirty="0" smtClean="0">
                <a:effectLst/>
                <a:ea typeface="MS Mincho" pitchFamily="49" charset="-128"/>
              </a:rPr>
              <a:t>                     1          2           3                                 </a:t>
            </a:r>
            <a:endParaRPr lang="en-US" altLang="en-US" sz="2000" dirty="0" smtClean="0">
              <a:effectLst/>
              <a:cs typeface="Courier New" pitchFamily="49" charset="0"/>
            </a:endParaRPr>
          </a:p>
          <a:p>
            <a:pPr marL="609600" indent="-609600">
              <a:lnSpc>
                <a:spcPct val="90000"/>
              </a:lnSpc>
              <a:buFontTx/>
              <a:buNone/>
            </a:pPr>
            <a:r>
              <a:rPr lang="en-US" altLang="en-US" sz="2000" dirty="0" smtClean="0">
                <a:effectLst/>
                <a:ea typeface="MS Mincho" pitchFamily="49" charset="-128"/>
              </a:rPr>
              <a:t>  Total          0.6       0.8        1.0                               </a:t>
            </a:r>
            <a:endParaRPr lang="en-US" altLang="en-US" sz="2000" dirty="0" smtClean="0">
              <a:effectLst/>
              <a:cs typeface="Courier New" pitchFamily="49" charset="0"/>
            </a:endParaRPr>
          </a:p>
          <a:p>
            <a:pPr marL="609600" indent="-609600">
              <a:lnSpc>
                <a:spcPct val="90000"/>
              </a:lnSpc>
              <a:buFontTx/>
              <a:buNone/>
            </a:pPr>
            <a:r>
              <a:rPr lang="en-US" altLang="en-US" sz="2000" dirty="0" smtClean="0">
                <a:effectLst/>
                <a:ea typeface="MS Mincho" pitchFamily="49" charset="-128"/>
              </a:rPr>
              <a:t>  Scat to 1    0.4       0           0                                  </a:t>
            </a:r>
            <a:endParaRPr lang="en-US" altLang="en-US" sz="2000" dirty="0" smtClean="0">
              <a:effectLst/>
              <a:cs typeface="Courier New" pitchFamily="49" charset="0"/>
            </a:endParaRPr>
          </a:p>
          <a:p>
            <a:pPr marL="609600" indent="-609600">
              <a:lnSpc>
                <a:spcPct val="90000"/>
              </a:lnSpc>
              <a:buFontTx/>
              <a:buNone/>
            </a:pPr>
            <a:r>
              <a:rPr lang="en-US" altLang="en-US" sz="2000" dirty="0" smtClean="0">
                <a:effectLst/>
                <a:ea typeface="MS Mincho" pitchFamily="49" charset="-128"/>
              </a:rPr>
              <a:t>  Scat to 2    0.1       0.3        0                                  </a:t>
            </a:r>
            <a:endParaRPr lang="en-US" altLang="en-US" sz="2000" dirty="0" smtClean="0">
              <a:effectLst/>
              <a:cs typeface="Courier New" pitchFamily="49" charset="0"/>
            </a:endParaRPr>
          </a:p>
          <a:p>
            <a:pPr marL="609600" indent="-609600">
              <a:lnSpc>
                <a:spcPct val="90000"/>
              </a:lnSpc>
              <a:buFontTx/>
              <a:buNone/>
            </a:pPr>
            <a:r>
              <a:rPr lang="en-US" altLang="en-US" sz="2000" dirty="0" smtClean="0">
                <a:effectLst/>
                <a:ea typeface="MS Mincho" pitchFamily="49" charset="-128"/>
              </a:rPr>
              <a:t>  Scat to 3    0.0       0.3        0.4                                </a:t>
            </a:r>
            <a:endParaRPr lang="en-US" altLang="en-US" sz="2000" dirty="0" smtClean="0">
              <a:effectLst/>
              <a:cs typeface="Courier New" pitchFamily="49" charset="0"/>
            </a:endParaRPr>
          </a:p>
          <a:p>
            <a:pPr marL="609600" indent="-609600">
              <a:lnSpc>
                <a:spcPct val="90000"/>
              </a:lnSpc>
              <a:buFontTx/>
              <a:buNone/>
            </a:pPr>
            <a:r>
              <a:rPr lang="en-US" altLang="en-US" sz="2000" dirty="0" smtClean="0">
                <a:effectLst/>
                <a:ea typeface="MS Mincho" pitchFamily="49" charset="-128"/>
              </a:rPr>
              <a:t>  Source        1          0           0</a:t>
            </a:r>
            <a:r>
              <a:rPr lang="en-US" altLang="en-US" sz="2800" dirty="0" smtClean="0">
                <a:effectLst/>
                <a:ea typeface="MS Mincho" pitchFamily="49" charset="-128"/>
              </a:rPr>
              <a:t>          </a:t>
            </a:r>
          </a:p>
          <a:p>
            <a:pPr marL="609600" indent="-609600">
              <a:lnSpc>
                <a:spcPct val="90000"/>
              </a:lnSpc>
              <a:buFontTx/>
              <a:buNone/>
            </a:pPr>
            <a:endParaRPr lang="en-US" altLang="en-US" sz="2800" dirty="0" smtClean="0">
              <a:effectLst/>
              <a:ea typeface="MS Mincho" pitchFamily="49" charset="-128"/>
            </a:endParaRPr>
          </a:p>
          <a:p>
            <a:pPr marL="609600" indent="-609600">
              <a:lnSpc>
                <a:spcPct val="90000"/>
              </a:lnSpc>
              <a:buFontTx/>
              <a:buAutoNum type="arabicPeriod"/>
            </a:pPr>
            <a:r>
              <a:rPr lang="en-US" altLang="en-US" sz="2000" dirty="0" smtClean="0">
                <a:effectLst/>
                <a:ea typeface="MS Mincho" pitchFamily="49" charset="-128"/>
              </a:rPr>
              <a:t>Write the group balance equations using full formulation </a:t>
            </a:r>
            <a:r>
              <a:rPr lang="en-US" altLang="en-US" sz="2000" dirty="0" smtClean="0">
                <a:effectLst/>
                <a:ea typeface="MS Mincho" pitchFamily="49" charset="-128"/>
              </a:rPr>
              <a:t>(with INNER iterations)</a:t>
            </a:r>
            <a:endParaRPr lang="en-US" altLang="en-US" sz="2000" dirty="0" smtClean="0">
              <a:effectLst/>
              <a:ea typeface="MS Mincho" pitchFamily="49" charset="-128"/>
            </a:endParaRPr>
          </a:p>
          <a:p>
            <a:pPr marL="609600" indent="-609600">
              <a:lnSpc>
                <a:spcPct val="90000"/>
              </a:lnSpc>
              <a:buFontTx/>
              <a:buAutoNum type="arabicPeriod"/>
            </a:pPr>
            <a:r>
              <a:rPr lang="en-US" altLang="en-US" sz="2000" dirty="0" smtClean="0">
                <a:effectLst/>
                <a:ea typeface="MS Mincho" pitchFamily="49" charset="-128"/>
              </a:rPr>
              <a:t>Solve for the group fluxes (using INNER iterations), one group at a time with Gauss-</a:t>
            </a:r>
            <a:r>
              <a:rPr lang="en-US" altLang="en-US" sz="2000" dirty="0" err="1" smtClean="0">
                <a:effectLst/>
                <a:ea typeface="MS Mincho" pitchFamily="49" charset="-128"/>
              </a:rPr>
              <a:t>Siedel</a:t>
            </a:r>
            <a:r>
              <a:rPr lang="en-US" altLang="en-US" sz="2000" dirty="0" smtClean="0">
                <a:effectLst/>
                <a:ea typeface="MS Mincho" pitchFamily="49" charset="-128"/>
              </a:rPr>
              <a:t>. </a:t>
            </a:r>
            <a:r>
              <a:rPr lang="en-US" altLang="en-US" sz="2000" dirty="0">
                <a:effectLst/>
                <a:ea typeface="MS Mincho" pitchFamily="49" charset="-128"/>
              </a:rPr>
              <a:t>Use a 1.e-6 convergence </a:t>
            </a:r>
            <a:r>
              <a:rPr lang="en-US" altLang="en-US" sz="2000" dirty="0" smtClean="0">
                <a:effectLst/>
                <a:ea typeface="MS Mincho" pitchFamily="49" charset="-128"/>
              </a:rPr>
              <a:t>criterion for the inner iterations. </a:t>
            </a:r>
            <a:r>
              <a:rPr lang="en-US" altLang="en-US" sz="2000" dirty="0" smtClean="0">
                <a:effectLst/>
                <a:ea typeface="MS Mincho" pitchFamily="49" charset="-128"/>
              </a:rPr>
              <a:t>(One </a:t>
            </a:r>
            <a:r>
              <a:rPr lang="en-US" altLang="en-US" sz="2000" dirty="0" smtClean="0">
                <a:effectLst/>
                <a:ea typeface="MS Mincho" pitchFamily="49" charset="-128"/>
              </a:rPr>
              <a:t>outer iteration </a:t>
            </a:r>
            <a:r>
              <a:rPr lang="en-US" altLang="en-US" sz="2000" dirty="0" smtClean="0">
                <a:effectLst/>
                <a:ea typeface="MS Mincho" pitchFamily="49" charset="-128"/>
              </a:rPr>
              <a:t>is all you need.)</a:t>
            </a:r>
            <a:endParaRPr lang="en-US" altLang="en-US" sz="2000" dirty="0" smtClean="0">
              <a:effectLst/>
              <a:ea typeface="MS Mincho" pitchFamily="49" charset="-128"/>
            </a:endParaRPr>
          </a:p>
          <a:p>
            <a:pPr marL="609600" indent="-609600">
              <a:lnSpc>
                <a:spcPct val="90000"/>
              </a:lnSpc>
              <a:buFontTx/>
              <a:buAutoNum type="arabicPeriod"/>
            </a:pPr>
            <a:r>
              <a:rPr lang="en-US" altLang="en-US" sz="2000" dirty="0" smtClean="0">
                <a:effectLst/>
                <a:ea typeface="MS Mincho" pitchFamily="49" charset="-128"/>
              </a:rPr>
              <a:t>Collapse to 1 group total, source, scattering, absorption cross </a:t>
            </a:r>
            <a:r>
              <a:rPr lang="en-US" altLang="en-US" sz="2000" dirty="0" smtClean="0">
                <a:effectLst/>
                <a:ea typeface="MS Mincho" pitchFamily="49" charset="-128"/>
              </a:rPr>
              <a:t>sections, solve for the flux, and verify that it is equal to the sum of the original 3 group fluxes.               </a:t>
            </a:r>
            <a:endParaRPr lang="en-US" altLang="en-US" sz="2000" dirty="0" smtClean="0">
              <a:effectLst/>
              <a:ea typeface="MS Mincho" pitchFamily="49"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6-</a:t>
            </a:r>
            <a:fld id="{B81FE3A2-BAE5-4F84-B33A-5171EE79439D}" type="slidenum">
              <a:rPr lang="en-US" altLang="en-US" sz="1400" smtClean="0"/>
              <a:pPr>
                <a:spcBef>
                  <a:spcPct val="0"/>
                </a:spcBef>
                <a:buClrTx/>
                <a:buSzTx/>
                <a:buFontTx/>
                <a:buNone/>
              </a:pPr>
              <a:t>2</a:t>
            </a:fld>
            <a:endParaRPr lang="en-US" altLang="en-US" sz="1400" smtClean="0"/>
          </a:p>
        </p:txBody>
      </p:sp>
      <p:sp>
        <p:nvSpPr>
          <p:cNvPr id="274434" name="Rectangle 2"/>
          <p:cNvSpPr>
            <a:spLocks noGrp="1" noChangeArrowheads="1"/>
          </p:cNvSpPr>
          <p:nvPr>
            <p:ph type="body" idx="1"/>
          </p:nvPr>
        </p:nvSpPr>
        <p:spPr>
          <a:xfrm>
            <a:off x="542925" y="1268413"/>
            <a:ext cx="8255000" cy="5589587"/>
          </a:xfrm>
        </p:spPr>
        <p:txBody>
          <a:bodyPr/>
          <a:lstStyle/>
          <a:p>
            <a:pPr marL="609600" indent="-609600">
              <a:defRPr/>
            </a:pPr>
            <a:r>
              <a:rPr lang="en-US" sz="2800" smtClean="0"/>
              <a:t>The resulting energy group equations are coupled through scattering and fission</a:t>
            </a:r>
          </a:p>
          <a:p>
            <a:pPr marL="609600" indent="-609600">
              <a:defRPr/>
            </a:pPr>
            <a:r>
              <a:rPr lang="en-US" sz="2800" smtClean="0"/>
              <a:t>We will first deal with non-fission situation, where the group equation is:</a:t>
            </a:r>
          </a:p>
          <a:p>
            <a:pPr marL="609600" indent="-609600">
              <a:defRPr/>
            </a:pPr>
            <a:endParaRPr lang="en-US" sz="2800" smtClean="0"/>
          </a:p>
          <a:p>
            <a:pPr marL="609600" indent="-609600">
              <a:defRPr/>
            </a:pPr>
            <a:endParaRPr lang="en-US" sz="2800" smtClean="0"/>
          </a:p>
          <a:p>
            <a:pPr marL="609600" indent="-609600">
              <a:defRPr/>
            </a:pPr>
            <a:endParaRPr lang="en-US" smtClean="0"/>
          </a:p>
          <a:p>
            <a:pPr marL="609600" indent="-609600">
              <a:defRPr/>
            </a:pPr>
            <a:endParaRPr lang="en-US" smtClean="0"/>
          </a:p>
        </p:txBody>
      </p:sp>
      <p:sp>
        <p:nvSpPr>
          <p:cNvPr id="274435" name="Rectangle 3"/>
          <p:cNvSpPr>
            <a:spLocks noGrp="1" noChangeArrowheads="1"/>
          </p:cNvSpPr>
          <p:nvPr>
            <p:ph type="title"/>
          </p:nvPr>
        </p:nvSpPr>
        <p:spPr>
          <a:xfrm>
            <a:off x="1766888" y="233363"/>
            <a:ext cx="7162800" cy="1143000"/>
          </a:xfrm>
        </p:spPr>
        <p:txBody>
          <a:bodyPr/>
          <a:lstStyle/>
          <a:p>
            <a:pPr marL="838200" indent="-838200">
              <a:defRPr/>
            </a:pPr>
            <a:r>
              <a:rPr lang="en-US" smtClean="0"/>
              <a:t>Energy solution strategies: Fixed source</a:t>
            </a:r>
          </a:p>
        </p:txBody>
      </p:sp>
      <p:graphicFrame>
        <p:nvGraphicFramePr>
          <p:cNvPr id="4101" name="Object 1024"/>
          <p:cNvGraphicFramePr>
            <a:graphicFrameLocks/>
          </p:cNvGraphicFramePr>
          <p:nvPr/>
        </p:nvGraphicFramePr>
        <p:xfrm>
          <a:off x="1138238" y="3498850"/>
          <a:ext cx="6732587" cy="2419350"/>
        </p:xfrm>
        <a:graphic>
          <a:graphicData uri="http://schemas.openxmlformats.org/presentationml/2006/ole">
            <mc:AlternateContent xmlns:mc="http://schemas.openxmlformats.org/markup-compatibility/2006">
              <mc:Choice xmlns:v="urn:schemas-microsoft-com:vml" Requires="v">
                <p:oleObj spid="_x0000_s4107" name="Equation" r:id="rId4" imgW="6732588" imgH="2419350" progId="Equation.3">
                  <p:embed/>
                </p:oleObj>
              </mc:Choice>
              <mc:Fallback>
                <p:oleObj name="Equation" r:id="rId4" imgW="6732588" imgH="241935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3498850"/>
                        <a:ext cx="6732587"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505BD197-014F-4252-9BFC-D5E2E5281B56}" type="slidenum">
              <a:rPr lang="en-US" altLang="en-US" sz="1400" smtClean="0"/>
              <a:pPr>
                <a:spcBef>
                  <a:spcPct val="0"/>
                </a:spcBef>
                <a:buClrTx/>
                <a:buSzTx/>
                <a:buFontTx/>
                <a:buNone/>
              </a:pPr>
              <a:t>3</a:t>
            </a:fld>
            <a:endParaRPr lang="en-US" altLang="en-US" sz="1400" smtClean="0"/>
          </a:p>
        </p:txBody>
      </p:sp>
      <p:sp>
        <p:nvSpPr>
          <p:cNvPr id="452610" name="Rectangle 2"/>
          <p:cNvSpPr>
            <a:spLocks noGrp="1" noChangeArrowheads="1"/>
          </p:cNvSpPr>
          <p:nvPr>
            <p:ph type="body" idx="1"/>
          </p:nvPr>
        </p:nvSpPr>
        <p:spPr>
          <a:xfrm>
            <a:off x="492125" y="1268413"/>
            <a:ext cx="8255000" cy="5589587"/>
          </a:xfrm>
        </p:spPr>
        <p:txBody>
          <a:bodyPr/>
          <a:lstStyle/>
          <a:p>
            <a:pPr marL="609600" indent="-609600">
              <a:defRPr/>
            </a:pPr>
            <a:r>
              <a:rPr lang="en-US" sz="2800" dirty="0" smtClean="0"/>
              <a:t>There are two iterative approaches that are in common use Jacobi and Gauss-Seidel.</a:t>
            </a:r>
          </a:p>
          <a:p>
            <a:pPr marL="1009650" lvl="1" indent="-609600">
              <a:defRPr/>
            </a:pPr>
            <a:r>
              <a:rPr lang="en-US" sz="2400" dirty="0" smtClean="0"/>
              <a:t>We will use                       to count iterations (where</a:t>
            </a:r>
          </a:p>
          <a:p>
            <a:pPr marL="400050" lvl="1" indent="0">
              <a:buFontTx/>
              <a:buNone/>
              <a:defRPr/>
            </a:pPr>
            <a:r>
              <a:rPr lang="en-US" sz="2400" dirty="0" smtClean="0"/>
              <a:t>                means an original guess of the fluxes)</a:t>
            </a:r>
          </a:p>
          <a:p>
            <a:pPr marL="400050" lvl="1" indent="0">
              <a:buFontTx/>
              <a:buNone/>
              <a:defRPr/>
            </a:pPr>
            <a:endParaRPr lang="en-US" sz="1000" dirty="0" smtClean="0"/>
          </a:p>
          <a:p>
            <a:pPr marL="609600" indent="-609600">
              <a:defRPr/>
            </a:pPr>
            <a:r>
              <a:rPr lang="en-US" sz="2800" dirty="0" smtClean="0"/>
              <a:t>Jacobi (“simultaneous update”) uses:</a:t>
            </a:r>
          </a:p>
          <a:p>
            <a:pPr marL="609600" indent="-609600">
              <a:defRPr/>
            </a:pPr>
            <a:endParaRPr lang="en-US" sz="2800" dirty="0" smtClean="0"/>
          </a:p>
          <a:p>
            <a:pPr marL="609600" indent="-609600">
              <a:defRPr/>
            </a:pPr>
            <a:endParaRPr lang="en-US" sz="2800" dirty="0" smtClean="0"/>
          </a:p>
          <a:p>
            <a:pPr marL="609600" indent="-609600">
              <a:defRPr/>
            </a:pPr>
            <a:endParaRPr lang="en-US" sz="2800" dirty="0" smtClean="0"/>
          </a:p>
          <a:p>
            <a:pPr marL="609600" indent="-609600">
              <a:defRPr/>
            </a:pPr>
            <a:endParaRPr lang="en-US" sz="2800" dirty="0" smtClean="0"/>
          </a:p>
          <a:p>
            <a:pPr marL="609600" indent="-609600">
              <a:defRPr/>
            </a:pPr>
            <a:r>
              <a:rPr lang="en-US" sz="2800" dirty="0" smtClean="0"/>
              <a:t>Key point = the scattering source comes from flux of the previous generation</a:t>
            </a:r>
          </a:p>
          <a:p>
            <a:pPr marL="609600" indent="-609600">
              <a:defRPr/>
            </a:pPr>
            <a:endParaRPr lang="en-US" sz="2800" dirty="0"/>
          </a:p>
          <a:p>
            <a:pPr marL="609600" indent="-609600">
              <a:defRPr/>
            </a:pPr>
            <a:endParaRPr lang="en-US" sz="2800" dirty="0" smtClean="0"/>
          </a:p>
        </p:txBody>
      </p:sp>
      <p:sp>
        <p:nvSpPr>
          <p:cNvPr id="452611" name="Rectangle 3"/>
          <p:cNvSpPr>
            <a:spLocks noGrp="1" noChangeArrowheads="1"/>
          </p:cNvSpPr>
          <p:nvPr>
            <p:ph type="title"/>
          </p:nvPr>
        </p:nvSpPr>
        <p:spPr>
          <a:xfrm>
            <a:off x="1766888" y="233363"/>
            <a:ext cx="7162800" cy="1143000"/>
          </a:xfrm>
        </p:spPr>
        <p:txBody>
          <a:bodyPr/>
          <a:lstStyle/>
          <a:p>
            <a:pPr marL="838200" indent="-838200">
              <a:defRPr/>
            </a:pPr>
            <a:r>
              <a:rPr lang="en-US" dirty="0" smtClean="0"/>
              <a:t>“Outer” iteration solution strategies (1)</a:t>
            </a:r>
          </a:p>
        </p:txBody>
      </p:sp>
      <p:sp>
        <p:nvSpPr>
          <p:cNvPr id="5125" name="Rectangle 10"/>
          <p:cNvSpPr>
            <a:spLocks noChangeArrowheads="1"/>
          </p:cNvSpPr>
          <p:nvPr/>
        </p:nvSpPr>
        <p:spPr bwMode="auto">
          <a:xfrm>
            <a:off x="2438400" y="1790700"/>
            <a:ext cx="3848100" cy="850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endParaRPr lang="en-US" altLang="en-US" sz="3600">
              <a:solidFill>
                <a:schemeClr val="tx2"/>
              </a:solidFill>
            </a:endParaRPr>
          </a:p>
        </p:txBody>
      </p:sp>
      <p:graphicFrame>
        <p:nvGraphicFramePr>
          <p:cNvPr id="5126" name="Object 1"/>
          <p:cNvGraphicFramePr>
            <a:graphicFrameLocks/>
          </p:cNvGraphicFramePr>
          <p:nvPr/>
        </p:nvGraphicFramePr>
        <p:xfrm>
          <a:off x="1250950" y="3997325"/>
          <a:ext cx="6223000" cy="2162175"/>
        </p:xfrm>
        <a:graphic>
          <a:graphicData uri="http://schemas.openxmlformats.org/presentationml/2006/ole">
            <mc:AlternateContent xmlns:mc="http://schemas.openxmlformats.org/markup-compatibility/2006">
              <mc:Choice xmlns:v="urn:schemas-microsoft-com:vml" Requires="v">
                <p:oleObj spid="_x0000_s5144" name="Equation" r:id="rId4" imgW="2730500" imgH="965200" progId="Equation.DSMT4">
                  <p:embed/>
                </p:oleObj>
              </mc:Choice>
              <mc:Fallback>
                <p:oleObj name="Equation" r:id="rId4" imgW="2730500" imgH="965200" progId="Equation.DSMT4">
                  <p:embed/>
                  <p:pic>
                    <p:nvPicPr>
                      <p:cNvPr id="0" name="Object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0950" y="3997325"/>
                        <a:ext cx="62230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7" name="Object 2"/>
          <p:cNvGraphicFramePr>
            <a:graphicFrameLocks/>
          </p:cNvGraphicFramePr>
          <p:nvPr/>
        </p:nvGraphicFramePr>
        <p:xfrm>
          <a:off x="3309938" y="2184400"/>
          <a:ext cx="1727200" cy="520700"/>
        </p:xfrm>
        <a:graphic>
          <a:graphicData uri="http://schemas.openxmlformats.org/presentationml/2006/ole">
            <mc:AlternateContent xmlns:mc="http://schemas.openxmlformats.org/markup-compatibility/2006">
              <mc:Choice xmlns:v="urn:schemas-microsoft-com:vml" Requires="v">
                <p:oleObj spid="_x0000_s5145" name="Equation" r:id="rId6" imgW="1727200" imgH="520700" progId="Equation.3">
                  <p:embed/>
                </p:oleObj>
              </mc:Choice>
              <mc:Fallback>
                <p:oleObj name="Equation" r:id="rId6" imgW="1727200" imgH="520700" progId="Equation.3">
                  <p:embed/>
                  <p:pic>
                    <p:nvPicPr>
                      <p:cNvPr id="0" name="Object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9938" y="2184400"/>
                        <a:ext cx="17272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8" name="Object 3"/>
          <p:cNvGraphicFramePr>
            <a:graphicFrameLocks/>
          </p:cNvGraphicFramePr>
          <p:nvPr/>
        </p:nvGraphicFramePr>
        <p:xfrm>
          <a:off x="1593850" y="2641600"/>
          <a:ext cx="679450" cy="412750"/>
        </p:xfrm>
        <a:graphic>
          <a:graphicData uri="http://schemas.openxmlformats.org/presentationml/2006/ole">
            <mc:AlternateContent xmlns:mc="http://schemas.openxmlformats.org/markup-compatibility/2006">
              <mc:Choice xmlns:v="urn:schemas-microsoft-com:vml" Requires="v">
                <p:oleObj spid="_x0000_s5146" name="Equation" r:id="rId8" imgW="342603" imgH="177646" progId="Equation.DSMT4">
                  <p:embed/>
                </p:oleObj>
              </mc:Choice>
              <mc:Fallback>
                <p:oleObj name="Equation" r:id="rId8" imgW="342603" imgH="177646" progId="Equation.DSMT4">
                  <p:embed/>
                  <p:pic>
                    <p:nvPicPr>
                      <p:cNvPr id="0" name="Object 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3850" y="2641600"/>
                        <a:ext cx="6794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D3328A76-A71F-4B4E-A4AF-863F6879580D}" type="slidenum">
              <a:rPr lang="en-US" altLang="en-US" sz="1400" smtClean="0"/>
              <a:pPr>
                <a:spcBef>
                  <a:spcPct val="0"/>
                </a:spcBef>
                <a:buClrTx/>
                <a:buSzTx/>
                <a:buFontTx/>
                <a:buNone/>
              </a:pPr>
              <a:t>4</a:t>
            </a:fld>
            <a:endParaRPr lang="en-US" altLang="en-US" sz="1400" smtClean="0"/>
          </a:p>
        </p:txBody>
      </p:sp>
      <p:sp>
        <p:nvSpPr>
          <p:cNvPr id="452610" name="Rectangle 2"/>
          <p:cNvSpPr>
            <a:spLocks noGrp="1" noChangeArrowheads="1"/>
          </p:cNvSpPr>
          <p:nvPr>
            <p:ph type="body" idx="1"/>
          </p:nvPr>
        </p:nvSpPr>
        <p:spPr>
          <a:xfrm>
            <a:off x="492125" y="1268413"/>
            <a:ext cx="8255000" cy="5589587"/>
          </a:xfrm>
        </p:spPr>
        <p:txBody>
          <a:bodyPr/>
          <a:lstStyle/>
          <a:p>
            <a:pPr marL="609600" indent="-609600">
              <a:defRPr/>
            </a:pPr>
            <a:r>
              <a:rPr lang="en-US" sz="2800" dirty="0" smtClean="0"/>
              <a:t>Gauss-Seidel (“successive update”) uses:</a:t>
            </a:r>
          </a:p>
          <a:p>
            <a:pPr marL="609600" indent="-609600">
              <a:defRPr/>
            </a:pPr>
            <a:endParaRPr lang="en-US" sz="2800" dirty="0" smtClean="0"/>
          </a:p>
          <a:p>
            <a:pPr marL="609600" indent="-609600">
              <a:defRPr/>
            </a:pPr>
            <a:endParaRPr lang="en-US" sz="2800" dirty="0" smtClean="0"/>
          </a:p>
          <a:p>
            <a:pPr marL="609600" indent="-609600">
              <a:defRPr/>
            </a:pPr>
            <a:endParaRPr lang="en-US" sz="2800" dirty="0" smtClean="0"/>
          </a:p>
          <a:p>
            <a:pPr marL="609600" indent="-609600">
              <a:buFontTx/>
              <a:buNone/>
              <a:defRPr/>
            </a:pPr>
            <a:endParaRPr lang="en-US" sz="2800" dirty="0" smtClean="0"/>
          </a:p>
          <a:p>
            <a:pPr marL="609600" indent="-609600">
              <a:buFontTx/>
              <a:buNone/>
              <a:defRPr/>
            </a:pPr>
            <a:endParaRPr lang="en-US" sz="2800" dirty="0"/>
          </a:p>
          <a:p>
            <a:pPr>
              <a:defRPr/>
            </a:pPr>
            <a:endParaRPr lang="en-US" sz="2800" dirty="0" smtClean="0"/>
          </a:p>
          <a:p>
            <a:pPr>
              <a:defRPr/>
            </a:pPr>
            <a:r>
              <a:rPr lang="en-US" sz="2800" dirty="0" smtClean="0"/>
              <a:t>Key point = for groups that have already been calculated in the CURRENT outer iteration, you use the NEW fluxes when calculating the down-scattering source term.</a:t>
            </a:r>
          </a:p>
        </p:txBody>
      </p:sp>
      <p:sp>
        <p:nvSpPr>
          <p:cNvPr id="452611" name="Rectangle 3"/>
          <p:cNvSpPr>
            <a:spLocks noGrp="1" noChangeArrowheads="1"/>
          </p:cNvSpPr>
          <p:nvPr>
            <p:ph type="title"/>
          </p:nvPr>
        </p:nvSpPr>
        <p:spPr>
          <a:xfrm>
            <a:off x="1792288" y="182563"/>
            <a:ext cx="7162800" cy="1143000"/>
          </a:xfrm>
        </p:spPr>
        <p:txBody>
          <a:bodyPr/>
          <a:lstStyle/>
          <a:p>
            <a:pPr marL="838200" indent="-838200">
              <a:defRPr/>
            </a:pPr>
            <a:r>
              <a:rPr lang="en-US" dirty="0"/>
              <a:t>“Outer” iteration solution strategies </a:t>
            </a:r>
            <a:r>
              <a:rPr lang="en-US" dirty="0" smtClean="0"/>
              <a:t>(2)</a:t>
            </a:r>
          </a:p>
        </p:txBody>
      </p:sp>
      <p:sp>
        <p:nvSpPr>
          <p:cNvPr id="6149" name="Rectangle 10"/>
          <p:cNvSpPr>
            <a:spLocks noChangeArrowheads="1"/>
          </p:cNvSpPr>
          <p:nvPr/>
        </p:nvSpPr>
        <p:spPr bwMode="auto">
          <a:xfrm>
            <a:off x="2438400" y="1790700"/>
            <a:ext cx="3848100" cy="850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endParaRPr lang="en-US" altLang="en-US" sz="3600">
              <a:solidFill>
                <a:schemeClr val="tx2"/>
              </a:solidFill>
            </a:endParaRPr>
          </a:p>
        </p:txBody>
      </p:sp>
      <p:graphicFrame>
        <p:nvGraphicFramePr>
          <p:cNvPr id="6150" name="Object 3"/>
          <p:cNvGraphicFramePr>
            <a:graphicFrameLocks/>
          </p:cNvGraphicFramePr>
          <p:nvPr/>
        </p:nvGraphicFramePr>
        <p:xfrm>
          <a:off x="1085850" y="1882775"/>
          <a:ext cx="6223000" cy="3186113"/>
        </p:xfrm>
        <a:graphic>
          <a:graphicData uri="http://schemas.openxmlformats.org/presentationml/2006/ole">
            <mc:AlternateContent xmlns:mc="http://schemas.openxmlformats.org/markup-compatibility/2006">
              <mc:Choice xmlns:v="urn:schemas-microsoft-com:vml" Requires="v">
                <p:oleObj spid="_x0000_s6156" name="Equation" r:id="rId4" imgW="2730500" imgH="1422400" progId="Equation.DSMT4">
                  <p:embed/>
                </p:oleObj>
              </mc:Choice>
              <mc:Fallback>
                <p:oleObj name="Equation" r:id="rId4" imgW="2730500" imgH="142240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850" y="1882775"/>
                        <a:ext cx="6223000"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B722E6F0-16C2-4DD7-956F-CD3F2E188F89}" type="slidenum">
              <a:rPr lang="en-US" altLang="en-US" sz="1400" smtClean="0"/>
              <a:pPr>
                <a:spcBef>
                  <a:spcPct val="0"/>
                </a:spcBef>
                <a:buClrTx/>
                <a:buSzTx/>
                <a:buFontTx/>
                <a:buNone/>
              </a:pPr>
              <a:t>5</a:t>
            </a:fld>
            <a:endParaRPr lang="en-US" altLang="en-US" sz="1400" smtClean="0"/>
          </a:p>
        </p:txBody>
      </p:sp>
      <p:sp>
        <p:nvSpPr>
          <p:cNvPr id="282626" name="Rectangle 2"/>
          <p:cNvSpPr>
            <a:spLocks noGrp="1" noChangeArrowheads="1"/>
          </p:cNvSpPr>
          <p:nvPr>
            <p:ph type="body" idx="1"/>
          </p:nvPr>
        </p:nvSpPr>
        <p:spPr>
          <a:xfrm>
            <a:off x="241300" y="1090613"/>
            <a:ext cx="8737600" cy="5589587"/>
          </a:xfrm>
        </p:spPr>
        <p:txBody>
          <a:bodyPr/>
          <a:lstStyle/>
          <a:p>
            <a:pPr marL="609600" indent="-609600">
              <a:defRPr/>
            </a:pPr>
            <a:r>
              <a:rPr lang="en-US" sz="2400" dirty="0" smtClean="0"/>
              <a:t>In practice, the groups are solved one at a time (group 1, then group 2, etc.)  A single sweep through all groups is called an OUTER ITERATION.</a:t>
            </a:r>
          </a:p>
          <a:p>
            <a:pPr marL="1009650" lvl="1" indent="-609600">
              <a:defRPr/>
            </a:pPr>
            <a:r>
              <a:rPr lang="en-US" sz="2400" dirty="0" smtClean="0"/>
              <a:t>We continue iterations, sweeping through all groups over and over, until the absolute value of the fractional change in ANY group flux value is less than a given </a:t>
            </a:r>
            <a:r>
              <a:rPr lang="en-US" sz="2400" dirty="0"/>
              <a:t>“convergence criterion” </a:t>
            </a:r>
            <a:r>
              <a:rPr lang="en-US" sz="2400" dirty="0" smtClean="0"/>
              <a:t>(user-defined).</a:t>
            </a:r>
          </a:p>
          <a:p>
            <a:pPr marL="609600" indent="-609600">
              <a:defRPr/>
            </a:pPr>
            <a:r>
              <a:rPr lang="en-US" sz="2400" dirty="0" smtClean="0"/>
              <a:t>The G-S approach takes advantage of the fact that, for groups of LOWER number, the current iteration has already been done.</a:t>
            </a:r>
          </a:p>
          <a:p>
            <a:pPr marL="609600" indent="-609600">
              <a:defRPr/>
            </a:pPr>
            <a:r>
              <a:rPr lang="en-US" sz="2400" dirty="0" smtClean="0"/>
              <a:t>For many problems (esp. photon and “fast” group structures) one outer iteration is all that is required (no up-scatter)</a:t>
            </a:r>
          </a:p>
          <a:p>
            <a:pPr marL="609600" indent="-609600">
              <a:defRPr/>
            </a:pPr>
            <a:r>
              <a:rPr lang="en-US" sz="2400" dirty="0" smtClean="0"/>
              <a:t>Bottom Line: We can worry about space and direction for ONE group at a time</a:t>
            </a:r>
          </a:p>
          <a:p>
            <a:pPr marL="609600" indent="-609600">
              <a:defRPr/>
            </a:pPr>
            <a:endParaRPr lang="en-US" sz="2800" dirty="0" smtClean="0"/>
          </a:p>
        </p:txBody>
      </p:sp>
      <p:sp>
        <p:nvSpPr>
          <p:cNvPr id="282627" name="Rectangle 3"/>
          <p:cNvSpPr>
            <a:spLocks noGrp="1" noChangeArrowheads="1"/>
          </p:cNvSpPr>
          <p:nvPr>
            <p:ph type="title"/>
          </p:nvPr>
        </p:nvSpPr>
        <p:spPr>
          <a:xfrm>
            <a:off x="1766888" y="233363"/>
            <a:ext cx="7162800" cy="1143000"/>
          </a:xfrm>
        </p:spPr>
        <p:txBody>
          <a:bodyPr/>
          <a:lstStyle/>
          <a:p>
            <a:pPr marL="838200" indent="-838200">
              <a:defRPr/>
            </a:pPr>
            <a:r>
              <a:rPr lang="en-US" dirty="0"/>
              <a:t>“Outer” iteration solution </a:t>
            </a:r>
            <a:r>
              <a:rPr lang="en-US" dirty="0" smtClean="0"/>
              <a:t>strategies (3)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8C062727-7E37-4751-B2C7-D77BF0E78B30}" type="slidenum">
              <a:rPr lang="en-US" altLang="en-US" sz="1400" smtClean="0"/>
              <a:pPr>
                <a:spcBef>
                  <a:spcPct val="0"/>
                </a:spcBef>
                <a:buClrTx/>
                <a:buSzTx/>
                <a:buFontTx/>
                <a:buNone/>
              </a:pPr>
              <a:t>6</a:t>
            </a:fld>
            <a:endParaRPr lang="en-US" altLang="en-US" sz="1400" smtClean="0"/>
          </a:p>
        </p:txBody>
      </p:sp>
      <p:sp>
        <p:nvSpPr>
          <p:cNvPr id="274434" name="Rectangle 2"/>
          <p:cNvSpPr>
            <a:spLocks noGrp="1" noChangeArrowheads="1"/>
          </p:cNvSpPr>
          <p:nvPr>
            <p:ph type="body" idx="1"/>
          </p:nvPr>
        </p:nvSpPr>
        <p:spPr>
          <a:xfrm>
            <a:off x="542925" y="1268413"/>
            <a:ext cx="8255000" cy="5589587"/>
          </a:xfrm>
        </p:spPr>
        <p:txBody>
          <a:bodyPr/>
          <a:lstStyle/>
          <a:p>
            <a:pPr marL="609600" indent="-609600">
              <a:defRPr/>
            </a:pPr>
            <a:r>
              <a:rPr lang="en-US" sz="2800" dirty="0" smtClean="0"/>
              <a:t>For the idealized problem of an INFINITE uniform medium, the group fluxes do not depend on either flux or direction (so each direction flux is the same as the scalar flux):</a:t>
            </a:r>
          </a:p>
          <a:p>
            <a:pPr marL="609600" indent="-609600">
              <a:defRPr/>
            </a:pPr>
            <a:endParaRPr lang="en-US" sz="2800" dirty="0" smtClean="0"/>
          </a:p>
          <a:p>
            <a:pPr marL="609600" indent="-609600">
              <a:defRPr/>
            </a:pPr>
            <a:endParaRPr lang="en-US" sz="2800" dirty="0" smtClean="0"/>
          </a:p>
          <a:p>
            <a:pPr marL="609600" indent="-609600">
              <a:defRPr/>
            </a:pPr>
            <a:endParaRPr lang="en-US" sz="1400" dirty="0" smtClean="0"/>
          </a:p>
          <a:p>
            <a:pPr marL="609600" indent="-609600">
              <a:defRPr/>
            </a:pPr>
            <a:r>
              <a:rPr lang="en-US" sz="2800" dirty="0" smtClean="0"/>
              <a:t>So, the group balance equations (excluding fission) are:</a:t>
            </a:r>
          </a:p>
          <a:p>
            <a:pPr marL="609600" indent="-609600">
              <a:defRPr/>
            </a:pPr>
            <a:endParaRPr lang="en-US" sz="2800" dirty="0"/>
          </a:p>
          <a:p>
            <a:pPr marL="609600" indent="-609600">
              <a:defRPr/>
            </a:pPr>
            <a:endParaRPr lang="en-US" sz="800" dirty="0" smtClean="0"/>
          </a:p>
          <a:p>
            <a:pPr marL="609600" indent="-609600">
              <a:defRPr/>
            </a:pPr>
            <a:r>
              <a:rPr lang="en-US" sz="2800" dirty="0" smtClean="0"/>
              <a:t>or                                                 </a:t>
            </a:r>
            <a:r>
              <a:rPr lang="en-US" sz="1800" dirty="0" smtClean="0"/>
              <a:t>(Removal formulation)</a:t>
            </a:r>
          </a:p>
        </p:txBody>
      </p:sp>
      <p:sp>
        <p:nvSpPr>
          <p:cNvPr id="274435" name="Rectangle 3"/>
          <p:cNvSpPr>
            <a:spLocks noGrp="1" noChangeArrowheads="1"/>
          </p:cNvSpPr>
          <p:nvPr>
            <p:ph type="title"/>
          </p:nvPr>
        </p:nvSpPr>
        <p:spPr>
          <a:xfrm>
            <a:off x="1766888" y="233363"/>
            <a:ext cx="7162800" cy="1143000"/>
          </a:xfrm>
        </p:spPr>
        <p:txBody>
          <a:bodyPr/>
          <a:lstStyle/>
          <a:p>
            <a:pPr marL="838200" indent="-838200">
              <a:defRPr/>
            </a:pPr>
            <a:r>
              <a:rPr lang="en-US" dirty="0" smtClean="0"/>
              <a:t>Infinite medium: Fixed source</a:t>
            </a:r>
          </a:p>
        </p:txBody>
      </p:sp>
      <p:graphicFrame>
        <p:nvGraphicFramePr>
          <p:cNvPr id="8197" name="Object 1024"/>
          <p:cNvGraphicFramePr>
            <a:graphicFrameLocks/>
          </p:cNvGraphicFramePr>
          <p:nvPr/>
        </p:nvGraphicFramePr>
        <p:xfrm>
          <a:off x="2206625" y="5754688"/>
          <a:ext cx="3835400" cy="1697037"/>
        </p:xfrm>
        <a:graphic>
          <a:graphicData uri="http://schemas.openxmlformats.org/presentationml/2006/ole">
            <mc:AlternateContent xmlns:mc="http://schemas.openxmlformats.org/markup-compatibility/2006">
              <mc:Choice xmlns:v="urn:schemas-microsoft-com:vml" Requires="v">
                <p:oleObj spid="_x0000_s8215" name="Equation" r:id="rId4" imgW="1955800" imgH="762000" progId="Equation.DSMT4">
                  <p:embed/>
                </p:oleObj>
              </mc:Choice>
              <mc:Fallback>
                <p:oleObj name="Equation" r:id="rId4" imgW="1955800" imgH="762000" progId="Equation.DSMT4">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6625" y="5754688"/>
                        <a:ext cx="3835400" cy="169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3"/>
          <p:cNvGraphicFramePr>
            <a:graphicFrameLocks/>
          </p:cNvGraphicFramePr>
          <p:nvPr/>
        </p:nvGraphicFramePr>
        <p:xfrm>
          <a:off x="2741613" y="3108325"/>
          <a:ext cx="2857500" cy="1285875"/>
        </p:xfrm>
        <a:graphic>
          <a:graphicData uri="http://schemas.openxmlformats.org/presentationml/2006/ole">
            <mc:AlternateContent xmlns:mc="http://schemas.openxmlformats.org/markup-compatibility/2006">
              <mc:Choice xmlns:v="urn:schemas-microsoft-com:vml" Requires="v">
                <p:oleObj spid="_x0000_s8216" name="Equation" r:id="rId6" imgW="1181100" imgH="508000" progId="Equation.DSMT4">
                  <p:embed/>
                </p:oleObj>
              </mc:Choice>
              <mc:Fallback>
                <p:oleObj name="Equation" r:id="rId6" imgW="1181100" imgH="508000" progId="Equation.DSMT4">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613" y="3108325"/>
                        <a:ext cx="28575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1"/>
          <p:cNvGraphicFramePr>
            <a:graphicFrameLocks/>
          </p:cNvGraphicFramePr>
          <p:nvPr/>
        </p:nvGraphicFramePr>
        <p:xfrm>
          <a:off x="3556000" y="4873625"/>
          <a:ext cx="2863850" cy="1527175"/>
        </p:xfrm>
        <a:graphic>
          <a:graphicData uri="http://schemas.openxmlformats.org/presentationml/2006/ole">
            <mc:AlternateContent xmlns:mc="http://schemas.openxmlformats.org/markup-compatibility/2006">
              <mc:Choice xmlns:v="urn:schemas-microsoft-com:vml" Requires="v">
                <p:oleObj spid="_x0000_s8217" name="Equation" r:id="rId8" imgW="1460500" imgH="685800" progId="Equation.DSMT4">
                  <p:embed/>
                </p:oleObj>
              </mc:Choice>
              <mc:Fallback>
                <p:oleObj name="Equation" r:id="rId8" imgW="1460500" imgH="685800" progId="Equation.DSMT4">
                  <p:embed/>
                  <p:pic>
                    <p:nvPicPr>
                      <p:cNvPr id="0" name="Object 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6000" y="4873625"/>
                        <a:ext cx="286385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A6E48638-247F-42E3-93DA-BDB65BDCE96A}" type="slidenum">
              <a:rPr lang="en-US" altLang="en-US" sz="1400" smtClean="0"/>
              <a:pPr>
                <a:spcBef>
                  <a:spcPct val="0"/>
                </a:spcBef>
                <a:buClrTx/>
                <a:buSzTx/>
                <a:buFontTx/>
                <a:buNone/>
              </a:pPr>
              <a:t>7</a:t>
            </a:fld>
            <a:endParaRPr lang="en-US" altLang="en-US" sz="1400" smtClean="0"/>
          </a:p>
        </p:txBody>
      </p:sp>
      <p:sp>
        <p:nvSpPr>
          <p:cNvPr id="285698" name="Rectangle 2"/>
          <p:cNvSpPr>
            <a:spLocks noGrp="1" noChangeArrowheads="1"/>
          </p:cNvSpPr>
          <p:nvPr>
            <p:ph type="title"/>
          </p:nvPr>
        </p:nvSpPr>
        <p:spPr>
          <a:xfrm>
            <a:off x="1766888" y="255588"/>
            <a:ext cx="7162800" cy="1143000"/>
          </a:xfrm>
        </p:spPr>
        <p:txBody>
          <a:bodyPr/>
          <a:lstStyle/>
          <a:p>
            <a:pPr marL="838200" indent="-838200">
              <a:defRPr/>
            </a:pPr>
            <a:r>
              <a:rPr lang="en-US" smtClean="0"/>
              <a:t>Analysis of 1-group eqn.</a:t>
            </a:r>
          </a:p>
        </p:txBody>
      </p:sp>
      <p:sp>
        <p:nvSpPr>
          <p:cNvPr id="285699" name="Rectangle 3"/>
          <p:cNvSpPr>
            <a:spLocks noGrp="1" noChangeArrowheads="1"/>
          </p:cNvSpPr>
          <p:nvPr>
            <p:ph type="body" idx="1"/>
          </p:nvPr>
        </p:nvSpPr>
        <p:spPr>
          <a:xfrm>
            <a:off x="612775" y="1385888"/>
            <a:ext cx="7772400" cy="5472112"/>
          </a:xfrm>
        </p:spPr>
        <p:txBody>
          <a:bodyPr/>
          <a:lstStyle/>
          <a:p>
            <a:pPr>
              <a:lnSpc>
                <a:spcPct val="90000"/>
              </a:lnSpc>
              <a:defRPr/>
            </a:pPr>
            <a:r>
              <a:rPr lang="en-US" smtClean="0"/>
              <a:t>Basic idea: We can attack the B.E. as a series of ONE GROUP problems in space and direction</a:t>
            </a:r>
          </a:p>
          <a:p>
            <a:pPr lvl="1">
              <a:lnSpc>
                <a:spcPct val="90000"/>
              </a:lnSpc>
              <a:defRPr/>
            </a:pPr>
            <a:r>
              <a:rPr lang="en-US" smtClean="0"/>
              <a:t>The effects of other groups will be BURIED in the scattering-in source term</a:t>
            </a:r>
          </a:p>
          <a:p>
            <a:pPr>
              <a:lnSpc>
                <a:spcPct val="90000"/>
              </a:lnSpc>
              <a:defRPr/>
            </a:pPr>
            <a:r>
              <a:rPr lang="en-US" smtClean="0"/>
              <a:t>Therefore, each group’s solution for spatial/direction flux will use methods (e.g., FORTRAN subroutines) that IGNORE energy</a:t>
            </a:r>
          </a:p>
          <a:p>
            <a:pPr lvl="1">
              <a:lnSpc>
                <a:spcPct val="90000"/>
              </a:lnSpc>
              <a:defRPr/>
            </a:pPr>
            <a:r>
              <a:rPr lang="en-US" smtClean="0"/>
              <a:t>This is of enormous value in MODULARIZING the computer codes</a:t>
            </a:r>
          </a:p>
          <a:p>
            <a:pPr>
              <a:lnSpc>
                <a:spcPct val="90000"/>
              </a:lnSpc>
              <a:buFontTx/>
              <a:buNone/>
              <a:defRPr/>
            </a:pPr>
            <a:r>
              <a:rPr lang="en-US" sz="200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533FA08B-2130-4219-A008-2C0E16FD04EA}" type="slidenum">
              <a:rPr lang="en-US" altLang="en-US" sz="1400" smtClean="0"/>
              <a:pPr>
                <a:spcBef>
                  <a:spcPct val="0"/>
                </a:spcBef>
                <a:buClrTx/>
                <a:buSzTx/>
                <a:buFontTx/>
                <a:buNone/>
              </a:pPr>
              <a:t>8</a:t>
            </a:fld>
            <a:endParaRPr lang="en-US" altLang="en-US" sz="1400" smtClean="0"/>
          </a:p>
        </p:txBody>
      </p:sp>
      <p:sp>
        <p:nvSpPr>
          <p:cNvPr id="286722" name="Rectangle 2"/>
          <p:cNvSpPr>
            <a:spLocks noGrp="1" noChangeArrowheads="1"/>
          </p:cNvSpPr>
          <p:nvPr>
            <p:ph type="title"/>
          </p:nvPr>
        </p:nvSpPr>
        <p:spPr>
          <a:xfrm>
            <a:off x="1766888" y="255588"/>
            <a:ext cx="7162800" cy="1143000"/>
          </a:xfrm>
        </p:spPr>
        <p:txBody>
          <a:bodyPr/>
          <a:lstStyle/>
          <a:p>
            <a:pPr marL="838200" indent="-838200">
              <a:defRPr/>
            </a:pPr>
            <a:r>
              <a:rPr lang="en-US" smtClean="0"/>
              <a:t>1-group analysis (2)</a:t>
            </a:r>
          </a:p>
        </p:txBody>
      </p:sp>
      <p:sp>
        <p:nvSpPr>
          <p:cNvPr id="286723" name="Rectangle 3"/>
          <p:cNvSpPr>
            <a:spLocks noGrp="1" noChangeArrowheads="1"/>
          </p:cNvSpPr>
          <p:nvPr>
            <p:ph type="body" idx="1"/>
          </p:nvPr>
        </p:nvSpPr>
        <p:spPr>
          <a:xfrm>
            <a:off x="574675" y="1284288"/>
            <a:ext cx="7772400" cy="3478212"/>
          </a:xfrm>
        </p:spPr>
        <p:txBody>
          <a:bodyPr/>
          <a:lstStyle/>
          <a:p>
            <a:pPr>
              <a:lnSpc>
                <a:spcPct val="90000"/>
              </a:lnSpc>
              <a:buFontTx/>
              <a:buNone/>
              <a:defRPr/>
            </a:pPr>
            <a:r>
              <a:rPr lang="en-US" sz="2800" dirty="0" smtClean="0"/>
              <a:t>The equation for group g is</a:t>
            </a:r>
            <a:r>
              <a:rPr lang="en-US" sz="2800" dirty="0" smtClean="0"/>
              <a:t>:</a:t>
            </a:r>
          </a:p>
          <a:p>
            <a:pPr>
              <a:lnSpc>
                <a:spcPct val="90000"/>
              </a:lnSpc>
              <a:buFontTx/>
              <a:buNone/>
              <a:defRPr/>
            </a:pPr>
            <a:endParaRPr lang="en-US" sz="2800" dirty="0" smtClean="0"/>
          </a:p>
          <a:p>
            <a:pPr>
              <a:lnSpc>
                <a:spcPct val="90000"/>
              </a:lnSpc>
              <a:buFontTx/>
              <a:buNone/>
              <a:defRPr/>
            </a:pPr>
            <a:endParaRPr lang="en-US" sz="2800" dirty="0"/>
          </a:p>
          <a:p>
            <a:pPr>
              <a:lnSpc>
                <a:spcPct val="90000"/>
              </a:lnSpc>
              <a:buFontTx/>
              <a:buNone/>
              <a:defRPr/>
            </a:pPr>
            <a:endParaRPr lang="en-US" sz="2800" dirty="0" smtClean="0"/>
          </a:p>
          <a:p>
            <a:pPr>
              <a:lnSpc>
                <a:spcPct val="90000"/>
              </a:lnSpc>
              <a:buFontTx/>
              <a:buNone/>
              <a:defRPr/>
            </a:pPr>
            <a:endParaRPr lang="en-US" sz="2800" dirty="0"/>
          </a:p>
          <a:p>
            <a:pPr>
              <a:lnSpc>
                <a:spcPct val="90000"/>
              </a:lnSpc>
              <a:buFontTx/>
              <a:buNone/>
              <a:defRPr/>
            </a:pPr>
            <a:endParaRPr lang="en-US" sz="2800" dirty="0" smtClean="0"/>
          </a:p>
          <a:p>
            <a:pPr>
              <a:lnSpc>
                <a:spcPct val="90000"/>
              </a:lnSpc>
              <a:buFontTx/>
              <a:buNone/>
              <a:defRPr/>
            </a:pPr>
            <a:r>
              <a:rPr lang="en-US" sz="2800" dirty="0" smtClean="0"/>
              <a:t>where</a:t>
            </a:r>
            <a:r>
              <a:rPr lang="en-US" sz="2800" dirty="0" smtClean="0"/>
              <a:t>:</a:t>
            </a:r>
          </a:p>
          <a:p>
            <a:pPr>
              <a:lnSpc>
                <a:spcPct val="90000"/>
              </a:lnSpc>
              <a:buFontTx/>
              <a:buNone/>
              <a:defRPr/>
            </a:pPr>
            <a:endParaRPr lang="en-US" sz="2800" dirty="0"/>
          </a:p>
          <a:p>
            <a:pPr>
              <a:lnSpc>
                <a:spcPct val="90000"/>
              </a:lnSpc>
              <a:buFontTx/>
              <a:buNone/>
              <a:defRPr/>
            </a:pPr>
            <a:endParaRPr lang="en-US" sz="2800" dirty="0" smtClean="0"/>
          </a:p>
          <a:p>
            <a:pPr>
              <a:lnSpc>
                <a:spcPct val="90000"/>
              </a:lnSpc>
              <a:buFontTx/>
              <a:buNone/>
              <a:defRPr/>
            </a:pPr>
            <a:endParaRPr lang="en-US" sz="2800" dirty="0"/>
          </a:p>
          <a:p>
            <a:pPr>
              <a:lnSpc>
                <a:spcPct val="90000"/>
              </a:lnSpc>
              <a:buFontTx/>
              <a:buNone/>
              <a:defRPr/>
            </a:pPr>
            <a:r>
              <a:rPr lang="en-US" sz="2800" dirty="0" smtClean="0"/>
              <a:t>NOTE: The scattering that stays inside the group is still in the first equation.</a:t>
            </a:r>
            <a:endParaRPr lang="en-US" sz="2800" dirty="0" smtClean="0"/>
          </a:p>
          <a:p>
            <a:pPr>
              <a:lnSpc>
                <a:spcPct val="90000"/>
              </a:lnSpc>
              <a:buFontTx/>
              <a:buNone/>
              <a:defRPr/>
            </a:pPr>
            <a:endParaRPr lang="en-US" sz="2000" dirty="0" smtClean="0"/>
          </a:p>
          <a:p>
            <a:pPr>
              <a:lnSpc>
                <a:spcPct val="90000"/>
              </a:lnSpc>
              <a:buFontTx/>
              <a:buNone/>
              <a:defRPr/>
            </a:pPr>
            <a:endParaRPr lang="en-US" sz="2000" dirty="0" smtClean="0"/>
          </a:p>
          <a:p>
            <a:pPr>
              <a:lnSpc>
                <a:spcPct val="90000"/>
              </a:lnSpc>
              <a:buFontTx/>
              <a:buNone/>
              <a:defRPr/>
            </a:pPr>
            <a:endParaRPr lang="en-US" sz="2000" dirty="0" smtClean="0"/>
          </a:p>
          <a:p>
            <a:pPr>
              <a:lnSpc>
                <a:spcPct val="90000"/>
              </a:lnSpc>
              <a:buFontTx/>
              <a:buNone/>
              <a:defRPr/>
            </a:pPr>
            <a:r>
              <a:rPr lang="en-US" sz="2000" dirty="0" smtClean="0"/>
              <a:t>			</a:t>
            </a:r>
          </a:p>
        </p:txBody>
      </p:sp>
      <p:graphicFrame>
        <p:nvGraphicFramePr>
          <p:cNvPr id="10245" name="Object 7"/>
          <p:cNvGraphicFramePr>
            <a:graphicFrameLocks noChangeAspect="1"/>
          </p:cNvGraphicFramePr>
          <p:nvPr/>
        </p:nvGraphicFramePr>
        <p:xfrm>
          <a:off x="544513" y="4311650"/>
          <a:ext cx="8351837" cy="1287463"/>
        </p:xfrm>
        <a:graphic>
          <a:graphicData uri="http://schemas.openxmlformats.org/presentationml/2006/ole">
            <mc:AlternateContent xmlns:mc="http://schemas.openxmlformats.org/markup-compatibility/2006">
              <mc:Choice xmlns:v="urn:schemas-microsoft-com:vml" Requires="v">
                <p:oleObj spid="_x0000_s10257" name="Equation" r:id="rId3" imgW="3327400" imgH="533400" progId="Equation.DSMT4">
                  <p:embed/>
                </p:oleObj>
              </mc:Choice>
              <mc:Fallback>
                <p:oleObj name="Equation" r:id="rId3" imgW="3327400" imgH="533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13" y="4311650"/>
                        <a:ext cx="8351837" cy="1287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1"/>
          <p:cNvGraphicFramePr>
            <a:graphicFrameLocks noChangeAspect="1"/>
          </p:cNvGraphicFramePr>
          <p:nvPr/>
        </p:nvGraphicFramePr>
        <p:xfrm>
          <a:off x="801688" y="2066925"/>
          <a:ext cx="6911975" cy="1647825"/>
        </p:xfrm>
        <a:graphic>
          <a:graphicData uri="http://schemas.openxmlformats.org/presentationml/2006/ole">
            <mc:AlternateContent xmlns:mc="http://schemas.openxmlformats.org/markup-compatibility/2006">
              <mc:Choice xmlns:v="urn:schemas-microsoft-com:vml" Requires="v">
                <p:oleObj spid="_x0000_s10258" name="Equation" r:id="rId5" imgW="2755900" imgH="660400" progId="Equation.DSMT4">
                  <p:embed/>
                </p:oleObj>
              </mc:Choice>
              <mc:Fallback>
                <p:oleObj name="Equation" r:id="rId5" imgW="2755900" imgH="6604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688" y="2066925"/>
                        <a:ext cx="6911975" cy="1647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7-</a:t>
            </a:r>
            <a:fld id="{62830016-4C3C-4C57-BA30-B4D5B6EA5E07}" type="slidenum">
              <a:rPr lang="en-US" altLang="en-US" sz="1400" smtClean="0"/>
              <a:pPr>
                <a:spcBef>
                  <a:spcPct val="0"/>
                </a:spcBef>
                <a:buClrTx/>
                <a:buSzTx/>
                <a:buFontTx/>
                <a:buNone/>
              </a:pPr>
              <a:t>9</a:t>
            </a:fld>
            <a:endParaRPr lang="en-US" altLang="en-US" sz="1400" smtClean="0"/>
          </a:p>
        </p:txBody>
      </p:sp>
      <p:sp>
        <p:nvSpPr>
          <p:cNvPr id="288770" name="Rectangle 2"/>
          <p:cNvSpPr>
            <a:spLocks noGrp="1" noChangeArrowheads="1"/>
          </p:cNvSpPr>
          <p:nvPr>
            <p:ph type="title"/>
          </p:nvPr>
        </p:nvSpPr>
        <p:spPr>
          <a:xfrm>
            <a:off x="1766888" y="255588"/>
            <a:ext cx="7162800" cy="1143000"/>
          </a:xfrm>
        </p:spPr>
        <p:txBody>
          <a:bodyPr/>
          <a:lstStyle/>
          <a:p>
            <a:pPr marL="838200" indent="-838200">
              <a:defRPr/>
            </a:pPr>
            <a:r>
              <a:rPr lang="en-US" dirty="0" smtClean="0"/>
              <a:t>1-group analysis (4)</a:t>
            </a:r>
          </a:p>
        </p:txBody>
      </p:sp>
      <p:sp>
        <p:nvSpPr>
          <p:cNvPr id="288771" name="Rectangle 3"/>
          <p:cNvSpPr>
            <a:spLocks noGrp="1" noChangeArrowheads="1"/>
          </p:cNvSpPr>
          <p:nvPr>
            <p:ph type="body" idx="1"/>
          </p:nvPr>
        </p:nvSpPr>
        <p:spPr>
          <a:xfrm>
            <a:off x="0" y="1373188"/>
            <a:ext cx="8404225" cy="4989512"/>
          </a:xfrm>
        </p:spPr>
        <p:txBody>
          <a:bodyPr/>
          <a:lstStyle/>
          <a:p>
            <a:pPr>
              <a:defRPr/>
            </a:pPr>
            <a:r>
              <a:rPr lang="en-US" sz="2000" dirty="0" smtClean="0"/>
              <a:t>With the group g flux on the right side AND the left side, we proceed by introducing ANOTHER LEVEL of iteration, the INNER iteration:</a:t>
            </a:r>
          </a:p>
          <a:p>
            <a:pPr>
              <a:defRPr/>
            </a:pPr>
            <a:endParaRPr lang="en-US" sz="2000" dirty="0" smtClean="0"/>
          </a:p>
          <a:p>
            <a:pPr>
              <a:defRPr/>
            </a:pPr>
            <a:endParaRPr lang="en-US" sz="2000" dirty="0" smtClean="0"/>
          </a:p>
          <a:p>
            <a:pPr>
              <a:defRPr/>
            </a:pPr>
            <a:endParaRPr lang="en-US" sz="2000" dirty="0" smtClean="0"/>
          </a:p>
          <a:p>
            <a:pPr>
              <a:defRPr/>
            </a:pPr>
            <a:endParaRPr lang="en-US" sz="2000" dirty="0" smtClean="0"/>
          </a:p>
          <a:p>
            <a:pPr>
              <a:defRPr/>
            </a:pPr>
            <a:endParaRPr lang="en-US" sz="2000" dirty="0" smtClean="0"/>
          </a:p>
          <a:p>
            <a:pPr>
              <a:buFontTx/>
              <a:buNone/>
              <a:defRPr/>
            </a:pPr>
            <a:r>
              <a:rPr lang="en-US" sz="2000" dirty="0" smtClean="0"/>
              <a:t>	where k is the inner iteration counter.</a:t>
            </a:r>
          </a:p>
          <a:p>
            <a:pPr>
              <a:defRPr/>
            </a:pPr>
            <a:r>
              <a:rPr lang="en-US" sz="2000" dirty="0" smtClean="0"/>
              <a:t>This inner iteration has an interesting physical interpretation.  If you set the initial flux (which is traditionally referred to “Iteration Zero”) to zero:</a:t>
            </a:r>
          </a:p>
          <a:p>
            <a:pPr>
              <a:defRPr/>
            </a:pPr>
            <a:endParaRPr lang="en-US" sz="2000" dirty="0" smtClean="0"/>
          </a:p>
          <a:p>
            <a:pPr>
              <a:buFontTx/>
              <a:buNone/>
              <a:defRPr/>
            </a:pPr>
            <a:r>
              <a:rPr lang="en-US" sz="2000" dirty="0" smtClean="0"/>
              <a:t>	then</a:t>
            </a:r>
          </a:p>
          <a:p>
            <a:pPr>
              <a:defRPr/>
            </a:pPr>
            <a:endParaRPr lang="en-US" sz="2000" dirty="0" smtClean="0"/>
          </a:p>
        </p:txBody>
      </p:sp>
      <p:graphicFrame>
        <p:nvGraphicFramePr>
          <p:cNvPr id="11269" name="Object 4"/>
          <p:cNvGraphicFramePr>
            <a:graphicFrameLocks noChangeAspect="1"/>
          </p:cNvGraphicFramePr>
          <p:nvPr/>
        </p:nvGraphicFramePr>
        <p:xfrm>
          <a:off x="830263" y="2200275"/>
          <a:ext cx="7132637" cy="1711325"/>
        </p:xfrm>
        <a:graphic>
          <a:graphicData uri="http://schemas.openxmlformats.org/presentationml/2006/ole">
            <mc:AlternateContent xmlns:mc="http://schemas.openxmlformats.org/markup-compatibility/2006">
              <mc:Choice xmlns:v="urn:schemas-microsoft-com:vml" Requires="v">
                <p:oleObj spid="_x0000_s11287" name="Equation" r:id="rId3" imgW="2844800" imgH="685800" progId="Equation.DSMT4">
                  <p:embed/>
                </p:oleObj>
              </mc:Choice>
              <mc:Fallback>
                <p:oleObj name="Equation" r:id="rId3" imgW="2844800" imgH="685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63" y="2200275"/>
                        <a:ext cx="7132637" cy="1711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0" name="Object 5"/>
          <p:cNvGraphicFramePr>
            <a:graphicFrameLocks noChangeAspect="1"/>
          </p:cNvGraphicFramePr>
          <p:nvPr/>
        </p:nvGraphicFramePr>
        <p:xfrm>
          <a:off x="3090863" y="4995863"/>
          <a:ext cx="2101850" cy="665162"/>
        </p:xfrm>
        <a:graphic>
          <a:graphicData uri="http://schemas.openxmlformats.org/presentationml/2006/ole">
            <mc:AlternateContent xmlns:mc="http://schemas.openxmlformats.org/markup-compatibility/2006">
              <mc:Choice xmlns:v="urn:schemas-microsoft-com:vml" Requires="v">
                <p:oleObj spid="_x0000_s11288" name="Equation" r:id="rId5" imgW="837836" imgH="266584" progId="Equation.DSMT4">
                  <p:embed/>
                </p:oleObj>
              </mc:Choice>
              <mc:Fallback>
                <p:oleObj name="Equation" r:id="rId5" imgW="837836" imgH="26658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0863" y="4995863"/>
                        <a:ext cx="2101850" cy="665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1" name="Object 6"/>
          <p:cNvGraphicFramePr>
            <a:graphicFrameLocks noChangeAspect="1"/>
          </p:cNvGraphicFramePr>
          <p:nvPr/>
        </p:nvGraphicFramePr>
        <p:xfrm>
          <a:off x="1639888" y="5737225"/>
          <a:ext cx="6602412" cy="1150938"/>
        </p:xfrm>
        <a:graphic>
          <a:graphicData uri="http://schemas.openxmlformats.org/presentationml/2006/ole">
            <mc:AlternateContent xmlns:mc="http://schemas.openxmlformats.org/markup-compatibility/2006">
              <mc:Choice xmlns:v="urn:schemas-microsoft-com:vml" Requires="v">
                <p:oleObj spid="_x0000_s11289" name="Equation" r:id="rId7" imgW="2755900" imgH="482600" progId="Equation.DSMT4">
                  <p:embed/>
                </p:oleObj>
              </mc:Choice>
              <mc:Fallback>
                <p:oleObj name="Equation" r:id="rId7" imgW="2755900" imgH="482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9888" y="5737225"/>
                        <a:ext cx="6602412" cy="1150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Sparkle">
  <a:themeElements>
    <a:clrScheme name="Sparkle 3">
      <a:dk1>
        <a:srgbClr val="000000"/>
      </a:dk1>
      <a:lt1>
        <a:srgbClr val="FFFFFF"/>
      </a:lt1>
      <a:dk2>
        <a:srgbClr val="000000"/>
      </a:dk2>
      <a:lt2>
        <a:srgbClr val="DDDDDD"/>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Spark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3470" dir="2700000" algn="ctr" rotWithShape="0">
            <a:schemeClr val="bg2"/>
          </a:outerShdw>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3470" dir="2700000" algn="ctr" rotWithShape="0">
            <a:schemeClr val="bg2"/>
          </a:outerShdw>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Arial" charset="0"/>
          </a:defRPr>
        </a:defPPr>
      </a:lstStyle>
    </a:lnDef>
  </a:objectDefaults>
  <a:extraClrSchemeLst>
    <a:extraClrScheme>
      <a:clrScheme name="Sparkle 1">
        <a:dk1>
          <a:srgbClr val="000000"/>
        </a:dk1>
        <a:lt1>
          <a:srgbClr val="DDDDDD"/>
        </a:lt1>
        <a:dk2>
          <a:srgbClr val="0000FF"/>
        </a:dk2>
        <a:lt2>
          <a:srgbClr val="00CCCC"/>
        </a:lt2>
        <a:accent1>
          <a:srgbClr val="B2B2B2"/>
        </a:accent1>
        <a:accent2>
          <a:srgbClr val="FF9933"/>
        </a:accent2>
        <a:accent3>
          <a:srgbClr val="AAAAFF"/>
        </a:accent3>
        <a:accent4>
          <a:srgbClr val="BDBDBD"/>
        </a:accent4>
        <a:accent5>
          <a:srgbClr val="D5D5D5"/>
        </a:accent5>
        <a:accent6>
          <a:srgbClr val="E78A2D"/>
        </a:accent6>
        <a:hlink>
          <a:srgbClr val="CC00CC"/>
        </a:hlink>
        <a:folHlink>
          <a:srgbClr val="9999FF"/>
        </a:folHlink>
      </a:clrScheme>
      <a:clrMap bg1="dk2" tx1="lt1" bg2="dk1" tx2="lt2" accent1="accent1" accent2="accent2" accent3="accent3" accent4="accent4" accent5="accent5" accent6="accent6" hlink="hlink" folHlink="folHlink"/>
    </a:extraClrScheme>
    <a:extraClrScheme>
      <a:clrScheme name="Sparkle 2">
        <a:dk1>
          <a:srgbClr val="000000"/>
        </a:dk1>
        <a:lt1>
          <a:srgbClr val="CCCCFF"/>
        </a:lt1>
        <a:dk2>
          <a:srgbClr val="003399"/>
        </a:dk2>
        <a:lt2>
          <a:srgbClr val="76E0E6"/>
        </a:lt2>
        <a:accent1>
          <a:srgbClr val="66CCFF"/>
        </a:accent1>
        <a:accent2>
          <a:srgbClr val="6666FF"/>
        </a:accent2>
        <a:accent3>
          <a:srgbClr val="E2E2FF"/>
        </a:accent3>
        <a:accent4>
          <a:srgbClr val="000000"/>
        </a:accent4>
        <a:accent5>
          <a:srgbClr val="B8E2FF"/>
        </a:accent5>
        <a:accent6>
          <a:srgbClr val="5C5CE7"/>
        </a:accent6>
        <a:hlink>
          <a:srgbClr val="00CCCC"/>
        </a:hlink>
        <a:folHlink>
          <a:srgbClr val="9999FF"/>
        </a:folHlink>
      </a:clrScheme>
      <a:clrMap bg1="lt1" tx1="dk1" bg2="lt2" tx2="dk2" accent1="accent1" accent2="accent2" accent3="accent3" accent4="accent4" accent5="accent5" accent6="accent6" hlink="hlink" folHlink="folHlink"/>
    </a:extraClrScheme>
    <a:extraClrScheme>
      <a:clrScheme name="Sparkle 3">
        <a:dk1>
          <a:srgbClr val="000000"/>
        </a:dk1>
        <a:lt1>
          <a:srgbClr val="FFFFFF"/>
        </a:lt1>
        <a:dk2>
          <a:srgbClr val="000000"/>
        </a:dk2>
        <a:lt2>
          <a:srgbClr val="DDDDDD"/>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2283</TotalTime>
  <Words>1103</Words>
  <Application>Microsoft Office PowerPoint</Application>
  <PresentationFormat>On-screen Show (4:3)</PresentationFormat>
  <Paragraphs>165</Paragraphs>
  <Slides>15</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Sparkle</vt:lpstr>
      <vt:lpstr>Equation</vt:lpstr>
      <vt:lpstr>MathType 6.0 Equation</vt:lpstr>
      <vt:lpstr>Lesson 7 Objectives</vt:lpstr>
      <vt:lpstr>Energy solution strategies: Fixed source</vt:lpstr>
      <vt:lpstr>“Outer” iteration solution strategies (1)</vt:lpstr>
      <vt:lpstr>“Outer” iteration solution strategies (2)</vt:lpstr>
      <vt:lpstr>“Outer” iteration solution strategies (3)</vt:lpstr>
      <vt:lpstr>Infinite medium: Fixed source</vt:lpstr>
      <vt:lpstr>Analysis of 1-group eqn.</vt:lpstr>
      <vt:lpstr>1-group analysis (2)</vt:lpstr>
      <vt:lpstr>1-group analysis (4)</vt:lpstr>
      <vt:lpstr>Expected inner convergence rate</vt:lpstr>
      <vt:lpstr>“Inner” iteration solution procedure</vt:lpstr>
      <vt:lpstr>Summary: Infinite medium procedure (with INNER iterations)</vt:lpstr>
      <vt:lpstr>Summary: Infinite medium procedure (removal formulation)</vt:lpstr>
      <vt:lpstr>Homework 7-1</vt:lpstr>
      <vt:lpstr>Homework 7-2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Criticality Safety and Radiation Shielding Team</dc:title>
  <dc:creator>Ronald E. Pevey</dc:creator>
  <cp:lastModifiedBy>Pevey, Ronald E</cp:lastModifiedBy>
  <cp:revision>163</cp:revision>
  <cp:lastPrinted>1999-08-30T19:39:18Z</cp:lastPrinted>
  <dcterms:created xsi:type="dcterms:W3CDTF">1995-05-28T16:29:18Z</dcterms:created>
  <dcterms:modified xsi:type="dcterms:W3CDTF">2018-10-16T16:45:10Z</dcterms:modified>
</cp:coreProperties>
</file>