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537" r:id="rId2"/>
    <p:sldId id="559" r:id="rId3"/>
    <p:sldId id="560" r:id="rId4"/>
    <p:sldId id="538" r:id="rId5"/>
    <p:sldId id="539" r:id="rId6"/>
    <p:sldId id="540" r:id="rId7"/>
    <p:sldId id="541" r:id="rId8"/>
    <p:sldId id="542" r:id="rId9"/>
    <p:sldId id="543" r:id="rId10"/>
    <p:sldId id="544" r:id="rId11"/>
    <p:sldId id="545" r:id="rId12"/>
    <p:sldId id="546" r:id="rId13"/>
    <p:sldId id="547" r:id="rId14"/>
    <p:sldId id="548" r:id="rId15"/>
    <p:sldId id="549" r:id="rId16"/>
    <p:sldId id="550" r:id="rId17"/>
    <p:sldId id="551" r:id="rId18"/>
    <p:sldId id="552" r:id="rId19"/>
    <p:sldId id="553" r:id="rId20"/>
    <p:sldId id="554" r:id="rId21"/>
    <p:sldId id="555" r:id="rId22"/>
    <p:sldId id="558" r:id="rId23"/>
    <p:sldId id="556" r:id="rId24"/>
    <p:sldId id="557" r:id="rId25"/>
  </p:sldIdLst>
  <p:sldSz cx="9144000" cy="6858000" type="screen4x3"/>
  <p:notesSz cx="7010400" cy="9296400"/>
  <p:defaultTextStyle>
    <a:defPPr>
      <a:defRPr lang="en-US"/>
    </a:defPPr>
    <a:lvl1pPr algn="l" rtl="0" eaLnBrk="0" fontAlgn="base" hangingPunct="0">
      <a:spcBef>
        <a:spcPct val="0"/>
      </a:spcBef>
      <a:spcAft>
        <a:spcPct val="0"/>
      </a:spcAft>
      <a:defRPr sz="3600" kern="1200">
        <a:solidFill>
          <a:schemeClr val="tx2"/>
        </a:solidFill>
        <a:latin typeface="Arial" charset="0"/>
        <a:ea typeface="+mn-ea"/>
        <a:cs typeface="+mn-cs"/>
      </a:defRPr>
    </a:lvl1pPr>
    <a:lvl2pPr marL="457200" algn="l" rtl="0" eaLnBrk="0" fontAlgn="base" hangingPunct="0">
      <a:spcBef>
        <a:spcPct val="0"/>
      </a:spcBef>
      <a:spcAft>
        <a:spcPct val="0"/>
      </a:spcAft>
      <a:defRPr sz="3600" kern="1200">
        <a:solidFill>
          <a:schemeClr val="tx2"/>
        </a:solidFill>
        <a:latin typeface="Arial" charset="0"/>
        <a:ea typeface="+mn-ea"/>
        <a:cs typeface="+mn-cs"/>
      </a:defRPr>
    </a:lvl2pPr>
    <a:lvl3pPr marL="914400" algn="l" rtl="0" eaLnBrk="0" fontAlgn="base" hangingPunct="0">
      <a:spcBef>
        <a:spcPct val="0"/>
      </a:spcBef>
      <a:spcAft>
        <a:spcPct val="0"/>
      </a:spcAft>
      <a:defRPr sz="3600" kern="1200">
        <a:solidFill>
          <a:schemeClr val="tx2"/>
        </a:solidFill>
        <a:latin typeface="Arial" charset="0"/>
        <a:ea typeface="+mn-ea"/>
        <a:cs typeface="+mn-cs"/>
      </a:defRPr>
    </a:lvl3pPr>
    <a:lvl4pPr marL="1371600" algn="l" rtl="0" eaLnBrk="0" fontAlgn="base" hangingPunct="0">
      <a:spcBef>
        <a:spcPct val="0"/>
      </a:spcBef>
      <a:spcAft>
        <a:spcPct val="0"/>
      </a:spcAft>
      <a:defRPr sz="3600" kern="1200">
        <a:solidFill>
          <a:schemeClr val="tx2"/>
        </a:solidFill>
        <a:latin typeface="Arial" charset="0"/>
        <a:ea typeface="+mn-ea"/>
        <a:cs typeface="+mn-cs"/>
      </a:defRPr>
    </a:lvl4pPr>
    <a:lvl5pPr marL="1828800" algn="l" rtl="0" eaLnBrk="0" fontAlgn="base" hangingPunct="0">
      <a:spcBef>
        <a:spcPct val="0"/>
      </a:spcBef>
      <a:spcAft>
        <a:spcPct val="0"/>
      </a:spcAft>
      <a:defRPr sz="3600" kern="1200">
        <a:solidFill>
          <a:schemeClr val="tx2"/>
        </a:solidFill>
        <a:latin typeface="Arial" charset="0"/>
        <a:ea typeface="+mn-ea"/>
        <a:cs typeface="+mn-cs"/>
      </a:defRPr>
    </a:lvl5pPr>
    <a:lvl6pPr marL="2286000" algn="l" defTabSz="914400" rtl="0" eaLnBrk="1" latinLnBrk="0" hangingPunct="1">
      <a:defRPr sz="3600" kern="1200">
        <a:solidFill>
          <a:schemeClr val="tx2"/>
        </a:solidFill>
        <a:latin typeface="Arial" charset="0"/>
        <a:ea typeface="+mn-ea"/>
        <a:cs typeface="+mn-cs"/>
      </a:defRPr>
    </a:lvl6pPr>
    <a:lvl7pPr marL="2743200" algn="l" defTabSz="914400" rtl="0" eaLnBrk="1" latinLnBrk="0" hangingPunct="1">
      <a:defRPr sz="3600" kern="1200">
        <a:solidFill>
          <a:schemeClr val="tx2"/>
        </a:solidFill>
        <a:latin typeface="Arial" charset="0"/>
        <a:ea typeface="+mn-ea"/>
        <a:cs typeface="+mn-cs"/>
      </a:defRPr>
    </a:lvl7pPr>
    <a:lvl8pPr marL="3200400" algn="l" defTabSz="914400" rtl="0" eaLnBrk="1" latinLnBrk="0" hangingPunct="1">
      <a:defRPr sz="3600" kern="1200">
        <a:solidFill>
          <a:schemeClr val="tx2"/>
        </a:solidFill>
        <a:latin typeface="Arial" charset="0"/>
        <a:ea typeface="+mn-ea"/>
        <a:cs typeface="+mn-cs"/>
      </a:defRPr>
    </a:lvl8pPr>
    <a:lvl9pPr marL="3657600" algn="l" defTabSz="914400" rtl="0" eaLnBrk="1" latinLnBrk="0" hangingPunct="1">
      <a:defRPr sz="3600"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FF00"/>
    <a:srgbClr val="FF82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664" y="-8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solidFill>
                  <a:schemeClr val="tx1"/>
                </a:solidFill>
              </a:defRPr>
            </a:lvl1pPr>
          </a:lstStyle>
          <a:p>
            <a:pPr>
              <a:defRPr/>
            </a:pPr>
            <a:endParaRPr lang="en-US"/>
          </a:p>
        </p:txBody>
      </p:sp>
      <p:sp>
        <p:nvSpPr>
          <p:cNvPr id="44032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solidFill>
                  <a:schemeClr val="tx1"/>
                </a:solidFill>
              </a:defRPr>
            </a:lvl1pPr>
          </a:lstStyle>
          <a:p>
            <a:pPr>
              <a:defRPr/>
            </a:pPr>
            <a:endParaRPr lang="en-US"/>
          </a:p>
        </p:txBody>
      </p:sp>
      <p:sp>
        <p:nvSpPr>
          <p:cNvPr id="44032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solidFill>
                  <a:schemeClr val="tx1"/>
                </a:solidFill>
              </a:defRPr>
            </a:lvl1pPr>
          </a:lstStyle>
          <a:p>
            <a:pPr>
              <a:defRPr/>
            </a:pPr>
            <a:endParaRPr lang="en-US"/>
          </a:p>
        </p:txBody>
      </p:sp>
      <p:sp>
        <p:nvSpPr>
          <p:cNvPr id="44032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solidFill>
                  <a:schemeClr val="tx1"/>
                </a:solidFill>
              </a:defRPr>
            </a:lvl1pPr>
          </a:lstStyle>
          <a:p>
            <a:pPr>
              <a:defRPr/>
            </a:pPr>
            <a:fld id="{CE4B0BD5-0AE3-4F0D-98E5-AD6E751465C5}" type="slidenum">
              <a:rPr lang="en-US"/>
              <a:pPr>
                <a:defRPr/>
              </a:pPr>
              <a:t>‹#›</a:t>
            </a:fld>
            <a:endParaRPr lang="en-US"/>
          </a:p>
        </p:txBody>
      </p:sp>
    </p:spTree>
    <p:extLst>
      <p:ext uri="{BB962C8B-B14F-4D97-AF65-F5344CB8AC3E}">
        <p14:creationId xmlns:p14="http://schemas.microsoft.com/office/powerpoint/2010/main" val="1959865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079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sz="quarter"/>
          </p:nvPr>
        </p:nvSpPr>
        <p:spPr>
          <a:xfrm>
            <a:off x="1219200" y="1905000"/>
            <a:ext cx="77724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sz="quarter" idx="1"/>
          </p:nvPr>
        </p:nvSpPr>
        <p:spPr>
          <a:xfrm>
            <a:off x="1839913" y="3886200"/>
            <a:ext cx="6400800" cy="1752600"/>
          </a:xfrm>
        </p:spPr>
        <p:txBody>
          <a:bodyPr/>
          <a:lstStyle>
            <a:lvl1pPr marL="0" indent="0" algn="ctr">
              <a:buFontTx/>
              <a:buNone/>
              <a:defRPr/>
            </a:lvl1pPr>
          </a:lstStyle>
          <a:p>
            <a:r>
              <a:rPr lang="en-US"/>
              <a:t>Click to edit Master subtitle style</a:t>
            </a:r>
          </a:p>
        </p:txBody>
      </p:sp>
      <p:sp>
        <p:nvSpPr>
          <p:cNvPr id="5" name="Date Placeholder 4"/>
          <p:cNvSpPr>
            <a:spLocks noGrp="1" noChangeArrowheads="1"/>
          </p:cNvSpPr>
          <p:nvPr>
            <p:ph type="dt" sz="quarter" idx="10"/>
          </p:nvPr>
        </p:nvSpPr>
        <p:spPr bwMode="auto">
          <a:xfrm>
            <a:off x="1212850" y="6232525"/>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defRPr sz="1400">
                <a:solidFill>
                  <a:schemeClr val="tx1"/>
                </a:solidFill>
                <a:effectLst>
                  <a:outerShdw blurRad="38100" dist="38100" dir="2700000" algn="tl">
                    <a:srgbClr val="C0C0C0"/>
                  </a:outerShdw>
                </a:effectLst>
              </a:defRPr>
            </a:lvl1pPr>
          </a:lstStyle>
          <a:p>
            <a:pPr>
              <a:defRPr/>
            </a:pPr>
            <a:endParaRPr lang="en-US"/>
          </a:p>
        </p:txBody>
      </p:sp>
      <p:sp>
        <p:nvSpPr>
          <p:cNvPr id="6" name="Footer Placeholder 5"/>
          <p:cNvSpPr>
            <a:spLocks noGrp="1" noChangeArrowheads="1"/>
          </p:cNvSpPr>
          <p:nvPr>
            <p:ph type="ftr" sz="quarter" idx="11"/>
          </p:nvPr>
        </p:nvSpPr>
        <p:spPr bwMode="auto">
          <a:xfrm>
            <a:off x="3651250" y="6232525"/>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sz="1400">
                <a:solidFill>
                  <a:schemeClr val="tx1"/>
                </a:solidFill>
                <a:effectLst>
                  <a:outerShdw blurRad="38100" dist="38100" dir="2700000" algn="tl">
                    <a:srgbClr val="C0C0C0"/>
                  </a:outerShdw>
                </a:effectLst>
              </a:defRPr>
            </a:lvl1pPr>
          </a:lstStyle>
          <a:p>
            <a:pPr>
              <a:defRPr/>
            </a:pPr>
            <a:r>
              <a:rPr lang="en-US"/>
              <a:t>NE421 Nuclear Criticality Safety</a:t>
            </a:r>
          </a:p>
        </p:txBody>
      </p:sp>
      <p:sp>
        <p:nvSpPr>
          <p:cNvPr id="7" name="Rectangle 6"/>
          <p:cNvSpPr>
            <a:spLocks noGrp="1" noChangeArrowheads="1"/>
          </p:cNvSpPr>
          <p:nvPr>
            <p:ph type="sldNum" sz="quarter" idx="12"/>
          </p:nvPr>
        </p:nvSpPr>
        <p:spPr>
          <a:xfrm>
            <a:off x="7080250" y="6232525"/>
            <a:ext cx="1905000" cy="457200"/>
          </a:xfrm>
        </p:spPr>
        <p:txBody>
          <a:bodyPr wrap="none" lIns="92075" tIns="46038" rIns="92075" bIns="46038" anchor="ctr"/>
          <a:lstStyle>
            <a:lvl1pPr>
              <a:defRPr>
                <a:effectLst>
                  <a:outerShdw blurRad="38100" dist="38100" dir="2700000" algn="tl">
                    <a:srgbClr val="C0C0C0"/>
                  </a:outerShdw>
                </a:effectLst>
              </a:defRPr>
            </a:lvl1pPr>
          </a:lstStyle>
          <a:p>
            <a:pPr>
              <a:defRPr/>
            </a:pPr>
            <a:fld id="{9EC31086-7FA8-4379-B758-003E11B2BC8D}" type="slidenum">
              <a:rPr lang="en-US"/>
              <a:pPr>
                <a:defRPr/>
              </a:pPr>
              <a:t>‹#›</a:t>
            </a:fld>
            <a:endParaRPr lang="en-US"/>
          </a:p>
        </p:txBody>
      </p:sp>
    </p:spTree>
    <p:extLst>
      <p:ext uri="{BB962C8B-B14F-4D97-AF65-F5344CB8AC3E}">
        <p14:creationId xmlns:p14="http://schemas.microsoft.com/office/powerpoint/2010/main" val="221414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9-</a:t>
            </a:r>
            <a:fld id="{D594C869-2963-4FDC-BFE2-7551D616B511}" type="slidenum">
              <a:rPr lang="en-US"/>
              <a:pPr>
                <a:defRPr/>
              </a:pPr>
              <a:t>‹#›</a:t>
            </a:fld>
            <a:endParaRPr lang="en-US"/>
          </a:p>
        </p:txBody>
      </p:sp>
    </p:spTree>
    <p:extLst>
      <p:ext uri="{BB962C8B-B14F-4D97-AF65-F5344CB8AC3E}">
        <p14:creationId xmlns:p14="http://schemas.microsoft.com/office/powerpoint/2010/main" val="252041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342900"/>
            <a:ext cx="2057400" cy="5753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42900"/>
            <a:ext cx="6019800" cy="5753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9-</a:t>
            </a:r>
            <a:fld id="{27F242C3-6C16-4080-8036-4E897C5FE6B0}" type="slidenum">
              <a:rPr lang="en-US"/>
              <a:pPr>
                <a:defRPr/>
              </a:pPr>
              <a:t>‹#›</a:t>
            </a:fld>
            <a:endParaRPr lang="en-US"/>
          </a:p>
        </p:txBody>
      </p:sp>
    </p:spTree>
    <p:extLst>
      <p:ext uri="{BB962C8B-B14F-4D97-AF65-F5344CB8AC3E}">
        <p14:creationId xmlns:p14="http://schemas.microsoft.com/office/powerpoint/2010/main" val="359248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9-</a:t>
            </a:r>
            <a:fld id="{878F3748-9B8A-4D29-8CF7-FBE6B95FCB86}" type="slidenum">
              <a:rPr lang="en-US"/>
              <a:pPr>
                <a:defRPr/>
              </a:pPr>
              <a:t>‹#›</a:t>
            </a:fld>
            <a:endParaRPr lang="en-US"/>
          </a:p>
        </p:txBody>
      </p:sp>
    </p:spTree>
    <p:extLst>
      <p:ext uri="{BB962C8B-B14F-4D97-AF65-F5344CB8AC3E}">
        <p14:creationId xmlns:p14="http://schemas.microsoft.com/office/powerpoint/2010/main" val="192326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t>9-</a:t>
            </a:r>
            <a:fld id="{55D806E3-3990-4AEB-A1E1-3FDD946B78AE}" type="slidenum">
              <a:rPr lang="en-US"/>
              <a:pPr>
                <a:defRPr/>
              </a:pPr>
              <a:t>‹#›</a:t>
            </a:fld>
            <a:endParaRPr lang="en-US"/>
          </a:p>
        </p:txBody>
      </p:sp>
    </p:spTree>
    <p:extLst>
      <p:ext uri="{BB962C8B-B14F-4D97-AF65-F5344CB8AC3E}">
        <p14:creationId xmlns:p14="http://schemas.microsoft.com/office/powerpoint/2010/main" val="8803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t>9-</a:t>
            </a:r>
            <a:fld id="{5536FC6B-C93D-434D-A51C-3EA008ABBFAF}" type="slidenum">
              <a:rPr lang="en-US"/>
              <a:pPr>
                <a:defRPr/>
              </a:pPr>
              <a:t>‹#›</a:t>
            </a:fld>
            <a:endParaRPr lang="en-US"/>
          </a:p>
        </p:txBody>
      </p:sp>
    </p:spTree>
    <p:extLst>
      <p:ext uri="{BB962C8B-B14F-4D97-AF65-F5344CB8AC3E}">
        <p14:creationId xmlns:p14="http://schemas.microsoft.com/office/powerpoint/2010/main" val="336880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t>9-</a:t>
            </a:r>
            <a:fld id="{0B13B955-EEA7-473D-BDFD-5D2EFF9512FA}" type="slidenum">
              <a:rPr lang="en-US"/>
              <a:pPr>
                <a:defRPr/>
              </a:pPr>
              <a:t>‹#›</a:t>
            </a:fld>
            <a:endParaRPr lang="en-US"/>
          </a:p>
        </p:txBody>
      </p:sp>
    </p:spTree>
    <p:extLst>
      <p:ext uri="{BB962C8B-B14F-4D97-AF65-F5344CB8AC3E}">
        <p14:creationId xmlns:p14="http://schemas.microsoft.com/office/powerpoint/2010/main" val="177797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t>9-</a:t>
            </a:r>
            <a:fld id="{02E4E4AC-4982-4845-817D-745CB0727779}" type="slidenum">
              <a:rPr lang="en-US"/>
              <a:pPr>
                <a:defRPr/>
              </a:pPr>
              <a:t>‹#›</a:t>
            </a:fld>
            <a:endParaRPr lang="en-US"/>
          </a:p>
        </p:txBody>
      </p:sp>
    </p:spTree>
    <p:extLst>
      <p:ext uri="{BB962C8B-B14F-4D97-AF65-F5344CB8AC3E}">
        <p14:creationId xmlns:p14="http://schemas.microsoft.com/office/powerpoint/2010/main" val="278836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t>9-</a:t>
            </a:r>
            <a:fld id="{44FBAE04-001B-4D7A-BC2A-F20343425F5B}" type="slidenum">
              <a:rPr lang="en-US"/>
              <a:pPr>
                <a:defRPr/>
              </a:pPr>
              <a:t>‹#›</a:t>
            </a:fld>
            <a:endParaRPr lang="en-US"/>
          </a:p>
        </p:txBody>
      </p:sp>
    </p:spTree>
    <p:extLst>
      <p:ext uri="{BB962C8B-B14F-4D97-AF65-F5344CB8AC3E}">
        <p14:creationId xmlns:p14="http://schemas.microsoft.com/office/powerpoint/2010/main" val="266757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9-</a:t>
            </a:r>
            <a:fld id="{9570D69A-83F2-4C76-9911-FA1037191CC3}" type="slidenum">
              <a:rPr lang="en-US"/>
              <a:pPr>
                <a:defRPr/>
              </a:pPr>
              <a:t>‹#›</a:t>
            </a:fld>
            <a:endParaRPr lang="en-US"/>
          </a:p>
        </p:txBody>
      </p:sp>
    </p:spTree>
    <p:extLst>
      <p:ext uri="{BB962C8B-B14F-4D97-AF65-F5344CB8AC3E}">
        <p14:creationId xmlns:p14="http://schemas.microsoft.com/office/powerpoint/2010/main" val="91977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9-</a:t>
            </a:r>
            <a:fld id="{761BE666-F117-46BA-BE1E-2BD62A106064}" type="slidenum">
              <a:rPr lang="en-US"/>
              <a:pPr>
                <a:defRPr/>
              </a:pPr>
              <a:t>‹#›</a:t>
            </a:fld>
            <a:endParaRPr lang="en-US"/>
          </a:p>
        </p:txBody>
      </p:sp>
    </p:spTree>
    <p:extLst>
      <p:ext uri="{BB962C8B-B14F-4D97-AF65-F5344CB8AC3E}">
        <p14:creationId xmlns:p14="http://schemas.microsoft.com/office/powerpoint/2010/main" val="274305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342900"/>
            <a:ext cx="71628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a:t>
            </a:r>
          </a:p>
          <a:p>
            <a:pPr lvl="2"/>
            <a:r>
              <a:rPr lang="en-US" smtClean="0"/>
              <a:t>Third</a:t>
            </a:r>
          </a:p>
          <a:p>
            <a:pPr lvl="2"/>
            <a:endParaRPr lang="en-US" smtClean="0"/>
          </a:p>
        </p:txBody>
      </p:sp>
      <p:pic>
        <p:nvPicPr>
          <p:cNvPr id="1028" name="Picture 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4572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Grp="1" noChangeArrowheads="1"/>
          </p:cNvSpPr>
          <p:nvPr>
            <p:ph type="sldNum" sz="quarter" idx="4"/>
          </p:nvPr>
        </p:nvSpPr>
        <p:spPr bwMode="auto">
          <a:xfrm>
            <a:off x="7239000" y="6629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a:defRPr/>
            </a:pPr>
            <a:r>
              <a:rPr lang="en-US"/>
              <a:t>9-</a:t>
            </a:r>
            <a:fld id="{C766D870-860E-4588-AD02-1EBCD61DB9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5000"/>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75000"/>
        <a:buChar char="•"/>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hlink"/>
        </a:buClr>
        <a:buSzPct val="65000"/>
        <a:buChar char="•"/>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4pPr>
      <a:lvl5pPr marL="20574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5pPr>
      <a:lvl6pPr marL="25146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6pPr>
      <a:lvl7pPr marL="29718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7pPr>
      <a:lvl8pPr marL="34290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8pPr>
      <a:lvl9pPr marL="38862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5.wmf"/></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763CCF55-B96E-4914-B53B-FD6DE65F3742}" type="slidenum">
              <a:rPr lang="en-US" altLang="en-US" sz="1400" smtClean="0"/>
              <a:pPr>
                <a:spcBef>
                  <a:spcPct val="0"/>
                </a:spcBef>
                <a:buClrTx/>
                <a:buSzTx/>
                <a:buFontTx/>
                <a:buNone/>
              </a:pPr>
              <a:t>1</a:t>
            </a:fld>
            <a:endParaRPr lang="en-US" altLang="en-US" sz="1400" smtClean="0"/>
          </a:p>
        </p:txBody>
      </p:sp>
      <p:sp>
        <p:nvSpPr>
          <p:cNvPr id="326658" name="Rectangle 2"/>
          <p:cNvSpPr>
            <a:spLocks noGrp="1" noChangeArrowheads="1"/>
          </p:cNvSpPr>
          <p:nvPr>
            <p:ph type="title"/>
          </p:nvPr>
        </p:nvSpPr>
        <p:spPr/>
        <p:txBody>
          <a:bodyPr/>
          <a:lstStyle/>
          <a:p>
            <a:pPr>
              <a:defRPr/>
            </a:pPr>
            <a:r>
              <a:rPr lang="en-US" smtClean="0"/>
              <a:t>Lesson 9 Objectives</a:t>
            </a:r>
          </a:p>
        </p:txBody>
      </p:sp>
      <p:sp>
        <p:nvSpPr>
          <p:cNvPr id="326659" name="Rectangle 3"/>
          <p:cNvSpPr>
            <a:spLocks noGrp="1" noChangeArrowheads="1"/>
          </p:cNvSpPr>
          <p:nvPr>
            <p:ph type="body" idx="1"/>
          </p:nvPr>
        </p:nvSpPr>
        <p:spPr>
          <a:xfrm>
            <a:off x="715963" y="1824038"/>
            <a:ext cx="7772400" cy="4695825"/>
          </a:xfrm>
        </p:spPr>
        <p:txBody>
          <a:bodyPr/>
          <a:lstStyle/>
          <a:p>
            <a:pPr>
              <a:defRPr/>
            </a:pPr>
            <a:r>
              <a:rPr lang="en-US" smtClean="0"/>
              <a:t>Spatial treatment in 1D Slab Discrete Ordinates</a:t>
            </a:r>
          </a:p>
          <a:p>
            <a:pPr lvl="1">
              <a:defRPr/>
            </a:pPr>
            <a:r>
              <a:rPr lang="en-US" smtClean="0"/>
              <a:t>Discretizing in space by cell balance</a:t>
            </a:r>
          </a:p>
          <a:p>
            <a:pPr lvl="1">
              <a:defRPr/>
            </a:pPr>
            <a:r>
              <a:rPr lang="en-US" smtClean="0"/>
              <a:t>Auxiliary equations</a:t>
            </a:r>
          </a:p>
          <a:p>
            <a:pPr lvl="1">
              <a:defRPr/>
            </a:pPr>
            <a:r>
              <a:rPr lang="en-US" smtClean="0"/>
              <a:t>Solution strategies</a:t>
            </a:r>
          </a:p>
          <a:p>
            <a:pPr lvl="1">
              <a:defRPr/>
            </a:pPr>
            <a:r>
              <a:rPr lang="en-US" smtClean="0"/>
              <a:t>Boundary conditions</a:t>
            </a:r>
          </a:p>
          <a:p>
            <a:pPr>
              <a:buFontTx/>
              <a:buNone/>
              <a:defRPr/>
            </a:pPr>
            <a:r>
              <a:rPr lang="en-US" sz="280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75C09DAB-4CE9-4579-819F-9DF9716D22FF}" type="slidenum">
              <a:rPr lang="en-US" altLang="en-US" sz="1400" smtClean="0"/>
              <a:pPr>
                <a:spcBef>
                  <a:spcPct val="0"/>
                </a:spcBef>
                <a:buClrTx/>
                <a:buSzTx/>
                <a:buFontTx/>
                <a:buNone/>
              </a:pPr>
              <a:t>10</a:t>
            </a:fld>
            <a:endParaRPr lang="en-US" altLang="en-US" sz="1400" smtClean="0"/>
          </a:p>
        </p:txBody>
      </p:sp>
      <p:sp>
        <p:nvSpPr>
          <p:cNvPr id="333826" name="Rectangle 2"/>
          <p:cNvSpPr>
            <a:spLocks noGrp="1" noChangeArrowheads="1"/>
          </p:cNvSpPr>
          <p:nvPr>
            <p:ph type="title"/>
          </p:nvPr>
        </p:nvSpPr>
        <p:spPr>
          <a:xfrm>
            <a:off x="1766888" y="255588"/>
            <a:ext cx="7162800" cy="1143000"/>
          </a:xfrm>
        </p:spPr>
        <p:txBody>
          <a:bodyPr/>
          <a:lstStyle/>
          <a:p>
            <a:pPr marL="838200" indent="-838200">
              <a:defRPr/>
            </a:pPr>
            <a:r>
              <a:rPr lang="en-US" smtClean="0"/>
              <a:t>Step Auxiliary equation (2)</a:t>
            </a:r>
          </a:p>
        </p:txBody>
      </p:sp>
      <p:sp>
        <p:nvSpPr>
          <p:cNvPr id="333827" name="Rectangle 3"/>
          <p:cNvSpPr>
            <a:spLocks noGrp="1" noChangeArrowheads="1"/>
          </p:cNvSpPr>
          <p:nvPr>
            <p:ph type="body" idx="1"/>
          </p:nvPr>
        </p:nvSpPr>
        <p:spPr>
          <a:xfrm>
            <a:off x="177800" y="1360488"/>
            <a:ext cx="8661400" cy="4202112"/>
          </a:xfrm>
        </p:spPr>
        <p:txBody>
          <a:bodyPr/>
          <a:lstStyle/>
          <a:p>
            <a:pPr marL="609600" indent="-609600">
              <a:lnSpc>
                <a:spcPct val="90000"/>
              </a:lnSpc>
              <a:defRPr/>
            </a:pPr>
            <a:r>
              <a:rPr lang="en-US" sz="2800" smtClean="0"/>
              <a:t>Substituting this into the balance equation gives:</a:t>
            </a:r>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r>
              <a:rPr lang="en-US" sz="2800" smtClean="0"/>
              <a:t>Note that we use the auxiliary equation to get the average flux:</a:t>
            </a:r>
          </a:p>
        </p:txBody>
      </p:sp>
      <p:graphicFrame>
        <p:nvGraphicFramePr>
          <p:cNvPr id="13317" name="Object 4"/>
          <p:cNvGraphicFramePr>
            <a:graphicFrameLocks noChangeAspect="1"/>
          </p:cNvGraphicFramePr>
          <p:nvPr/>
        </p:nvGraphicFramePr>
        <p:xfrm>
          <a:off x="2117725" y="2068513"/>
          <a:ext cx="4633913" cy="3249612"/>
        </p:xfrm>
        <a:graphic>
          <a:graphicData uri="http://schemas.openxmlformats.org/presentationml/2006/ole">
            <mc:AlternateContent xmlns:mc="http://schemas.openxmlformats.org/markup-compatibility/2006">
              <mc:Choice xmlns:v="urn:schemas-microsoft-com:vml" Requires="v">
                <p:oleObj spid="_x0000_s13335" name="Equation" r:id="rId3" imgW="2387600" imgH="1739900" progId="Equation.3">
                  <p:embed/>
                </p:oleObj>
              </mc:Choice>
              <mc:Fallback>
                <p:oleObj name="Equation" r:id="rId3" imgW="2387600" imgH="173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7725" y="2068513"/>
                        <a:ext cx="4633913" cy="3249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3035300" y="6045200"/>
          <a:ext cx="1601788" cy="450850"/>
        </p:xfrm>
        <a:graphic>
          <a:graphicData uri="http://schemas.openxmlformats.org/presentationml/2006/ole">
            <mc:AlternateContent xmlns:mc="http://schemas.openxmlformats.org/markup-compatibility/2006">
              <mc:Choice xmlns:v="urn:schemas-microsoft-com:vml" Requires="v">
                <p:oleObj spid="_x0000_s13336" name="Equation" r:id="rId5" imgW="825500" imgH="241300" progId="Equation.3">
                  <p:embed/>
                </p:oleObj>
              </mc:Choice>
              <mc:Fallback>
                <p:oleObj name="Equation" r:id="rId5" imgW="8255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5300" y="6045200"/>
                        <a:ext cx="1601788" cy="45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FC6CD8A5-A485-415F-93F6-BC6F356E5F37}" type="slidenum">
              <a:rPr lang="en-US" altLang="en-US" sz="1400" smtClean="0"/>
              <a:pPr>
                <a:spcBef>
                  <a:spcPct val="0"/>
                </a:spcBef>
                <a:buClrTx/>
                <a:buSzTx/>
                <a:buFontTx/>
                <a:buNone/>
              </a:pPr>
              <a:t>11</a:t>
            </a:fld>
            <a:endParaRPr lang="en-US" altLang="en-US" sz="1400" smtClean="0"/>
          </a:p>
        </p:txBody>
      </p:sp>
      <p:sp>
        <p:nvSpPr>
          <p:cNvPr id="334850" name="Rectangle 2"/>
          <p:cNvSpPr>
            <a:spLocks noGrp="1" noChangeArrowheads="1"/>
          </p:cNvSpPr>
          <p:nvPr>
            <p:ph type="title"/>
          </p:nvPr>
        </p:nvSpPr>
        <p:spPr>
          <a:xfrm>
            <a:off x="1766888" y="255588"/>
            <a:ext cx="7162800" cy="1143000"/>
          </a:xfrm>
        </p:spPr>
        <p:txBody>
          <a:bodyPr/>
          <a:lstStyle/>
          <a:p>
            <a:pPr marL="838200" indent="-838200">
              <a:defRPr/>
            </a:pPr>
            <a:r>
              <a:rPr lang="en-US" smtClean="0"/>
              <a:t>Step Auxiliary equation (3)</a:t>
            </a:r>
          </a:p>
        </p:txBody>
      </p:sp>
      <p:sp>
        <p:nvSpPr>
          <p:cNvPr id="334851" name="Rectangle 3"/>
          <p:cNvSpPr>
            <a:spLocks noGrp="1" noChangeArrowheads="1"/>
          </p:cNvSpPr>
          <p:nvPr>
            <p:ph type="body" idx="1"/>
          </p:nvPr>
        </p:nvSpPr>
        <p:spPr>
          <a:xfrm>
            <a:off x="177800" y="1360488"/>
            <a:ext cx="8661400" cy="4202112"/>
          </a:xfrm>
        </p:spPr>
        <p:txBody>
          <a:bodyPr/>
          <a:lstStyle/>
          <a:p>
            <a:pPr marL="609600" indent="-609600">
              <a:lnSpc>
                <a:spcPct val="90000"/>
              </a:lnSpc>
              <a:defRPr/>
            </a:pPr>
            <a:r>
              <a:rPr lang="en-US" sz="2800" smtClean="0"/>
              <a:t>Notice that if the source and incoming fluxes are positive, the outgoing and average fluxes are guaranteed to be positive.  This is physically appealing.</a:t>
            </a:r>
          </a:p>
          <a:p>
            <a:pPr marL="609600" indent="-609600">
              <a:lnSpc>
                <a:spcPct val="90000"/>
              </a:lnSpc>
              <a:defRPr/>
            </a:pPr>
            <a:r>
              <a:rPr lang="en-US" sz="2800" smtClean="0"/>
              <a:t>Once we get the cell angular fluxes, we convert them into cell flux moments: </a:t>
            </a:r>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buFontTx/>
              <a:buNone/>
              <a:defRPr/>
            </a:pPr>
            <a:r>
              <a:rPr lang="en-US" sz="2800" smtClean="0"/>
              <a:t>	which we need to get subsequent scattering source moments.</a:t>
            </a:r>
          </a:p>
        </p:txBody>
      </p:sp>
      <p:graphicFrame>
        <p:nvGraphicFramePr>
          <p:cNvPr id="14341" name="Object 4"/>
          <p:cNvGraphicFramePr>
            <a:graphicFrameLocks noChangeAspect="1"/>
          </p:cNvGraphicFramePr>
          <p:nvPr/>
        </p:nvGraphicFramePr>
        <p:xfrm>
          <a:off x="2336800" y="4125913"/>
          <a:ext cx="3203575" cy="806450"/>
        </p:xfrm>
        <a:graphic>
          <a:graphicData uri="http://schemas.openxmlformats.org/presentationml/2006/ole">
            <mc:AlternateContent xmlns:mc="http://schemas.openxmlformats.org/markup-compatibility/2006">
              <mc:Choice xmlns:v="urn:schemas-microsoft-com:vml" Requires="v">
                <p:oleObj spid="_x0000_s14350" name="Equation" r:id="rId3" imgW="1651000" imgH="431800" progId="Equation.3">
                  <p:embed/>
                </p:oleObj>
              </mc:Choice>
              <mc:Fallback>
                <p:oleObj name="Equation" r:id="rId3" imgW="16510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4125913"/>
                        <a:ext cx="3203575" cy="80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5D464D94-75FF-4496-A0FD-D58012F51D36}" type="slidenum">
              <a:rPr lang="en-US" altLang="en-US" sz="1400" smtClean="0"/>
              <a:pPr>
                <a:spcBef>
                  <a:spcPct val="0"/>
                </a:spcBef>
                <a:buClrTx/>
                <a:buSzTx/>
                <a:buFontTx/>
                <a:buNone/>
              </a:pPr>
              <a:t>12</a:t>
            </a:fld>
            <a:endParaRPr lang="en-US" altLang="en-US" sz="1400" smtClean="0"/>
          </a:p>
        </p:txBody>
      </p:sp>
      <p:sp>
        <p:nvSpPr>
          <p:cNvPr id="335874" name="Rectangle 2"/>
          <p:cNvSpPr>
            <a:spLocks noGrp="1" noChangeArrowheads="1"/>
          </p:cNvSpPr>
          <p:nvPr>
            <p:ph type="title"/>
          </p:nvPr>
        </p:nvSpPr>
        <p:spPr>
          <a:xfrm>
            <a:off x="1766888" y="255588"/>
            <a:ext cx="7162800" cy="1143000"/>
          </a:xfrm>
        </p:spPr>
        <p:txBody>
          <a:bodyPr/>
          <a:lstStyle/>
          <a:p>
            <a:pPr marL="838200" indent="-838200">
              <a:defRPr/>
            </a:pPr>
            <a:r>
              <a:rPr lang="en-US" smtClean="0"/>
              <a:t>Aux. equation #2: Diamond Difference</a:t>
            </a:r>
          </a:p>
        </p:txBody>
      </p:sp>
      <p:sp>
        <p:nvSpPr>
          <p:cNvPr id="335875" name="Rectangle 3"/>
          <p:cNvSpPr>
            <a:spLocks noGrp="1" noChangeArrowheads="1"/>
          </p:cNvSpPr>
          <p:nvPr>
            <p:ph type="body" idx="1"/>
          </p:nvPr>
        </p:nvSpPr>
        <p:spPr>
          <a:xfrm>
            <a:off x="177800" y="1360488"/>
            <a:ext cx="8661400" cy="4202112"/>
          </a:xfrm>
        </p:spPr>
        <p:txBody>
          <a:bodyPr/>
          <a:lstStyle/>
          <a:p>
            <a:pPr marL="609600" indent="-609600">
              <a:defRPr/>
            </a:pPr>
            <a:r>
              <a:rPr lang="en-US" sz="2800" smtClean="0"/>
              <a:t>Although guaranteed positive, the step relation tends to not be very accurate.</a:t>
            </a:r>
          </a:p>
          <a:p>
            <a:pPr marL="609600" indent="-609600">
              <a:defRPr/>
            </a:pPr>
            <a:r>
              <a:rPr lang="en-US" sz="2800" smtClean="0"/>
              <a:t>A more accurate relationship would be to let the cell average flux be an AVERAGE of the incoming and outgoing fluxes.  This is called the “Diamond Difference” relationship:</a:t>
            </a:r>
          </a:p>
        </p:txBody>
      </p:sp>
      <p:graphicFrame>
        <p:nvGraphicFramePr>
          <p:cNvPr id="15365" name="Object 4"/>
          <p:cNvGraphicFramePr>
            <a:graphicFrameLocks noChangeAspect="1"/>
          </p:cNvGraphicFramePr>
          <p:nvPr/>
        </p:nvGraphicFramePr>
        <p:xfrm>
          <a:off x="2557463" y="4672013"/>
          <a:ext cx="2735262" cy="760412"/>
        </p:xfrm>
        <a:graphic>
          <a:graphicData uri="http://schemas.openxmlformats.org/presentationml/2006/ole">
            <mc:AlternateContent xmlns:mc="http://schemas.openxmlformats.org/markup-compatibility/2006">
              <mc:Choice xmlns:v="urn:schemas-microsoft-com:vml" Requires="v">
                <p:oleObj spid="_x0000_s15374" name="Equation" r:id="rId3" imgW="1409088" imgH="406224" progId="Equation.3">
                  <p:embed/>
                </p:oleObj>
              </mc:Choice>
              <mc:Fallback>
                <p:oleObj name="Equation" r:id="rId3" imgW="1409088" imgH="40622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463" y="4672013"/>
                        <a:ext cx="2735262" cy="7604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19672450-4F6A-415C-8070-97E04D81349A}" type="slidenum">
              <a:rPr lang="en-US" altLang="en-US" sz="1400" smtClean="0"/>
              <a:pPr>
                <a:spcBef>
                  <a:spcPct val="0"/>
                </a:spcBef>
                <a:buClrTx/>
                <a:buSzTx/>
                <a:buFontTx/>
                <a:buNone/>
              </a:pPr>
              <a:t>13</a:t>
            </a:fld>
            <a:endParaRPr lang="en-US" altLang="en-US" sz="1400" smtClean="0"/>
          </a:p>
        </p:txBody>
      </p:sp>
      <p:sp>
        <p:nvSpPr>
          <p:cNvPr id="336898" name="Rectangle 2"/>
          <p:cNvSpPr>
            <a:spLocks noGrp="1" noChangeArrowheads="1"/>
          </p:cNvSpPr>
          <p:nvPr>
            <p:ph type="title"/>
          </p:nvPr>
        </p:nvSpPr>
        <p:spPr>
          <a:xfrm>
            <a:off x="1766888" y="255588"/>
            <a:ext cx="7162800" cy="1143000"/>
          </a:xfrm>
        </p:spPr>
        <p:txBody>
          <a:bodyPr/>
          <a:lstStyle/>
          <a:p>
            <a:pPr marL="838200" indent="-838200">
              <a:defRPr/>
            </a:pPr>
            <a:r>
              <a:rPr lang="en-US" smtClean="0"/>
              <a:t>Diamond Difference (2)</a:t>
            </a:r>
          </a:p>
        </p:txBody>
      </p:sp>
      <p:sp>
        <p:nvSpPr>
          <p:cNvPr id="336899" name="Rectangle 3"/>
          <p:cNvSpPr>
            <a:spLocks noGrp="1" noChangeArrowheads="1"/>
          </p:cNvSpPr>
          <p:nvPr>
            <p:ph type="body" idx="1"/>
          </p:nvPr>
        </p:nvSpPr>
        <p:spPr>
          <a:xfrm>
            <a:off x="177800" y="1360488"/>
            <a:ext cx="8661400" cy="4202112"/>
          </a:xfrm>
        </p:spPr>
        <p:txBody>
          <a:bodyPr/>
          <a:lstStyle/>
          <a:p>
            <a:pPr marL="609600" indent="-609600">
              <a:lnSpc>
                <a:spcPct val="90000"/>
              </a:lnSpc>
              <a:defRPr/>
            </a:pPr>
            <a:r>
              <a:rPr lang="en-US" sz="2800" smtClean="0"/>
              <a:t>Substituting this one gives:</a:t>
            </a:r>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r>
              <a:rPr lang="en-US" sz="2800" smtClean="0"/>
              <a:t>Notice the minus sign: This one is NOT guaranteed to be positive</a:t>
            </a:r>
          </a:p>
        </p:txBody>
      </p:sp>
      <p:graphicFrame>
        <p:nvGraphicFramePr>
          <p:cNvPr id="16389" name="Object 4"/>
          <p:cNvGraphicFramePr>
            <a:graphicFrameLocks noChangeAspect="1"/>
          </p:cNvGraphicFramePr>
          <p:nvPr/>
        </p:nvGraphicFramePr>
        <p:xfrm>
          <a:off x="1565275" y="2035175"/>
          <a:ext cx="5791200" cy="3343275"/>
        </p:xfrm>
        <a:graphic>
          <a:graphicData uri="http://schemas.openxmlformats.org/presentationml/2006/ole">
            <mc:AlternateContent xmlns:mc="http://schemas.openxmlformats.org/markup-compatibility/2006">
              <mc:Choice xmlns:v="urn:schemas-microsoft-com:vml" Requires="v">
                <p:oleObj spid="_x0000_s16398" name="Equation" r:id="rId3" imgW="2984500" imgH="1790700" progId="Equation.3">
                  <p:embed/>
                </p:oleObj>
              </mc:Choice>
              <mc:Fallback>
                <p:oleObj name="Equation" r:id="rId3" imgW="2984500" imgH="1790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035175"/>
                        <a:ext cx="5791200" cy="3343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A86B7278-787C-4775-8CFF-AA16A7036354}" type="slidenum">
              <a:rPr lang="en-US" altLang="en-US" sz="1400" smtClean="0"/>
              <a:pPr>
                <a:spcBef>
                  <a:spcPct val="0"/>
                </a:spcBef>
                <a:buClrTx/>
                <a:buSzTx/>
                <a:buFontTx/>
                <a:buNone/>
              </a:pPr>
              <a:t>14</a:t>
            </a:fld>
            <a:endParaRPr lang="en-US" altLang="en-US" sz="1400" smtClean="0"/>
          </a:p>
        </p:txBody>
      </p:sp>
      <p:sp>
        <p:nvSpPr>
          <p:cNvPr id="337922" name="Rectangle 2"/>
          <p:cNvSpPr>
            <a:spLocks noGrp="1" noChangeArrowheads="1"/>
          </p:cNvSpPr>
          <p:nvPr>
            <p:ph type="title"/>
          </p:nvPr>
        </p:nvSpPr>
        <p:spPr>
          <a:xfrm>
            <a:off x="1766888" y="255588"/>
            <a:ext cx="7162800" cy="1143000"/>
          </a:xfrm>
        </p:spPr>
        <p:txBody>
          <a:bodyPr/>
          <a:lstStyle/>
          <a:p>
            <a:pPr marL="838200" indent="-838200">
              <a:defRPr/>
            </a:pPr>
            <a:r>
              <a:rPr lang="en-US" smtClean="0"/>
              <a:t>Diamond Difference (3)</a:t>
            </a:r>
          </a:p>
        </p:txBody>
      </p:sp>
      <p:sp>
        <p:nvSpPr>
          <p:cNvPr id="337923" name="Rectangle 3"/>
          <p:cNvSpPr>
            <a:spLocks noGrp="1" noChangeArrowheads="1"/>
          </p:cNvSpPr>
          <p:nvPr>
            <p:ph type="body" idx="1"/>
          </p:nvPr>
        </p:nvSpPr>
        <p:spPr>
          <a:xfrm>
            <a:off x="177800" y="1360488"/>
            <a:ext cx="8661400" cy="4202112"/>
          </a:xfrm>
        </p:spPr>
        <p:txBody>
          <a:bodyPr/>
          <a:lstStyle/>
          <a:p>
            <a:pPr marL="609600" indent="-609600">
              <a:lnSpc>
                <a:spcPct val="90000"/>
              </a:lnSpc>
              <a:defRPr/>
            </a:pPr>
            <a:r>
              <a:rPr lang="en-US" sz="2800" smtClean="0"/>
              <a:t>We can even quantify the risk of going negative.</a:t>
            </a:r>
          </a:p>
          <a:p>
            <a:pPr marL="609600" indent="-609600">
              <a:lnSpc>
                <a:spcPct val="90000"/>
              </a:lnSpc>
              <a:defRPr/>
            </a:pPr>
            <a:r>
              <a:rPr lang="en-US" sz="2800" smtClean="0"/>
              <a:t>The risk exists IFF the term in the numerator can go negative, i.e., if for some n and i we have:</a:t>
            </a:r>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r>
              <a:rPr lang="en-US" sz="2800" smtClean="0"/>
              <a:t>That is, we run the risk of negative fluxes if the cell is more than 2</a:t>
            </a:r>
            <a:r>
              <a:rPr lang="en-US" sz="2800" smtClean="0">
                <a:latin typeface="Symbol" pitchFamily="18" charset="2"/>
              </a:rPr>
              <a:t>m</a:t>
            </a:r>
            <a:r>
              <a:rPr lang="en-US" sz="2800" smtClean="0"/>
              <a:t> mean free paths wide</a:t>
            </a:r>
          </a:p>
          <a:p>
            <a:pPr marL="609600" indent="-609600">
              <a:lnSpc>
                <a:spcPct val="90000"/>
              </a:lnSpc>
              <a:defRPr/>
            </a:pPr>
            <a:r>
              <a:rPr lang="en-US" sz="2800" smtClean="0"/>
              <a:t>What is wrong with negative fluxes? </a:t>
            </a:r>
          </a:p>
          <a:p>
            <a:pPr marL="609600" indent="-609600">
              <a:lnSpc>
                <a:spcPct val="90000"/>
              </a:lnSpc>
              <a:defRPr/>
            </a:pPr>
            <a:r>
              <a:rPr lang="en-US" sz="2800" smtClean="0"/>
              <a:t>One solution=“negative flux fixup”=If the outgoing flux is negative, revert to STEP</a:t>
            </a:r>
          </a:p>
          <a:p>
            <a:pPr marL="609600" indent="-609600">
              <a:lnSpc>
                <a:spcPct val="90000"/>
              </a:lnSpc>
              <a:defRPr/>
            </a:pPr>
            <a:endParaRPr lang="en-US" sz="2800" smtClean="0"/>
          </a:p>
        </p:txBody>
      </p:sp>
      <p:graphicFrame>
        <p:nvGraphicFramePr>
          <p:cNvPr id="17413" name="Object 4"/>
          <p:cNvGraphicFramePr>
            <a:graphicFrameLocks noChangeAspect="1"/>
          </p:cNvGraphicFramePr>
          <p:nvPr/>
        </p:nvGraphicFramePr>
        <p:xfrm>
          <a:off x="3387725" y="2794000"/>
          <a:ext cx="1601788" cy="1660525"/>
        </p:xfrm>
        <a:graphic>
          <a:graphicData uri="http://schemas.openxmlformats.org/presentationml/2006/ole">
            <mc:AlternateContent xmlns:mc="http://schemas.openxmlformats.org/markup-compatibility/2006">
              <mc:Choice xmlns:v="urn:schemas-microsoft-com:vml" Requires="v">
                <p:oleObj spid="_x0000_s17422" name="Equation" r:id="rId3" imgW="825500" imgH="889000" progId="Equation.3">
                  <p:embed/>
                </p:oleObj>
              </mc:Choice>
              <mc:Fallback>
                <p:oleObj name="Equation" r:id="rId3" imgW="825500" imgH="889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7725" y="2794000"/>
                        <a:ext cx="1601788" cy="1660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1A810DC6-2801-4471-9C7E-EA37AD3DE4E4}" type="slidenum">
              <a:rPr lang="en-US" altLang="en-US" sz="1400" smtClean="0"/>
              <a:pPr>
                <a:spcBef>
                  <a:spcPct val="0"/>
                </a:spcBef>
                <a:buClrTx/>
                <a:buSzTx/>
                <a:buFontTx/>
                <a:buNone/>
              </a:pPr>
              <a:t>15</a:t>
            </a:fld>
            <a:endParaRPr lang="en-US" altLang="en-US" sz="1400" smtClean="0"/>
          </a:p>
        </p:txBody>
      </p:sp>
      <p:sp>
        <p:nvSpPr>
          <p:cNvPr id="338946" name="Rectangle 2"/>
          <p:cNvSpPr>
            <a:spLocks noGrp="1" noChangeArrowheads="1"/>
          </p:cNvSpPr>
          <p:nvPr>
            <p:ph type="title"/>
          </p:nvPr>
        </p:nvSpPr>
        <p:spPr>
          <a:xfrm>
            <a:off x="1766888" y="255588"/>
            <a:ext cx="7162800" cy="1143000"/>
          </a:xfrm>
        </p:spPr>
        <p:txBody>
          <a:bodyPr/>
          <a:lstStyle/>
          <a:p>
            <a:pPr marL="838200" indent="-838200">
              <a:defRPr/>
            </a:pPr>
            <a:r>
              <a:rPr lang="en-US" smtClean="0"/>
              <a:t>Aux. #3: Weighted Diamond Difference</a:t>
            </a:r>
          </a:p>
        </p:txBody>
      </p:sp>
      <p:sp>
        <p:nvSpPr>
          <p:cNvPr id="338947" name="Rectangle 3"/>
          <p:cNvSpPr>
            <a:spLocks noGrp="1" noChangeArrowheads="1"/>
          </p:cNvSpPr>
          <p:nvPr>
            <p:ph type="body" idx="1"/>
          </p:nvPr>
        </p:nvSpPr>
        <p:spPr>
          <a:xfrm>
            <a:off x="177800" y="1360488"/>
            <a:ext cx="8661400" cy="4202112"/>
          </a:xfrm>
        </p:spPr>
        <p:txBody>
          <a:bodyPr/>
          <a:lstStyle/>
          <a:p>
            <a:pPr marL="609600" indent="-609600">
              <a:lnSpc>
                <a:spcPct val="90000"/>
              </a:lnSpc>
              <a:defRPr/>
            </a:pPr>
            <a:r>
              <a:rPr lang="en-US" sz="2800" smtClean="0"/>
              <a:t>Once you have two methods, someone is bound to suggest a HYBRID of the two</a:t>
            </a:r>
          </a:p>
          <a:p>
            <a:pPr marL="609600" indent="-609600">
              <a:lnSpc>
                <a:spcPct val="90000"/>
              </a:lnSpc>
              <a:defRPr/>
            </a:pPr>
            <a:r>
              <a:rPr lang="en-US" sz="2800" smtClean="0"/>
              <a:t>Introduce a factor </a:t>
            </a:r>
            <a:r>
              <a:rPr lang="en-US" sz="2800" smtClean="0">
                <a:latin typeface="Symbol" pitchFamily="18" charset="2"/>
              </a:rPr>
              <a:t>a</a:t>
            </a:r>
            <a:r>
              <a:rPr lang="en-US" sz="2800" smtClean="0"/>
              <a:t>:</a:t>
            </a:r>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r>
              <a:rPr lang="en-US" sz="2800" smtClean="0"/>
              <a:t>Obviously,</a:t>
            </a:r>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buFontTx/>
              <a:buNone/>
              <a:defRPr/>
            </a:pPr>
            <a:r>
              <a:rPr lang="en-US" sz="2800" smtClean="0"/>
              <a:t>	so we probably want </a:t>
            </a:r>
          </a:p>
        </p:txBody>
      </p:sp>
      <p:graphicFrame>
        <p:nvGraphicFramePr>
          <p:cNvPr id="18437" name="Object 4"/>
          <p:cNvGraphicFramePr>
            <a:graphicFrameLocks noChangeAspect="1"/>
          </p:cNvGraphicFramePr>
          <p:nvPr/>
        </p:nvGraphicFramePr>
        <p:xfrm>
          <a:off x="2405063" y="2882900"/>
          <a:ext cx="3571875" cy="450850"/>
        </p:xfrm>
        <a:graphic>
          <a:graphicData uri="http://schemas.openxmlformats.org/presentationml/2006/ole">
            <mc:AlternateContent xmlns:mc="http://schemas.openxmlformats.org/markup-compatibility/2006">
              <mc:Choice xmlns:v="urn:schemas-microsoft-com:vml" Requires="v">
                <p:oleObj spid="_x0000_s18464" name="Equation" r:id="rId3" imgW="1841500" imgH="241300" progId="Equation.3">
                  <p:embed/>
                </p:oleObj>
              </mc:Choice>
              <mc:Fallback>
                <p:oleObj name="Equation" r:id="rId3" imgW="18415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063" y="2882900"/>
                        <a:ext cx="3571875" cy="45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5"/>
          <p:cNvGraphicFramePr>
            <a:graphicFrameLocks noChangeAspect="1"/>
          </p:cNvGraphicFramePr>
          <p:nvPr/>
        </p:nvGraphicFramePr>
        <p:xfrm>
          <a:off x="2308225" y="4254500"/>
          <a:ext cx="3768725" cy="1139825"/>
        </p:xfrm>
        <a:graphic>
          <a:graphicData uri="http://schemas.openxmlformats.org/presentationml/2006/ole">
            <mc:AlternateContent xmlns:mc="http://schemas.openxmlformats.org/markup-compatibility/2006">
              <mc:Choice xmlns:v="urn:schemas-microsoft-com:vml" Requires="v">
                <p:oleObj spid="_x0000_s18465" name="Equation" r:id="rId5" imgW="1943100" imgH="609600" progId="Equation.3">
                  <p:embed/>
                </p:oleObj>
              </mc:Choice>
              <mc:Fallback>
                <p:oleObj name="Equation" r:id="rId5" imgW="1943100" imgH="609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8225" y="4254500"/>
                        <a:ext cx="3768725" cy="1139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6"/>
          <p:cNvGraphicFramePr>
            <a:graphicFrameLocks noChangeAspect="1"/>
          </p:cNvGraphicFramePr>
          <p:nvPr/>
        </p:nvGraphicFramePr>
        <p:xfrm>
          <a:off x="3413125" y="6080125"/>
          <a:ext cx="1304925" cy="333375"/>
        </p:xfrm>
        <a:graphic>
          <a:graphicData uri="http://schemas.openxmlformats.org/presentationml/2006/ole">
            <mc:AlternateContent xmlns:mc="http://schemas.openxmlformats.org/markup-compatibility/2006">
              <mc:Choice xmlns:v="urn:schemas-microsoft-com:vml" Requires="v">
                <p:oleObj spid="_x0000_s18466" name="Equation" r:id="rId7" imgW="672516" imgH="177646" progId="Equation.3">
                  <p:embed/>
                </p:oleObj>
              </mc:Choice>
              <mc:Fallback>
                <p:oleObj name="Equation" r:id="rId7" imgW="672516" imgH="1776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3125" y="6080125"/>
                        <a:ext cx="1304925"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3730C110-9E2A-4266-9435-20250822745D}" type="slidenum">
              <a:rPr lang="en-US" altLang="en-US" sz="1400" smtClean="0"/>
              <a:pPr>
                <a:spcBef>
                  <a:spcPct val="0"/>
                </a:spcBef>
                <a:buClrTx/>
                <a:buSzTx/>
                <a:buFontTx/>
                <a:buNone/>
              </a:pPr>
              <a:t>16</a:t>
            </a:fld>
            <a:endParaRPr lang="en-US" altLang="en-US" sz="1400" smtClean="0"/>
          </a:p>
        </p:txBody>
      </p:sp>
      <p:sp>
        <p:nvSpPr>
          <p:cNvPr id="339970" name="Rectangle 2"/>
          <p:cNvSpPr>
            <a:spLocks noGrp="1" noChangeArrowheads="1"/>
          </p:cNvSpPr>
          <p:nvPr>
            <p:ph type="title"/>
          </p:nvPr>
        </p:nvSpPr>
        <p:spPr>
          <a:xfrm>
            <a:off x="1766888" y="255588"/>
            <a:ext cx="7162800" cy="1143000"/>
          </a:xfrm>
        </p:spPr>
        <p:txBody>
          <a:bodyPr/>
          <a:lstStyle/>
          <a:p>
            <a:pPr marL="838200" indent="-838200">
              <a:defRPr/>
            </a:pPr>
            <a:r>
              <a:rPr lang="en-US" smtClean="0"/>
              <a:t>Weighted Diamond Difference (2)</a:t>
            </a:r>
          </a:p>
        </p:txBody>
      </p:sp>
      <p:sp>
        <p:nvSpPr>
          <p:cNvPr id="339971" name="Rectangle 3"/>
          <p:cNvSpPr>
            <a:spLocks noGrp="1" noChangeArrowheads="1"/>
          </p:cNvSpPr>
          <p:nvPr>
            <p:ph type="body" idx="1"/>
          </p:nvPr>
        </p:nvSpPr>
        <p:spPr>
          <a:xfrm>
            <a:off x="177800" y="1360488"/>
            <a:ext cx="8661400" cy="4202112"/>
          </a:xfrm>
        </p:spPr>
        <p:txBody>
          <a:bodyPr/>
          <a:lstStyle/>
          <a:p>
            <a:pPr marL="609600" indent="-609600">
              <a:lnSpc>
                <a:spcPct val="90000"/>
              </a:lnSpc>
              <a:defRPr/>
            </a:pPr>
            <a:r>
              <a:rPr lang="en-US" sz="2800" smtClean="0"/>
              <a:t>Substituting this one gives:</a:t>
            </a:r>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r>
              <a:rPr lang="en-US" sz="2800" smtClean="0"/>
              <a:t>Notice that a proper choice of </a:t>
            </a:r>
            <a:r>
              <a:rPr lang="en-US" sz="2800" smtClean="0">
                <a:latin typeface="Symbol" pitchFamily="18" charset="2"/>
              </a:rPr>
              <a:t>a</a:t>
            </a:r>
            <a:r>
              <a:rPr lang="en-US" sz="2800" smtClean="0"/>
              <a:t> can keep the troublesome term in the numerator positive.</a:t>
            </a:r>
          </a:p>
        </p:txBody>
      </p:sp>
      <p:graphicFrame>
        <p:nvGraphicFramePr>
          <p:cNvPr id="19461" name="Object 4"/>
          <p:cNvGraphicFramePr>
            <a:graphicFrameLocks noChangeAspect="1"/>
          </p:cNvGraphicFramePr>
          <p:nvPr/>
        </p:nvGraphicFramePr>
        <p:xfrm>
          <a:off x="1147763" y="2046288"/>
          <a:ext cx="6627812" cy="3319462"/>
        </p:xfrm>
        <a:graphic>
          <a:graphicData uri="http://schemas.openxmlformats.org/presentationml/2006/ole">
            <mc:AlternateContent xmlns:mc="http://schemas.openxmlformats.org/markup-compatibility/2006">
              <mc:Choice xmlns:v="urn:schemas-microsoft-com:vml" Requires="v">
                <p:oleObj spid="_x0000_s19470" name="Equation" r:id="rId3" imgW="3416300" imgH="1778000" progId="Equation.3">
                  <p:embed/>
                </p:oleObj>
              </mc:Choice>
              <mc:Fallback>
                <p:oleObj name="Equation" r:id="rId3" imgW="3416300" imgH="177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2046288"/>
                        <a:ext cx="6627812" cy="3319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FD39D8ED-4A8D-41FD-8F33-D06DBA281B73}" type="slidenum">
              <a:rPr lang="en-US" altLang="en-US" sz="1400" smtClean="0"/>
              <a:pPr>
                <a:spcBef>
                  <a:spcPct val="0"/>
                </a:spcBef>
                <a:buClrTx/>
                <a:buSzTx/>
                <a:buFontTx/>
                <a:buNone/>
              </a:pPr>
              <a:t>17</a:t>
            </a:fld>
            <a:endParaRPr lang="en-US" altLang="en-US" sz="1400" smtClean="0"/>
          </a:p>
        </p:txBody>
      </p:sp>
      <p:sp>
        <p:nvSpPr>
          <p:cNvPr id="340994" name="Rectangle 2"/>
          <p:cNvSpPr>
            <a:spLocks noGrp="1" noChangeArrowheads="1"/>
          </p:cNvSpPr>
          <p:nvPr>
            <p:ph type="title"/>
          </p:nvPr>
        </p:nvSpPr>
        <p:spPr>
          <a:xfrm>
            <a:off x="1766888" y="255588"/>
            <a:ext cx="7162800" cy="1143000"/>
          </a:xfrm>
        </p:spPr>
        <p:txBody>
          <a:bodyPr/>
          <a:lstStyle/>
          <a:p>
            <a:pPr marL="838200" indent="-838200">
              <a:defRPr/>
            </a:pPr>
            <a:r>
              <a:rPr lang="en-US" smtClean="0"/>
              <a:t>Weighted Diamond Difference (3)</a:t>
            </a:r>
          </a:p>
        </p:txBody>
      </p:sp>
      <p:sp>
        <p:nvSpPr>
          <p:cNvPr id="340995" name="Rectangle 3"/>
          <p:cNvSpPr>
            <a:spLocks noGrp="1" noChangeArrowheads="1"/>
          </p:cNvSpPr>
          <p:nvPr>
            <p:ph type="body" idx="1"/>
          </p:nvPr>
        </p:nvSpPr>
        <p:spPr>
          <a:xfrm>
            <a:off x="177800" y="1360488"/>
            <a:ext cx="8661400" cy="4202112"/>
          </a:xfrm>
        </p:spPr>
        <p:txBody>
          <a:bodyPr/>
          <a:lstStyle/>
          <a:p>
            <a:pPr marL="609600" indent="-609600">
              <a:lnSpc>
                <a:spcPct val="90000"/>
              </a:lnSpc>
              <a:defRPr/>
            </a:pPr>
            <a:r>
              <a:rPr lang="en-US" sz="2800" smtClean="0"/>
              <a:t>Therefore, we can guarantee positive fluxes if:</a:t>
            </a:r>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endParaRPr lang="en-US" sz="2800" smtClean="0"/>
          </a:p>
          <a:p>
            <a:pPr marL="609600" indent="-609600">
              <a:lnSpc>
                <a:spcPct val="90000"/>
              </a:lnSpc>
              <a:defRPr/>
            </a:pPr>
            <a:r>
              <a:rPr lang="en-US" sz="2800" smtClean="0"/>
              <a:t>Notice that the terms in brackets are the two terms we compared in DD: The bracketed term is &lt; 1 if DD is at risk of going negative.</a:t>
            </a:r>
          </a:p>
        </p:txBody>
      </p:sp>
      <p:graphicFrame>
        <p:nvGraphicFramePr>
          <p:cNvPr id="20485" name="Object 4"/>
          <p:cNvGraphicFramePr>
            <a:graphicFrameLocks noChangeAspect="1"/>
          </p:cNvGraphicFramePr>
          <p:nvPr/>
        </p:nvGraphicFramePr>
        <p:xfrm>
          <a:off x="2595563" y="1801813"/>
          <a:ext cx="3648075" cy="3460750"/>
        </p:xfrm>
        <a:graphic>
          <a:graphicData uri="http://schemas.openxmlformats.org/presentationml/2006/ole">
            <mc:AlternateContent xmlns:mc="http://schemas.openxmlformats.org/markup-compatibility/2006">
              <mc:Choice xmlns:v="urn:schemas-microsoft-com:vml" Requires="v">
                <p:oleObj spid="_x0000_s20494" name="Equation" r:id="rId3" imgW="1879600" imgH="1854200" progId="Equation.3">
                  <p:embed/>
                </p:oleObj>
              </mc:Choice>
              <mc:Fallback>
                <p:oleObj name="Equation" r:id="rId3" imgW="1879600" imgH="1854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3" y="1801813"/>
                        <a:ext cx="3648075" cy="3460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91412131-389A-4D3F-9F19-223392227B0D}" type="slidenum">
              <a:rPr lang="en-US" altLang="en-US" sz="1400" smtClean="0"/>
              <a:pPr>
                <a:spcBef>
                  <a:spcPct val="0"/>
                </a:spcBef>
                <a:buClrTx/>
                <a:buSzTx/>
                <a:buFontTx/>
                <a:buNone/>
              </a:pPr>
              <a:t>18</a:t>
            </a:fld>
            <a:endParaRPr lang="en-US" altLang="en-US" sz="1400" smtClean="0"/>
          </a:p>
        </p:txBody>
      </p:sp>
      <p:sp>
        <p:nvSpPr>
          <p:cNvPr id="342018" name="Rectangle 2"/>
          <p:cNvSpPr>
            <a:spLocks noGrp="1" noChangeArrowheads="1"/>
          </p:cNvSpPr>
          <p:nvPr>
            <p:ph type="title"/>
          </p:nvPr>
        </p:nvSpPr>
        <p:spPr>
          <a:xfrm>
            <a:off x="1766888" y="255588"/>
            <a:ext cx="7162800" cy="1143000"/>
          </a:xfrm>
        </p:spPr>
        <p:txBody>
          <a:bodyPr/>
          <a:lstStyle/>
          <a:p>
            <a:pPr marL="838200" indent="-838200">
              <a:defRPr/>
            </a:pPr>
            <a:r>
              <a:rPr lang="en-US" smtClean="0"/>
              <a:t>Auxiliary #4: Characteristic methods</a:t>
            </a:r>
          </a:p>
        </p:txBody>
      </p:sp>
      <p:sp>
        <p:nvSpPr>
          <p:cNvPr id="342019" name="Rectangle 3"/>
          <p:cNvSpPr>
            <a:spLocks noGrp="1" noChangeArrowheads="1"/>
          </p:cNvSpPr>
          <p:nvPr>
            <p:ph type="body" idx="1"/>
          </p:nvPr>
        </p:nvSpPr>
        <p:spPr>
          <a:xfrm>
            <a:off x="177800" y="1360488"/>
            <a:ext cx="8661400" cy="4202112"/>
          </a:xfrm>
        </p:spPr>
        <p:txBody>
          <a:bodyPr/>
          <a:lstStyle/>
          <a:p>
            <a:pPr marL="609600" indent="-609600">
              <a:defRPr/>
            </a:pPr>
            <a:r>
              <a:rPr lang="en-US" sz="2800" dirty="0" smtClean="0"/>
              <a:t>Characteristic methods are based on analytical solutions of the equation in a cell:</a:t>
            </a:r>
          </a:p>
          <a:p>
            <a:pPr marL="609600" indent="-609600">
              <a:defRPr/>
            </a:pPr>
            <a:endParaRPr lang="en-US" sz="2800" dirty="0" smtClean="0"/>
          </a:p>
          <a:p>
            <a:pPr marL="609600" indent="-609600">
              <a:defRPr/>
            </a:pPr>
            <a:endParaRPr lang="en-US" sz="2800" dirty="0" smtClean="0"/>
          </a:p>
          <a:p>
            <a:pPr marL="609600" indent="-609600">
              <a:buFontTx/>
              <a:buNone/>
              <a:defRPr/>
            </a:pPr>
            <a:r>
              <a:rPr lang="en-US" sz="2800" dirty="0" smtClean="0"/>
              <a:t>	has the solution (for positive </a:t>
            </a:r>
            <a:r>
              <a:rPr lang="en-US" sz="2800" dirty="0" smtClean="0">
                <a:latin typeface="Symbol" panose="05050102010706020507" pitchFamily="18" charset="2"/>
              </a:rPr>
              <a:t>m</a:t>
            </a:r>
            <a:r>
              <a:rPr lang="en-US" sz="2800" dirty="0" smtClean="0"/>
              <a:t>):</a:t>
            </a:r>
          </a:p>
          <a:p>
            <a:pPr marL="609600" indent="-609600">
              <a:buFontTx/>
              <a:buNone/>
              <a:defRPr/>
            </a:pPr>
            <a:endParaRPr lang="en-US" sz="2800" dirty="0" smtClean="0"/>
          </a:p>
          <a:p>
            <a:pPr marL="609600" indent="-609600">
              <a:buFontTx/>
              <a:buNone/>
              <a:defRPr/>
            </a:pPr>
            <a:endParaRPr lang="en-US" sz="2800" dirty="0" smtClean="0"/>
          </a:p>
          <a:p>
            <a:pPr marL="609600" indent="-609600">
              <a:buFontTx/>
              <a:buNone/>
              <a:defRPr/>
            </a:pPr>
            <a:r>
              <a:rPr lang="en-US" sz="2800" dirty="0" smtClean="0"/>
              <a:t>	or (in our notation):</a:t>
            </a:r>
          </a:p>
        </p:txBody>
      </p:sp>
      <p:graphicFrame>
        <p:nvGraphicFramePr>
          <p:cNvPr id="21509" name="Object 4"/>
          <p:cNvGraphicFramePr>
            <a:graphicFrameLocks noChangeAspect="1"/>
          </p:cNvGraphicFramePr>
          <p:nvPr/>
        </p:nvGraphicFramePr>
        <p:xfrm>
          <a:off x="1219200" y="2408238"/>
          <a:ext cx="5741988" cy="736600"/>
        </p:xfrm>
        <a:graphic>
          <a:graphicData uri="http://schemas.openxmlformats.org/presentationml/2006/ole">
            <mc:AlternateContent xmlns:mc="http://schemas.openxmlformats.org/markup-compatibility/2006">
              <mc:Choice xmlns:v="urn:schemas-microsoft-com:vml" Requires="v">
                <p:oleObj spid="_x0000_s21536" name="Equation" r:id="rId3" imgW="2959100" imgH="393700" progId="Equation.3">
                  <p:embed/>
                </p:oleObj>
              </mc:Choice>
              <mc:Fallback>
                <p:oleObj name="Equation" r:id="rId3" imgW="29591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08238"/>
                        <a:ext cx="5741988"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5"/>
          <p:cNvGraphicFramePr>
            <a:graphicFrameLocks noChangeAspect="1"/>
          </p:cNvGraphicFramePr>
          <p:nvPr/>
        </p:nvGraphicFramePr>
        <p:xfrm>
          <a:off x="1577975" y="4014788"/>
          <a:ext cx="5051425" cy="903287"/>
        </p:xfrm>
        <a:graphic>
          <a:graphicData uri="http://schemas.openxmlformats.org/presentationml/2006/ole">
            <mc:AlternateContent xmlns:mc="http://schemas.openxmlformats.org/markup-compatibility/2006">
              <mc:Choice xmlns:v="urn:schemas-microsoft-com:vml" Requires="v">
                <p:oleObj spid="_x0000_s21537" name="Equation" r:id="rId5" imgW="2603500" imgH="482600" progId="Equation.3">
                  <p:embed/>
                </p:oleObj>
              </mc:Choice>
              <mc:Fallback>
                <p:oleObj name="Equation" r:id="rId5" imgW="26035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7975" y="4014788"/>
                        <a:ext cx="5051425" cy="903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6"/>
          <p:cNvGraphicFramePr>
            <a:graphicFrameLocks noChangeAspect="1"/>
          </p:cNvGraphicFramePr>
          <p:nvPr/>
        </p:nvGraphicFramePr>
        <p:xfrm>
          <a:off x="989013" y="5700713"/>
          <a:ext cx="6308725" cy="831850"/>
        </p:xfrm>
        <a:graphic>
          <a:graphicData uri="http://schemas.openxmlformats.org/presentationml/2006/ole">
            <mc:AlternateContent xmlns:mc="http://schemas.openxmlformats.org/markup-compatibility/2006">
              <mc:Choice xmlns:v="urn:schemas-microsoft-com:vml" Requires="v">
                <p:oleObj spid="_x0000_s21538" name="Equation" r:id="rId7" imgW="3251200" imgH="444500" progId="Equation.DSMT4">
                  <p:embed/>
                </p:oleObj>
              </mc:Choice>
              <mc:Fallback>
                <p:oleObj name="Equation" r:id="rId7" imgW="3251200" imgH="4445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9013" y="5700713"/>
                        <a:ext cx="6308725" cy="831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378C1826-8BE6-4026-AF97-2D706ED22720}" type="slidenum">
              <a:rPr lang="en-US" altLang="en-US" sz="1400" smtClean="0"/>
              <a:pPr>
                <a:spcBef>
                  <a:spcPct val="0"/>
                </a:spcBef>
                <a:buClrTx/>
                <a:buSzTx/>
                <a:buFontTx/>
                <a:buNone/>
              </a:pPr>
              <a:t>19</a:t>
            </a:fld>
            <a:endParaRPr lang="en-US" altLang="en-US" sz="1400" smtClean="0"/>
          </a:p>
        </p:txBody>
      </p:sp>
      <p:sp>
        <p:nvSpPr>
          <p:cNvPr id="343042" name="Rectangle 2"/>
          <p:cNvSpPr>
            <a:spLocks noGrp="1" noChangeArrowheads="1"/>
          </p:cNvSpPr>
          <p:nvPr>
            <p:ph type="title"/>
          </p:nvPr>
        </p:nvSpPr>
        <p:spPr>
          <a:xfrm>
            <a:off x="1766888" y="255588"/>
            <a:ext cx="7162800" cy="1143000"/>
          </a:xfrm>
        </p:spPr>
        <p:txBody>
          <a:bodyPr/>
          <a:lstStyle/>
          <a:p>
            <a:pPr marL="838200" indent="-838200">
              <a:defRPr/>
            </a:pPr>
            <a:r>
              <a:rPr lang="en-US" smtClean="0"/>
              <a:t>Auxiliary #4: Characteristic methods (2)</a:t>
            </a:r>
          </a:p>
        </p:txBody>
      </p:sp>
      <p:sp>
        <p:nvSpPr>
          <p:cNvPr id="343043" name="Rectangle 3"/>
          <p:cNvSpPr>
            <a:spLocks noGrp="1" noChangeArrowheads="1"/>
          </p:cNvSpPr>
          <p:nvPr>
            <p:ph type="body" idx="1"/>
          </p:nvPr>
        </p:nvSpPr>
        <p:spPr>
          <a:xfrm>
            <a:off x="177800" y="1360488"/>
            <a:ext cx="8661400" cy="4202112"/>
          </a:xfrm>
        </p:spPr>
        <p:txBody>
          <a:bodyPr/>
          <a:lstStyle/>
          <a:p>
            <a:pPr marL="609600" indent="-609600">
              <a:lnSpc>
                <a:spcPct val="90000"/>
              </a:lnSpc>
              <a:defRPr/>
            </a:pPr>
            <a:r>
              <a:rPr lang="en-US" sz="2800" dirty="0" smtClean="0"/>
              <a:t>Characteristic methods can be shown to be a special case of Weighted Diamond Difference with </a:t>
            </a:r>
            <a:r>
              <a:rPr lang="en-US" sz="2800" dirty="0" smtClean="0">
                <a:latin typeface="Symbol" pitchFamily="18" charset="2"/>
              </a:rPr>
              <a:t>a</a:t>
            </a:r>
            <a:r>
              <a:rPr lang="en-US" sz="2800" dirty="0" smtClean="0"/>
              <a:t> chosen to be:</a:t>
            </a:r>
          </a:p>
          <a:p>
            <a:pPr marL="609600" indent="-609600">
              <a:lnSpc>
                <a:spcPct val="90000"/>
              </a:lnSpc>
              <a:defRPr/>
            </a:pPr>
            <a:endParaRPr lang="en-US" sz="2800" dirty="0" smtClean="0"/>
          </a:p>
          <a:p>
            <a:pPr marL="609600" indent="-609600">
              <a:lnSpc>
                <a:spcPct val="90000"/>
              </a:lnSpc>
              <a:defRPr/>
            </a:pPr>
            <a:endParaRPr lang="en-US" sz="2800" dirty="0" smtClean="0"/>
          </a:p>
          <a:p>
            <a:pPr marL="609600" indent="-609600">
              <a:lnSpc>
                <a:spcPct val="90000"/>
              </a:lnSpc>
              <a:defRPr/>
            </a:pPr>
            <a:endParaRPr lang="en-US" sz="2800" dirty="0" smtClean="0"/>
          </a:p>
          <a:p>
            <a:pPr marL="609600" indent="-609600">
              <a:lnSpc>
                <a:spcPct val="90000"/>
              </a:lnSpc>
              <a:defRPr/>
            </a:pPr>
            <a:r>
              <a:rPr lang="en-US" sz="2800" dirty="0" smtClean="0"/>
              <a:t>Note that </a:t>
            </a:r>
            <a:r>
              <a:rPr lang="en-US" sz="2800" dirty="0" smtClean="0">
                <a:latin typeface="Symbol" pitchFamily="18" charset="2"/>
              </a:rPr>
              <a:t>a</a:t>
            </a:r>
            <a:r>
              <a:rPr lang="en-US" sz="2800" dirty="0" smtClean="0"/>
              <a:t> goes to 1 (STEP) as </a:t>
            </a:r>
            <a:r>
              <a:rPr lang="en-US" sz="2800" dirty="0" smtClean="0">
                <a:latin typeface="Symbol" pitchFamily="18" charset="2"/>
              </a:rPr>
              <a:t>t</a:t>
            </a:r>
            <a:r>
              <a:rPr lang="en-US" sz="2800" dirty="0" smtClean="0"/>
              <a:t> goes to infinity and </a:t>
            </a:r>
            <a:r>
              <a:rPr lang="en-US" sz="2800" dirty="0" smtClean="0">
                <a:latin typeface="Symbol" pitchFamily="18" charset="2"/>
              </a:rPr>
              <a:t>a</a:t>
            </a:r>
            <a:r>
              <a:rPr lang="en-US" sz="2800" dirty="0" smtClean="0"/>
              <a:t> goes to 0.5 (D-D) as </a:t>
            </a:r>
            <a:r>
              <a:rPr lang="en-US" sz="2800" dirty="0" smtClean="0">
                <a:latin typeface="Symbol" pitchFamily="18" charset="2"/>
              </a:rPr>
              <a:t>t</a:t>
            </a:r>
            <a:r>
              <a:rPr lang="en-US" sz="2800" dirty="0" smtClean="0"/>
              <a:t> goes to 0 </a:t>
            </a:r>
          </a:p>
          <a:p>
            <a:pPr marL="609600" indent="-609600">
              <a:lnSpc>
                <a:spcPct val="90000"/>
              </a:lnSpc>
              <a:defRPr/>
            </a:pPr>
            <a:r>
              <a:rPr lang="en-US" sz="2800" dirty="0" smtClean="0"/>
              <a:t>It would be expected that characteristic methods would be the most accurate, since they use the most geometric information about the cell</a:t>
            </a:r>
          </a:p>
          <a:p>
            <a:pPr marL="990600" lvl="1" indent="-533400">
              <a:lnSpc>
                <a:spcPct val="90000"/>
              </a:lnSpc>
              <a:defRPr/>
            </a:pPr>
            <a:r>
              <a:rPr lang="en-US" sz="2400" dirty="0" smtClean="0"/>
              <a:t>In practice, they are less accurate than DD!</a:t>
            </a:r>
          </a:p>
          <a:p>
            <a:pPr marL="609600" indent="-609600">
              <a:lnSpc>
                <a:spcPct val="90000"/>
              </a:lnSpc>
              <a:defRPr/>
            </a:pPr>
            <a:endParaRPr lang="en-US" sz="2800" dirty="0" smtClean="0"/>
          </a:p>
        </p:txBody>
      </p:sp>
      <p:graphicFrame>
        <p:nvGraphicFramePr>
          <p:cNvPr id="22533" name="Object 4"/>
          <p:cNvGraphicFramePr>
            <a:graphicFrameLocks noChangeAspect="1"/>
          </p:cNvGraphicFramePr>
          <p:nvPr/>
        </p:nvGraphicFramePr>
        <p:xfrm>
          <a:off x="3068638" y="2890838"/>
          <a:ext cx="1898650" cy="736600"/>
        </p:xfrm>
        <a:graphic>
          <a:graphicData uri="http://schemas.openxmlformats.org/presentationml/2006/ole">
            <mc:AlternateContent xmlns:mc="http://schemas.openxmlformats.org/markup-compatibility/2006">
              <mc:Choice xmlns:v="urn:schemas-microsoft-com:vml" Requires="v">
                <p:oleObj spid="_x0000_s22542" name="Equation" r:id="rId3" imgW="977476" imgH="393529" progId="Equation.3">
                  <p:embed/>
                </p:oleObj>
              </mc:Choice>
              <mc:Fallback>
                <p:oleObj name="Equation" r:id="rId3" imgW="977476"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638" y="2890838"/>
                        <a:ext cx="189865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8-</a:t>
            </a:r>
            <a:fld id="{353F752F-ECE5-415E-B2B7-09EE979CE5D3}" type="slidenum">
              <a:rPr lang="en-US" altLang="en-US" sz="1400" smtClean="0"/>
              <a:pPr>
                <a:spcBef>
                  <a:spcPct val="0"/>
                </a:spcBef>
                <a:buClrTx/>
                <a:buSzTx/>
                <a:buFontTx/>
                <a:buNone/>
              </a:pPr>
              <a:t>2</a:t>
            </a:fld>
            <a:endParaRPr lang="en-US" altLang="en-US" sz="1400" smtClean="0"/>
          </a:p>
        </p:txBody>
      </p:sp>
      <p:sp>
        <p:nvSpPr>
          <p:cNvPr id="323586" name="Rectangle 2"/>
          <p:cNvSpPr>
            <a:spLocks noGrp="1" noChangeArrowheads="1"/>
          </p:cNvSpPr>
          <p:nvPr>
            <p:ph type="title"/>
          </p:nvPr>
        </p:nvSpPr>
        <p:spPr>
          <a:xfrm>
            <a:off x="1766888" y="255588"/>
            <a:ext cx="7162800" cy="1143000"/>
          </a:xfrm>
        </p:spPr>
        <p:txBody>
          <a:bodyPr/>
          <a:lstStyle/>
          <a:p>
            <a:pPr marL="838200" indent="-838200">
              <a:defRPr/>
            </a:pPr>
            <a:r>
              <a:rPr lang="en-US" smtClean="0"/>
              <a:t>Application of SN quadrature to direction</a:t>
            </a:r>
          </a:p>
        </p:txBody>
      </p:sp>
      <p:sp>
        <p:nvSpPr>
          <p:cNvPr id="323587" name="Rectangle 3"/>
          <p:cNvSpPr>
            <a:spLocks noGrp="1" noChangeArrowheads="1"/>
          </p:cNvSpPr>
          <p:nvPr>
            <p:ph type="body" idx="1"/>
          </p:nvPr>
        </p:nvSpPr>
        <p:spPr>
          <a:xfrm>
            <a:off x="177800" y="1360488"/>
            <a:ext cx="8661400" cy="5497512"/>
          </a:xfrm>
        </p:spPr>
        <p:txBody>
          <a:bodyPr/>
          <a:lstStyle/>
          <a:p>
            <a:pPr marL="609600" indent="-609600">
              <a:defRPr/>
            </a:pPr>
            <a:r>
              <a:rPr lang="en-US" sz="2400" smtClean="0"/>
              <a:t>We will now apply the Gaussian quadrature to our direction variable</a:t>
            </a:r>
          </a:p>
          <a:p>
            <a:pPr marL="609600" indent="-609600">
              <a:defRPr/>
            </a:pPr>
            <a:r>
              <a:rPr lang="en-US" sz="2400" smtClean="0"/>
              <a:t>As engineers, we are seldom interested in the angular flux itself.  We are much more interested in REACTION RATES, which are determined from the scalar flux (using unit :</a:t>
            </a:r>
          </a:p>
        </p:txBody>
      </p:sp>
      <p:graphicFrame>
        <p:nvGraphicFramePr>
          <p:cNvPr id="4101" name="Object 4"/>
          <p:cNvGraphicFramePr>
            <a:graphicFrameLocks noChangeAspect="1"/>
          </p:cNvGraphicFramePr>
          <p:nvPr>
            <p:extLst>
              <p:ext uri="{D42A27DB-BD31-4B8C-83A1-F6EECF244321}">
                <p14:modId xmlns:p14="http://schemas.microsoft.com/office/powerpoint/2010/main" val="4261781353"/>
              </p:ext>
            </p:extLst>
          </p:nvPr>
        </p:nvGraphicFramePr>
        <p:xfrm>
          <a:off x="1624013" y="3729038"/>
          <a:ext cx="5418137" cy="2606675"/>
        </p:xfrm>
        <a:graphic>
          <a:graphicData uri="http://schemas.openxmlformats.org/presentationml/2006/ole">
            <mc:AlternateContent xmlns:mc="http://schemas.openxmlformats.org/markup-compatibility/2006">
              <mc:Choice xmlns:v="urn:schemas-microsoft-com:vml" Requires="v">
                <p:oleObj spid="_x0000_s4110" name="Equation" r:id="rId3" imgW="2641320" imgH="1320480" progId="Equation.DSMT4">
                  <p:embed/>
                </p:oleObj>
              </mc:Choice>
              <mc:Fallback>
                <p:oleObj name="Equation" r:id="rId3" imgW="2641320" imgH="1320480" progId="Equation.DSMT4">
                  <p:embed/>
                  <p:pic>
                    <p:nvPicPr>
                      <p:cNvPr id="0" name="Object 4"/>
                      <p:cNvPicPr>
                        <a:picLocks noChangeAspect="1" noChangeArrowheads="1"/>
                      </p:cNvPicPr>
                      <p:nvPr/>
                    </p:nvPicPr>
                    <p:blipFill>
                      <a:blip r:embed="rId4"/>
                      <a:srcRect/>
                      <a:stretch>
                        <a:fillRect/>
                      </a:stretch>
                    </p:blipFill>
                    <p:spPr bwMode="auto">
                      <a:xfrm>
                        <a:off x="1624013" y="3729038"/>
                        <a:ext cx="5418137" cy="2606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943E5976-AA30-4DEB-BAEE-880C6DCE320E}" type="slidenum">
              <a:rPr lang="en-US" altLang="en-US" sz="1400" smtClean="0"/>
              <a:pPr>
                <a:spcBef>
                  <a:spcPct val="0"/>
                </a:spcBef>
                <a:buClrTx/>
                <a:buSzTx/>
                <a:buFontTx/>
                <a:buNone/>
              </a:pPr>
              <a:t>20</a:t>
            </a:fld>
            <a:endParaRPr lang="en-US" altLang="en-US" sz="1400" smtClean="0"/>
          </a:p>
        </p:txBody>
      </p:sp>
      <p:sp>
        <p:nvSpPr>
          <p:cNvPr id="344066" name="Rectangle 2"/>
          <p:cNvSpPr>
            <a:spLocks noGrp="1" noChangeArrowheads="1"/>
          </p:cNvSpPr>
          <p:nvPr>
            <p:ph type="title"/>
          </p:nvPr>
        </p:nvSpPr>
        <p:spPr>
          <a:xfrm>
            <a:off x="1766888" y="255588"/>
            <a:ext cx="7162800" cy="1143000"/>
          </a:xfrm>
        </p:spPr>
        <p:txBody>
          <a:bodyPr/>
          <a:lstStyle/>
          <a:p>
            <a:pPr marL="838200" indent="-838200">
              <a:defRPr/>
            </a:pPr>
            <a:r>
              <a:rPr lang="en-US" smtClean="0"/>
              <a:t>Solution strategies</a:t>
            </a:r>
          </a:p>
        </p:txBody>
      </p:sp>
      <p:sp>
        <p:nvSpPr>
          <p:cNvPr id="344067" name="Rectangle 3"/>
          <p:cNvSpPr>
            <a:spLocks noGrp="1" noChangeArrowheads="1"/>
          </p:cNvSpPr>
          <p:nvPr>
            <p:ph type="body" idx="1"/>
          </p:nvPr>
        </p:nvSpPr>
        <p:spPr>
          <a:xfrm>
            <a:off x="149225" y="1227138"/>
            <a:ext cx="8661400" cy="4341812"/>
          </a:xfrm>
        </p:spPr>
        <p:txBody>
          <a:bodyPr/>
          <a:lstStyle/>
          <a:p>
            <a:pPr marL="609600" indent="-609600">
              <a:defRPr/>
            </a:pPr>
            <a:r>
              <a:rPr lang="en-US" sz="2800" smtClean="0"/>
              <a:t>For each direction, we “sweep” the cells in the direction of particle travel, beginning at the (known) incoming boundary flux, calculate the cells in order across the geometry to the outgoing side </a:t>
            </a:r>
          </a:p>
          <a:p>
            <a:pPr marL="609600" indent="-609600">
              <a:defRPr/>
            </a:pPr>
            <a:r>
              <a:rPr lang="en-US" sz="2800" smtClean="0"/>
              <a:t>We combine the discrete angular fluxes into scalar flux moments and save the outgoing fluxes by direction in case we need them in implementing boundary conditions</a:t>
            </a:r>
          </a:p>
        </p:txBody>
      </p:sp>
      <p:sp>
        <p:nvSpPr>
          <p:cNvPr id="23557" name="Line 4"/>
          <p:cNvSpPr>
            <a:spLocks noChangeShapeType="1"/>
          </p:cNvSpPr>
          <p:nvPr/>
        </p:nvSpPr>
        <p:spPr bwMode="auto">
          <a:xfrm>
            <a:off x="1676400" y="6078538"/>
            <a:ext cx="5530850" cy="2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8" name="Line 5"/>
          <p:cNvSpPr>
            <a:spLocks noChangeShapeType="1"/>
          </p:cNvSpPr>
          <p:nvPr/>
        </p:nvSpPr>
        <p:spPr bwMode="auto">
          <a:xfrm flipV="1">
            <a:off x="168116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9" name="Line 6"/>
          <p:cNvSpPr>
            <a:spLocks noChangeShapeType="1"/>
          </p:cNvSpPr>
          <p:nvPr/>
        </p:nvSpPr>
        <p:spPr bwMode="auto">
          <a:xfrm flipV="1">
            <a:off x="223361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0" name="Line 7"/>
          <p:cNvSpPr>
            <a:spLocks noChangeShapeType="1"/>
          </p:cNvSpPr>
          <p:nvPr/>
        </p:nvSpPr>
        <p:spPr bwMode="auto">
          <a:xfrm flipV="1">
            <a:off x="278606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1" name="Line 8"/>
          <p:cNvSpPr>
            <a:spLocks noChangeShapeType="1"/>
          </p:cNvSpPr>
          <p:nvPr/>
        </p:nvSpPr>
        <p:spPr bwMode="auto">
          <a:xfrm flipV="1">
            <a:off x="333851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2" name="Line 9"/>
          <p:cNvSpPr>
            <a:spLocks noChangeShapeType="1"/>
          </p:cNvSpPr>
          <p:nvPr/>
        </p:nvSpPr>
        <p:spPr bwMode="auto">
          <a:xfrm flipV="1">
            <a:off x="389096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3" name="Line 10"/>
          <p:cNvSpPr>
            <a:spLocks noChangeShapeType="1"/>
          </p:cNvSpPr>
          <p:nvPr/>
        </p:nvSpPr>
        <p:spPr bwMode="auto">
          <a:xfrm flipV="1">
            <a:off x="444341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4" name="Line 11"/>
          <p:cNvSpPr>
            <a:spLocks noChangeShapeType="1"/>
          </p:cNvSpPr>
          <p:nvPr/>
        </p:nvSpPr>
        <p:spPr bwMode="auto">
          <a:xfrm flipV="1">
            <a:off x="499586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5" name="Line 12"/>
          <p:cNvSpPr>
            <a:spLocks noChangeShapeType="1"/>
          </p:cNvSpPr>
          <p:nvPr/>
        </p:nvSpPr>
        <p:spPr bwMode="auto">
          <a:xfrm flipV="1">
            <a:off x="554831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6" name="Line 13"/>
          <p:cNvSpPr>
            <a:spLocks noChangeShapeType="1"/>
          </p:cNvSpPr>
          <p:nvPr/>
        </p:nvSpPr>
        <p:spPr bwMode="auto">
          <a:xfrm flipV="1">
            <a:off x="610076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7" name="Line 14"/>
          <p:cNvSpPr>
            <a:spLocks noChangeShapeType="1"/>
          </p:cNvSpPr>
          <p:nvPr/>
        </p:nvSpPr>
        <p:spPr bwMode="auto">
          <a:xfrm flipV="1">
            <a:off x="665321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8" name="Line 15"/>
          <p:cNvSpPr>
            <a:spLocks noChangeShapeType="1"/>
          </p:cNvSpPr>
          <p:nvPr/>
        </p:nvSpPr>
        <p:spPr bwMode="auto">
          <a:xfrm flipV="1">
            <a:off x="7205663" y="60293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4080" name="Text Box 16"/>
          <p:cNvSpPr txBox="1">
            <a:spLocks noChangeArrowheads="1"/>
          </p:cNvSpPr>
          <p:nvPr/>
        </p:nvSpPr>
        <p:spPr bwMode="auto">
          <a:xfrm>
            <a:off x="1397000" y="6111875"/>
            <a:ext cx="463550" cy="274638"/>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xleft</a:t>
            </a:r>
          </a:p>
        </p:txBody>
      </p:sp>
      <p:sp>
        <p:nvSpPr>
          <p:cNvPr id="344081" name="Text Box 17"/>
          <p:cNvSpPr txBox="1">
            <a:spLocks noChangeArrowheads="1"/>
          </p:cNvSpPr>
          <p:nvPr/>
        </p:nvSpPr>
        <p:spPr bwMode="auto">
          <a:xfrm>
            <a:off x="6961188" y="6064250"/>
            <a:ext cx="555625" cy="274638"/>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xright</a:t>
            </a:r>
          </a:p>
        </p:txBody>
      </p:sp>
      <p:sp>
        <p:nvSpPr>
          <p:cNvPr id="23571" name="Text Box 18"/>
          <p:cNvSpPr txBox="1">
            <a:spLocks noChangeArrowheads="1"/>
          </p:cNvSpPr>
          <p:nvPr/>
        </p:nvSpPr>
        <p:spPr bwMode="auto">
          <a:xfrm>
            <a:off x="1827213" y="59483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23572" name="Text Box 19"/>
          <p:cNvSpPr txBox="1">
            <a:spLocks noChangeArrowheads="1"/>
          </p:cNvSpPr>
          <p:nvPr/>
        </p:nvSpPr>
        <p:spPr bwMode="auto">
          <a:xfrm>
            <a:off x="2935288" y="59483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23573" name="Text Box 20"/>
          <p:cNvSpPr txBox="1">
            <a:spLocks noChangeArrowheads="1"/>
          </p:cNvSpPr>
          <p:nvPr/>
        </p:nvSpPr>
        <p:spPr bwMode="auto">
          <a:xfrm>
            <a:off x="3489325" y="59483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23574" name="Text Box 21"/>
          <p:cNvSpPr txBox="1">
            <a:spLocks noChangeArrowheads="1"/>
          </p:cNvSpPr>
          <p:nvPr/>
        </p:nvSpPr>
        <p:spPr bwMode="auto">
          <a:xfrm>
            <a:off x="4043363" y="59483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23575" name="Text Box 22"/>
          <p:cNvSpPr txBox="1">
            <a:spLocks noChangeArrowheads="1"/>
          </p:cNvSpPr>
          <p:nvPr/>
        </p:nvSpPr>
        <p:spPr bwMode="auto">
          <a:xfrm>
            <a:off x="4597400" y="59483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23576" name="Text Box 23"/>
          <p:cNvSpPr txBox="1">
            <a:spLocks noChangeArrowheads="1"/>
          </p:cNvSpPr>
          <p:nvPr/>
        </p:nvSpPr>
        <p:spPr bwMode="auto">
          <a:xfrm>
            <a:off x="5151438" y="59483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23577" name="Text Box 24"/>
          <p:cNvSpPr txBox="1">
            <a:spLocks noChangeArrowheads="1"/>
          </p:cNvSpPr>
          <p:nvPr/>
        </p:nvSpPr>
        <p:spPr bwMode="auto">
          <a:xfrm>
            <a:off x="5705475" y="59483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23578" name="Text Box 25"/>
          <p:cNvSpPr txBox="1">
            <a:spLocks noChangeArrowheads="1"/>
          </p:cNvSpPr>
          <p:nvPr/>
        </p:nvSpPr>
        <p:spPr bwMode="auto">
          <a:xfrm>
            <a:off x="6259513" y="59483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23579" name="Text Box 26"/>
          <p:cNvSpPr txBox="1">
            <a:spLocks noChangeArrowheads="1"/>
          </p:cNvSpPr>
          <p:nvPr/>
        </p:nvSpPr>
        <p:spPr bwMode="auto">
          <a:xfrm>
            <a:off x="6815138" y="5949950"/>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23580" name="Text Box 27"/>
          <p:cNvSpPr txBox="1">
            <a:spLocks noChangeArrowheads="1"/>
          </p:cNvSpPr>
          <p:nvPr/>
        </p:nvSpPr>
        <p:spPr bwMode="auto">
          <a:xfrm>
            <a:off x="2381250" y="59483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344092" name="Text Box 28"/>
          <p:cNvSpPr txBox="1">
            <a:spLocks noChangeArrowheads="1"/>
          </p:cNvSpPr>
          <p:nvPr/>
        </p:nvSpPr>
        <p:spPr bwMode="auto">
          <a:xfrm>
            <a:off x="1536700" y="5942013"/>
            <a:ext cx="184150" cy="579437"/>
          </a:xfrm>
          <a:prstGeom prst="rect">
            <a:avLst/>
          </a:prstGeom>
          <a:noFill/>
          <a:ln w="12700">
            <a:noFill/>
            <a:miter lim="800000"/>
            <a:headEnd/>
            <a:tailEnd/>
          </a:ln>
          <a:effectLst/>
        </p:spPr>
        <p:txBody>
          <a:bodyPr wrap="none">
            <a:spAutoFit/>
          </a:bodyPr>
          <a:lstStyle/>
          <a:p>
            <a:pPr algn="ctr">
              <a:defRPr/>
            </a:pPr>
            <a:endParaRPr lang="en-US" sz="3200">
              <a:solidFill>
                <a:schemeClr val="tx1"/>
              </a:solidFill>
              <a:effectLst>
                <a:outerShdw blurRad="38100" dist="38100" dir="2700000" algn="tl">
                  <a:srgbClr val="C0C0C0"/>
                </a:outerShdw>
              </a:effectLst>
            </a:endParaRPr>
          </a:p>
        </p:txBody>
      </p:sp>
      <p:sp>
        <p:nvSpPr>
          <p:cNvPr id="344093" name="Text Box 29"/>
          <p:cNvSpPr txBox="1">
            <a:spLocks noChangeArrowheads="1"/>
          </p:cNvSpPr>
          <p:nvPr/>
        </p:nvSpPr>
        <p:spPr bwMode="auto">
          <a:xfrm>
            <a:off x="1814513" y="5748338"/>
            <a:ext cx="311150" cy="396875"/>
          </a:xfrm>
          <a:prstGeom prst="rect">
            <a:avLst/>
          </a:prstGeom>
          <a:noFill/>
          <a:ln w="12700">
            <a:noFill/>
            <a:miter lim="800000"/>
            <a:headEnd/>
            <a:tailEnd/>
          </a:ln>
          <a:effectLst/>
        </p:spPr>
        <p:txBody>
          <a:bodyPr>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1</a:t>
            </a:r>
          </a:p>
        </p:txBody>
      </p:sp>
      <p:sp>
        <p:nvSpPr>
          <p:cNvPr id="344094" name="Text Box 30"/>
          <p:cNvSpPr txBox="1">
            <a:spLocks noChangeArrowheads="1"/>
          </p:cNvSpPr>
          <p:nvPr/>
        </p:nvSpPr>
        <p:spPr bwMode="auto">
          <a:xfrm>
            <a:off x="2359025" y="57451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2</a:t>
            </a:r>
          </a:p>
        </p:txBody>
      </p:sp>
      <p:sp>
        <p:nvSpPr>
          <p:cNvPr id="344095" name="Text Box 31"/>
          <p:cNvSpPr txBox="1">
            <a:spLocks noChangeArrowheads="1"/>
          </p:cNvSpPr>
          <p:nvPr/>
        </p:nvSpPr>
        <p:spPr bwMode="auto">
          <a:xfrm>
            <a:off x="2908300" y="57451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3</a:t>
            </a:r>
          </a:p>
        </p:txBody>
      </p:sp>
      <p:sp>
        <p:nvSpPr>
          <p:cNvPr id="344096" name="Text Box 32"/>
          <p:cNvSpPr txBox="1">
            <a:spLocks noChangeArrowheads="1"/>
          </p:cNvSpPr>
          <p:nvPr/>
        </p:nvSpPr>
        <p:spPr bwMode="auto">
          <a:xfrm>
            <a:off x="3455988" y="57451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4</a:t>
            </a:r>
          </a:p>
        </p:txBody>
      </p:sp>
      <p:sp>
        <p:nvSpPr>
          <p:cNvPr id="344097" name="Text Box 33"/>
          <p:cNvSpPr txBox="1">
            <a:spLocks noChangeArrowheads="1"/>
          </p:cNvSpPr>
          <p:nvPr/>
        </p:nvSpPr>
        <p:spPr bwMode="auto">
          <a:xfrm>
            <a:off x="4005263" y="57451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5</a:t>
            </a:r>
          </a:p>
        </p:txBody>
      </p:sp>
      <p:sp>
        <p:nvSpPr>
          <p:cNvPr id="344098" name="Text Box 34"/>
          <p:cNvSpPr txBox="1">
            <a:spLocks noChangeArrowheads="1"/>
          </p:cNvSpPr>
          <p:nvPr/>
        </p:nvSpPr>
        <p:spPr bwMode="auto">
          <a:xfrm>
            <a:off x="4552950" y="57451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6</a:t>
            </a:r>
          </a:p>
        </p:txBody>
      </p:sp>
      <p:sp>
        <p:nvSpPr>
          <p:cNvPr id="344099" name="Text Box 35"/>
          <p:cNvSpPr txBox="1">
            <a:spLocks noChangeArrowheads="1"/>
          </p:cNvSpPr>
          <p:nvPr/>
        </p:nvSpPr>
        <p:spPr bwMode="auto">
          <a:xfrm>
            <a:off x="5102225" y="57451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7</a:t>
            </a:r>
          </a:p>
        </p:txBody>
      </p:sp>
      <p:sp>
        <p:nvSpPr>
          <p:cNvPr id="344100" name="Text Box 36"/>
          <p:cNvSpPr txBox="1">
            <a:spLocks noChangeArrowheads="1"/>
          </p:cNvSpPr>
          <p:nvPr/>
        </p:nvSpPr>
        <p:spPr bwMode="auto">
          <a:xfrm>
            <a:off x="5649913" y="57451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8</a:t>
            </a:r>
          </a:p>
        </p:txBody>
      </p:sp>
      <p:sp>
        <p:nvSpPr>
          <p:cNvPr id="344101" name="Text Box 37"/>
          <p:cNvSpPr txBox="1">
            <a:spLocks noChangeArrowheads="1"/>
          </p:cNvSpPr>
          <p:nvPr/>
        </p:nvSpPr>
        <p:spPr bwMode="auto">
          <a:xfrm>
            <a:off x="6199188" y="57451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9</a:t>
            </a:r>
          </a:p>
        </p:txBody>
      </p:sp>
      <p:sp>
        <p:nvSpPr>
          <p:cNvPr id="344102" name="Text Box 38"/>
          <p:cNvSpPr txBox="1">
            <a:spLocks noChangeArrowheads="1"/>
          </p:cNvSpPr>
          <p:nvPr/>
        </p:nvSpPr>
        <p:spPr bwMode="auto">
          <a:xfrm>
            <a:off x="6745288" y="5745163"/>
            <a:ext cx="37465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10</a:t>
            </a:r>
          </a:p>
        </p:txBody>
      </p:sp>
      <p:sp>
        <p:nvSpPr>
          <p:cNvPr id="344103" name="Text Box 39"/>
          <p:cNvSpPr txBox="1">
            <a:spLocks noChangeArrowheads="1"/>
          </p:cNvSpPr>
          <p:nvPr/>
        </p:nvSpPr>
        <p:spPr bwMode="auto">
          <a:xfrm>
            <a:off x="225425" y="5608638"/>
            <a:ext cx="619125" cy="396875"/>
          </a:xfrm>
          <a:prstGeom prst="rect">
            <a:avLst/>
          </a:prstGeom>
          <a:noFill/>
          <a:ln w="12700">
            <a:noFill/>
            <a:miter lim="800000"/>
            <a:headEnd/>
            <a:tailEnd/>
          </a:ln>
          <a:effectLst/>
        </p:spPr>
        <p:txBody>
          <a:bodyPr wrap="none">
            <a:spAutoFit/>
          </a:bodyPr>
          <a:lstStyle/>
          <a:p>
            <a:pPr algn="ctr">
              <a:defRPr/>
            </a:pPr>
            <a:r>
              <a:rPr lang="en-US" sz="2000">
                <a:solidFill>
                  <a:schemeClr val="tx1"/>
                </a:solidFill>
                <a:effectLst>
                  <a:outerShdw blurRad="38100" dist="38100" dir="2700000" algn="tl">
                    <a:srgbClr val="C0C0C0"/>
                  </a:outerShdw>
                </a:effectLst>
                <a:latin typeface="Symbol" pitchFamily="18" charset="2"/>
              </a:rPr>
              <a:t>m</a:t>
            </a:r>
            <a:r>
              <a:rPr lang="en-US" sz="2000">
                <a:solidFill>
                  <a:schemeClr val="tx1"/>
                </a:solidFill>
                <a:effectLst>
                  <a:outerShdw blurRad="38100" dist="38100" dir="2700000" algn="tl">
                    <a:srgbClr val="C0C0C0"/>
                  </a:outerShdw>
                </a:effectLst>
              </a:rPr>
              <a:t>&gt;0</a:t>
            </a:r>
          </a:p>
        </p:txBody>
      </p:sp>
      <p:sp>
        <p:nvSpPr>
          <p:cNvPr id="23593" name="Line 40"/>
          <p:cNvSpPr>
            <a:spLocks noChangeShapeType="1"/>
          </p:cNvSpPr>
          <p:nvPr/>
        </p:nvSpPr>
        <p:spPr bwMode="auto">
          <a:xfrm>
            <a:off x="965200" y="5816600"/>
            <a:ext cx="482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4105" name="Text Box 41"/>
          <p:cNvSpPr txBox="1">
            <a:spLocks noChangeArrowheads="1"/>
          </p:cNvSpPr>
          <p:nvPr/>
        </p:nvSpPr>
        <p:spPr bwMode="auto">
          <a:xfrm>
            <a:off x="7718425" y="5481638"/>
            <a:ext cx="619125" cy="396875"/>
          </a:xfrm>
          <a:prstGeom prst="rect">
            <a:avLst/>
          </a:prstGeom>
          <a:noFill/>
          <a:ln w="12700">
            <a:noFill/>
            <a:miter lim="800000"/>
            <a:headEnd/>
            <a:tailEnd/>
          </a:ln>
          <a:effectLst/>
        </p:spPr>
        <p:txBody>
          <a:bodyPr wrap="none">
            <a:spAutoFit/>
          </a:bodyPr>
          <a:lstStyle/>
          <a:p>
            <a:pPr algn="ctr">
              <a:defRPr/>
            </a:pPr>
            <a:r>
              <a:rPr lang="en-US" sz="2000">
                <a:solidFill>
                  <a:schemeClr val="tx1"/>
                </a:solidFill>
                <a:effectLst>
                  <a:outerShdw blurRad="38100" dist="38100" dir="2700000" algn="tl">
                    <a:srgbClr val="C0C0C0"/>
                  </a:outerShdw>
                </a:effectLst>
                <a:latin typeface="Symbol" pitchFamily="18" charset="2"/>
              </a:rPr>
              <a:t>m</a:t>
            </a:r>
            <a:r>
              <a:rPr lang="en-US" sz="2000">
                <a:solidFill>
                  <a:schemeClr val="tx1"/>
                </a:solidFill>
                <a:effectLst>
                  <a:outerShdw blurRad="38100" dist="38100" dir="2700000" algn="tl">
                    <a:srgbClr val="C0C0C0"/>
                  </a:outerShdw>
                </a:effectLst>
              </a:rPr>
              <a:t>&lt;0</a:t>
            </a:r>
          </a:p>
        </p:txBody>
      </p:sp>
      <p:sp>
        <p:nvSpPr>
          <p:cNvPr id="23595" name="Line 42"/>
          <p:cNvSpPr>
            <a:spLocks noChangeShapeType="1"/>
          </p:cNvSpPr>
          <p:nvPr/>
        </p:nvSpPr>
        <p:spPr bwMode="auto">
          <a:xfrm flipH="1">
            <a:off x="6883400" y="5664200"/>
            <a:ext cx="647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CF92037D-9ACC-417A-9D6A-6883A4B538A3}" type="slidenum">
              <a:rPr lang="en-US" altLang="en-US" sz="1400" smtClean="0"/>
              <a:pPr>
                <a:spcBef>
                  <a:spcPct val="0"/>
                </a:spcBef>
                <a:buClrTx/>
                <a:buSzTx/>
                <a:buFontTx/>
                <a:buNone/>
              </a:pPr>
              <a:t>21</a:t>
            </a:fld>
            <a:endParaRPr lang="en-US" altLang="en-US" sz="1400" smtClean="0"/>
          </a:p>
        </p:txBody>
      </p:sp>
      <p:sp>
        <p:nvSpPr>
          <p:cNvPr id="345090" name="Rectangle 2"/>
          <p:cNvSpPr>
            <a:spLocks noGrp="1" noChangeArrowheads="1"/>
          </p:cNvSpPr>
          <p:nvPr>
            <p:ph type="title"/>
          </p:nvPr>
        </p:nvSpPr>
        <p:spPr>
          <a:xfrm>
            <a:off x="1766888" y="255588"/>
            <a:ext cx="7162800" cy="1143000"/>
          </a:xfrm>
        </p:spPr>
        <p:txBody>
          <a:bodyPr/>
          <a:lstStyle/>
          <a:p>
            <a:pPr marL="838200" indent="-838200">
              <a:defRPr/>
            </a:pPr>
            <a:r>
              <a:rPr lang="en-US" smtClean="0"/>
              <a:t>Boundary conditions</a:t>
            </a:r>
          </a:p>
        </p:txBody>
      </p:sp>
      <p:sp>
        <p:nvSpPr>
          <p:cNvPr id="345091" name="Rectangle 3"/>
          <p:cNvSpPr>
            <a:spLocks noGrp="1" noChangeArrowheads="1"/>
          </p:cNvSpPr>
          <p:nvPr>
            <p:ph type="body" idx="1"/>
          </p:nvPr>
        </p:nvSpPr>
        <p:spPr>
          <a:xfrm>
            <a:off x="177800" y="1360488"/>
            <a:ext cx="8661400" cy="4341812"/>
          </a:xfrm>
        </p:spPr>
        <p:txBody>
          <a:bodyPr/>
          <a:lstStyle/>
          <a:p>
            <a:pPr marL="609600" indent="-609600">
              <a:lnSpc>
                <a:spcPct val="90000"/>
              </a:lnSpc>
              <a:defRPr/>
            </a:pPr>
            <a:r>
              <a:rPr lang="en-US" sz="2800" smtClean="0"/>
              <a:t>Implementing boundary conditions comes down to properly choosing the INITIAL (incoming) value for each direction:</a:t>
            </a:r>
          </a:p>
          <a:p>
            <a:pPr marL="990600" lvl="1" indent="-533400">
              <a:lnSpc>
                <a:spcPct val="90000"/>
              </a:lnSpc>
              <a:defRPr/>
            </a:pPr>
            <a:r>
              <a:rPr lang="en-US" sz="2400" smtClean="0"/>
              <a:t>Void B.C.=All directions start with </a:t>
            </a:r>
            <a:r>
              <a:rPr lang="en-US" sz="2400" smtClean="0">
                <a:latin typeface="Symbol" pitchFamily="18" charset="2"/>
              </a:rPr>
              <a:t>y</a:t>
            </a:r>
            <a:r>
              <a:rPr lang="en-US" sz="2400" baseline="-25000" smtClean="0"/>
              <a:t>in</a:t>
            </a:r>
            <a:r>
              <a:rPr lang="en-US" sz="2400" smtClean="0"/>
              <a:t>=0</a:t>
            </a:r>
          </a:p>
          <a:p>
            <a:pPr marL="990600" lvl="1" indent="-533400">
              <a:lnSpc>
                <a:spcPct val="90000"/>
              </a:lnSpc>
              <a:defRPr/>
            </a:pPr>
            <a:r>
              <a:rPr lang="en-US" sz="2400" smtClean="0"/>
              <a:t>Reflected B.C.=All directions start with </a:t>
            </a:r>
            <a:r>
              <a:rPr lang="en-US" sz="2400" smtClean="0">
                <a:latin typeface="Symbol" pitchFamily="18" charset="2"/>
              </a:rPr>
              <a:t>y</a:t>
            </a:r>
            <a:r>
              <a:rPr lang="en-US" sz="2400" baseline="-25000" smtClean="0"/>
              <a:t>in</a:t>
            </a:r>
            <a:r>
              <a:rPr lang="en-US" sz="2400" smtClean="0"/>
              <a:t> set to the previous OUTGOING value of the direction with –</a:t>
            </a:r>
            <a:r>
              <a:rPr lang="en-US" sz="2400" smtClean="0">
                <a:latin typeface="Symbol" pitchFamily="18" charset="2"/>
              </a:rPr>
              <a:t>m</a:t>
            </a:r>
            <a:r>
              <a:rPr lang="en-US" sz="2400" smtClean="0"/>
              <a:t> (at the same edge)</a:t>
            </a:r>
          </a:p>
          <a:p>
            <a:pPr marL="990600" lvl="1" indent="-533400">
              <a:lnSpc>
                <a:spcPct val="90000"/>
              </a:lnSpc>
              <a:defRPr/>
            </a:pPr>
            <a:r>
              <a:rPr lang="en-US" sz="2400" smtClean="0"/>
              <a:t>Periodic B.C.=All directions start with </a:t>
            </a:r>
            <a:r>
              <a:rPr lang="en-US" sz="2400" smtClean="0">
                <a:latin typeface="Symbol" pitchFamily="18" charset="2"/>
              </a:rPr>
              <a:t>y</a:t>
            </a:r>
            <a:r>
              <a:rPr lang="en-US" sz="2400" baseline="-25000" smtClean="0"/>
              <a:t>in</a:t>
            </a:r>
            <a:r>
              <a:rPr lang="en-US" sz="2400" smtClean="0"/>
              <a:t> set to the previous OUTGOING value of the same direction</a:t>
            </a:r>
          </a:p>
          <a:p>
            <a:pPr marL="990600" lvl="1" indent="-533400">
              <a:lnSpc>
                <a:spcPct val="90000"/>
              </a:lnSpc>
              <a:defRPr/>
            </a:pPr>
            <a:r>
              <a:rPr lang="en-US" sz="2400" smtClean="0"/>
              <a:t>White B.C.= All directions start with </a:t>
            </a:r>
            <a:r>
              <a:rPr lang="en-US" sz="2400" smtClean="0">
                <a:latin typeface="Symbol" pitchFamily="18" charset="2"/>
              </a:rPr>
              <a:t>y</a:t>
            </a:r>
            <a:r>
              <a:rPr lang="en-US" sz="2400" baseline="-25000" smtClean="0"/>
              <a:t>in</a:t>
            </a:r>
            <a:r>
              <a:rPr lang="en-US" sz="2400" smtClean="0"/>
              <a:t> set to a multiple of the outgoing CURRENT on the same surface:</a:t>
            </a:r>
          </a:p>
        </p:txBody>
      </p:sp>
      <p:graphicFrame>
        <p:nvGraphicFramePr>
          <p:cNvPr id="24581" name="Object 4"/>
          <p:cNvGraphicFramePr>
            <a:graphicFrameLocks noChangeAspect="1"/>
          </p:cNvGraphicFramePr>
          <p:nvPr/>
        </p:nvGraphicFramePr>
        <p:xfrm>
          <a:off x="3079750" y="5549900"/>
          <a:ext cx="1946275" cy="1209675"/>
        </p:xfrm>
        <a:graphic>
          <a:graphicData uri="http://schemas.openxmlformats.org/presentationml/2006/ole">
            <mc:AlternateContent xmlns:mc="http://schemas.openxmlformats.org/markup-compatibility/2006">
              <mc:Choice xmlns:v="urn:schemas-microsoft-com:vml" Requires="v">
                <p:oleObj spid="_x0000_s24590" name="Equation" r:id="rId3" imgW="1002865" imgH="647419" progId="Equation.3">
                  <p:embed/>
                </p:oleObj>
              </mc:Choice>
              <mc:Fallback>
                <p:oleObj name="Equation" r:id="rId3" imgW="1002865" imgH="6474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0" y="5549900"/>
                        <a:ext cx="1946275" cy="120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30164BB2-7795-4E46-9155-62A142033F46}" type="slidenum">
              <a:rPr lang="en-US" altLang="en-US" sz="1400" smtClean="0"/>
              <a:pPr>
                <a:spcBef>
                  <a:spcPct val="0"/>
                </a:spcBef>
                <a:buClrTx/>
                <a:buSzTx/>
                <a:buFontTx/>
                <a:buNone/>
              </a:pPr>
              <a:t>22</a:t>
            </a:fld>
            <a:endParaRPr lang="en-US" altLang="en-US" sz="1400" smtClean="0"/>
          </a:p>
        </p:txBody>
      </p:sp>
      <p:sp>
        <p:nvSpPr>
          <p:cNvPr id="345090" name="Rectangle 2"/>
          <p:cNvSpPr>
            <a:spLocks noGrp="1" noChangeArrowheads="1"/>
          </p:cNvSpPr>
          <p:nvPr>
            <p:ph type="title"/>
          </p:nvPr>
        </p:nvSpPr>
        <p:spPr>
          <a:xfrm>
            <a:off x="1766888" y="255588"/>
            <a:ext cx="7162800" cy="1143000"/>
          </a:xfrm>
        </p:spPr>
        <p:txBody>
          <a:bodyPr/>
          <a:lstStyle/>
          <a:p>
            <a:pPr marL="838200" indent="-838200">
              <a:defRPr/>
            </a:pPr>
            <a:r>
              <a:rPr lang="en-US" dirty="0" smtClean="0"/>
              <a:t>In class exercise: Write 1D slab 2 group</a:t>
            </a:r>
          </a:p>
        </p:txBody>
      </p:sp>
      <p:pic>
        <p:nvPicPr>
          <p:cNvPr id="256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5080000"/>
            <a:ext cx="6013450" cy="1449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25" y="1343025"/>
            <a:ext cx="583882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9E5305F7-CF99-4E85-BE1B-D3218D2C66FF}" type="slidenum">
              <a:rPr lang="en-US" altLang="en-US" sz="1400" smtClean="0"/>
              <a:pPr>
                <a:spcBef>
                  <a:spcPct val="0"/>
                </a:spcBef>
                <a:buClrTx/>
                <a:buSzTx/>
                <a:buFontTx/>
                <a:buNone/>
              </a:pPr>
              <a:t>23</a:t>
            </a:fld>
            <a:endParaRPr lang="en-US" altLang="en-US" sz="1400" smtClean="0"/>
          </a:p>
        </p:txBody>
      </p:sp>
      <p:sp>
        <p:nvSpPr>
          <p:cNvPr id="346114" name="Rectangle 2"/>
          <p:cNvSpPr>
            <a:spLocks noGrp="1" noChangeArrowheads="1"/>
          </p:cNvSpPr>
          <p:nvPr>
            <p:ph type="title"/>
          </p:nvPr>
        </p:nvSpPr>
        <p:spPr>
          <a:xfrm>
            <a:off x="1766888" y="255588"/>
            <a:ext cx="7162800" cy="1143000"/>
          </a:xfrm>
        </p:spPr>
        <p:txBody>
          <a:bodyPr/>
          <a:lstStyle/>
          <a:p>
            <a:pPr marL="838200" indent="-838200">
              <a:defRPr/>
            </a:pPr>
            <a:r>
              <a:rPr lang="en-US" smtClean="0"/>
              <a:t>Homework 9-1</a:t>
            </a:r>
          </a:p>
        </p:txBody>
      </p:sp>
      <p:sp>
        <p:nvSpPr>
          <p:cNvPr id="346115" name="Rectangle 3"/>
          <p:cNvSpPr>
            <a:spLocks noGrp="1" noChangeArrowheads="1"/>
          </p:cNvSpPr>
          <p:nvPr>
            <p:ph type="body" idx="1"/>
          </p:nvPr>
        </p:nvSpPr>
        <p:spPr>
          <a:xfrm>
            <a:off x="234950" y="1665288"/>
            <a:ext cx="8661400" cy="4646612"/>
          </a:xfrm>
        </p:spPr>
        <p:txBody>
          <a:bodyPr/>
          <a:lstStyle/>
          <a:p>
            <a:pPr marL="609600" indent="-609600">
              <a:defRPr/>
            </a:pPr>
            <a:r>
              <a:rPr lang="en-US" sz="2400" dirty="0" smtClean="0"/>
              <a:t>Prove the first bullet of slide 9-19.</a:t>
            </a:r>
          </a:p>
          <a:p>
            <a:pPr marL="609600" indent="-609600">
              <a:defRPr/>
            </a:pPr>
            <a:r>
              <a:rPr lang="en-US" sz="2400" dirty="0" smtClean="0"/>
              <a:t>Prove the last bullet of slide 9-21.</a:t>
            </a:r>
          </a:p>
          <a:p>
            <a:pPr marL="609600" indent="-609600">
              <a:buFontTx/>
              <a:buNone/>
              <a:defRPr/>
            </a:pPr>
            <a:r>
              <a:rPr lang="en-US" sz="2400" dirty="0" smtClean="0"/>
              <a:t>	(Hint: The same way we did it before, but with summations replacing integrals)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C0F1B42F-A7A5-4A90-B884-ECB0E6B82BCB}" type="slidenum">
              <a:rPr lang="en-US" altLang="en-US" sz="1400" smtClean="0"/>
              <a:pPr>
                <a:spcBef>
                  <a:spcPct val="0"/>
                </a:spcBef>
                <a:buClrTx/>
                <a:buSzTx/>
                <a:buFontTx/>
                <a:buNone/>
              </a:pPr>
              <a:t>24</a:t>
            </a:fld>
            <a:endParaRPr lang="en-US" altLang="en-US" sz="1400" smtClean="0"/>
          </a:p>
        </p:txBody>
      </p:sp>
      <p:sp>
        <p:nvSpPr>
          <p:cNvPr id="346114" name="Rectangle 2"/>
          <p:cNvSpPr>
            <a:spLocks noGrp="1" noChangeArrowheads="1"/>
          </p:cNvSpPr>
          <p:nvPr>
            <p:ph type="title"/>
          </p:nvPr>
        </p:nvSpPr>
        <p:spPr>
          <a:xfrm>
            <a:off x="1766888" y="255588"/>
            <a:ext cx="7162800" cy="1143000"/>
          </a:xfrm>
        </p:spPr>
        <p:txBody>
          <a:bodyPr/>
          <a:lstStyle/>
          <a:p>
            <a:pPr marL="838200" indent="-838200">
              <a:defRPr/>
            </a:pPr>
            <a:r>
              <a:rPr lang="en-US" dirty="0" smtClean="0"/>
              <a:t>Homework 9-2</a:t>
            </a:r>
          </a:p>
        </p:txBody>
      </p:sp>
      <p:sp>
        <p:nvSpPr>
          <p:cNvPr id="346115" name="Rectangle 3"/>
          <p:cNvSpPr>
            <a:spLocks noGrp="1" noChangeArrowheads="1"/>
          </p:cNvSpPr>
          <p:nvPr>
            <p:ph type="body" idx="1"/>
          </p:nvPr>
        </p:nvSpPr>
        <p:spPr>
          <a:xfrm>
            <a:off x="209550" y="1284288"/>
            <a:ext cx="8661400" cy="4646612"/>
          </a:xfrm>
        </p:spPr>
        <p:txBody>
          <a:bodyPr/>
          <a:lstStyle/>
          <a:p>
            <a:pPr marL="609600" indent="-609600">
              <a:defRPr/>
            </a:pPr>
            <a:r>
              <a:rPr lang="en-US" sz="2800" dirty="0" smtClean="0"/>
              <a:t>Work an absorption-only problem:</a:t>
            </a:r>
          </a:p>
          <a:p>
            <a:pPr marL="990600" lvl="1" indent="-533400">
              <a:defRPr/>
            </a:pPr>
            <a:r>
              <a:rPr lang="en-US" sz="2400" dirty="0" smtClean="0"/>
              <a:t>5 mean free paths thick slab</a:t>
            </a:r>
          </a:p>
          <a:p>
            <a:pPr marL="990600" lvl="1" indent="-533400">
              <a:defRPr/>
            </a:pPr>
            <a:r>
              <a:rPr lang="en-US" sz="2400" dirty="0" smtClean="0"/>
              <a:t>Isotropic flux on left boundary (for incoming directions) with current of 1</a:t>
            </a:r>
          </a:p>
          <a:p>
            <a:pPr marL="1371600" lvl="2" indent="-457200">
              <a:defRPr/>
            </a:pPr>
            <a:r>
              <a:rPr lang="en-US" sz="2000" dirty="0" smtClean="0"/>
              <a:t>Use Step, Diamond difference, and Weighted with </a:t>
            </a:r>
            <a:r>
              <a:rPr lang="en-US" sz="2000" dirty="0" smtClean="0">
                <a:latin typeface="Symbol" pitchFamily="18" charset="2"/>
              </a:rPr>
              <a:t>a</a:t>
            </a:r>
            <a:r>
              <a:rPr lang="en-US" sz="2000" dirty="0" smtClean="0"/>
              <a:t>=0.8</a:t>
            </a:r>
          </a:p>
          <a:p>
            <a:pPr marL="1371600" lvl="2" indent="-457200">
              <a:defRPr/>
            </a:pPr>
            <a:r>
              <a:rPr lang="en-US" sz="2000" dirty="0" smtClean="0"/>
              <a:t>Use S</a:t>
            </a:r>
            <a:r>
              <a:rPr lang="en-US" sz="2000" baseline="-25000" dirty="0" smtClean="0"/>
              <a:t>4</a:t>
            </a:r>
            <a:r>
              <a:rPr lang="en-US" sz="2000" dirty="0" smtClean="0"/>
              <a:t>, S</a:t>
            </a:r>
            <a:r>
              <a:rPr lang="en-US" sz="2000" baseline="-25000" dirty="0" smtClean="0"/>
              <a:t>8</a:t>
            </a:r>
            <a:r>
              <a:rPr lang="en-US" sz="2000" dirty="0" smtClean="0"/>
              <a:t>, S</a:t>
            </a:r>
            <a:r>
              <a:rPr lang="en-US" sz="2000" baseline="-25000" dirty="0" smtClean="0"/>
              <a:t>12</a:t>
            </a:r>
            <a:endParaRPr lang="en-US" sz="2000" dirty="0" smtClean="0"/>
          </a:p>
          <a:p>
            <a:pPr marL="1371600" lvl="2" indent="-457200">
              <a:defRPr/>
            </a:pPr>
            <a:r>
              <a:rPr lang="en-US" sz="2000" dirty="0" smtClean="0"/>
              <a:t>Use as fine a spatial </a:t>
            </a:r>
            <a:r>
              <a:rPr lang="en-US" sz="2000" dirty="0" err="1" smtClean="0"/>
              <a:t>discretization</a:t>
            </a:r>
            <a:r>
              <a:rPr lang="en-US" sz="2000" dirty="0" smtClean="0"/>
              <a:t> as required for convergence</a:t>
            </a:r>
          </a:p>
          <a:p>
            <a:pPr marL="990600" lvl="1" indent="-533400">
              <a:defRPr/>
            </a:pPr>
            <a:r>
              <a:rPr lang="en-US" sz="2400" dirty="0" smtClean="0"/>
              <a:t>Analytic outgoing current on the right boundary is 2E</a:t>
            </a:r>
            <a:r>
              <a:rPr lang="en-US" sz="2400" baseline="-25000" dirty="0" smtClean="0"/>
              <a:t>3</a:t>
            </a:r>
            <a:r>
              <a:rPr lang="en-US" sz="2400" dirty="0" smtClean="0"/>
              <a:t>(5)=1.755E-3</a:t>
            </a:r>
          </a:p>
          <a:p>
            <a:pPr marL="1371600" lvl="2" indent="-457200">
              <a:buFontTx/>
              <a:buNone/>
              <a:defRPr/>
            </a:pPr>
            <a:r>
              <a:rPr lang="en-US" sz="2000" dirty="0" smtClean="0"/>
              <a:t> (See App. A)</a:t>
            </a:r>
          </a:p>
          <a:p>
            <a:pPr marL="990600" lvl="1" indent="-533400">
              <a:defRPr/>
            </a:pPr>
            <a:r>
              <a:rPr lang="en-US" sz="2400" dirty="0" smtClean="0"/>
              <a:t>Check accuracy vs. spatial </a:t>
            </a:r>
            <a:r>
              <a:rPr lang="en-US" sz="2400" dirty="0" err="1" smtClean="0"/>
              <a:t>discretization</a:t>
            </a:r>
            <a:r>
              <a:rPr lang="en-US" sz="2400" dirty="0" smtClean="0"/>
              <a:t>, auxiliary equation used, angular </a:t>
            </a:r>
            <a:r>
              <a:rPr lang="en-US" sz="2400" dirty="0" err="1" smtClean="0"/>
              <a:t>quadrature</a:t>
            </a:r>
            <a:endParaRPr lang="en-US" sz="2400" dirty="0" smtClean="0"/>
          </a:p>
          <a:p>
            <a:pPr marL="590550" indent="-533400">
              <a:defRPr/>
            </a:pPr>
            <a:r>
              <a:rPr lang="en-US" sz="2400" dirty="0" smtClean="0"/>
              <a:t>Extra </a:t>
            </a:r>
            <a:r>
              <a:rPr lang="en-US" sz="2400" dirty="0" err="1" smtClean="0"/>
              <a:t>credit:What</a:t>
            </a:r>
            <a:r>
              <a:rPr lang="en-US" sz="2400" dirty="0" smtClean="0"/>
              <a:t> </a:t>
            </a:r>
            <a:r>
              <a:rPr lang="en-US" sz="2400" dirty="0" smtClean="0"/>
              <a:t>would be the optimum value of </a:t>
            </a:r>
            <a:r>
              <a:rPr lang="en-US" sz="2400" dirty="0" smtClean="0">
                <a:latin typeface="Symbol" pitchFamily="18" charset="2"/>
              </a:rPr>
              <a:t>a</a:t>
            </a:r>
            <a:r>
              <a:rPr lang="en-US" sz="2400" baseline="-25000" dirty="0" smtClean="0">
                <a:cs typeface="Arial" pitchFamily="34" charset="0"/>
              </a:rPr>
              <a:t>n</a:t>
            </a:r>
            <a:r>
              <a:rPr lang="en-US" sz="2400"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8-</a:t>
            </a:r>
            <a:fld id="{6ABEF8F3-A661-4B95-AB16-0E4A03144B55}" type="slidenum">
              <a:rPr lang="en-US" altLang="en-US" sz="1400" smtClean="0"/>
              <a:pPr>
                <a:spcBef>
                  <a:spcPct val="0"/>
                </a:spcBef>
                <a:buClrTx/>
                <a:buSzTx/>
                <a:buFontTx/>
                <a:buNone/>
              </a:pPr>
              <a:t>3</a:t>
            </a:fld>
            <a:endParaRPr lang="en-US" altLang="en-US" sz="1400" smtClean="0"/>
          </a:p>
        </p:txBody>
      </p:sp>
      <p:sp>
        <p:nvSpPr>
          <p:cNvPr id="324610" name="Rectangle 2"/>
          <p:cNvSpPr>
            <a:spLocks noGrp="1" noChangeArrowheads="1"/>
          </p:cNvSpPr>
          <p:nvPr>
            <p:ph type="title"/>
          </p:nvPr>
        </p:nvSpPr>
        <p:spPr>
          <a:xfrm>
            <a:off x="1766888" y="255588"/>
            <a:ext cx="7162800" cy="1143000"/>
          </a:xfrm>
        </p:spPr>
        <p:txBody>
          <a:bodyPr/>
          <a:lstStyle/>
          <a:p>
            <a:pPr marL="838200" indent="-838200">
              <a:defRPr/>
            </a:pPr>
            <a:r>
              <a:rPr lang="en-US" smtClean="0"/>
              <a:t>Applic. of SN quadrature to direct’n (2)</a:t>
            </a:r>
          </a:p>
        </p:txBody>
      </p:sp>
      <p:sp>
        <p:nvSpPr>
          <p:cNvPr id="324611" name="Rectangle 3"/>
          <p:cNvSpPr>
            <a:spLocks noGrp="1" noChangeArrowheads="1"/>
          </p:cNvSpPr>
          <p:nvPr>
            <p:ph type="body" idx="1"/>
          </p:nvPr>
        </p:nvSpPr>
        <p:spPr>
          <a:xfrm>
            <a:off x="177800" y="1360488"/>
            <a:ext cx="8661400" cy="5497512"/>
          </a:xfrm>
        </p:spPr>
        <p:txBody>
          <a:bodyPr/>
          <a:lstStyle/>
          <a:p>
            <a:pPr marL="609600" indent="-609600">
              <a:defRPr/>
            </a:pPr>
            <a:r>
              <a:rPr lang="en-US" sz="2400" smtClean="0"/>
              <a:t>This approach also fits well with our definition of the angular source, for which we use flux moments:</a:t>
            </a:r>
          </a:p>
        </p:txBody>
      </p:sp>
      <p:graphicFrame>
        <p:nvGraphicFramePr>
          <p:cNvPr id="5125" name="Object 4"/>
          <p:cNvGraphicFramePr>
            <a:graphicFrameLocks noChangeAspect="1"/>
          </p:cNvGraphicFramePr>
          <p:nvPr>
            <p:extLst>
              <p:ext uri="{D42A27DB-BD31-4B8C-83A1-F6EECF244321}">
                <p14:modId xmlns:p14="http://schemas.microsoft.com/office/powerpoint/2010/main" val="910412355"/>
              </p:ext>
            </p:extLst>
          </p:nvPr>
        </p:nvGraphicFramePr>
        <p:xfrm>
          <a:off x="614363" y="2254250"/>
          <a:ext cx="7697787" cy="4427538"/>
        </p:xfrm>
        <a:graphic>
          <a:graphicData uri="http://schemas.openxmlformats.org/presentationml/2006/ole">
            <mc:AlternateContent xmlns:mc="http://schemas.openxmlformats.org/markup-compatibility/2006">
              <mc:Choice xmlns:v="urn:schemas-microsoft-com:vml" Requires="v">
                <p:oleObj spid="_x0000_s5134" name="Equation" r:id="rId3" imgW="3555720" imgH="2120760" progId="Equation.DSMT4">
                  <p:embed/>
                </p:oleObj>
              </mc:Choice>
              <mc:Fallback>
                <p:oleObj name="Equation" r:id="rId3" imgW="3555720" imgH="2120760" progId="Equation.DSMT4">
                  <p:embed/>
                  <p:pic>
                    <p:nvPicPr>
                      <p:cNvPr id="0" name="Object 4"/>
                      <p:cNvPicPr>
                        <a:picLocks noChangeAspect="1" noChangeArrowheads="1"/>
                      </p:cNvPicPr>
                      <p:nvPr/>
                    </p:nvPicPr>
                    <p:blipFill>
                      <a:blip r:embed="rId4"/>
                      <a:srcRect/>
                      <a:stretch>
                        <a:fillRect/>
                      </a:stretch>
                    </p:blipFill>
                    <p:spPr bwMode="auto">
                      <a:xfrm>
                        <a:off x="614363" y="2254250"/>
                        <a:ext cx="7697787" cy="4427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EA8F494D-BE50-46A6-A0BF-FC79F1567A66}" type="slidenum">
              <a:rPr lang="en-US" altLang="en-US" sz="1400" smtClean="0"/>
              <a:pPr>
                <a:spcBef>
                  <a:spcPct val="0"/>
                </a:spcBef>
                <a:buClrTx/>
                <a:buSzTx/>
                <a:buFontTx/>
                <a:buNone/>
              </a:pPr>
              <a:t>4</a:t>
            </a:fld>
            <a:endParaRPr lang="en-US" altLang="en-US" sz="1400" smtClean="0"/>
          </a:p>
        </p:txBody>
      </p:sp>
      <p:sp>
        <p:nvSpPr>
          <p:cNvPr id="327682" name="Rectangle 2"/>
          <p:cNvSpPr>
            <a:spLocks noGrp="1" noChangeArrowheads="1"/>
          </p:cNvSpPr>
          <p:nvPr>
            <p:ph type="title"/>
          </p:nvPr>
        </p:nvSpPr>
        <p:spPr>
          <a:xfrm>
            <a:off x="1766888" y="255588"/>
            <a:ext cx="7162800" cy="1143000"/>
          </a:xfrm>
        </p:spPr>
        <p:txBody>
          <a:bodyPr/>
          <a:lstStyle/>
          <a:p>
            <a:pPr marL="838200" indent="-838200">
              <a:defRPr/>
            </a:pPr>
            <a:r>
              <a:rPr lang="en-US" smtClean="0"/>
              <a:t>1D Slab D.O. Equation</a:t>
            </a:r>
          </a:p>
        </p:txBody>
      </p:sp>
      <p:sp>
        <p:nvSpPr>
          <p:cNvPr id="327683" name="Rectangle 3"/>
          <p:cNvSpPr>
            <a:spLocks noGrp="1" noChangeArrowheads="1"/>
          </p:cNvSpPr>
          <p:nvPr>
            <p:ph type="body" idx="1"/>
          </p:nvPr>
        </p:nvSpPr>
        <p:spPr>
          <a:xfrm>
            <a:off x="177800" y="1360488"/>
            <a:ext cx="8661400" cy="5497512"/>
          </a:xfrm>
        </p:spPr>
        <p:txBody>
          <a:bodyPr/>
          <a:lstStyle/>
          <a:p>
            <a:pPr marL="609600" indent="-609600">
              <a:defRPr/>
            </a:pPr>
            <a:r>
              <a:rPr lang="en-US" sz="2400" smtClean="0"/>
              <a:t>Our current status: For each energy group we calculate the angular flux ONLY IN PARTICULAR DIRECTIONS (“discrete ordinates”):</a:t>
            </a:r>
          </a:p>
        </p:txBody>
      </p:sp>
      <p:graphicFrame>
        <p:nvGraphicFramePr>
          <p:cNvPr id="7173" name="Object 4"/>
          <p:cNvGraphicFramePr>
            <a:graphicFrameLocks noChangeAspect="1"/>
          </p:cNvGraphicFramePr>
          <p:nvPr>
            <p:extLst>
              <p:ext uri="{D42A27DB-BD31-4B8C-83A1-F6EECF244321}">
                <p14:modId xmlns:p14="http://schemas.microsoft.com/office/powerpoint/2010/main" val="2197499767"/>
              </p:ext>
            </p:extLst>
          </p:nvPr>
        </p:nvGraphicFramePr>
        <p:xfrm>
          <a:off x="887413" y="2530475"/>
          <a:ext cx="7245350" cy="4152900"/>
        </p:xfrm>
        <a:graphic>
          <a:graphicData uri="http://schemas.openxmlformats.org/presentationml/2006/ole">
            <mc:AlternateContent xmlns:mc="http://schemas.openxmlformats.org/markup-compatibility/2006">
              <mc:Choice xmlns:v="urn:schemas-microsoft-com:vml" Requires="v">
                <p:oleObj spid="_x0000_s7182" name="Equation" r:id="rId3" imgW="3733560" imgH="2222280" progId="Equation.DSMT4">
                  <p:embed/>
                </p:oleObj>
              </mc:Choice>
              <mc:Fallback>
                <p:oleObj name="Equation" r:id="rId3" imgW="3733560" imgH="2222280" progId="Equation.DSMT4">
                  <p:embed/>
                  <p:pic>
                    <p:nvPicPr>
                      <p:cNvPr id="0" name="Object 4"/>
                      <p:cNvPicPr>
                        <a:picLocks noChangeAspect="1" noChangeArrowheads="1"/>
                      </p:cNvPicPr>
                      <p:nvPr/>
                    </p:nvPicPr>
                    <p:blipFill>
                      <a:blip r:embed="rId4"/>
                      <a:srcRect/>
                      <a:stretch>
                        <a:fillRect/>
                      </a:stretch>
                    </p:blipFill>
                    <p:spPr bwMode="auto">
                      <a:xfrm>
                        <a:off x="887413" y="2530475"/>
                        <a:ext cx="7245350" cy="415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0D0885E9-9EC0-4D70-825C-85C2D2BAB03C}" type="slidenum">
              <a:rPr lang="en-US" altLang="en-US" sz="1400" smtClean="0"/>
              <a:pPr>
                <a:spcBef>
                  <a:spcPct val="0"/>
                </a:spcBef>
                <a:buClrTx/>
                <a:buSzTx/>
                <a:buFontTx/>
                <a:buNone/>
              </a:pPr>
              <a:t>5</a:t>
            </a:fld>
            <a:endParaRPr lang="en-US" altLang="en-US" sz="1400" smtClean="0"/>
          </a:p>
        </p:txBody>
      </p:sp>
      <p:sp>
        <p:nvSpPr>
          <p:cNvPr id="328706" name="Rectangle 2"/>
          <p:cNvSpPr>
            <a:spLocks noGrp="1" noChangeArrowheads="1"/>
          </p:cNvSpPr>
          <p:nvPr>
            <p:ph type="title"/>
          </p:nvPr>
        </p:nvSpPr>
        <p:spPr>
          <a:xfrm>
            <a:off x="1766888" y="255588"/>
            <a:ext cx="7162800" cy="1143000"/>
          </a:xfrm>
        </p:spPr>
        <p:txBody>
          <a:bodyPr/>
          <a:lstStyle/>
          <a:p>
            <a:pPr marL="838200" indent="-838200">
              <a:defRPr/>
            </a:pPr>
            <a:r>
              <a:rPr lang="en-US" smtClean="0">
                <a:solidFill>
                  <a:schemeClr val="tx1"/>
                </a:solidFill>
              </a:rPr>
              <a:t>Space: The Final Frontier</a:t>
            </a:r>
          </a:p>
        </p:txBody>
      </p:sp>
      <p:sp>
        <p:nvSpPr>
          <p:cNvPr id="328707" name="Rectangle 3"/>
          <p:cNvSpPr>
            <a:spLocks noGrp="1" noChangeArrowheads="1"/>
          </p:cNvSpPr>
          <p:nvPr>
            <p:ph type="body" idx="1"/>
          </p:nvPr>
        </p:nvSpPr>
        <p:spPr>
          <a:xfrm>
            <a:off x="177800" y="1360488"/>
            <a:ext cx="8661400" cy="5497512"/>
          </a:xfrm>
        </p:spPr>
        <p:txBody>
          <a:bodyPr/>
          <a:lstStyle/>
          <a:p>
            <a:pPr marL="609600" indent="-609600">
              <a:defRPr/>
            </a:pPr>
            <a:r>
              <a:rPr lang="en-US" sz="2400" dirty="0" smtClean="0"/>
              <a:t>We begin dealing with space by dividing the spatial domain into homogeneous cells:</a:t>
            </a:r>
          </a:p>
          <a:p>
            <a:pPr marL="609600" indent="-609600">
              <a:defRPr/>
            </a:pPr>
            <a:endParaRPr lang="en-US" sz="2400" dirty="0" smtClean="0"/>
          </a:p>
          <a:p>
            <a:pPr marL="609600" indent="-609600">
              <a:defRPr/>
            </a:pPr>
            <a:endParaRPr lang="en-US" sz="2400" dirty="0" smtClean="0"/>
          </a:p>
          <a:p>
            <a:pPr marL="609600" indent="-609600">
              <a:defRPr/>
            </a:pPr>
            <a:r>
              <a:rPr lang="en-US" sz="2400" dirty="0" smtClean="0"/>
              <a:t>We denote the MIDPOINTS of cell </a:t>
            </a:r>
            <a:r>
              <a:rPr lang="en-US" sz="2400" dirty="0" err="1" smtClean="0"/>
              <a:t>i</a:t>
            </a:r>
            <a:r>
              <a:rPr lang="en-US" sz="2400" dirty="0" smtClean="0"/>
              <a:t> as x</a:t>
            </a:r>
            <a:r>
              <a:rPr lang="en-US" sz="2400" baseline="-25000" dirty="0" smtClean="0"/>
              <a:t>i</a:t>
            </a:r>
            <a:endParaRPr lang="en-US" sz="2400" dirty="0" smtClean="0"/>
          </a:p>
          <a:p>
            <a:pPr marL="609600" indent="-609600">
              <a:defRPr/>
            </a:pPr>
            <a:r>
              <a:rPr lang="en-US" sz="2400" dirty="0" smtClean="0"/>
              <a:t>By convention, the left and right edges are denoted as    x</a:t>
            </a:r>
            <a:r>
              <a:rPr lang="en-US" sz="2400" baseline="-25000" dirty="0" smtClean="0"/>
              <a:t>i-1/2</a:t>
            </a:r>
            <a:r>
              <a:rPr lang="en-US" sz="2400" dirty="0" smtClean="0"/>
              <a:t> and x</a:t>
            </a:r>
            <a:r>
              <a:rPr lang="en-US" sz="2400" baseline="-25000" dirty="0" smtClean="0"/>
              <a:t>i+1/2</a:t>
            </a:r>
            <a:r>
              <a:rPr lang="en-US" sz="2400" dirty="0" smtClean="0"/>
              <a:t>, respectively, with similar spatial notation for the angular fluxes at these points:</a:t>
            </a:r>
            <a:endParaRPr lang="en-US" sz="2400" baseline="-25000" dirty="0" smtClean="0"/>
          </a:p>
        </p:txBody>
      </p:sp>
      <p:sp>
        <p:nvSpPr>
          <p:cNvPr id="8197" name="Line 41"/>
          <p:cNvSpPr>
            <a:spLocks noChangeShapeType="1"/>
          </p:cNvSpPr>
          <p:nvPr/>
        </p:nvSpPr>
        <p:spPr bwMode="auto">
          <a:xfrm>
            <a:off x="3517900" y="5791200"/>
            <a:ext cx="19304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8" name="Line 42"/>
          <p:cNvSpPr>
            <a:spLocks noChangeShapeType="1"/>
          </p:cNvSpPr>
          <p:nvPr/>
        </p:nvSpPr>
        <p:spPr bwMode="auto">
          <a:xfrm flipV="1">
            <a:off x="5446713" y="5380038"/>
            <a:ext cx="0" cy="554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 name="Line 43"/>
          <p:cNvSpPr>
            <a:spLocks noChangeShapeType="1"/>
          </p:cNvSpPr>
          <p:nvPr/>
        </p:nvSpPr>
        <p:spPr bwMode="auto">
          <a:xfrm flipH="1" flipV="1">
            <a:off x="3522663" y="5364163"/>
            <a:ext cx="0" cy="568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748" name="Text Box 44"/>
          <p:cNvSpPr txBox="1">
            <a:spLocks noChangeArrowheads="1"/>
          </p:cNvSpPr>
          <p:nvPr/>
        </p:nvSpPr>
        <p:spPr bwMode="auto">
          <a:xfrm>
            <a:off x="3255963" y="5799138"/>
            <a:ext cx="633412" cy="396875"/>
          </a:xfrm>
          <a:prstGeom prst="rect">
            <a:avLst/>
          </a:prstGeom>
          <a:noFill/>
          <a:ln w="12700">
            <a:noFill/>
            <a:miter lim="800000"/>
            <a:headEnd/>
            <a:tailEnd/>
          </a:ln>
          <a:effectLst/>
        </p:spPr>
        <p:txBody>
          <a:bodyPr wrap="none">
            <a:spAutoFit/>
          </a:bodyPr>
          <a:lstStyle/>
          <a:p>
            <a:pPr algn="ctr">
              <a:defRPr/>
            </a:pPr>
            <a:r>
              <a:rPr lang="en-US" sz="2000" dirty="0">
                <a:solidFill>
                  <a:schemeClr val="tx1"/>
                </a:solidFill>
                <a:effectLst>
                  <a:outerShdw blurRad="38100" dist="38100" dir="2700000" algn="tl">
                    <a:srgbClr val="C0C0C0"/>
                  </a:outerShdw>
                </a:effectLst>
              </a:rPr>
              <a:t>x</a:t>
            </a:r>
            <a:r>
              <a:rPr lang="en-US" sz="2000" baseline="-25000" dirty="0">
                <a:solidFill>
                  <a:schemeClr val="tx1"/>
                </a:solidFill>
                <a:effectLst>
                  <a:outerShdw blurRad="38100" dist="38100" dir="2700000" algn="tl">
                    <a:srgbClr val="C0C0C0"/>
                  </a:outerShdw>
                </a:effectLst>
              </a:rPr>
              <a:t>i-1/2</a:t>
            </a:r>
          </a:p>
        </p:txBody>
      </p:sp>
      <p:sp>
        <p:nvSpPr>
          <p:cNvPr id="328749" name="Text Box 45"/>
          <p:cNvSpPr txBox="1">
            <a:spLocks noChangeArrowheads="1"/>
          </p:cNvSpPr>
          <p:nvPr/>
        </p:nvSpPr>
        <p:spPr bwMode="auto">
          <a:xfrm>
            <a:off x="5116513" y="5803900"/>
            <a:ext cx="674687" cy="396875"/>
          </a:xfrm>
          <a:prstGeom prst="rect">
            <a:avLst/>
          </a:prstGeom>
          <a:noFill/>
          <a:ln w="12700">
            <a:noFill/>
            <a:miter lim="800000"/>
            <a:headEnd/>
            <a:tailEnd/>
          </a:ln>
          <a:effectLst/>
        </p:spPr>
        <p:txBody>
          <a:bodyPr wrap="none">
            <a:spAutoFit/>
          </a:bodyPr>
          <a:lstStyle/>
          <a:p>
            <a:pPr algn="ctr">
              <a:defRPr/>
            </a:pPr>
            <a:r>
              <a:rPr lang="en-US" sz="2000">
                <a:solidFill>
                  <a:schemeClr val="tx1"/>
                </a:solidFill>
                <a:effectLst>
                  <a:outerShdw blurRad="38100" dist="38100" dir="2700000" algn="tl">
                    <a:srgbClr val="C0C0C0"/>
                  </a:outerShdw>
                </a:effectLst>
              </a:rPr>
              <a:t>x</a:t>
            </a:r>
            <a:r>
              <a:rPr lang="en-US" sz="2000" baseline="-25000">
                <a:solidFill>
                  <a:schemeClr val="tx1"/>
                </a:solidFill>
                <a:effectLst>
                  <a:outerShdw blurRad="38100" dist="38100" dir="2700000" algn="tl">
                    <a:srgbClr val="C0C0C0"/>
                  </a:outerShdw>
                </a:effectLst>
              </a:rPr>
              <a:t>i+1/2</a:t>
            </a:r>
          </a:p>
        </p:txBody>
      </p:sp>
      <p:sp>
        <p:nvSpPr>
          <p:cNvPr id="8202" name="Oval 46"/>
          <p:cNvSpPr>
            <a:spLocks noChangeArrowheads="1"/>
          </p:cNvSpPr>
          <p:nvPr/>
        </p:nvSpPr>
        <p:spPr bwMode="auto">
          <a:xfrm>
            <a:off x="4451350" y="5756275"/>
            <a:ext cx="88900" cy="88900"/>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endParaRPr lang="en-US" altLang="en-US" sz="3600">
              <a:solidFill>
                <a:schemeClr val="tx2"/>
              </a:solidFill>
            </a:endParaRPr>
          </a:p>
        </p:txBody>
      </p:sp>
      <p:sp>
        <p:nvSpPr>
          <p:cNvPr id="328751" name="Text Box 47"/>
          <p:cNvSpPr txBox="1">
            <a:spLocks noChangeArrowheads="1"/>
          </p:cNvSpPr>
          <p:nvPr/>
        </p:nvSpPr>
        <p:spPr bwMode="auto">
          <a:xfrm>
            <a:off x="4340225" y="5765800"/>
            <a:ext cx="347663" cy="396875"/>
          </a:xfrm>
          <a:prstGeom prst="rect">
            <a:avLst/>
          </a:prstGeom>
          <a:noFill/>
          <a:ln w="12700">
            <a:noFill/>
            <a:miter lim="800000"/>
            <a:headEnd/>
            <a:tailEnd/>
          </a:ln>
          <a:effectLst/>
        </p:spPr>
        <p:txBody>
          <a:bodyPr wrap="none">
            <a:spAutoFit/>
          </a:bodyPr>
          <a:lstStyle/>
          <a:p>
            <a:pPr algn="ctr">
              <a:defRPr/>
            </a:pPr>
            <a:r>
              <a:rPr lang="en-US" sz="2000">
                <a:solidFill>
                  <a:schemeClr val="tx1"/>
                </a:solidFill>
                <a:effectLst>
                  <a:outerShdw blurRad="38100" dist="38100" dir="2700000" algn="tl">
                    <a:srgbClr val="C0C0C0"/>
                  </a:outerShdw>
                </a:effectLst>
              </a:rPr>
              <a:t>x</a:t>
            </a:r>
            <a:r>
              <a:rPr lang="en-US" sz="2000" baseline="-25000">
                <a:solidFill>
                  <a:schemeClr val="tx1"/>
                </a:solidFill>
                <a:effectLst>
                  <a:outerShdw blurRad="38100" dist="38100" dir="2700000" algn="tl">
                    <a:srgbClr val="C0C0C0"/>
                  </a:outerShdw>
                </a:effectLst>
              </a:rPr>
              <a:t>i</a:t>
            </a:r>
          </a:p>
        </p:txBody>
      </p:sp>
      <p:sp>
        <p:nvSpPr>
          <p:cNvPr id="328755" name="Text Box 51"/>
          <p:cNvSpPr txBox="1">
            <a:spLocks noChangeArrowheads="1"/>
          </p:cNvSpPr>
          <p:nvPr/>
        </p:nvSpPr>
        <p:spPr bwMode="auto">
          <a:xfrm>
            <a:off x="3944938" y="6080125"/>
            <a:ext cx="1087437" cy="579438"/>
          </a:xfrm>
          <a:prstGeom prst="rect">
            <a:avLst/>
          </a:prstGeom>
          <a:noFill/>
          <a:ln w="12700">
            <a:noFill/>
            <a:miter lim="800000"/>
            <a:headEnd/>
            <a:tailEnd/>
          </a:ln>
          <a:effectLst/>
        </p:spPr>
        <p:txBody>
          <a:bodyPr wrap="none">
            <a:spAutoFit/>
          </a:bodyPr>
          <a:lstStyle/>
          <a:p>
            <a:pPr algn="ctr">
              <a:defRPr/>
            </a:pPr>
            <a:r>
              <a:rPr lang="en-US" sz="3200">
                <a:solidFill>
                  <a:schemeClr val="tx1"/>
                </a:solidFill>
                <a:effectLst>
                  <a:outerShdw blurRad="38100" dist="38100" dir="2700000" algn="tl">
                    <a:srgbClr val="C0C0C0"/>
                  </a:outerShdw>
                </a:effectLst>
              </a:rPr>
              <a:t>Cell i</a:t>
            </a:r>
          </a:p>
        </p:txBody>
      </p:sp>
      <p:sp>
        <p:nvSpPr>
          <p:cNvPr id="8205" name="Line 52"/>
          <p:cNvSpPr>
            <a:spLocks noChangeShapeType="1"/>
          </p:cNvSpPr>
          <p:nvPr/>
        </p:nvSpPr>
        <p:spPr bwMode="auto">
          <a:xfrm flipV="1">
            <a:off x="3122613" y="5424488"/>
            <a:ext cx="395287" cy="128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6" name="Line 53"/>
          <p:cNvSpPr>
            <a:spLocks noChangeShapeType="1"/>
          </p:cNvSpPr>
          <p:nvPr/>
        </p:nvSpPr>
        <p:spPr bwMode="auto">
          <a:xfrm flipV="1">
            <a:off x="5451475" y="5413375"/>
            <a:ext cx="395288" cy="128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7" name="Line 54"/>
          <p:cNvSpPr>
            <a:spLocks noChangeShapeType="1"/>
          </p:cNvSpPr>
          <p:nvPr/>
        </p:nvSpPr>
        <p:spPr bwMode="auto">
          <a:xfrm flipV="1">
            <a:off x="4279900" y="5437188"/>
            <a:ext cx="395288" cy="128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8" name="Line 55"/>
          <p:cNvSpPr>
            <a:spLocks noChangeShapeType="1"/>
          </p:cNvSpPr>
          <p:nvPr/>
        </p:nvSpPr>
        <p:spPr bwMode="auto">
          <a:xfrm>
            <a:off x="1854200" y="2598738"/>
            <a:ext cx="5530850" cy="2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56"/>
          <p:cNvSpPr>
            <a:spLocks noChangeShapeType="1"/>
          </p:cNvSpPr>
          <p:nvPr/>
        </p:nvSpPr>
        <p:spPr bwMode="auto">
          <a:xfrm flipV="1">
            <a:off x="185896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57"/>
          <p:cNvSpPr>
            <a:spLocks noChangeShapeType="1"/>
          </p:cNvSpPr>
          <p:nvPr/>
        </p:nvSpPr>
        <p:spPr bwMode="auto">
          <a:xfrm flipV="1">
            <a:off x="241141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1" name="Line 58"/>
          <p:cNvSpPr>
            <a:spLocks noChangeShapeType="1"/>
          </p:cNvSpPr>
          <p:nvPr/>
        </p:nvSpPr>
        <p:spPr bwMode="auto">
          <a:xfrm flipV="1">
            <a:off x="296386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2" name="Line 59"/>
          <p:cNvSpPr>
            <a:spLocks noChangeShapeType="1"/>
          </p:cNvSpPr>
          <p:nvPr/>
        </p:nvSpPr>
        <p:spPr bwMode="auto">
          <a:xfrm flipV="1">
            <a:off x="351631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60"/>
          <p:cNvSpPr>
            <a:spLocks noChangeShapeType="1"/>
          </p:cNvSpPr>
          <p:nvPr/>
        </p:nvSpPr>
        <p:spPr bwMode="auto">
          <a:xfrm flipV="1">
            <a:off x="406876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61"/>
          <p:cNvSpPr>
            <a:spLocks noChangeShapeType="1"/>
          </p:cNvSpPr>
          <p:nvPr/>
        </p:nvSpPr>
        <p:spPr bwMode="auto">
          <a:xfrm flipV="1">
            <a:off x="462121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62"/>
          <p:cNvSpPr>
            <a:spLocks noChangeShapeType="1"/>
          </p:cNvSpPr>
          <p:nvPr/>
        </p:nvSpPr>
        <p:spPr bwMode="auto">
          <a:xfrm flipV="1">
            <a:off x="517366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6" name="Line 63"/>
          <p:cNvSpPr>
            <a:spLocks noChangeShapeType="1"/>
          </p:cNvSpPr>
          <p:nvPr/>
        </p:nvSpPr>
        <p:spPr bwMode="auto">
          <a:xfrm flipV="1">
            <a:off x="572611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7" name="Line 64"/>
          <p:cNvSpPr>
            <a:spLocks noChangeShapeType="1"/>
          </p:cNvSpPr>
          <p:nvPr/>
        </p:nvSpPr>
        <p:spPr bwMode="auto">
          <a:xfrm flipV="1">
            <a:off x="627856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65"/>
          <p:cNvSpPr>
            <a:spLocks noChangeShapeType="1"/>
          </p:cNvSpPr>
          <p:nvPr/>
        </p:nvSpPr>
        <p:spPr bwMode="auto">
          <a:xfrm flipV="1">
            <a:off x="683101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66"/>
          <p:cNvSpPr>
            <a:spLocks noChangeShapeType="1"/>
          </p:cNvSpPr>
          <p:nvPr/>
        </p:nvSpPr>
        <p:spPr bwMode="auto">
          <a:xfrm flipV="1">
            <a:off x="7383463" y="2549525"/>
            <a:ext cx="0"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771" name="Text Box 67"/>
          <p:cNvSpPr txBox="1">
            <a:spLocks noChangeArrowheads="1"/>
          </p:cNvSpPr>
          <p:nvPr/>
        </p:nvSpPr>
        <p:spPr bwMode="auto">
          <a:xfrm>
            <a:off x="1574800" y="2632075"/>
            <a:ext cx="463550" cy="274638"/>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xleft</a:t>
            </a:r>
          </a:p>
        </p:txBody>
      </p:sp>
      <p:sp>
        <p:nvSpPr>
          <p:cNvPr id="328772" name="Text Box 68"/>
          <p:cNvSpPr txBox="1">
            <a:spLocks noChangeArrowheads="1"/>
          </p:cNvSpPr>
          <p:nvPr/>
        </p:nvSpPr>
        <p:spPr bwMode="auto">
          <a:xfrm>
            <a:off x="7138988" y="2584450"/>
            <a:ext cx="555625" cy="274638"/>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xright</a:t>
            </a:r>
          </a:p>
        </p:txBody>
      </p:sp>
      <p:sp>
        <p:nvSpPr>
          <p:cNvPr id="8222" name="Text Box 69"/>
          <p:cNvSpPr txBox="1">
            <a:spLocks noChangeArrowheads="1"/>
          </p:cNvSpPr>
          <p:nvPr/>
        </p:nvSpPr>
        <p:spPr bwMode="auto">
          <a:xfrm>
            <a:off x="2005013" y="24685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8223" name="Text Box 70"/>
          <p:cNvSpPr txBox="1">
            <a:spLocks noChangeArrowheads="1"/>
          </p:cNvSpPr>
          <p:nvPr/>
        </p:nvSpPr>
        <p:spPr bwMode="auto">
          <a:xfrm>
            <a:off x="3113088" y="24685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8224" name="Text Box 71"/>
          <p:cNvSpPr txBox="1">
            <a:spLocks noChangeArrowheads="1"/>
          </p:cNvSpPr>
          <p:nvPr/>
        </p:nvSpPr>
        <p:spPr bwMode="auto">
          <a:xfrm>
            <a:off x="3667125" y="24685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8225" name="Text Box 72"/>
          <p:cNvSpPr txBox="1">
            <a:spLocks noChangeArrowheads="1"/>
          </p:cNvSpPr>
          <p:nvPr/>
        </p:nvSpPr>
        <p:spPr bwMode="auto">
          <a:xfrm>
            <a:off x="4221163" y="24685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8226" name="Text Box 73"/>
          <p:cNvSpPr txBox="1">
            <a:spLocks noChangeArrowheads="1"/>
          </p:cNvSpPr>
          <p:nvPr/>
        </p:nvSpPr>
        <p:spPr bwMode="auto">
          <a:xfrm>
            <a:off x="4775200" y="24685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8227" name="Text Box 74"/>
          <p:cNvSpPr txBox="1">
            <a:spLocks noChangeArrowheads="1"/>
          </p:cNvSpPr>
          <p:nvPr/>
        </p:nvSpPr>
        <p:spPr bwMode="auto">
          <a:xfrm>
            <a:off x="5329238" y="24685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8228" name="Text Box 75"/>
          <p:cNvSpPr txBox="1">
            <a:spLocks noChangeArrowheads="1"/>
          </p:cNvSpPr>
          <p:nvPr/>
        </p:nvSpPr>
        <p:spPr bwMode="auto">
          <a:xfrm>
            <a:off x="5883275" y="24685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8229" name="Text Box 76"/>
          <p:cNvSpPr txBox="1">
            <a:spLocks noChangeArrowheads="1"/>
          </p:cNvSpPr>
          <p:nvPr/>
        </p:nvSpPr>
        <p:spPr bwMode="auto">
          <a:xfrm>
            <a:off x="6437313" y="24685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8230" name="Text Box 77"/>
          <p:cNvSpPr txBox="1">
            <a:spLocks noChangeArrowheads="1"/>
          </p:cNvSpPr>
          <p:nvPr/>
        </p:nvSpPr>
        <p:spPr bwMode="auto">
          <a:xfrm>
            <a:off x="6992938" y="2470150"/>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8231" name="Text Box 78"/>
          <p:cNvSpPr txBox="1">
            <a:spLocks noChangeArrowheads="1"/>
          </p:cNvSpPr>
          <p:nvPr/>
        </p:nvSpPr>
        <p:spPr bwMode="auto">
          <a:xfrm>
            <a:off x="2559050" y="24685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lgn="ctr">
              <a:spcBef>
                <a:spcPct val="0"/>
              </a:spcBef>
              <a:buClrTx/>
              <a:buSzTx/>
              <a:buFontTx/>
              <a:buNone/>
            </a:pPr>
            <a:r>
              <a:rPr lang="en-US" altLang="en-US" sz="1000"/>
              <a:t>x</a:t>
            </a:r>
          </a:p>
        </p:txBody>
      </p:sp>
      <p:sp>
        <p:nvSpPr>
          <p:cNvPr id="328783" name="Text Box 79"/>
          <p:cNvSpPr txBox="1">
            <a:spLocks noChangeArrowheads="1"/>
          </p:cNvSpPr>
          <p:nvPr/>
        </p:nvSpPr>
        <p:spPr bwMode="auto">
          <a:xfrm>
            <a:off x="1992313" y="2268538"/>
            <a:ext cx="311150" cy="396875"/>
          </a:xfrm>
          <a:prstGeom prst="rect">
            <a:avLst/>
          </a:prstGeom>
          <a:noFill/>
          <a:ln w="12700">
            <a:noFill/>
            <a:miter lim="800000"/>
            <a:headEnd/>
            <a:tailEnd/>
          </a:ln>
          <a:effectLst/>
        </p:spPr>
        <p:txBody>
          <a:bodyPr>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1</a:t>
            </a:r>
          </a:p>
        </p:txBody>
      </p:sp>
      <p:sp>
        <p:nvSpPr>
          <p:cNvPr id="328784" name="Text Box 80"/>
          <p:cNvSpPr txBox="1">
            <a:spLocks noChangeArrowheads="1"/>
          </p:cNvSpPr>
          <p:nvPr/>
        </p:nvSpPr>
        <p:spPr bwMode="auto">
          <a:xfrm>
            <a:off x="2536825" y="22653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2</a:t>
            </a:r>
          </a:p>
        </p:txBody>
      </p:sp>
      <p:sp>
        <p:nvSpPr>
          <p:cNvPr id="328785" name="Text Box 81"/>
          <p:cNvSpPr txBox="1">
            <a:spLocks noChangeArrowheads="1"/>
          </p:cNvSpPr>
          <p:nvPr/>
        </p:nvSpPr>
        <p:spPr bwMode="auto">
          <a:xfrm>
            <a:off x="3086100" y="22653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3</a:t>
            </a:r>
          </a:p>
        </p:txBody>
      </p:sp>
      <p:sp>
        <p:nvSpPr>
          <p:cNvPr id="328786" name="Text Box 82"/>
          <p:cNvSpPr txBox="1">
            <a:spLocks noChangeArrowheads="1"/>
          </p:cNvSpPr>
          <p:nvPr/>
        </p:nvSpPr>
        <p:spPr bwMode="auto">
          <a:xfrm>
            <a:off x="3633788" y="22653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4</a:t>
            </a:r>
          </a:p>
        </p:txBody>
      </p:sp>
      <p:sp>
        <p:nvSpPr>
          <p:cNvPr id="328787" name="Text Box 83"/>
          <p:cNvSpPr txBox="1">
            <a:spLocks noChangeArrowheads="1"/>
          </p:cNvSpPr>
          <p:nvPr/>
        </p:nvSpPr>
        <p:spPr bwMode="auto">
          <a:xfrm>
            <a:off x="4183063" y="22653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5</a:t>
            </a:r>
          </a:p>
        </p:txBody>
      </p:sp>
      <p:sp>
        <p:nvSpPr>
          <p:cNvPr id="328788" name="Text Box 84"/>
          <p:cNvSpPr txBox="1">
            <a:spLocks noChangeArrowheads="1"/>
          </p:cNvSpPr>
          <p:nvPr/>
        </p:nvSpPr>
        <p:spPr bwMode="auto">
          <a:xfrm>
            <a:off x="4730750" y="22653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6</a:t>
            </a:r>
          </a:p>
        </p:txBody>
      </p:sp>
      <p:sp>
        <p:nvSpPr>
          <p:cNvPr id="328789" name="Text Box 85"/>
          <p:cNvSpPr txBox="1">
            <a:spLocks noChangeArrowheads="1"/>
          </p:cNvSpPr>
          <p:nvPr/>
        </p:nvSpPr>
        <p:spPr bwMode="auto">
          <a:xfrm>
            <a:off x="5280025" y="22653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7</a:t>
            </a:r>
          </a:p>
        </p:txBody>
      </p:sp>
      <p:sp>
        <p:nvSpPr>
          <p:cNvPr id="328790" name="Text Box 86"/>
          <p:cNvSpPr txBox="1">
            <a:spLocks noChangeArrowheads="1"/>
          </p:cNvSpPr>
          <p:nvPr/>
        </p:nvSpPr>
        <p:spPr bwMode="auto">
          <a:xfrm>
            <a:off x="5827713" y="22653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8</a:t>
            </a:r>
          </a:p>
        </p:txBody>
      </p:sp>
      <p:sp>
        <p:nvSpPr>
          <p:cNvPr id="328791" name="Text Box 87"/>
          <p:cNvSpPr txBox="1">
            <a:spLocks noChangeArrowheads="1"/>
          </p:cNvSpPr>
          <p:nvPr/>
        </p:nvSpPr>
        <p:spPr bwMode="auto">
          <a:xfrm>
            <a:off x="6376988" y="2265363"/>
            <a:ext cx="31750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9</a:t>
            </a:r>
          </a:p>
        </p:txBody>
      </p:sp>
      <p:sp>
        <p:nvSpPr>
          <p:cNvPr id="328792" name="Text Box 88"/>
          <p:cNvSpPr txBox="1">
            <a:spLocks noChangeArrowheads="1"/>
          </p:cNvSpPr>
          <p:nvPr/>
        </p:nvSpPr>
        <p:spPr bwMode="auto">
          <a:xfrm>
            <a:off x="6923088" y="2265363"/>
            <a:ext cx="374650" cy="274637"/>
          </a:xfrm>
          <a:prstGeom prst="rect">
            <a:avLst/>
          </a:prstGeom>
          <a:noFill/>
          <a:ln w="12700">
            <a:noFill/>
            <a:miter lim="800000"/>
            <a:headEnd/>
            <a:tailEnd/>
          </a:ln>
          <a:effectLst/>
        </p:spPr>
        <p:txBody>
          <a:bodyPr wrap="none">
            <a:spAutoFit/>
          </a:bodyPr>
          <a:lstStyle/>
          <a:p>
            <a:pPr algn="ctr">
              <a:defRPr/>
            </a:pPr>
            <a:r>
              <a:rPr lang="en-US" sz="1200">
                <a:solidFill>
                  <a:schemeClr val="tx1"/>
                </a:solidFill>
                <a:effectLst>
                  <a:outerShdw blurRad="38100" dist="38100" dir="2700000" algn="tl">
                    <a:srgbClr val="C0C0C0"/>
                  </a:outerShdw>
                </a:effectLst>
              </a:rPr>
              <a:t>x</a:t>
            </a:r>
            <a:r>
              <a:rPr lang="en-US" sz="1200" baseline="-25000">
                <a:solidFill>
                  <a:schemeClr val="tx1"/>
                </a:solidFill>
              </a:rPr>
              <a:t>10</a:t>
            </a:r>
          </a:p>
        </p:txBody>
      </p:sp>
      <p:graphicFrame>
        <p:nvGraphicFramePr>
          <p:cNvPr id="8242" name="Object 91"/>
          <p:cNvGraphicFramePr>
            <a:graphicFrameLocks noChangeAspect="1"/>
          </p:cNvGraphicFramePr>
          <p:nvPr/>
        </p:nvGraphicFramePr>
        <p:xfrm>
          <a:off x="4289425" y="4940300"/>
          <a:ext cx="492125" cy="450850"/>
        </p:xfrm>
        <a:graphic>
          <a:graphicData uri="http://schemas.openxmlformats.org/presentationml/2006/ole">
            <mc:AlternateContent xmlns:mc="http://schemas.openxmlformats.org/markup-compatibility/2006">
              <mc:Choice xmlns:v="urn:schemas-microsoft-com:vml" Requires="v">
                <p:oleObj spid="_x0000_s8269" name="Equation" r:id="rId3" imgW="253890" imgH="241195" progId="Equation.DSMT4">
                  <p:embed/>
                </p:oleObj>
              </mc:Choice>
              <mc:Fallback>
                <p:oleObj name="Equation" r:id="rId3" imgW="253890" imgH="241195" progId="Equation.DSMT4">
                  <p:embed/>
                  <p:pic>
                    <p:nvPicPr>
                      <p:cNvPr id="0" name="Object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425" y="4940300"/>
                        <a:ext cx="492125" cy="45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43" name="Object 92"/>
          <p:cNvGraphicFramePr>
            <a:graphicFrameLocks noChangeAspect="1"/>
          </p:cNvGraphicFramePr>
          <p:nvPr/>
        </p:nvGraphicFramePr>
        <p:xfrm>
          <a:off x="5653088" y="4914900"/>
          <a:ext cx="812800" cy="450850"/>
        </p:xfrm>
        <a:graphic>
          <a:graphicData uri="http://schemas.openxmlformats.org/presentationml/2006/ole">
            <mc:AlternateContent xmlns:mc="http://schemas.openxmlformats.org/markup-compatibility/2006">
              <mc:Choice xmlns:v="urn:schemas-microsoft-com:vml" Requires="v">
                <p:oleObj spid="_x0000_s8270" name="Equation" r:id="rId5" imgW="418918" imgH="241195" progId="Equation.DSMT4">
                  <p:embed/>
                </p:oleObj>
              </mc:Choice>
              <mc:Fallback>
                <p:oleObj name="Equation" r:id="rId5" imgW="418918" imgH="241195" progId="Equation.DSMT4">
                  <p:embed/>
                  <p:pic>
                    <p:nvPicPr>
                      <p:cNvPr id="0" name="Object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3088" y="4914900"/>
                        <a:ext cx="812800" cy="45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44" name="Object 93"/>
          <p:cNvGraphicFramePr>
            <a:graphicFrameLocks noChangeAspect="1"/>
          </p:cNvGraphicFramePr>
          <p:nvPr/>
        </p:nvGraphicFramePr>
        <p:xfrm>
          <a:off x="2325688" y="5105400"/>
          <a:ext cx="812800" cy="450850"/>
        </p:xfrm>
        <a:graphic>
          <a:graphicData uri="http://schemas.openxmlformats.org/presentationml/2006/ole">
            <mc:AlternateContent xmlns:mc="http://schemas.openxmlformats.org/markup-compatibility/2006">
              <mc:Choice xmlns:v="urn:schemas-microsoft-com:vml" Requires="v">
                <p:oleObj spid="_x0000_s8271" name="Equation" r:id="rId7" imgW="418918" imgH="241195" progId="Equation.DSMT4">
                  <p:embed/>
                </p:oleObj>
              </mc:Choice>
              <mc:Fallback>
                <p:oleObj name="Equation" r:id="rId7" imgW="418918" imgH="241195" progId="Equation.DSMT4">
                  <p:embed/>
                  <p:pic>
                    <p:nvPicPr>
                      <p:cNvPr id="0" name="Object 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5688" y="5105400"/>
                        <a:ext cx="812800" cy="45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53F6E7E0-07F2-4093-B0C6-9862EAB835DD}" type="slidenum">
              <a:rPr lang="en-US" altLang="en-US" sz="1400" smtClean="0"/>
              <a:pPr>
                <a:spcBef>
                  <a:spcPct val="0"/>
                </a:spcBef>
                <a:buClrTx/>
                <a:buSzTx/>
                <a:buFontTx/>
                <a:buNone/>
              </a:pPr>
              <a:t>6</a:t>
            </a:fld>
            <a:endParaRPr lang="en-US" altLang="en-US" sz="1400" smtClean="0"/>
          </a:p>
        </p:txBody>
      </p:sp>
      <p:sp>
        <p:nvSpPr>
          <p:cNvPr id="329730" name="Rectangle 2"/>
          <p:cNvSpPr>
            <a:spLocks noGrp="1" noChangeArrowheads="1"/>
          </p:cNvSpPr>
          <p:nvPr>
            <p:ph type="title"/>
          </p:nvPr>
        </p:nvSpPr>
        <p:spPr>
          <a:xfrm>
            <a:off x="1766888" y="255588"/>
            <a:ext cx="7162800" cy="1143000"/>
          </a:xfrm>
        </p:spPr>
        <p:txBody>
          <a:bodyPr/>
          <a:lstStyle/>
          <a:p>
            <a:pPr marL="838200" indent="-838200">
              <a:defRPr/>
            </a:pPr>
            <a:r>
              <a:rPr lang="en-US" smtClean="0"/>
              <a:t>Spatial treatment</a:t>
            </a:r>
          </a:p>
        </p:txBody>
      </p:sp>
      <p:sp>
        <p:nvSpPr>
          <p:cNvPr id="329731" name="Rectangle 3"/>
          <p:cNvSpPr>
            <a:spLocks noGrp="1" noChangeArrowheads="1"/>
          </p:cNvSpPr>
          <p:nvPr>
            <p:ph type="body" idx="1"/>
          </p:nvPr>
        </p:nvSpPr>
        <p:spPr>
          <a:xfrm>
            <a:off x="177800" y="1360488"/>
            <a:ext cx="8661400" cy="5497512"/>
          </a:xfrm>
        </p:spPr>
        <p:txBody>
          <a:bodyPr/>
          <a:lstStyle/>
          <a:p>
            <a:pPr marL="609600" indent="-609600">
              <a:defRPr/>
            </a:pPr>
            <a:r>
              <a:rPr lang="en-US" sz="2400" dirty="0" smtClean="0"/>
              <a:t>The second step of our spatial treatment is the integrate the balance equation of the volume of each cell:</a:t>
            </a:r>
          </a:p>
          <a:p>
            <a:pPr marL="609600" indent="-609600">
              <a:defRPr/>
            </a:pPr>
            <a:endParaRPr lang="en-US" sz="2400" dirty="0" smtClean="0"/>
          </a:p>
          <a:p>
            <a:pPr marL="609600" indent="-609600">
              <a:defRPr/>
            </a:pPr>
            <a:endParaRPr lang="en-US" sz="2400" dirty="0" smtClean="0"/>
          </a:p>
          <a:p>
            <a:pPr marL="609600" indent="-609600">
              <a:defRPr/>
            </a:pPr>
            <a:endParaRPr lang="en-US" sz="2400" dirty="0" smtClean="0"/>
          </a:p>
          <a:p>
            <a:pPr marL="609600" indent="-609600">
              <a:buFontTx/>
              <a:buNone/>
              <a:defRPr/>
            </a:pPr>
            <a:r>
              <a:rPr lang="en-US" sz="2400" dirty="0" smtClean="0"/>
              <a:t>	which gives us:</a:t>
            </a:r>
          </a:p>
          <a:p>
            <a:pPr marL="609600" indent="-609600">
              <a:buFontTx/>
              <a:buNone/>
              <a:defRPr/>
            </a:pPr>
            <a:endParaRPr lang="en-US" sz="2400" dirty="0" smtClean="0"/>
          </a:p>
          <a:p>
            <a:pPr marL="609600" indent="-609600">
              <a:buFontTx/>
              <a:buNone/>
              <a:defRPr/>
            </a:pPr>
            <a:endParaRPr lang="en-US" sz="2400" dirty="0" smtClean="0"/>
          </a:p>
          <a:p>
            <a:pPr marL="609600" indent="-609600">
              <a:buFontTx/>
              <a:buNone/>
              <a:defRPr/>
            </a:pPr>
            <a:r>
              <a:rPr lang="en-US" sz="2400" dirty="0" smtClean="0"/>
              <a:t>	where:</a:t>
            </a:r>
          </a:p>
        </p:txBody>
      </p:sp>
      <p:graphicFrame>
        <p:nvGraphicFramePr>
          <p:cNvPr id="9221" name="Object 4"/>
          <p:cNvGraphicFramePr>
            <a:graphicFrameLocks noChangeAspect="1"/>
          </p:cNvGraphicFramePr>
          <p:nvPr/>
        </p:nvGraphicFramePr>
        <p:xfrm>
          <a:off x="873125" y="2339975"/>
          <a:ext cx="7196138" cy="925513"/>
        </p:xfrm>
        <a:graphic>
          <a:graphicData uri="http://schemas.openxmlformats.org/presentationml/2006/ole">
            <mc:AlternateContent xmlns:mc="http://schemas.openxmlformats.org/markup-compatibility/2006">
              <mc:Choice xmlns:v="urn:schemas-microsoft-com:vml" Requires="v">
                <p:oleObj spid="_x0000_s9248" name="Equation" r:id="rId3" imgW="3708400" imgH="495300" progId="Equation.3">
                  <p:embed/>
                </p:oleObj>
              </mc:Choice>
              <mc:Fallback>
                <p:oleObj name="Equation" r:id="rId3" imgW="3708400" imgH="495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2339975"/>
                        <a:ext cx="7196138" cy="925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5"/>
          <p:cNvGraphicFramePr>
            <a:graphicFrameLocks noChangeAspect="1"/>
          </p:cNvGraphicFramePr>
          <p:nvPr/>
        </p:nvGraphicFramePr>
        <p:xfrm>
          <a:off x="2225675" y="4000500"/>
          <a:ext cx="4264025" cy="806450"/>
        </p:xfrm>
        <a:graphic>
          <a:graphicData uri="http://schemas.openxmlformats.org/presentationml/2006/ole">
            <mc:AlternateContent xmlns:mc="http://schemas.openxmlformats.org/markup-compatibility/2006">
              <mc:Choice xmlns:v="urn:schemas-microsoft-com:vml" Requires="v">
                <p:oleObj spid="_x0000_s9249" name="Equation" r:id="rId5" imgW="2197100" imgH="431800" progId="Equation.3">
                  <p:embed/>
                </p:oleObj>
              </mc:Choice>
              <mc:Fallback>
                <p:oleObj name="Equation" r:id="rId5" imgW="21971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5675" y="4000500"/>
                        <a:ext cx="4264025" cy="80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3" name="Object 6"/>
          <p:cNvGraphicFramePr>
            <a:graphicFrameLocks noChangeAspect="1"/>
          </p:cNvGraphicFramePr>
          <p:nvPr/>
        </p:nvGraphicFramePr>
        <p:xfrm>
          <a:off x="1773238" y="5030788"/>
          <a:ext cx="5397500" cy="1851025"/>
        </p:xfrm>
        <a:graphic>
          <a:graphicData uri="http://schemas.openxmlformats.org/presentationml/2006/ole">
            <mc:AlternateContent xmlns:mc="http://schemas.openxmlformats.org/markup-compatibility/2006">
              <mc:Choice xmlns:v="urn:schemas-microsoft-com:vml" Requires="v">
                <p:oleObj spid="_x0000_s9250" name="Equation" r:id="rId7" imgW="2781300" imgH="990600" progId="Equation.DSMT4">
                  <p:embed/>
                </p:oleObj>
              </mc:Choice>
              <mc:Fallback>
                <p:oleObj name="Equation" r:id="rId7" imgW="2781300" imgH="990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238" y="5030788"/>
                        <a:ext cx="5397500" cy="185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224C64FE-6F06-4B44-8569-F87305D8D4B0}" type="slidenum">
              <a:rPr lang="en-US" altLang="en-US" sz="1400" smtClean="0"/>
              <a:pPr>
                <a:spcBef>
                  <a:spcPct val="0"/>
                </a:spcBef>
                <a:buClrTx/>
                <a:buSzTx/>
                <a:buFontTx/>
                <a:buNone/>
              </a:pPr>
              <a:t>7</a:t>
            </a:fld>
            <a:endParaRPr lang="en-US" altLang="en-US" sz="1400" smtClean="0"/>
          </a:p>
        </p:txBody>
      </p:sp>
      <p:sp>
        <p:nvSpPr>
          <p:cNvPr id="330754" name="Rectangle 2"/>
          <p:cNvSpPr>
            <a:spLocks noGrp="1" noChangeArrowheads="1"/>
          </p:cNvSpPr>
          <p:nvPr>
            <p:ph type="title"/>
          </p:nvPr>
        </p:nvSpPr>
        <p:spPr>
          <a:xfrm>
            <a:off x="1766888" y="255588"/>
            <a:ext cx="7162800" cy="1143000"/>
          </a:xfrm>
        </p:spPr>
        <p:txBody>
          <a:bodyPr/>
          <a:lstStyle/>
          <a:p>
            <a:pPr marL="838200" indent="-838200">
              <a:defRPr/>
            </a:pPr>
            <a:r>
              <a:rPr lang="en-US" smtClean="0"/>
              <a:t>Spatial treatment (2)</a:t>
            </a:r>
          </a:p>
        </p:txBody>
      </p:sp>
      <p:sp>
        <p:nvSpPr>
          <p:cNvPr id="330755" name="Rectangle 3"/>
          <p:cNvSpPr>
            <a:spLocks noGrp="1" noChangeArrowheads="1"/>
          </p:cNvSpPr>
          <p:nvPr>
            <p:ph type="body" idx="1"/>
          </p:nvPr>
        </p:nvSpPr>
        <p:spPr>
          <a:xfrm>
            <a:off x="177800" y="1360488"/>
            <a:ext cx="8661400" cy="5497512"/>
          </a:xfrm>
        </p:spPr>
        <p:txBody>
          <a:bodyPr/>
          <a:lstStyle/>
          <a:p>
            <a:pPr marL="609600" indent="-609600">
              <a:defRPr/>
            </a:pPr>
            <a:r>
              <a:rPr lang="en-US" sz="2400" dirty="0" smtClean="0"/>
              <a:t>This equation has three unknowns:</a:t>
            </a:r>
          </a:p>
          <a:p>
            <a:pPr marL="609600" indent="-609600">
              <a:buFontTx/>
              <a:buNone/>
              <a:defRPr/>
            </a:pPr>
            <a:r>
              <a:rPr lang="en-US" sz="2400" dirty="0" smtClean="0"/>
              <a:t>	so we need three equations (i.e., two more)</a:t>
            </a:r>
          </a:p>
          <a:p>
            <a:pPr marL="609600" indent="-609600">
              <a:defRPr/>
            </a:pPr>
            <a:r>
              <a:rPr lang="en-US" sz="2400" dirty="0" smtClean="0"/>
              <a:t>One of these will be found from the SWEEP strategy: We will calculate the cells in a certain order: </a:t>
            </a:r>
          </a:p>
          <a:p>
            <a:pPr marL="990600" lvl="1" indent="-533400">
              <a:defRPr/>
            </a:pPr>
            <a:r>
              <a:rPr lang="en-US" sz="2000" dirty="0" smtClean="0"/>
              <a:t>We begin at the incoming boundary for the direction (i.e., left boundary for directions to the right, right boundary for directions to the left)</a:t>
            </a:r>
          </a:p>
          <a:p>
            <a:pPr marL="990600" lvl="1" indent="-533400">
              <a:defRPr/>
            </a:pPr>
            <a:r>
              <a:rPr lang="en-US" sz="2000" dirty="0" smtClean="0"/>
              <a:t>The entering flux is found from boundary conditions, so the 1</a:t>
            </a:r>
            <a:r>
              <a:rPr lang="en-US" sz="2000" baseline="30000" dirty="0" smtClean="0"/>
              <a:t>st</a:t>
            </a:r>
            <a:r>
              <a:rPr lang="en-US" sz="2000" dirty="0" smtClean="0"/>
              <a:t> cell’s equation has only 2 unknowns: average and outgoing fluxes</a:t>
            </a:r>
          </a:p>
          <a:p>
            <a:pPr marL="990600" lvl="1" indent="-533400">
              <a:defRPr/>
            </a:pPr>
            <a:r>
              <a:rPr lang="en-US" sz="2000" dirty="0" smtClean="0"/>
              <a:t>For the 2</a:t>
            </a:r>
            <a:r>
              <a:rPr lang="en-US" sz="2000" baseline="30000" dirty="0" smtClean="0"/>
              <a:t>nd</a:t>
            </a:r>
            <a:r>
              <a:rPr lang="en-US" sz="2000" dirty="0" smtClean="0"/>
              <a:t> cell, the incoming flux is set to the outgoing flux of 1st cell.</a:t>
            </a:r>
          </a:p>
          <a:p>
            <a:pPr marL="990600" lvl="1" indent="-533400">
              <a:defRPr/>
            </a:pPr>
            <a:r>
              <a:rPr lang="en-US" sz="2000" dirty="0" smtClean="0"/>
              <a:t>For the 3</a:t>
            </a:r>
            <a:r>
              <a:rPr lang="en-US" sz="2000" baseline="30000" dirty="0" smtClean="0"/>
              <a:t>rd</a:t>
            </a:r>
            <a:r>
              <a:rPr lang="en-US" sz="2000" dirty="0" smtClean="0"/>
              <a:t> cell, the incoming flux is set to the outgoing flux of 2</a:t>
            </a:r>
            <a:r>
              <a:rPr lang="en-US" sz="2000" baseline="30000" dirty="0" smtClean="0"/>
              <a:t>nd</a:t>
            </a:r>
            <a:r>
              <a:rPr lang="en-US" sz="2000" dirty="0" smtClean="0"/>
              <a:t>  cell, etc.</a:t>
            </a:r>
          </a:p>
          <a:p>
            <a:pPr marL="609600" indent="-609600">
              <a:defRPr/>
            </a:pPr>
            <a:r>
              <a:rPr lang="en-US" sz="2400" dirty="0" smtClean="0"/>
              <a:t>NOTE: Positive </a:t>
            </a:r>
            <a:r>
              <a:rPr lang="en-US" sz="2400" dirty="0" smtClean="0">
                <a:latin typeface="Symbol" panose="05050102010706020507" pitchFamily="18" charset="2"/>
              </a:rPr>
              <a:t>m</a:t>
            </a:r>
            <a:r>
              <a:rPr lang="en-US" sz="2400" dirty="0" smtClean="0"/>
              <a:t> directions are left-to-right; negative </a:t>
            </a:r>
            <a:r>
              <a:rPr lang="en-US" sz="2400" dirty="0">
                <a:latin typeface="Symbol" panose="05050102010706020507" pitchFamily="18" charset="2"/>
              </a:rPr>
              <a:t>m</a:t>
            </a:r>
            <a:r>
              <a:rPr lang="en-US" sz="2400" dirty="0" smtClean="0"/>
              <a:t> </a:t>
            </a:r>
            <a:r>
              <a:rPr lang="en-US" sz="2400" dirty="0" smtClean="0"/>
              <a:t>are swept right-to-left</a:t>
            </a:r>
          </a:p>
          <a:p>
            <a:pPr marL="990600" lvl="1" indent="-533400">
              <a:defRPr/>
            </a:pPr>
            <a:endParaRPr lang="en-US" sz="2000" dirty="0" smtClean="0"/>
          </a:p>
        </p:txBody>
      </p:sp>
      <p:graphicFrame>
        <p:nvGraphicFramePr>
          <p:cNvPr id="10245" name="Object 4"/>
          <p:cNvGraphicFramePr>
            <a:graphicFrameLocks noChangeAspect="1"/>
          </p:cNvGraphicFramePr>
          <p:nvPr/>
        </p:nvGraphicFramePr>
        <p:xfrm>
          <a:off x="5700713" y="1371600"/>
          <a:ext cx="2316162" cy="450850"/>
        </p:xfrm>
        <a:graphic>
          <a:graphicData uri="http://schemas.openxmlformats.org/presentationml/2006/ole">
            <mc:AlternateContent xmlns:mc="http://schemas.openxmlformats.org/markup-compatibility/2006">
              <mc:Choice xmlns:v="urn:schemas-microsoft-com:vml" Requires="v">
                <p:oleObj spid="_x0000_s10254" name="Equation" r:id="rId3" imgW="1193800" imgH="241300" progId="Equation.3">
                  <p:embed/>
                </p:oleObj>
              </mc:Choice>
              <mc:Fallback>
                <p:oleObj name="Equation" r:id="rId3" imgW="11938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0713" y="1371600"/>
                        <a:ext cx="2316162" cy="45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2A4A9ED5-F594-433A-9444-9AD9100D04FE}" type="slidenum">
              <a:rPr lang="en-US" altLang="en-US" sz="1400" smtClean="0"/>
              <a:pPr>
                <a:spcBef>
                  <a:spcPct val="0"/>
                </a:spcBef>
                <a:buClrTx/>
                <a:buSzTx/>
                <a:buFontTx/>
                <a:buNone/>
              </a:pPr>
              <a:t>8</a:t>
            </a:fld>
            <a:endParaRPr lang="en-US" altLang="en-US" sz="1400" smtClean="0"/>
          </a:p>
        </p:txBody>
      </p:sp>
      <p:sp>
        <p:nvSpPr>
          <p:cNvPr id="331778" name="Rectangle 2"/>
          <p:cNvSpPr>
            <a:spLocks noGrp="1" noChangeArrowheads="1"/>
          </p:cNvSpPr>
          <p:nvPr>
            <p:ph type="title"/>
          </p:nvPr>
        </p:nvSpPr>
        <p:spPr>
          <a:xfrm>
            <a:off x="1766888" y="255588"/>
            <a:ext cx="7162800" cy="1143000"/>
          </a:xfrm>
        </p:spPr>
        <p:txBody>
          <a:bodyPr/>
          <a:lstStyle/>
          <a:p>
            <a:pPr marL="838200" indent="-838200">
              <a:defRPr/>
            </a:pPr>
            <a:r>
              <a:rPr lang="en-US" smtClean="0"/>
              <a:t>Spatial treatment (3)</a:t>
            </a:r>
          </a:p>
        </p:txBody>
      </p:sp>
      <p:sp>
        <p:nvSpPr>
          <p:cNvPr id="331779" name="Rectangle 3"/>
          <p:cNvSpPr>
            <a:spLocks noGrp="1" noChangeArrowheads="1"/>
          </p:cNvSpPr>
          <p:nvPr>
            <p:ph type="body" idx="1"/>
          </p:nvPr>
        </p:nvSpPr>
        <p:spPr>
          <a:xfrm>
            <a:off x="177800" y="1360488"/>
            <a:ext cx="8661400" cy="4202112"/>
          </a:xfrm>
        </p:spPr>
        <p:txBody>
          <a:bodyPr/>
          <a:lstStyle/>
          <a:p>
            <a:pPr marL="609600" indent="-609600">
              <a:lnSpc>
                <a:spcPct val="90000"/>
              </a:lnSpc>
              <a:defRPr/>
            </a:pPr>
            <a:r>
              <a:rPr lang="en-US" sz="2800" smtClean="0"/>
              <a:t>To complete the set of equations, we must come up with a 3</a:t>
            </a:r>
            <a:r>
              <a:rPr lang="en-US" sz="2800" baseline="30000" smtClean="0"/>
              <a:t>rd</a:t>
            </a:r>
            <a:r>
              <a:rPr lang="en-US" sz="2800" smtClean="0"/>
              <a:t> equation relating the 3 unknowns</a:t>
            </a:r>
          </a:p>
          <a:p>
            <a:pPr marL="609600" indent="-609600">
              <a:lnSpc>
                <a:spcPct val="90000"/>
              </a:lnSpc>
              <a:defRPr/>
            </a:pPr>
            <a:r>
              <a:rPr lang="en-US" sz="2800" smtClean="0"/>
              <a:t>This third relationship is called the “auxiliary equation”</a:t>
            </a:r>
          </a:p>
          <a:p>
            <a:pPr marL="609600" indent="-609600">
              <a:lnSpc>
                <a:spcPct val="90000"/>
              </a:lnSpc>
              <a:defRPr/>
            </a:pPr>
            <a:r>
              <a:rPr lang="en-US" sz="2800" smtClean="0"/>
              <a:t>Several have been postulated and used:</a:t>
            </a:r>
          </a:p>
          <a:p>
            <a:pPr marL="990600" lvl="1" indent="-533400">
              <a:lnSpc>
                <a:spcPct val="90000"/>
              </a:lnSpc>
              <a:defRPr/>
            </a:pPr>
            <a:r>
              <a:rPr lang="en-US" smtClean="0"/>
              <a:t>Step</a:t>
            </a:r>
          </a:p>
          <a:p>
            <a:pPr marL="990600" lvl="1" indent="-533400">
              <a:lnSpc>
                <a:spcPct val="90000"/>
              </a:lnSpc>
              <a:defRPr/>
            </a:pPr>
            <a:r>
              <a:rPr lang="en-US" smtClean="0"/>
              <a:t>Diamond Difference</a:t>
            </a:r>
          </a:p>
          <a:p>
            <a:pPr marL="990600" lvl="1" indent="-533400">
              <a:lnSpc>
                <a:spcPct val="90000"/>
              </a:lnSpc>
              <a:defRPr/>
            </a:pPr>
            <a:r>
              <a:rPr lang="en-US" smtClean="0"/>
              <a:t>Weighted diamond difference</a:t>
            </a:r>
          </a:p>
          <a:p>
            <a:pPr marL="990600" lvl="1" indent="-533400">
              <a:lnSpc>
                <a:spcPct val="90000"/>
              </a:lnSpc>
              <a:defRPr/>
            </a:pPr>
            <a:r>
              <a:rPr lang="en-US" smtClean="0"/>
              <a:t>Characteristic</a:t>
            </a:r>
          </a:p>
          <a:p>
            <a:pPr marL="609600" indent="-609600">
              <a:lnSpc>
                <a:spcPct val="90000"/>
              </a:lnSpc>
              <a:defRPr/>
            </a:pPr>
            <a:r>
              <a:rPr lang="en-US" sz="2800" smtClean="0"/>
              <a:t>We will examine each of these for accuracy, stability, and ease of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9-</a:t>
            </a:r>
            <a:fld id="{A0A6C79A-F5B0-4519-BEA6-03E710E44395}" type="slidenum">
              <a:rPr lang="en-US" altLang="en-US" sz="1400" smtClean="0"/>
              <a:pPr>
                <a:spcBef>
                  <a:spcPct val="0"/>
                </a:spcBef>
                <a:buClrTx/>
                <a:buSzTx/>
                <a:buFontTx/>
                <a:buNone/>
              </a:pPr>
              <a:t>9</a:t>
            </a:fld>
            <a:endParaRPr lang="en-US" altLang="en-US" sz="1400" smtClean="0"/>
          </a:p>
        </p:txBody>
      </p:sp>
      <p:sp>
        <p:nvSpPr>
          <p:cNvPr id="332802" name="Rectangle 2"/>
          <p:cNvSpPr>
            <a:spLocks noGrp="1" noChangeArrowheads="1"/>
          </p:cNvSpPr>
          <p:nvPr>
            <p:ph type="title"/>
          </p:nvPr>
        </p:nvSpPr>
        <p:spPr>
          <a:xfrm>
            <a:off x="1766888" y="255588"/>
            <a:ext cx="7162800" cy="1143000"/>
          </a:xfrm>
        </p:spPr>
        <p:txBody>
          <a:bodyPr/>
          <a:lstStyle/>
          <a:p>
            <a:pPr marL="838200" indent="-838200">
              <a:defRPr/>
            </a:pPr>
            <a:r>
              <a:rPr lang="en-US" smtClean="0"/>
              <a:t>Auxiliary equation #1: Step</a:t>
            </a:r>
          </a:p>
        </p:txBody>
      </p:sp>
      <p:sp>
        <p:nvSpPr>
          <p:cNvPr id="332803" name="Rectangle 3"/>
          <p:cNvSpPr>
            <a:spLocks noGrp="1" noChangeArrowheads="1"/>
          </p:cNvSpPr>
          <p:nvPr>
            <p:ph type="body" idx="1"/>
          </p:nvPr>
        </p:nvSpPr>
        <p:spPr>
          <a:xfrm>
            <a:off x="177800" y="1360488"/>
            <a:ext cx="8661400" cy="5497512"/>
          </a:xfrm>
        </p:spPr>
        <p:txBody>
          <a:bodyPr/>
          <a:lstStyle/>
          <a:p>
            <a:pPr marL="609600" indent="-609600">
              <a:lnSpc>
                <a:spcPct val="80000"/>
              </a:lnSpc>
              <a:defRPr/>
            </a:pPr>
            <a:r>
              <a:rPr lang="en-US" sz="2800" smtClean="0"/>
              <a:t>For the auxiliary equations, we use plausible relations between the fluxes that we expect to be true in the limit as</a:t>
            </a:r>
          </a:p>
          <a:p>
            <a:pPr marL="609600" indent="-609600">
              <a:lnSpc>
                <a:spcPct val="80000"/>
              </a:lnSpc>
              <a:defRPr/>
            </a:pPr>
            <a:r>
              <a:rPr lang="en-US" sz="2800" smtClean="0"/>
              <a:t>The first is not very accurate, but is extremely stable, the STEP condition: </a:t>
            </a:r>
          </a:p>
          <a:p>
            <a:pPr marL="609600" indent="-609600">
              <a:lnSpc>
                <a:spcPct val="80000"/>
              </a:lnSpc>
              <a:defRPr/>
            </a:pPr>
            <a:endParaRPr lang="en-US" sz="2800" smtClean="0"/>
          </a:p>
          <a:p>
            <a:pPr marL="609600" indent="-609600">
              <a:lnSpc>
                <a:spcPct val="80000"/>
              </a:lnSpc>
              <a:defRPr/>
            </a:pPr>
            <a:endParaRPr lang="en-US" sz="2800" smtClean="0"/>
          </a:p>
          <a:p>
            <a:pPr marL="609600" indent="-609600">
              <a:lnSpc>
                <a:spcPct val="80000"/>
              </a:lnSpc>
              <a:buFontTx/>
              <a:buNone/>
              <a:defRPr/>
            </a:pPr>
            <a:r>
              <a:rPr lang="en-US" sz="2800" smtClean="0"/>
              <a:t>	NOTE: I will describe them as if we are going left-to-right (positive </a:t>
            </a:r>
            <a:r>
              <a:rPr lang="en-US" sz="2800" smtClean="0">
                <a:latin typeface="Symbol" pitchFamily="18" charset="2"/>
              </a:rPr>
              <a:t>m</a:t>
            </a:r>
            <a:r>
              <a:rPr lang="en-US" sz="2800" smtClean="0"/>
              <a:t>).  For negative </a:t>
            </a:r>
            <a:r>
              <a:rPr lang="en-US" sz="2800" smtClean="0">
                <a:latin typeface="Symbol" pitchFamily="18" charset="2"/>
              </a:rPr>
              <a:t>m</a:t>
            </a:r>
            <a:r>
              <a:rPr lang="en-US" sz="2800" smtClean="0"/>
              <a:t>, we would use :</a:t>
            </a:r>
          </a:p>
          <a:p>
            <a:pPr marL="609600" indent="-609600">
              <a:lnSpc>
                <a:spcPct val="80000"/>
              </a:lnSpc>
              <a:buFontTx/>
              <a:buNone/>
              <a:defRPr/>
            </a:pPr>
            <a:endParaRPr lang="en-US" sz="2800" smtClean="0"/>
          </a:p>
          <a:p>
            <a:pPr marL="609600" indent="-609600">
              <a:lnSpc>
                <a:spcPct val="80000"/>
              </a:lnSpc>
              <a:buFontTx/>
              <a:buNone/>
              <a:defRPr/>
            </a:pPr>
            <a:endParaRPr lang="en-US" sz="2800" smtClean="0"/>
          </a:p>
          <a:p>
            <a:pPr marL="609600" indent="-609600">
              <a:lnSpc>
                <a:spcPct val="80000"/>
              </a:lnSpc>
              <a:buFontTx/>
              <a:buNone/>
              <a:defRPr/>
            </a:pPr>
            <a:r>
              <a:rPr lang="en-US" sz="2800" smtClean="0"/>
              <a:t>	That is, the flux on the “outgoing” side is set equal to the average flux.</a:t>
            </a:r>
          </a:p>
        </p:txBody>
      </p:sp>
      <p:graphicFrame>
        <p:nvGraphicFramePr>
          <p:cNvPr id="12293" name="Object 4"/>
          <p:cNvGraphicFramePr>
            <a:graphicFrameLocks noChangeAspect="1"/>
          </p:cNvGraphicFramePr>
          <p:nvPr/>
        </p:nvGraphicFramePr>
        <p:xfrm>
          <a:off x="3784600" y="2060575"/>
          <a:ext cx="1033463" cy="427038"/>
        </p:xfrm>
        <a:graphic>
          <a:graphicData uri="http://schemas.openxmlformats.org/presentationml/2006/ole">
            <mc:AlternateContent xmlns:mc="http://schemas.openxmlformats.org/markup-compatibility/2006">
              <mc:Choice xmlns:v="urn:schemas-microsoft-com:vml" Requires="v">
                <p:oleObj spid="_x0000_s12320" name="Equation" r:id="rId3" imgW="533169" imgH="228501" progId="Equation.3">
                  <p:embed/>
                </p:oleObj>
              </mc:Choice>
              <mc:Fallback>
                <p:oleObj name="Equation" r:id="rId3" imgW="533169"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4600" y="2060575"/>
                        <a:ext cx="1033463" cy="427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5"/>
          <p:cNvGraphicFramePr>
            <a:graphicFrameLocks noChangeAspect="1"/>
          </p:cNvGraphicFramePr>
          <p:nvPr/>
        </p:nvGraphicFramePr>
        <p:xfrm>
          <a:off x="3359150" y="3482975"/>
          <a:ext cx="1601788" cy="450850"/>
        </p:xfrm>
        <a:graphic>
          <a:graphicData uri="http://schemas.openxmlformats.org/presentationml/2006/ole">
            <mc:AlternateContent xmlns:mc="http://schemas.openxmlformats.org/markup-compatibility/2006">
              <mc:Choice xmlns:v="urn:schemas-microsoft-com:vml" Requires="v">
                <p:oleObj spid="_x0000_s12321" name="Equation" r:id="rId5" imgW="825500" imgH="241300" progId="Equation.3">
                  <p:embed/>
                </p:oleObj>
              </mc:Choice>
              <mc:Fallback>
                <p:oleObj name="Equation" r:id="rId5" imgW="8255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0" y="3482975"/>
                        <a:ext cx="1601788" cy="45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6"/>
          <p:cNvGraphicFramePr>
            <a:graphicFrameLocks noChangeAspect="1"/>
          </p:cNvGraphicFramePr>
          <p:nvPr/>
        </p:nvGraphicFramePr>
        <p:xfrm>
          <a:off x="3340100" y="5140325"/>
          <a:ext cx="1601788" cy="450850"/>
        </p:xfrm>
        <a:graphic>
          <a:graphicData uri="http://schemas.openxmlformats.org/presentationml/2006/ole">
            <mc:AlternateContent xmlns:mc="http://schemas.openxmlformats.org/markup-compatibility/2006">
              <mc:Choice xmlns:v="urn:schemas-microsoft-com:vml" Requires="v">
                <p:oleObj spid="_x0000_s12322" name="Equation" r:id="rId7" imgW="825500" imgH="241300" progId="Equation.3">
                  <p:embed/>
                </p:oleObj>
              </mc:Choice>
              <mc:Fallback>
                <p:oleObj name="Equation" r:id="rId7" imgW="8255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0100" y="5140325"/>
                        <a:ext cx="1601788" cy="45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Sparkle">
  <a:themeElements>
    <a:clrScheme name="Sparkle 3">
      <a:dk1>
        <a:srgbClr val="000000"/>
      </a:dk1>
      <a:lt1>
        <a:srgbClr val="FFFFFF"/>
      </a:lt1>
      <a:dk2>
        <a:srgbClr val="000000"/>
      </a:dk2>
      <a:lt2>
        <a:srgbClr val="DDDDDD"/>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park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3470" dir="2700000" algn="ctr" rotWithShape="0">
            <a:schemeClr val="bg2"/>
          </a:outerShdw>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3470" dir="2700000" algn="ctr" rotWithShape="0">
            <a:schemeClr val="bg2"/>
          </a:outerShdw>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Arial" charset="0"/>
          </a:defRPr>
        </a:defPPr>
      </a:lstStyle>
    </a:lnDef>
  </a:objectDefaults>
  <a:extraClrSchemeLst>
    <a:extraClrScheme>
      <a:clrScheme name="Sparkle 1">
        <a:dk1>
          <a:srgbClr val="000000"/>
        </a:dk1>
        <a:lt1>
          <a:srgbClr val="DDDDDD"/>
        </a:lt1>
        <a:dk2>
          <a:srgbClr val="0000FF"/>
        </a:dk2>
        <a:lt2>
          <a:srgbClr val="00CCCC"/>
        </a:lt2>
        <a:accent1>
          <a:srgbClr val="B2B2B2"/>
        </a:accent1>
        <a:accent2>
          <a:srgbClr val="FF9933"/>
        </a:accent2>
        <a:accent3>
          <a:srgbClr val="AAAAFF"/>
        </a:accent3>
        <a:accent4>
          <a:srgbClr val="BDBDBD"/>
        </a:accent4>
        <a:accent5>
          <a:srgbClr val="D5D5D5"/>
        </a:accent5>
        <a:accent6>
          <a:srgbClr val="E78A2D"/>
        </a:accent6>
        <a:hlink>
          <a:srgbClr val="CC00CC"/>
        </a:hlink>
        <a:folHlink>
          <a:srgbClr val="9999FF"/>
        </a:folHlink>
      </a:clrScheme>
      <a:clrMap bg1="dk2" tx1="lt1" bg2="dk1" tx2="lt2" accent1="accent1" accent2="accent2" accent3="accent3" accent4="accent4" accent5="accent5" accent6="accent6" hlink="hlink" folHlink="folHlink"/>
    </a:extraClrScheme>
    <a:extraClrScheme>
      <a:clrScheme name="Sparkle 2">
        <a:dk1>
          <a:srgbClr val="000000"/>
        </a:dk1>
        <a:lt1>
          <a:srgbClr val="CCCCFF"/>
        </a:lt1>
        <a:dk2>
          <a:srgbClr val="003399"/>
        </a:dk2>
        <a:lt2>
          <a:srgbClr val="76E0E6"/>
        </a:lt2>
        <a:accent1>
          <a:srgbClr val="66CCFF"/>
        </a:accent1>
        <a:accent2>
          <a:srgbClr val="6666FF"/>
        </a:accent2>
        <a:accent3>
          <a:srgbClr val="E2E2FF"/>
        </a:accent3>
        <a:accent4>
          <a:srgbClr val="000000"/>
        </a:accent4>
        <a:accent5>
          <a:srgbClr val="B8E2FF"/>
        </a:accent5>
        <a:accent6>
          <a:srgbClr val="5C5CE7"/>
        </a:accent6>
        <a:hlink>
          <a:srgbClr val="00CCCC"/>
        </a:hlink>
        <a:folHlink>
          <a:srgbClr val="9999FF"/>
        </a:folHlink>
      </a:clrScheme>
      <a:clrMap bg1="lt1" tx1="dk1" bg2="lt2" tx2="dk2" accent1="accent1" accent2="accent2" accent3="accent3" accent4="accent4" accent5="accent5" accent6="accent6" hlink="hlink" folHlink="folHlink"/>
    </a:extraClrScheme>
    <a:extraClrScheme>
      <a:clrScheme name="Sparkle 3">
        <a:dk1>
          <a:srgbClr val="000000"/>
        </a:dk1>
        <a:lt1>
          <a:srgbClr val="FFFFFF"/>
        </a:lt1>
        <a:dk2>
          <a:srgbClr val="000000"/>
        </a:dk2>
        <a:lt2>
          <a:srgbClr val="DDDDDD"/>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2303</TotalTime>
  <Words>1131</Words>
  <Application>Microsoft Office PowerPoint</Application>
  <PresentationFormat>On-screen Show (4:3)</PresentationFormat>
  <Paragraphs>245</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27" baseType="lpstr">
      <vt:lpstr>Sparkle</vt:lpstr>
      <vt:lpstr>MathType 6.0 Equation</vt:lpstr>
      <vt:lpstr>Equation</vt:lpstr>
      <vt:lpstr>Lesson 9 Objectives</vt:lpstr>
      <vt:lpstr>Application of SN quadrature to direction</vt:lpstr>
      <vt:lpstr>Applic. of SN quadrature to direct’n (2)</vt:lpstr>
      <vt:lpstr>1D Slab D.O. Equation</vt:lpstr>
      <vt:lpstr>Space: The Final Frontier</vt:lpstr>
      <vt:lpstr>Spatial treatment</vt:lpstr>
      <vt:lpstr>Spatial treatment (2)</vt:lpstr>
      <vt:lpstr>Spatial treatment (3)</vt:lpstr>
      <vt:lpstr>Auxiliary equation #1: Step</vt:lpstr>
      <vt:lpstr>Step Auxiliary equation (2)</vt:lpstr>
      <vt:lpstr>Step Auxiliary equation (3)</vt:lpstr>
      <vt:lpstr>Aux. equation #2: Diamond Difference</vt:lpstr>
      <vt:lpstr>Diamond Difference (2)</vt:lpstr>
      <vt:lpstr>Diamond Difference (3)</vt:lpstr>
      <vt:lpstr>Aux. #3: Weighted Diamond Difference</vt:lpstr>
      <vt:lpstr>Weighted Diamond Difference (2)</vt:lpstr>
      <vt:lpstr>Weighted Diamond Difference (3)</vt:lpstr>
      <vt:lpstr>Auxiliary #4: Characteristic methods</vt:lpstr>
      <vt:lpstr>Auxiliary #4: Characteristic methods (2)</vt:lpstr>
      <vt:lpstr>Solution strategies</vt:lpstr>
      <vt:lpstr>Boundary conditions</vt:lpstr>
      <vt:lpstr>In class exercise: Write 1D slab 2 group</vt:lpstr>
      <vt:lpstr>Homework 9-1</vt:lpstr>
      <vt:lpstr>Homework 9-2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Criticality Safety and Radiation Shielding Team</dc:title>
  <dc:creator>Ronald E. Pevey</dc:creator>
  <cp:lastModifiedBy>Pevey, Ronald E</cp:lastModifiedBy>
  <cp:revision>148</cp:revision>
  <cp:lastPrinted>1999-08-30T19:39:18Z</cp:lastPrinted>
  <dcterms:created xsi:type="dcterms:W3CDTF">1995-05-28T16:29:18Z</dcterms:created>
  <dcterms:modified xsi:type="dcterms:W3CDTF">2018-10-30T20:31:01Z</dcterms:modified>
</cp:coreProperties>
</file>