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Lst>
  <p:sldSz cx="18288000" cy="10287000"/>
  <p:notesSz cx="6858000" cy="9144000"/>
  <p:embeddedFontLst>
    <p:embeddedFont>
      <p:font typeface="Sensei" charset="1" panose="00000500000000000000"/>
      <p:regular r:id="rId14"/>
    </p:embeddedFont>
    <p:embeddedFont>
      <p:font typeface="Cooper Hewitt Heavy" charset="1" panose="00000000000000000000"/>
      <p:regular r:id="rId15"/>
    </p:embeddedFont>
    <p:embeddedFont>
      <p:font typeface="Halley" charset="1" panose="00000000000000000000"/>
      <p:regular r:id="rId1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svg" Type="http://schemas.openxmlformats.org/officeDocument/2006/relationships/image"/><Relationship Id="rId11" Target="../media/image10.png" Type="http://schemas.openxmlformats.org/officeDocument/2006/relationships/image"/><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 Id="rId9" Target="../media/image8.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6.png" Type="http://schemas.openxmlformats.org/officeDocument/2006/relationships/image"/><Relationship Id="rId11" Target="../media/image7.svg" Type="http://schemas.openxmlformats.org/officeDocument/2006/relationships/image"/><Relationship Id="rId12" Target="../media/image17.png" Type="http://schemas.openxmlformats.org/officeDocument/2006/relationships/image"/><Relationship Id="rId13" Target="../media/image18.svg" Type="http://schemas.openxmlformats.org/officeDocument/2006/relationships/image"/><Relationship Id="rId2" Target="../media/image11.png" Type="http://schemas.openxmlformats.org/officeDocument/2006/relationships/image"/><Relationship Id="rId3" Target="../media/image12.svg" Type="http://schemas.openxmlformats.org/officeDocument/2006/relationships/image"/><Relationship Id="rId4" Target="../media/image13.png" Type="http://schemas.openxmlformats.org/officeDocument/2006/relationships/image"/><Relationship Id="rId5" Target="../media/image14.svg" Type="http://schemas.openxmlformats.org/officeDocument/2006/relationships/image"/><Relationship Id="rId6" Target="../media/image15.png" Type="http://schemas.openxmlformats.org/officeDocument/2006/relationships/image"/><Relationship Id="rId7" Target="../media/image16.svg" Type="http://schemas.openxmlformats.org/officeDocument/2006/relationships/image"/><Relationship Id="rId8" Target="../media/image4.png" Type="http://schemas.openxmlformats.org/officeDocument/2006/relationships/image"/><Relationship Id="rId9" Target="../media/image5.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5.png" Type="http://schemas.openxmlformats.org/officeDocument/2006/relationships/image"/><Relationship Id="rId11" Target="../media/image16.svg" Type="http://schemas.openxmlformats.org/officeDocument/2006/relationships/image"/><Relationship Id="rId12" Target="../media/image17.png" Type="http://schemas.openxmlformats.org/officeDocument/2006/relationships/image"/><Relationship Id="rId13" Target="../media/image18.svg" Type="http://schemas.openxmlformats.org/officeDocument/2006/relationships/image"/><Relationship Id="rId2" Target="../media/image11.png" Type="http://schemas.openxmlformats.org/officeDocument/2006/relationships/image"/><Relationship Id="rId3" Target="../media/image12.svg" Type="http://schemas.openxmlformats.org/officeDocument/2006/relationships/image"/><Relationship Id="rId4" Target="../media/image13.png" Type="http://schemas.openxmlformats.org/officeDocument/2006/relationships/image"/><Relationship Id="rId5" Target="../media/image14.svg" Type="http://schemas.openxmlformats.org/officeDocument/2006/relationships/image"/><Relationship Id="rId6" Target="../media/image4.png" Type="http://schemas.openxmlformats.org/officeDocument/2006/relationships/image"/><Relationship Id="rId7" Target="../media/image5.svg" Type="http://schemas.openxmlformats.org/officeDocument/2006/relationships/image"/><Relationship Id="rId8" Target="../media/image6.png" Type="http://schemas.openxmlformats.org/officeDocument/2006/relationships/image"/><Relationship Id="rId9" Target="../media/image7.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9.svg" Type="http://schemas.openxmlformats.org/officeDocument/2006/relationships/image"/><Relationship Id="rId4" Target="../media/image19.png" Type="http://schemas.openxmlformats.org/officeDocument/2006/relationships/image"/><Relationship Id="rId5" Target="../media/image20.svg" Type="http://schemas.openxmlformats.org/officeDocument/2006/relationships/image"/><Relationship Id="rId6" Target="https://emojipedia.org/world-map" TargetMode="External" Type="http://schemas.openxmlformats.org/officeDocument/2006/relationships/hyperlink"/><Relationship Id="rId7" Target="https://emojipedia.org/vibration-mode" TargetMode="External" Type="http://schemas.openxmlformats.org/officeDocument/2006/relationships/hyperlink"/><Relationship Id="rId8" Target="https://emojipedia.org/alarm-clock" TargetMode="External" Type="http://schemas.openxmlformats.org/officeDocument/2006/relationships/hyperlink"/></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2.svg" Type="http://schemas.openxmlformats.org/officeDocument/2006/relationships/image"/><Relationship Id="rId2" Target="../media/image1.jpeg" Type="http://schemas.openxmlformats.org/officeDocument/2006/relationships/image"/><Relationship Id="rId3" Target="../media/image8.png" Type="http://schemas.openxmlformats.org/officeDocument/2006/relationships/image"/><Relationship Id="rId4" Target="../media/image9.svg" Type="http://schemas.openxmlformats.org/officeDocument/2006/relationships/image"/><Relationship Id="rId5" Target="../media/image2.png" Type="http://schemas.openxmlformats.org/officeDocument/2006/relationships/image"/><Relationship Id="rId6" Target="../media/image3.svg" Type="http://schemas.openxmlformats.org/officeDocument/2006/relationships/image"/><Relationship Id="rId7" Target="../media/image17.png" Type="http://schemas.openxmlformats.org/officeDocument/2006/relationships/image"/><Relationship Id="rId8" Target="../media/image18.svg" Type="http://schemas.openxmlformats.org/officeDocument/2006/relationships/image"/><Relationship Id="rId9" Target="../media/image21.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5.png" Type="http://schemas.openxmlformats.org/officeDocument/2006/relationships/image"/><Relationship Id="rId11" Target="../media/image16.svg" Type="http://schemas.openxmlformats.org/officeDocument/2006/relationships/image"/><Relationship Id="rId12" Target="../media/image17.png" Type="http://schemas.openxmlformats.org/officeDocument/2006/relationships/image"/><Relationship Id="rId13" Target="../media/image18.svg" Type="http://schemas.openxmlformats.org/officeDocument/2006/relationships/image"/><Relationship Id="rId2" Target="../media/image11.png" Type="http://schemas.openxmlformats.org/officeDocument/2006/relationships/image"/><Relationship Id="rId3" Target="../media/image12.svg" Type="http://schemas.openxmlformats.org/officeDocument/2006/relationships/image"/><Relationship Id="rId4" Target="../media/image13.png" Type="http://schemas.openxmlformats.org/officeDocument/2006/relationships/image"/><Relationship Id="rId5" Target="../media/image14.svg" Type="http://schemas.openxmlformats.org/officeDocument/2006/relationships/image"/><Relationship Id="rId6" Target="../media/image4.png" Type="http://schemas.openxmlformats.org/officeDocument/2006/relationships/image"/><Relationship Id="rId7" Target="../media/image5.svg" Type="http://schemas.openxmlformats.org/officeDocument/2006/relationships/image"/><Relationship Id="rId8" Target="../media/image6.png" Type="http://schemas.openxmlformats.org/officeDocument/2006/relationships/image"/><Relationship Id="rId9" Target="../media/image7.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9.svg" Type="http://schemas.openxmlformats.org/officeDocument/2006/relationships/image"/><Relationship Id="rId4" Target="../media/image19.png" Type="http://schemas.openxmlformats.org/officeDocument/2006/relationships/image"/><Relationship Id="rId5" Target="../media/image20.svg" Type="http://schemas.openxmlformats.org/officeDocument/2006/relationships/image"/><Relationship Id="rId6" Target="../media/image17.png" Type="http://schemas.openxmlformats.org/officeDocument/2006/relationships/image"/><Relationship Id="rId7" Target="../media/image18.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7.svg" Type="http://schemas.openxmlformats.org/officeDocument/2006/relationships/image"/><Relationship Id="rId11" Target="../media/image8.png" Type="http://schemas.openxmlformats.org/officeDocument/2006/relationships/image"/><Relationship Id="rId12" Target="../media/image9.svg" Type="http://schemas.openxmlformats.org/officeDocument/2006/relationships/image"/><Relationship Id="rId2" Target="../media/image1.jpeg" Type="http://schemas.openxmlformats.org/officeDocument/2006/relationships/image"/><Relationship Id="rId3" Target="../media/image19.png" Type="http://schemas.openxmlformats.org/officeDocument/2006/relationships/image"/><Relationship Id="rId4" Target="../media/image20.svg" Type="http://schemas.openxmlformats.org/officeDocument/2006/relationships/image"/><Relationship Id="rId5" Target="../media/image2.png" Type="http://schemas.openxmlformats.org/officeDocument/2006/relationships/image"/><Relationship Id="rId6" Target="../media/image3.svg" Type="http://schemas.openxmlformats.org/officeDocument/2006/relationships/image"/><Relationship Id="rId7" Target="../media/image4.png" Type="http://schemas.openxmlformats.org/officeDocument/2006/relationships/image"/><Relationship Id="rId8" Target="../media/image5.svg" Type="http://schemas.openxmlformats.org/officeDocument/2006/relationships/image"/><Relationship Id="rId9" Target="../media/image6.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42D6FB"/>
        </a:solidFill>
      </p:bgPr>
    </p:bg>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59" r="0" b="-9259"/>
            </a:stretch>
          </a:blipFill>
        </p:spPr>
      </p:sp>
      <p:sp>
        <p:nvSpPr>
          <p:cNvPr name="Freeform 3" id="3"/>
          <p:cNvSpPr/>
          <p:nvPr/>
        </p:nvSpPr>
        <p:spPr>
          <a:xfrm flipH="true" flipV="true" rot="9219129">
            <a:off x="12368516" y="7343613"/>
            <a:ext cx="11452942" cy="6572860"/>
          </a:xfrm>
          <a:custGeom>
            <a:avLst/>
            <a:gdLst/>
            <a:ahLst/>
            <a:cxnLst/>
            <a:rect r="r" b="b" t="t" l="l"/>
            <a:pathLst>
              <a:path h="6572860" w="11452942">
                <a:moveTo>
                  <a:pt x="11452942" y="6572860"/>
                </a:moveTo>
                <a:lnTo>
                  <a:pt x="0" y="6572860"/>
                </a:lnTo>
                <a:lnTo>
                  <a:pt x="0" y="0"/>
                </a:lnTo>
                <a:lnTo>
                  <a:pt x="11452942" y="0"/>
                </a:lnTo>
                <a:lnTo>
                  <a:pt x="11452942" y="657286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true" flipV="true" rot="-1085140">
            <a:off x="-4748211" y="-3731920"/>
            <a:ext cx="10669443" cy="6123209"/>
          </a:xfrm>
          <a:custGeom>
            <a:avLst/>
            <a:gdLst/>
            <a:ahLst/>
            <a:cxnLst/>
            <a:rect r="r" b="b" t="t" l="l"/>
            <a:pathLst>
              <a:path h="6123209" w="10669443">
                <a:moveTo>
                  <a:pt x="10669443" y="6123209"/>
                </a:moveTo>
                <a:lnTo>
                  <a:pt x="0" y="6123209"/>
                </a:lnTo>
                <a:lnTo>
                  <a:pt x="0" y="0"/>
                </a:lnTo>
                <a:lnTo>
                  <a:pt x="10669443" y="0"/>
                </a:lnTo>
                <a:lnTo>
                  <a:pt x="10669443" y="6123209"/>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1585811" y="995871"/>
            <a:ext cx="6469163" cy="4622511"/>
          </a:xfrm>
          <a:custGeom>
            <a:avLst/>
            <a:gdLst/>
            <a:ahLst/>
            <a:cxnLst/>
            <a:rect r="r" b="b" t="t" l="l"/>
            <a:pathLst>
              <a:path h="4622511" w="6469163">
                <a:moveTo>
                  <a:pt x="0" y="0"/>
                </a:moveTo>
                <a:lnTo>
                  <a:pt x="6469163" y="0"/>
                </a:lnTo>
                <a:lnTo>
                  <a:pt x="6469163" y="4622511"/>
                </a:lnTo>
                <a:lnTo>
                  <a:pt x="0" y="462251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6" id="6"/>
          <p:cNvSpPr/>
          <p:nvPr/>
        </p:nvSpPr>
        <p:spPr>
          <a:xfrm flipH="false" flipV="false" rot="1536599">
            <a:off x="9521833" y="1662076"/>
            <a:ext cx="2031745" cy="1887676"/>
          </a:xfrm>
          <a:custGeom>
            <a:avLst/>
            <a:gdLst/>
            <a:ahLst/>
            <a:cxnLst/>
            <a:rect r="r" b="b" t="t" l="l"/>
            <a:pathLst>
              <a:path h="1887676" w="2031745">
                <a:moveTo>
                  <a:pt x="0" y="0"/>
                </a:moveTo>
                <a:lnTo>
                  <a:pt x="2031745" y="0"/>
                </a:lnTo>
                <a:lnTo>
                  <a:pt x="2031745" y="1887675"/>
                </a:lnTo>
                <a:lnTo>
                  <a:pt x="0" y="1887675"/>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7" id="7"/>
          <p:cNvSpPr/>
          <p:nvPr/>
        </p:nvSpPr>
        <p:spPr>
          <a:xfrm flipH="false" flipV="false" rot="2088643">
            <a:off x="16096042" y="8083410"/>
            <a:ext cx="3997889" cy="3707134"/>
          </a:xfrm>
          <a:custGeom>
            <a:avLst/>
            <a:gdLst/>
            <a:ahLst/>
            <a:cxnLst/>
            <a:rect r="r" b="b" t="t" l="l"/>
            <a:pathLst>
              <a:path h="3707134" w="3997889">
                <a:moveTo>
                  <a:pt x="0" y="0"/>
                </a:moveTo>
                <a:lnTo>
                  <a:pt x="3997889" y="0"/>
                </a:lnTo>
                <a:lnTo>
                  <a:pt x="3997889" y="3707134"/>
                </a:lnTo>
                <a:lnTo>
                  <a:pt x="0" y="3707134"/>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8" id="8"/>
          <p:cNvSpPr/>
          <p:nvPr/>
        </p:nvSpPr>
        <p:spPr>
          <a:xfrm flipH="false" flipV="false" rot="2088643">
            <a:off x="-642363" y="-2910905"/>
            <a:ext cx="3604892" cy="3342718"/>
          </a:xfrm>
          <a:custGeom>
            <a:avLst/>
            <a:gdLst/>
            <a:ahLst/>
            <a:cxnLst/>
            <a:rect r="r" b="b" t="t" l="l"/>
            <a:pathLst>
              <a:path h="3342718" w="3604892">
                <a:moveTo>
                  <a:pt x="0" y="0"/>
                </a:moveTo>
                <a:lnTo>
                  <a:pt x="3604892" y="0"/>
                </a:lnTo>
                <a:lnTo>
                  <a:pt x="3604892" y="3342718"/>
                </a:lnTo>
                <a:lnTo>
                  <a:pt x="0" y="3342718"/>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9" id="9"/>
          <p:cNvSpPr/>
          <p:nvPr/>
        </p:nvSpPr>
        <p:spPr>
          <a:xfrm flipH="false" flipV="false" rot="0">
            <a:off x="13020437" y="242135"/>
            <a:ext cx="5267563" cy="3488842"/>
          </a:xfrm>
          <a:custGeom>
            <a:avLst/>
            <a:gdLst/>
            <a:ahLst/>
            <a:cxnLst/>
            <a:rect r="r" b="b" t="t" l="l"/>
            <a:pathLst>
              <a:path h="3488842" w="5267563">
                <a:moveTo>
                  <a:pt x="0" y="0"/>
                </a:moveTo>
                <a:lnTo>
                  <a:pt x="5267563" y="0"/>
                </a:lnTo>
                <a:lnTo>
                  <a:pt x="5267563" y="3488842"/>
                </a:lnTo>
                <a:lnTo>
                  <a:pt x="0" y="3488842"/>
                </a:lnTo>
                <a:lnTo>
                  <a:pt x="0" y="0"/>
                </a:lnTo>
                <a:close/>
              </a:path>
            </a:pathLst>
          </a:custGeom>
          <a:blipFill>
            <a:blip r:embed="rId11"/>
            <a:stretch>
              <a:fillRect l="0" t="-24290" r="0" b="-9218"/>
            </a:stretch>
          </a:blipFill>
        </p:spPr>
      </p:sp>
      <p:sp>
        <p:nvSpPr>
          <p:cNvPr name="TextBox 10" id="10"/>
          <p:cNvSpPr txBox="true"/>
          <p:nvPr/>
        </p:nvSpPr>
        <p:spPr>
          <a:xfrm rot="0">
            <a:off x="2677125" y="2059310"/>
            <a:ext cx="4286534" cy="1671667"/>
          </a:xfrm>
          <a:prstGeom prst="rect">
            <a:avLst/>
          </a:prstGeom>
        </p:spPr>
        <p:txBody>
          <a:bodyPr anchor="t" rtlCol="false" tIns="0" lIns="0" bIns="0" rIns="0">
            <a:spAutoFit/>
          </a:bodyPr>
          <a:lstStyle/>
          <a:p>
            <a:pPr algn="ctr">
              <a:lnSpc>
                <a:spcPts val="13665"/>
              </a:lnSpc>
              <a:spcBef>
                <a:spcPct val="0"/>
              </a:spcBef>
            </a:pPr>
            <a:r>
              <a:rPr lang="en-US" sz="9760">
                <a:solidFill>
                  <a:srgbClr val="000000"/>
                </a:solidFill>
                <a:latin typeface="Sensei"/>
                <a:ea typeface="Sensei"/>
                <a:cs typeface="Sensei"/>
                <a:sym typeface="Sensei"/>
              </a:rPr>
              <a:t>Round 1</a:t>
            </a:r>
          </a:p>
        </p:txBody>
      </p:sp>
      <p:sp>
        <p:nvSpPr>
          <p:cNvPr name="TextBox 11" id="11"/>
          <p:cNvSpPr txBox="true"/>
          <p:nvPr/>
        </p:nvSpPr>
        <p:spPr>
          <a:xfrm rot="0">
            <a:off x="6707391" y="4950452"/>
            <a:ext cx="10551909" cy="2746841"/>
          </a:xfrm>
          <a:prstGeom prst="rect">
            <a:avLst/>
          </a:prstGeom>
        </p:spPr>
        <p:txBody>
          <a:bodyPr anchor="t" rtlCol="false" tIns="0" lIns="0" bIns="0" rIns="0">
            <a:spAutoFit/>
          </a:bodyPr>
          <a:lstStyle/>
          <a:p>
            <a:pPr algn="ctr">
              <a:lnSpc>
                <a:spcPts val="3561"/>
              </a:lnSpc>
            </a:pPr>
            <a:r>
              <a:rPr lang="en-US" sz="2804" spc="384">
                <a:solidFill>
                  <a:srgbClr val="000000"/>
                </a:solidFill>
                <a:latin typeface="Cooper Hewitt Heavy"/>
                <a:ea typeface="Cooper Hewitt Heavy"/>
                <a:cs typeface="Cooper Hewitt Heavy"/>
                <a:sym typeface="Cooper Hewitt Heavy"/>
              </a:rPr>
              <a:t> </a:t>
            </a:r>
            <a:r>
              <a:rPr lang="en-US" sz="2804" spc="384">
                <a:solidFill>
                  <a:srgbClr val="000000"/>
                </a:solidFill>
                <a:latin typeface="Cooper Hewitt Heavy"/>
                <a:ea typeface="Cooper Hewitt Heavy"/>
                <a:cs typeface="Cooper Hewitt Heavy"/>
                <a:sym typeface="Cooper Hewitt Heavy"/>
              </a:rPr>
              <a:t>Campus Nav</a:t>
            </a:r>
            <a:r>
              <a:rPr lang="en-US" sz="2804" spc="384">
                <a:solidFill>
                  <a:srgbClr val="000000"/>
                </a:solidFill>
                <a:latin typeface="Cooper Hewitt Heavy"/>
                <a:ea typeface="Cooper Hewitt Heavy"/>
                <a:cs typeface="Cooper Hewitt Heavy"/>
                <a:sym typeface="Cooper Hewitt Heavy"/>
              </a:rPr>
              <a:t>IGATOR &amp; EVENT HUB: </a:t>
            </a:r>
          </a:p>
          <a:p>
            <a:pPr algn="ctr">
              <a:lnSpc>
                <a:spcPts val="3561"/>
              </a:lnSpc>
            </a:pPr>
            <a:r>
              <a:rPr lang="en-US" sz="2804" spc="384">
                <a:solidFill>
                  <a:srgbClr val="000000"/>
                </a:solidFill>
                <a:latin typeface="Cooper Hewitt Heavy"/>
                <a:ea typeface="Cooper Hewitt Heavy"/>
                <a:cs typeface="Cooper Hewitt Heavy"/>
                <a:sym typeface="Cooper Hewitt Heavy"/>
              </a:rPr>
              <a:t>A SMART CAMPUS APP THAT PROVIDES REAL-TIME NAVIGATION, EVENT UPDATES, AND ACCESSIBILITY SUPPORT FOR STUDENTS AND VISITORS. </a:t>
            </a:r>
          </a:p>
          <a:p>
            <a:pPr algn="ctr">
              <a:lnSpc>
                <a:spcPts val="3561"/>
              </a:lnSpc>
            </a:pPr>
          </a:p>
        </p:txBody>
      </p:sp>
      <p:sp>
        <p:nvSpPr>
          <p:cNvPr name="TextBox 12" id="12"/>
          <p:cNvSpPr txBox="true"/>
          <p:nvPr/>
        </p:nvSpPr>
        <p:spPr>
          <a:xfrm rot="0">
            <a:off x="-1847135" y="8098739"/>
            <a:ext cx="10551909" cy="972906"/>
          </a:xfrm>
          <a:prstGeom prst="rect">
            <a:avLst/>
          </a:prstGeom>
        </p:spPr>
        <p:txBody>
          <a:bodyPr anchor="t" rtlCol="false" tIns="0" lIns="0" bIns="0" rIns="0">
            <a:spAutoFit/>
          </a:bodyPr>
          <a:lstStyle/>
          <a:p>
            <a:pPr algn="ctr">
              <a:lnSpc>
                <a:spcPts val="6609"/>
              </a:lnSpc>
            </a:pPr>
            <a:r>
              <a:rPr lang="en-US" sz="5204" spc="713">
                <a:solidFill>
                  <a:srgbClr val="000000"/>
                </a:solidFill>
                <a:latin typeface="Cooper Hewitt Heavy"/>
                <a:ea typeface="Cooper Hewitt Heavy"/>
                <a:cs typeface="Cooper Hewitt Heavy"/>
                <a:sym typeface="Cooper Hewitt Heavy"/>
              </a:rPr>
              <a:t>BIT MINERS</a:t>
            </a:r>
          </a:p>
        </p:txBody>
      </p:sp>
      <p:sp>
        <p:nvSpPr>
          <p:cNvPr name="TextBox 13" id="13"/>
          <p:cNvSpPr txBox="true"/>
          <p:nvPr/>
        </p:nvSpPr>
        <p:spPr>
          <a:xfrm rot="0">
            <a:off x="5102310" y="7893253"/>
            <a:ext cx="10551909" cy="1469602"/>
          </a:xfrm>
          <a:prstGeom prst="rect">
            <a:avLst/>
          </a:prstGeom>
        </p:spPr>
        <p:txBody>
          <a:bodyPr anchor="t" rtlCol="false" tIns="0" lIns="0" bIns="0" rIns="0">
            <a:spAutoFit/>
          </a:bodyPr>
          <a:lstStyle/>
          <a:p>
            <a:pPr algn="ctr">
              <a:lnSpc>
                <a:spcPts val="3688"/>
              </a:lnSpc>
            </a:pPr>
            <a:r>
              <a:rPr lang="en-US" sz="2904" spc="397">
                <a:solidFill>
                  <a:srgbClr val="000000"/>
                </a:solidFill>
                <a:latin typeface="Cooper Hewitt Heavy"/>
                <a:ea typeface="Cooper Hewitt Heavy"/>
                <a:cs typeface="Cooper Hewitt Heavy"/>
                <a:sym typeface="Cooper Hewitt Heavy"/>
              </a:rPr>
              <a:t>PARV GUPTA</a:t>
            </a:r>
          </a:p>
          <a:p>
            <a:pPr algn="ctr">
              <a:lnSpc>
                <a:spcPts val="3688"/>
              </a:lnSpc>
            </a:pPr>
            <a:r>
              <a:rPr lang="en-US" sz="2904" spc="397">
                <a:solidFill>
                  <a:srgbClr val="000000"/>
                </a:solidFill>
                <a:latin typeface="Cooper Hewitt Heavy"/>
                <a:ea typeface="Cooper Hewitt Heavy"/>
                <a:cs typeface="Cooper Hewitt Heavy"/>
                <a:sym typeface="Cooper Hewitt Heavy"/>
              </a:rPr>
              <a:t>VEDANSH CHAUHAN</a:t>
            </a:r>
          </a:p>
          <a:p>
            <a:pPr algn="ctr">
              <a:lnSpc>
                <a:spcPts val="3688"/>
              </a:lnSpc>
            </a:pPr>
            <a:r>
              <a:rPr lang="en-US" sz="2904" spc="397">
                <a:solidFill>
                  <a:srgbClr val="000000"/>
                </a:solidFill>
                <a:latin typeface="Cooper Hewitt Heavy"/>
                <a:ea typeface="Cooper Hewitt Heavy"/>
                <a:cs typeface="Cooper Hewitt Heavy"/>
                <a:sym typeface="Cooper Hewitt Heavy"/>
              </a:rPr>
              <a:t>ADITYA GOYAL</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FDC21"/>
        </a:solidFill>
      </p:bgPr>
    </p:bg>
    <p:spTree>
      <p:nvGrpSpPr>
        <p:cNvPr id="1" name=""/>
        <p:cNvGrpSpPr/>
        <p:nvPr/>
      </p:nvGrpSpPr>
      <p:grpSpPr>
        <a:xfrm>
          <a:off x="0" y="0"/>
          <a:ext cx="0" cy="0"/>
          <a:chOff x="0" y="0"/>
          <a:chExt cx="0" cy="0"/>
        </a:xfrm>
      </p:grpSpPr>
      <p:sp>
        <p:nvSpPr>
          <p:cNvPr name="Freeform 2" id="2"/>
          <p:cNvSpPr/>
          <p:nvPr/>
        </p:nvSpPr>
        <p:spPr>
          <a:xfrm flipH="false" flipV="false" rot="-10800000">
            <a:off x="10488462" y="-1187507"/>
            <a:ext cx="7883790" cy="8535600"/>
          </a:xfrm>
          <a:custGeom>
            <a:avLst/>
            <a:gdLst/>
            <a:ahLst/>
            <a:cxnLst/>
            <a:rect r="r" b="b" t="t" l="l"/>
            <a:pathLst>
              <a:path h="8535600" w="7883790">
                <a:moveTo>
                  <a:pt x="0" y="0"/>
                </a:moveTo>
                <a:lnTo>
                  <a:pt x="7883790" y="0"/>
                </a:lnTo>
                <a:lnTo>
                  <a:pt x="7883790" y="8535600"/>
                </a:lnTo>
                <a:lnTo>
                  <a:pt x="0" y="85356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68954" y="0"/>
            <a:ext cx="18250664" cy="10252641"/>
          </a:xfrm>
          <a:custGeom>
            <a:avLst/>
            <a:gdLst/>
            <a:ahLst/>
            <a:cxnLst/>
            <a:rect r="r" b="b" t="t" l="l"/>
            <a:pathLst>
              <a:path h="10252641" w="18250664">
                <a:moveTo>
                  <a:pt x="0" y="0"/>
                </a:moveTo>
                <a:lnTo>
                  <a:pt x="18250664" y="0"/>
                </a:lnTo>
                <a:lnTo>
                  <a:pt x="18250664" y="10252641"/>
                </a:lnTo>
                <a:lnTo>
                  <a:pt x="0" y="10252641"/>
                </a:lnTo>
                <a:lnTo>
                  <a:pt x="0" y="0"/>
                </a:lnTo>
                <a:close/>
              </a:path>
            </a:pathLst>
          </a:custGeom>
          <a:blipFill>
            <a:blip r:embed="rId4">
              <a:extLst>
                <a:ext uri="{96DAC541-7B7A-43D3-8B79-37D633B846F1}">
                  <asvg:svgBlip xmlns:asvg="http://schemas.microsoft.com/office/drawing/2016/SVG/main" r:embed="rId5"/>
                </a:ext>
              </a:extLst>
            </a:blip>
            <a:stretch>
              <a:fillRect l="0" t="-33562" r="0" b="-31976"/>
            </a:stretch>
          </a:blipFill>
        </p:spPr>
      </p:sp>
      <p:sp>
        <p:nvSpPr>
          <p:cNvPr name="Freeform 4" id="4"/>
          <p:cNvSpPr/>
          <p:nvPr/>
        </p:nvSpPr>
        <p:spPr>
          <a:xfrm flipH="false" flipV="false" rot="0">
            <a:off x="-501233" y="2527911"/>
            <a:ext cx="7883790" cy="8535600"/>
          </a:xfrm>
          <a:custGeom>
            <a:avLst/>
            <a:gdLst/>
            <a:ahLst/>
            <a:cxnLst/>
            <a:rect r="r" b="b" t="t" l="l"/>
            <a:pathLst>
              <a:path h="8535600" w="7883790">
                <a:moveTo>
                  <a:pt x="0" y="0"/>
                </a:moveTo>
                <a:lnTo>
                  <a:pt x="7883791" y="0"/>
                </a:lnTo>
                <a:lnTo>
                  <a:pt x="7883791" y="8535600"/>
                </a:lnTo>
                <a:lnTo>
                  <a:pt x="0" y="85356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2259599" y="2436018"/>
            <a:ext cx="13593557" cy="6178889"/>
          </a:xfrm>
          <a:custGeom>
            <a:avLst/>
            <a:gdLst/>
            <a:ahLst/>
            <a:cxnLst/>
            <a:rect r="r" b="b" t="t" l="l"/>
            <a:pathLst>
              <a:path h="6178889" w="13593557">
                <a:moveTo>
                  <a:pt x="0" y="0"/>
                </a:moveTo>
                <a:lnTo>
                  <a:pt x="13593557" y="0"/>
                </a:lnTo>
                <a:lnTo>
                  <a:pt x="13593557" y="6178889"/>
                </a:lnTo>
                <a:lnTo>
                  <a:pt x="0" y="617888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8876527">
            <a:off x="-315124" y="8593417"/>
            <a:ext cx="6913747" cy="4940187"/>
          </a:xfrm>
          <a:custGeom>
            <a:avLst/>
            <a:gdLst/>
            <a:ahLst/>
            <a:cxnLst/>
            <a:rect r="r" b="b" t="t" l="l"/>
            <a:pathLst>
              <a:path h="4940187" w="6913747">
                <a:moveTo>
                  <a:pt x="0" y="0"/>
                </a:moveTo>
                <a:lnTo>
                  <a:pt x="6913747" y="0"/>
                </a:lnTo>
                <a:lnTo>
                  <a:pt x="6913747" y="4940187"/>
                </a:lnTo>
                <a:lnTo>
                  <a:pt x="0" y="4940187"/>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false" flipV="false" rot="451620">
            <a:off x="12235771" y="-3053012"/>
            <a:ext cx="7417179" cy="5299911"/>
          </a:xfrm>
          <a:custGeom>
            <a:avLst/>
            <a:gdLst/>
            <a:ahLst/>
            <a:cxnLst/>
            <a:rect r="r" b="b" t="t" l="l"/>
            <a:pathLst>
              <a:path h="5299911" w="7417179">
                <a:moveTo>
                  <a:pt x="0" y="0"/>
                </a:moveTo>
                <a:lnTo>
                  <a:pt x="7417179" y="0"/>
                </a:lnTo>
                <a:lnTo>
                  <a:pt x="7417179" y="5299911"/>
                </a:lnTo>
                <a:lnTo>
                  <a:pt x="0" y="529991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8" id="8"/>
          <p:cNvSpPr/>
          <p:nvPr/>
        </p:nvSpPr>
        <p:spPr>
          <a:xfrm flipH="false" flipV="false" rot="1536599">
            <a:off x="15834062" y="2134975"/>
            <a:ext cx="1237534" cy="1149782"/>
          </a:xfrm>
          <a:custGeom>
            <a:avLst/>
            <a:gdLst/>
            <a:ahLst/>
            <a:cxnLst/>
            <a:rect r="r" b="b" t="t" l="l"/>
            <a:pathLst>
              <a:path h="1149782" w="1237534">
                <a:moveTo>
                  <a:pt x="0" y="0"/>
                </a:moveTo>
                <a:lnTo>
                  <a:pt x="1237535" y="0"/>
                </a:lnTo>
                <a:lnTo>
                  <a:pt x="1237535" y="1149782"/>
                </a:lnTo>
                <a:lnTo>
                  <a:pt x="0" y="114978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9" id="9"/>
          <p:cNvSpPr/>
          <p:nvPr/>
        </p:nvSpPr>
        <p:spPr>
          <a:xfrm flipH="false" flipV="false" rot="-8583498">
            <a:off x="305892" y="6124156"/>
            <a:ext cx="1445616" cy="1343109"/>
          </a:xfrm>
          <a:custGeom>
            <a:avLst/>
            <a:gdLst/>
            <a:ahLst/>
            <a:cxnLst/>
            <a:rect r="r" b="b" t="t" l="l"/>
            <a:pathLst>
              <a:path h="1343109" w="1445616">
                <a:moveTo>
                  <a:pt x="0" y="0"/>
                </a:moveTo>
                <a:lnTo>
                  <a:pt x="1445616" y="0"/>
                </a:lnTo>
                <a:lnTo>
                  <a:pt x="1445616" y="1343109"/>
                </a:lnTo>
                <a:lnTo>
                  <a:pt x="0" y="1343109"/>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0" id="10"/>
          <p:cNvSpPr/>
          <p:nvPr/>
        </p:nvSpPr>
        <p:spPr>
          <a:xfrm flipH="false" flipV="false" rot="0">
            <a:off x="5398778" y="1553122"/>
            <a:ext cx="7315200" cy="1765792"/>
          </a:xfrm>
          <a:custGeom>
            <a:avLst/>
            <a:gdLst/>
            <a:ahLst/>
            <a:cxnLst/>
            <a:rect r="r" b="b" t="t" l="l"/>
            <a:pathLst>
              <a:path h="1765792" w="7315200">
                <a:moveTo>
                  <a:pt x="0" y="0"/>
                </a:moveTo>
                <a:lnTo>
                  <a:pt x="7315200" y="0"/>
                </a:lnTo>
                <a:lnTo>
                  <a:pt x="7315200" y="1765792"/>
                </a:lnTo>
                <a:lnTo>
                  <a:pt x="0" y="1765792"/>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TextBox 11" id="11"/>
          <p:cNvSpPr txBox="true"/>
          <p:nvPr/>
        </p:nvSpPr>
        <p:spPr>
          <a:xfrm rot="0">
            <a:off x="3558130" y="3421073"/>
            <a:ext cx="10996495" cy="3389630"/>
          </a:xfrm>
          <a:prstGeom prst="rect">
            <a:avLst/>
          </a:prstGeom>
        </p:spPr>
        <p:txBody>
          <a:bodyPr anchor="t" rtlCol="false" tIns="0" lIns="0" bIns="0" rIns="0">
            <a:spAutoFit/>
          </a:bodyPr>
          <a:lstStyle/>
          <a:p>
            <a:pPr algn="just">
              <a:lnSpc>
                <a:spcPts val="5320"/>
              </a:lnSpc>
            </a:pPr>
            <a:r>
              <a:rPr lang="en-US" sz="3800">
                <a:solidFill>
                  <a:srgbClr val="000000"/>
                </a:solidFill>
                <a:latin typeface="Halley"/>
                <a:ea typeface="Halley"/>
                <a:cs typeface="Halley"/>
                <a:sym typeface="Halley"/>
              </a:rPr>
              <a:t>O</a:t>
            </a:r>
            <a:r>
              <a:rPr lang="en-US" sz="3800">
                <a:solidFill>
                  <a:srgbClr val="000000"/>
                </a:solidFill>
                <a:latin typeface="Halley"/>
                <a:ea typeface="Halley"/>
                <a:cs typeface="Halley"/>
                <a:sym typeface="Halley"/>
              </a:rPr>
              <a:t>ur project is a real-time campus navigation and event discovery app that helps students stay updated on ongoing events, registration desks, and important locations as they move around the campus.</a:t>
            </a:r>
          </a:p>
        </p:txBody>
      </p:sp>
      <p:sp>
        <p:nvSpPr>
          <p:cNvPr name="TextBox 12" id="12"/>
          <p:cNvSpPr txBox="true"/>
          <p:nvPr/>
        </p:nvSpPr>
        <p:spPr>
          <a:xfrm rot="0">
            <a:off x="6135678" y="1594017"/>
            <a:ext cx="5951173" cy="1193800"/>
          </a:xfrm>
          <a:prstGeom prst="rect">
            <a:avLst/>
          </a:prstGeom>
        </p:spPr>
        <p:txBody>
          <a:bodyPr anchor="t" rtlCol="false" tIns="0" lIns="0" bIns="0" rIns="0">
            <a:spAutoFit/>
          </a:bodyPr>
          <a:lstStyle/>
          <a:p>
            <a:pPr algn="ctr">
              <a:lnSpc>
                <a:spcPts val="9799"/>
              </a:lnSpc>
            </a:pPr>
            <a:r>
              <a:rPr lang="en-US" sz="6999">
                <a:solidFill>
                  <a:srgbClr val="000000"/>
                </a:solidFill>
                <a:latin typeface="Sensei"/>
                <a:ea typeface="Sensei"/>
                <a:cs typeface="Sensei"/>
                <a:sym typeface="Sensei"/>
              </a:rPr>
              <a:t>UniGo </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FDC21"/>
        </a:solidFill>
      </p:bgPr>
    </p:bg>
    <p:spTree>
      <p:nvGrpSpPr>
        <p:cNvPr id="1" name=""/>
        <p:cNvGrpSpPr/>
        <p:nvPr/>
      </p:nvGrpSpPr>
      <p:grpSpPr>
        <a:xfrm>
          <a:off x="0" y="0"/>
          <a:ext cx="0" cy="0"/>
          <a:chOff x="0" y="0"/>
          <a:chExt cx="0" cy="0"/>
        </a:xfrm>
      </p:grpSpPr>
      <p:sp>
        <p:nvSpPr>
          <p:cNvPr name="Freeform 2" id="2"/>
          <p:cNvSpPr/>
          <p:nvPr/>
        </p:nvSpPr>
        <p:spPr>
          <a:xfrm flipH="false" flipV="false" rot="-10800000">
            <a:off x="10488462" y="-1187507"/>
            <a:ext cx="7883790" cy="8535600"/>
          </a:xfrm>
          <a:custGeom>
            <a:avLst/>
            <a:gdLst/>
            <a:ahLst/>
            <a:cxnLst/>
            <a:rect r="r" b="b" t="t" l="l"/>
            <a:pathLst>
              <a:path h="8535600" w="7883790">
                <a:moveTo>
                  <a:pt x="0" y="0"/>
                </a:moveTo>
                <a:lnTo>
                  <a:pt x="7883790" y="0"/>
                </a:lnTo>
                <a:lnTo>
                  <a:pt x="7883790" y="8535600"/>
                </a:lnTo>
                <a:lnTo>
                  <a:pt x="0" y="85356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68954" y="0"/>
            <a:ext cx="18250664" cy="10252641"/>
          </a:xfrm>
          <a:custGeom>
            <a:avLst/>
            <a:gdLst/>
            <a:ahLst/>
            <a:cxnLst/>
            <a:rect r="r" b="b" t="t" l="l"/>
            <a:pathLst>
              <a:path h="10252641" w="18250664">
                <a:moveTo>
                  <a:pt x="0" y="0"/>
                </a:moveTo>
                <a:lnTo>
                  <a:pt x="18250664" y="0"/>
                </a:lnTo>
                <a:lnTo>
                  <a:pt x="18250664" y="10252641"/>
                </a:lnTo>
                <a:lnTo>
                  <a:pt x="0" y="10252641"/>
                </a:lnTo>
                <a:lnTo>
                  <a:pt x="0" y="0"/>
                </a:lnTo>
                <a:close/>
              </a:path>
            </a:pathLst>
          </a:custGeom>
          <a:blipFill>
            <a:blip r:embed="rId4">
              <a:extLst>
                <a:ext uri="{96DAC541-7B7A-43D3-8B79-37D633B846F1}">
                  <asvg:svgBlip xmlns:asvg="http://schemas.microsoft.com/office/drawing/2016/SVG/main" r:embed="rId5"/>
                </a:ext>
              </a:extLst>
            </a:blip>
            <a:stretch>
              <a:fillRect l="0" t="-33562" r="0" b="-31976"/>
            </a:stretch>
          </a:blipFill>
        </p:spPr>
      </p:sp>
      <p:sp>
        <p:nvSpPr>
          <p:cNvPr name="Freeform 4" id="4"/>
          <p:cNvSpPr/>
          <p:nvPr/>
        </p:nvSpPr>
        <p:spPr>
          <a:xfrm flipH="false" flipV="false" rot="0">
            <a:off x="-501233" y="2527911"/>
            <a:ext cx="7883790" cy="8535600"/>
          </a:xfrm>
          <a:custGeom>
            <a:avLst/>
            <a:gdLst/>
            <a:ahLst/>
            <a:cxnLst/>
            <a:rect r="r" b="b" t="t" l="l"/>
            <a:pathLst>
              <a:path h="8535600" w="7883790">
                <a:moveTo>
                  <a:pt x="0" y="0"/>
                </a:moveTo>
                <a:lnTo>
                  <a:pt x="7883791" y="0"/>
                </a:lnTo>
                <a:lnTo>
                  <a:pt x="7883791" y="8535600"/>
                </a:lnTo>
                <a:lnTo>
                  <a:pt x="0" y="85356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8876527">
            <a:off x="-793484" y="8593417"/>
            <a:ext cx="6913747" cy="4940187"/>
          </a:xfrm>
          <a:custGeom>
            <a:avLst/>
            <a:gdLst/>
            <a:ahLst/>
            <a:cxnLst/>
            <a:rect r="r" b="b" t="t" l="l"/>
            <a:pathLst>
              <a:path h="4940187" w="6913747">
                <a:moveTo>
                  <a:pt x="0" y="0"/>
                </a:moveTo>
                <a:lnTo>
                  <a:pt x="6913747" y="0"/>
                </a:lnTo>
                <a:lnTo>
                  <a:pt x="6913747" y="4940187"/>
                </a:lnTo>
                <a:lnTo>
                  <a:pt x="0" y="494018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451620">
            <a:off x="13052924" y="-3483536"/>
            <a:ext cx="7417179" cy="5299911"/>
          </a:xfrm>
          <a:custGeom>
            <a:avLst/>
            <a:gdLst/>
            <a:ahLst/>
            <a:cxnLst/>
            <a:rect r="r" b="b" t="t" l="l"/>
            <a:pathLst>
              <a:path h="5299911" w="7417179">
                <a:moveTo>
                  <a:pt x="0" y="0"/>
                </a:moveTo>
                <a:lnTo>
                  <a:pt x="7417179" y="0"/>
                </a:lnTo>
                <a:lnTo>
                  <a:pt x="7417179" y="5299911"/>
                </a:lnTo>
                <a:lnTo>
                  <a:pt x="0" y="529991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4937168">
            <a:off x="15978337" y="7993076"/>
            <a:ext cx="1237534" cy="1149782"/>
          </a:xfrm>
          <a:custGeom>
            <a:avLst/>
            <a:gdLst/>
            <a:ahLst/>
            <a:cxnLst/>
            <a:rect r="r" b="b" t="t" l="l"/>
            <a:pathLst>
              <a:path h="1149782" w="1237534">
                <a:moveTo>
                  <a:pt x="0" y="0"/>
                </a:moveTo>
                <a:lnTo>
                  <a:pt x="1237534" y="0"/>
                </a:lnTo>
                <a:lnTo>
                  <a:pt x="1237534" y="1149782"/>
                </a:lnTo>
                <a:lnTo>
                  <a:pt x="0" y="1149782"/>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8" id="8"/>
          <p:cNvSpPr/>
          <p:nvPr/>
        </p:nvSpPr>
        <p:spPr>
          <a:xfrm flipH="false" flipV="false" rot="-6158337">
            <a:off x="125313" y="100137"/>
            <a:ext cx="1998863" cy="1857126"/>
          </a:xfrm>
          <a:custGeom>
            <a:avLst/>
            <a:gdLst/>
            <a:ahLst/>
            <a:cxnLst/>
            <a:rect r="r" b="b" t="t" l="l"/>
            <a:pathLst>
              <a:path h="1857126" w="1998863">
                <a:moveTo>
                  <a:pt x="0" y="0"/>
                </a:moveTo>
                <a:lnTo>
                  <a:pt x="1998863" y="0"/>
                </a:lnTo>
                <a:lnTo>
                  <a:pt x="1998863" y="1857126"/>
                </a:lnTo>
                <a:lnTo>
                  <a:pt x="0" y="1857126"/>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9" id="9"/>
          <p:cNvSpPr/>
          <p:nvPr/>
        </p:nvSpPr>
        <p:spPr>
          <a:xfrm flipH="false" flipV="false" rot="0">
            <a:off x="1946747" y="1792161"/>
            <a:ext cx="16425505" cy="7466139"/>
          </a:xfrm>
          <a:custGeom>
            <a:avLst/>
            <a:gdLst/>
            <a:ahLst/>
            <a:cxnLst/>
            <a:rect r="r" b="b" t="t" l="l"/>
            <a:pathLst>
              <a:path h="7466139" w="16425505">
                <a:moveTo>
                  <a:pt x="0" y="0"/>
                </a:moveTo>
                <a:lnTo>
                  <a:pt x="16425505" y="0"/>
                </a:lnTo>
                <a:lnTo>
                  <a:pt x="16425505" y="7466139"/>
                </a:lnTo>
                <a:lnTo>
                  <a:pt x="0" y="7466139"/>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10" id="10"/>
          <p:cNvSpPr txBox="true"/>
          <p:nvPr/>
        </p:nvSpPr>
        <p:spPr>
          <a:xfrm rot="0">
            <a:off x="3220828" y="2722549"/>
            <a:ext cx="13877343" cy="5472013"/>
          </a:xfrm>
          <a:prstGeom prst="rect">
            <a:avLst/>
          </a:prstGeom>
        </p:spPr>
        <p:txBody>
          <a:bodyPr anchor="t" rtlCol="false" tIns="0" lIns="0" bIns="0" rIns="0">
            <a:spAutoFit/>
          </a:bodyPr>
          <a:lstStyle/>
          <a:p>
            <a:pPr algn="just">
              <a:lnSpc>
                <a:spcPts val="4782"/>
              </a:lnSpc>
            </a:pPr>
            <a:r>
              <a:rPr lang="en-US" sz="3415">
                <a:solidFill>
                  <a:srgbClr val="000000"/>
                </a:solidFill>
                <a:latin typeface="Halley"/>
                <a:ea typeface="Halley"/>
                <a:cs typeface="Halley"/>
                <a:sym typeface="Halley"/>
              </a:rPr>
              <a:t>Due t</a:t>
            </a:r>
            <a:r>
              <a:rPr lang="en-US" sz="3415">
                <a:solidFill>
                  <a:srgbClr val="000000"/>
                </a:solidFill>
                <a:latin typeface="Halley"/>
                <a:ea typeface="Halley"/>
                <a:cs typeface="Halley"/>
                <a:sym typeface="Halley"/>
              </a:rPr>
              <a:t>o the lack of a real-time mechanism to inform them of events occurring nearby, students frequently miss out on campus activities. For new students in particular, navigating the campus can be challenging, and information about activities is typically dispersed over social media, texts, and banners. Low engagement and lost opportunities result from this. Additionally, locating appropriate routes presents difficulties for children with accessibility needs. By providing a real-time, interactive, and inclusive platform for campus travel and event discovery, our solution tackles all of these problems. </a:t>
            </a:r>
          </a:p>
        </p:txBody>
      </p:sp>
      <p:sp>
        <p:nvSpPr>
          <p:cNvPr name="Freeform 11" id="11"/>
          <p:cNvSpPr/>
          <p:nvPr/>
        </p:nvSpPr>
        <p:spPr>
          <a:xfrm flipH="false" flipV="false" rot="0">
            <a:off x="5373446" y="455578"/>
            <a:ext cx="6197265" cy="1495938"/>
          </a:xfrm>
          <a:custGeom>
            <a:avLst/>
            <a:gdLst/>
            <a:ahLst/>
            <a:cxnLst/>
            <a:rect r="r" b="b" t="t" l="l"/>
            <a:pathLst>
              <a:path h="1495938" w="6197265">
                <a:moveTo>
                  <a:pt x="0" y="0"/>
                </a:moveTo>
                <a:lnTo>
                  <a:pt x="6197265" y="0"/>
                </a:lnTo>
                <a:lnTo>
                  <a:pt x="6197265" y="1495937"/>
                </a:lnTo>
                <a:lnTo>
                  <a:pt x="0" y="1495937"/>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TextBox 12" id="12"/>
          <p:cNvSpPr txBox="true"/>
          <p:nvPr/>
        </p:nvSpPr>
        <p:spPr>
          <a:xfrm rot="0">
            <a:off x="6055400" y="265078"/>
            <a:ext cx="4433061" cy="1645612"/>
          </a:xfrm>
          <a:prstGeom prst="rect">
            <a:avLst/>
          </a:prstGeom>
        </p:spPr>
        <p:txBody>
          <a:bodyPr anchor="t" rtlCol="false" tIns="0" lIns="0" bIns="0" rIns="0">
            <a:spAutoFit/>
          </a:bodyPr>
          <a:lstStyle/>
          <a:p>
            <a:pPr algn="ctr" marL="0" indent="0" lvl="0">
              <a:lnSpc>
                <a:spcPts val="13651"/>
              </a:lnSpc>
              <a:spcBef>
                <a:spcPct val="0"/>
              </a:spcBef>
            </a:pPr>
            <a:r>
              <a:rPr lang="en-US" sz="9751">
                <a:solidFill>
                  <a:srgbClr val="000000"/>
                </a:solidFill>
                <a:latin typeface="Sensei"/>
                <a:ea typeface="Sensei"/>
                <a:cs typeface="Sensei"/>
                <a:sym typeface="Sensei"/>
              </a:rPr>
              <a:t>Problem</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42D6FB"/>
        </a:solidFill>
      </p:bgPr>
    </p:bg>
    <p:spTree>
      <p:nvGrpSpPr>
        <p:cNvPr id="1" name=""/>
        <p:cNvGrpSpPr/>
        <p:nvPr/>
      </p:nvGrpSpPr>
      <p:grpSpPr>
        <a:xfrm>
          <a:off x="0" y="0"/>
          <a:ext cx="0" cy="0"/>
          <a:chOff x="0" y="0"/>
          <a:chExt cx="0" cy="0"/>
        </a:xfrm>
      </p:grpSpPr>
      <p:sp>
        <p:nvSpPr>
          <p:cNvPr name="Freeform 2" id="2"/>
          <p:cNvSpPr/>
          <p:nvPr/>
        </p:nvSpPr>
        <p:spPr>
          <a:xfrm flipH="false" flipV="false" rot="0">
            <a:off x="14115973" y="6584785"/>
            <a:ext cx="7479330" cy="6935379"/>
          </a:xfrm>
          <a:custGeom>
            <a:avLst/>
            <a:gdLst/>
            <a:ahLst/>
            <a:cxnLst/>
            <a:rect r="r" b="b" t="t" l="l"/>
            <a:pathLst>
              <a:path h="6935379" w="7479330">
                <a:moveTo>
                  <a:pt x="0" y="0"/>
                </a:moveTo>
                <a:lnTo>
                  <a:pt x="7479330" y="0"/>
                </a:lnTo>
                <a:lnTo>
                  <a:pt x="7479330" y="6935379"/>
                </a:lnTo>
                <a:lnTo>
                  <a:pt x="0" y="693537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0800000">
            <a:off x="14115973" y="-2505440"/>
            <a:ext cx="5439584" cy="5889314"/>
          </a:xfrm>
          <a:custGeom>
            <a:avLst/>
            <a:gdLst/>
            <a:ahLst/>
            <a:cxnLst/>
            <a:rect r="r" b="b" t="t" l="l"/>
            <a:pathLst>
              <a:path h="5889314" w="5439584">
                <a:moveTo>
                  <a:pt x="0" y="0"/>
                </a:moveTo>
                <a:lnTo>
                  <a:pt x="5439584" y="0"/>
                </a:lnTo>
                <a:lnTo>
                  <a:pt x="5439584" y="5889314"/>
                </a:lnTo>
                <a:lnTo>
                  <a:pt x="0" y="588931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461521" y="382067"/>
            <a:ext cx="17364958" cy="10365040"/>
          </a:xfrm>
          <a:prstGeom prst="rect">
            <a:avLst/>
          </a:prstGeom>
        </p:spPr>
        <p:txBody>
          <a:bodyPr anchor="t" rtlCol="false" tIns="0" lIns="0" bIns="0" rIns="0">
            <a:spAutoFit/>
          </a:bodyPr>
          <a:lstStyle/>
          <a:p>
            <a:pPr algn="just">
              <a:lnSpc>
                <a:spcPts val="4168"/>
              </a:lnSpc>
            </a:pPr>
            <a:r>
              <a:rPr lang="en-US" sz="2977">
                <a:solidFill>
                  <a:srgbClr val="000000"/>
                </a:solidFill>
                <a:latin typeface="Sensei"/>
                <a:ea typeface="Sensei"/>
                <a:cs typeface="Sensei"/>
                <a:sym typeface="Sensei"/>
                <a:hlinkClick r:id="rId6" tooltip="https://emojipedia.org/world-map"/>
              </a:rPr>
              <a:t>🗺️</a:t>
            </a:r>
            <a:r>
              <a:rPr lang="en-US" sz="2977">
                <a:solidFill>
                  <a:srgbClr val="000000"/>
                </a:solidFill>
                <a:latin typeface="Sensei"/>
                <a:ea typeface="Sensei"/>
                <a:cs typeface="Sensei"/>
                <a:sym typeface="Sensei"/>
              </a:rPr>
              <a:t> Inte</a:t>
            </a:r>
            <a:r>
              <a:rPr lang="en-US" sz="2977">
                <a:solidFill>
                  <a:srgbClr val="000000"/>
                </a:solidFill>
                <a:latin typeface="Sensei"/>
                <a:ea typeface="Sensei"/>
                <a:cs typeface="Sensei"/>
                <a:sym typeface="Sensei"/>
              </a:rPr>
              <a:t>ractive Map User Interface</a:t>
            </a:r>
          </a:p>
          <a:p>
            <a:pPr algn="just">
              <a:lnSpc>
                <a:spcPts val="4168"/>
              </a:lnSpc>
            </a:pPr>
            <a:r>
              <a:rPr lang="en-US" sz="2977">
                <a:solidFill>
                  <a:srgbClr val="000000"/>
                </a:solidFill>
                <a:latin typeface="Halley"/>
                <a:ea typeface="Halley"/>
                <a:cs typeface="Halley"/>
                <a:sym typeface="Halley"/>
              </a:rPr>
              <a:t>The interactive map user interface provides a personalized 3D campus map with real-time avatar movement, event and facility "PoI" marks, interactive overlay graphics, a day/night cycle mimics the lighting in the actual world. </a:t>
            </a:r>
          </a:p>
          <a:p>
            <a:pPr algn="just">
              <a:lnSpc>
                <a:spcPts val="4028"/>
              </a:lnSpc>
            </a:pPr>
          </a:p>
          <a:p>
            <a:pPr algn="just">
              <a:lnSpc>
                <a:spcPts val="4168"/>
              </a:lnSpc>
            </a:pPr>
            <a:r>
              <a:rPr lang="en-US" sz="2977" u="sng">
                <a:solidFill>
                  <a:srgbClr val="000000"/>
                </a:solidFill>
                <a:latin typeface="Sensei"/>
                <a:ea typeface="Sensei"/>
                <a:cs typeface="Sensei"/>
                <a:sym typeface="Sensei"/>
                <a:hlinkClick r:id="rId7" tooltip="https://emojipedia.org/vibration-mode"/>
              </a:rPr>
              <a:t>📳</a:t>
            </a:r>
            <a:r>
              <a:rPr lang="en-US" sz="2977">
                <a:solidFill>
                  <a:srgbClr val="000000"/>
                </a:solidFill>
                <a:latin typeface="Sensei"/>
                <a:ea typeface="Sensei"/>
                <a:cs typeface="Sensei"/>
                <a:sym typeface="Sensei"/>
              </a:rPr>
              <a:t>The Mechanics of Discovery</a:t>
            </a:r>
          </a:p>
          <a:p>
            <a:pPr algn="just">
              <a:lnSpc>
                <a:spcPts val="4168"/>
              </a:lnSpc>
            </a:pPr>
            <a:r>
              <a:rPr lang="en-US" sz="2977">
                <a:solidFill>
                  <a:srgbClr val="000000"/>
                </a:solidFill>
                <a:latin typeface="Halley"/>
                <a:ea typeface="Halley"/>
                <a:cs typeface="Halley"/>
                <a:sym typeface="Halley"/>
              </a:rPr>
              <a:t>Event Radar uses distance markers to display nearby activities, providing feedback from vibrations when approaching a destination. AR mode allows real-world viewing of event details. </a:t>
            </a:r>
          </a:p>
          <a:p>
            <a:pPr algn="just">
              <a:lnSpc>
                <a:spcPts val="4028"/>
              </a:lnSpc>
            </a:pPr>
          </a:p>
          <a:p>
            <a:pPr algn="just">
              <a:lnSpc>
                <a:spcPts val="4168"/>
              </a:lnSpc>
            </a:pPr>
            <a:r>
              <a:rPr lang="en-US" sz="2977">
                <a:solidFill>
                  <a:srgbClr val="000000"/>
                </a:solidFill>
                <a:latin typeface="Sensei"/>
                <a:ea typeface="Sensei"/>
                <a:cs typeface="Sensei"/>
                <a:sym typeface="Sensei"/>
              </a:rPr>
              <a:t>📍The Navigation System</a:t>
            </a:r>
          </a:p>
          <a:p>
            <a:pPr algn="just">
              <a:lnSpc>
                <a:spcPts val="4168"/>
              </a:lnSpc>
            </a:pPr>
            <a:r>
              <a:rPr lang="en-US" sz="2977">
                <a:solidFill>
                  <a:srgbClr val="000000"/>
                </a:solidFill>
                <a:latin typeface="Halley"/>
                <a:ea typeface="Halley"/>
                <a:cs typeface="Halley"/>
                <a:sym typeface="Halley"/>
              </a:rPr>
              <a:t>The navigation system provides detailed directions, indoor floor-level changes, bookmarking for frequently visited places, search features with filters and autocomplete, and accessibility options like elevators and wheelchair pathways.</a:t>
            </a:r>
          </a:p>
          <a:p>
            <a:pPr algn="just">
              <a:lnSpc>
                <a:spcPts val="4028"/>
              </a:lnSpc>
            </a:pPr>
          </a:p>
          <a:p>
            <a:pPr algn="just">
              <a:lnSpc>
                <a:spcPts val="4168"/>
              </a:lnSpc>
            </a:pPr>
            <a:r>
              <a:rPr lang="en-US" sz="2977" u="sng">
                <a:solidFill>
                  <a:srgbClr val="000000"/>
                </a:solidFill>
                <a:latin typeface="Sensei"/>
                <a:ea typeface="Sensei"/>
                <a:cs typeface="Sensei"/>
                <a:sym typeface="Sensei"/>
                <a:hlinkClick r:id="rId8" tooltip="https://emojipedia.org/alarm-clock"/>
              </a:rPr>
              <a:t>⏰</a:t>
            </a:r>
            <a:r>
              <a:rPr lang="en-US" sz="2977">
                <a:solidFill>
                  <a:srgbClr val="000000"/>
                </a:solidFill>
                <a:latin typeface="Sensei"/>
                <a:ea typeface="Sensei"/>
                <a:cs typeface="Sensei"/>
                <a:sym typeface="Sensei"/>
              </a:rPr>
              <a:t> Real-Time Event Integration</a:t>
            </a:r>
          </a:p>
          <a:p>
            <a:pPr algn="just">
              <a:lnSpc>
                <a:spcPts val="4168"/>
              </a:lnSpc>
            </a:pPr>
            <a:r>
              <a:rPr lang="en-US" sz="2977">
                <a:solidFill>
                  <a:srgbClr val="000000"/>
                </a:solidFill>
                <a:latin typeface="Halley"/>
                <a:ea typeface="Halley"/>
                <a:cs typeface="Halley"/>
                <a:sym typeface="Halley"/>
              </a:rPr>
              <a:t>• Geofenced event notifications.</a:t>
            </a:r>
          </a:p>
          <a:p>
            <a:pPr algn="just">
              <a:lnSpc>
                <a:spcPts val="4168"/>
              </a:lnSpc>
            </a:pPr>
            <a:r>
              <a:rPr lang="en-US" sz="2977">
                <a:solidFill>
                  <a:srgbClr val="000000"/>
                </a:solidFill>
                <a:latin typeface="Halley"/>
                <a:ea typeface="Halley"/>
                <a:cs typeface="Halley"/>
                <a:sym typeface="Halley"/>
              </a:rPr>
              <a:t>• Category-based filtering and personalized recommendations.</a:t>
            </a:r>
          </a:p>
          <a:p>
            <a:pPr algn="just">
              <a:lnSpc>
                <a:spcPts val="4168"/>
              </a:lnSpc>
            </a:pPr>
            <a:r>
              <a:rPr lang="en-US" sz="2977">
                <a:solidFill>
                  <a:srgbClr val="000000"/>
                </a:solidFill>
                <a:latin typeface="Halley"/>
                <a:ea typeface="Halley"/>
                <a:cs typeface="Halley"/>
                <a:sym typeface="Halley"/>
              </a:rPr>
              <a:t>• Time-aware event displays </a:t>
            </a:r>
          </a:p>
          <a:p>
            <a:pPr algn="just">
              <a:lnSpc>
                <a:spcPts val="4028"/>
              </a:lnSpc>
            </a:pPr>
          </a:p>
          <a:p>
            <a:pPr algn="just">
              <a:lnSpc>
                <a:spcPts val="4028"/>
              </a:lnSpc>
            </a:pP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42D6FB"/>
        </a:solidFill>
      </p:bgPr>
    </p:bg>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59" r="0" b="-9259"/>
            </a:stretch>
          </a:blipFill>
        </p:spPr>
      </p:sp>
      <p:sp>
        <p:nvSpPr>
          <p:cNvPr name="Freeform 3" id="3"/>
          <p:cNvSpPr/>
          <p:nvPr/>
        </p:nvSpPr>
        <p:spPr>
          <a:xfrm flipH="false" flipV="false" rot="0">
            <a:off x="15757224" y="-2957063"/>
            <a:ext cx="5061552" cy="4693439"/>
          </a:xfrm>
          <a:custGeom>
            <a:avLst/>
            <a:gdLst/>
            <a:ahLst/>
            <a:cxnLst/>
            <a:rect r="r" b="b" t="t" l="l"/>
            <a:pathLst>
              <a:path h="4693439" w="5061552">
                <a:moveTo>
                  <a:pt x="0" y="0"/>
                </a:moveTo>
                <a:lnTo>
                  <a:pt x="5061552" y="0"/>
                </a:lnTo>
                <a:lnTo>
                  <a:pt x="5061552" y="4693440"/>
                </a:lnTo>
                <a:lnTo>
                  <a:pt x="0" y="469344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9936741">
            <a:off x="-3023359" y="-2130801"/>
            <a:ext cx="7169872" cy="4114800"/>
          </a:xfrm>
          <a:custGeom>
            <a:avLst/>
            <a:gdLst/>
            <a:ahLst/>
            <a:cxnLst/>
            <a:rect r="r" b="b" t="t" l="l"/>
            <a:pathLst>
              <a:path h="4114800" w="7169872">
                <a:moveTo>
                  <a:pt x="0" y="0"/>
                </a:moveTo>
                <a:lnTo>
                  <a:pt x="7169871" y="0"/>
                </a:lnTo>
                <a:lnTo>
                  <a:pt x="7169871" y="4114800"/>
                </a:lnTo>
                <a:lnTo>
                  <a:pt x="0" y="411480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4904222" y="163666"/>
            <a:ext cx="7713774" cy="1862003"/>
          </a:xfrm>
          <a:custGeom>
            <a:avLst/>
            <a:gdLst/>
            <a:ahLst/>
            <a:cxnLst/>
            <a:rect r="r" b="b" t="t" l="l"/>
            <a:pathLst>
              <a:path h="1862003" w="7713774">
                <a:moveTo>
                  <a:pt x="0" y="0"/>
                </a:moveTo>
                <a:lnTo>
                  <a:pt x="7713775" y="0"/>
                </a:lnTo>
                <a:lnTo>
                  <a:pt x="7713775" y="1862003"/>
                </a:lnTo>
                <a:lnTo>
                  <a:pt x="0" y="1862003"/>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6" id="6"/>
          <p:cNvSpPr/>
          <p:nvPr/>
        </p:nvSpPr>
        <p:spPr>
          <a:xfrm flipH="false" flipV="false" rot="0">
            <a:off x="11145587" y="594699"/>
            <a:ext cx="797933" cy="916207"/>
          </a:xfrm>
          <a:custGeom>
            <a:avLst/>
            <a:gdLst/>
            <a:ahLst/>
            <a:cxnLst/>
            <a:rect r="r" b="b" t="t" l="l"/>
            <a:pathLst>
              <a:path h="916207" w="797933">
                <a:moveTo>
                  <a:pt x="0" y="0"/>
                </a:moveTo>
                <a:lnTo>
                  <a:pt x="797933" y="0"/>
                </a:lnTo>
                <a:lnTo>
                  <a:pt x="797933" y="916207"/>
                </a:lnTo>
                <a:lnTo>
                  <a:pt x="0" y="916207"/>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TextBox 7" id="7"/>
          <p:cNvSpPr txBox="true"/>
          <p:nvPr/>
        </p:nvSpPr>
        <p:spPr>
          <a:xfrm rot="0">
            <a:off x="3585994" y="480399"/>
            <a:ext cx="9032002" cy="982302"/>
          </a:xfrm>
          <a:prstGeom prst="rect">
            <a:avLst/>
          </a:prstGeom>
        </p:spPr>
        <p:txBody>
          <a:bodyPr anchor="t" rtlCol="false" tIns="0" lIns="0" bIns="0" rIns="0">
            <a:spAutoFit/>
          </a:bodyPr>
          <a:lstStyle/>
          <a:p>
            <a:pPr algn="ctr">
              <a:lnSpc>
                <a:spcPts val="8021"/>
              </a:lnSpc>
            </a:pPr>
            <a:r>
              <a:rPr lang="en-US" sz="5729">
                <a:solidFill>
                  <a:srgbClr val="000000"/>
                </a:solidFill>
                <a:latin typeface="Sensei"/>
                <a:ea typeface="Sensei"/>
                <a:cs typeface="Sensei"/>
                <a:sym typeface="Sensei"/>
              </a:rPr>
              <a:t>TECHNICAL STACK</a:t>
            </a:r>
          </a:p>
        </p:txBody>
      </p:sp>
      <p:sp>
        <p:nvSpPr>
          <p:cNvPr name="TextBox 8" id="8"/>
          <p:cNvSpPr txBox="true"/>
          <p:nvPr/>
        </p:nvSpPr>
        <p:spPr>
          <a:xfrm rot="0">
            <a:off x="503666" y="2216169"/>
            <a:ext cx="8801112" cy="2347469"/>
          </a:xfrm>
          <a:prstGeom prst="rect">
            <a:avLst/>
          </a:prstGeom>
        </p:spPr>
        <p:txBody>
          <a:bodyPr anchor="t" rtlCol="false" tIns="0" lIns="0" bIns="0" rIns="0">
            <a:spAutoFit/>
          </a:bodyPr>
          <a:lstStyle/>
          <a:p>
            <a:pPr algn="l">
              <a:lnSpc>
                <a:spcPts val="3743"/>
              </a:lnSpc>
              <a:spcBef>
                <a:spcPct val="0"/>
              </a:spcBef>
            </a:pPr>
            <a:r>
              <a:rPr lang="en-US" sz="2673">
                <a:solidFill>
                  <a:srgbClr val="000000"/>
                </a:solidFill>
                <a:latin typeface="Sensei"/>
                <a:ea typeface="Sensei"/>
                <a:cs typeface="Sensei"/>
                <a:sym typeface="Sensei"/>
              </a:rPr>
              <a:t>Frontend</a:t>
            </a:r>
          </a:p>
          <a:p>
            <a:pPr algn="l">
              <a:lnSpc>
                <a:spcPts val="3743"/>
              </a:lnSpc>
              <a:spcBef>
                <a:spcPct val="0"/>
              </a:spcBef>
            </a:pPr>
            <a:r>
              <a:rPr lang="en-US" sz="2673">
                <a:solidFill>
                  <a:srgbClr val="000000"/>
                </a:solidFill>
                <a:latin typeface="Halley"/>
                <a:ea typeface="Halley"/>
                <a:cs typeface="Halley"/>
                <a:sym typeface="Halley"/>
              </a:rPr>
              <a:t>- React Native: Single codebase for both iOS and Android</a:t>
            </a:r>
          </a:p>
          <a:p>
            <a:pPr algn="l">
              <a:lnSpc>
                <a:spcPts val="3743"/>
              </a:lnSpc>
              <a:spcBef>
                <a:spcPct val="0"/>
              </a:spcBef>
            </a:pPr>
            <a:r>
              <a:rPr lang="en-US" sz="2673">
                <a:solidFill>
                  <a:srgbClr val="000000"/>
                </a:solidFill>
                <a:latin typeface="Halley"/>
                <a:ea typeface="Halley"/>
                <a:cs typeface="Halley"/>
                <a:sym typeface="Halley"/>
              </a:rPr>
              <a:t>- Mapbox GL JS: Open source map rendering with customization support</a:t>
            </a:r>
          </a:p>
          <a:p>
            <a:pPr algn="l">
              <a:lnSpc>
                <a:spcPts val="3743"/>
              </a:lnSpc>
              <a:spcBef>
                <a:spcPct val="0"/>
              </a:spcBef>
            </a:pPr>
            <a:r>
              <a:rPr lang="en-US" sz="2673">
                <a:solidFill>
                  <a:srgbClr val="000000"/>
                </a:solidFill>
                <a:latin typeface="Halley"/>
                <a:ea typeface="Halley"/>
                <a:cs typeface="Halley"/>
                <a:sym typeface="Halley"/>
              </a:rPr>
              <a:t>- Redux: State management </a:t>
            </a:r>
          </a:p>
        </p:txBody>
      </p:sp>
      <p:sp>
        <p:nvSpPr>
          <p:cNvPr name="TextBox 9" id="9"/>
          <p:cNvSpPr txBox="true"/>
          <p:nvPr/>
        </p:nvSpPr>
        <p:spPr>
          <a:xfrm rot="0">
            <a:off x="503666" y="4744202"/>
            <a:ext cx="8640334" cy="2461045"/>
          </a:xfrm>
          <a:prstGeom prst="rect">
            <a:avLst/>
          </a:prstGeom>
        </p:spPr>
        <p:txBody>
          <a:bodyPr anchor="t" rtlCol="false" tIns="0" lIns="0" bIns="0" rIns="0">
            <a:spAutoFit/>
          </a:bodyPr>
          <a:lstStyle/>
          <a:p>
            <a:pPr algn="l">
              <a:lnSpc>
                <a:spcPts val="3902"/>
              </a:lnSpc>
              <a:spcBef>
                <a:spcPct val="0"/>
              </a:spcBef>
            </a:pPr>
            <a:r>
              <a:rPr lang="en-US" sz="2787">
                <a:solidFill>
                  <a:srgbClr val="000000"/>
                </a:solidFill>
                <a:latin typeface="Sensei"/>
                <a:ea typeface="Sensei"/>
                <a:cs typeface="Sensei"/>
                <a:sym typeface="Sensei"/>
              </a:rPr>
              <a:t> Backend</a:t>
            </a:r>
          </a:p>
          <a:p>
            <a:pPr algn="l">
              <a:lnSpc>
                <a:spcPts val="3902"/>
              </a:lnSpc>
              <a:spcBef>
                <a:spcPct val="0"/>
              </a:spcBef>
            </a:pPr>
            <a:r>
              <a:rPr lang="en-US" sz="2787">
                <a:solidFill>
                  <a:srgbClr val="000000"/>
                </a:solidFill>
                <a:latin typeface="Halley"/>
                <a:ea typeface="Halley"/>
                <a:cs typeface="Halley"/>
                <a:sym typeface="Halley"/>
              </a:rPr>
              <a:t>- Node.js with Express: Lightweight and efficient API server</a:t>
            </a:r>
          </a:p>
          <a:p>
            <a:pPr algn="l">
              <a:lnSpc>
                <a:spcPts val="3902"/>
              </a:lnSpc>
              <a:spcBef>
                <a:spcPct val="0"/>
              </a:spcBef>
            </a:pPr>
            <a:r>
              <a:rPr lang="en-US" sz="2787">
                <a:solidFill>
                  <a:srgbClr val="000000"/>
                </a:solidFill>
                <a:latin typeface="Halley"/>
                <a:ea typeface="Halley"/>
                <a:cs typeface="Halley"/>
                <a:sym typeface="Halley"/>
              </a:rPr>
              <a:t>- Socket.io: WebSocket implementation for real-time updates</a:t>
            </a:r>
          </a:p>
        </p:txBody>
      </p:sp>
      <p:sp>
        <p:nvSpPr>
          <p:cNvPr name="TextBox 10" id="10"/>
          <p:cNvSpPr txBox="true"/>
          <p:nvPr/>
        </p:nvSpPr>
        <p:spPr>
          <a:xfrm rot="0">
            <a:off x="9801412" y="2216169"/>
            <a:ext cx="7717178" cy="2594708"/>
          </a:xfrm>
          <a:prstGeom prst="rect">
            <a:avLst/>
          </a:prstGeom>
        </p:spPr>
        <p:txBody>
          <a:bodyPr anchor="t" rtlCol="false" tIns="0" lIns="0" bIns="0" rIns="0">
            <a:spAutoFit/>
          </a:bodyPr>
          <a:lstStyle/>
          <a:p>
            <a:pPr algn="ctr">
              <a:lnSpc>
                <a:spcPts val="4135"/>
              </a:lnSpc>
              <a:spcBef>
                <a:spcPct val="0"/>
              </a:spcBef>
            </a:pPr>
            <a:r>
              <a:rPr lang="en-US" sz="2953">
                <a:solidFill>
                  <a:srgbClr val="000000"/>
                </a:solidFill>
                <a:latin typeface="Sensei"/>
                <a:ea typeface="Sensei"/>
                <a:cs typeface="Sensei"/>
                <a:sym typeface="Sensei"/>
              </a:rPr>
              <a:t>Database</a:t>
            </a:r>
          </a:p>
          <a:p>
            <a:pPr algn="ctr">
              <a:lnSpc>
                <a:spcPts val="4135"/>
              </a:lnSpc>
              <a:spcBef>
                <a:spcPct val="0"/>
              </a:spcBef>
            </a:pPr>
            <a:r>
              <a:rPr lang="en-US" sz="2953">
                <a:solidFill>
                  <a:srgbClr val="000000"/>
                </a:solidFill>
                <a:latin typeface="Halley"/>
                <a:ea typeface="Halley"/>
                <a:cs typeface="Halley"/>
                <a:sym typeface="Halley"/>
              </a:rPr>
              <a:t>- MongoDB: Flexible document database with excellent geospatial support</a:t>
            </a:r>
          </a:p>
          <a:p>
            <a:pPr algn="ctr">
              <a:lnSpc>
                <a:spcPts val="4135"/>
              </a:lnSpc>
              <a:spcBef>
                <a:spcPct val="0"/>
              </a:spcBef>
            </a:pPr>
            <a:r>
              <a:rPr lang="en-US" sz="2953">
                <a:solidFill>
                  <a:srgbClr val="000000"/>
                </a:solidFill>
                <a:latin typeface="Halley"/>
                <a:ea typeface="Halley"/>
                <a:cs typeface="Halley"/>
                <a:sym typeface="Halley"/>
              </a:rPr>
              <a:t>- Redis: For caching and real-time features</a:t>
            </a:r>
          </a:p>
          <a:p>
            <a:pPr algn="ctr">
              <a:lnSpc>
                <a:spcPts val="4135"/>
              </a:lnSpc>
              <a:spcBef>
                <a:spcPct val="0"/>
              </a:spcBef>
            </a:pPr>
          </a:p>
        </p:txBody>
      </p:sp>
      <p:sp>
        <p:nvSpPr>
          <p:cNvPr name="TextBox 11" id="11"/>
          <p:cNvSpPr txBox="true"/>
          <p:nvPr/>
        </p:nvSpPr>
        <p:spPr>
          <a:xfrm rot="0">
            <a:off x="10027820" y="4753727"/>
            <a:ext cx="7000983" cy="3307259"/>
          </a:xfrm>
          <a:prstGeom prst="rect">
            <a:avLst/>
          </a:prstGeom>
        </p:spPr>
        <p:txBody>
          <a:bodyPr anchor="t" rtlCol="false" tIns="0" lIns="0" bIns="0" rIns="0">
            <a:spAutoFit/>
          </a:bodyPr>
          <a:lstStyle/>
          <a:p>
            <a:pPr algn="ctr">
              <a:lnSpc>
                <a:spcPts val="3751"/>
              </a:lnSpc>
              <a:spcBef>
                <a:spcPct val="0"/>
              </a:spcBef>
            </a:pPr>
            <a:r>
              <a:rPr lang="en-US" sz="2679">
                <a:solidFill>
                  <a:srgbClr val="000000"/>
                </a:solidFill>
                <a:latin typeface="Sensei"/>
                <a:ea typeface="Sensei"/>
                <a:cs typeface="Sensei"/>
                <a:sym typeface="Sensei"/>
              </a:rPr>
              <a:t> Maps &amp; Navigation</a:t>
            </a:r>
          </a:p>
          <a:p>
            <a:pPr algn="ctr">
              <a:lnSpc>
                <a:spcPts val="3751"/>
              </a:lnSpc>
              <a:spcBef>
                <a:spcPct val="0"/>
              </a:spcBef>
            </a:pPr>
            <a:r>
              <a:rPr lang="en-US" sz="2679">
                <a:solidFill>
                  <a:srgbClr val="000000"/>
                </a:solidFill>
                <a:latin typeface="Halley"/>
                <a:ea typeface="Halley"/>
                <a:cs typeface="Halley"/>
                <a:sym typeface="Halley"/>
              </a:rPr>
              <a:t>- OpenStreetMap: Free geographic data source</a:t>
            </a:r>
          </a:p>
          <a:p>
            <a:pPr algn="ctr">
              <a:lnSpc>
                <a:spcPts val="3751"/>
              </a:lnSpc>
              <a:spcBef>
                <a:spcPct val="0"/>
              </a:spcBef>
            </a:pPr>
            <a:r>
              <a:rPr lang="en-US" sz="2679">
                <a:solidFill>
                  <a:srgbClr val="000000"/>
                </a:solidFill>
                <a:latin typeface="Halley"/>
                <a:ea typeface="Halley"/>
                <a:cs typeface="Halley"/>
                <a:sym typeface="Halley"/>
              </a:rPr>
              <a:t>- OSRM: Open Source Routing Machine for pathfinding</a:t>
            </a:r>
          </a:p>
          <a:p>
            <a:pPr algn="ctr">
              <a:lnSpc>
                <a:spcPts val="3751"/>
              </a:lnSpc>
              <a:spcBef>
                <a:spcPct val="0"/>
              </a:spcBef>
            </a:pPr>
            <a:r>
              <a:rPr lang="en-US" sz="2679">
                <a:solidFill>
                  <a:srgbClr val="000000"/>
                </a:solidFill>
                <a:latin typeface="Halley"/>
                <a:ea typeface="Halley"/>
                <a:cs typeface="Halley"/>
                <a:sym typeface="Halley"/>
              </a:rPr>
              <a:t>- Estimote/AltBeacon: Open beacon protocol for indoor positioning</a:t>
            </a:r>
          </a:p>
          <a:p>
            <a:pPr algn="ctr">
              <a:lnSpc>
                <a:spcPts val="3751"/>
              </a:lnSpc>
              <a:spcBef>
                <a:spcPct val="0"/>
              </a:spcBef>
            </a:pPr>
          </a:p>
        </p:txBody>
      </p:sp>
      <p:sp>
        <p:nvSpPr>
          <p:cNvPr name="TextBox 12" id="12"/>
          <p:cNvSpPr txBox="true"/>
          <p:nvPr/>
        </p:nvSpPr>
        <p:spPr>
          <a:xfrm rot="0">
            <a:off x="503666" y="7587091"/>
            <a:ext cx="8083272" cy="2323110"/>
          </a:xfrm>
          <a:prstGeom prst="rect">
            <a:avLst/>
          </a:prstGeom>
        </p:spPr>
        <p:txBody>
          <a:bodyPr anchor="t" rtlCol="false" tIns="0" lIns="0" bIns="0" rIns="0">
            <a:spAutoFit/>
          </a:bodyPr>
          <a:lstStyle/>
          <a:p>
            <a:pPr algn="l">
              <a:lnSpc>
                <a:spcPts val="3729"/>
              </a:lnSpc>
              <a:spcBef>
                <a:spcPct val="0"/>
              </a:spcBef>
            </a:pPr>
            <a:r>
              <a:rPr lang="en-US" sz="2663">
                <a:solidFill>
                  <a:srgbClr val="000000"/>
                </a:solidFill>
                <a:latin typeface="Sensei"/>
                <a:ea typeface="Sensei"/>
                <a:cs typeface="Sensei"/>
                <a:sym typeface="Sensei"/>
              </a:rPr>
              <a:t>API Integration</a:t>
            </a:r>
          </a:p>
          <a:p>
            <a:pPr algn="l">
              <a:lnSpc>
                <a:spcPts val="3729"/>
              </a:lnSpc>
              <a:spcBef>
                <a:spcPct val="0"/>
              </a:spcBef>
            </a:pPr>
            <a:r>
              <a:rPr lang="en-US" sz="2663">
                <a:solidFill>
                  <a:srgbClr val="000000"/>
                </a:solidFill>
                <a:latin typeface="Halley"/>
                <a:ea typeface="Halley"/>
                <a:cs typeface="Halley"/>
                <a:sym typeface="Halley"/>
              </a:rPr>
              <a:t>- iCalendar: Standard protocol for calendar event import</a:t>
            </a:r>
          </a:p>
          <a:p>
            <a:pPr algn="l">
              <a:lnSpc>
                <a:spcPts val="3729"/>
              </a:lnSpc>
              <a:spcBef>
                <a:spcPct val="0"/>
              </a:spcBef>
            </a:pPr>
            <a:r>
              <a:rPr lang="en-US" sz="2663">
                <a:solidFill>
                  <a:srgbClr val="000000"/>
                </a:solidFill>
                <a:latin typeface="Halley"/>
                <a:ea typeface="Halley"/>
                <a:cs typeface="Halley"/>
                <a:sym typeface="Halley"/>
              </a:rPr>
              <a:t>- OAuth 2.0: For authentication with university systems</a:t>
            </a:r>
          </a:p>
          <a:p>
            <a:pPr algn="l">
              <a:lnSpc>
                <a:spcPts val="3729"/>
              </a:lnSpc>
              <a:spcBef>
                <a:spcPct val="0"/>
              </a:spcBef>
            </a:pPr>
            <a:r>
              <a:rPr lang="en-US" sz="2663">
                <a:solidFill>
                  <a:srgbClr val="000000"/>
                </a:solidFill>
                <a:latin typeface="Halley"/>
                <a:ea typeface="Halley"/>
                <a:cs typeface="Halley"/>
                <a:sym typeface="Halley"/>
              </a:rPr>
              <a:t>- Webhook listeners: For real-time event updates</a:t>
            </a:r>
          </a:p>
          <a:p>
            <a:pPr algn="l">
              <a:lnSpc>
                <a:spcPts val="3729"/>
              </a:lnSpc>
              <a:spcBef>
                <a:spcPct val="0"/>
              </a:spcBef>
            </a:pPr>
          </a:p>
        </p:txBody>
      </p:sp>
      <p:sp>
        <p:nvSpPr>
          <p:cNvPr name="TextBox 13" id="13"/>
          <p:cNvSpPr txBox="true"/>
          <p:nvPr/>
        </p:nvSpPr>
        <p:spPr>
          <a:xfrm rot="0">
            <a:off x="10503059" y="7832771"/>
            <a:ext cx="6313884" cy="2077430"/>
          </a:xfrm>
          <a:prstGeom prst="rect">
            <a:avLst/>
          </a:prstGeom>
        </p:spPr>
        <p:txBody>
          <a:bodyPr anchor="t" rtlCol="false" tIns="0" lIns="0" bIns="0" rIns="0">
            <a:spAutoFit/>
          </a:bodyPr>
          <a:lstStyle/>
          <a:p>
            <a:pPr algn="ctr">
              <a:lnSpc>
                <a:spcPts val="4145"/>
              </a:lnSpc>
              <a:spcBef>
                <a:spcPct val="0"/>
              </a:spcBef>
            </a:pPr>
            <a:r>
              <a:rPr lang="en-US" sz="2961">
                <a:solidFill>
                  <a:srgbClr val="000000"/>
                </a:solidFill>
                <a:latin typeface="Sensei"/>
                <a:ea typeface="Sensei"/>
                <a:cs typeface="Sensei"/>
                <a:sym typeface="Sensei"/>
              </a:rPr>
              <a:t>DevOps</a:t>
            </a:r>
          </a:p>
          <a:p>
            <a:pPr algn="ctr">
              <a:lnSpc>
                <a:spcPts val="4145"/>
              </a:lnSpc>
              <a:spcBef>
                <a:spcPct val="0"/>
              </a:spcBef>
            </a:pPr>
            <a:r>
              <a:rPr lang="en-US" sz="2961">
                <a:solidFill>
                  <a:srgbClr val="000000"/>
                </a:solidFill>
                <a:latin typeface="Halley"/>
                <a:ea typeface="Halley"/>
                <a:cs typeface="Halley"/>
                <a:sym typeface="Halley"/>
              </a:rPr>
              <a:t>- Docker: Container management</a:t>
            </a:r>
          </a:p>
          <a:p>
            <a:pPr algn="ctr">
              <a:lnSpc>
                <a:spcPts val="4145"/>
              </a:lnSpc>
              <a:spcBef>
                <a:spcPct val="0"/>
              </a:spcBef>
            </a:pPr>
            <a:r>
              <a:rPr lang="en-US" sz="2961">
                <a:solidFill>
                  <a:srgbClr val="000000"/>
                </a:solidFill>
                <a:latin typeface="Halley"/>
                <a:ea typeface="Halley"/>
                <a:cs typeface="Halley"/>
                <a:sym typeface="Halley"/>
              </a:rPr>
              <a:t>- GitHub Actions: Simple CI/CD pipeline</a:t>
            </a:r>
          </a:p>
          <a:p>
            <a:pPr algn="ctr">
              <a:lnSpc>
                <a:spcPts val="4145"/>
              </a:lnSpc>
              <a:spcBef>
                <a:spcPct val="0"/>
              </a:spcBef>
            </a:pPr>
            <a:r>
              <a:rPr lang="en-US" sz="2961">
                <a:solidFill>
                  <a:srgbClr val="000000"/>
                </a:solidFill>
                <a:latin typeface="Halley"/>
                <a:ea typeface="Halley"/>
                <a:cs typeface="Halley"/>
                <a:sym typeface="Halley"/>
              </a:rPr>
              <a:t>- Grafana/Prometheus: Monitoring stack</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FDC21"/>
        </a:solidFill>
      </p:bgPr>
    </p:bg>
    <p:spTree>
      <p:nvGrpSpPr>
        <p:cNvPr id="1" name=""/>
        <p:cNvGrpSpPr/>
        <p:nvPr/>
      </p:nvGrpSpPr>
      <p:grpSpPr>
        <a:xfrm>
          <a:off x="0" y="0"/>
          <a:ext cx="0" cy="0"/>
          <a:chOff x="0" y="0"/>
          <a:chExt cx="0" cy="0"/>
        </a:xfrm>
      </p:grpSpPr>
      <p:sp>
        <p:nvSpPr>
          <p:cNvPr name="Freeform 2" id="2"/>
          <p:cNvSpPr/>
          <p:nvPr/>
        </p:nvSpPr>
        <p:spPr>
          <a:xfrm flipH="false" flipV="false" rot="-10800000">
            <a:off x="10488462" y="-1187507"/>
            <a:ext cx="7883790" cy="8535600"/>
          </a:xfrm>
          <a:custGeom>
            <a:avLst/>
            <a:gdLst/>
            <a:ahLst/>
            <a:cxnLst/>
            <a:rect r="r" b="b" t="t" l="l"/>
            <a:pathLst>
              <a:path h="8535600" w="7883790">
                <a:moveTo>
                  <a:pt x="0" y="0"/>
                </a:moveTo>
                <a:lnTo>
                  <a:pt x="7883790" y="0"/>
                </a:lnTo>
                <a:lnTo>
                  <a:pt x="7883790" y="8535600"/>
                </a:lnTo>
                <a:lnTo>
                  <a:pt x="0" y="85356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68954" y="0"/>
            <a:ext cx="18250664" cy="10252641"/>
          </a:xfrm>
          <a:custGeom>
            <a:avLst/>
            <a:gdLst/>
            <a:ahLst/>
            <a:cxnLst/>
            <a:rect r="r" b="b" t="t" l="l"/>
            <a:pathLst>
              <a:path h="10252641" w="18250664">
                <a:moveTo>
                  <a:pt x="0" y="0"/>
                </a:moveTo>
                <a:lnTo>
                  <a:pt x="18250664" y="0"/>
                </a:lnTo>
                <a:lnTo>
                  <a:pt x="18250664" y="10252641"/>
                </a:lnTo>
                <a:lnTo>
                  <a:pt x="0" y="10252641"/>
                </a:lnTo>
                <a:lnTo>
                  <a:pt x="0" y="0"/>
                </a:lnTo>
                <a:close/>
              </a:path>
            </a:pathLst>
          </a:custGeom>
          <a:blipFill>
            <a:blip r:embed="rId4">
              <a:extLst>
                <a:ext uri="{96DAC541-7B7A-43D3-8B79-37D633B846F1}">
                  <asvg:svgBlip xmlns:asvg="http://schemas.microsoft.com/office/drawing/2016/SVG/main" r:embed="rId5"/>
                </a:ext>
              </a:extLst>
            </a:blip>
            <a:stretch>
              <a:fillRect l="0" t="-33562" r="0" b="-31976"/>
            </a:stretch>
          </a:blipFill>
        </p:spPr>
      </p:sp>
      <p:sp>
        <p:nvSpPr>
          <p:cNvPr name="Freeform 4" id="4"/>
          <p:cNvSpPr/>
          <p:nvPr/>
        </p:nvSpPr>
        <p:spPr>
          <a:xfrm flipH="false" flipV="false" rot="0">
            <a:off x="-501233" y="2527911"/>
            <a:ext cx="7883790" cy="8535600"/>
          </a:xfrm>
          <a:custGeom>
            <a:avLst/>
            <a:gdLst/>
            <a:ahLst/>
            <a:cxnLst/>
            <a:rect r="r" b="b" t="t" l="l"/>
            <a:pathLst>
              <a:path h="8535600" w="7883790">
                <a:moveTo>
                  <a:pt x="0" y="0"/>
                </a:moveTo>
                <a:lnTo>
                  <a:pt x="7883791" y="0"/>
                </a:lnTo>
                <a:lnTo>
                  <a:pt x="7883791" y="8535600"/>
                </a:lnTo>
                <a:lnTo>
                  <a:pt x="0" y="85356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8876527">
            <a:off x="-1391434" y="8806259"/>
            <a:ext cx="6913747" cy="4940187"/>
          </a:xfrm>
          <a:custGeom>
            <a:avLst/>
            <a:gdLst/>
            <a:ahLst/>
            <a:cxnLst/>
            <a:rect r="r" b="b" t="t" l="l"/>
            <a:pathLst>
              <a:path h="4940187" w="6913747">
                <a:moveTo>
                  <a:pt x="0" y="0"/>
                </a:moveTo>
                <a:lnTo>
                  <a:pt x="6913747" y="0"/>
                </a:lnTo>
                <a:lnTo>
                  <a:pt x="6913747" y="4940187"/>
                </a:lnTo>
                <a:lnTo>
                  <a:pt x="0" y="494018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451620">
            <a:off x="13906750" y="-3132381"/>
            <a:ext cx="7417179" cy="5299911"/>
          </a:xfrm>
          <a:custGeom>
            <a:avLst/>
            <a:gdLst/>
            <a:ahLst/>
            <a:cxnLst/>
            <a:rect r="r" b="b" t="t" l="l"/>
            <a:pathLst>
              <a:path h="5299911" w="7417179">
                <a:moveTo>
                  <a:pt x="0" y="0"/>
                </a:moveTo>
                <a:lnTo>
                  <a:pt x="7417178" y="0"/>
                </a:lnTo>
                <a:lnTo>
                  <a:pt x="7417178" y="5299912"/>
                </a:lnTo>
                <a:lnTo>
                  <a:pt x="0" y="529991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3079468">
            <a:off x="16161083" y="8683409"/>
            <a:ext cx="1237534" cy="1149782"/>
          </a:xfrm>
          <a:custGeom>
            <a:avLst/>
            <a:gdLst/>
            <a:ahLst/>
            <a:cxnLst/>
            <a:rect r="r" b="b" t="t" l="l"/>
            <a:pathLst>
              <a:path h="1149782" w="1237534">
                <a:moveTo>
                  <a:pt x="0" y="0"/>
                </a:moveTo>
                <a:lnTo>
                  <a:pt x="1237534" y="0"/>
                </a:lnTo>
                <a:lnTo>
                  <a:pt x="1237534" y="1149782"/>
                </a:lnTo>
                <a:lnTo>
                  <a:pt x="0" y="1149782"/>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8" id="8"/>
          <p:cNvSpPr/>
          <p:nvPr/>
        </p:nvSpPr>
        <p:spPr>
          <a:xfrm flipH="false" flipV="false" rot="-7662051">
            <a:off x="688504" y="2408739"/>
            <a:ext cx="1445616" cy="1343109"/>
          </a:xfrm>
          <a:custGeom>
            <a:avLst/>
            <a:gdLst/>
            <a:ahLst/>
            <a:cxnLst/>
            <a:rect r="r" b="b" t="t" l="l"/>
            <a:pathLst>
              <a:path h="1343109" w="1445616">
                <a:moveTo>
                  <a:pt x="0" y="0"/>
                </a:moveTo>
                <a:lnTo>
                  <a:pt x="1445616" y="0"/>
                </a:lnTo>
                <a:lnTo>
                  <a:pt x="1445616" y="1343109"/>
                </a:lnTo>
                <a:lnTo>
                  <a:pt x="0" y="13431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9" id="9"/>
          <p:cNvSpPr/>
          <p:nvPr/>
        </p:nvSpPr>
        <p:spPr>
          <a:xfrm flipH="false" flipV="false" rot="0">
            <a:off x="2259599" y="2436018"/>
            <a:ext cx="14707218" cy="6685099"/>
          </a:xfrm>
          <a:custGeom>
            <a:avLst/>
            <a:gdLst/>
            <a:ahLst/>
            <a:cxnLst/>
            <a:rect r="r" b="b" t="t" l="l"/>
            <a:pathLst>
              <a:path h="6685099" w="14707218">
                <a:moveTo>
                  <a:pt x="0" y="0"/>
                </a:moveTo>
                <a:lnTo>
                  <a:pt x="14707218" y="0"/>
                </a:lnTo>
                <a:lnTo>
                  <a:pt x="14707218" y="6685099"/>
                </a:lnTo>
                <a:lnTo>
                  <a:pt x="0" y="6685099"/>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0" id="10"/>
          <p:cNvSpPr/>
          <p:nvPr/>
        </p:nvSpPr>
        <p:spPr>
          <a:xfrm flipH="false" flipV="false" rot="0">
            <a:off x="3725556" y="692954"/>
            <a:ext cx="9890102" cy="2387339"/>
          </a:xfrm>
          <a:custGeom>
            <a:avLst/>
            <a:gdLst/>
            <a:ahLst/>
            <a:cxnLst/>
            <a:rect r="r" b="b" t="t" l="l"/>
            <a:pathLst>
              <a:path h="2387339" w="9890102">
                <a:moveTo>
                  <a:pt x="0" y="0"/>
                </a:moveTo>
                <a:lnTo>
                  <a:pt x="9890102" y="0"/>
                </a:lnTo>
                <a:lnTo>
                  <a:pt x="9890102" y="2387339"/>
                </a:lnTo>
                <a:lnTo>
                  <a:pt x="0" y="2387339"/>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TextBox 11" id="11"/>
          <p:cNvSpPr txBox="true"/>
          <p:nvPr/>
        </p:nvSpPr>
        <p:spPr>
          <a:xfrm rot="0">
            <a:off x="3225662" y="3288122"/>
            <a:ext cx="11836676" cy="4847541"/>
          </a:xfrm>
          <a:prstGeom prst="rect">
            <a:avLst/>
          </a:prstGeom>
        </p:spPr>
        <p:txBody>
          <a:bodyPr anchor="t" rtlCol="false" tIns="0" lIns="0" bIns="0" rIns="0">
            <a:spAutoFit/>
          </a:bodyPr>
          <a:lstStyle/>
          <a:p>
            <a:pPr algn="just" marL="734477" indent="-367239" lvl="1">
              <a:lnSpc>
                <a:spcPts val="4762"/>
              </a:lnSpc>
              <a:buFont typeface="Arial"/>
              <a:buChar char="•"/>
            </a:pPr>
            <a:r>
              <a:rPr lang="en-US" sz="3401">
                <a:solidFill>
                  <a:srgbClr val="000000"/>
                </a:solidFill>
                <a:latin typeface="Halley"/>
                <a:ea typeface="Halley"/>
                <a:cs typeface="Halley"/>
                <a:sym typeface="Halley"/>
              </a:rPr>
              <a:t>Highly feasible using established open-source technologies (React Native, MongoDB, OpenStreetMap)</a:t>
            </a:r>
          </a:p>
          <a:p>
            <a:pPr algn="just" marL="734477" indent="-367239" lvl="1">
              <a:lnSpc>
                <a:spcPts val="4762"/>
              </a:lnSpc>
              <a:buFont typeface="Arial"/>
              <a:buChar char="•"/>
            </a:pPr>
            <a:r>
              <a:rPr lang="en-US" sz="3401">
                <a:solidFill>
                  <a:srgbClr val="000000"/>
                </a:solidFill>
                <a:latin typeface="Halley"/>
                <a:ea typeface="Halley"/>
                <a:cs typeface="Halley"/>
                <a:sym typeface="Halley"/>
              </a:rPr>
              <a:t>Low-to-moderate development costs with minimal infrastructure requirements</a:t>
            </a:r>
          </a:p>
          <a:p>
            <a:pPr algn="just" marL="734477" indent="-367239" lvl="1">
              <a:lnSpc>
                <a:spcPts val="4762"/>
              </a:lnSpc>
              <a:buFont typeface="Arial"/>
              <a:buChar char="•"/>
            </a:pPr>
            <a:r>
              <a:rPr lang="en-US" sz="3401">
                <a:solidFill>
                  <a:srgbClr val="000000"/>
                </a:solidFill>
                <a:latin typeface="Halley"/>
                <a:ea typeface="Halley"/>
                <a:cs typeface="Halley"/>
                <a:sym typeface="Halley"/>
              </a:rPr>
              <a:t>Can be maintained by a small development team with periodic updates</a:t>
            </a:r>
          </a:p>
          <a:p>
            <a:pPr algn="just" marL="734477" indent="-367239" lvl="1">
              <a:lnSpc>
                <a:spcPts val="4762"/>
              </a:lnSpc>
              <a:buFont typeface="Arial"/>
              <a:buChar char="•"/>
            </a:pPr>
            <a:r>
              <a:rPr lang="en-US" sz="3401">
                <a:solidFill>
                  <a:srgbClr val="000000"/>
                </a:solidFill>
                <a:latin typeface="Halley"/>
                <a:ea typeface="Halley"/>
                <a:cs typeface="Halley"/>
                <a:sym typeface="Halley"/>
              </a:rPr>
              <a:t>MVP can be developed in 3-6 months with phased feature rollout</a:t>
            </a:r>
          </a:p>
        </p:txBody>
      </p:sp>
      <p:sp>
        <p:nvSpPr>
          <p:cNvPr name="TextBox 12" id="12"/>
          <p:cNvSpPr txBox="true"/>
          <p:nvPr/>
        </p:nvSpPr>
        <p:spPr>
          <a:xfrm rot="0">
            <a:off x="3725556" y="1218750"/>
            <a:ext cx="9556299" cy="1202398"/>
          </a:xfrm>
          <a:prstGeom prst="rect">
            <a:avLst/>
          </a:prstGeom>
        </p:spPr>
        <p:txBody>
          <a:bodyPr anchor="t" rtlCol="false" tIns="0" lIns="0" bIns="0" rIns="0">
            <a:spAutoFit/>
          </a:bodyPr>
          <a:lstStyle/>
          <a:p>
            <a:pPr algn="ctr">
              <a:lnSpc>
                <a:spcPts val="9879"/>
              </a:lnSpc>
            </a:pPr>
            <a:r>
              <a:rPr lang="en-US" sz="7056">
                <a:solidFill>
                  <a:srgbClr val="000000"/>
                </a:solidFill>
                <a:latin typeface="Sensei"/>
                <a:ea typeface="Sensei"/>
                <a:cs typeface="Sensei"/>
                <a:sym typeface="Sensei"/>
              </a:rPr>
              <a:t>Feasibility and Viability</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42D6FB"/>
        </a:solidFill>
      </p:bgPr>
    </p:bg>
    <p:spTree>
      <p:nvGrpSpPr>
        <p:cNvPr id="1" name=""/>
        <p:cNvGrpSpPr/>
        <p:nvPr/>
      </p:nvGrpSpPr>
      <p:grpSpPr>
        <a:xfrm>
          <a:off x="0" y="0"/>
          <a:ext cx="0" cy="0"/>
          <a:chOff x="0" y="0"/>
          <a:chExt cx="0" cy="0"/>
        </a:xfrm>
      </p:grpSpPr>
      <p:sp>
        <p:nvSpPr>
          <p:cNvPr name="Freeform 2" id="2"/>
          <p:cNvSpPr/>
          <p:nvPr/>
        </p:nvSpPr>
        <p:spPr>
          <a:xfrm flipH="false" flipV="false" rot="0">
            <a:off x="14847442" y="6417780"/>
            <a:ext cx="8965149" cy="8313138"/>
          </a:xfrm>
          <a:custGeom>
            <a:avLst/>
            <a:gdLst/>
            <a:ahLst/>
            <a:cxnLst/>
            <a:rect r="r" b="b" t="t" l="l"/>
            <a:pathLst>
              <a:path h="8313138" w="8965149">
                <a:moveTo>
                  <a:pt x="0" y="0"/>
                </a:moveTo>
                <a:lnTo>
                  <a:pt x="8965148" y="0"/>
                </a:lnTo>
                <a:lnTo>
                  <a:pt x="8965148" y="8313138"/>
                </a:lnTo>
                <a:lnTo>
                  <a:pt x="0" y="831313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17119">
            <a:off x="-2719792" y="8091536"/>
            <a:ext cx="5439584" cy="5889314"/>
          </a:xfrm>
          <a:custGeom>
            <a:avLst/>
            <a:gdLst/>
            <a:ahLst/>
            <a:cxnLst/>
            <a:rect r="r" b="b" t="t" l="l"/>
            <a:pathLst>
              <a:path h="5889314" w="5439584">
                <a:moveTo>
                  <a:pt x="0" y="0"/>
                </a:moveTo>
                <a:lnTo>
                  <a:pt x="5439584" y="0"/>
                </a:lnTo>
                <a:lnTo>
                  <a:pt x="5439584" y="5889314"/>
                </a:lnTo>
                <a:lnTo>
                  <a:pt x="0" y="588931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10800000">
            <a:off x="13890432" y="-2488794"/>
            <a:ext cx="5439584" cy="5889314"/>
          </a:xfrm>
          <a:custGeom>
            <a:avLst/>
            <a:gdLst/>
            <a:ahLst/>
            <a:cxnLst/>
            <a:rect r="r" b="b" t="t" l="l"/>
            <a:pathLst>
              <a:path h="5889314" w="5439584">
                <a:moveTo>
                  <a:pt x="0" y="0"/>
                </a:moveTo>
                <a:lnTo>
                  <a:pt x="5439584" y="0"/>
                </a:lnTo>
                <a:lnTo>
                  <a:pt x="5439584" y="5889314"/>
                </a:lnTo>
                <a:lnTo>
                  <a:pt x="0" y="588931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5486400" y="143774"/>
            <a:ext cx="7315200" cy="1765792"/>
          </a:xfrm>
          <a:custGeom>
            <a:avLst/>
            <a:gdLst/>
            <a:ahLst/>
            <a:cxnLst/>
            <a:rect r="r" b="b" t="t" l="l"/>
            <a:pathLst>
              <a:path h="1765792" w="7315200">
                <a:moveTo>
                  <a:pt x="0" y="0"/>
                </a:moveTo>
                <a:lnTo>
                  <a:pt x="7315200" y="0"/>
                </a:lnTo>
                <a:lnTo>
                  <a:pt x="7315200" y="1765792"/>
                </a:lnTo>
                <a:lnTo>
                  <a:pt x="0" y="176579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5331918" y="341563"/>
            <a:ext cx="7624165" cy="970398"/>
          </a:xfrm>
          <a:prstGeom prst="rect">
            <a:avLst/>
          </a:prstGeom>
        </p:spPr>
        <p:txBody>
          <a:bodyPr anchor="t" rtlCol="false" tIns="0" lIns="0" bIns="0" rIns="0">
            <a:spAutoFit/>
          </a:bodyPr>
          <a:lstStyle/>
          <a:p>
            <a:pPr algn="ctr">
              <a:lnSpc>
                <a:spcPts val="7911"/>
              </a:lnSpc>
            </a:pPr>
            <a:r>
              <a:rPr lang="en-US" sz="5651">
                <a:solidFill>
                  <a:srgbClr val="000000"/>
                </a:solidFill>
                <a:latin typeface="Sensei"/>
                <a:ea typeface="Sensei"/>
                <a:cs typeface="Sensei"/>
                <a:sym typeface="Sensei"/>
              </a:rPr>
              <a:t>Potential challenges</a:t>
            </a:r>
          </a:p>
        </p:txBody>
      </p:sp>
      <p:sp>
        <p:nvSpPr>
          <p:cNvPr name="TextBox 7" id="7"/>
          <p:cNvSpPr txBox="true"/>
          <p:nvPr/>
        </p:nvSpPr>
        <p:spPr>
          <a:xfrm rot="0">
            <a:off x="611416" y="2166741"/>
            <a:ext cx="14831140" cy="3430984"/>
          </a:xfrm>
          <a:prstGeom prst="rect">
            <a:avLst/>
          </a:prstGeom>
        </p:spPr>
        <p:txBody>
          <a:bodyPr anchor="t" rtlCol="false" tIns="0" lIns="0" bIns="0" rIns="0">
            <a:spAutoFit/>
          </a:bodyPr>
          <a:lstStyle/>
          <a:p>
            <a:pPr algn="l">
              <a:lnSpc>
                <a:spcPts val="4685"/>
              </a:lnSpc>
              <a:spcBef>
                <a:spcPct val="0"/>
              </a:spcBef>
            </a:pPr>
            <a:r>
              <a:rPr lang="en-US" sz="3346">
                <a:solidFill>
                  <a:srgbClr val="000000"/>
                </a:solidFill>
                <a:latin typeface="Sensei"/>
                <a:ea typeface="Sensei"/>
                <a:cs typeface="Sensei"/>
                <a:sym typeface="Sensei"/>
              </a:rPr>
              <a:t>🧩 Operational &amp; Functional Challenges</a:t>
            </a:r>
          </a:p>
          <a:p>
            <a:pPr algn="l">
              <a:lnSpc>
                <a:spcPts val="4545"/>
              </a:lnSpc>
              <a:spcBef>
                <a:spcPct val="0"/>
              </a:spcBef>
            </a:pPr>
            <a:r>
              <a:rPr lang="en-US" sz="3246">
                <a:solidFill>
                  <a:srgbClr val="000000"/>
                </a:solidFill>
                <a:latin typeface="Halley"/>
                <a:ea typeface="Halley"/>
                <a:cs typeface="Halley"/>
                <a:sym typeface="Halley"/>
              </a:rPr>
              <a:t>Real-Time Data Maintenance</a:t>
            </a:r>
          </a:p>
          <a:p>
            <a:pPr algn="l">
              <a:lnSpc>
                <a:spcPts val="4545"/>
              </a:lnSpc>
              <a:spcBef>
                <a:spcPct val="0"/>
              </a:spcBef>
            </a:pPr>
            <a:r>
              <a:rPr lang="en-US" sz="3246">
                <a:solidFill>
                  <a:srgbClr val="000000"/>
                </a:solidFill>
                <a:latin typeface="Halley"/>
                <a:ea typeface="Halley"/>
                <a:cs typeface="Halley"/>
                <a:sym typeface="Halley"/>
              </a:rPr>
              <a:t>Outdated or incorrect event data can confuse users.</a:t>
            </a:r>
          </a:p>
          <a:p>
            <a:pPr algn="l">
              <a:lnSpc>
                <a:spcPts val="4545"/>
              </a:lnSpc>
              <a:spcBef>
                <a:spcPct val="0"/>
              </a:spcBef>
            </a:pPr>
            <a:r>
              <a:rPr lang="en-US" sz="3246">
                <a:solidFill>
                  <a:srgbClr val="000000"/>
                </a:solidFill>
                <a:latin typeface="Halley"/>
                <a:ea typeface="Halley"/>
                <a:cs typeface="Halley"/>
                <a:sym typeface="Halley"/>
              </a:rPr>
              <a:t>✅ There will be a live admin dashboard for event updates and set data expiry rules.</a:t>
            </a:r>
          </a:p>
          <a:p>
            <a:pPr algn="l">
              <a:lnSpc>
                <a:spcPts val="4545"/>
              </a:lnSpc>
              <a:spcBef>
                <a:spcPct val="0"/>
              </a:spcBef>
            </a:pPr>
            <a:r>
              <a:rPr lang="en-US" sz="3246">
                <a:solidFill>
                  <a:srgbClr val="000000"/>
                </a:solidFill>
                <a:latin typeface="Halley"/>
                <a:ea typeface="Halley"/>
                <a:cs typeface="Halley"/>
                <a:sym typeface="Halley"/>
              </a:rPr>
              <a:t>Dependence on Event Organizers</a:t>
            </a:r>
          </a:p>
          <a:p>
            <a:pPr algn="l">
              <a:lnSpc>
                <a:spcPts val="4545"/>
              </a:lnSpc>
              <a:spcBef>
                <a:spcPct val="0"/>
              </a:spcBef>
            </a:pPr>
            <a:r>
              <a:rPr lang="en-US" sz="3246">
                <a:solidFill>
                  <a:srgbClr val="000000"/>
                </a:solidFill>
                <a:latin typeface="Halley"/>
                <a:ea typeface="Halley"/>
                <a:cs typeface="Halley"/>
                <a:sym typeface="Halley"/>
              </a:rPr>
              <a:t>✅ Automate reminders or integrate with existing college portals.</a:t>
            </a:r>
          </a:p>
        </p:txBody>
      </p:sp>
      <p:sp>
        <p:nvSpPr>
          <p:cNvPr name="TextBox 8" id="8"/>
          <p:cNvSpPr txBox="true"/>
          <p:nvPr/>
        </p:nvSpPr>
        <p:spPr>
          <a:xfrm rot="0">
            <a:off x="467909" y="6279725"/>
            <a:ext cx="15769594" cy="3375080"/>
          </a:xfrm>
          <a:prstGeom prst="rect">
            <a:avLst/>
          </a:prstGeom>
        </p:spPr>
        <p:txBody>
          <a:bodyPr anchor="t" rtlCol="false" tIns="0" lIns="0" bIns="0" rIns="0">
            <a:spAutoFit/>
          </a:bodyPr>
          <a:lstStyle/>
          <a:p>
            <a:pPr algn="l">
              <a:lnSpc>
                <a:spcPts val="4616"/>
              </a:lnSpc>
              <a:spcBef>
                <a:spcPct val="0"/>
              </a:spcBef>
            </a:pPr>
            <a:r>
              <a:rPr lang="en-US" sz="3297">
                <a:solidFill>
                  <a:srgbClr val="000000"/>
                </a:solidFill>
                <a:latin typeface="Sensei"/>
                <a:ea typeface="Sensei"/>
                <a:cs typeface="Sensei"/>
                <a:sym typeface="Sensei"/>
              </a:rPr>
              <a:t>🚧 Technical Challenges &amp; Risks</a:t>
            </a:r>
          </a:p>
          <a:p>
            <a:pPr algn="l">
              <a:lnSpc>
                <a:spcPts val="4476"/>
              </a:lnSpc>
              <a:spcBef>
                <a:spcPct val="0"/>
              </a:spcBef>
            </a:pPr>
            <a:r>
              <a:rPr lang="en-US" sz="3197">
                <a:solidFill>
                  <a:srgbClr val="000000"/>
                </a:solidFill>
                <a:latin typeface="Halley"/>
                <a:ea typeface="Halley"/>
                <a:cs typeface="Halley"/>
                <a:sym typeface="Halley"/>
              </a:rPr>
              <a:t>Inaccurate GPS Location</a:t>
            </a:r>
          </a:p>
          <a:p>
            <a:pPr algn="l">
              <a:lnSpc>
                <a:spcPts val="4476"/>
              </a:lnSpc>
              <a:spcBef>
                <a:spcPct val="0"/>
              </a:spcBef>
            </a:pPr>
            <a:r>
              <a:rPr lang="en-US" sz="3197">
                <a:solidFill>
                  <a:srgbClr val="000000"/>
                </a:solidFill>
                <a:latin typeface="Halley"/>
                <a:ea typeface="Halley"/>
                <a:cs typeface="Halley"/>
                <a:sym typeface="Halley"/>
              </a:rPr>
              <a:t>✅ We will use geofencing, location smoothing, or fallback to Wi-Fi-based positioning.</a:t>
            </a:r>
          </a:p>
          <a:p>
            <a:pPr algn="l">
              <a:lnSpc>
                <a:spcPts val="4476"/>
              </a:lnSpc>
              <a:spcBef>
                <a:spcPct val="0"/>
              </a:spcBef>
            </a:pPr>
            <a:r>
              <a:rPr lang="en-US" sz="3197">
                <a:solidFill>
                  <a:srgbClr val="000000"/>
                </a:solidFill>
                <a:latin typeface="Halley"/>
                <a:ea typeface="Halley"/>
                <a:cs typeface="Halley"/>
                <a:sym typeface="Halley"/>
              </a:rPr>
              <a:t>Indoor Navigation Difficulty</a:t>
            </a:r>
          </a:p>
          <a:p>
            <a:pPr algn="l">
              <a:lnSpc>
                <a:spcPts val="4476"/>
              </a:lnSpc>
              <a:spcBef>
                <a:spcPct val="0"/>
              </a:spcBef>
            </a:pPr>
            <a:r>
              <a:rPr lang="en-US" sz="3197">
                <a:solidFill>
                  <a:srgbClr val="000000"/>
                </a:solidFill>
                <a:latin typeface="Halley"/>
                <a:ea typeface="Halley"/>
                <a:cs typeface="Halley"/>
                <a:sym typeface="Halley"/>
              </a:rPr>
              <a:t>GPS doesn’t work well inside buildings.</a:t>
            </a:r>
          </a:p>
          <a:p>
            <a:pPr algn="l">
              <a:lnSpc>
                <a:spcPts val="4476"/>
              </a:lnSpc>
              <a:spcBef>
                <a:spcPct val="0"/>
              </a:spcBef>
            </a:pPr>
            <a:r>
              <a:rPr lang="en-US" sz="3197">
                <a:solidFill>
                  <a:srgbClr val="000000"/>
                </a:solidFill>
                <a:latin typeface="Halley"/>
                <a:ea typeface="Halley"/>
                <a:cs typeface="Halley"/>
                <a:sym typeface="Halley"/>
              </a:rPr>
              <a:t>✅ QR-based floor identification or Wi-Fi/Bluetooth beacons if available.</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42D6FB"/>
        </a:solidFill>
      </p:bgPr>
    </p:bg>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59" r="0" b="-9259"/>
            </a:stretch>
          </a:blipFill>
        </p:spPr>
      </p:sp>
      <p:sp>
        <p:nvSpPr>
          <p:cNvPr name="Freeform 3" id="3"/>
          <p:cNvSpPr/>
          <p:nvPr/>
        </p:nvSpPr>
        <p:spPr>
          <a:xfrm flipH="false" flipV="false" rot="-9985295">
            <a:off x="608297" y="2023955"/>
            <a:ext cx="8432526" cy="9129703"/>
          </a:xfrm>
          <a:custGeom>
            <a:avLst/>
            <a:gdLst/>
            <a:ahLst/>
            <a:cxnLst/>
            <a:rect r="r" b="b" t="t" l="l"/>
            <a:pathLst>
              <a:path h="9129703" w="8432526">
                <a:moveTo>
                  <a:pt x="0" y="0"/>
                </a:moveTo>
                <a:lnTo>
                  <a:pt x="8432526" y="0"/>
                </a:lnTo>
                <a:lnTo>
                  <a:pt x="8432526" y="9129703"/>
                </a:lnTo>
                <a:lnTo>
                  <a:pt x="0" y="912970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7895725" y="-241286"/>
            <a:ext cx="8432526" cy="9129703"/>
          </a:xfrm>
          <a:custGeom>
            <a:avLst/>
            <a:gdLst/>
            <a:ahLst/>
            <a:cxnLst/>
            <a:rect r="r" b="b" t="t" l="l"/>
            <a:pathLst>
              <a:path h="9129703" w="8432526">
                <a:moveTo>
                  <a:pt x="0" y="0"/>
                </a:moveTo>
                <a:lnTo>
                  <a:pt x="8432526" y="0"/>
                </a:lnTo>
                <a:lnTo>
                  <a:pt x="8432526" y="9129703"/>
                </a:lnTo>
                <a:lnTo>
                  <a:pt x="0" y="912970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true" flipV="true" rot="9219129">
            <a:off x="11532829" y="7513337"/>
            <a:ext cx="11452942" cy="6572860"/>
          </a:xfrm>
          <a:custGeom>
            <a:avLst/>
            <a:gdLst/>
            <a:ahLst/>
            <a:cxnLst/>
            <a:rect r="r" b="b" t="t" l="l"/>
            <a:pathLst>
              <a:path h="6572860" w="11452942">
                <a:moveTo>
                  <a:pt x="11452942" y="6572860"/>
                </a:moveTo>
                <a:lnTo>
                  <a:pt x="0" y="6572860"/>
                </a:lnTo>
                <a:lnTo>
                  <a:pt x="0" y="0"/>
                </a:lnTo>
                <a:lnTo>
                  <a:pt x="11452942" y="0"/>
                </a:lnTo>
                <a:lnTo>
                  <a:pt x="11452942" y="657286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6" id="6"/>
          <p:cNvSpPr/>
          <p:nvPr/>
        </p:nvSpPr>
        <p:spPr>
          <a:xfrm flipH="true" flipV="true" rot="-1085140">
            <a:off x="-4697771" y="-3864642"/>
            <a:ext cx="11452942" cy="6572860"/>
          </a:xfrm>
          <a:custGeom>
            <a:avLst/>
            <a:gdLst/>
            <a:ahLst/>
            <a:cxnLst/>
            <a:rect r="r" b="b" t="t" l="l"/>
            <a:pathLst>
              <a:path h="6572860" w="11452942">
                <a:moveTo>
                  <a:pt x="11452942" y="6572860"/>
                </a:moveTo>
                <a:lnTo>
                  <a:pt x="0" y="6572860"/>
                </a:lnTo>
                <a:lnTo>
                  <a:pt x="0" y="0"/>
                </a:lnTo>
                <a:lnTo>
                  <a:pt x="11452942" y="0"/>
                </a:lnTo>
                <a:lnTo>
                  <a:pt x="11452942" y="657286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7" id="7"/>
          <p:cNvSpPr/>
          <p:nvPr/>
        </p:nvSpPr>
        <p:spPr>
          <a:xfrm flipH="false" flipV="false" rot="0">
            <a:off x="3903022" y="1738031"/>
            <a:ext cx="10006901" cy="7150385"/>
          </a:xfrm>
          <a:custGeom>
            <a:avLst/>
            <a:gdLst/>
            <a:ahLst/>
            <a:cxnLst/>
            <a:rect r="r" b="b" t="t" l="l"/>
            <a:pathLst>
              <a:path h="7150385" w="10006901">
                <a:moveTo>
                  <a:pt x="0" y="0"/>
                </a:moveTo>
                <a:lnTo>
                  <a:pt x="10006901" y="0"/>
                </a:lnTo>
                <a:lnTo>
                  <a:pt x="10006901" y="7150386"/>
                </a:lnTo>
                <a:lnTo>
                  <a:pt x="0" y="715038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8" id="8"/>
          <p:cNvSpPr/>
          <p:nvPr/>
        </p:nvSpPr>
        <p:spPr>
          <a:xfrm flipH="false" flipV="false" rot="1536599">
            <a:off x="13544775" y="2046556"/>
            <a:ext cx="2031745" cy="1887676"/>
          </a:xfrm>
          <a:custGeom>
            <a:avLst/>
            <a:gdLst/>
            <a:ahLst/>
            <a:cxnLst/>
            <a:rect r="r" b="b" t="t" l="l"/>
            <a:pathLst>
              <a:path h="1887676" w="2031745">
                <a:moveTo>
                  <a:pt x="0" y="0"/>
                </a:moveTo>
                <a:lnTo>
                  <a:pt x="2031745" y="0"/>
                </a:lnTo>
                <a:lnTo>
                  <a:pt x="2031745" y="1887676"/>
                </a:lnTo>
                <a:lnTo>
                  <a:pt x="0" y="1887676"/>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9" id="9"/>
          <p:cNvSpPr/>
          <p:nvPr/>
        </p:nvSpPr>
        <p:spPr>
          <a:xfrm flipH="false" flipV="false" rot="-8816563">
            <a:off x="1936209" y="5544852"/>
            <a:ext cx="2031745" cy="1887676"/>
          </a:xfrm>
          <a:custGeom>
            <a:avLst/>
            <a:gdLst/>
            <a:ahLst/>
            <a:cxnLst/>
            <a:rect r="r" b="b" t="t" l="l"/>
            <a:pathLst>
              <a:path h="1887676" w="2031745">
                <a:moveTo>
                  <a:pt x="0" y="0"/>
                </a:moveTo>
                <a:lnTo>
                  <a:pt x="2031745" y="0"/>
                </a:lnTo>
                <a:lnTo>
                  <a:pt x="2031745" y="1887676"/>
                </a:lnTo>
                <a:lnTo>
                  <a:pt x="0" y="1887676"/>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10" id="10"/>
          <p:cNvSpPr/>
          <p:nvPr/>
        </p:nvSpPr>
        <p:spPr>
          <a:xfrm flipH="false" flipV="false" rot="2088643">
            <a:off x="14707521" y="7502824"/>
            <a:ext cx="5103558" cy="4732391"/>
          </a:xfrm>
          <a:custGeom>
            <a:avLst/>
            <a:gdLst/>
            <a:ahLst/>
            <a:cxnLst/>
            <a:rect r="r" b="b" t="t" l="l"/>
            <a:pathLst>
              <a:path h="4732391" w="5103558">
                <a:moveTo>
                  <a:pt x="0" y="0"/>
                </a:moveTo>
                <a:lnTo>
                  <a:pt x="5103558" y="0"/>
                </a:lnTo>
                <a:lnTo>
                  <a:pt x="5103558" y="4732391"/>
                </a:lnTo>
                <a:lnTo>
                  <a:pt x="0" y="4732391"/>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11" id="11"/>
          <p:cNvSpPr/>
          <p:nvPr/>
        </p:nvSpPr>
        <p:spPr>
          <a:xfrm flipH="false" flipV="false" rot="2088643">
            <a:off x="-1173121" y="-2607481"/>
            <a:ext cx="5103558" cy="4732391"/>
          </a:xfrm>
          <a:custGeom>
            <a:avLst/>
            <a:gdLst/>
            <a:ahLst/>
            <a:cxnLst/>
            <a:rect r="r" b="b" t="t" l="l"/>
            <a:pathLst>
              <a:path h="4732391" w="5103558">
                <a:moveTo>
                  <a:pt x="0" y="0"/>
                </a:moveTo>
                <a:lnTo>
                  <a:pt x="5103558" y="0"/>
                </a:lnTo>
                <a:lnTo>
                  <a:pt x="5103558" y="4732390"/>
                </a:lnTo>
                <a:lnTo>
                  <a:pt x="0" y="4732390"/>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TextBox 12" id="12"/>
          <p:cNvSpPr txBox="true"/>
          <p:nvPr/>
        </p:nvSpPr>
        <p:spPr>
          <a:xfrm rot="0">
            <a:off x="5749723" y="3832734"/>
            <a:ext cx="6788554" cy="2064488"/>
          </a:xfrm>
          <a:prstGeom prst="rect">
            <a:avLst/>
          </a:prstGeom>
        </p:spPr>
        <p:txBody>
          <a:bodyPr anchor="t" rtlCol="false" tIns="0" lIns="0" bIns="0" rIns="0">
            <a:spAutoFit/>
          </a:bodyPr>
          <a:lstStyle/>
          <a:p>
            <a:pPr algn="ctr">
              <a:lnSpc>
                <a:spcPts val="16865"/>
              </a:lnSpc>
            </a:pPr>
            <a:r>
              <a:rPr lang="en-US" sz="12046">
                <a:solidFill>
                  <a:srgbClr val="000000"/>
                </a:solidFill>
                <a:latin typeface="Sensei"/>
                <a:ea typeface="Sensei"/>
                <a:cs typeface="Sensei"/>
                <a:sym typeface="Sensei"/>
              </a:rPr>
              <a:t>Thank You</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DAGjs53YXUI</dc:identifier>
  <dcterms:modified xsi:type="dcterms:W3CDTF">2011-08-01T06:04:30Z</dcterms:modified>
  <cp:revision>1</cp:revision>
  <dc:title>Blue Yellow Burst Comic Presentation </dc:title>
</cp:coreProperties>
</file>