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sldIdLst>
    <p:sldId id="256" r:id="rId2"/>
    <p:sldId id="259" r:id="rId3"/>
    <p:sldId id="260" r:id="rId4"/>
    <p:sldId id="262" r:id="rId5"/>
    <p:sldId id="269" r:id="rId6"/>
    <p:sldId id="270" r:id="rId7"/>
    <p:sldId id="263" r:id="rId8"/>
    <p:sldId id="271" r:id="rId9"/>
    <p:sldId id="265" r:id="rId10"/>
    <p:sldId id="274" r:id="rId11"/>
    <p:sldId id="266" r:id="rId12"/>
    <p:sldId id="278" r:id="rId13"/>
    <p:sldId id="279" r:id="rId14"/>
    <p:sldId id="280" r:id="rId15"/>
    <p:sldId id="281" r:id="rId16"/>
    <p:sldId id="282" r:id="rId17"/>
    <p:sldId id="283" r:id="rId18"/>
    <p:sldId id="284" r:id="rId19"/>
    <p:sldId id="285" r:id="rId20"/>
    <p:sldId id="26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9" d="100"/>
          <a:sy n="119" d="100"/>
        </p:scale>
        <p:origin x="216" y="10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91F3C-E4EB-4E38-862A-42C336EC94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64CD3B-057C-4D4F-8DA9-1E7CC9F76F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D818C14-DB9B-4D68-A4EC-F31F821C2B76}"/>
              </a:ext>
            </a:extLst>
          </p:cNvPr>
          <p:cNvSpPr>
            <a:spLocks noGrp="1"/>
          </p:cNvSpPr>
          <p:nvPr>
            <p:ph type="dt" sz="half" idx="10"/>
          </p:nvPr>
        </p:nvSpPr>
        <p:spPr/>
        <p:txBody>
          <a:bodyPr/>
          <a:lstStyle/>
          <a:p>
            <a:fld id="{0F6D8E62-A110-4330-8838-413546C527AA}" type="datetimeFigureOut">
              <a:rPr lang="en-US" smtClean="0"/>
              <a:t>11/11/2017</a:t>
            </a:fld>
            <a:endParaRPr lang="en-US"/>
          </a:p>
        </p:txBody>
      </p:sp>
      <p:sp>
        <p:nvSpPr>
          <p:cNvPr id="5" name="Footer Placeholder 4">
            <a:extLst>
              <a:ext uri="{FF2B5EF4-FFF2-40B4-BE49-F238E27FC236}">
                <a16:creationId xmlns:a16="http://schemas.microsoft.com/office/drawing/2014/main" id="{24E71423-3176-43A2-A6F7-57100A004C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F7EC98-55C8-4DAD-819B-AA443485DD33}"/>
              </a:ext>
            </a:extLst>
          </p:cNvPr>
          <p:cNvSpPr>
            <a:spLocks noGrp="1"/>
          </p:cNvSpPr>
          <p:nvPr>
            <p:ph type="sldNum" sz="quarter" idx="12"/>
          </p:nvPr>
        </p:nvSpPr>
        <p:spPr/>
        <p:txBody>
          <a:bodyPr/>
          <a:lstStyle/>
          <a:p>
            <a:fld id="{90154E73-C2DC-4DFC-9C80-F2B81D13DA74}" type="slidenum">
              <a:rPr lang="en-US" smtClean="0"/>
              <a:t>‹#›</a:t>
            </a:fld>
            <a:endParaRPr lang="en-US"/>
          </a:p>
        </p:txBody>
      </p:sp>
    </p:spTree>
    <p:extLst>
      <p:ext uri="{BB962C8B-B14F-4D97-AF65-F5344CB8AC3E}">
        <p14:creationId xmlns:p14="http://schemas.microsoft.com/office/powerpoint/2010/main" val="303616715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EC4BD-3930-4E99-9B96-C836C414C1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B3233C-E2C3-47C2-B2E4-363A00FC25A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A0FC8D-04AF-48B0-8D7B-5A52B2FBB090}"/>
              </a:ext>
            </a:extLst>
          </p:cNvPr>
          <p:cNvSpPr>
            <a:spLocks noGrp="1"/>
          </p:cNvSpPr>
          <p:nvPr>
            <p:ph type="dt" sz="half" idx="10"/>
          </p:nvPr>
        </p:nvSpPr>
        <p:spPr/>
        <p:txBody>
          <a:bodyPr/>
          <a:lstStyle/>
          <a:p>
            <a:fld id="{0F6D8E62-A110-4330-8838-413546C527AA}" type="datetimeFigureOut">
              <a:rPr lang="en-US" smtClean="0"/>
              <a:t>11/11/2017</a:t>
            </a:fld>
            <a:endParaRPr lang="en-US"/>
          </a:p>
        </p:txBody>
      </p:sp>
      <p:sp>
        <p:nvSpPr>
          <p:cNvPr id="5" name="Footer Placeholder 4">
            <a:extLst>
              <a:ext uri="{FF2B5EF4-FFF2-40B4-BE49-F238E27FC236}">
                <a16:creationId xmlns:a16="http://schemas.microsoft.com/office/drawing/2014/main" id="{55994ECD-638E-40F4-8BDD-8A61A9C6FA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EBFC6E-F95D-415D-9F35-FEB91D913573}"/>
              </a:ext>
            </a:extLst>
          </p:cNvPr>
          <p:cNvSpPr>
            <a:spLocks noGrp="1"/>
          </p:cNvSpPr>
          <p:nvPr>
            <p:ph type="sldNum" sz="quarter" idx="12"/>
          </p:nvPr>
        </p:nvSpPr>
        <p:spPr/>
        <p:txBody>
          <a:bodyPr/>
          <a:lstStyle/>
          <a:p>
            <a:fld id="{90154E73-C2DC-4DFC-9C80-F2B81D13DA74}" type="slidenum">
              <a:rPr lang="en-US" smtClean="0"/>
              <a:t>‹#›</a:t>
            </a:fld>
            <a:endParaRPr lang="en-US"/>
          </a:p>
        </p:txBody>
      </p:sp>
    </p:spTree>
    <p:extLst>
      <p:ext uri="{BB962C8B-B14F-4D97-AF65-F5344CB8AC3E}">
        <p14:creationId xmlns:p14="http://schemas.microsoft.com/office/powerpoint/2010/main" val="425688810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F8D489-5CF9-4784-A2ED-0201C42445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8E7F84-3B51-4EEB-A5C1-F491B4B7B7F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C3F0A7-302B-4BFE-8EBB-BC681E3327B4}"/>
              </a:ext>
            </a:extLst>
          </p:cNvPr>
          <p:cNvSpPr>
            <a:spLocks noGrp="1"/>
          </p:cNvSpPr>
          <p:nvPr>
            <p:ph type="dt" sz="half" idx="10"/>
          </p:nvPr>
        </p:nvSpPr>
        <p:spPr/>
        <p:txBody>
          <a:bodyPr/>
          <a:lstStyle/>
          <a:p>
            <a:fld id="{0F6D8E62-A110-4330-8838-413546C527AA}" type="datetimeFigureOut">
              <a:rPr lang="en-US" smtClean="0"/>
              <a:t>11/11/2017</a:t>
            </a:fld>
            <a:endParaRPr lang="en-US"/>
          </a:p>
        </p:txBody>
      </p:sp>
      <p:sp>
        <p:nvSpPr>
          <p:cNvPr id="5" name="Footer Placeholder 4">
            <a:extLst>
              <a:ext uri="{FF2B5EF4-FFF2-40B4-BE49-F238E27FC236}">
                <a16:creationId xmlns:a16="http://schemas.microsoft.com/office/drawing/2014/main" id="{DAFC959C-2BAF-4D5D-8775-499A009F97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DF6721-90CB-4B34-BBF0-152E94560FE9}"/>
              </a:ext>
            </a:extLst>
          </p:cNvPr>
          <p:cNvSpPr>
            <a:spLocks noGrp="1"/>
          </p:cNvSpPr>
          <p:nvPr>
            <p:ph type="sldNum" sz="quarter" idx="12"/>
          </p:nvPr>
        </p:nvSpPr>
        <p:spPr/>
        <p:txBody>
          <a:bodyPr/>
          <a:lstStyle/>
          <a:p>
            <a:fld id="{90154E73-C2DC-4DFC-9C80-F2B81D13DA74}" type="slidenum">
              <a:rPr lang="en-US" smtClean="0"/>
              <a:t>‹#›</a:t>
            </a:fld>
            <a:endParaRPr lang="en-US"/>
          </a:p>
        </p:txBody>
      </p:sp>
    </p:spTree>
    <p:extLst>
      <p:ext uri="{BB962C8B-B14F-4D97-AF65-F5344CB8AC3E}">
        <p14:creationId xmlns:p14="http://schemas.microsoft.com/office/powerpoint/2010/main" val="280389986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84DB3-4A91-4EAA-9A36-33511D65E9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616473-B9C5-40CD-AB41-1E5BEAC080D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765901-EB36-45A9-95FC-AF9AFE9B0586}"/>
              </a:ext>
            </a:extLst>
          </p:cNvPr>
          <p:cNvSpPr>
            <a:spLocks noGrp="1"/>
          </p:cNvSpPr>
          <p:nvPr>
            <p:ph type="dt" sz="half" idx="10"/>
          </p:nvPr>
        </p:nvSpPr>
        <p:spPr/>
        <p:txBody>
          <a:bodyPr/>
          <a:lstStyle/>
          <a:p>
            <a:fld id="{0F6D8E62-A110-4330-8838-413546C527AA}" type="datetimeFigureOut">
              <a:rPr lang="en-US" smtClean="0"/>
              <a:t>11/11/2017</a:t>
            </a:fld>
            <a:endParaRPr lang="en-US"/>
          </a:p>
        </p:txBody>
      </p:sp>
      <p:sp>
        <p:nvSpPr>
          <p:cNvPr id="5" name="Footer Placeholder 4">
            <a:extLst>
              <a:ext uri="{FF2B5EF4-FFF2-40B4-BE49-F238E27FC236}">
                <a16:creationId xmlns:a16="http://schemas.microsoft.com/office/drawing/2014/main" id="{23984033-160B-48F8-AA93-E5997D98A2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6B35A0-662F-4D55-97B7-49627D292DE8}"/>
              </a:ext>
            </a:extLst>
          </p:cNvPr>
          <p:cNvSpPr>
            <a:spLocks noGrp="1"/>
          </p:cNvSpPr>
          <p:nvPr>
            <p:ph type="sldNum" sz="quarter" idx="12"/>
          </p:nvPr>
        </p:nvSpPr>
        <p:spPr/>
        <p:txBody>
          <a:bodyPr/>
          <a:lstStyle/>
          <a:p>
            <a:fld id="{90154E73-C2DC-4DFC-9C80-F2B81D13DA74}" type="slidenum">
              <a:rPr lang="en-US" smtClean="0"/>
              <a:t>‹#›</a:t>
            </a:fld>
            <a:endParaRPr lang="en-US"/>
          </a:p>
        </p:txBody>
      </p:sp>
    </p:spTree>
    <p:extLst>
      <p:ext uri="{BB962C8B-B14F-4D97-AF65-F5344CB8AC3E}">
        <p14:creationId xmlns:p14="http://schemas.microsoft.com/office/powerpoint/2010/main" val="314645625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DF2F0-BB25-4C5E-B9F2-E18691CD05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0954A3A-C3C7-4BEA-A75D-07CDC8FFA5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CD8AB56-0D0A-43CE-B581-BD947B2E24E2}"/>
              </a:ext>
            </a:extLst>
          </p:cNvPr>
          <p:cNvSpPr>
            <a:spLocks noGrp="1"/>
          </p:cNvSpPr>
          <p:nvPr>
            <p:ph type="dt" sz="half" idx="10"/>
          </p:nvPr>
        </p:nvSpPr>
        <p:spPr/>
        <p:txBody>
          <a:bodyPr/>
          <a:lstStyle/>
          <a:p>
            <a:fld id="{0F6D8E62-A110-4330-8838-413546C527AA}" type="datetimeFigureOut">
              <a:rPr lang="en-US" smtClean="0"/>
              <a:t>11/11/2017</a:t>
            </a:fld>
            <a:endParaRPr lang="en-US"/>
          </a:p>
        </p:txBody>
      </p:sp>
      <p:sp>
        <p:nvSpPr>
          <p:cNvPr id="5" name="Footer Placeholder 4">
            <a:extLst>
              <a:ext uri="{FF2B5EF4-FFF2-40B4-BE49-F238E27FC236}">
                <a16:creationId xmlns:a16="http://schemas.microsoft.com/office/drawing/2014/main" id="{4A798FD4-4FC5-4CEF-809D-2020DB991A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8AF1C6-8B43-4843-9744-FA8146B58EB7}"/>
              </a:ext>
            </a:extLst>
          </p:cNvPr>
          <p:cNvSpPr>
            <a:spLocks noGrp="1"/>
          </p:cNvSpPr>
          <p:nvPr>
            <p:ph type="sldNum" sz="quarter" idx="12"/>
          </p:nvPr>
        </p:nvSpPr>
        <p:spPr/>
        <p:txBody>
          <a:bodyPr/>
          <a:lstStyle/>
          <a:p>
            <a:fld id="{90154E73-C2DC-4DFC-9C80-F2B81D13DA74}" type="slidenum">
              <a:rPr lang="en-US" smtClean="0"/>
              <a:t>‹#›</a:t>
            </a:fld>
            <a:endParaRPr lang="en-US"/>
          </a:p>
        </p:txBody>
      </p:sp>
    </p:spTree>
    <p:extLst>
      <p:ext uri="{BB962C8B-B14F-4D97-AF65-F5344CB8AC3E}">
        <p14:creationId xmlns:p14="http://schemas.microsoft.com/office/powerpoint/2010/main" val="3800219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FB41D-4AD9-4044-8C61-3B3D3DFE5E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C8FE1C-C7F5-44BC-8473-275D6499819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ADD0B2-1E50-4B8A-885B-FA82DDBCCD1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1A5F19-54A5-4085-B3AD-1966209945F7}"/>
              </a:ext>
            </a:extLst>
          </p:cNvPr>
          <p:cNvSpPr>
            <a:spLocks noGrp="1"/>
          </p:cNvSpPr>
          <p:nvPr>
            <p:ph type="dt" sz="half" idx="10"/>
          </p:nvPr>
        </p:nvSpPr>
        <p:spPr/>
        <p:txBody>
          <a:bodyPr/>
          <a:lstStyle/>
          <a:p>
            <a:fld id="{0F6D8E62-A110-4330-8838-413546C527AA}" type="datetimeFigureOut">
              <a:rPr lang="en-US" smtClean="0"/>
              <a:t>11/11/2017</a:t>
            </a:fld>
            <a:endParaRPr lang="en-US"/>
          </a:p>
        </p:txBody>
      </p:sp>
      <p:sp>
        <p:nvSpPr>
          <p:cNvPr id="6" name="Footer Placeholder 5">
            <a:extLst>
              <a:ext uri="{FF2B5EF4-FFF2-40B4-BE49-F238E27FC236}">
                <a16:creationId xmlns:a16="http://schemas.microsoft.com/office/drawing/2014/main" id="{9B72DEEE-EA44-4643-B698-8B05414324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9A527A-E0C0-4970-BA06-5B48BB3CB128}"/>
              </a:ext>
            </a:extLst>
          </p:cNvPr>
          <p:cNvSpPr>
            <a:spLocks noGrp="1"/>
          </p:cNvSpPr>
          <p:nvPr>
            <p:ph type="sldNum" sz="quarter" idx="12"/>
          </p:nvPr>
        </p:nvSpPr>
        <p:spPr/>
        <p:txBody>
          <a:bodyPr/>
          <a:lstStyle/>
          <a:p>
            <a:fld id="{90154E73-C2DC-4DFC-9C80-F2B81D13DA74}" type="slidenum">
              <a:rPr lang="en-US" smtClean="0"/>
              <a:t>‹#›</a:t>
            </a:fld>
            <a:endParaRPr lang="en-US"/>
          </a:p>
        </p:txBody>
      </p:sp>
    </p:spTree>
    <p:extLst>
      <p:ext uri="{BB962C8B-B14F-4D97-AF65-F5344CB8AC3E}">
        <p14:creationId xmlns:p14="http://schemas.microsoft.com/office/powerpoint/2010/main" val="23235716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C6470-94BD-4BE2-8BE0-C4804F314AD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695E452-C279-4A79-BA36-370EEB45FD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1A34945-7F14-4FD6-B563-C2559D81784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54160A3-B6DE-4055-A1FA-3DE426A8DE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CC5C389-961D-4F21-BF8A-7339EA7F0D5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4121CD2-004A-4EA0-BB6C-1D871AC9D474}"/>
              </a:ext>
            </a:extLst>
          </p:cNvPr>
          <p:cNvSpPr>
            <a:spLocks noGrp="1"/>
          </p:cNvSpPr>
          <p:nvPr>
            <p:ph type="dt" sz="half" idx="10"/>
          </p:nvPr>
        </p:nvSpPr>
        <p:spPr/>
        <p:txBody>
          <a:bodyPr/>
          <a:lstStyle/>
          <a:p>
            <a:fld id="{0F6D8E62-A110-4330-8838-413546C527AA}" type="datetimeFigureOut">
              <a:rPr lang="en-US" smtClean="0"/>
              <a:t>11/11/2017</a:t>
            </a:fld>
            <a:endParaRPr lang="en-US"/>
          </a:p>
        </p:txBody>
      </p:sp>
      <p:sp>
        <p:nvSpPr>
          <p:cNvPr id="8" name="Footer Placeholder 7">
            <a:extLst>
              <a:ext uri="{FF2B5EF4-FFF2-40B4-BE49-F238E27FC236}">
                <a16:creationId xmlns:a16="http://schemas.microsoft.com/office/drawing/2014/main" id="{34FBE70B-C99D-4BBF-BF60-7C532569AB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AC27E5-338B-4043-963E-C25300A19088}"/>
              </a:ext>
            </a:extLst>
          </p:cNvPr>
          <p:cNvSpPr>
            <a:spLocks noGrp="1"/>
          </p:cNvSpPr>
          <p:nvPr>
            <p:ph type="sldNum" sz="quarter" idx="12"/>
          </p:nvPr>
        </p:nvSpPr>
        <p:spPr/>
        <p:txBody>
          <a:bodyPr/>
          <a:lstStyle/>
          <a:p>
            <a:fld id="{90154E73-C2DC-4DFC-9C80-F2B81D13DA74}" type="slidenum">
              <a:rPr lang="en-US" smtClean="0"/>
              <a:t>‹#›</a:t>
            </a:fld>
            <a:endParaRPr lang="en-US"/>
          </a:p>
        </p:txBody>
      </p:sp>
    </p:spTree>
    <p:extLst>
      <p:ext uri="{BB962C8B-B14F-4D97-AF65-F5344CB8AC3E}">
        <p14:creationId xmlns:p14="http://schemas.microsoft.com/office/powerpoint/2010/main" val="227937403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A73A3-A3C2-4427-AFF5-26FE5B8C63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7C53DF5-6D05-43E9-944B-B9208E6F6941}"/>
              </a:ext>
            </a:extLst>
          </p:cNvPr>
          <p:cNvSpPr>
            <a:spLocks noGrp="1"/>
          </p:cNvSpPr>
          <p:nvPr>
            <p:ph type="dt" sz="half" idx="10"/>
          </p:nvPr>
        </p:nvSpPr>
        <p:spPr/>
        <p:txBody>
          <a:bodyPr/>
          <a:lstStyle/>
          <a:p>
            <a:fld id="{0F6D8E62-A110-4330-8838-413546C527AA}" type="datetimeFigureOut">
              <a:rPr lang="en-US" smtClean="0"/>
              <a:t>11/11/2017</a:t>
            </a:fld>
            <a:endParaRPr lang="en-US"/>
          </a:p>
        </p:txBody>
      </p:sp>
      <p:sp>
        <p:nvSpPr>
          <p:cNvPr id="4" name="Footer Placeholder 3">
            <a:extLst>
              <a:ext uri="{FF2B5EF4-FFF2-40B4-BE49-F238E27FC236}">
                <a16:creationId xmlns:a16="http://schemas.microsoft.com/office/drawing/2014/main" id="{23933AA6-A592-4350-8E1E-3E4A03F2AAA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0737ABB-9EAF-41C5-84B8-F2A0D01DB1E3}"/>
              </a:ext>
            </a:extLst>
          </p:cNvPr>
          <p:cNvSpPr>
            <a:spLocks noGrp="1"/>
          </p:cNvSpPr>
          <p:nvPr>
            <p:ph type="sldNum" sz="quarter" idx="12"/>
          </p:nvPr>
        </p:nvSpPr>
        <p:spPr/>
        <p:txBody>
          <a:bodyPr/>
          <a:lstStyle/>
          <a:p>
            <a:fld id="{90154E73-C2DC-4DFC-9C80-F2B81D13DA74}" type="slidenum">
              <a:rPr lang="en-US" smtClean="0"/>
              <a:t>‹#›</a:t>
            </a:fld>
            <a:endParaRPr lang="en-US"/>
          </a:p>
        </p:txBody>
      </p:sp>
    </p:spTree>
    <p:extLst>
      <p:ext uri="{BB962C8B-B14F-4D97-AF65-F5344CB8AC3E}">
        <p14:creationId xmlns:p14="http://schemas.microsoft.com/office/powerpoint/2010/main" val="225620431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9F111E-1ACD-498A-805F-0977F66F5F62}"/>
              </a:ext>
            </a:extLst>
          </p:cNvPr>
          <p:cNvSpPr>
            <a:spLocks noGrp="1"/>
          </p:cNvSpPr>
          <p:nvPr>
            <p:ph type="dt" sz="half" idx="10"/>
          </p:nvPr>
        </p:nvSpPr>
        <p:spPr/>
        <p:txBody>
          <a:bodyPr/>
          <a:lstStyle/>
          <a:p>
            <a:fld id="{0F6D8E62-A110-4330-8838-413546C527AA}" type="datetimeFigureOut">
              <a:rPr lang="en-US" smtClean="0"/>
              <a:t>11/11/2017</a:t>
            </a:fld>
            <a:endParaRPr lang="en-US"/>
          </a:p>
        </p:txBody>
      </p:sp>
      <p:sp>
        <p:nvSpPr>
          <p:cNvPr id="3" name="Footer Placeholder 2">
            <a:extLst>
              <a:ext uri="{FF2B5EF4-FFF2-40B4-BE49-F238E27FC236}">
                <a16:creationId xmlns:a16="http://schemas.microsoft.com/office/drawing/2014/main" id="{9E19C898-8E1C-4B47-903F-CCB56BAE05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74B4B3-83F9-4FB2-8124-84CB96B42C72}"/>
              </a:ext>
            </a:extLst>
          </p:cNvPr>
          <p:cNvSpPr>
            <a:spLocks noGrp="1"/>
          </p:cNvSpPr>
          <p:nvPr>
            <p:ph type="sldNum" sz="quarter" idx="12"/>
          </p:nvPr>
        </p:nvSpPr>
        <p:spPr/>
        <p:txBody>
          <a:bodyPr/>
          <a:lstStyle/>
          <a:p>
            <a:fld id="{90154E73-C2DC-4DFC-9C80-F2B81D13DA74}" type="slidenum">
              <a:rPr lang="en-US" smtClean="0"/>
              <a:t>‹#›</a:t>
            </a:fld>
            <a:endParaRPr lang="en-US"/>
          </a:p>
        </p:txBody>
      </p:sp>
    </p:spTree>
    <p:extLst>
      <p:ext uri="{BB962C8B-B14F-4D97-AF65-F5344CB8AC3E}">
        <p14:creationId xmlns:p14="http://schemas.microsoft.com/office/powerpoint/2010/main" val="291007292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AC840-6B84-496A-8DC2-36AFBC1001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B5976E9-EE1C-4323-8B81-E00759F224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65C980-4D86-47AC-8676-25D2CC3342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924B44B-FDA3-484A-A360-D917A4304D75}"/>
              </a:ext>
            </a:extLst>
          </p:cNvPr>
          <p:cNvSpPr>
            <a:spLocks noGrp="1"/>
          </p:cNvSpPr>
          <p:nvPr>
            <p:ph type="dt" sz="half" idx="10"/>
          </p:nvPr>
        </p:nvSpPr>
        <p:spPr/>
        <p:txBody>
          <a:bodyPr/>
          <a:lstStyle/>
          <a:p>
            <a:fld id="{0F6D8E62-A110-4330-8838-413546C527AA}" type="datetimeFigureOut">
              <a:rPr lang="en-US" smtClean="0"/>
              <a:t>11/11/2017</a:t>
            </a:fld>
            <a:endParaRPr lang="en-US"/>
          </a:p>
        </p:txBody>
      </p:sp>
      <p:sp>
        <p:nvSpPr>
          <p:cNvPr id="6" name="Footer Placeholder 5">
            <a:extLst>
              <a:ext uri="{FF2B5EF4-FFF2-40B4-BE49-F238E27FC236}">
                <a16:creationId xmlns:a16="http://schemas.microsoft.com/office/drawing/2014/main" id="{0ED6AE1B-BA73-4D86-90E0-6D5907EDCC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249B39-67D5-4972-8A61-B91EF37F596E}"/>
              </a:ext>
            </a:extLst>
          </p:cNvPr>
          <p:cNvSpPr>
            <a:spLocks noGrp="1"/>
          </p:cNvSpPr>
          <p:nvPr>
            <p:ph type="sldNum" sz="quarter" idx="12"/>
          </p:nvPr>
        </p:nvSpPr>
        <p:spPr/>
        <p:txBody>
          <a:bodyPr/>
          <a:lstStyle/>
          <a:p>
            <a:fld id="{90154E73-C2DC-4DFC-9C80-F2B81D13DA74}" type="slidenum">
              <a:rPr lang="en-US" smtClean="0"/>
              <a:t>‹#›</a:t>
            </a:fld>
            <a:endParaRPr lang="en-US"/>
          </a:p>
        </p:txBody>
      </p:sp>
    </p:spTree>
    <p:extLst>
      <p:ext uri="{BB962C8B-B14F-4D97-AF65-F5344CB8AC3E}">
        <p14:creationId xmlns:p14="http://schemas.microsoft.com/office/powerpoint/2010/main" val="7158391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2F31F-9E2C-4D5A-9976-54537337E8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672EE52-018D-45E2-AB23-272A4F4019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B748A6-C22B-4E39-9136-7C9EC03715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4239906-00C1-4C30-A1C1-C380172B8B97}"/>
              </a:ext>
            </a:extLst>
          </p:cNvPr>
          <p:cNvSpPr>
            <a:spLocks noGrp="1"/>
          </p:cNvSpPr>
          <p:nvPr>
            <p:ph type="dt" sz="half" idx="10"/>
          </p:nvPr>
        </p:nvSpPr>
        <p:spPr/>
        <p:txBody>
          <a:bodyPr/>
          <a:lstStyle/>
          <a:p>
            <a:fld id="{0F6D8E62-A110-4330-8838-413546C527AA}" type="datetimeFigureOut">
              <a:rPr lang="en-US" smtClean="0"/>
              <a:t>11/11/2017</a:t>
            </a:fld>
            <a:endParaRPr lang="en-US"/>
          </a:p>
        </p:txBody>
      </p:sp>
      <p:sp>
        <p:nvSpPr>
          <p:cNvPr id="6" name="Footer Placeholder 5">
            <a:extLst>
              <a:ext uri="{FF2B5EF4-FFF2-40B4-BE49-F238E27FC236}">
                <a16:creationId xmlns:a16="http://schemas.microsoft.com/office/drawing/2014/main" id="{FA2E1CE2-3D18-471E-998F-31B5A32845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73B2D2-28F5-420C-ADCE-35449AB91635}"/>
              </a:ext>
            </a:extLst>
          </p:cNvPr>
          <p:cNvSpPr>
            <a:spLocks noGrp="1"/>
          </p:cNvSpPr>
          <p:nvPr>
            <p:ph type="sldNum" sz="quarter" idx="12"/>
          </p:nvPr>
        </p:nvSpPr>
        <p:spPr/>
        <p:txBody>
          <a:bodyPr/>
          <a:lstStyle/>
          <a:p>
            <a:fld id="{90154E73-C2DC-4DFC-9C80-F2B81D13DA74}" type="slidenum">
              <a:rPr lang="en-US" smtClean="0"/>
              <a:t>‹#›</a:t>
            </a:fld>
            <a:endParaRPr lang="en-US"/>
          </a:p>
        </p:txBody>
      </p:sp>
    </p:spTree>
    <p:extLst>
      <p:ext uri="{BB962C8B-B14F-4D97-AF65-F5344CB8AC3E}">
        <p14:creationId xmlns:p14="http://schemas.microsoft.com/office/powerpoint/2010/main" val="264786770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AE4FAC-083A-420E-8C16-8EF2C45CED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1FB052-CC3E-4279-9D9D-25BCB7A6B5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F84FE7-E085-4291-B327-20738FFE43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6D8E62-A110-4330-8838-413546C527AA}" type="datetimeFigureOut">
              <a:rPr lang="en-US" smtClean="0"/>
              <a:t>11/11/2017</a:t>
            </a:fld>
            <a:endParaRPr lang="en-US"/>
          </a:p>
        </p:txBody>
      </p:sp>
      <p:sp>
        <p:nvSpPr>
          <p:cNvPr id="5" name="Footer Placeholder 4">
            <a:extLst>
              <a:ext uri="{FF2B5EF4-FFF2-40B4-BE49-F238E27FC236}">
                <a16:creationId xmlns:a16="http://schemas.microsoft.com/office/drawing/2014/main" id="{19DA8559-E6C2-46E6-94BF-5613E030AC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2EC868-A39C-478B-8E4C-A7C1DAD26E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154E73-C2DC-4DFC-9C80-F2B81D13DA74}" type="slidenum">
              <a:rPr lang="en-US" smtClean="0"/>
              <a:t>‹#›</a:t>
            </a:fld>
            <a:endParaRPr lang="en-US"/>
          </a:p>
        </p:txBody>
      </p:sp>
    </p:spTree>
    <p:extLst>
      <p:ext uri="{BB962C8B-B14F-4D97-AF65-F5344CB8AC3E}">
        <p14:creationId xmlns:p14="http://schemas.microsoft.com/office/powerpoint/2010/main" val="1976657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Jazzepi/dockerized-build-toolchain"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asquatch.technology/"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asquatch.technology/"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D5ACD-6AFE-4351-B5CD-3E7479BC8812}"/>
              </a:ext>
            </a:extLst>
          </p:cNvPr>
          <p:cNvSpPr>
            <a:spLocks noGrp="1"/>
          </p:cNvSpPr>
          <p:nvPr>
            <p:ph type="ctrTitle"/>
          </p:nvPr>
        </p:nvSpPr>
        <p:spPr/>
        <p:txBody>
          <a:bodyPr/>
          <a:lstStyle/>
          <a:p>
            <a:r>
              <a:rPr lang="en-US" dirty="0"/>
              <a:t>Dockerize Your Build Toolchain</a:t>
            </a:r>
          </a:p>
        </p:txBody>
      </p:sp>
      <p:sp>
        <p:nvSpPr>
          <p:cNvPr id="3" name="Subtitle 2">
            <a:extLst>
              <a:ext uri="{FF2B5EF4-FFF2-40B4-BE49-F238E27FC236}">
                <a16:creationId xmlns:a16="http://schemas.microsoft.com/office/drawing/2014/main" id="{7AF147E1-15F3-4E2B-AB0F-5E9EDBA4066A}"/>
              </a:ext>
            </a:extLst>
          </p:cNvPr>
          <p:cNvSpPr>
            <a:spLocks noGrp="1"/>
          </p:cNvSpPr>
          <p:nvPr>
            <p:ph type="subTitle" idx="1"/>
          </p:nvPr>
        </p:nvSpPr>
        <p:spPr>
          <a:xfrm>
            <a:off x="6493186" y="6069739"/>
            <a:ext cx="5698814" cy="788261"/>
          </a:xfrm>
        </p:spPr>
        <p:txBody>
          <a:bodyPr/>
          <a:lstStyle/>
          <a:p>
            <a:r>
              <a:rPr lang="en-US" dirty="0">
                <a:solidFill>
                  <a:schemeClr val="tx1">
                    <a:lumMod val="65000"/>
                    <a:lumOff val="35000"/>
                  </a:schemeClr>
                </a:solidFill>
              </a:rPr>
              <a:t>Talk By Michael </a:t>
            </a:r>
            <a:r>
              <a:rPr lang="en-US" dirty="0" err="1">
                <a:solidFill>
                  <a:schemeClr val="tx1">
                    <a:lumMod val="65000"/>
                    <a:lumOff val="35000"/>
                  </a:schemeClr>
                </a:solidFill>
              </a:rPr>
              <a:t>Pinnegar</a:t>
            </a:r>
            <a:endParaRPr lang="en-US" dirty="0">
              <a:solidFill>
                <a:schemeClr val="tx1">
                  <a:lumMod val="65000"/>
                  <a:lumOff val="35000"/>
                </a:schemeClr>
              </a:solidFill>
            </a:endParaRPr>
          </a:p>
        </p:txBody>
      </p:sp>
      <p:pic>
        <p:nvPicPr>
          <p:cNvPr id="1026" name="Picture 2" descr="http://mherman.org/docker-workshop/images/docker-what-is-it.png">
            <a:extLst>
              <a:ext uri="{FF2B5EF4-FFF2-40B4-BE49-F238E27FC236}">
                <a16:creationId xmlns:a16="http://schemas.microsoft.com/office/drawing/2014/main" id="{8A5FB11B-D848-49CC-98BB-27DADAB246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67914"/>
            <a:ext cx="4155385" cy="4090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491495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B3328-A1ED-4F14-BA67-7C11DA7717AE}"/>
              </a:ext>
            </a:extLst>
          </p:cNvPr>
          <p:cNvSpPr>
            <a:spLocks noGrp="1"/>
          </p:cNvSpPr>
          <p:nvPr>
            <p:ph type="title"/>
          </p:nvPr>
        </p:nvSpPr>
        <p:spPr/>
        <p:txBody>
          <a:bodyPr/>
          <a:lstStyle/>
          <a:p>
            <a:pPr algn="ctr"/>
            <a:r>
              <a:rPr lang="en-US" dirty="0"/>
              <a:t>Why Would I Not Use a Dockerized Build Toolchain?</a:t>
            </a:r>
          </a:p>
        </p:txBody>
      </p:sp>
      <p:sp>
        <p:nvSpPr>
          <p:cNvPr id="3" name="Content Placeholder 2">
            <a:extLst>
              <a:ext uri="{FF2B5EF4-FFF2-40B4-BE49-F238E27FC236}">
                <a16:creationId xmlns:a16="http://schemas.microsoft.com/office/drawing/2014/main" id="{4D92A1E5-0AEA-41BD-B6F3-D3B0B547EB30}"/>
              </a:ext>
            </a:extLst>
          </p:cNvPr>
          <p:cNvSpPr>
            <a:spLocks noGrp="1"/>
          </p:cNvSpPr>
          <p:nvPr>
            <p:ph idx="1"/>
          </p:nvPr>
        </p:nvSpPr>
        <p:spPr/>
        <p:txBody>
          <a:bodyPr>
            <a:normAutofit fontScale="92500"/>
          </a:bodyPr>
          <a:lstStyle/>
          <a:p>
            <a:r>
              <a:rPr lang="en-US" dirty="0"/>
              <a:t>It’s not free</a:t>
            </a:r>
          </a:p>
          <a:p>
            <a:pPr lvl="1"/>
            <a:r>
              <a:rPr lang="en-US" dirty="0"/>
              <a:t>You are on the hook for packaging all your dependencies together in a Docker image</a:t>
            </a:r>
          </a:p>
          <a:p>
            <a:pPr lvl="1"/>
            <a:r>
              <a:rPr lang="en-US" dirty="0"/>
              <a:t>You need deep knowledge of where your tooling is writing files. For example, </a:t>
            </a:r>
            <a:r>
              <a:rPr lang="en-US" b="1" dirty="0"/>
              <a:t>~/.m2/repository</a:t>
            </a:r>
            <a:r>
              <a:rPr lang="en-US" dirty="0"/>
              <a:t> is the default place used by Maven for caching jars, </a:t>
            </a:r>
            <a:r>
              <a:rPr lang="en-US" dirty="0" err="1"/>
              <a:t>npm</a:t>
            </a:r>
            <a:r>
              <a:rPr lang="en-US" dirty="0"/>
              <a:t> uses </a:t>
            </a:r>
            <a:r>
              <a:rPr lang="en-US" b="1" dirty="0"/>
              <a:t>~/.</a:t>
            </a:r>
            <a:r>
              <a:rPr lang="en-US" b="1" dirty="0" err="1"/>
              <a:t>npm</a:t>
            </a:r>
            <a:endParaRPr lang="en-US" b="1" dirty="0"/>
          </a:p>
          <a:p>
            <a:pPr lvl="1"/>
            <a:r>
              <a:rPr lang="en-US" dirty="0"/>
              <a:t>You have to be careful about how you support multiple versions persisting data outside their containers. Maven 2 and 3 both support the same repository, but are all your dependencies going to be able to share persisted data across different versions?</a:t>
            </a:r>
          </a:p>
          <a:p>
            <a:pPr lvl="1"/>
            <a:r>
              <a:rPr lang="en-US" dirty="0"/>
              <a:t>You need to decide if the investment in time and labor are going to be paid back by the return you get from a more flexible, repeatable environment. If you’re not already using Docker and you only have on dependency like Java </a:t>
            </a:r>
            <a:r>
              <a:rPr lang="en-US" dirty="0" err="1"/>
              <a:t>Dockerization</a:t>
            </a:r>
            <a:r>
              <a:rPr lang="en-US" dirty="0"/>
              <a:t> may not be worth it! </a:t>
            </a:r>
          </a:p>
          <a:p>
            <a:pPr lvl="1"/>
            <a:endParaRPr lang="en-US" dirty="0"/>
          </a:p>
        </p:txBody>
      </p:sp>
    </p:spTree>
    <p:extLst>
      <p:ext uri="{BB962C8B-B14F-4D97-AF65-F5344CB8AC3E}">
        <p14:creationId xmlns:p14="http://schemas.microsoft.com/office/powerpoint/2010/main" val="372196707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71F55-0312-4B7E-B0B7-B1A22DF49538}"/>
              </a:ext>
            </a:extLst>
          </p:cNvPr>
          <p:cNvSpPr>
            <a:spLocks noGrp="1"/>
          </p:cNvSpPr>
          <p:nvPr>
            <p:ph type="title"/>
          </p:nvPr>
        </p:nvSpPr>
        <p:spPr/>
        <p:txBody>
          <a:bodyPr/>
          <a:lstStyle/>
          <a:p>
            <a:pPr algn="ctr"/>
            <a:r>
              <a:rPr lang="en-US" dirty="0"/>
              <a:t>How Do I Dockerize My Build Toolchain?</a:t>
            </a:r>
          </a:p>
        </p:txBody>
      </p:sp>
      <p:sp>
        <p:nvSpPr>
          <p:cNvPr id="3" name="Content Placeholder 2">
            <a:extLst>
              <a:ext uri="{FF2B5EF4-FFF2-40B4-BE49-F238E27FC236}">
                <a16:creationId xmlns:a16="http://schemas.microsoft.com/office/drawing/2014/main" id="{279F93C3-F22C-43FB-A437-4CA2E1A8E22B}"/>
              </a:ext>
            </a:extLst>
          </p:cNvPr>
          <p:cNvSpPr>
            <a:spLocks noGrp="1"/>
          </p:cNvSpPr>
          <p:nvPr>
            <p:ph idx="1"/>
          </p:nvPr>
        </p:nvSpPr>
        <p:spPr>
          <a:xfrm>
            <a:off x="0" y="1463040"/>
            <a:ext cx="12192000" cy="5394959"/>
          </a:xfrm>
        </p:spPr>
        <p:txBody>
          <a:bodyPr>
            <a:normAutofit/>
          </a:bodyPr>
          <a:lstStyle/>
          <a:p>
            <a:r>
              <a:rPr lang="en-US" b="1" dirty="0"/>
              <a:t>env.sh</a:t>
            </a:r>
            <a:r>
              <a:rPr lang="en-US" dirty="0"/>
              <a:t> in the base directory of each project</a:t>
            </a:r>
          </a:p>
          <a:p>
            <a:pPr lvl="1"/>
            <a:r>
              <a:rPr lang="en-US" dirty="0"/>
              <a:t>Contains the </a:t>
            </a:r>
            <a:r>
              <a:rPr lang="en-US" b="1" dirty="0"/>
              <a:t>docker run</a:t>
            </a:r>
            <a:r>
              <a:rPr lang="en-US" dirty="0"/>
              <a:t> invocation specific to your project</a:t>
            </a:r>
          </a:p>
          <a:p>
            <a:pPr lvl="1"/>
            <a:r>
              <a:rPr lang="en-US" dirty="0"/>
              <a:t>Determines the current version of the Docker image to use from the project’s versioning system (pom.xml, gradle.build, </a:t>
            </a:r>
            <a:r>
              <a:rPr lang="en-US" dirty="0" err="1"/>
              <a:t>package.json</a:t>
            </a:r>
            <a:r>
              <a:rPr lang="en-US" dirty="0"/>
              <a:t>, etc.)</a:t>
            </a:r>
          </a:p>
          <a:p>
            <a:r>
              <a:rPr lang="en-US" b="1" dirty="0"/>
              <a:t>e</a:t>
            </a:r>
            <a:r>
              <a:rPr lang="en-US" dirty="0"/>
              <a:t> (shell script) in your path</a:t>
            </a:r>
          </a:p>
          <a:p>
            <a:pPr lvl="1"/>
            <a:r>
              <a:rPr lang="en-US" dirty="0"/>
              <a:t>Recursively looks one directory up to find the </a:t>
            </a:r>
            <a:r>
              <a:rPr lang="en-US" b="1" dirty="0"/>
              <a:t>env.sh</a:t>
            </a:r>
            <a:r>
              <a:rPr lang="en-US" dirty="0"/>
              <a:t> for the project that you’re in. Ensures that the </a:t>
            </a:r>
            <a:r>
              <a:rPr lang="en-US" b="1" dirty="0"/>
              <a:t>env.sh</a:t>
            </a:r>
            <a:r>
              <a:rPr lang="en-US" dirty="0"/>
              <a:t> gets executed in the context of the directory that you’re in.</a:t>
            </a:r>
          </a:p>
          <a:p>
            <a:r>
              <a:rPr lang="en-US" b="1" dirty="0"/>
              <a:t>Dockerfile</a:t>
            </a:r>
            <a:r>
              <a:rPr lang="en-US" dirty="0"/>
              <a:t> versioned alongside your codebase</a:t>
            </a:r>
          </a:p>
          <a:p>
            <a:pPr lvl="1"/>
            <a:r>
              <a:rPr lang="en-US" dirty="0"/>
              <a:t>Packages all your dependencies, should have the same version as your application code.</a:t>
            </a:r>
          </a:p>
          <a:p>
            <a:r>
              <a:rPr lang="en-US" dirty="0"/>
              <a:t>You can find example of a project that with a build tool chain based off of maven, </a:t>
            </a:r>
            <a:r>
              <a:rPr lang="en-US" dirty="0" err="1"/>
              <a:t>npm</a:t>
            </a:r>
            <a:r>
              <a:rPr lang="en-US" dirty="0"/>
              <a:t>, gulp, chromium, and selenium </a:t>
            </a:r>
            <a:r>
              <a:rPr lang="en-US" dirty="0">
                <a:hlinkClick r:id="rId2"/>
              </a:rPr>
              <a:t>https://github.com/Jazzepi/dockerized-build-toolchain</a:t>
            </a:r>
            <a:endParaRPr lang="en-US" dirty="0"/>
          </a:p>
          <a:p>
            <a:pPr lvl="1"/>
            <a:endParaRPr lang="en-US" dirty="0"/>
          </a:p>
        </p:txBody>
      </p:sp>
    </p:spTree>
    <p:extLst>
      <p:ext uri="{BB962C8B-B14F-4D97-AF65-F5344CB8AC3E}">
        <p14:creationId xmlns:p14="http://schemas.microsoft.com/office/powerpoint/2010/main" val="86289214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86887-01CB-4561-B96D-576C7BBA3055}"/>
              </a:ext>
            </a:extLst>
          </p:cNvPr>
          <p:cNvSpPr>
            <a:spLocks noGrp="1"/>
          </p:cNvSpPr>
          <p:nvPr>
            <p:ph type="title"/>
          </p:nvPr>
        </p:nvSpPr>
        <p:spPr/>
        <p:txBody>
          <a:bodyPr/>
          <a:lstStyle/>
          <a:p>
            <a:pPr algn="ctr"/>
            <a:r>
              <a:rPr lang="en-US" dirty="0"/>
              <a:t>e (shell script)</a:t>
            </a:r>
          </a:p>
        </p:txBody>
      </p:sp>
      <p:sp>
        <p:nvSpPr>
          <p:cNvPr id="11" name="Rectangle 10">
            <a:extLst>
              <a:ext uri="{FF2B5EF4-FFF2-40B4-BE49-F238E27FC236}">
                <a16:creationId xmlns:a16="http://schemas.microsoft.com/office/drawing/2014/main" id="{3CDBE2C4-9AB7-49F5-BF47-F28FF2B64C0E}"/>
              </a:ext>
            </a:extLst>
          </p:cNvPr>
          <p:cNvSpPr/>
          <p:nvPr/>
        </p:nvSpPr>
        <p:spPr>
          <a:xfrm>
            <a:off x="838200" y="1877635"/>
            <a:ext cx="6803003" cy="4247317"/>
          </a:xfrm>
          <a:prstGeom prst="rect">
            <a:avLst/>
          </a:prstGeom>
        </p:spPr>
        <p:txBody>
          <a:bodyPr wrap="square">
            <a:spAutoFit/>
          </a:bodyPr>
          <a:lstStyle/>
          <a:p>
            <a:r>
              <a:rPr lang="en-US" b="1" dirty="0">
                <a:solidFill>
                  <a:srgbClr val="000000"/>
                </a:solidFill>
                <a:latin typeface="Courier New" panose="02070309020205020404" pitchFamily="49" charset="0"/>
                <a:cs typeface="Courier New" panose="02070309020205020404" pitchFamily="49" charset="0"/>
              </a:rPr>
              <a:t>lookup</a:t>
            </a:r>
            <a:r>
              <a:rPr lang="en-US" b="1" dirty="0">
                <a:solidFill>
                  <a:srgbClr val="804000"/>
                </a:solidFill>
                <a:latin typeface="Courier New" panose="02070309020205020404" pitchFamily="49" charset="0"/>
                <a:cs typeface="Courier New" panose="02070309020205020404" pitchFamily="49" charset="0"/>
              </a:rPr>
              <a:t>()</a:t>
            </a:r>
            <a:r>
              <a:rPr lang="en-US" dirty="0">
                <a:solidFill>
                  <a:srgbClr val="000000"/>
                </a:solidFill>
                <a:latin typeface="Courier New" panose="02070309020205020404" pitchFamily="49" charset="0"/>
                <a:cs typeface="Courier New" panose="02070309020205020404" pitchFamily="49" charset="0"/>
              </a:rPr>
              <a:t> </a:t>
            </a:r>
            <a:r>
              <a:rPr lang="en-US" b="1" dirty="0">
                <a:solidFill>
                  <a:srgbClr val="804000"/>
                </a:solidFill>
                <a:latin typeface="Courier New" panose="02070309020205020404" pitchFamily="49" charset="0"/>
                <a:cs typeface="Courier New" panose="02070309020205020404" pitchFamily="49" charset="0"/>
              </a:rPr>
              <a:t>{</a:t>
            </a:r>
            <a:endParaRPr lang="en-US" dirty="0">
              <a:solidFill>
                <a:srgbClr val="000000"/>
              </a:solidFill>
              <a:latin typeface="Courier New" panose="02070309020205020404" pitchFamily="49" charset="0"/>
              <a:cs typeface="Courier New" panose="02070309020205020404" pitchFamily="49" charset="0"/>
            </a:endParaRPr>
          </a:p>
          <a:p>
            <a:r>
              <a:rPr lang="en-US" dirty="0">
                <a:solidFill>
                  <a:srgbClr val="000000"/>
                </a:solidFill>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local</a:t>
            </a:r>
            <a:r>
              <a:rPr lang="en-US" dirty="0">
                <a:solidFill>
                  <a:srgbClr val="000000"/>
                </a:solidFill>
                <a:latin typeface="Courier New" panose="02070309020205020404" pitchFamily="49" charset="0"/>
                <a:cs typeface="Courier New" panose="02070309020205020404" pitchFamily="49" charset="0"/>
              </a:rPr>
              <a:t> file</a:t>
            </a:r>
            <a:r>
              <a:rPr lang="en-US" b="1" dirty="0">
                <a:solidFill>
                  <a:srgbClr val="804000"/>
                </a:solidFill>
                <a:latin typeface="Courier New" panose="02070309020205020404" pitchFamily="49" charset="0"/>
                <a:cs typeface="Courier New" panose="02070309020205020404" pitchFamily="49" charset="0"/>
              </a:rPr>
              <a:t>=</a:t>
            </a:r>
            <a:r>
              <a:rPr lang="en-US" dirty="0">
                <a:solidFill>
                  <a:srgbClr val="808080"/>
                </a:solidFill>
                <a:latin typeface="Courier New" panose="02070309020205020404" pitchFamily="49" charset="0"/>
                <a:cs typeface="Courier New" panose="02070309020205020404" pitchFamily="49" charset="0"/>
              </a:rPr>
              <a:t>"${1}"</a:t>
            </a:r>
            <a:endParaRPr lang="en-US" dirty="0">
              <a:solidFill>
                <a:srgbClr val="000000"/>
              </a:solidFill>
              <a:latin typeface="Courier New" panose="02070309020205020404" pitchFamily="49" charset="0"/>
              <a:cs typeface="Courier New" panose="02070309020205020404" pitchFamily="49" charset="0"/>
            </a:endParaRPr>
          </a:p>
          <a:p>
            <a:r>
              <a:rPr lang="en-US" dirty="0">
                <a:solidFill>
                  <a:srgbClr val="000000"/>
                </a:solidFill>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local</a:t>
            </a:r>
            <a:r>
              <a:rPr lang="en-US" dirty="0">
                <a:solidFill>
                  <a:srgbClr val="000000"/>
                </a:solidFill>
                <a:latin typeface="Courier New" panose="02070309020205020404" pitchFamily="49" charset="0"/>
                <a:cs typeface="Courier New" panose="02070309020205020404" pitchFamily="49" charset="0"/>
              </a:rPr>
              <a:t> </a:t>
            </a:r>
            <a:r>
              <a:rPr lang="en-US" dirty="0" err="1">
                <a:solidFill>
                  <a:srgbClr val="000000"/>
                </a:solidFill>
                <a:latin typeface="Courier New" panose="02070309020205020404" pitchFamily="49" charset="0"/>
                <a:cs typeface="Courier New" panose="02070309020205020404" pitchFamily="49" charset="0"/>
              </a:rPr>
              <a:t>curr_path</a:t>
            </a:r>
            <a:r>
              <a:rPr lang="en-US" b="1" dirty="0">
                <a:solidFill>
                  <a:srgbClr val="804000"/>
                </a:solidFill>
                <a:latin typeface="Courier New" panose="02070309020205020404" pitchFamily="49" charset="0"/>
                <a:cs typeface="Courier New" panose="02070309020205020404" pitchFamily="49" charset="0"/>
              </a:rPr>
              <a:t>=</a:t>
            </a:r>
            <a:r>
              <a:rPr lang="en-US" dirty="0">
                <a:solidFill>
                  <a:srgbClr val="808080"/>
                </a:solidFill>
                <a:latin typeface="Courier New" panose="02070309020205020404" pitchFamily="49" charset="0"/>
                <a:cs typeface="Courier New" panose="02070309020205020404" pitchFamily="49" charset="0"/>
              </a:rPr>
              <a:t>"${2}"</a:t>
            </a:r>
            <a:endParaRPr lang="en-US" dirty="0">
              <a:solidFill>
                <a:srgbClr val="000000"/>
              </a:solidFill>
              <a:latin typeface="Courier New" panose="02070309020205020404" pitchFamily="49" charset="0"/>
              <a:cs typeface="Courier New" panose="02070309020205020404" pitchFamily="49" charset="0"/>
            </a:endParaRPr>
          </a:p>
          <a:p>
            <a:r>
              <a:rPr lang="en-US" dirty="0">
                <a:solidFill>
                  <a:srgbClr val="000000"/>
                </a:solidFill>
                <a:latin typeface="Courier New" panose="02070309020205020404" pitchFamily="49" charset="0"/>
                <a:cs typeface="Courier New" panose="02070309020205020404" pitchFamily="49" charset="0"/>
              </a:rPr>
              <a:t>  </a:t>
            </a:r>
            <a:r>
              <a:rPr lang="en-US" b="1" dirty="0">
                <a:solidFill>
                  <a:srgbClr val="804000"/>
                </a:solidFill>
                <a:latin typeface="Courier New" panose="02070309020205020404" pitchFamily="49" charset="0"/>
                <a:cs typeface="Courier New" panose="02070309020205020404" pitchFamily="49" charset="0"/>
              </a:rPr>
              <a:t>[[</a:t>
            </a:r>
            <a:r>
              <a:rPr lang="en-US" dirty="0">
                <a:solidFill>
                  <a:srgbClr val="000000"/>
                </a:solidFill>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-z</a:t>
            </a:r>
            <a:r>
              <a:rPr lang="en-US" dirty="0">
                <a:solidFill>
                  <a:srgbClr val="000000"/>
                </a:solidFill>
                <a:latin typeface="Courier New" panose="02070309020205020404" pitchFamily="49" charset="0"/>
                <a:cs typeface="Courier New" panose="02070309020205020404" pitchFamily="49" charset="0"/>
              </a:rPr>
              <a:t> </a:t>
            </a:r>
            <a:r>
              <a:rPr lang="en-US" dirty="0">
                <a:solidFill>
                  <a:srgbClr val="808080"/>
                </a:solidFill>
                <a:latin typeface="Courier New" panose="02070309020205020404" pitchFamily="49" charset="0"/>
                <a:cs typeface="Courier New" panose="02070309020205020404" pitchFamily="49" charset="0"/>
              </a:rPr>
              <a:t>"${</a:t>
            </a:r>
            <a:r>
              <a:rPr lang="en-US" dirty="0" err="1">
                <a:solidFill>
                  <a:srgbClr val="808080"/>
                </a:solidFill>
                <a:latin typeface="Courier New" panose="02070309020205020404" pitchFamily="49" charset="0"/>
                <a:cs typeface="Courier New" panose="02070309020205020404" pitchFamily="49" charset="0"/>
              </a:rPr>
              <a:t>curr_path</a:t>
            </a:r>
            <a:r>
              <a:rPr lang="en-US" dirty="0">
                <a:solidFill>
                  <a:srgbClr val="808080"/>
                </a:solidFill>
                <a:latin typeface="Courier New" panose="02070309020205020404" pitchFamily="49" charset="0"/>
                <a:cs typeface="Courier New" panose="02070309020205020404" pitchFamily="49" charset="0"/>
              </a:rPr>
              <a:t>}"</a:t>
            </a:r>
            <a:r>
              <a:rPr lang="en-US" dirty="0">
                <a:solidFill>
                  <a:srgbClr val="000000"/>
                </a:solidFill>
                <a:latin typeface="Courier New" panose="02070309020205020404" pitchFamily="49" charset="0"/>
                <a:cs typeface="Courier New" panose="02070309020205020404" pitchFamily="49" charset="0"/>
              </a:rPr>
              <a:t> </a:t>
            </a:r>
            <a:r>
              <a:rPr lang="en-US" b="1" dirty="0">
                <a:solidFill>
                  <a:srgbClr val="804000"/>
                </a:solidFill>
                <a:latin typeface="Courier New" panose="02070309020205020404" pitchFamily="49" charset="0"/>
                <a:cs typeface="Courier New" panose="02070309020205020404" pitchFamily="49" charset="0"/>
              </a:rPr>
              <a:t>]]</a:t>
            </a:r>
            <a:r>
              <a:rPr lang="en-US" dirty="0">
                <a:solidFill>
                  <a:srgbClr val="000000"/>
                </a:solidFill>
                <a:latin typeface="Courier New" panose="02070309020205020404" pitchFamily="49" charset="0"/>
                <a:cs typeface="Courier New" panose="02070309020205020404" pitchFamily="49" charset="0"/>
              </a:rPr>
              <a:t> </a:t>
            </a:r>
            <a:r>
              <a:rPr lang="en-US" b="1" dirty="0">
                <a:solidFill>
                  <a:srgbClr val="804000"/>
                </a:solidFill>
                <a:latin typeface="Courier New" panose="02070309020205020404" pitchFamily="49" charset="0"/>
                <a:cs typeface="Courier New" panose="02070309020205020404" pitchFamily="49" charset="0"/>
              </a:rPr>
              <a:t>&amp;&amp;</a:t>
            </a:r>
            <a:r>
              <a:rPr lang="en-US" dirty="0">
                <a:solidFill>
                  <a:srgbClr val="000000"/>
                </a:solidFill>
                <a:latin typeface="Courier New" panose="02070309020205020404" pitchFamily="49" charset="0"/>
                <a:cs typeface="Courier New" panose="02070309020205020404" pitchFamily="49" charset="0"/>
              </a:rPr>
              <a:t> </a:t>
            </a:r>
            <a:r>
              <a:rPr lang="en-US" dirty="0" err="1">
                <a:solidFill>
                  <a:srgbClr val="000000"/>
                </a:solidFill>
                <a:latin typeface="Courier New" panose="02070309020205020404" pitchFamily="49" charset="0"/>
                <a:cs typeface="Courier New" panose="02070309020205020404" pitchFamily="49" charset="0"/>
              </a:rPr>
              <a:t>curr_path</a:t>
            </a:r>
            <a:r>
              <a:rPr lang="en-US" b="1" dirty="0">
                <a:solidFill>
                  <a:srgbClr val="804000"/>
                </a:solidFill>
                <a:latin typeface="Courier New" panose="02070309020205020404" pitchFamily="49" charset="0"/>
                <a:cs typeface="Courier New" panose="02070309020205020404" pitchFamily="49" charset="0"/>
              </a:rPr>
              <a:t>=</a:t>
            </a:r>
            <a:r>
              <a:rPr lang="en-US" dirty="0">
                <a:solidFill>
                  <a:srgbClr val="808080"/>
                </a:solidFill>
                <a:latin typeface="Courier New" panose="02070309020205020404" pitchFamily="49" charset="0"/>
                <a:cs typeface="Courier New" panose="02070309020205020404" pitchFamily="49" charset="0"/>
              </a:rPr>
              <a:t>"${PWD}"</a:t>
            </a:r>
            <a:endParaRPr lang="en-US" dirty="0">
              <a:solidFill>
                <a:srgbClr val="000000"/>
              </a:solidFill>
              <a:latin typeface="Courier New" panose="02070309020205020404" pitchFamily="49" charset="0"/>
              <a:cs typeface="Courier New" panose="02070309020205020404" pitchFamily="49" charset="0"/>
            </a:endParaRPr>
          </a:p>
          <a:p>
            <a:endParaRPr lang="en-US" dirty="0">
              <a:solidFill>
                <a:srgbClr val="000000"/>
              </a:solidFill>
              <a:latin typeface="Courier New" panose="02070309020205020404" pitchFamily="49" charset="0"/>
              <a:cs typeface="Courier New" panose="02070309020205020404" pitchFamily="49" charset="0"/>
            </a:endParaRPr>
          </a:p>
          <a:p>
            <a:r>
              <a:rPr lang="en-US" dirty="0">
                <a:solidFill>
                  <a:srgbClr val="000000"/>
                </a:solidFill>
                <a:latin typeface="Courier New" panose="02070309020205020404" pitchFamily="49" charset="0"/>
                <a:cs typeface="Courier New" panose="02070309020205020404" pitchFamily="49" charset="0"/>
              </a:rPr>
              <a:t>  </a:t>
            </a:r>
            <a:r>
              <a:rPr lang="en-US" dirty="0">
                <a:solidFill>
                  <a:srgbClr val="008000"/>
                </a:solidFill>
                <a:latin typeface="Courier New" panose="02070309020205020404" pitchFamily="49" charset="0"/>
                <a:cs typeface="Courier New" panose="02070309020205020404" pitchFamily="49" charset="0"/>
              </a:rPr>
              <a:t># Search recursively upwards for file.</a:t>
            </a:r>
            <a:endParaRPr lang="en-US" dirty="0">
              <a:solidFill>
                <a:srgbClr val="000000"/>
              </a:solidFill>
              <a:latin typeface="Courier New" panose="02070309020205020404" pitchFamily="49" charset="0"/>
              <a:cs typeface="Courier New" panose="02070309020205020404" pitchFamily="49" charset="0"/>
            </a:endParaRPr>
          </a:p>
          <a:p>
            <a:r>
              <a:rPr lang="en-US" dirty="0">
                <a:solidFill>
                  <a:srgbClr val="000000"/>
                </a:solidFill>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until</a:t>
            </a:r>
            <a:r>
              <a:rPr lang="en-US" dirty="0">
                <a:solidFill>
                  <a:srgbClr val="000000"/>
                </a:solidFill>
                <a:latin typeface="Courier New" panose="02070309020205020404" pitchFamily="49" charset="0"/>
                <a:cs typeface="Courier New" panose="02070309020205020404" pitchFamily="49" charset="0"/>
              </a:rPr>
              <a:t> </a:t>
            </a:r>
            <a:r>
              <a:rPr lang="en-US" b="1" dirty="0">
                <a:solidFill>
                  <a:srgbClr val="804000"/>
                </a:solidFill>
                <a:latin typeface="Courier New" panose="02070309020205020404" pitchFamily="49" charset="0"/>
                <a:cs typeface="Courier New" panose="02070309020205020404" pitchFamily="49" charset="0"/>
              </a:rPr>
              <a:t>[[</a:t>
            </a:r>
            <a:r>
              <a:rPr lang="en-US" dirty="0">
                <a:solidFill>
                  <a:srgbClr val="000000"/>
                </a:solidFill>
                <a:latin typeface="Courier New" panose="02070309020205020404" pitchFamily="49" charset="0"/>
                <a:cs typeface="Courier New" panose="02070309020205020404" pitchFamily="49" charset="0"/>
              </a:rPr>
              <a:t> </a:t>
            </a:r>
            <a:r>
              <a:rPr lang="en-US" dirty="0">
                <a:solidFill>
                  <a:srgbClr val="808080"/>
                </a:solidFill>
                <a:latin typeface="Courier New" panose="02070309020205020404" pitchFamily="49" charset="0"/>
                <a:cs typeface="Courier New" panose="02070309020205020404" pitchFamily="49" charset="0"/>
              </a:rPr>
              <a:t>"${</a:t>
            </a:r>
            <a:r>
              <a:rPr lang="en-US" dirty="0" err="1">
                <a:solidFill>
                  <a:srgbClr val="808080"/>
                </a:solidFill>
                <a:latin typeface="Courier New" panose="02070309020205020404" pitchFamily="49" charset="0"/>
                <a:cs typeface="Courier New" panose="02070309020205020404" pitchFamily="49" charset="0"/>
              </a:rPr>
              <a:t>curr_path</a:t>
            </a:r>
            <a:r>
              <a:rPr lang="en-US" dirty="0">
                <a:solidFill>
                  <a:srgbClr val="808080"/>
                </a:solidFill>
                <a:latin typeface="Courier New" panose="02070309020205020404" pitchFamily="49" charset="0"/>
                <a:cs typeface="Courier New" panose="02070309020205020404" pitchFamily="49" charset="0"/>
              </a:rPr>
              <a:t>}"</a:t>
            </a:r>
            <a:r>
              <a:rPr lang="en-US" dirty="0">
                <a:solidFill>
                  <a:srgbClr val="000000"/>
                </a:solidFill>
                <a:latin typeface="Courier New" panose="02070309020205020404" pitchFamily="49" charset="0"/>
                <a:cs typeface="Courier New" panose="02070309020205020404" pitchFamily="49" charset="0"/>
              </a:rPr>
              <a:t> </a:t>
            </a:r>
            <a:r>
              <a:rPr lang="en-US" b="1" dirty="0">
                <a:solidFill>
                  <a:srgbClr val="804000"/>
                </a:solidFill>
                <a:latin typeface="Courier New" panose="02070309020205020404" pitchFamily="49" charset="0"/>
                <a:cs typeface="Courier New" panose="02070309020205020404" pitchFamily="49" charset="0"/>
              </a:rPr>
              <a:t>==</a:t>
            </a:r>
            <a:r>
              <a:rPr lang="en-US" dirty="0">
                <a:solidFill>
                  <a:srgbClr val="000000"/>
                </a:solidFill>
                <a:latin typeface="Courier New" panose="02070309020205020404" pitchFamily="49" charset="0"/>
                <a:cs typeface="Courier New" panose="02070309020205020404" pitchFamily="49" charset="0"/>
              </a:rPr>
              <a:t> </a:t>
            </a:r>
            <a:r>
              <a:rPr lang="en-US" dirty="0">
                <a:solidFill>
                  <a:srgbClr val="808080"/>
                </a:solidFill>
                <a:latin typeface="Courier New" panose="02070309020205020404" pitchFamily="49" charset="0"/>
                <a:cs typeface="Courier New" panose="02070309020205020404" pitchFamily="49" charset="0"/>
              </a:rPr>
              <a:t>"/"</a:t>
            </a:r>
            <a:r>
              <a:rPr lang="en-US" dirty="0">
                <a:solidFill>
                  <a:srgbClr val="000000"/>
                </a:solidFill>
                <a:latin typeface="Courier New" panose="02070309020205020404" pitchFamily="49" charset="0"/>
                <a:cs typeface="Courier New" panose="02070309020205020404" pitchFamily="49" charset="0"/>
              </a:rPr>
              <a:t> </a:t>
            </a:r>
            <a:r>
              <a:rPr lang="en-US" b="1" dirty="0">
                <a:solidFill>
                  <a:srgbClr val="804000"/>
                </a:solidFill>
                <a:latin typeface="Courier New" panose="02070309020205020404" pitchFamily="49" charset="0"/>
                <a:cs typeface="Courier New" panose="02070309020205020404" pitchFamily="49" charset="0"/>
              </a:rPr>
              <a:t>]];</a:t>
            </a:r>
            <a:r>
              <a:rPr lang="en-US" dirty="0">
                <a:solidFill>
                  <a:srgbClr val="000000"/>
                </a:solidFill>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do</a:t>
            </a:r>
            <a:endParaRPr lang="en-US" dirty="0">
              <a:solidFill>
                <a:srgbClr val="000000"/>
              </a:solidFill>
              <a:latin typeface="Courier New" panose="02070309020205020404" pitchFamily="49" charset="0"/>
              <a:cs typeface="Courier New" panose="02070309020205020404" pitchFamily="49" charset="0"/>
            </a:endParaRPr>
          </a:p>
          <a:p>
            <a:r>
              <a:rPr lang="en-US" dirty="0">
                <a:solidFill>
                  <a:srgbClr val="000000"/>
                </a:solidFill>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if</a:t>
            </a:r>
            <a:r>
              <a:rPr lang="en-US" dirty="0">
                <a:solidFill>
                  <a:srgbClr val="000000"/>
                </a:solidFill>
                <a:latin typeface="Courier New" panose="02070309020205020404" pitchFamily="49" charset="0"/>
                <a:cs typeface="Courier New" panose="02070309020205020404" pitchFamily="49" charset="0"/>
              </a:rPr>
              <a:t> </a:t>
            </a:r>
            <a:r>
              <a:rPr lang="en-US" b="1" dirty="0">
                <a:solidFill>
                  <a:srgbClr val="804000"/>
                </a:solidFill>
                <a:latin typeface="Courier New" panose="02070309020205020404" pitchFamily="49" charset="0"/>
                <a:cs typeface="Courier New" panose="02070309020205020404" pitchFamily="49" charset="0"/>
              </a:rPr>
              <a:t>[[</a:t>
            </a:r>
            <a:r>
              <a:rPr lang="en-US" dirty="0">
                <a:solidFill>
                  <a:srgbClr val="000000"/>
                </a:solidFill>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-e</a:t>
            </a:r>
            <a:r>
              <a:rPr lang="en-US" dirty="0">
                <a:solidFill>
                  <a:srgbClr val="000000"/>
                </a:solidFill>
                <a:latin typeface="Courier New" panose="02070309020205020404" pitchFamily="49" charset="0"/>
                <a:cs typeface="Courier New" panose="02070309020205020404" pitchFamily="49" charset="0"/>
              </a:rPr>
              <a:t> </a:t>
            </a:r>
            <a:r>
              <a:rPr lang="en-US" dirty="0">
                <a:solidFill>
                  <a:srgbClr val="808080"/>
                </a:solidFill>
                <a:latin typeface="Courier New" panose="02070309020205020404" pitchFamily="49" charset="0"/>
                <a:cs typeface="Courier New" panose="02070309020205020404" pitchFamily="49" charset="0"/>
              </a:rPr>
              <a:t>"${</a:t>
            </a:r>
            <a:r>
              <a:rPr lang="en-US" dirty="0" err="1">
                <a:solidFill>
                  <a:srgbClr val="808080"/>
                </a:solidFill>
                <a:latin typeface="Courier New" panose="02070309020205020404" pitchFamily="49" charset="0"/>
                <a:cs typeface="Courier New" panose="02070309020205020404" pitchFamily="49" charset="0"/>
              </a:rPr>
              <a:t>curr_path</a:t>
            </a:r>
            <a:r>
              <a:rPr lang="en-US" dirty="0">
                <a:solidFill>
                  <a:srgbClr val="808080"/>
                </a:solidFill>
                <a:latin typeface="Courier New" panose="02070309020205020404" pitchFamily="49" charset="0"/>
                <a:cs typeface="Courier New" panose="02070309020205020404" pitchFamily="49" charset="0"/>
              </a:rPr>
              <a:t>}/${file}"</a:t>
            </a:r>
            <a:r>
              <a:rPr lang="en-US" dirty="0">
                <a:solidFill>
                  <a:srgbClr val="000000"/>
                </a:solidFill>
                <a:latin typeface="Courier New" panose="02070309020205020404" pitchFamily="49" charset="0"/>
                <a:cs typeface="Courier New" panose="02070309020205020404" pitchFamily="49" charset="0"/>
              </a:rPr>
              <a:t> </a:t>
            </a:r>
            <a:r>
              <a:rPr lang="en-US" b="1" dirty="0">
                <a:solidFill>
                  <a:srgbClr val="804000"/>
                </a:solidFill>
                <a:latin typeface="Courier New" panose="02070309020205020404" pitchFamily="49" charset="0"/>
                <a:cs typeface="Courier New" panose="02070309020205020404" pitchFamily="49" charset="0"/>
              </a:rPr>
              <a:t>]];</a:t>
            </a:r>
            <a:r>
              <a:rPr lang="en-US" dirty="0">
                <a:solidFill>
                  <a:srgbClr val="000000"/>
                </a:solidFill>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then</a:t>
            </a:r>
            <a:endParaRPr lang="en-US" dirty="0">
              <a:solidFill>
                <a:srgbClr val="000000"/>
              </a:solidFill>
              <a:latin typeface="Courier New" panose="02070309020205020404" pitchFamily="49" charset="0"/>
              <a:cs typeface="Courier New" panose="02070309020205020404" pitchFamily="49" charset="0"/>
            </a:endParaRPr>
          </a:p>
          <a:p>
            <a:r>
              <a:rPr lang="en-US" dirty="0">
                <a:solidFill>
                  <a:srgbClr val="000000"/>
                </a:solidFill>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echo</a:t>
            </a:r>
            <a:r>
              <a:rPr lang="en-US" dirty="0">
                <a:solidFill>
                  <a:srgbClr val="000000"/>
                </a:solidFill>
                <a:latin typeface="Courier New" panose="02070309020205020404" pitchFamily="49" charset="0"/>
                <a:cs typeface="Courier New" panose="02070309020205020404" pitchFamily="49" charset="0"/>
              </a:rPr>
              <a:t> </a:t>
            </a:r>
            <a:r>
              <a:rPr lang="en-US" dirty="0">
                <a:solidFill>
                  <a:srgbClr val="808080"/>
                </a:solidFill>
                <a:latin typeface="Courier New" panose="02070309020205020404" pitchFamily="49" charset="0"/>
                <a:cs typeface="Courier New" panose="02070309020205020404" pitchFamily="49" charset="0"/>
              </a:rPr>
              <a:t>"${</a:t>
            </a:r>
            <a:r>
              <a:rPr lang="en-US" dirty="0" err="1">
                <a:solidFill>
                  <a:srgbClr val="808080"/>
                </a:solidFill>
                <a:latin typeface="Courier New" panose="02070309020205020404" pitchFamily="49" charset="0"/>
                <a:cs typeface="Courier New" panose="02070309020205020404" pitchFamily="49" charset="0"/>
              </a:rPr>
              <a:t>curr_path</a:t>
            </a:r>
            <a:r>
              <a:rPr lang="en-US" dirty="0">
                <a:solidFill>
                  <a:srgbClr val="808080"/>
                </a:solidFill>
                <a:latin typeface="Courier New" panose="02070309020205020404" pitchFamily="49" charset="0"/>
                <a:cs typeface="Courier New" panose="02070309020205020404" pitchFamily="49" charset="0"/>
              </a:rPr>
              <a:t>}/${file}"</a:t>
            </a:r>
            <a:endParaRPr lang="en-US" dirty="0">
              <a:solidFill>
                <a:srgbClr val="000000"/>
              </a:solidFill>
              <a:latin typeface="Courier New" panose="02070309020205020404" pitchFamily="49" charset="0"/>
              <a:cs typeface="Courier New" panose="02070309020205020404" pitchFamily="49" charset="0"/>
            </a:endParaRPr>
          </a:p>
          <a:p>
            <a:r>
              <a:rPr lang="en-US" dirty="0">
                <a:solidFill>
                  <a:srgbClr val="000000"/>
                </a:solidFill>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break</a:t>
            </a:r>
            <a:endParaRPr lang="en-US" dirty="0">
              <a:solidFill>
                <a:srgbClr val="000000"/>
              </a:solidFill>
              <a:latin typeface="Courier New" panose="02070309020205020404" pitchFamily="49" charset="0"/>
              <a:cs typeface="Courier New" panose="02070309020205020404" pitchFamily="49" charset="0"/>
            </a:endParaRPr>
          </a:p>
          <a:p>
            <a:r>
              <a:rPr lang="en-US" dirty="0">
                <a:solidFill>
                  <a:srgbClr val="000000"/>
                </a:solidFill>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else</a:t>
            </a:r>
            <a:endParaRPr lang="en-US" dirty="0">
              <a:solidFill>
                <a:srgbClr val="000000"/>
              </a:solidFill>
              <a:latin typeface="Courier New" panose="02070309020205020404" pitchFamily="49" charset="0"/>
              <a:cs typeface="Courier New" panose="02070309020205020404" pitchFamily="49" charset="0"/>
            </a:endParaRPr>
          </a:p>
          <a:p>
            <a:r>
              <a:rPr lang="en-US" dirty="0">
                <a:solidFill>
                  <a:srgbClr val="000000"/>
                </a:solidFill>
                <a:latin typeface="Courier New" panose="02070309020205020404" pitchFamily="49" charset="0"/>
                <a:cs typeface="Courier New" panose="02070309020205020404" pitchFamily="49" charset="0"/>
              </a:rPr>
              <a:t>      </a:t>
            </a:r>
            <a:r>
              <a:rPr lang="en-US" dirty="0" err="1">
                <a:solidFill>
                  <a:srgbClr val="000000"/>
                </a:solidFill>
                <a:latin typeface="Courier New" panose="02070309020205020404" pitchFamily="49" charset="0"/>
                <a:cs typeface="Courier New" panose="02070309020205020404" pitchFamily="49" charset="0"/>
              </a:rPr>
              <a:t>curr_path</a:t>
            </a:r>
            <a:r>
              <a:rPr lang="en-US" b="1" dirty="0">
                <a:solidFill>
                  <a:srgbClr val="804000"/>
                </a:solidFill>
                <a:latin typeface="Courier New" panose="02070309020205020404" pitchFamily="49" charset="0"/>
                <a:cs typeface="Courier New" panose="02070309020205020404" pitchFamily="49" charset="0"/>
              </a:rPr>
              <a:t>=</a:t>
            </a:r>
            <a:r>
              <a:rPr lang="en-US" b="1" dirty="0">
                <a:solidFill>
                  <a:srgbClr val="804040"/>
                </a:solidFill>
                <a:latin typeface="Courier New" panose="02070309020205020404" pitchFamily="49" charset="0"/>
                <a:cs typeface="Courier New" panose="02070309020205020404" pitchFamily="49" charset="0"/>
              </a:rPr>
              <a:t>$(</a:t>
            </a:r>
            <a:r>
              <a:rPr lang="en-US" b="1" dirty="0" err="1">
                <a:solidFill>
                  <a:srgbClr val="804040"/>
                </a:solidFill>
                <a:latin typeface="Courier New" panose="02070309020205020404" pitchFamily="49" charset="0"/>
                <a:cs typeface="Courier New" panose="02070309020205020404" pitchFamily="49" charset="0"/>
              </a:rPr>
              <a:t>dirname</a:t>
            </a:r>
            <a:r>
              <a:rPr lang="en-US" b="1" dirty="0">
                <a:solidFill>
                  <a:srgbClr val="804040"/>
                </a:solidFill>
                <a:latin typeface="Courier New" panose="02070309020205020404" pitchFamily="49" charset="0"/>
                <a:cs typeface="Courier New" panose="02070309020205020404" pitchFamily="49" charset="0"/>
              </a:rPr>
              <a:t> "${</a:t>
            </a:r>
            <a:r>
              <a:rPr lang="en-US" b="1" dirty="0" err="1">
                <a:solidFill>
                  <a:srgbClr val="804040"/>
                </a:solidFill>
                <a:latin typeface="Courier New" panose="02070309020205020404" pitchFamily="49" charset="0"/>
                <a:cs typeface="Courier New" panose="02070309020205020404" pitchFamily="49" charset="0"/>
              </a:rPr>
              <a:t>curr_path</a:t>
            </a:r>
            <a:r>
              <a:rPr lang="en-US" b="1" dirty="0">
                <a:solidFill>
                  <a:srgbClr val="804040"/>
                </a:solidFill>
                <a:latin typeface="Courier New" panose="02070309020205020404" pitchFamily="49" charset="0"/>
                <a:cs typeface="Courier New" panose="02070309020205020404" pitchFamily="49" charset="0"/>
              </a:rPr>
              <a:t>}")</a:t>
            </a:r>
            <a:endParaRPr lang="en-US" dirty="0">
              <a:solidFill>
                <a:srgbClr val="000000"/>
              </a:solidFill>
              <a:latin typeface="Courier New" panose="02070309020205020404" pitchFamily="49" charset="0"/>
              <a:cs typeface="Courier New" panose="02070309020205020404" pitchFamily="49" charset="0"/>
            </a:endParaRPr>
          </a:p>
          <a:p>
            <a:r>
              <a:rPr lang="en-US" dirty="0">
                <a:solidFill>
                  <a:srgbClr val="000000"/>
                </a:solidFill>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fi</a:t>
            </a:r>
            <a:endParaRPr lang="en-US" dirty="0">
              <a:solidFill>
                <a:srgbClr val="000000"/>
              </a:solidFill>
              <a:latin typeface="Courier New" panose="02070309020205020404" pitchFamily="49" charset="0"/>
              <a:cs typeface="Courier New" panose="02070309020205020404" pitchFamily="49" charset="0"/>
            </a:endParaRPr>
          </a:p>
          <a:p>
            <a:r>
              <a:rPr lang="en-US" dirty="0">
                <a:solidFill>
                  <a:srgbClr val="000000"/>
                </a:solidFill>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done</a:t>
            </a:r>
            <a:endParaRPr lang="en-US" dirty="0">
              <a:solidFill>
                <a:srgbClr val="000000"/>
              </a:solidFill>
              <a:latin typeface="Courier New" panose="02070309020205020404" pitchFamily="49" charset="0"/>
              <a:cs typeface="Courier New" panose="02070309020205020404" pitchFamily="49" charset="0"/>
            </a:endParaRPr>
          </a:p>
          <a:p>
            <a:r>
              <a:rPr lang="en-US" b="1" dirty="0">
                <a:solidFill>
                  <a:srgbClr val="804000"/>
                </a:solidFill>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14" name="Rectangle 13">
            <a:extLst>
              <a:ext uri="{FF2B5EF4-FFF2-40B4-BE49-F238E27FC236}">
                <a16:creationId xmlns:a16="http://schemas.microsoft.com/office/drawing/2014/main" id="{57A141DE-471B-431F-8028-EA4280BC5E79}"/>
              </a:ext>
            </a:extLst>
          </p:cNvPr>
          <p:cNvSpPr/>
          <p:nvPr/>
        </p:nvSpPr>
        <p:spPr>
          <a:xfrm>
            <a:off x="7201231" y="1933665"/>
            <a:ext cx="4741628" cy="646331"/>
          </a:xfrm>
          <a:prstGeom prst="rect">
            <a:avLst/>
          </a:prstGeom>
        </p:spPr>
        <p:txBody>
          <a:bodyPr wrap="square">
            <a:spAutoFit/>
          </a:bodyPr>
          <a:lstStyle/>
          <a:p>
            <a:pPr lvl="1"/>
            <a:r>
              <a:rPr lang="en-US" dirty="0"/>
              <a:t>Recursively looks one directory up to find the </a:t>
            </a:r>
            <a:r>
              <a:rPr lang="en-US" b="1" dirty="0"/>
              <a:t>env.sh</a:t>
            </a:r>
            <a:r>
              <a:rPr lang="en-US" dirty="0"/>
              <a:t> for the project that you’re in.</a:t>
            </a:r>
          </a:p>
        </p:txBody>
      </p:sp>
    </p:spTree>
    <p:extLst>
      <p:ext uri="{BB962C8B-B14F-4D97-AF65-F5344CB8AC3E}">
        <p14:creationId xmlns:p14="http://schemas.microsoft.com/office/powerpoint/2010/main" val="290692102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86887-01CB-4561-B96D-576C7BBA3055}"/>
              </a:ext>
            </a:extLst>
          </p:cNvPr>
          <p:cNvSpPr>
            <a:spLocks noGrp="1"/>
          </p:cNvSpPr>
          <p:nvPr>
            <p:ph type="title"/>
          </p:nvPr>
        </p:nvSpPr>
        <p:spPr/>
        <p:txBody>
          <a:bodyPr/>
          <a:lstStyle/>
          <a:p>
            <a:pPr algn="ctr"/>
            <a:r>
              <a:rPr lang="en-US" dirty="0"/>
              <a:t>e (shell script)</a:t>
            </a:r>
          </a:p>
        </p:txBody>
      </p:sp>
      <p:sp>
        <p:nvSpPr>
          <p:cNvPr id="3" name="Rectangle 2">
            <a:extLst>
              <a:ext uri="{FF2B5EF4-FFF2-40B4-BE49-F238E27FC236}">
                <a16:creationId xmlns:a16="http://schemas.microsoft.com/office/drawing/2014/main" id="{880559DA-4D1A-4785-AEA2-B4C5285CC575}"/>
              </a:ext>
            </a:extLst>
          </p:cNvPr>
          <p:cNvSpPr/>
          <p:nvPr/>
        </p:nvSpPr>
        <p:spPr>
          <a:xfrm>
            <a:off x="654988" y="1499748"/>
            <a:ext cx="10882023" cy="5078313"/>
          </a:xfrm>
          <a:prstGeom prst="rect">
            <a:avLst/>
          </a:prstGeom>
        </p:spPr>
        <p:txBody>
          <a:bodyPr wrap="square">
            <a:spAutoFit/>
          </a:bodyPr>
          <a:lstStyle/>
          <a:p>
            <a:r>
              <a:rPr lang="en-US" b="1" dirty="0" err="1">
                <a:solidFill>
                  <a:srgbClr val="000000"/>
                </a:solidFill>
                <a:latin typeface="Courier New" panose="02070309020205020404" pitchFamily="49" charset="0"/>
                <a:cs typeface="Courier New" panose="02070309020205020404" pitchFamily="49" charset="0"/>
              </a:rPr>
              <a:t>execute_with_env_sh</a:t>
            </a:r>
            <a:r>
              <a:rPr lang="en-US" b="1" dirty="0">
                <a:solidFill>
                  <a:srgbClr val="804000"/>
                </a:solidFill>
                <a:latin typeface="Courier New" panose="02070309020205020404" pitchFamily="49" charset="0"/>
                <a:cs typeface="Courier New" panose="02070309020205020404" pitchFamily="49" charset="0"/>
              </a:rPr>
              <a:t>()</a:t>
            </a:r>
            <a:r>
              <a:rPr lang="en-US" dirty="0">
                <a:solidFill>
                  <a:srgbClr val="000000"/>
                </a:solidFill>
                <a:latin typeface="Courier New" panose="02070309020205020404" pitchFamily="49" charset="0"/>
                <a:cs typeface="Courier New" panose="02070309020205020404" pitchFamily="49" charset="0"/>
              </a:rPr>
              <a:t> </a:t>
            </a:r>
            <a:r>
              <a:rPr lang="en-US" b="1" dirty="0">
                <a:solidFill>
                  <a:srgbClr val="804000"/>
                </a:solidFill>
                <a:latin typeface="Courier New" panose="02070309020205020404" pitchFamily="49" charset="0"/>
                <a:cs typeface="Courier New" panose="02070309020205020404" pitchFamily="49" charset="0"/>
              </a:rPr>
              <a:t>{</a:t>
            </a:r>
            <a:endParaRPr lang="en-US" dirty="0">
              <a:solidFill>
                <a:srgbClr val="000000"/>
              </a:solidFill>
              <a:latin typeface="Courier New" panose="02070309020205020404" pitchFamily="49" charset="0"/>
              <a:cs typeface="Courier New" panose="02070309020205020404" pitchFamily="49" charset="0"/>
            </a:endParaRPr>
          </a:p>
          <a:p>
            <a:r>
              <a:rPr lang="en-US" dirty="0">
                <a:solidFill>
                  <a:srgbClr val="000000"/>
                </a:solidFill>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local</a:t>
            </a:r>
            <a:r>
              <a:rPr lang="en-US" dirty="0">
                <a:solidFill>
                  <a:srgbClr val="000000"/>
                </a:solidFill>
                <a:latin typeface="Courier New" panose="02070309020205020404" pitchFamily="49" charset="0"/>
                <a:cs typeface="Courier New" panose="02070309020205020404" pitchFamily="49" charset="0"/>
              </a:rPr>
              <a:t> </a:t>
            </a:r>
            <a:r>
              <a:rPr lang="en-US" dirty="0" err="1">
                <a:solidFill>
                  <a:srgbClr val="000000"/>
                </a:solidFill>
                <a:latin typeface="Courier New" panose="02070309020205020404" pitchFamily="49" charset="0"/>
                <a:cs typeface="Courier New" panose="02070309020205020404" pitchFamily="49" charset="0"/>
              </a:rPr>
              <a:t>env_sh_file_path</a:t>
            </a:r>
            <a:r>
              <a:rPr lang="en-US" b="1" dirty="0">
                <a:solidFill>
                  <a:srgbClr val="804000"/>
                </a:solidFill>
                <a:latin typeface="Courier New" panose="02070309020205020404" pitchFamily="49" charset="0"/>
                <a:cs typeface="Courier New" panose="02070309020205020404" pitchFamily="49" charset="0"/>
              </a:rPr>
              <a:t>=</a:t>
            </a:r>
            <a:r>
              <a:rPr lang="en-US" b="1" dirty="0">
                <a:solidFill>
                  <a:srgbClr val="804040"/>
                </a:solidFill>
                <a:latin typeface="Courier New" panose="02070309020205020404" pitchFamily="49" charset="0"/>
                <a:cs typeface="Courier New" panose="02070309020205020404" pitchFamily="49" charset="0"/>
              </a:rPr>
              <a:t>$(lookup "${ENV_SH_FILE}")</a:t>
            </a:r>
            <a:endParaRPr lang="en-US" dirty="0">
              <a:solidFill>
                <a:srgbClr val="000000"/>
              </a:solidFill>
              <a:latin typeface="Courier New" panose="02070309020205020404" pitchFamily="49" charset="0"/>
              <a:cs typeface="Courier New" panose="02070309020205020404" pitchFamily="49" charset="0"/>
            </a:endParaRPr>
          </a:p>
          <a:p>
            <a:endParaRPr lang="en-US" dirty="0">
              <a:solidFill>
                <a:srgbClr val="000000"/>
              </a:solidFill>
              <a:latin typeface="Courier New" panose="02070309020205020404" pitchFamily="49" charset="0"/>
              <a:cs typeface="Courier New" panose="02070309020205020404" pitchFamily="49" charset="0"/>
            </a:endParaRPr>
          </a:p>
          <a:p>
            <a:r>
              <a:rPr lang="en-US" dirty="0">
                <a:solidFill>
                  <a:srgbClr val="000000"/>
                </a:solidFill>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if</a:t>
            </a:r>
            <a:r>
              <a:rPr lang="en-US" dirty="0">
                <a:solidFill>
                  <a:srgbClr val="000000"/>
                </a:solidFill>
                <a:latin typeface="Courier New" panose="02070309020205020404" pitchFamily="49" charset="0"/>
                <a:cs typeface="Courier New" panose="02070309020205020404" pitchFamily="49" charset="0"/>
              </a:rPr>
              <a:t> </a:t>
            </a:r>
            <a:r>
              <a:rPr lang="en-US" b="1" dirty="0">
                <a:solidFill>
                  <a:srgbClr val="804000"/>
                </a:solidFill>
                <a:latin typeface="Courier New" panose="02070309020205020404" pitchFamily="49" charset="0"/>
                <a:cs typeface="Courier New" panose="02070309020205020404" pitchFamily="49" charset="0"/>
              </a:rPr>
              <a:t>[[</a:t>
            </a:r>
            <a:r>
              <a:rPr lang="en-US" dirty="0">
                <a:solidFill>
                  <a:srgbClr val="000000"/>
                </a:solidFill>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-n</a:t>
            </a:r>
            <a:r>
              <a:rPr lang="en-US" dirty="0">
                <a:solidFill>
                  <a:srgbClr val="000000"/>
                </a:solidFill>
                <a:latin typeface="Courier New" panose="02070309020205020404" pitchFamily="49" charset="0"/>
                <a:cs typeface="Courier New" panose="02070309020205020404" pitchFamily="49" charset="0"/>
              </a:rPr>
              <a:t> </a:t>
            </a:r>
            <a:r>
              <a:rPr lang="en-US" dirty="0">
                <a:solidFill>
                  <a:srgbClr val="808080"/>
                </a:solidFill>
                <a:latin typeface="Courier New" panose="02070309020205020404" pitchFamily="49" charset="0"/>
                <a:cs typeface="Courier New" panose="02070309020205020404" pitchFamily="49" charset="0"/>
              </a:rPr>
              <a:t>"${</a:t>
            </a:r>
            <a:r>
              <a:rPr lang="en-US" dirty="0" err="1">
                <a:solidFill>
                  <a:srgbClr val="808080"/>
                </a:solidFill>
                <a:latin typeface="Courier New" panose="02070309020205020404" pitchFamily="49" charset="0"/>
                <a:cs typeface="Courier New" panose="02070309020205020404" pitchFamily="49" charset="0"/>
              </a:rPr>
              <a:t>env_sh_file_path</a:t>
            </a:r>
            <a:r>
              <a:rPr lang="en-US" dirty="0">
                <a:solidFill>
                  <a:srgbClr val="808080"/>
                </a:solidFill>
                <a:latin typeface="Courier New" panose="02070309020205020404" pitchFamily="49" charset="0"/>
                <a:cs typeface="Courier New" panose="02070309020205020404" pitchFamily="49" charset="0"/>
              </a:rPr>
              <a:t>}"</a:t>
            </a:r>
            <a:r>
              <a:rPr lang="en-US" dirty="0">
                <a:solidFill>
                  <a:srgbClr val="000000"/>
                </a:solidFill>
                <a:latin typeface="Courier New" panose="02070309020205020404" pitchFamily="49" charset="0"/>
                <a:cs typeface="Courier New" panose="02070309020205020404" pitchFamily="49" charset="0"/>
              </a:rPr>
              <a:t> </a:t>
            </a:r>
            <a:r>
              <a:rPr lang="en-US" b="1" dirty="0">
                <a:solidFill>
                  <a:srgbClr val="804000"/>
                </a:solidFill>
                <a:latin typeface="Courier New" panose="02070309020205020404" pitchFamily="49" charset="0"/>
                <a:cs typeface="Courier New" panose="02070309020205020404" pitchFamily="49" charset="0"/>
              </a:rPr>
              <a:t>]];</a:t>
            </a:r>
            <a:r>
              <a:rPr lang="en-US" dirty="0">
                <a:solidFill>
                  <a:srgbClr val="000000"/>
                </a:solidFill>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then</a:t>
            </a:r>
            <a:endParaRPr lang="en-US" dirty="0">
              <a:solidFill>
                <a:srgbClr val="000000"/>
              </a:solidFill>
              <a:latin typeface="Courier New" panose="02070309020205020404" pitchFamily="49" charset="0"/>
              <a:cs typeface="Courier New" panose="02070309020205020404" pitchFamily="49" charset="0"/>
            </a:endParaRPr>
          </a:p>
          <a:p>
            <a:r>
              <a:rPr lang="en-US" dirty="0">
                <a:solidFill>
                  <a:srgbClr val="000000"/>
                </a:solidFill>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cd</a:t>
            </a:r>
            <a:r>
              <a:rPr lang="en-US" dirty="0">
                <a:solidFill>
                  <a:srgbClr val="000000"/>
                </a:solidFill>
                <a:latin typeface="Courier New" panose="02070309020205020404" pitchFamily="49" charset="0"/>
                <a:cs typeface="Courier New" panose="02070309020205020404" pitchFamily="49" charset="0"/>
              </a:rPr>
              <a:t> </a:t>
            </a:r>
            <a:r>
              <a:rPr lang="en-US" dirty="0">
                <a:solidFill>
                  <a:srgbClr val="808080"/>
                </a:solidFill>
                <a:latin typeface="Courier New" panose="02070309020205020404" pitchFamily="49" charset="0"/>
                <a:cs typeface="Courier New" panose="02070309020205020404" pitchFamily="49" charset="0"/>
              </a:rPr>
              <a:t>"$(</a:t>
            </a:r>
            <a:r>
              <a:rPr lang="en-US" dirty="0" err="1">
                <a:solidFill>
                  <a:srgbClr val="808080"/>
                </a:solidFill>
                <a:latin typeface="Courier New" panose="02070309020205020404" pitchFamily="49" charset="0"/>
                <a:cs typeface="Courier New" panose="02070309020205020404" pitchFamily="49" charset="0"/>
              </a:rPr>
              <a:t>dirname</a:t>
            </a:r>
            <a:r>
              <a:rPr lang="en-US" dirty="0">
                <a:solidFill>
                  <a:srgbClr val="808080"/>
                </a:solidFill>
                <a:latin typeface="Courier New" panose="02070309020205020404" pitchFamily="49" charset="0"/>
                <a:cs typeface="Courier New" panose="02070309020205020404" pitchFamily="49" charset="0"/>
              </a:rPr>
              <a:t> "${</a:t>
            </a:r>
            <a:r>
              <a:rPr lang="en-US" dirty="0" err="1">
                <a:solidFill>
                  <a:srgbClr val="808080"/>
                </a:solidFill>
                <a:latin typeface="Courier New" panose="02070309020205020404" pitchFamily="49" charset="0"/>
                <a:cs typeface="Courier New" panose="02070309020205020404" pitchFamily="49" charset="0"/>
              </a:rPr>
              <a:t>env_sh_file_path</a:t>
            </a:r>
            <a:r>
              <a:rPr lang="en-US" dirty="0">
                <a:solidFill>
                  <a:srgbClr val="808080"/>
                </a:solidFill>
                <a:latin typeface="Courier New" panose="02070309020205020404" pitchFamily="49" charset="0"/>
                <a:cs typeface="Courier New" panose="02070309020205020404" pitchFamily="49" charset="0"/>
              </a:rPr>
              <a:t>}")"</a:t>
            </a:r>
            <a:endParaRPr lang="en-US" dirty="0">
              <a:solidFill>
                <a:srgbClr val="000000"/>
              </a:solidFill>
              <a:latin typeface="Courier New" panose="02070309020205020404" pitchFamily="49" charset="0"/>
              <a:cs typeface="Courier New" panose="02070309020205020404" pitchFamily="49" charset="0"/>
            </a:endParaRPr>
          </a:p>
          <a:p>
            <a:r>
              <a:rPr lang="en-US" dirty="0">
                <a:solidFill>
                  <a:srgbClr val="000000"/>
                </a:solidFill>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else</a:t>
            </a:r>
            <a:endParaRPr lang="en-US" dirty="0">
              <a:solidFill>
                <a:srgbClr val="000000"/>
              </a:solidFill>
              <a:latin typeface="Courier New" panose="02070309020205020404" pitchFamily="49" charset="0"/>
              <a:cs typeface="Courier New" panose="02070309020205020404" pitchFamily="49" charset="0"/>
            </a:endParaRPr>
          </a:p>
          <a:p>
            <a:r>
              <a:rPr lang="en-US" dirty="0">
                <a:solidFill>
                  <a:srgbClr val="000000"/>
                </a:solidFill>
                <a:latin typeface="Courier New" panose="02070309020205020404" pitchFamily="49" charset="0"/>
                <a:cs typeface="Courier New" panose="02070309020205020404" pitchFamily="49" charset="0"/>
              </a:rPr>
              <a:t>    err </a:t>
            </a:r>
            <a:r>
              <a:rPr lang="en-US" dirty="0">
                <a:solidFill>
                  <a:srgbClr val="808080"/>
                </a:solidFill>
                <a:latin typeface="Courier New" panose="02070309020205020404" pitchFamily="49" charset="0"/>
                <a:cs typeface="Courier New" panose="02070309020205020404" pitchFamily="49" charset="0"/>
              </a:rPr>
              <a:t>"Unable to find a ${ENV_SH_FILE} file, bailing out."</a:t>
            </a:r>
            <a:endParaRPr lang="en-US" dirty="0">
              <a:solidFill>
                <a:srgbClr val="000000"/>
              </a:solidFill>
              <a:latin typeface="Courier New" panose="02070309020205020404" pitchFamily="49" charset="0"/>
              <a:cs typeface="Courier New" panose="02070309020205020404" pitchFamily="49" charset="0"/>
            </a:endParaRPr>
          </a:p>
          <a:p>
            <a:r>
              <a:rPr lang="en-US" dirty="0">
                <a:solidFill>
                  <a:srgbClr val="000000"/>
                </a:solidFill>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fi</a:t>
            </a:r>
            <a:endParaRPr lang="en-US" dirty="0">
              <a:solidFill>
                <a:srgbClr val="000000"/>
              </a:solidFill>
              <a:latin typeface="Courier New" panose="02070309020205020404" pitchFamily="49" charset="0"/>
              <a:cs typeface="Courier New" panose="02070309020205020404" pitchFamily="49" charset="0"/>
            </a:endParaRPr>
          </a:p>
          <a:p>
            <a:endParaRPr lang="en-US" dirty="0">
              <a:solidFill>
                <a:srgbClr val="000000"/>
              </a:solidFill>
              <a:latin typeface="Courier New" panose="02070309020205020404" pitchFamily="49" charset="0"/>
              <a:cs typeface="Courier New" panose="02070309020205020404" pitchFamily="49" charset="0"/>
            </a:endParaRPr>
          </a:p>
          <a:p>
            <a:r>
              <a:rPr lang="en-US" dirty="0">
                <a:solidFill>
                  <a:srgbClr val="000000"/>
                </a:solidFill>
                <a:latin typeface="Courier New" panose="02070309020205020404" pitchFamily="49" charset="0"/>
                <a:cs typeface="Courier New" panose="02070309020205020404" pitchFamily="49" charset="0"/>
              </a:rPr>
              <a:t>  </a:t>
            </a:r>
            <a:r>
              <a:rPr lang="en-US" dirty="0">
                <a:solidFill>
                  <a:srgbClr val="008000"/>
                </a:solidFill>
                <a:latin typeface="Courier New" panose="02070309020205020404" pitchFamily="49" charset="0"/>
                <a:cs typeface="Courier New" panose="02070309020205020404" pitchFamily="49" charset="0"/>
              </a:rPr>
              <a:t># Say what we are </a:t>
            </a:r>
            <a:r>
              <a:rPr lang="en-US" dirty="0" err="1">
                <a:solidFill>
                  <a:srgbClr val="008000"/>
                </a:solidFill>
                <a:latin typeface="Courier New" panose="02070309020205020404" pitchFamily="49" charset="0"/>
                <a:cs typeface="Courier New" panose="02070309020205020404" pitchFamily="49" charset="0"/>
              </a:rPr>
              <a:t>gonna</a:t>
            </a:r>
            <a:r>
              <a:rPr lang="en-US" dirty="0">
                <a:solidFill>
                  <a:srgbClr val="008000"/>
                </a:solidFill>
                <a:latin typeface="Courier New" panose="02070309020205020404" pitchFamily="49" charset="0"/>
                <a:cs typeface="Courier New" panose="02070309020205020404" pitchFamily="49" charset="0"/>
              </a:rPr>
              <a:t> do, then do it.</a:t>
            </a:r>
            <a:endParaRPr lang="en-US" dirty="0">
              <a:solidFill>
                <a:srgbClr val="000000"/>
              </a:solidFill>
              <a:latin typeface="Courier New" panose="02070309020205020404" pitchFamily="49" charset="0"/>
              <a:cs typeface="Courier New" panose="02070309020205020404" pitchFamily="49" charset="0"/>
            </a:endParaRPr>
          </a:p>
          <a:p>
            <a:r>
              <a:rPr lang="en-US" dirty="0">
                <a:solidFill>
                  <a:srgbClr val="000000"/>
                </a:solidFill>
                <a:latin typeface="Courier New" panose="02070309020205020404" pitchFamily="49" charset="0"/>
                <a:cs typeface="Courier New" panose="02070309020205020404" pitchFamily="49" charset="0"/>
              </a:rPr>
              <a:t>  err </a:t>
            </a:r>
            <a:r>
              <a:rPr lang="en-US" dirty="0">
                <a:solidFill>
                  <a:srgbClr val="808080"/>
                </a:solidFill>
                <a:latin typeface="Courier New" panose="02070309020205020404" pitchFamily="49" charset="0"/>
                <a:cs typeface="Courier New" panose="02070309020205020404" pitchFamily="49" charset="0"/>
              </a:rPr>
              <a:t>"Using '${</a:t>
            </a:r>
            <a:r>
              <a:rPr lang="en-US" dirty="0" err="1">
                <a:solidFill>
                  <a:srgbClr val="808080"/>
                </a:solidFill>
                <a:latin typeface="Courier New" panose="02070309020205020404" pitchFamily="49" charset="0"/>
                <a:cs typeface="Courier New" panose="02070309020205020404" pitchFamily="49" charset="0"/>
              </a:rPr>
              <a:t>env_sh_file_path</a:t>
            </a:r>
            <a:r>
              <a:rPr lang="en-US" dirty="0">
                <a:solidFill>
                  <a:srgbClr val="808080"/>
                </a:solidFill>
                <a:latin typeface="Courier New" panose="02070309020205020404" pitchFamily="49" charset="0"/>
                <a:cs typeface="Courier New" panose="02070309020205020404" pitchFamily="49" charset="0"/>
              </a:rPr>
              <a:t>}' to run your command:\n"</a:t>
            </a:r>
            <a:endParaRPr lang="en-US" dirty="0">
              <a:solidFill>
                <a:srgbClr val="000000"/>
              </a:solidFill>
              <a:latin typeface="Courier New" panose="02070309020205020404" pitchFamily="49" charset="0"/>
              <a:cs typeface="Courier New" panose="02070309020205020404" pitchFamily="49" charset="0"/>
            </a:endParaRPr>
          </a:p>
          <a:p>
            <a:r>
              <a:rPr lang="en-US" dirty="0">
                <a:solidFill>
                  <a:srgbClr val="000000"/>
                </a:solidFill>
                <a:latin typeface="Courier New" panose="02070309020205020404" pitchFamily="49" charset="0"/>
                <a:cs typeface="Courier New" panose="02070309020205020404" pitchFamily="49" charset="0"/>
              </a:rPr>
              <a:t>  </a:t>
            </a:r>
            <a:r>
              <a:rPr lang="en-US" dirty="0">
                <a:solidFill>
                  <a:srgbClr val="808080"/>
                </a:solidFill>
                <a:latin typeface="Courier New" panose="02070309020205020404" pitchFamily="49" charset="0"/>
                <a:cs typeface="Courier New" panose="02070309020205020404" pitchFamily="49" charset="0"/>
              </a:rPr>
              <a:t>"${</a:t>
            </a:r>
            <a:r>
              <a:rPr lang="en-US" dirty="0" err="1">
                <a:solidFill>
                  <a:srgbClr val="808080"/>
                </a:solidFill>
                <a:latin typeface="Courier New" panose="02070309020205020404" pitchFamily="49" charset="0"/>
                <a:cs typeface="Courier New" panose="02070309020205020404" pitchFamily="49" charset="0"/>
              </a:rPr>
              <a:t>env_sh_file_path</a:t>
            </a:r>
            <a:r>
              <a:rPr lang="en-US" dirty="0">
                <a:solidFill>
                  <a:srgbClr val="808080"/>
                </a:solidFill>
                <a:latin typeface="Courier New" panose="02070309020205020404" pitchFamily="49" charset="0"/>
                <a:cs typeface="Courier New" panose="02070309020205020404" pitchFamily="49" charset="0"/>
              </a:rPr>
              <a:t>}"</a:t>
            </a:r>
            <a:r>
              <a:rPr lang="en-US" dirty="0">
                <a:solidFill>
                  <a:srgbClr val="000000"/>
                </a:solidFill>
                <a:latin typeface="Courier New" panose="02070309020205020404" pitchFamily="49" charset="0"/>
                <a:cs typeface="Courier New" panose="02070309020205020404" pitchFamily="49" charset="0"/>
              </a:rPr>
              <a:t> </a:t>
            </a:r>
            <a:r>
              <a:rPr lang="en-US" dirty="0">
                <a:solidFill>
                  <a:srgbClr val="808080"/>
                </a:solidFill>
                <a:latin typeface="Courier New" panose="02070309020205020404" pitchFamily="49" charset="0"/>
                <a:cs typeface="Courier New" panose="02070309020205020404" pitchFamily="49" charset="0"/>
              </a:rPr>
              <a:t>"$@"</a:t>
            </a:r>
            <a:endParaRPr lang="en-US" dirty="0">
              <a:solidFill>
                <a:srgbClr val="000000"/>
              </a:solidFill>
              <a:latin typeface="Courier New" panose="02070309020205020404" pitchFamily="49" charset="0"/>
              <a:cs typeface="Courier New" panose="02070309020205020404" pitchFamily="49" charset="0"/>
            </a:endParaRPr>
          </a:p>
          <a:p>
            <a:r>
              <a:rPr lang="en-US" b="1" dirty="0">
                <a:solidFill>
                  <a:srgbClr val="804000"/>
                </a:solidFill>
                <a:latin typeface="Courier New" panose="02070309020205020404" pitchFamily="49" charset="0"/>
                <a:cs typeface="Courier New" panose="02070309020205020404" pitchFamily="49" charset="0"/>
              </a:rPr>
              <a:t>}</a:t>
            </a:r>
            <a:endParaRPr lang="en-US" dirty="0">
              <a:solidFill>
                <a:srgbClr val="000000"/>
              </a:solidFill>
              <a:latin typeface="Courier New" panose="02070309020205020404" pitchFamily="49" charset="0"/>
              <a:cs typeface="Courier New" panose="02070309020205020404" pitchFamily="49" charset="0"/>
            </a:endParaRPr>
          </a:p>
          <a:p>
            <a:endParaRPr lang="en-US" dirty="0">
              <a:solidFill>
                <a:srgbClr val="000000"/>
              </a:solidFill>
              <a:latin typeface="Courier New" panose="02070309020205020404" pitchFamily="49" charset="0"/>
              <a:cs typeface="Courier New" panose="02070309020205020404" pitchFamily="49" charset="0"/>
            </a:endParaRPr>
          </a:p>
          <a:p>
            <a:r>
              <a:rPr lang="en-US" dirty="0">
                <a:solidFill>
                  <a:srgbClr val="008000"/>
                </a:solidFill>
                <a:latin typeface="Courier New" panose="02070309020205020404" pitchFamily="49" charset="0"/>
                <a:cs typeface="Courier New" panose="02070309020205020404" pitchFamily="49" charset="0"/>
              </a:rPr>
              <a:t># Save the current directory for use inside the env.sh</a:t>
            </a:r>
            <a:endParaRPr lang="en-US" dirty="0">
              <a:solidFill>
                <a:srgbClr val="000000"/>
              </a:solidFill>
              <a:latin typeface="Courier New" panose="02070309020205020404" pitchFamily="49" charset="0"/>
              <a:cs typeface="Courier New" panose="02070309020205020404" pitchFamily="49" charset="0"/>
            </a:endParaRPr>
          </a:p>
          <a:p>
            <a:r>
              <a:rPr lang="en-US" b="1" dirty="0">
                <a:solidFill>
                  <a:srgbClr val="0000FF"/>
                </a:solidFill>
                <a:latin typeface="Courier New" panose="02070309020205020404" pitchFamily="49" charset="0"/>
                <a:cs typeface="Courier New" panose="02070309020205020404" pitchFamily="49" charset="0"/>
              </a:rPr>
              <a:t>export</a:t>
            </a:r>
            <a:r>
              <a:rPr lang="en-US" dirty="0">
                <a:solidFill>
                  <a:srgbClr val="000000"/>
                </a:solidFill>
                <a:latin typeface="Courier New" panose="02070309020205020404" pitchFamily="49" charset="0"/>
                <a:cs typeface="Courier New" panose="02070309020205020404" pitchFamily="49" charset="0"/>
              </a:rPr>
              <a:t> PWD_FOR_COMMAND</a:t>
            </a:r>
            <a:r>
              <a:rPr lang="en-US" b="1" dirty="0">
                <a:solidFill>
                  <a:srgbClr val="804000"/>
                </a:solidFill>
                <a:latin typeface="Courier New" panose="02070309020205020404" pitchFamily="49" charset="0"/>
                <a:cs typeface="Courier New" panose="02070309020205020404" pitchFamily="49" charset="0"/>
              </a:rPr>
              <a:t>=</a:t>
            </a:r>
            <a:r>
              <a:rPr lang="en-US" b="1" dirty="0">
                <a:solidFill>
                  <a:srgbClr val="804040"/>
                </a:solidFill>
                <a:latin typeface="Courier New" panose="02070309020205020404" pitchFamily="49" charset="0"/>
                <a:cs typeface="Courier New" panose="02070309020205020404" pitchFamily="49" charset="0"/>
              </a:rPr>
              <a:t>$(</a:t>
            </a:r>
            <a:r>
              <a:rPr lang="en-US" b="1" dirty="0" err="1">
                <a:solidFill>
                  <a:srgbClr val="804040"/>
                </a:solidFill>
                <a:latin typeface="Courier New" panose="02070309020205020404" pitchFamily="49" charset="0"/>
                <a:cs typeface="Courier New" panose="02070309020205020404" pitchFamily="49" charset="0"/>
              </a:rPr>
              <a:t>pwd</a:t>
            </a:r>
            <a:r>
              <a:rPr lang="en-US" b="1" dirty="0">
                <a:solidFill>
                  <a:srgbClr val="804040"/>
                </a:solidFill>
                <a:latin typeface="Courier New" panose="02070309020205020404" pitchFamily="49" charset="0"/>
                <a:cs typeface="Courier New" panose="02070309020205020404" pitchFamily="49" charset="0"/>
              </a:rPr>
              <a:t>)</a:t>
            </a:r>
            <a:endParaRPr lang="en-US" dirty="0">
              <a:solidFill>
                <a:srgbClr val="000000"/>
              </a:solidFill>
              <a:latin typeface="Courier New" panose="02070309020205020404" pitchFamily="49" charset="0"/>
              <a:cs typeface="Courier New" panose="02070309020205020404" pitchFamily="49" charset="0"/>
            </a:endParaRPr>
          </a:p>
          <a:p>
            <a:r>
              <a:rPr lang="en-US" dirty="0" err="1">
                <a:solidFill>
                  <a:srgbClr val="000000"/>
                </a:solidFill>
                <a:latin typeface="Courier New" panose="02070309020205020404" pitchFamily="49" charset="0"/>
                <a:cs typeface="Courier New" panose="02070309020205020404" pitchFamily="49" charset="0"/>
              </a:rPr>
              <a:t>execute_with_env_sh</a:t>
            </a:r>
            <a:r>
              <a:rPr lang="en-US" dirty="0">
                <a:solidFill>
                  <a:srgbClr val="000000"/>
                </a:solidFill>
                <a:latin typeface="Courier New" panose="02070309020205020404" pitchFamily="49" charset="0"/>
                <a:cs typeface="Courier New" panose="02070309020205020404" pitchFamily="49" charset="0"/>
              </a:rPr>
              <a:t> </a:t>
            </a:r>
            <a:r>
              <a:rPr lang="en-US" dirty="0">
                <a:solidFill>
                  <a:srgbClr val="808080"/>
                </a:solidFill>
                <a:latin typeface="Courier New" panose="02070309020205020404" pitchFamily="49" charset="0"/>
                <a:cs typeface="Courier New" panose="02070309020205020404" pitchFamily="49" charset="0"/>
              </a:rPr>
              <a:t>"$@"</a:t>
            </a:r>
            <a:endParaRPr lang="en-US" dirty="0">
              <a:solidFill>
                <a:srgbClr val="000000"/>
              </a:solidFill>
              <a:latin typeface="Courier New" panose="02070309020205020404" pitchFamily="49" charset="0"/>
              <a:cs typeface="Courier New" panose="02070309020205020404" pitchFamily="49" charset="0"/>
            </a:endParaRPr>
          </a:p>
          <a:p>
            <a:r>
              <a:rPr lang="en-US" b="1" dirty="0">
                <a:solidFill>
                  <a:srgbClr val="0000FF"/>
                </a:solidFill>
                <a:latin typeface="Courier New" panose="02070309020205020404" pitchFamily="49" charset="0"/>
                <a:cs typeface="Courier New" panose="02070309020205020404" pitchFamily="49" charset="0"/>
              </a:rPr>
              <a:t>exit</a:t>
            </a:r>
            <a:r>
              <a:rPr lang="en-US" dirty="0">
                <a:solidFill>
                  <a:srgbClr val="000000"/>
                </a:solidFill>
                <a:latin typeface="Courier New" panose="02070309020205020404" pitchFamily="49" charset="0"/>
                <a:cs typeface="Courier New" panose="02070309020205020404" pitchFamily="49" charset="0"/>
              </a:rPr>
              <a:t> </a:t>
            </a:r>
            <a:r>
              <a:rPr lang="en-US" b="1" dirty="0">
                <a:solidFill>
                  <a:srgbClr val="FF8040"/>
                </a:solidFill>
                <a:latin typeface="Courier New" panose="02070309020205020404" pitchFamily="49" charset="0"/>
                <a:cs typeface="Courier New" panose="02070309020205020404" pitchFamily="49" charset="0"/>
              </a:rPr>
              <a:t>$?</a:t>
            </a:r>
            <a:endParaRPr lang="en-US" dirty="0">
              <a:solidFill>
                <a:srgbClr val="000000"/>
              </a:solidFill>
              <a:latin typeface="Courier New" panose="02070309020205020404" pitchFamily="49" charset="0"/>
              <a:cs typeface="Courier New" panose="02070309020205020404" pitchFamily="49" charset="0"/>
            </a:endParaRPr>
          </a:p>
        </p:txBody>
      </p:sp>
      <p:sp>
        <p:nvSpPr>
          <p:cNvPr id="4" name="Rectangle 3">
            <a:extLst>
              <a:ext uri="{FF2B5EF4-FFF2-40B4-BE49-F238E27FC236}">
                <a16:creationId xmlns:a16="http://schemas.microsoft.com/office/drawing/2014/main" id="{9CE5E81C-ED01-4F11-86D9-2CCCF305CEE9}"/>
              </a:ext>
            </a:extLst>
          </p:cNvPr>
          <p:cNvSpPr/>
          <p:nvPr/>
        </p:nvSpPr>
        <p:spPr>
          <a:xfrm>
            <a:off x="9202380" y="5339445"/>
            <a:ext cx="2989620" cy="923330"/>
          </a:xfrm>
          <a:prstGeom prst="rect">
            <a:avLst/>
          </a:prstGeom>
        </p:spPr>
        <p:txBody>
          <a:bodyPr wrap="square">
            <a:spAutoFit/>
          </a:bodyPr>
          <a:lstStyle/>
          <a:p>
            <a:r>
              <a:rPr lang="en-US" dirty="0"/>
              <a:t>Ensures that the </a:t>
            </a:r>
            <a:r>
              <a:rPr lang="en-US" b="1" dirty="0"/>
              <a:t>env.sh</a:t>
            </a:r>
            <a:r>
              <a:rPr lang="en-US" dirty="0"/>
              <a:t> gets executed in the context of the directory that you’re in.</a:t>
            </a:r>
          </a:p>
        </p:txBody>
      </p:sp>
    </p:spTree>
    <p:extLst>
      <p:ext uri="{BB962C8B-B14F-4D97-AF65-F5344CB8AC3E}">
        <p14:creationId xmlns:p14="http://schemas.microsoft.com/office/powerpoint/2010/main" val="302459377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1E519-ECD2-4887-96B6-46BE9DDFD578}"/>
              </a:ext>
            </a:extLst>
          </p:cNvPr>
          <p:cNvSpPr>
            <a:spLocks noGrp="1"/>
          </p:cNvSpPr>
          <p:nvPr>
            <p:ph type="title"/>
          </p:nvPr>
        </p:nvSpPr>
        <p:spPr/>
        <p:txBody>
          <a:bodyPr/>
          <a:lstStyle/>
          <a:p>
            <a:pPr algn="ctr"/>
            <a:r>
              <a:rPr lang="en-US" dirty="0"/>
              <a:t>env.sh</a:t>
            </a:r>
          </a:p>
        </p:txBody>
      </p:sp>
      <p:sp>
        <p:nvSpPr>
          <p:cNvPr id="6" name="Rectangle 5">
            <a:extLst>
              <a:ext uri="{FF2B5EF4-FFF2-40B4-BE49-F238E27FC236}">
                <a16:creationId xmlns:a16="http://schemas.microsoft.com/office/drawing/2014/main" id="{D5824416-FC42-4855-A72A-2A1232F39E13}"/>
              </a:ext>
            </a:extLst>
          </p:cNvPr>
          <p:cNvSpPr/>
          <p:nvPr/>
        </p:nvSpPr>
        <p:spPr>
          <a:xfrm>
            <a:off x="838200" y="3202569"/>
            <a:ext cx="8846489" cy="2308324"/>
          </a:xfrm>
          <a:prstGeom prst="rect">
            <a:avLst/>
          </a:prstGeom>
        </p:spPr>
        <p:txBody>
          <a:bodyPr wrap="square">
            <a:spAutoFit/>
          </a:bodyPr>
          <a:lstStyle/>
          <a:p>
            <a:r>
              <a:rPr lang="en-US" dirty="0">
                <a:solidFill>
                  <a:srgbClr val="008000"/>
                </a:solidFill>
                <a:latin typeface="Courier New" panose="02070309020205020404" pitchFamily="49" charset="0"/>
                <a:cs typeface="Courier New" panose="02070309020205020404" pitchFamily="49" charset="0"/>
              </a:rPr>
              <a:t>#!/</a:t>
            </a:r>
            <a:r>
              <a:rPr lang="en-US" dirty="0" err="1">
                <a:solidFill>
                  <a:srgbClr val="008000"/>
                </a:solidFill>
                <a:latin typeface="Courier New" panose="02070309020205020404" pitchFamily="49" charset="0"/>
                <a:cs typeface="Courier New" panose="02070309020205020404" pitchFamily="49" charset="0"/>
              </a:rPr>
              <a:t>usr</a:t>
            </a:r>
            <a:r>
              <a:rPr lang="en-US" dirty="0">
                <a:solidFill>
                  <a:srgbClr val="008000"/>
                </a:solidFill>
                <a:latin typeface="Courier New" panose="02070309020205020404" pitchFamily="49" charset="0"/>
                <a:cs typeface="Courier New" panose="02070309020205020404" pitchFamily="49" charset="0"/>
              </a:rPr>
              <a:t>/bin/</a:t>
            </a:r>
            <a:r>
              <a:rPr lang="en-US" dirty="0" err="1">
                <a:solidFill>
                  <a:srgbClr val="008000"/>
                </a:solidFill>
                <a:latin typeface="Courier New" panose="02070309020205020404" pitchFamily="49" charset="0"/>
                <a:cs typeface="Courier New" panose="02070309020205020404" pitchFamily="49" charset="0"/>
              </a:rPr>
              <a:t>env</a:t>
            </a:r>
            <a:r>
              <a:rPr lang="en-US" dirty="0">
                <a:solidFill>
                  <a:srgbClr val="008000"/>
                </a:solidFill>
                <a:latin typeface="Courier New" panose="02070309020205020404" pitchFamily="49" charset="0"/>
                <a:cs typeface="Courier New" panose="02070309020205020404" pitchFamily="49" charset="0"/>
              </a:rPr>
              <a:t> bash</a:t>
            </a:r>
            <a:endParaRPr lang="en-US" dirty="0">
              <a:solidFill>
                <a:srgbClr val="000000"/>
              </a:solidFill>
              <a:latin typeface="Courier New" panose="02070309020205020404" pitchFamily="49" charset="0"/>
              <a:cs typeface="Courier New" panose="02070309020205020404" pitchFamily="49" charset="0"/>
            </a:endParaRPr>
          </a:p>
          <a:p>
            <a:r>
              <a:rPr lang="en-US" dirty="0">
                <a:solidFill>
                  <a:srgbClr val="008000"/>
                </a:solidFill>
                <a:latin typeface="Courier New" panose="02070309020205020404" pitchFamily="49" charset="0"/>
                <a:cs typeface="Courier New" panose="02070309020205020404" pitchFamily="49" charset="0"/>
              </a:rPr>
              <a:t>#Read the version from the </a:t>
            </a:r>
            <a:r>
              <a:rPr lang="en-US" dirty="0" err="1">
                <a:solidFill>
                  <a:srgbClr val="008000"/>
                </a:solidFill>
                <a:latin typeface="Courier New" panose="02070309020205020404" pitchFamily="49" charset="0"/>
                <a:cs typeface="Courier New" panose="02070309020205020404" pitchFamily="49" charset="0"/>
              </a:rPr>
              <a:t>pom</a:t>
            </a:r>
            <a:r>
              <a:rPr lang="en-US" dirty="0">
                <a:solidFill>
                  <a:srgbClr val="008000"/>
                </a:solidFill>
                <a:latin typeface="Courier New" panose="02070309020205020404" pitchFamily="49" charset="0"/>
                <a:cs typeface="Courier New" panose="02070309020205020404" pitchFamily="49" charset="0"/>
              </a:rPr>
              <a:t> file</a:t>
            </a:r>
            <a:endParaRPr lang="en-US" dirty="0">
              <a:solidFill>
                <a:srgbClr val="000000"/>
              </a:solidFill>
              <a:latin typeface="Courier New" panose="02070309020205020404" pitchFamily="49" charset="0"/>
              <a:cs typeface="Courier New" panose="02070309020205020404" pitchFamily="49" charset="0"/>
            </a:endParaRPr>
          </a:p>
          <a:p>
            <a:r>
              <a:rPr lang="en-US" b="1" dirty="0">
                <a:solidFill>
                  <a:srgbClr val="0000FF"/>
                </a:solidFill>
                <a:latin typeface="Courier New" panose="02070309020205020404" pitchFamily="49" charset="0"/>
                <a:cs typeface="Courier New" panose="02070309020205020404" pitchFamily="49" charset="0"/>
              </a:rPr>
              <a:t>function</a:t>
            </a:r>
            <a:r>
              <a:rPr lang="en-US" dirty="0">
                <a:solidFill>
                  <a:srgbClr val="000000"/>
                </a:solidFill>
                <a:latin typeface="Courier New" panose="02070309020205020404" pitchFamily="49" charset="0"/>
                <a:cs typeface="Courier New" panose="02070309020205020404" pitchFamily="49" charset="0"/>
              </a:rPr>
              <a:t> </a:t>
            </a:r>
            <a:r>
              <a:rPr lang="en-US" dirty="0" err="1">
                <a:solidFill>
                  <a:srgbClr val="000000"/>
                </a:solidFill>
                <a:latin typeface="Courier New" panose="02070309020205020404" pitchFamily="49" charset="0"/>
                <a:cs typeface="Courier New" panose="02070309020205020404" pitchFamily="49" charset="0"/>
              </a:rPr>
              <a:t>readversion</a:t>
            </a:r>
            <a:r>
              <a:rPr lang="en-US" dirty="0">
                <a:solidFill>
                  <a:srgbClr val="000000"/>
                </a:solidFill>
                <a:latin typeface="Courier New" panose="02070309020205020404" pitchFamily="49" charset="0"/>
                <a:cs typeface="Courier New" panose="02070309020205020404" pitchFamily="49" charset="0"/>
              </a:rPr>
              <a:t> </a:t>
            </a:r>
            <a:r>
              <a:rPr lang="en-US" b="1" dirty="0">
                <a:solidFill>
                  <a:srgbClr val="804000"/>
                </a:solidFill>
                <a:latin typeface="Courier New" panose="02070309020205020404" pitchFamily="49" charset="0"/>
                <a:cs typeface="Courier New" panose="02070309020205020404" pitchFamily="49" charset="0"/>
              </a:rPr>
              <a:t>{</a:t>
            </a:r>
            <a:endParaRPr lang="en-US" dirty="0">
              <a:solidFill>
                <a:srgbClr val="000000"/>
              </a:solidFill>
              <a:latin typeface="Courier New" panose="02070309020205020404" pitchFamily="49" charset="0"/>
              <a:cs typeface="Courier New" panose="02070309020205020404" pitchFamily="49" charset="0"/>
            </a:endParaRPr>
          </a:p>
          <a:p>
            <a:r>
              <a:rPr lang="en-US" dirty="0">
                <a:solidFill>
                  <a:srgbClr val="000000"/>
                </a:solidFill>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cat</a:t>
            </a:r>
            <a:r>
              <a:rPr lang="en-US" dirty="0">
                <a:solidFill>
                  <a:srgbClr val="000000"/>
                </a:solidFill>
                <a:latin typeface="Courier New" panose="02070309020205020404" pitchFamily="49" charset="0"/>
                <a:cs typeface="Courier New" panose="02070309020205020404" pitchFamily="49" charset="0"/>
              </a:rPr>
              <a:t> </a:t>
            </a:r>
            <a:r>
              <a:rPr lang="en-US" b="1" dirty="0">
                <a:solidFill>
                  <a:srgbClr val="804040"/>
                </a:solidFill>
                <a:latin typeface="Courier New" panose="02070309020205020404" pitchFamily="49" charset="0"/>
                <a:cs typeface="Courier New" panose="02070309020205020404" pitchFamily="49" charset="0"/>
              </a:rPr>
              <a:t>$(</a:t>
            </a:r>
            <a:r>
              <a:rPr lang="en-US" b="1" dirty="0" err="1">
                <a:solidFill>
                  <a:srgbClr val="804040"/>
                </a:solidFill>
                <a:latin typeface="Courier New" panose="02070309020205020404" pitchFamily="49" charset="0"/>
                <a:cs typeface="Courier New" panose="02070309020205020404" pitchFamily="49" charset="0"/>
              </a:rPr>
              <a:t>dirname</a:t>
            </a:r>
            <a:r>
              <a:rPr lang="en-US" b="1" dirty="0">
                <a:solidFill>
                  <a:srgbClr val="804040"/>
                </a:solidFill>
                <a:latin typeface="Courier New" panose="02070309020205020404" pitchFamily="49" charset="0"/>
                <a:cs typeface="Courier New" panose="02070309020205020404" pitchFamily="49" charset="0"/>
              </a:rPr>
              <a:t> $0)</a:t>
            </a:r>
            <a:r>
              <a:rPr lang="en-US" b="1" dirty="0">
                <a:solidFill>
                  <a:srgbClr val="804000"/>
                </a:solidFill>
                <a:latin typeface="Courier New" panose="02070309020205020404" pitchFamily="49" charset="0"/>
                <a:cs typeface="Courier New" panose="02070309020205020404" pitchFamily="49" charset="0"/>
              </a:rPr>
              <a:t>/</a:t>
            </a:r>
            <a:r>
              <a:rPr lang="en-US" dirty="0">
                <a:solidFill>
                  <a:srgbClr val="000000"/>
                </a:solidFill>
                <a:latin typeface="Courier New" panose="02070309020205020404" pitchFamily="49" charset="0"/>
                <a:cs typeface="Courier New" panose="02070309020205020404" pitchFamily="49" charset="0"/>
              </a:rPr>
              <a:t>pom.xml </a:t>
            </a:r>
            <a:r>
              <a:rPr lang="en-US" b="1" dirty="0">
                <a:solidFill>
                  <a:srgbClr val="804000"/>
                </a:solidFill>
                <a:latin typeface="Courier New" panose="02070309020205020404" pitchFamily="49" charset="0"/>
                <a:cs typeface="Courier New" panose="02070309020205020404" pitchFamily="49" charset="0"/>
              </a:rPr>
              <a:t>|</a:t>
            </a:r>
            <a:r>
              <a:rPr lang="en-US" dirty="0">
                <a:solidFill>
                  <a:srgbClr val="000000"/>
                </a:solidFill>
                <a:latin typeface="Courier New" panose="02070309020205020404" pitchFamily="49" charset="0"/>
                <a:cs typeface="Courier New" panose="02070309020205020404" pitchFamily="49" charset="0"/>
              </a:rPr>
              <a:t> </a:t>
            </a:r>
            <a:r>
              <a:rPr lang="en-US" b="1" dirty="0">
                <a:solidFill>
                  <a:srgbClr val="804000"/>
                </a:solidFill>
                <a:latin typeface="Courier New" panose="02070309020205020404" pitchFamily="49" charset="0"/>
                <a:cs typeface="Courier New" panose="02070309020205020404" pitchFamily="49" charset="0"/>
              </a:rPr>
              <a:t>\</a:t>
            </a:r>
            <a:endParaRPr lang="en-US" dirty="0">
              <a:solidFill>
                <a:srgbClr val="000000"/>
              </a:solidFill>
              <a:latin typeface="Courier New" panose="02070309020205020404" pitchFamily="49" charset="0"/>
              <a:cs typeface="Courier New" panose="02070309020205020404" pitchFamily="49" charset="0"/>
            </a:endParaRPr>
          </a:p>
          <a:p>
            <a:r>
              <a:rPr lang="en-US" dirty="0">
                <a:solidFill>
                  <a:srgbClr val="000000"/>
                </a:solidFill>
                <a:latin typeface="Courier New" panose="02070309020205020404" pitchFamily="49" charset="0"/>
                <a:cs typeface="Courier New" panose="02070309020205020404" pitchFamily="49" charset="0"/>
              </a:rPr>
              <a:t>    docker run </a:t>
            </a:r>
            <a:r>
              <a:rPr lang="en-US" b="1" dirty="0">
                <a:solidFill>
                  <a:srgbClr val="804000"/>
                </a:solidFill>
                <a:latin typeface="Courier New" panose="02070309020205020404" pitchFamily="49" charset="0"/>
                <a:cs typeface="Courier New" panose="02070309020205020404" pitchFamily="49" charset="0"/>
              </a:rPr>
              <a:t>-</a:t>
            </a:r>
            <a:r>
              <a:rPr lang="en-US" dirty="0" err="1">
                <a:solidFill>
                  <a:srgbClr val="000000"/>
                </a:solidFill>
                <a:latin typeface="Courier New" panose="02070309020205020404" pitchFamily="49" charset="0"/>
                <a:cs typeface="Courier New" panose="02070309020205020404" pitchFamily="49" charset="0"/>
              </a:rPr>
              <a:t>i</a:t>
            </a:r>
            <a:r>
              <a:rPr lang="en-US" dirty="0">
                <a:solidFill>
                  <a:srgbClr val="000000"/>
                </a:solidFill>
                <a:latin typeface="Courier New" panose="02070309020205020404" pitchFamily="49" charset="0"/>
                <a:cs typeface="Courier New" panose="02070309020205020404" pitchFamily="49" charset="0"/>
              </a:rPr>
              <a:t> </a:t>
            </a:r>
            <a:r>
              <a:rPr lang="en-US" b="1" dirty="0">
                <a:solidFill>
                  <a:srgbClr val="804000"/>
                </a:solidFill>
                <a:latin typeface="Courier New" panose="02070309020205020404" pitchFamily="49" charset="0"/>
                <a:cs typeface="Courier New" panose="02070309020205020404" pitchFamily="49" charset="0"/>
              </a:rPr>
              <a:t>--</a:t>
            </a:r>
            <a:r>
              <a:rPr lang="en-US" dirty="0" err="1">
                <a:solidFill>
                  <a:srgbClr val="000000"/>
                </a:solidFill>
                <a:latin typeface="Courier New" panose="02070309020205020404" pitchFamily="49" charset="0"/>
                <a:cs typeface="Courier New" panose="02070309020205020404" pitchFamily="49" charset="0"/>
              </a:rPr>
              <a:t>rm</a:t>
            </a:r>
            <a:r>
              <a:rPr lang="en-US" dirty="0">
                <a:solidFill>
                  <a:srgbClr val="000000"/>
                </a:solidFill>
                <a:latin typeface="Courier New" panose="02070309020205020404" pitchFamily="49" charset="0"/>
                <a:cs typeface="Courier New" panose="02070309020205020404" pitchFamily="49" charset="0"/>
              </a:rPr>
              <a:t> </a:t>
            </a:r>
            <a:r>
              <a:rPr lang="en-US" dirty="0" err="1">
                <a:solidFill>
                  <a:srgbClr val="000000"/>
                </a:solidFill>
                <a:latin typeface="Courier New" panose="02070309020205020404" pitchFamily="49" charset="0"/>
                <a:cs typeface="Courier New" panose="02070309020205020404" pitchFamily="49" charset="0"/>
              </a:rPr>
              <a:t>jakubsacha</a:t>
            </a:r>
            <a:r>
              <a:rPr lang="en-US" b="1" dirty="0">
                <a:solidFill>
                  <a:srgbClr val="804000"/>
                </a:solidFill>
                <a:latin typeface="Courier New" panose="02070309020205020404" pitchFamily="49" charset="0"/>
                <a:cs typeface="Courier New" panose="02070309020205020404" pitchFamily="49" charset="0"/>
              </a:rPr>
              <a:t>/</a:t>
            </a:r>
            <a:r>
              <a:rPr lang="en-US" dirty="0">
                <a:solidFill>
                  <a:srgbClr val="000000"/>
                </a:solidFill>
                <a:latin typeface="Courier New" panose="02070309020205020404" pitchFamily="49" charset="0"/>
                <a:cs typeface="Courier New" panose="02070309020205020404" pitchFamily="49" charset="0"/>
              </a:rPr>
              <a:t>docker-</a:t>
            </a:r>
            <a:r>
              <a:rPr lang="en-US" dirty="0" err="1">
                <a:solidFill>
                  <a:srgbClr val="000000"/>
                </a:solidFill>
                <a:latin typeface="Courier New" panose="02070309020205020404" pitchFamily="49" charset="0"/>
                <a:cs typeface="Courier New" panose="02070309020205020404" pitchFamily="49" charset="0"/>
              </a:rPr>
              <a:t>xmlstarlet</a:t>
            </a:r>
            <a:r>
              <a:rPr lang="en-US" dirty="0">
                <a:solidFill>
                  <a:srgbClr val="000000"/>
                </a:solidFill>
                <a:latin typeface="Courier New" panose="02070309020205020404" pitchFamily="49" charset="0"/>
                <a:cs typeface="Courier New" panose="02070309020205020404" pitchFamily="49" charset="0"/>
              </a:rPr>
              <a:t> </a:t>
            </a:r>
            <a:r>
              <a:rPr lang="en-US" b="1" dirty="0">
                <a:solidFill>
                  <a:srgbClr val="804000"/>
                </a:solidFill>
                <a:latin typeface="Courier New" panose="02070309020205020404" pitchFamily="49" charset="0"/>
                <a:cs typeface="Courier New" panose="02070309020205020404" pitchFamily="49" charset="0"/>
              </a:rPr>
              <a:t>\</a:t>
            </a:r>
            <a:endParaRPr lang="en-US" dirty="0">
              <a:solidFill>
                <a:srgbClr val="000000"/>
              </a:solidFill>
              <a:latin typeface="Courier New" panose="02070309020205020404" pitchFamily="49" charset="0"/>
              <a:cs typeface="Courier New" panose="02070309020205020404" pitchFamily="49" charset="0"/>
            </a:endParaRPr>
          </a:p>
          <a:p>
            <a:r>
              <a:rPr lang="pt-BR" dirty="0">
                <a:solidFill>
                  <a:srgbClr val="000000"/>
                </a:solidFill>
                <a:latin typeface="Courier New" panose="02070309020205020404" pitchFamily="49" charset="0"/>
                <a:cs typeface="Courier New" panose="02070309020205020404" pitchFamily="49" charset="0"/>
              </a:rPr>
              <a:t>    sel -N m</a:t>
            </a:r>
            <a:r>
              <a:rPr lang="pt-BR" b="1" dirty="0">
                <a:solidFill>
                  <a:srgbClr val="804000"/>
                </a:solidFill>
                <a:latin typeface="Courier New" panose="02070309020205020404" pitchFamily="49" charset="0"/>
                <a:cs typeface="Courier New" panose="02070309020205020404" pitchFamily="49" charset="0"/>
              </a:rPr>
              <a:t>=</a:t>
            </a:r>
            <a:r>
              <a:rPr lang="pt-BR" u="sng" dirty="0">
                <a:solidFill>
                  <a:srgbClr val="000000"/>
                </a:solidFill>
                <a:latin typeface="Courier New" panose="02070309020205020404" pitchFamily="49" charset="0"/>
                <a:cs typeface="Courier New" panose="02070309020205020404" pitchFamily="49" charset="0"/>
              </a:rPr>
              <a:t>http://maven.apache.org/POM/4.0.0</a:t>
            </a:r>
            <a:r>
              <a:rPr lang="pt-BR" dirty="0">
                <a:solidFill>
                  <a:srgbClr val="000000"/>
                </a:solidFill>
                <a:latin typeface="Courier New" panose="02070309020205020404" pitchFamily="49" charset="0"/>
                <a:cs typeface="Courier New" panose="02070309020205020404" pitchFamily="49" charset="0"/>
              </a:rPr>
              <a:t> </a:t>
            </a:r>
            <a:r>
              <a:rPr lang="pt-BR" b="1" dirty="0">
                <a:solidFill>
                  <a:srgbClr val="804000"/>
                </a:solidFill>
                <a:latin typeface="Courier New" panose="02070309020205020404" pitchFamily="49" charset="0"/>
                <a:cs typeface="Courier New" panose="02070309020205020404" pitchFamily="49" charset="0"/>
              </a:rPr>
              <a:t>\</a:t>
            </a:r>
            <a:endParaRPr lang="pt-BR" dirty="0">
              <a:solidFill>
                <a:srgbClr val="000000"/>
              </a:solidFill>
              <a:latin typeface="Courier New" panose="02070309020205020404" pitchFamily="49" charset="0"/>
              <a:cs typeface="Courier New" panose="02070309020205020404" pitchFamily="49" charset="0"/>
            </a:endParaRPr>
          </a:p>
          <a:p>
            <a:r>
              <a:rPr lang="fr-FR" dirty="0">
                <a:solidFill>
                  <a:srgbClr val="000000"/>
                </a:solidFill>
                <a:latin typeface="Courier New" panose="02070309020205020404" pitchFamily="49" charset="0"/>
                <a:cs typeface="Courier New" panose="02070309020205020404" pitchFamily="49" charset="0"/>
              </a:rPr>
              <a:t>    -t </a:t>
            </a:r>
            <a:r>
              <a:rPr lang="fr-FR" b="1" dirty="0">
                <a:solidFill>
                  <a:srgbClr val="804000"/>
                </a:solidFill>
                <a:latin typeface="Courier New" panose="02070309020205020404" pitchFamily="49" charset="0"/>
                <a:cs typeface="Courier New" panose="02070309020205020404" pitchFamily="49" charset="0"/>
              </a:rPr>
              <a:t>-</a:t>
            </a:r>
            <a:r>
              <a:rPr lang="fr-FR" dirty="0">
                <a:solidFill>
                  <a:srgbClr val="000000"/>
                </a:solidFill>
                <a:latin typeface="Courier New" panose="02070309020205020404" pitchFamily="49" charset="0"/>
                <a:cs typeface="Courier New" panose="02070309020205020404" pitchFamily="49" charset="0"/>
              </a:rPr>
              <a:t>v </a:t>
            </a:r>
            <a:r>
              <a:rPr lang="fr-FR" dirty="0">
                <a:solidFill>
                  <a:srgbClr val="808080"/>
                </a:solidFill>
                <a:latin typeface="Courier New" panose="02070309020205020404" pitchFamily="49" charset="0"/>
                <a:cs typeface="Courier New" panose="02070309020205020404" pitchFamily="49" charset="0"/>
              </a:rPr>
              <a:t>'/</a:t>
            </a:r>
            <a:r>
              <a:rPr lang="fr-FR" dirty="0" err="1">
                <a:solidFill>
                  <a:srgbClr val="808080"/>
                </a:solidFill>
                <a:latin typeface="Courier New" panose="02070309020205020404" pitchFamily="49" charset="0"/>
                <a:cs typeface="Courier New" panose="02070309020205020404" pitchFamily="49" charset="0"/>
              </a:rPr>
              <a:t>m:project</a:t>
            </a:r>
            <a:r>
              <a:rPr lang="fr-FR" dirty="0">
                <a:solidFill>
                  <a:srgbClr val="808080"/>
                </a:solidFill>
                <a:latin typeface="Courier New" panose="02070309020205020404" pitchFamily="49" charset="0"/>
                <a:cs typeface="Courier New" panose="02070309020205020404" pitchFamily="49" charset="0"/>
              </a:rPr>
              <a:t>/</a:t>
            </a:r>
            <a:r>
              <a:rPr lang="fr-FR" dirty="0" err="1">
                <a:solidFill>
                  <a:srgbClr val="808080"/>
                </a:solidFill>
                <a:latin typeface="Courier New" panose="02070309020205020404" pitchFamily="49" charset="0"/>
                <a:cs typeface="Courier New" panose="02070309020205020404" pitchFamily="49" charset="0"/>
              </a:rPr>
              <a:t>m:version</a:t>
            </a:r>
            <a:r>
              <a:rPr lang="fr-FR" dirty="0">
                <a:solidFill>
                  <a:srgbClr val="808080"/>
                </a:solidFill>
                <a:latin typeface="Courier New" panose="02070309020205020404" pitchFamily="49" charset="0"/>
                <a:cs typeface="Courier New" panose="02070309020205020404" pitchFamily="49" charset="0"/>
              </a:rPr>
              <a:t>'</a:t>
            </a:r>
            <a:r>
              <a:rPr lang="fr-FR" dirty="0">
                <a:solidFill>
                  <a:srgbClr val="000000"/>
                </a:solidFill>
                <a:latin typeface="Courier New" panose="02070309020205020404" pitchFamily="49" charset="0"/>
                <a:cs typeface="Courier New" panose="02070309020205020404" pitchFamily="49" charset="0"/>
              </a:rPr>
              <a:t> </a:t>
            </a:r>
            <a:r>
              <a:rPr lang="fr-FR" b="1" dirty="0">
                <a:solidFill>
                  <a:srgbClr val="804000"/>
                </a:solidFill>
                <a:latin typeface="Courier New" panose="02070309020205020404" pitchFamily="49" charset="0"/>
                <a:cs typeface="Courier New" panose="02070309020205020404" pitchFamily="49" charset="0"/>
              </a:rPr>
              <a:t>-</a:t>
            </a:r>
            <a:endParaRPr lang="fr-FR" dirty="0">
              <a:solidFill>
                <a:srgbClr val="000000"/>
              </a:solidFill>
              <a:latin typeface="Courier New" panose="02070309020205020404" pitchFamily="49" charset="0"/>
              <a:cs typeface="Courier New" panose="02070309020205020404" pitchFamily="49" charset="0"/>
            </a:endParaRPr>
          </a:p>
          <a:p>
            <a:r>
              <a:rPr lang="en-US" b="1" dirty="0">
                <a:solidFill>
                  <a:srgbClr val="804000"/>
                </a:solidFill>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120FFB12-09B6-4475-A831-F4416471705A}"/>
              </a:ext>
            </a:extLst>
          </p:cNvPr>
          <p:cNvSpPr/>
          <p:nvPr/>
        </p:nvSpPr>
        <p:spPr>
          <a:xfrm>
            <a:off x="838200" y="1513242"/>
            <a:ext cx="8011886" cy="1384995"/>
          </a:xfrm>
          <a:prstGeom prst="rect">
            <a:avLst/>
          </a:prstGeom>
        </p:spPr>
        <p:txBody>
          <a:bodyPr wrap="square">
            <a:spAutoFit/>
          </a:bodyPr>
          <a:lstStyle/>
          <a:p>
            <a:pPr lvl="1"/>
            <a:r>
              <a:rPr lang="en-US" sz="2800" dirty="0"/>
              <a:t>Determines the current version of the Docker image to use from the project’s versioning system (pom.xml, </a:t>
            </a:r>
            <a:r>
              <a:rPr lang="en-US" sz="2800" dirty="0" err="1"/>
              <a:t>gradle.build</a:t>
            </a:r>
            <a:r>
              <a:rPr lang="en-US" sz="2800" dirty="0"/>
              <a:t>, </a:t>
            </a:r>
            <a:r>
              <a:rPr lang="en-US" sz="2800" dirty="0" err="1"/>
              <a:t>package.json</a:t>
            </a:r>
            <a:r>
              <a:rPr lang="en-US" sz="2800" dirty="0"/>
              <a:t>, etc.)</a:t>
            </a:r>
          </a:p>
        </p:txBody>
      </p:sp>
    </p:spTree>
    <p:extLst>
      <p:ext uri="{BB962C8B-B14F-4D97-AF65-F5344CB8AC3E}">
        <p14:creationId xmlns:p14="http://schemas.microsoft.com/office/powerpoint/2010/main" val="307268352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1E519-ECD2-4887-96B6-46BE9DDFD578}"/>
              </a:ext>
            </a:extLst>
          </p:cNvPr>
          <p:cNvSpPr>
            <a:spLocks noGrp="1"/>
          </p:cNvSpPr>
          <p:nvPr>
            <p:ph type="title"/>
          </p:nvPr>
        </p:nvSpPr>
        <p:spPr/>
        <p:txBody>
          <a:bodyPr/>
          <a:lstStyle/>
          <a:p>
            <a:pPr algn="ctr"/>
            <a:r>
              <a:rPr lang="en-US" dirty="0"/>
              <a:t>env.sh</a:t>
            </a:r>
          </a:p>
        </p:txBody>
      </p:sp>
      <p:sp>
        <p:nvSpPr>
          <p:cNvPr id="3" name="Rectangle 2">
            <a:extLst>
              <a:ext uri="{FF2B5EF4-FFF2-40B4-BE49-F238E27FC236}">
                <a16:creationId xmlns:a16="http://schemas.microsoft.com/office/drawing/2014/main" id="{0E18E093-11B6-4C7E-B6C2-06C15D3FAEB7}"/>
              </a:ext>
            </a:extLst>
          </p:cNvPr>
          <p:cNvSpPr/>
          <p:nvPr/>
        </p:nvSpPr>
        <p:spPr>
          <a:xfrm>
            <a:off x="127221" y="1470545"/>
            <a:ext cx="12064779" cy="4524315"/>
          </a:xfrm>
          <a:prstGeom prst="rect">
            <a:avLst/>
          </a:prstGeom>
        </p:spPr>
        <p:txBody>
          <a:bodyPr wrap="square">
            <a:spAutoFit/>
          </a:bodyPr>
          <a:lstStyle/>
          <a:p>
            <a:r>
              <a:rPr lang="en-US" dirty="0">
                <a:solidFill>
                  <a:srgbClr val="008000"/>
                </a:solidFill>
                <a:latin typeface="Courier New" panose="02070309020205020404" pitchFamily="49" charset="0"/>
                <a:cs typeface="Courier New" panose="02070309020205020404" pitchFamily="49" charset="0"/>
              </a:rPr>
              <a:t>#Change to the directory we invoked our original ‘e whatever’ command from</a:t>
            </a:r>
            <a:endParaRPr lang="en-US" dirty="0">
              <a:solidFill>
                <a:srgbClr val="000000"/>
              </a:solidFill>
              <a:latin typeface="Courier New" panose="02070309020205020404" pitchFamily="49" charset="0"/>
              <a:cs typeface="Courier New" panose="02070309020205020404" pitchFamily="49" charset="0"/>
            </a:endParaRPr>
          </a:p>
          <a:p>
            <a:r>
              <a:rPr lang="en-US" b="1" dirty="0">
                <a:solidFill>
                  <a:srgbClr val="0000FF"/>
                </a:solidFill>
                <a:latin typeface="Courier New" panose="02070309020205020404" pitchFamily="49" charset="0"/>
                <a:cs typeface="Courier New" panose="02070309020205020404" pitchFamily="49" charset="0"/>
              </a:rPr>
              <a:t>if</a:t>
            </a:r>
            <a:r>
              <a:rPr lang="en-US" dirty="0">
                <a:solidFill>
                  <a:srgbClr val="000000"/>
                </a:solidFill>
                <a:latin typeface="Courier New" panose="02070309020205020404" pitchFamily="49" charset="0"/>
                <a:cs typeface="Courier New" panose="02070309020205020404" pitchFamily="49" charset="0"/>
              </a:rPr>
              <a:t> </a:t>
            </a:r>
            <a:r>
              <a:rPr lang="en-US" b="1" dirty="0">
                <a:solidFill>
                  <a:srgbClr val="804000"/>
                </a:solidFill>
                <a:latin typeface="Courier New" panose="02070309020205020404" pitchFamily="49" charset="0"/>
                <a:cs typeface="Courier New" panose="02070309020205020404" pitchFamily="49" charset="0"/>
              </a:rPr>
              <a:t>[[</a:t>
            </a:r>
            <a:r>
              <a:rPr lang="en-US" dirty="0">
                <a:solidFill>
                  <a:srgbClr val="000000"/>
                </a:solidFill>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-n</a:t>
            </a:r>
            <a:r>
              <a:rPr lang="en-US" dirty="0">
                <a:solidFill>
                  <a:srgbClr val="000000"/>
                </a:solidFill>
                <a:latin typeface="Courier New" panose="02070309020205020404" pitchFamily="49" charset="0"/>
                <a:cs typeface="Courier New" panose="02070309020205020404" pitchFamily="49" charset="0"/>
              </a:rPr>
              <a:t> </a:t>
            </a:r>
            <a:r>
              <a:rPr lang="en-US" b="1" dirty="0">
                <a:solidFill>
                  <a:srgbClr val="FF8040"/>
                </a:solidFill>
                <a:latin typeface="Courier New" panose="02070309020205020404" pitchFamily="49" charset="0"/>
                <a:cs typeface="Courier New" panose="02070309020205020404" pitchFamily="49" charset="0"/>
              </a:rPr>
              <a:t>$PWD_FOR_COMMAND</a:t>
            </a:r>
            <a:r>
              <a:rPr lang="en-US" dirty="0">
                <a:solidFill>
                  <a:srgbClr val="000000"/>
                </a:solidFill>
                <a:latin typeface="Courier New" panose="02070309020205020404" pitchFamily="49" charset="0"/>
                <a:cs typeface="Courier New" panose="02070309020205020404" pitchFamily="49" charset="0"/>
              </a:rPr>
              <a:t> </a:t>
            </a:r>
            <a:r>
              <a:rPr lang="en-US" b="1" dirty="0">
                <a:solidFill>
                  <a:srgbClr val="804000"/>
                </a:solidFill>
                <a:latin typeface="Courier New" panose="02070309020205020404" pitchFamily="49" charset="0"/>
                <a:cs typeface="Courier New" panose="02070309020205020404" pitchFamily="49" charset="0"/>
              </a:rPr>
              <a:t>]];</a:t>
            </a:r>
            <a:r>
              <a:rPr lang="en-US" dirty="0">
                <a:solidFill>
                  <a:srgbClr val="000000"/>
                </a:solidFill>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then</a:t>
            </a:r>
            <a:endParaRPr lang="en-US" dirty="0">
              <a:solidFill>
                <a:srgbClr val="000000"/>
              </a:solidFill>
              <a:latin typeface="Courier New" panose="02070309020205020404" pitchFamily="49" charset="0"/>
              <a:cs typeface="Courier New" panose="02070309020205020404" pitchFamily="49" charset="0"/>
            </a:endParaRPr>
          </a:p>
          <a:p>
            <a:r>
              <a:rPr lang="en-US" dirty="0">
                <a:solidFill>
                  <a:srgbClr val="000000"/>
                </a:solidFill>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cd</a:t>
            </a:r>
            <a:r>
              <a:rPr lang="en-US" dirty="0">
                <a:solidFill>
                  <a:srgbClr val="000000"/>
                </a:solidFill>
                <a:latin typeface="Courier New" panose="02070309020205020404" pitchFamily="49" charset="0"/>
                <a:cs typeface="Courier New" panose="02070309020205020404" pitchFamily="49" charset="0"/>
              </a:rPr>
              <a:t> </a:t>
            </a:r>
            <a:r>
              <a:rPr lang="en-US" b="1" dirty="0">
                <a:solidFill>
                  <a:srgbClr val="FF8040"/>
                </a:solidFill>
                <a:latin typeface="Courier New" panose="02070309020205020404" pitchFamily="49" charset="0"/>
                <a:cs typeface="Courier New" panose="02070309020205020404" pitchFamily="49" charset="0"/>
              </a:rPr>
              <a:t>$PWD_FOR_COMMAND</a:t>
            </a:r>
            <a:endParaRPr lang="en-US" dirty="0">
              <a:solidFill>
                <a:srgbClr val="000000"/>
              </a:solidFill>
              <a:latin typeface="Courier New" panose="02070309020205020404" pitchFamily="49" charset="0"/>
              <a:cs typeface="Courier New" panose="02070309020205020404" pitchFamily="49" charset="0"/>
            </a:endParaRPr>
          </a:p>
          <a:p>
            <a:r>
              <a:rPr lang="en-US" b="1" dirty="0">
                <a:solidFill>
                  <a:srgbClr val="0000FF"/>
                </a:solidFill>
                <a:latin typeface="Courier New" panose="02070309020205020404" pitchFamily="49" charset="0"/>
                <a:cs typeface="Courier New" panose="02070309020205020404" pitchFamily="49" charset="0"/>
              </a:rPr>
              <a:t>fi</a:t>
            </a:r>
            <a:endParaRPr lang="en-US" dirty="0">
              <a:solidFill>
                <a:srgbClr val="000000"/>
              </a:solidFill>
              <a:latin typeface="Courier New" panose="02070309020205020404" pitchFamily="49" charset="0"/>
              <a:cs typeface="Courier New" panose="02070309020205020404" pitchFamily="49" charset="0"/>
            </a:endParaRPr>
          </a:p>
          <a:p>
            <a:endParaRPr lang="en-US" dirty="0">
              <a:solidFill>
                <a:srgbClr val="000000"/>
              </a:solidFill>
              <a:latin typeface="Courier New" panose="02070309020205020404" pitchFamily="49" charset="0"/>
              <a:cs typeface="Courier New" panose="02070309020205020404" pitchFamily="49" charset="0"/>
            </a:endParaRPr>
          </a:p>
          <a:p>
            <a:r>
              <a:rPr lang="en-US" dirty="0">
                <a:solidFill>
                  <a:srgbClr val="008000"/>
                </a:solidFill>
                <a:latin typeface="Courier New" panose="02070309020205020404" pitchFamily="49" charset="0"/>
                <a:cs typeface="Courier New" panose="02070309020205020404" pitchFamily="49" charset="0"/>
              </a:rPr>
              <a:t>#Snag the GITROOT so that we can mount the entire source code tree. If you’re not using git you’ll need something else like this (but you should be using git).</a:t>
            </a:r>
            <a:endParaRPr lang="en-US" dirty="0">
              <a:solidFill>
                <a:srgbClr val="000000"/>
              </a:solidFill>
              <a:latin typeface="Courier New" panose="02070309020205020404" pitchFamily="49" charset="0"/>
              <a:cs typeface="Courier New" panose="02070309020205020404" pitchFamily="49" charset="0"/>
            </a:endParaRPr>
          </a:p>
          <a:p>
            <a:r>
              <a:rPr lang="en-US" dirty="0">
                <a:solidFill>
                  <a:srgbClr val="000000"/>
                </a:solidFill>
                <a:latin typeface="Courier New" panose="02070309020205020404" pitchFamily="49" charset="0"/>
                <a:cs typeface="Courier New" panose="02070309020205020404" pitchFamily="49" charset="0"/>
              </a:rPr>
              <a:t>GITROOT</a:t>
            </a:r>
            <a:r>
              <a:rPr lang="en-US" b="1" dirty="0">
                <a:solidFill>
                  <a:srgbClr val="804000"/>
                </a:solidFill>
                <a:latin typeface="Courier New" panose="02070309020205020404" pitchFamily="49" charset="0"/>
                <a:cs typeface="Courier New" panose="02070309020205020404" pitchFamily="49" charset="0"/>
              </a:rPr>
              <a:t>=</a:t>
            </a:r>
            <a:r>
              <a:rPr lang="en-US" b="1" dirty="0">
                <a:solidFill>
                  <a:srgbClr val="804040"/>
                </a:solidFill>
                <a:latin typeface="Courier New" panose="02070309020205020404" pitchFamily="49" charset="0"/>
                <a:cs typeface="Courier New" panose="02070309020205020404" pitchFamily="49" charset="0"/>
              </a:rPr>
              <a:t>$(git rev-parse --show-</a:t>
            </a:r>
            <a:r>
              <a:rPr lang="en-US" b="1" dirty="0" err="1">
                <a:solidFill>
                  <a:srgbClr val="804040"/>
                </a:solidFill>
                <a:latin typeface="Courier New" panose="02070309020205020404" pitchFamily="49" charset="0"/>
                <a:cs typeface="Courier New" panose="02070309020205020404" pitchFamily="49" charset="0"/>
              </a:rPr>
              <a:t>toplevel</a:t>
            </a:r>
            <a:r>
              <a:rPr lang="en-US" b="1" dirty="0">
                <a:solidFill>
                  <a:srgbClr val="804040"/>
                </a:solidFill>
                <a:latin typeface="Courier New" panose="02070309020205020404" pitchFamily="49" charset="0"/>
                <a:cs typeface="Courier New" panose="02070309020205020404" pitchFamily="49" charset="0"/>
              </a:rPr>
              <a:t>)</a:t>
            </a:r>
            <a:endParaRPr lang="en-US" dirty="0">
              <a:solidFill>
                <a:srgbClr val="000000"/>
              </a:solidFill>
              <a:latin typeface="Courier New" panose="02070309020205020404" pitchFamily="49" charset="0"/>
              <a:cs typeface="Courier New" panose="02070309020205020404" pitchFamily="49" charset="0"/>
            </a:endParaRPr>
          </a:p>
          <a:p>
            <a:endParaRPr lang="en-US" dirty="0">
              <a:solidFill>
                <a:srgbClr val="000000"/>
              </a:solidFill>
              <a:latin typeface="Courier New" panose="02070309020205020404" pitchFamily="49" charset="0"/>
              <a:cs typeface="Courier New" panose="02070309020205020404" pitchFamily="49" charset="0"/>
            </a:endParaRPr>
          </a:p>
          <a:p>
            <a:r>
              <a:rPr lang="en-US" dirty="0">
                <a:solidFill>
                  <a:srgbClr val="008000"/>
                </a:solidFill>
                <a:latin typeface="Courier New" panose="02070309020205020404" pitchFamily="49" charset="0"/>
                <a:cs typeface="Courier New" panose="02070309020205020404" pitchFamily="49" charset="0"/>
              </a:rPr>
              <a:t>#Invoke our xml reading version function to get the current version of the project. </a:t>
            </a:r>
            <a:r>
              <a:rPr lang="en-US" b="1" dirty="0">
                <a:solidFill>
                  <a:srgbClr val="008000"/>
                </a:solidFill>
                <a:latin typeface="Courier New" panose="02070309020205020404" pitchFamily="49" charset="0"/>
                <a:cs typeface="Courier New" panose="02070309020205020404" pitchFamily="49" charset="0"/>
              </a:rPr>
              <a:t>1.0-SNAPSHOT</a:t>
            </a:r>
            <a:endParaRPr lang="en-US" b="1" dirty="0">
              <a:solidFill>
                <a:srgbClr val="000000"/>
              </a:solidFill>
              <a:latin typeface="Courier New" panose="02070309020205020404" pitchFamily="49" charset="0"/>
              <a:cs typeface="Courier New" panose="02070309020205020404" pitchFamily="49" charset="0"/>
            </a:endParaRPr>
          </a:p>
          <a:p>
            <a:r>
              <a:rPr lang="en-US" dirty="0">
                <a:solidFill>
                  <a:srgbClr val="000000"/>
                </a:solidFill>
                <a:latin typeface="Courier New" panose="02070309020205020404" pitchFamily="49" charset="0"/>
                <a:cs typeface="Courier New" panose="02070309020205020404" pitchFamily="49" charset="0"/>
              </a:rPr>
              <a:t>VERSION</a:t>
            </a:r>
            <a:r>
              <a:rPr lang="en-US" b="1" dirty="0">
                <a:solidFill>
                  <a:srgbClr val="804000"/>
                </a:solidFill>
                <a:latin typeface="Courier New" panose="02070309020205020404" pitchFamily="49" charset="0"/>
                <a:cs typeface="Courier New" panose="02070309020205020404" pitchFamily="49" charset="0"/>
              </a:rPr>
              <a:t>=</a:t>
            </a:r>
            <a:r>
              <a:rPr lang="en-US" b="1" dirty="0">
                <a:solidFill>
                  <a:srgbClr val="804040"/>
                </a:solidFill>
                <a:latin typeface="Courier New" panose="02070309020205020404" pitchFamily="49" charset="0"/>
                <a:cs typeface="Courier New" panose="02070309020205020404" pitchFamily="49" charset="0"/>
              </a:rPr>
              <a:t>$(</a:t>
            </a:r>
            <a:r>
              <a:rPr lang="en-US" b="1" dirty="0" err="1">
                <a:solidFill>
                  <a:srgbClr val="804040"/>
                </a:solidFill>
                <a:latin typeface="Courier New" panose="02070309020205020404" pitchFamily="49" charset="0"/>
                <a:cs typeface="Courier New" panose="02070309020205020404" pitchFamily="49" charset="0"/>
              </a:rPr>
              <a:t>readversion</a:t>
            </a:r>
            <a:r>
              <a:rPr lang="en-US" b="1" dirty="0">
                <a:solidFill>
                  <a:srgbClr val="804040"/>
                </a:solidFill>
                <a:latin typeface="Courier New" panose="02070309020205020404" pitchFamily="49" charset="0"/>
                <a:cs typeface="Courier New" panose="02070309020205020404" pitchFamily="49" charset="0"/>
              </a:rPr>
              <a:t>)</a:t>
            </a:r>
            <a:endParaRPr lang="en-US" dirty="0">
              <a:solidFill>
                <a:srgbClr val="000000"/>
              </a:solidFill>
              <a:latin typeface="Courier New" panose="02070309020205020404" pitchFamily="49" charset="0"/>
              <a:cs typeface="Courier New" panose="02070309020205020404" pitchFamily="49" charset="0"/>
            </a:endParaRPr>
          </a:p>
          <a:p>
            <a:endParaRPr lang="en-US" dirty="0">
              <a:solidFill>
                <a:srgbClr val="008000"/>
              </a:solidFill>
              <a:latin typeface="Courier New" panose="02070309020205020404" pitchFamily="49" charset="0"/>
              <a:cs typeface="Courier New" panose="02070309020205020404" pitchFamily="49" charset="0"/>
            </a:endParaRPr>
          </a:p>
          <a:p>
            <a:r>
              <a:rPr lang="en-US" dirty="0">
                <a:solidFill>
                  <a:srgbClr val="008000"/>
                </a:solidFill>
                <a:latin typeface="Courier New" panose="02070309020205020404" pitchFamily="49" charset="0"/>
                <a:cs typeface="Courier New" panose="02070309020205020404" pitchFamily="49" charset="0"/>
              </a:rPr>
              <a:t>#In the container add ourselves to any groups that we are in outside the container</a:t>
            </a:r>
            <a:endParaRPr lang="en-US" dirty="0">
              <a:solidFill>
                <a:srgbClr val="000000"/>
              </a:solidFill>
              <a:latin typeface="Courier New" panose="02070309020205020404" pitchFamily="49" charset="0"/>
              <a:cs typeface="Courier New" panose="02070309020205020404" pitchFamily="49" charset="0"/>
            </a:endParaRPr>
          </a:p>
          <a:p>
            <a:r>
              <a:rPr lang="en-US" dirty="0">
                <a:solidFill>
                  <a:srgbClr val="000000"/>
                </a:solidFill>
                <a:latin typeface="Courier New" panose="02070309020205020404" pitchFamily="49" charset="0"/>
                <a:cs typeface="Courier New" panose="02070309020205020404" pitchFamily="49" charset="0"/>
              </a:rPr>
              <a:t>GROUP_ADDS</a:t>
            </a:r>
            <a:r>
              <a:rPr lang="en-US" b="1" dirty="0">
                <a:solidFill>
                  <a:srgbClr val="804000"/>
                </a:solidFill>
                <a:latin typeface="Courier New" panose="02070309020205020404" pitchFamily="49" charset="0"/>
                <a:cs typeface="Courier New" panose="02070309020205020404" pitchFamily="49" charset="0"/>
              </a:rPr>
              <a:t>=</a:t>
            </a:r>
            <a:r>
              <a:rPr lang="en-US" b="1" dirty="0">
                <a:solidFill>
                  <a:srgbClr val="804040"/>
                </a:solidFill>
                <a:latin typeface="Courier New" panose="02070309020205020404" pitchFamily="49" charset="0"/>
                <a:cs typeface="Courier New" panose="02070309020205020404" pitchFamily="49" charset="0"/>
              </a:rPr>
              <a:t>$(for group in $(id --groups); do echo "--group-add=${group}"; done)</a:t>
            </a:r>
            <a:endParaRPr lang="en-US" dirty="0">
              <a:solidFill>
                <a:srgbClr val="000000"/>
              </a:solidFill>
              <a:latin typeface="Courier New" panose="02070309020205020404" pitchFamily="49" charset="0"/>
              <a:cs typeface="Courier New" panose="02070309020205020404" pitchFamily="49" charset="0"/>
            </a:endParaRPr>
          </a:p>
          <a:p>
            <a:endParaRPr lang="en-US" dirty="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1000372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1E519-ECD2-4887-96B6-46BE9DDFD578}"/>
              </a:ext>
            </a:extLst>
          </p:cNvPr>
          <p:cNvSpPr>
            <a:spLocks noGrp="1"/>
          </p:cNvSpPr>
          <p:nvPr>
            <p:ph type="title"/>
          </p:nvPr>
        </p:nvSpPr>
        <p:spPr/>
        <p:txBody>
          <a:bodyPr/>
          <a:lstStyle/>
          <a:p>
            <a:pPr algn="ctr"/>
            <a:r>
              <a:rPr lang="en-US" dirty="0"/>
              <a:t>env.sh - </a:t>
            </a:r>
            <a:r>
              <a:rPr lang="en-US" b="1" dirty="0"/>
              <a:t>docker run</a:t>
            </a:r>
            <a:r>
              <a:rPr lang="en-US" dirty="0"/>
              <a:t> invocation</a:t>
            </a:r>
          </a:p>
        </p:txBody>
      </p:sp>
      <p:sp>
        <p:nvSpPr>
          <p:cNvPr id="3" name="Rectangle 2">
            <a:extLst>
              <a:ext uri="{FF2B5EF4-FFF2-40B4-BE49-F238E27FC236}">
                <a16:creationId xmlns:a16="http://schemas.microsoft.com/office/drawing/2014/main" id="{0E18E093-11B6-4C7E-B6C2-06C15D3FAEB7}"/>
              </a:ext>
            </a:extLst>
          </p:cNvPr>
          <p:cNvSpPr/>
          <p:nvPr/>
        </p:nvSpPr>
        <p:spPr>
          <a:xfrm>
            <a:off x="0" y="1359673"/>
            <a:ext cx="12001168" cy="5078313"/>
          </a:xfrm>
          <a:prstGeom prst="rect">
            <a:avLst/>
          </a:prstGeom>
        </p:spPr>
        <p:txBody>
          <a:bodyPr wrap="square">
            <a:spAutoFit/>
          </a:bodyPr>
          <a:lstStyle/>
          <a:p>
            <a:r>
              <a:rPr lang="en-US" dirty="0">
                <a:solidFill>
                  <a:srgbClr val="000000"/>
                </a:solidFill>
                <a:latin typeface="Courier New" panose="02070309020205020404" pitchFamily="49" charset="0"/>
                <a:cs typeface="Courier New" panose="02070309020205020404" pitchFamily="49" charset="0"/>
              </a:rPr>
              <a:t>docker run </a:t>
            </a:r>
            <a:r>
              <a:rPr lang="en-US" b="1" dirty="0">
                <a:solidFill>
                  <a:srgbClr val="804000"/>
                </a:solidFill>
                <a:latin typeface="Courier New" panose="02070309020205020404" pitchFamily="49" charset="0"/>
                <a:cs typeface="Courier New" panose="02070309020205020404" pitchFamily="49" charset="0"/>
              </a:rPr>
              <a:t>\</a:t>
            </a:r>
          </a:p>
          <a:p>
            <a:r>
              <a:rPr lang="en-US" dirty="0">
                <a:solidFill>
                  <a:srgbClr val="008000"/>
                </a:solidFill>
                <a:latin typeface="Courier New" panose="02070309020205020404" pitchFamily="49" charset="0"/>
                <a:cs typeface="Courier New" panose="02070309020205020404" pitchFamily="49" charset="0"/>
              </a:rPr>
              <a:t>#We’re going to spin up a temporary container to run this code in, we just want to trash it afterwards. Without this you’d have a new container laying around after each invocation of the command.</a:t>
            </a:r>
            <a:endParaRPr lang="en-US" dirty="0">
              <a:solidFill>
                <a:srgbClr val="000000"/>
              </a:solidFill>
              <a:latin typeface="Courier New" panose="02070309020205020404" pitchFamily="49" charset="0"/>
              <a:cs typeface="Courier New" panose="02070309020205020404" pitchFamily="49" charset="0"/>
            </a:endParaRPr>
          </a:p>
          <a:p>
            <a:r>
              <a:rPr lang="en-US" dirty="0">
                <a:solidFill>
                  <a:srgbClr val="000000"/>
                </a:solidFill>
                <a:latin typeface="Courier New" panose="02070309020205020404" pitchFamily="49" charset="0"/>
                <a:cs typeface="Courier New" panose="02070309020205020404" pitchFamily="49" charset="0"/>
              </a:rPr>
              <a:t>    </a:t>
            </a:r>
            <a:r>
              <a:rPr lang="en-US" b="1" dirty="0">
                <a:solidFill>
                  <a:srgbClr val="804000"/>
                </a:solidFill>
                <a:latin typeface="Courier New" panose="02070309020205020404" pitchFamily="49" charset="0"/>
                <a:cs typeface="Courier New" panose="02070309020205020404" pitchFamily="49" charset="0"/>
              </a:rPr>
              <a:t>--</a:t>
            </a:r>
            <a:r>
              <a:rPr lang="en-US" dirty="0" err="1">
                <a:solidFill>
                  <a:srgbClr val="000000"/>
                </a:solidFill>
                <a:latin typeface="Courier New" panose="02070309020205020404" pitchFamily="49" charset="0"/>
                <a:cs typeface="Courier New" panose="02070309020205020404" pitchFamily="49" charset="0"/>
              </a:rPr>
              <a:t>rm</a:t>
            </a:r>
            <a:r>
              <a:rPr lang="en-US" b="1" dirty="0">
                <a:solidFill>
                  <a:srgbClr val="804000"/>
                </a:solidFill>
                <a:latin typeface="Courier New" panose="02070309020205020404" pitchFamily="49" charset="0"/>
                <a:cs typeface="Courier New" panose="02070309020205020404" pitchFamily="49" charset="0"/>
              </a:rPr>
              <a:t>=</a:t>
            </a:r>
            <a:r>
              <a:rPr lang="en-US" dirty="0">
                <a:solidFill>
                  <a:srgbClr val="000000"/>
                </a:solidFill>
                <a:latin typeface="Courier New" panose="02070309020205020404" pitchFamily="49" charset="0"/>
                <a:cs typeface="Courier New" panose="02070309020205020404" pitchFamily="49" charset="0"/>
              </a:rPr>
              <a:t>true </a:t>
            </a:r>
            <a:r>
              <a:rPr lang="en-US" b="1" dirty="0">
                <a:solidFill>
                  <a:srgbClr val="804000"/>
                </a:solidFill>
                <a:latin typeface="Courier New" panose="02070309020205020404" pitchFamily="49" charset="0"/>
                <a:cs typeface="Courier New" panose="02070309020205020404" pitchFamily="49" charset="0"/>
              </a:rPr>
              <a:t>\</a:t>
            </a:r>
          </a:p>
          <a:p>
            <a:r>
              <a:rPr lang="en-US" dirty="0">
                <a:solidFill>
                  <a:srgbClr val="008000"/>
                </a:solidFill>
                <a:latin typeface="Courier New" panose="02070309020205020404" pitchFamily="49" charset="0"/>
                <a:cs typeface="Courier New" panose="02070309020205020404" pitchFamily="49" charset="0"/>
              </a:rPr>
              <a:t>#Be on the same networking interface as our host machine. This makes the Docker have access to all the networking connections that you do as a normal user.</a:t>
            </a:r>
            <a:endParaRPr lang="en-US" dirty="0">
              <a:solidFill>
                <a:srgbClr val="000000"/>
              </a:solidFill>
              <a:latin typeface="Courier New" panose="02070309020205020404" pitchFamily="49" charset="0"/>
              <a:cs typeface="Courier New" panose="02070309020205020404" pitchFamily="49" charset="0"/>
            </a:endParaRPr>
          </a:p>
          <a:p>
            <a:r>
              <a:rPr lang="en-US" dirty="0">
                <a:solidFill>
                  <a:srgbClr val="000000"/>
                </a:solidFill>
                <a:latin typeface="Courier New" panose="02070309020205020404" pitchFamily="49" charset="0"/>
                <a:cs typeface="Courier New" panose="02070309020205020404" pitchFamily="49" charset="0"/>
              </a:rPr>
              <a:t>    </a:t>
            </a:r>
            <a:r>
              <a:rPr lang="en-US" b="1" dirty="0">
                <a:solidFill>
                  <a:srgbClr val="804000"/>
                </a:solidFill>
                <a:latin typeface="Courier New" panose="02070309020205020404" pitchFamily="49" charset="0"/>
                <a:cs typeface="Courier New" panose="02070309020205020404" pitchFamily="49" charset="0"/>
              </a:rPr>
              <a:t>--</a:t>
            </a:r>
            <a:r>
              <a:rPr lang="en-US" dirty="0">
                <a:solidFill>
                  <a:srgbClr val="000000"/>
                </a:solidFill>
                <a:latin typeface="Courier New" panose="02070309020205020404" pitchFamily="49" charset="0"/>
                <a:cs typeface="Courier New" panose="02070309020205020404" pitchFamily="49" charset="0"/>
              </a:rPr>
              <a:t>net</a:t>
            </a:r>
            <a:r>
              <a:rPr lang="en-US" b="1" dirty="0">
                <a:solidFill>
                  <a:srgbClr val="804000"/>
                </a:solidFill>
                <a:latin typeface="Courier New" panose="02070309020205020404" pitchFamily="49" charset="0"/>
                <a:cs typeface="Courier New" panose="02070309020205020404" pitchFamily="49" charset="0"/>
              </a:rPr>
              <a:t>=</a:t>
            </a:r>
            <a:r>
              <a:rPr lang="en-US" dirty="0">
                <a:solidFill>
                  <a:srgbClr val="000000"/>
                </a:solidFill>
                <a:latin typeface="Courier New" panose="02070309020205020404" pitchFamily="49" charset="0"/>
                <a:cs typeface="Courier New" panose="02070309020205020404" pitchFamily="49" charset="0"/>
              </a:rPr>
              <a:t>host </a:t>
            </a:r>
            <a:r>
              <a:rPr lang="en-US" b="1" dirty="0">
                <a:solidFill>
                  <a:srgbClr val="804000"/>
                </a:solidFill>
                <a:latin typeface="Courier New" panose="02070309020205020404" pitchFamily="49" charset="0"/>
                <a:cs typeface="Courier New" panose="02070309020205020404" pitchFamily="49" charset="0"/>
              </a:rPr>
              <a:t>\</a:t>
            </a:r>
          </a:p>
          <a:p>
            <a:r>
              <a:rPr lang="en-US" dirty="0">
                <a:solidFill>
                  <a:srgbClr val="008000"/>
                </a:solidFill>
                <a:latin typeface="Courier New" panose="02070309020205020404" pitchFamily="49" charset="0"/>
                <a:cs typeface="Courier New" panose="02070309020205020404" pitchFamily="49" charset="0"/>
              </a:rPr>
              <a:t>#Be ourselves inside of the container. If you don’t do this you’ll do wacky stuff like write out your files as root.</a:t>
            </a:r>
            <a:endParaRPr lang="en-US" dirty="0">
              <a:solidFill>
                <a:srgbClr val="000000"/>
              </a:solidFill>
              <a:latin typeface="Courier New" panose="02070309020205020404" pitchFamily="49" charset="0"/>
              <a:cs typeface="Courier New" panose="02070309020205020404" pitchFamily="49" charset="0"/>
            </a:endParaRPr>
          </a:p>
          <a:p>
            <a:r>
              <a:rPr lang="en-US" dirty="0">
                <a:solidFill>
                  <a:srgbClr val="000000"/>
                </a:solidFill>
                <a:latin typeface="Courier New" panose="02070309020205020404" pitchFamily="49" charset="0"/>
                <a:cs typeface="Courier New" panose="02070309020205020404" pitchFamily="49" charset="0"/>
              </a:rPr>
              <a:t>    </a:t>
            </a:r>
            <a:r>
              <a:rPr lang="en-US" b="1" dirty="0">
                <a:solidFill>
                  <a:srgbClr val="804000"/>
                </a:solidFill>
                <a:latin typeface="Courier New" panose="02070309020205020404" pitchFamily="49" charset="0"/>
                <a:cs typeface="Courier New" panose="02070309020205020404" pitchFamily="49" charset="0"/>
              </a:rPr>
              <a:t>--</a:t>
            </a:r>
            <a:r>
              <a:rPr lang="en-US" dirty="0">
                <a:solidFill>
                  <a:srgbClr val="000000"/>
                </a:solidFill>
                <a:latin typeface="Courier New" panose="02070309020205020404" pitchFamily="49" charset="0"/>
                <a:cs typeface="Courier New" panose="02070309020205020404" pitchFamily="49" charset="0"/>
              </a:rPr>
              <a:t>user</a:t>
            </a:r>
            <a:r>
              <a:rPr lang="en-US" b="1" dirty="0">
                <a:solidFill>
                  <a:srgbClr val="804000"/>
                </a:solidFill>
                <a:latin typeface="Courier New" panose="02070309020205020404" pitchFamily="49" charset="0"/>
                <a:cs typeface="Courier New" panose="02070309020205020404" pitchFamily="49" charset="0"/>
              </a:rPr>
              <a:t>=</a:t>
            </a:r>
            <a:r>
              <a:rPr lang="en-US" b="1" dirty="0">
                <a:solidFill>
                  <a:srgbClr val="804040"/>
                </a:solidFill>
                <a:latin typeface="Courier New" panose="02070309020205020404" pitchFamily="49" charset="0"/>
                <a:cs typeface="Courier New" panose="02070309020205020404" pitchFamily="49" charset="0"/>
              </a:rPr>
              <a:t>$(id -u)</a:t>
            </a:r>
            <a:r>
              <a:rPr lang="en-US" b="1" dirty="0">
                <a:solidFill>
                  <a:srgbClr val="804000"/>
                </a:solidFill>
                <a:latin typeface="Courier New" panose="02070309020205020404" pitchFamily="49" charset="0"/>
                <a:cs typeface="Courier New" panose="02070309020205020404" pitchFamily="49" charset="0"/>
              </a:rPr>
              <a:t>:</a:t>
            </a:r>
            <a:r>
              <a:rPr lang="en-US" b="1" dirty="0">
                <a:solidFill>
                  <a:srgbClr val="804040"/>
                </a:solidFill>
                <a:latin typeface="Courier New" panose="02070309020205020404" pitchFamily="49" charset="0"/>
                <a:cs typeface="Courier New" panose="02070309020205020404" pitchFamily="49" charset="0"/>
              </a:rPr>
              <a:t>$(id -g)</a:t>
            </a:r>
            <a:r>
              <a:rPr lang="en-US" dirty="0">
                <a:solidFill>
                  <a:srgbClr val="000000"/>
                </a:solidFill>
                <a:latin typeface="Courier New" panose="02070309020205020404" pitchFamily="49" charset="0"/>
                <a:cs typeface="Courier New" panose="02070309020205020404" pitchFamily="49" charset="0"/>
              </a:rPr>
              <a:t> </a:t>
            </a:r>
            <a:r>
              <a:rPr lang="en-US" b="1" dirty="0">
                <a:solidFill>
                  <a:srgbClr val="804000"/>
                </a:solidFill>
                <a:latin typeface="Courier New" panose="02070309020205020404" pitchFamily="49" charset="0"/>
                <a:cs typeface="Courier New" panose="02070309020205020404" pitchFamily="49" charset="0"/>
              </a:rPr>
              <a:t>\</a:t>
            </a:r>
          </a:p>
          <a:p>
            <a:r>
              <a:rPr lang="en-US" dirty="0">
                <a:solidFill>
                  <a:srgbClr val="008000"/>
                </a:solidFill>
                <a:latin typeface="Courier New" panose="02070309020205020404" pitchFamily="49" charset="0"/>
                <a:cs typeface="Courier New" panose="02070309020205020404" pitchFamily="49" charset="0"/>
              </a:rPr>
              <a:t>#Maintain the same terminal settings inside the container. This makes programs like less, and </a:t>
            </a:r>
            <a:r>
              <a:rPr lang="en-US" dirty="0" err="1">
                <a:solidFill>
                  <a:srgbClr val="008000"/>
                </a:solidFill>
                <a:latin typeface="Courier New" panose="02070309020205020404" pitchFamily="49" charset="0"/>
                <a:cs typeface="Courier New" panose="02070309020205020404" pitchFamily="49" charset="0"/>
              </a:rPr>
              <a:t>nano</a:t>
            </a:r>
            <a:r>
              <a:rPr lang="en-US" dirty="0">
                <a:solidFill>
                  <a:srgbClr val="008000"/>
                </a:solidFill>
                <a:latin typeface="Courier New" panose="02070309020205020404" pitchFamily="49" charset="0"/>
                <a:cs typeface="Courier New" panose="02070309020205020404" pitchFamily="49" charset="0"/>
              </a:rPr>
              <a:t> happy who don’t like not having TERM set.</a:t>
            </a:r>
            <a:endParaRPr lang="en-US" b="1" dirty="0">
              <a:solidFill>
                <a:srgbClr val="804000"/>
              </a:solidFill>
              <a:latin typeface="Courier New" panose="02070309020205020404" pitchFamily="49" charset="0"/>
              <a:cs typeface="Courier New" panose="02070309020205020404" pitchFamily="49" charset="0"/>
            </a:endParaRPr>
          </a:p>
          <a:p>
            <a:r>
              <a:rPr lang="en-US" dirty="0">
                <a:solidFill>
                  <a:srgbClr val="000000"/>
                </a:solidFill>
                <a:latin typeface="Courier New" panose="02070309020205020404" pitchFamily="49" charset="0"/>
                <a:cs typeface="Courier New" panose="02070309020205020404" pitchFamily="49" charset="0"/>
              </a:rPr>
              <a:t>    -e TERM</a:t>
            </a:r>
            <a:r>
              <a:rPr lang="en-US" b="1" dirty="0">
                <a:solidFill>
                  <a:srgbClr val="804000"/>
                </a:solidFill>
                <a:latin typeface="Courier New" panose="02070309020205020404" pitchFamily="49" charset="0"/>
                <a:cs typeface="Courier New" panose="02070309020205020404" pitchFamily="49" charset="0"/>
              </a:rPr>
              <a:t>=</a:t>
            </a:r>
            <a:r>
              <a:rPr lang="en-US" dirty="0">
                <a:solidFill>
                  <a:srgbClr val="008080"/>
                </a:solidFill>
                <a:latin typeface="Courier New" panose="02070309020205020404" pitchFamily="49" charset="0"/>
                <a:cs typeface="Courier New" panose="02070309020205020404" pitchFamily="49" charset="0"/>
              </a:rPr>
              <a:t>${TERM}</a:t>
            </a:r>
            <a:r>
              <a:rPr lang="en-US" dirty="0">
                <a:solidFill>
                  <a:srgbClr val="000000"/>
                </a:solidFill>
                <a:latin typeface="Courier New" panose="02070309020205020404" pitchFamily="49" charset="0"/>
                <a:cs typeface="Courier New" panose="02070309020205020404" pitchFamily="49" charset="0"/>
              </a:rPr>
              <a:t> </a:t>
            </a:r>
            <a:r>
              <a:rPr lang="en-US" b="1" dirty="0">
                <a:solidFill>
                  <a:srgbClr val="804000"/>
                </a:solidFill>
                <a:latin typeface="Courier New" panose="02070309020205020404" pitchFamily="49" charset="0"/>
                <a:cs typeface="Courier New" panose="02070309020205020404" pitchFamily="49" charset="0"/>
              </a:rPr>
              <a:t>\</a:t>
            </a:r>
          </a:p>
          <a:p>
            <a:r>
              <a:rPr lang="en-US" dirty="0">
                <a:solidFill>
                  <a:srgbClr val="008000"/>
                </a:solidFill>
                <a:latin typeface="Courier New" panose="02070309020205020404" pitchFamily="49" charset="0"/>
                <a:cs typeface="Courier New" panose="02070309020205020404" pitchFamily="49" charset="0"/>
              </a:rPr>
              <a:t>#</a:t>
            </a:r>
            <a:r>
              <a:rPr lang="en-US" dirty="0" err="1">
                <a:solidFill>
                  <a:srgbClr val="008000"/>
                </a:solidFill>
                <a:latin typeface="Courier New" panose="02070309020205020404" pitchFamily="49" charset="0"/>
                <a:cs typeface="Courier New" panose="02070309020205020404" pitchFamily="49" charset="0"/>
              </a:rPr>
              <a:t>Workdir</a:t>
            </a:r>
            <a:r>
              <a:rPr lang="en-US" dirty="0">
                <a:solidFill>
                  <a:srgbClr val="008000"/>
                </a:solidFill>
                <a:latin typeface="Courier New" panose="02070309020205020404" pitchFamily="49" charset="0"/>
                <a:cs typeface="Courier New" panose="02070309020205020404" pitchFamily="49" charset="0"/>
              </a:rPr>
              <a:t> sets the place where our command will execute inside of the Docker container. Make it the current working directory so Docker will run our command in the same place.</a:t>
            </a:r>
          </a:p>
          <a:p>
            <a:r>
              <a:rPr lang="en-US" b="1" dirty="0">
                <a:solidFill>
                  <a:srgbClr val="804000"/>
                </a:solidFill>
                <a:latin typeface="Courier New" panose="02070309020205020404" pitchFamily="49" charset="0"/>
                <a:cs typeface="Courier New" panose="02070309020205020404" pitchFamily="49" charset="0"/>
              </a:rPr>
              <a:t>    --</a:t>
            </a:r>
            <a:r>
              <a:rPr lang="en-US" dirty="0" err="1">
                <a:solidFill>
                  <a:srgbClr val="000000"/>
                </a:solidFill>
                <a:latin typeface="Courier New" panose="02070309020205020404" pitchFamily="49" charset="0"/>
                <a:cs typeface="Courier New" panose="02070309020205020404" pitchFamily="49" charset="0"/>
              </a:rPr>
              <a:t>workdir</a:t>
            </a:r>
            <a:r>
              <a:rPr lang="en-US" b="1" dirty="0">
                <a:solidFill>
                  <a:srgbClr val="804000"/>
                </a:solidFill>
                <a:latin typeface="Courier New" panose="02070309020205020404" pitchFamily="49" charset="0"/>
                <a:cs typeface="Courier New" panose="02070309020205020404" pitchFamily="49" charset="0"/>
              </a:rPr>
              <a:t>=</a:t>
            </a:r>
            <a:r>
              <a:rPr lang="en-US" b="1" dirty="0">
                <a:solidFill>
                  <a:srgbClr val="804040"/>
                </a:solidFill>
                <a:latin typeface="Courier New" panose="02070309020205020404" pitchFamily="49" charset="0"/>
                <a:cs typeface="Courier New" panose="02070309020205020404" pitchFamily="49" charset="0"/>
              </a:rPr>
              <a:t>$(</a:t>
            </a:r>
            <a:r>
              <a:rPr lang="en-US" b="1" dirty="0" err="1">
                <a:solidFill>
                  <a:srgbClr val="804040"/>
                </a:solidFill>
                <a:latin typeface="Courier New" panose="02070309020205020404" pitchFamily="49" charset="0"/>
                <a:cs typeface="Courier New" panose="02070309020205020404" pitchFamily="49" charset="0"/>
              </a:rPr>
              <a:t>pwd</a:t>
            </a:r>
            <a:r>
              <a:rPr lang="en-US" b="1" dirty="0">
                <a:solidFill>
                  <a:srgbClr val="804040"/>
                </a:solidFill>
                <a:latin typeface="Courier New" panose="02070309020205020404" pitchFamily="49" charset="0"/>
                <a:cs typeface="Courier New" panose="02070309020205020404" pitchFamily="49" charset="0"/>
              </a:rPr>
              <a:t>)</a:t>
            </a:r>
            <a:r>
              <a:rPr lang="en-US" dirty="0">
                <a:solidFill>
                  <a:srgbClr val="000000"/>
                </a:solidFill>
                <a:latin typeface="Courier New" panose="02070309020205020404" pitchFamily="49" charset="0"/>
                <a:cs typeface="Courier New" panose="02070309020205020404" pitchFamily="49" charset="0"/>
              </a:rPr>
              <a:t> </a:t>
            </a:r>
            <a:r>
              <a:rPr lang="en-US" b="1" dirty="0">
                <a:solidFill>
                  <a:srgbClr val="804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37616735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1E519-ECD2-4887-96B6-46BE9DDFD578}"/>
              </a:ext>
            </a:extLst>
          </p:cNvPr>
          <p:cNvSpPr>
            <a:spLocks noGrp="1"/>
          </p:cNvSpPr>
          <p:nvPr>
            <p:ph type="title"/>
          </p:nvPr>
        </p:nvSpPr>
        <p:spPr/>
        <p:txBody>
          <a:bodyPr/>
          <a:lstStyle/>
          <a:p>
            <a:pPr algn="ctr"/>
            <a:r>
              <a:rPr lang="en-US" dirty="0"/>
              <a:t>env.sh - </a:t>
            </a:r>
            <a:r>
              <a:rPr lang="en-US" b="1" dirty="0"/>
              <a:t>docker run</a:t>
            </a:r>
            <a:r>
              <a:rPr lang="en-US" dirty="0"/>
              <a:t> invocation</a:t>
            </a:r>
          </a:p>
        </p:txBody>
      </p:sp>
      <p:sp>
        <p:nvSpPr>
          <p:cNvPr id="3" name="Rectangle 2">
            <a:extLst>
              <a:ext uri="{FF2B5EF4-FFF2-40B4-BE49-F238E27FC236}">
                <a16:creationId xmlns:a16="http://schemas.microsoft.com/office/drawing/2014/main" id="{0E18E093-11B6-4C7E-B6C2-06C15D3FAEB7}"/>
              </a:ext>
            </a:extLst>
          </p:cNvPr>
          <p:cNvSpPr/>
          <p:nvPr/>
        </p:nvSpPr>
        <p:spPr>
          <a:xfrm>
            <a:off x="1" y="1423283"/>
            <a:ext cx="12001168" cy="4801314"/>
          </a:xfrm>
          <a:prstGeom prst="rect">
            <a:avLst/>
          </a:prstGeom>
        </p:spPr>
        <p:txBody>
          <a:bodyPr wrap="square">
            <a:spAutoFit/>
          </a:bodyPr>
          <a:lstStyle/>
          <a:p>
            <a:r>
              <a:rPr lang="en-US" dirty="0">
                <a:solidFill>
                  <a:srgbClr val="008000"/>
                </a:solidFill>
                <a:latin typeface="Courier New" panose="02070309020205020404" pitchFamily="49" charset="0"/>
                <a:cs typeface="Courier New" panose="02070309020205020404" pitchFamily="49" charset="0"/>
              </a:rPr>
              <a:t>#Makes the x11 socket available for the Docker container. Allows GUI apps to run and pump bytes to our display through the same socket that we’re normally using. To run GUI style apps you either need to run </a:t>
            </a:r>
            <a:r>
              <a:rPr lang="en-US" dirty="0" err="1">
                <a:solidFill>
                  <a:srgbClr val="008000"/>
                </a:solidFill>
                <a:latin typeface="Courier New" panose="02070309020205020404" pitchFamily="49" charset="0"/>
                <a:cs typeface="Courier New" panose="02070309020205020404" pitchFamily="49" charset="0"/>
              </a:rPr>
              <a:t>xvfb</a:t>
            </a:r>
            <a:r>
              <a:rPr lang="en-US" dirty="0">
                <a:solidFill>
                  <a:srgbClr val="008000"/>
                </a:solidFill>
                <a:latin typeface="Courier New" panose="02070309020205020404" pitchFamily="49" charset="0"/>
                <a:cs typeface="Courier New" panose="02070309020205020404" pitchFamily="49" charset="0"/>
              </a:rPr>
              <a:t> inside the Docker, or let it share your display.</a:t>
            </a:r>
            <a:endParaRPr lang="en-US" b="1" dirty="0">
              <a:solidFill>
                <a:srgbClr val="804000"/>
              </a:solidFill>
              <a:latin typeface="Courier New" panose="02070309020205020404" pitchFamily="49" charset="0"/>
              <a:cs typeface="Courier New" panose="02070309020205020404" pitchFamily="49" charset="0"/>
            </a:endParaRPr>
          </a:p>
          <a:p>
            <a:r>
              <a:rPr lang="en-US" b="1" dirty="0">
                <a:solidFill>
                  <a:srgbClr val="804000"/>
                </a:solidFill>
                <a:latin typeface="Courier New" panose="02070309020205020404" pitchFamily="49" charset="0"/>
                <a:cs typeface="Courier New" panose="02070309020205020404" pitchFamily="49" charset="0"/>
              </a:rPr>
              <a:t>    --</a:t>
            </a:r>
            <a:r>
              <a:rPr lang="en-US" dirty="0">
                <a:solidFill>
                  <a:srgbClr val="000000"/>
                </a:solidFill>
                <a:latin typeface="Courier New" panose="02070309020205020404" pitchFamily="49" charset="0"/>
                <a:cs typeface="Courier New" panose="02070309020205020404" pitchFamily="49" charset="0"/>
              </a:rPr>
              <a:t>volume</a:t>
            </a:r>
            <a:r>
              <a:rPr lang="en-US" b="1" dirty="0">
                <a:solidFill>
                  <a:srgbClr val="804000"/>
                </a:solidFill>
                <a:latin typeface="Courier New" panose="02070309020205020404" pitchFamily="49" charset="0"/>
                <a:cs typeface="Courier New" panose="02070309020205020404" pitchFamily="49" charset="0"/>
              </a:rPr>
              <a:t>=/</a:t>
            </a:r>
            <a:r>
              <a:rPr lang="en-US" dirty="0" err="1">
                <a:solidFill>
                  <a:srgbClr val="000000"/>
                </a:solidFill>
                <a:latin typeface="Courier New" panose="02070309020205020404" pitchFamily="49" charset="0"/>
                <a:cs typeface="Courier New" panose="02070309020205020404" pitchFamily="49" charset="0"/>
              </a:rPr>
              <a:t>tmp</a:t>
            </a:r>
            <a:r>
              <a:rPr lang="en-US" b="1" dirty="0">
                <a:solidFill>
                  <a:srgbClr val="804000"/>
                </a:solidFill>
                <a:latin typeface="Courier New" panose="02070309020205020404" pitchFamily="49" charset="0"/>
                <a:cs typeface="Courier New" panose="02070309020205020404" pitchFamily="49" charset="0"/>
              </a:rPr>
              <a:t>/.</a:t>
            </a:r>
            <a:r>
              <a:rPr lang="en-US" dirty="0">
                <a:solidFill>
                  <a:srgbClr val="000000"/>
                </a:solidFill>
                <a:latin typeface="Courier New" panose="02070309020205020404" pitchFamily="49" charset="0"/>
                <a:cs typeface="Courier New" panose="02070309020205020404" pitchFamily="49" charset="0"/>
              </a:rPr>
              <a:t>X11-unix</a:t>
            </a:r>
            <a:r>
              <a:rPr lang="en-US" b="1" dirty="0">
                <a:solidFill>
                  <a:srgbClr val="804000"/>
                </a:solidFill>
                <a:latin typeface="Courier New" panose="02070309020205020404" pitchFamily="49" charset="0"/>
                <a:cs typeface="Courier New" panose="02070309020205020404" pitchFamily="49" charset="0"/>
              </a:rPr>
              <a:t>:/</a:t>
            </a:r>
            <a:r>
              <a:rPr lang="en-US" dirty="0" err="1">
                <a:solidFill>
                  <a:srgbClr val="000000"/>
                </a:solidFill>
                <a:latin typeface="Courier New" panose="02070309020205020404" pitchFamily="49" charset="0"/>
                <a:cs typeface="Courier New" panose="02070309020205020404" pitchFamily="49" charset="0"/>
              </a:rPr>
              <a:t>tmp</a:t>
            </a:r>
            <a:r>
              <a:rPr lang="en-US" b="1" dirty="0">
                <a:solidFill>
                  <a:srgbClr val="804000"/>
                </a:solidFill>
                <a:latin typeface="Courier New" panose="02070309020205020404" pitchFamily="49" charset="0"/>
                <a:cs typeface="Courier New" panose="02070309020205020404" pitchFamily="49" charset="0"/>
              </a:rPr>
              <a:t>/.</a:t>
            </a:r>
            <a:r>
              <a:rPr lang="en-US" dirty="0">
                <a:solidFill>
                  <a:srgbClr val="000000"/>
                </a:solidFill>
                <a:latin typeface="Courier New" panose="02070309020205020404" pitchFamily="49" charset="0"/>
                <a:cs typeface="Courier New" panose="02070309020205020404" pitchFamily="49" charset="0"/>
              </a:rPr>
              <a:t>X11-unix </a:t>
            </a:r>
            <a:r>
              <a:rPr lang="en-US" b="1" dirty="0">
                <a:solidFill>
                  <a:srgbClr val="804000"/>
                </a:solidFill>
                <a:latin typeface="Courier New" panose="02070309020205020404" pitchFamily="49" charset="0"/>
                <a:cs typeface="Courier New" panose="02070309020205020404" pitchFamily="49" charset="0"/>
              </a:rPr>
              <a:t>\</a:t>
            </a:r>
          </a:p>
          <a:p>
            <a:r>
              <a:rPr lang="en-US" dirty="0">
                <a:solidFill>
                  <a:srgbClr val="008000"/>
                </a:solidFill>
                <a:latin typeface="Courier New" panose="02070309020205020404" pitchFamily="49" charset="0"/>
                <a:cs typeface="Courier New" panose="02070309020205020404" pitchFamily="49" charset="0"/>
              </a:rPr>
              <a:t>#Works with the above to identify the display. :0 is the normal value.</a:t>
            </a:r>
            <a:endParaRPr lang="en-US" dirty="0">
              <a:solidFill>
                <a:srgbClr val="000000"/>
              </a:solidFill>
              <a:latin typeface="Courier New" panose="02070309020205020404" pitchFamily="49" charset="0"/>
              <a:cs typeface="Courier New" panose="02070309020205020404" pitchFamily="49" charset="0"/>
            </a:endParaRPr>
          </a:p>
          <a:p>
            <a:r>
              <a:rPr lang="en-US" dirty="0">
                <a:solidFill>
                  <a:srgbClr val="000000"/>
                </a:solidFill>
                <a:latin typeface="Courier New" panose="02070309020205020404" pitchFamily="49" charset="0"/>
                <a:cs typeface="Courier New" panose="02070309020205020404" pitchFamily="49" charset="0"/>
              </a:rPr>
              <a:t>    -e DISPLAY</a:t>
            </a:r>
            <a:r>
              <a:rPr lang="en-US" b="1" dirty="0">
                <a:solidFill>
                  <a:srgbClr val="804000"/>
                </a:solidFill>
                <a:latin typeface="Courier New" panose="02070309020205020404" pitchFamily="49" charset="0"/>
                <a:cs typeface="Courier New" panose="02070309020205020404" pitchFamily="49" charset="0"/>
              </a:rPr>
              <a:t>=</a:t>
            </a:r>
            <a:r>
              <a:rPr lang="en-US" b="1" dirty="0">
                <a:solidFill>
                  <a:srgbClr val="FF8040"/>
                </a:solidFill>
                <a:latin typeface="Courier New" panose="02070309020205020404" pitchFamily="49" charset="0"/>
                <a:cs typeface="Courier New" panose="02070309020205020404" pitchFamily="49" charset="0"/>
              </a:rPr>
              <a:t>$DISPLAY</a:t>
            </a:r>
            <a:r>
              <a:rPr lang="en-US" dirty="0">
                <a:solidFill>
                  <a:srgbClr val="000000"/>
                </a:solidFill>
                <a:latin typeface="Courier New" panose="02070309020205020404" pitchFamily="49" charset="0"/>
                <a:cs typeface="Courier New" panose="02070309020205020404" pitchFamily="49" charset="0"/>
              </a:rPr>
              <a:t> </a:t>
            </a:r>
            <a:r>
              <a:rPr lang="en-US" b="1" dirty="0">
                <a:solidFill>
                  <a:srgbClr val="804000"/>
                </a:solidFill>
                <a:latin typeface="Courier New" panose="02070309020205020404" pitchFamily="49" charset="0"/>
                <a:cs typeface="Courier New" panose="02070309020205020404" pitchFamily="49" charset="0"/>
              </a:rPr>
              <a:t>\</a:t>
            </a:r>
          </a:p>
          <a:p>
            <a:r>
              <a:rPr lang="en-US" dirty="0">
                <a:solidFill>
                  <a:srgbClr val="008000"/>
                </a:solidFill>
                <a:latin typeface="Courier New" panose="02070309020205020404" pitchFamily="49" charset="0"/>
                <a:cs typeface="Courier New" panose="02070309020205020404" pitchFamily="49" charset="0"/>
              </a:rPr>
              <a:t>#Gives the internal Docker the same </a:t>
            </a:r>
            <a:r>
              <a:rPr lang="en-US" dirty="0" err="1">
                <a:solidFill>
                  <a:srgbClr val="008000"/>
                </a:solidFill>
                <a:latin typeface="Courier New" panose="02070309020205020404" pitchFamily="49" charset="0"/>
                <a:cs typeface="Courier New" panose="02070309020205020404" pitchFamily="49" charset="0"/>
              </a:rPr>
              <a:t>passwd</a:t>
            </a:r>
            <a:r>
              <a:rPr lang="en-US" dirty="0">
                <a:solidFill>
                  <a:srgbClr val="008000"/>
                </a:solidFill>
                <a:latin typeface="Courier New" panose="02070309020205020404" pitchFamily="49" charset="0"/>
                <a:cs typeface="Courier New" panose="02070309020205020404" pitchFamily="49" charset="0"/>
              </a:rPr>
              <a:t> and group collections that we have. Without this the --user=$(id -u):$(id -g) -it won’t work properly because we need the tables of numbers -&gt; names.</a:t>
            </a:r>
          </a:p>
          <a:p>
            <a:r>
              <a:rPr lang="en-US" b="1" dirty="0">
                <a:solidFill>
                  <a:srgbClr val="804000"/>
                </a:solidFill>
                <a:latin typeface="Courier New" panose="02070309020205020404" pitchFamily="49" charset="0"/>
                <a:cs typeface="Courier New" panose="02070309020205020404" pitchFamily="49" charset="0"/>
              </a:rPr>
              <a:t>    --</a:t>
            </a:r>
            <a:r>
              <a:rPr lang="en-US" dirty="0">
                <a:solidFill>
                  <a:srgbClr val="000000"/>
                </a:solidFill>
                <a:latin typeface="Courier New" panose="02070309020205020404" pitchFamily="49" charset="0"/>
                <a:cs typeface="Courier New" panose="02070309020205020404" pitchFamily="49" charset="0"/>
              </a:rPr>
              <a:t>volume</a:t>
            </a:r>
            <a:r>
              <a:rPr lang="en-US" b="1" dirty="0">
                <a:solidFill>
                  <a:srgbClr val="804000"/>
                </a:solidFill>
                <a:latin typeface="Courier New" panose="02070309020205020404" pitchFamily="49" charset="0"/>
                <a:cs typeface="Courier New" panose="02070309020205020404" pitchFamily="49" charset="0"/>
              </a:rPr>
              <a:t>=/</a:t>
            </a:r>
            <a:r>
              <a:rPr lang="en-US" dirty="0" err="1">
                <a:solidFill>
                  <a:srgbClr val="000000"/>
                </a:solidFill>
                <a:latin typeface="Courier New" panose="02070309020205020404" pitchFamily="49" charset="0"/>
                <a:cs typeface="Courier New" panose="02070309020205020404" pitchFamily="49" charset="0"/>
              </a:rPr>
              <a:t>etc</a:t>
            </a:r>
            <a:r>
              <a:rPr lang="en-US" b="1" dirty="0">
                <a:solidFill>
                  <a:srgbClr val="804000"/>
                </a:solidFill>
                <a:latin typeface="Courier New" panose="02070309020205020404" pitchFamily="49" charset="0"/>
                <a:cs typeface="Courier New" panose="02070309020205020404" pitchFamily="49" charset="0"/>
              </a:rPr>
              <a:t>/</a:t>
            </a:r>
            <a:r>
              <a:rPr lang="en-US" dirty="0" err="1">
                <a:solidFill>
                  <a:srgbClr val="000000"/>
                </a:solidFill>
                <a:latin typeface="Courier New" panose="02070309020205020404" pitchFamily="49" charset="0"/>
                <a:cs typeface="Courier New" panose="02070309020205020404" pitchFamily="49" charset="0"/>
              </a:rPr>
              <a:t>passwd</a:t>
            </a:r>
            <a:r>
              <a:rPr lang="en-US" b="1" dirty="0">
                <a:solidFill>
                  <a:srgbClr val="804000"/>
                </a:solidFill>
                <a:latin typeface="Courier New" panose="02070309020205020404" pitchFamily="49" charset="0"/>
                <a:cs typeface="Courier New" panose="02070309020205020404" pitchFamily="49" charset="0"/>
              </a:rPr>
              <a:t>:/</a:t>
            </a:r>
            <a:r>
              <a:rPr lang="en-US" dirty="0" err="1">
                <a:solidFill>
                  <a:srgbClr val="000000"/>
                </a:solidFill>
                <a:latin typeface="Courier New" panose="02070309020205020404" pitchFamily="49" charset="0"/>
                <a:cs typeface="Courier New" panose="02070309020205020404" pitchFamily="49" charset="0"/>
              </a:rPr>
              <a:t>etc</a:t>
            </a:r>
            <a:r>
              <a:rPr lang="en-US" b="1" dirty="0">
                <a:solidFill>
                  <a:srgbClr val="804000"/>
                </a:solidFill>
                <a:latin typeface="Courier New" panose="02070309020205020404" pitchFamily="49" charset="0"/>
                <a:cs typeface="Courier New" panose="02070309020205020404" pitchFamily="49" charset="0"/>
              </a:rPr>
              <a:t>/</a:t>
            </a:r>
            <a:r>
              <a:rPr lang="en-US" dirty="0" err="1">
                <a:solidFill>
                  <a:srgbClr val="000000"/>
                </a:solidFill>
                <a:latin typeface="Courier New" panose="02070309020205020404" pitchFamily="49" charset="0"/>
                <a:cs typeface="Courier New" panose="02070309020205020404" pitchFamily="49" charset="0"/>
              </a:rPr>
              <a:t>passwd</a:t>
            </a:r>
            <a:r>
              <a:rPr lang="en-US" dirty="0">
                <a:solidFill>
                  <a:srgbClr val="000000"/>
                </a:solidFill>
                <a:latin typeface="Courier New" panose="02070309020205020404" pitchFamily="49" charset="0"/>
                <a:cs typeface="Courier New" panose="02070309020205020404" pitchFamily="49" charset="0"/>
              </a:rPr>
              <a:t> </a:t>
            </a:r>
            <a:r>
              <a:rPr lang="en-US" b="1" dirty="0">
                <a:solidFill>
                  <a:srgbClr val="804000"/>
                </a:solidFill>
                <a:latin typeface="Courier New" panose="02070309020205020404" pitchFamily="49" charset="0"/>
                <a:cs typeface="Courier New" panose="02070309020205020404" pitchFamily="49" charset="0"/>
              </a:rPr>
              <a:t>\</a:t>
            </a:r>
            <a:endParaRPr lang="en-US" dirty="0">
              <a:solidFill>
                <a:srgbClr val="000000"/>
              </a:solidFill>
              <a:latin typeface="Courier New" panose="02070309020205020404" pitchFamily="49" charset="0"/>
              <a:cs typeface="Courier New" panose="02070309020205020404" pitchFamily="49" charset="0"/>
            </a:endParaRPr>
          </a:p>
          <a:p>
            <a:r>
              <a:rPr lang="en-US" dirty="0">
                <a:solidFill>
                  <a:srgbClr val="000000"/>
                </a:solidFill>
                <a:latin typeface="Courier New" panose="02070309020205020404" pitchFamily="49" charset="0"/>
                <a:cs typeface="Courier New" panose="02070309020205020404" pitchFamily="49" charset="0"/>
              </a:rPr>
              <a:t>    </a:t>
            </a:r>
            <a:r>
              <a:rPr lang="en-US" b="1" dirty="0">
                <a:solidFill>
                  <a:srgbClr val="804000"/>
                </a:solidFill>
                <a:latin typeface="Courier New" panose="02070309020205020404" pitchFamily="49" charset="0"/>
                <a:cs typeface="Courier New" panose="02070309020205020404" pitchFamily="49" charset="0"/>
              </a:rPr>
              <a:t>--</a:t>
            </a:r>
            <a:r>
              <a:rPr lang="en-US" dirty="0">
                <a:solidFill>
                  <a:srgbClr val="000000"/>
                </a:solidFill>
                <a:latin typeface="Courier New" panose="02070309020205020404" pitchFamily="49" charset="0"/>
                <a:cs typeface="Courier New" panose="02070309020205020404" pitchFamily="49" charset="0"/>
              </a:rPr>
              <a:t>volume</a:t>
            </a:r>
            <a:r>
              <a:rPr lang="en-US" b="1" dirty="0">
                <a:solidFill>
                  <a:srgbClr val="804000"/>
                </a:solidFill>
                <a:latin typeface="Courier New" panose="02070309020205020404" pitchFamily="49" charset="0"/>
                <a:cs typeface="Courier New" panose="02070309020205020404" pitchFamily="49" charset="0"/>
              </a:rPr>
              <a:t>=/</a:t>
            </a:r>
            <a:r>
              <a:rPr lang="en-US" dirty="0" err="1">
                <a:solidFill>
                  <a:srgbClr val="000000"/>
                </a:solidFill>
                <a:latin typeface="Courier New" panose="02070309020205020404" pitchFamily="49" charset="0"/>
                <a:cs typeface="Courier New" panose="02070309020205020404" pitchFamily="49" charset="0"/>
              </a:rPr>
              <a:t>etc</a:t>
            </a:r>
            <a:r>
              <a:rPr lang="en-US" b="1" dirty="0">
                <a:solidFill>
                  <a:srgbClr val="804000"/>
                </a:solidFill>
                <a:latin typeface="Courier New" panose="02070309020205020404" pitchFamily="49" charset="0"/>
                <a:cs typeface="Courier New" panose="02070309020205020404" pitchFamily="49" charset="0"/>
              </a:rPr>
              <a:t>/</a:t>
            </a:r>
            <a:r>
              <a:rPr lang="en-US" dirty="0">
                <a:solidFill>
                  <a:srgbClr val="000000"/>
                </a:solidFill>
                <a:latin typeface="Courier New" panose="02070309020205020404" pitchFamily="49" charset="0"/>
                <a:cs typeface="Courier New" panose="02070309020205020404" pitchFamily="49" charset="0"/>
              </a:rPr>
              <a:t>group</a:t>
            </a:r>
            <a:r>
              <a:rPr lang="en-US" b="1" dirty="0">
                <a:solidFill>
                  <a:srgbClr val="804000"/>
                </a:solidFill>
                <a:latin typeface="Courier New" panose="02070309020205020404" pitchFamily="49" charset="0"/>
                <a:cs typeface="Courier New" panose="02070309020205020404" pitchFamily="49" charset="0"/>
              </a:rPr>
              <a:t>:/</a:t>
            </a:r>
            <a:r>
              <a:rPr lang="en-US" dirty="0" err="1">
                <a:solidFill>
                  <a:srgbClr val="000000"/>
                </a:solidFill>
                <a:latin typeface="Courier New" panose="02070309020205020404" pitchFamily="49" charset="0"/>
                <a:cs typeface="Courier New" panose="02070309020205020404" pitchFamily="49" charset="0"/>
              </a:rPr>
              <a:t>etc</a:t>
            </a:r>
            <a:r>
              <a:rPr lang="en-US" b="1" dirty="0">
                <a:solidFill>
                  <a:srgbClr val="804000"/>
                </a:solidFill>
                <a:latin typeface="Courier New" panose="02070309020205020404" pitchFamily="49" charset="0"/>
                <a:cs typeface="Courier New" panose="02070309020205020404" pitchFamily="49" charset="0"/>
              </a:rPr>
              <a:t>/</a:t>
            </a:r>
            <a:r>
              <a:rPr lang="en-US" dirty="0">
                <a:solidFill>
                  <a:srgbClr val="000000"/>
                </a:solidFill>
                <a:latin typeface="Courier New" panose="02070309020205020404" pitchFamily="49" charset="0"/>
                <a:cs typeface="Courier New" panose="02070309020205020404" pitchFamily="49" charset="0"/>
              </a:rPr>
              <a:t>group </a:t>
            </a:r>
            <a:r>
              <a:rPr lang="en-US" b="1" dirty="0">
                <a:solidFill>
                  <a:srgbClr val="804000"/>
                </a:solidFill>
                <a:latin typeface="Courier New" panose="02070309020205020404" pitchFamily="49" charset="0"/>
                <a:cs typeface="Courier New" panose="02070309020205020404" pitchFamily="49" charset="0"/>
              </a:rPr>
              <a:t>\</a:t>
            </a:r>
          </a:p>
          <a:p>
            <a:r>
              <a:rPr lang="en-US" dirty="0">
                <a:solidFill>
                  <a:srgbClr val="008000"/>
                </a:solidFill>
                <a:latin typeface="Courier New" panose="02070309020205020404" pitchFamily="49" charset="0"/>
                <a:cs typeface="Courier New" panose="02070309020205020404" pitchFamily="49" charset="0"/>
              </a:rPr>
              <a:t>#In the container add ourselves to any groups that we are in outside the container</a:t>
            </a:r>
            <a:endParaRPr lang="en-US" dirty="0">
              <a:solidFill>
                <a:srgbClr val="000000"/>
              </a:solidFill>
              <a:latin typeface="Courier New" panose="02070309020205020404" pitchFamily="49" charset="0"/>
              <a:cs typeface="Courier New" panose="02070309020205020404" pitchFamily="49" charset="0"/>
            </a:endParaRPr>
          </a:p>
          <a:p>
            <a:r>
              <a:rPr lang="en-US" dirty="0">
                <a:solidFill>
                  <a:srgbClr val="000000"/>
                </a:solidFill>
                <a:latin typeface="Courier New" panose="02070309020205020404" pitchFamily="49" charset="0"/>
                <a:cs typeface="Courier New" panose="02070309020205020404" pitchFamily="49" charset="0"/>
              </a:rPr>
              <a:t>    </a:t>
            </a:r>
            <a:r>
              <a:rPr lang="en-US" b="1" dirty="0">
                <a:solidFill>
                  <a:srgbClr val="FF8040"/>
                </a:solidFill>
                <a:latin typeface="Courier New" panose="02070309020205020404" pitchFamily="49" charset="0"/>
                <a:cs typeface="Courier New" panose="02070309020205020404" pitchFamily="49" charset="0"/>
              </a:rPr>
              <a:t>$GROUP_ADDS</a:t>
            </a:r>
            <a:r>
              <a:rPr lang="en-US" dirty="0">
                <a:solidFill>
                  <a:srgbClr val="000000"/>
                </a:solidFill>
                <a:latin typeface="Courier New" panose="02070309020205020404" pitchFamily="49" charset="0"/>
                <a:cs typeface="Courier New" panose="02070309020205020404" pitchFamily="49" charset="0"/>
              </a:rPr>
              <a:t> </a:t>
            </a:r>
            <a:r>
              <a:rPr lang="en-US" b="1" dirty="0">
                <a:solidFill>
                  <a:srgbClr val="804000"/>
                </a:solidFill>
                <a:latin typeface="Courier New" panose="02070309020205020404" pitchFamily="49" charset="0"/>
                <a:cs typeface="Courier New" panose="02070309020205020404" pitchFamily="49" charset="0"/>
              </a:rPr>
              <a:t>\</a:t>
            </a:r>
          </a:p>
          <a:p>
            <a:r>
              <a:rPr lang="en-US" dirty="0">
                <a:solidFill>
                  <a:srgbClr val="008000"/>
                </a:solidFill>
                <a:latin typeface="Courier New" panose="02070309020205020404" pitchFamily="49" charset="0"/>
                <a:cs typeface="Courier New" panose="02070309020205020404" pitchFamily="49" charset="0"/>
              </a:rPr>
              <a:t>#Setup a TTY and connect our standard in to the container. Without this if you get a prompt from a shell script you can’t answer it.</a:t>
            </a:r>
          </a:p>
          <a:p>
            <a:r>
              <a:rPr lang="en-US" dirty="0">
                <a:solidFill>
                  <a:srgbClr val="000000"/>
                </a:solidFill>
                <a:latin typeface="Courier New" panose="02070309020205020404" pitchFamily="49" charset="0"/>
                <a:cs typeface="Courier New" panose="02070309020205020404" pitchFamily="49" charset="0"/>
              </a:rPr>
              <a:t>    </a:t>
            </a:r>
            <a:r>
              <a:rPr lang="en-US" b="1" dirty="0">
                <a:solidFill>
                  <a:srgbClr val="804000"/>
                </a:solidFill>
                <a:latin typeface="Courier New" panose="02070309020205020404" pitchFamily="49" charset="0"/>
                <a:cs typeface="Courier New" panose="02070309020205020404" pitchFamily="49" charset="0"/>
              </a:rPr>
              <a:t>-</a:t>
            </a:r>
            <a:r>
              <a:rPr lang="en-US" dirty="0">
                <a:solidFill>
                  <a:srgbClr val="000000"/>
                </a:solidFill>
                <a:latin typeface="Courier New" panose="02070309020205020404" pitchFamily="49" charset="0"/>
                <a:cs typeface="Courier New" panose="02070309020205020404" pitchFamily="49" charset="0"/>
              </a:rPr>
              <a:t>it </a:t>
            </a:r>
            <a:r>
              <a:rPr lang="en-US" b="1" dirty="0">
                <a:solidFill>
                  <a:srgbClr val="804000"/>
                </a:solidFill>
                <a:latin typeface="Courier New" panose="02070309020205020404" pitchFamily="49" charset="0"/>
                <a:cs typeface="Courier New" panose="02070309020205020404" pitchFamily="49" charset="0"/>
              </a:rPr>
              <a:t>\</a:t>
            </a:r>
            <a:endParaRPr lang="en-US" dirty="0">
              <a:solidFill>
                <a:srgbClr val="008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4734455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1E519-ECD2-4887-96B6-46BE9DDFD578}"/>
              </a:ext>
            </a:extLst>
          </p:cNvPr>
          <p:cNvSpPr>
            <a:spLocks noGrp="1"/>
          </p:cNvSpPr>
          <p:nvPr>
            <p:ph type="title"/>
          </p:nvPr>
        </p:nvSpPr>
        <p:spPr/>
        <p:txBody>
          <a:bodyPr/>
          <a:lstStyle/>
          <a:p>
            <a:pPr algn="ctr"/>
            <a:r>
              <a:rPr lang="en-US" dirty="0"/>
              <a:t>env.sh - </a:t>
            </a:r>
            <a:r>
              <a:rPr lang="en-US" b="1" dirty="0"/>
              <a:t>docker run</a:t>
            </a:r>
            <a:r>
              <a:rPr lang="en-US" dirty="0"/>
              <a:t> invocation</a:t>
            </a:r>
          </a:p>
        </p:txBody>
      </p:sp>
      <p:sp>
        <p:nvSpPr>
          <p:cNvPr id="3" name="Rectangle 2">
            <a:extLst>
              <a:ext uri="{FF2B5EF4-FFF2-40B4-BE49-F238E27FC236}">
                <a16:creationId xmlns:a16="http://schemas.microsoft.com/office/drawing/2014/main" id="{0E18E093-11B6-4C7E-B6C2-06C15D3FAEB7}"/>
              </a:ext>
            </a:extLst>
          </p:cNvPr>
          <p:cNvSpPr/>
          <p:nvPr/>
        </p:nvSpPr>
        <p:spPr>
          <a:xfrm>
            <a:off x="1" y="1423283"/>
            <a:ext cx="12001168" cy="5355312"/>
          </a:xfrm>
          <a:prstGeom prst="rect">
            <a:avLst/>
          </a:prstGeom>
        </p:spPr>
        <p:txBody>
          <a:bodyPr wrap="square">
            <a:spAutoFit/>
          </a:bodyPr>
          <a:lstStyle/>
          <a:p>
            <a:r>
              <a:rPr lang="en-US" dirty="0">
                <a:solidFill>
                  <a:srgbClr val="008000"/>
                </a:solidFill>
                <a:latin typeface="Courier New" panose="02070309020205020404" pitchFamily="49" charset="0"/>
                <a:cs typeface="Courier New" panose="02070309020205020404" pitchFamily="49" charset="0"/>
              </a:rPr>
              <a:t>#Often times your build process wants to create a Docker. You absolutely want to avoid “Dockers inside of Dockers”. What this does is make it so that when you use the docker client inside of the container it’s actually connecting to the docker daemon outside the container. This means that any containers you create are actually siblings your environment container.</a:t>
            </a:r>
            <a:endParaRPr lang="en-US" dirty="0">
              <a:solidFill>
                <a:srgbClr val="000000"/>
              </a:solidFill>
              <a:latin typeface="Courier New" panose="02070309020205020404" pitchFamily="49" charset="0"/>
              <a:cs typeface="Courier New" panose="02070309020205020404" pitchFamily="49" charset="0"/>
            </a:endParaRPr>
          </a:p>
          <a:p>
            <a:r>
              <a:rPr lang="en-US" dirty="0">
                <a:solidFill>
                  <a:srgbClr val="000000"/>
                </a:solidFill>
                <a:latin typeface="Courier New" panose="02070309020205020404" pitchFamily="49" charset="0"/>
                <a:cs typeface="Courier New" panose="02070309020205020404" pitchFamily="49" charset="0"/>
              </a:rPr>
              <a:t>    </a:t>
            </a:r>
            <a:r>
              <a:rPr lang="en-US" b="1" dirty="0">
                <a:solidFill>
                  <a:srgbClr val="804000"/>
                </a:solidFill>
                <a:latin typeface="Courier New" panose="02070309020205020404" pitchFamily="49" charset="0"/>
                <a:cs typeface="Courier New" panose="02070309020205020404" pitchFamily="49" charset="0"/>
              </a:rPr>
              <a:t>--</a:t>
            </a:r>
            <a:r>
              <a:rPr lang="en-US" dirty="0">
                <a:solidFill>
                  <a:srgbClr val="000000"/>
                </a:solidFill>
                <a:latin typeface="Courier New" panose="02070309020205020404" pitchFamily="49" charset="0"/>
                <a:cs typeface="Courier New" panose="02070309020205020404" pitchFamily="49" charset="0"/>
              </a:rPr>
              <a:t>volume</a:t>
            </a:r>
            <a:r>
              <a:rPr lang="en-US" b="1" dirty="0">
                <a:solidFill>
                  <a:srgbClr val="804000"/>
                </a:solidFill>
                <a:latin typeface="Courier New" panose="02070309020205020404" pitchFamily="49" charset="0"/>
                <a:cs typeface="Courier New" panose="02070309020205020404" pitchFamily="49" charset="0"/>
              </a:rPr>
              <a:t>=/</a:t>
            </a:r>
            <a:r>
              <a:rPr lang="en-US" dirty="0" err="1">
                <a:solidFill>
                  <a:srgbClr val="000000"/>
                </a:solidFill>
                <a:latin typeface="Courier New" panose="02070309020205020404" pitchFamily="49" charset="0"/>
                <a:cs typeface="Courier New" panose="02070309020205020404" pitchFamily="49" charset="0"/>
              </a:rPr>
              <a:t>var</a:t>
            </a:r>
            <a:r>
              <a:rPr lang="en-US" b="1" dirty="0">
                <a:solidFill>
                  <a:srgbClr val="804000"/>
                </a:solidFill>
                <a:latin typeface="Courier New" panose="02070309020205020404" pitchFamily="49" charset="0"/>
                <a:cs typeface="Courier New" panose="02070309020205020404" pitchFamily="49" charset="0"/>
              </a:rPr>
              <a:t>/</a:t>
            </a:r>
            <a:r>
              <a:rPr lang="en-US" dirty="0">
                <a:solidFill>
                  <a:srgbClr val="000000"/>
                </a:solidFill>
                <a:latin typeface="Courier New" panose="02070309020205020404" pitchFamily="49" charset="0"/>
                <a:cs typeface="Courier New" panose="02070309020205020404" pitchFamily="49" charset="0"/>
              </a:rPr>
              <a:t>run</a:t>
            </a:r>
            <a:r>
              <a:rPr lang="en-US" b="1" dirty="0">
                <a:solidFill>
                  <a:srgbClr val="804000"/>
                </a:solidFill>
                <a:latin typeface="Courier New" panose="02070309020205020404" pitchFamily="49" charset="0"/>
                <a:cs typeface="Courier New" panose="02070309020205020404" pitchFamily="49" charset="0"/>
              </a:rPr>
              <a:t>/</a:t>
            </a:r>
            <a:r>
              <a:rPr lang="en-US" dirty="0" err="1">
                <a:solidFill>
                  <a:srgbClr val="000000"/>
                </a:solidFill>
                <a:latin typeface="Courier New" panose="02070309020205020404" pitchFamily="49" charset="0"/>
                <a:cs typeface="Courier New" panose="02070309020205020404" pitchFamily="49" charset="0"/>
              </a:rPr>
              <a:t>docker.sock</a:t>
            </a:r>
            <a:r>
              <a:rPr lang="en-US" b="1" dirty="0">
                <a:solidFill>
                  <a:srgbClr val="804000"/>
                </a:solidFill>
                <a:latin typeface="Courier New" panose="02070309020205020404" pitchFamily="49" charset="0"/>
                <a:cs typeface="Courier New" panose="02070309020205020404" pitchFamily="49" charset="0"/>
              </a:rPr>
              <a:t>:/</a:t>
            </a:r>
            <a:r>
              <a:rPr lang="en-US" dirty="0" err="1">
                <a:solidFill>
                  <a:srgbClr val="000000"/>
                </a:solidFill>
                <a:latin typeface="Courier New" panose="02070309020205020404" pitchFamily="49" charset="0"/>
                <a:cs typeface="Courier New" panose="02070309020205020404" pitchFamily="49" charset="0"/>
              </a:rPr>
              <a:t>var</a:t>
            </a:r>
            <a:r>
              <a:rPr lang="en-US" b="1" dirty="0">
                <a:solidFill>
                  <a:srgbClr val="804000"/>
                </a:solidFill>
                <a:latin typeface="Courier New" panose="02070309020205020404" pitchFamily="49" charset="0"/>
                <a:cs typeface="Courier New" panose="02070309020205020404" pitchFamily="49" charset="0"/>
              </a:rPr>
              <a:t>/</a:t>
            </a:r>
            <a:r>
              <a:rPr lang="en-US" dirty="0">
                <a:solidFill>
                  <a:srgbClr val="000000"/>
                </a:solidFill>
                <a:latin typeface="Courier New" panose="02070309020205020404" pitchFamily="49" charset="0"/>
                <a:cs typeface="Courier New" panose="02070309020205020404" pitchFamily="49" charset="0"/>
              </a:rPr>
              <a:t>run</a:t>
            </a:r>
            <a:r>
              <a:rPr lang="en-US" b="1" dirty="0">
                <a:solidFill>
                  <a:srgbClr val="804000"/>
                </a:solidFill>
                <a:latin typeface="Courier New" panose="02070309020205020404" pitchFamily="49" charset="0"/>
                <a:cs typeface="Courier New" panose="02070309020205020404" pitchFamily="49" charset="0"/>
              </a:rPr>
              <a:t>/</a:t>
            </a:r>
            <a:r>
              <a:rPr lang="en-US" dirty="0" err="1">
                <a:solidFill>
                  <a:srgbClr val="000000"/>
                </a:solidFill>
                <a:latin typeface="Courier New" panose="02070309020205020404" pitchFamily="49" charset="0"/>
                <a:cs typeface="Courier New" panose="02070309020205020404" pitchFamily="49" charset="0"/>
              </a:rPr>
              <a:t>docker.sock</a:t>
            </a:r>
            <a:r>
              <a:rPr lang="en-US" dirty="0">
                <a:solidFill>
                  <a:srgbClr val="000000"/>
                </a:solidFill>
                <a:latin typeface="Courier New" panose="02070309020205020404" pitchFamily="49" charset="0"/>
                <a:cs typeface="Courier New" panose="02070309020205020404" pitchFamily="49" charset="0"/>
              </a:rPr>
              <a:t> </a:t>
            </a:r>
            <a:r>
              <a:rPr lang="en-US" b="1" dirty="0">
                <a:solidFill>
                  <a:srgbClr val="804000"/>
                </a:solidFill>
                <a:latin typeface="Courier New" panose="02070309020205020404" pitchFamily="49" charset="0"/>
                <a:cs typeface="Courier New" panose="02070309020205020404" pitchFamily="49" charset="0"/>
              </a:rPr>
              <a:t>\</a:t>
            </a:r>
          </a:p>
          <a:p>
            <a:r>
              <a:rPr lang="en-US" dirty="0">
                <a:solidFill>
                  <a:srgbClr val="008000"/>
                </a:solidFill>
                <a:latin typeface="Courier New" panose="02070309020205020404" pitchFamily="49" charset="0"/>
                <a:cs typeface="Courier New" panose="02070309020205020404" pitchFamily="49" charset="0"/>
              </a:rPr>
              <a:t>#Same </a:t>
            </a:r>
            <a:r>
              <a:rPr lang="en-US" dirty="0" err="1">
                <a:solidFill>
                  <a:srgbClr val="008000"/>
                </a:solidFill>
                <a:latin typeface="Courier New" panose="02070309020205020404" pitchFamily="49" charset="0"/>
                <a:cs typeface="Courier New" panose="02070309020205020404" pitchFamily="49" charset="0"/>
              </a:rPr>
              <a:t>timezone</a:t>
            </a:r>
            <a:r>
              <a:rPr lang="en-US" dirty="0">
                <a:solidFill>
                  <a:srgbClr val="008000"/>
                </a:solidFill>
                <a:latin typeface="Courier New" panose="02070309020205020404" pitchFamily="49" charset="0"/>
                <a:cs typeface="Courier New" panose="02070309020205020404" pitchFamily="49" charset="0"/>
              </a:rPr>
              <a:t>/time inside the container as your host.</a:t>
            </a:r>
            <a:endParaRPr lang="en-US" dirty="0">
              <a:solidFill>
                <a:srgbClr val="000000"/>
              </a:solidFill>
              <a:latin typeface="Courier New" panose="02070309020205020404" pitchFamily="49" charset="0"/>
              <a:cs typeface="Courier New" panose="02070309020205020404" pitchFamily="49" charset="0"/>
            </a:endParaRPr>
          </a:p>
          <a:p>
            <a:r>
              <a:rPr lang="en-US" dirty="0">
                <a:solidFill>
                  <a:srgbClr val="000000"/>
                </a:solidFill>
                <a:latin typeface="Courier New" panose="02070309020205020404" pitchFamily="49" charset="0"/>
                <a:cs typeface="Courier New" panose="02070309020205020404" pitchFamily="49" charset="0"/>
              </a:rPr>
              <a:t>    </a:t>
            </a:r>
            <a:r>
              <a:rPr lang="en-US" b="1" dirty="0">
                <a:solidFill>
                  <a:srgbClr val="804000"/>
                </a:solidFill>
                <a:latin typeface="Courier New" panose="02070309020205020404" pitchFamily="49" charset="0"/>
                <a:cs typeface="Courier New" panose="02070309020205020404" pitchFamily="49" charset="0"/>
              </a:rPr>
              <a:t>--</a:t>
            </a:r>
            <a:r>
              <a:rPr lang="en-US" dirty="0">
                <a:solidFill>
                  <a:srgbClr val="000000"/>
                </a:solidFill>
                <a:latin typeface="Courier New" panose="02070309020205020404" pitchFamily="49" charset="0"/>
                <a:cs typeface="Courier New" panose="02070309020205020404" pitchFamily="49" charset="0"/>
              </a:rPr>
              <a:t>volume</a:t>
            </a:r>
            <a:r>
              <a:rPr lang="en-US" b="1" dirty="0">
                <a:solidFill>
                  <a:srgbClr val="804000"/>
                </a:solidFill>
                <a:latin typeface="Courier New" panose="02070309020205020404" pitchFamily="49" charset="0"/>
                <a:cs typeface="Courier New" panose="02070309020205020404" pitchFamily="49" charset="0"/>
              </a:rPr>
              <a:t>=/</a:t>
            </a:r>
            <a:r>
              <a:rPr lang="en-US" dirty="0" err="1">
                <a:solidFill>
                  <a:srgbClr val="000000"/>
                </a:solidFill>
                <a:latin typeface="Courier New" panose="02070309020205020404" pitchFamily="49" charset="0"/>
                <a:cs typeface="Courier New" panose="02070309020205020404" pitchFamily="49" charset="0"/>
              </a:rPr>
              <a:t>etc</a:t>
            </a:r>
            <a:r>
              <a:rPr lang="en-US" b="1" dirty="0">
                <a:solidFill>
                  <a:srgbClr val="804000"/>
                </a:solidFill>
                <a:latin typeface="Courier New" panose="02070309020205020404" pitchFamily="49" charset="0"/>
                <a:cs typeface="Courier New" panose="02070309020205020404" pitchFamily="49" charset="0"/>
              </a:rPr>
              <a:t>/</a:t>
            </a:r>
            <a:r>
              <a:rPr lang="en-US" dirty="0" err="1">
                <a:solidFill>
                  <a:srgbClr val="000000"/>
                </a:solidFill>
                <a:latin typeface="Courier New" panose="02070309020205020404" pitchFamily="49" charset="0"/>
                <a:cs typeface="Courier New" panose="02070309020205020404" pitchFamily="49" charset="0"/>
              </a:rPr>
              <a:t>localtime</a:t>
            </a:r>
            <a:r>
              <a:rPr lang="en-US" b="1" dirty="0">
                <a:solidFill>
                  <a:srgbClr val="804000"/>
                </a:solidFill>
                <a:latin typeface="Courier New" panose="02070309020205020404" pitchFamily="49" charset="0"/>
                <a:cs typeface="Courier New" panose="02070309020205020404" pitchFamily="49" charset="0"/>
              </a:rPr>
              <a:t>:/</a:t>
            </a:r>
            <a:r>
              <a:rPr lang="en-US" dirty="0" err="1">
                <a:solidFill>
                  <a:srgbClr val="000000"/>
                </a:solidFill>
                <a:latin typeface="Courier New" panose="02070309020205020404" pitchFamily="49" charset="0"/>
                <a:cs typeface="Courier New" panose="02070309020205020404" pitchFamily="49" charset="0"/>
              </a:rPr>
              <a:t>etc</a:t>
            </a:r>
            <a:r>
              <a:rPr lang="en-US" b="1" dirty="0">
                <a:solidFill>
                  <a:srgbClr val="804000"/>
                </a:solidFill>
                <a:latin typeface="Courier New" panose="02070309020205020404" pitchFamily="49" charset="0"/>
                <a:cs typeface="Courier New" panose="02070309020205020404" pitchFamily="49" charset="0"/>
              </a:rPr>
              <a:t>/</a:t>
            </a:r>
            <a:r>
              <a:rPr lang="en-US" dirty="0" err="1">
                <a:solidFill>
                  <a:srgbClr val="000000"/>
                </a:solidFill>
                <a:latin typeface="Courier New" panose="02070309020205020404" pitchFamily="49" charset="0"/>
                <a:cs typeface="Courier New" panose="02070309020205020404" pitchFamily="49" charset="0"/>
              </a:rPr>
              <a:t>localtime</a:t>
            </a:r>
            <a:r>
              <a:rPr lang="en-US" dirty="0">
                <a:solidFill>
                  <a:srgbClr val="000000"/>
                </a:solidFill>
                <a:latin typeface="Courier New" panose="02070309020205020404" pitchFamily="49" charset="0"/>
                <a:cs typeface="Courier New" panose="02070309020205020404" pitchFamily="49" charset="0"/>
              </a:rPr>
              <a:t> </a:t>
            </a:r>
            <a:r>
              <a:rPr lang="en-US" b="1" dirty="0">
                <a:solidFill>
                  <a:srgbClr val="804000"/>
                </a:solidFill>
                <a:latin typeface="Courier New" panose="02070309020205020404" pitchFamily="49" charset="0"/>
                <a:cs typeface="Courier New" panose="02070309020205020404" pitchFamily="49" charset="0"/>
              </a:rPr>
              <a:t>\</a:t>
            </a:r>
            <a:endParaRPr lang="en-US" dirty="0">
              <a:solidFill>
                <a:srgbClr val="000000"/>
              </a:solidFill>
              <a:latin typeface="Courier New" panose="02070309020205020404" pitchFamily="49" charset="0"/>
              <a:cs typeface="Courier New" panose="02070309020205020404" pitchFamily="49" charset="0"/>
            </a:endParaRPr>
          </a:p>
          <a:p>
            <a:r>
              <a:rPr lang="fr-FR" dirty="0">
                <a:solidFill>
                  <a:srgbClr val="000000"/>
                </a:solidFill>
                <a:latin typeface="Courier New" panose="02070309020205020404" pitchFamily="49" charset="0"/>
                <a:cs typeface="Courier New" panose="02070309020205020404" pitchFamily="49" charset="0"/>
              </a:rPr>
              <a:t>    </a:t>
            </a:r>
            <a:r>
              <a:rPr lang="fr-FR" b="1" dirty="0">
                <a:solidFill>
                  <a:srgbClr val="804000"/>
                </a:solidFill>
                <a:latin typeface="Courier New" panose="02070309020205020404" pitchFamily="49" charset="0"/>
                <a:cs typeface="Courier New" panose="02070309020205020404" pitchFamily="49" charset="0"/>
              </a:rPr>
              <a:t>--</a:t>
            </a:r>
            <a:r>
              <a:rPr lang="fr-FR" dirty="0">
                <a:solidFill>
                  <a:srgbClr val="000000"/>
                </a:solidFill>
                <a:latin typeface="Courier New" panose="02070309020205020404" pitchFamily="49" charset="0"/>
                <a:cs typeface="Courier New" panose="02070309020205020404" pitchFamily="49" charset="0"/>
              </a:rPr>
              <a:t>volume</a:t>
            </a:r>
            <a:r>
              <a:rPr lang="fr-FR" b="1" dirty="0">
                <a:solidFill>
                  <a:srgbClr val="804000"/>
                </a:solidFill>
                <a:latin typeface="Courier New" panose="02070309020205020404" pitchFamily="49" charset="0"/>
                <a:cs typeface="Courier New" panose="02070309020205020404" pitchFamily="49" charset="0"/>
              </a:rPr>
              <a:t>=/</a:t>
            </a:r>
            <a:r>
              <a:rPr lang="fr-FR" dirty="0" err="1">
                <a:solidFill>
                  <a:srgbClr val="000000"/>
                </a:solidFill>
                <a:latin typeface="Courier New" panose="02070309020205020404" pitchFamily="49" charset="0"/>
                <a:cs typeface="Courier New" panose="02070309020205020404" pitchFamily="49" charset="0"/>
              </a:rPr>
              <a:t>etc</a:t>
            </a:r>
            <a:r>
              <a:rPr lang="fr-FR" b="1" dirty="0">
                <a:solidFill>
                  <a:srgbClr val="804000"/>
                </a:solidFill>
                <a:latin typeface="Courier New" panose="02070309020205020404" pitchFamily="49" charset="0"/>
                <a:cs typeface="Courier New" panose="02070309020205020404" pitchFamily="49" charset="0"/>
              </a:rPr>
              <a:t>/</a:t>
            </a:r>
            <a:r>
              <a:rPr lang="fr-FR" dirty="0" err="1">
                <a:solidFill>
                  <a:srgbClr val="000000"/>
                </a:solidFill>
                <a:latin typeface="Courier New" panose="02070309020205020404" pitchFamily="49" charset="0"/>
                <a:cs typeface="Courier New" panose="02070309020205020404" pitchFamily="49" charset="0"/>
              </a:rPr>
              <a:t>timezone</a:t>
            </a:r>
            <a:r>
              <a:rPr lang="fr-FR" b="1" dirty="0">
                <a:solidFill>
                  <a:srgbClr val="804000"/>
                </a:solidFill>
                <a:latin typeface="Courier New" panose="02070309020205020404" pitchFamily="49" charset="0"/>
                <a:cs typeface="Courier New" panose="02070309020205020404" pitchFamily="49" charset="0"/>
              </a:rPr>
              <a:t>:/</a:t>
            </a:r>
            <a:r>
              <a:rPr lang="fr-FR" dirty="0" err="1">
                <a:solidFill>
                  <a:srgbClr val="000000"/>
                </a:solidFill>
                <a:latin typeface="Courier New" panose="02070309020205020404" pitchFamily="49" charset="0"/>
                <a:cs typeface="Courier New" panose="02070309020205020404" pitchFamily="49" charset="0"/>
              </a:rPr>
              <a:t>etc</a:t>
            </a:r>
            <a:r>
              <a:rPr lang="fr-FR" b="1" dirty="0">
                <a:solidFill>
                  <a:srgbClr val="804000"/>
                </a:solidFill>
                <a:latin typeface="Courier New" panose="02070309020205020404" pitchFamily="49" charset="0"/>
                <a:cs typeface="Courier New" panose="02070309020205020404" pitchFamily="49" charset="0"/>
              </a:rPr>
              <a:t>/</a:t>
            </a:r>
            <a:r>
              <a:rPr lang="fr-FR" dirty="0" err="1">
                <a:solidFill>
                  <a:srgbClr val="000000"/>
                </a:solidFill>
                <a:latin typeface="Courier New" panose="02070309020205020404" pitchFamily="49" charset="0"/>
                <a:cs typeface="Courier New" panose="02070309020205020404" pitchFamily="49" charset="0"/>
              </a:rPr>
              <a:t>timezone</a:t>
            </a:r>
            <a:r>
              <a:rPr lang="fr-FR" dirty="0">
                <a:solidFill>
                  <a:srgbClr val="000000"/>
                </a:solidFill>
                <a:latin typeface="Courier New" panose="02070309020205020404" pitchFamily="49" charset="0"/>
                <a:cs typeface="Courier New" panose="02070309020205020404" pitchFamily="49" charset="0"/>
              </a:rPr>
              <a:t> </a:t>
            </a:r>
            <a:r>
              <a:rPr lang="fr-FR" b="1" dirty="0">
                <a:solidFill>
                  <a:srgbClr val="804000"/>
                </a:solidFill>
                <a:latin typeface="Courier New" panose="02070309020205020404" pitchFamily="49" charset="0"/>
                <a:cs typeface="Courier New" panose="02070309020205020404" pitchFamily="49" charset="0"/>
              </a:rPr>
              <a:t>\</a:t>
            </a:r>
          </a:p>
          <a:p>
            <a:r>
              <a:rPr lang="en-US" dirty="0">
                <a:solidFill>
                  <a:srgbClr val="008000"/>
                </a:solidFill>
                <a:latin typeface="Courier New" panose="02070309020205020404" pitchFamily="49" charset="0"/>
                <a:cs typeface="Courier New" panose="02070309020205020404" pitchFamily="49" charset="0"/>
              </a:rPr>
              <a:t>#Mount your home directory inside the container. Since we’re becoming the same user inside the container we want access to their home directory as well.</a:t>
            </a:r>
            <a:endParaRPr lang="fr-FR" dirty="0">
              <a:solidFill>
                <a:srgbClr val="000000"/>
              </a:solidFill>
              <a:latin typeface="Courier New" panose="02070309020205020404" pitchFamily="49" charset="0"/>
              <a:cs typeface="Courier New" panose="02070309020205020404" pitchFamily="49" charset="0"/>
            </a:endParaRPr>
          </a:p>
          <a:p>
            <a:r>
              <a:rPr lang="en-US" dirty="0">
                <a:solidFill>
                  <a:srgbClr val="000000"/>
                </a:solidFill>
                <a:latin typeface="Courier New" panose="02070309020205020404" pitchFamily="49" charset="0"/>
                <a:cs typeface="Courier New" panose="02070309020205020404" pitchFamily="49" charset="0"/>
              </a:rPr>
              <a:t>    </a:t>
            </a:r>
            <a:r>
              <a:rPr lang="en-US" b="1" dirty="0">
                <a:solidFill>
                  <a:srgbClr val="804000"/>
                </a:solidFill>
                <a:latin typeface="Courier New" panose="02070309020205020404" pitchFamily="49" charset="0"/>
                <a:cs typeface="Courier New" panose="02070309020205020404" pitchFamily="49" charset="0"/>
              </a:rPr>
              <a:t>--</a:t>
            </a:r>
            <a:r>
              <a:rPr lang="en-US" dirty="0">
                <a:solidFill>
                  <a:srgbClr val="000000"/>
                </a:solidFill>
                <a:latin typeface="Courier New" panose="02070309020205020404" pitchFamily="49" charset="0"/>
                <a:cs typeface="Courier New" panose="02070309020205020404" pitchFamily="49" charset="0"/>
              </a:rPr>
              <a:t>volume</a:t>
            </a:r>
            <a:r>
              <a:rPr lang="en-US" b="1" dirty="0">
                <a:solidFill>
                  <a:srgbClr val="804000"/>
                </a:solidFill>
                <a:latin typeface="Courier New" panose="02070309020205020404" pitchFamily="49" charset="0"/>
                <a:cs typeface="Courier New" panose="02070309020205020404" pitchFamily="49" charset="0"/>
              </a:rPr>
              <a:t>=</a:t>
            </a:r>
            <a:r>
              <a:rPr lang="en-US" dirty="0">
                <a:solidFill>
                  <a:srgbClr val="008080"/>
                </a:solidFill>
                <a:latin typeface="Courier New" panose="02070309020205020404" pitchFamily="49" charset="0"/>
                <a:cs typeface="Courier New" panose="02070309020205020404" pitchFamily="49" charset="0"/>
              </a:rPr>
              <a:t>${HOME}</a:t>
            </a:r>
            <a:r>
              <a:rPr lang="en-US" b="1" dirty="0">
                <a:solidFill>
                  <a:srgbClr val="804000"/>
                </a:solidFill>
                <a:latin typeface="Courier New" panose="02070309020205020404" pitchFamily="49" charset="0"/>
                <a:cs typeface="Courier New" panose="02070309020205020404" pitchFamily="49" charset="0"/>
              </a:rPr>
              <a:t>:</a:t>
            </a:r>
            <a:r>
              <a:rPr lang="en-US" dirty="0">
                <a:solidFill>
                  <a:srgbClr val="008080"/>
                </a:solidFill>
                <a:latin typeface="Courier New" panose="02070309020205020404" pitchFamily="49" charset="0"/>
                <a:cs typeface="Courier New" panose="02070309020205020404" pitchFamily="49" charset="0"/>
              </a:rPr>
              <a:t>${HOME}</a:t>
            </a:r>
            <a:r>
              <a:rPr lang="en-US" dirty="0">
                <a:solidFill>
                  <a:srgbClr val="000000"/>
                </a:solidFill>
                <a:latin typeface="Courier New" panose="02070309020205020404" pitchFamily="49" charset="0"/>
                <a:cs typeface="Courier New" panose="02070309020205020404" pitchFamily="49" charset="0"/>
              </a:rPr>
              <a:t> </a:t>
            </a:r>
            <a:r>
              <a:rPr lang="en-US" b="1" dirty="0">
                <a:solidFill>
                  <a:srgbClr val="804000"/>
                </a:solidFill>
                <a:latin typeface="Courier New" panose="02070309020205020404" pitchFamily="49" charset="0"/>
                <a:cs typeface="Courier New" panose="02070309020205020404" pitchFamily="49" charset="0"/>
              </a:rPr>
              <a:t>\</a:t>
            </a:r>
          </a:p>
          <a:p>
            <a:r>
              <a:rPr lang="en-US" dirty="0">
                <a:solidFill>
                  <a:srgbClr val="008000"/>
                </a:solidFill>
                <a:latin typeface="Courier New" panose="02070309020205020404" pitchFamily="49" charset="0"/>
                <a:cs typeface="Courier New" panose="02070309020205020404" pitchFamily="49" charset="0"/>
              </a:rPr>
              <a:t>#Mount the entire source tree inside of your docker. Makes it so that when you do things like write out /target or /build or /</a:t>
            </a:r>
            <a:r>
              <a:rPr lang="en-US" dirty="0" err="1">
                <a:solidFill>
                  <a:srgbClr val="008000"/>
                </a:solidFill>
                <a:latin typeface="Courier New" panose="02070309020205020404" pitchFamily="49" charset="0"/>
                <a:cs typeface="Courier New" panose="02070309020205020404" pitchFamily="49" charset="0"/>
              </a:rPr>
              <a:t>node_modules</a:t>
            </a:r>
            <a:r>
              <a:rPr lang="en-US" dirty="0">
                <a:solidFill>
                  <a:srgbClr val="008000"/>
                </a:solidFill>
                <a:latin typeface="Courier New" panose="02070309020205020404" pitchFamily="49" charset="0"/>
                <a:cs typeface="Courier New" panose="02070309020205020404" pitchFamily="49" charset="0"/>
              </a:rPr>
              <a:t> they write to your host machine instead of being written to the container and being deleted each time you run this command.</a:t>
            </a:r>
            <a:endParaRPr lang="en-US" dirty="0">
              <a:solidFill>
                <a:srgbClr val="000000"/>
              </a:solidFill>
              <a:latin typeface="Courier New" panose="02070309020205020404" pitchFamily="49" charset="0"/>
              <a:cs typeface="Courier New" panose="02070309020205020404" pitchFamily="49" charset="0"/>
            </a:endParaRPr>
          </a:p>
          <a:p>
            <a:r>
              <a:rPr lang="en-US" dirty="0">
                <a:solidFill>
                  <a:srgbClr val="000000"/>
                </a:solidFill>
                <a:latin typeface="Courier New" panose="02070309020205020404" pitchFamily="49" charset="0"/>
                <a:cs typeface="Courier New" panose="02070309020205020404" pitchFamily="49" charset="0"/>
              </a:rPr>
              <a:t>    </a:t>
            </a:r>
            <a:r>
              <a:rPr lang="en-US" b="1" dirty="0">
                <a:solidFill>
                  <a:srgbClr val="804000"/>
                </a:solidFill>
                <a:latin typeface="Courier New" panose="02070309020205020404" pitchFamily="49" charset="0"/>
                <a:cs typeface="Courier New" panose="02070309020205020404" pitchFamily="49" charset="0"/>
              </a:rPr>
              <a:t>--</a:t>
            </a:r>
            <a:r>
              <a:rPr lang="en-US" dirty="0">
                <a:solidFill>
                  <a:srgbClr val="000000"/>
                </a:solidFill>
                <a:latin typeface="Courier New" panose="02070309020205020404" pitchFamily="49" charset="0"/>
                <a:cs typeface="Courier New" panose="02070309020205020404" pitchFamily="49" charset="0"/>
              </a:rPr>
              <a:t>volume</a:t>
            </a:r>
            <a:r>
              <a:rPr lang="en-US" b="1" dirty="0">
                <a:solidFill>
                  <a:srgbClr val="804000"/>
                </a:solidFill>
                <a:latin typeface="Courier New" panose="02070309020205020404" pitchFamily="49" charset="0"/>
                <a:cs typeface="Courier New" panose="02070309020205020404" pitchFamily="49" charset="0"/>
              </a:rPr>
              <a:t>=</a:t>
            </a:r>
            <a:r>
              <a:rPr lang="en-US" dirty="0">
                <a:solidFill>
                  <a:srgbClr val="008080"/>
                </a:solidFill>
                <a:latin typeface="Courier New" panose="02070309020205020404" pitchFamily="49" charset="0"/>
                <a:cs typeface="Courier New" panose="02070309020205020404" pitchFamily="49" charset="0"/>
              </a:rPr>
              <a:t>${GITROOT}</a:t>
            </a:r>
            <a:r>
              <a:rPr lang="en-US" b="1" dirty="0">
                <a:solidFill>
                  <a:srgbClr val="804000"/>
                </a:solidFill>
                <a:latin typeface="Courier New" panose="02070309020205020404" pitchFamily="49" charset="0"/>
                <a:cs typeface="Courier New" panose="02070309020205020404" pitchFamily="49" charset="0"/>
              </a:rPr>
              <a:t>:</a:t>
            </a:r>
            <a:r>
              <a:rPr lang="en-US" dirty="0">
                <a:solidFill>
                  <a:srgbClr val="008080"/>
                </a:solidFill>
                <a:latin typeface="Courier New" panose="02070309020205020404" pitchFamily="49" charset="0"/>
                <a:cs typeface="Courier New" panose="02070309020205020404" pitchFamily="49" charset="0"/>
              </a:rPr>
              <a:t>${GITROOT}</a:t>
            </a:r>
            <a:r>
              <a:rPr lang="en-US" dirty="0">
                <a:solidFill>
                  <a:srgbClr val="000000"/>
                </a:solidFill>
                <a:latin typeface="Courier New" panose="02070309020205020404" pitchFamily="49" charset="0"/>
                <a:cs typeface="Courier New" panose="02070309020205020404" pitchFamily="49" charset="0"/>
              </a:rPr>
              <a:t> </a:t>
            </a:r>
            <a:r>
              <a:rPr lang="en-US" b="1" dirty="0">
                <a:solidFill>
                  <a:srgbClr val="804000"/>
                </a:solidFill>
                <a:latin typeface="Courier New" panose="02070309020205020404" pitchFamily="49" charset="0"/>
                <a:cs typeface="Courier New" panose="02070309020205020404" pitchFamily="49" charset="0"/>
              </a:rPr>
              <a:t>\</a:t>
            </a:r>
          </a:p>
          <a:p>
            <a:r>
              <a:rPr lang="en-US" dirty="0">
                <a:solidFill>
                  <a:srgbClr val="008000"/>
                </a:solidFill>
                <a:latin typeface="Courier New" panose="02070309020205020404" pitchFamily="49" charset="0"/>
                <a:cs typeface="Courier New" panose="02070309020205020404" pitchFamily="49" charset="0"/>
              </a:rPr>
              <a:t>#User the ${VERSION} we got earlier, and pass in whatever arguments were given to us</a:t>
            </a:r>
            <a:endParaRPr lang="en-US" dirty="0">
              <a:solidFill>
                <a:srgbClr val="000000"/>
              </a:solidFill>
              <a:latin typeface="Courier New" panose="02070309020205020404" pitchFamily="49" charset="0"/>
              <a:cs typeface="Courier New" panose="02070309020205020404" pitchFamily="49" charset="0"/>
            </a:endParaRPr>
          </a:p>
          <a:p>
            <a:r>
              <a:rPr lang="en-US" dirty="0">
                <a:solidFill>
                  <a:srgbClr val="000000"/>
                </a:solidFill>
                <a:latin typeface="Courier New" panose="02070309020205020404" pitchFamily="49" charset="0"/>
                <a:cs typeface="Courier New" panose="02070309020205020404" pitchFamily="49" charset="0"/>
              </a:rPr>
              <a:t>    sasquatch-technology-build-environment</a:t>
            </a:r>
            <a:r>
              <a:rPr lang="en-US" b="1" dirty="0">
                <a:solidFill>
                  <a:srgbClr val="804000"/>
                </a:solidFill>
                <a:latin typeface="Courier New" panose="02070309020205020404" pitchFamily="49" charset="0"/>
                <a:cs typeface="Courier New" panose="02070309020205020404" pitchFamily="49" charset="0"/>
              </a:rPr>
              <a:t>:</a:t>
            </a:r>
            <a:r>
              <a:rPr lang="en-US" dirty="0">
                <a:solidFill>
                  <a:srgbClr val="008080"/>
                </a:solidFill>
                <a:latin typeface="Courier New" panose="02070309020205020404" pitchFamily="49" charset="0"/>
                <a:cs typeface="Courier New" panose="02070309020205020404" pitchFamily="49" charset="0"/>
              </a:rPr>
              <a:t>${VERSION}</a:t>
            </a:r>
            <a:r>
              <a:rPr lang="en-US" dirty="0">
                <a:solidFill>
                  <a:srgbClr val="000000"/>
                </a:solidFill>
                <a:latin typeface="Courier New" panose="02070309020205020404" pitchFamily="49" charset="0"/>
                <a:cs typeface="Courier New" panose="02070309020205020404" pitchFamily="49" charset="0"/>
              </a:rPr>
              <a:t> </a:t>
            </a:r>
            <a:r>
              <a:rPr lang="en-US" dirty="0">
                <a:solidFill>
                  <a:srgbClr val="808080"/>
                </a:solidFill>
                <a:latin typeface="Courier New" panose="02070309020205020404" pitchFamily="49" charset="0"/>
                <a:cs typeface="Courier New" panose="02070309020205020404" pitchFamily="49" charset="0"/>
              </a:rPr>
              <a:t>"$@"</a:t>
            </a:r>
            <a:endParaRPr lang="en-US" dirty="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9150526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CCC43-F581-4E37-BD87-C6F2D398D15E}"/>
              </a:ext>
            </a:extLst>
          </p:cNvPr>
          <p:cNvSpPr>
            <a:spLocks noGrp="1"/>
          </p:cNvSpPr>
          <p:nvPr>
            <p:ph type="title"/>
          </p:nvPr>
        </p:nvSpPr>
        <p:spPr>
          <a:xfrm>
            <a:off x="9366637" y="1"/>
            <a:ext cx="2825361" cy="1192695"/>
          </a:xfrm>
        </p:spPr>
        <p:txBody>
          <a:bodyPr/>
          <a:lstStyle/>
          <a:p>
            <a:r>
              <a:rPr lang="en-US" dirty="0" err="1"/>
              <a:t>Dockerfile</a:t>
            </a:r>
            <a:endParaRPr lang="en-US" dirty="0"/>
          </a:p>
        </p:txBody>
      </p:sp>
      <p:sp>
        <p:nvSpPr>
          <p:cNvPr id="4" name="Rectangle 3">
            <a:extLst>
              <a:ext uri="{FF2B5EF4-FFF2-40B4-BE49-F238E27FC236}">
                <a16:creationId xmlns:a16="http://schemas.microsoft.com/office/drawing/2014/main" id="{5AA16599-EA83-4613-BD6D-3FD10FC5D9CF}"/>
              </a:ext>
            </a:extLst>
          </p:cNvPr>
          <p:cNvSpPr/>
          <p:nvPr/>
        </p:nvSpPr>
        <p:spPr>
          <a:xfrm>
            <a:off x="1" y="1"/>
            <a:ext cx="12191998" cy="6463308"/>
          </a:xfrm>
          <a:prstGeom prst="rect">
            <a:avLst/>
          </a:prstGeom>
        </p:spPr>
        <p:txBody>
          <a:bodyPr wrap="square">
            <a:spAutoFit/>
          </a:bodyPr>
          <a:lstStyle/>
          <a:p>
            <a:r>
              <a:rPr lang="en-US" b="1" dirty="0">
                <a:solidFill>
                  <a:srgbClr val="FF8040"/>
                </a:solidFill>
              </a:rPr>
              <a:t>FROM</a:t>
            </a:r>
            <a:r>
              <a:rPr lang="en-US" dirty="0">
                <a:solidFill>
                  <a:srgbClr val="000000"/>
                </a:solidFill>
              </a:rPr>
              <a:t> ubuntu:16.10</a:t>
            </a:r>
          </a:p>
          <a:p>
            <a:r>
              <a:rPr lang="en-US" b="1" dirty="0">
                <a:solidFill>
                  <a:srgbClr val="FF8040"/>
                </a:solidFill>
              </a:rPr>
              <a:t>MAINTAINER</a:t>
            </a:r>
            <a:r>
              <a:rPr lang="en-US" dirty="0">
                <a:solidFill>
                  <a:srgbClr val="000000"/>
                </a:solidFill>
              </a:rPr>
              <a:t> Sasquatch Technology</a:t>
            </a:r>
          </a:p>
          <a:p>
            <a:endParaRPr lang="en-US" dirty="0">
              <a:solidFill>
                <a:srgbClr val="000000"/>
              </a:solidFill>
            </a:endParaRPr>
          </a:p>
          <a:p>
            <a:r>
              <a:rPr lang="en-US" b="1" dirty="0">
                <a:solidFill>
                  <a:srgbClr val="FF8040"/>
                </a:solidFill>
              </a:rPr>
              <a:t>ENV</a:t>
            </a:r>
            <a:r>
              <a:rPr lang="en-US" dirty="0">
                <a:solidFill>
                  <a:srgbClr val="000000"/>
                </a:solidFill>
              </a:rPr>
              <a:t> LANG en_US.UTF-8</a:t>
            </a:r>
          </a:p>
          <a:p>
            <a:r>
              <a:rPr lang="en-US" b="1" dirty="0">
                <a:solidFill>
                  <a:srgbClr val="FF8040"/>
                </a:solidFill>
              </a:rPr>
              <a:t>ENV</a:t>
            </a:r>
            <a:r>
              <a:rPr lang="en-US" dirty="0">
                <a:solidFill>
                  <a:srgbClr val="000000"/>
                </a:solidFill>
              </a:rPr>
              <a:t> JAVA_HOME=/</a:t>
            </a:r>
            <a:r>
              <a:rPr lang="en-US" dirty="0" err="1">
                <a:solidFill>
                  <a:srgbClr val="000000"/>
                </a:solidFill>
              </a:rPr>
              <a:t>usr</a:t>
            </a:r>
            <a:r>
              <a:rPr lang="en-US" dirty="0">
                <a:solidFill>
                  <a:srgbClr val="000000"/>
                </a:solidFill>
              </a:rPr>
              <a:t>/lib/</a:t>
            </a:r>
            <a:r>
              <a:rPr lang="en-US" dirty="0" err="1">
                <a:solidFill>
                  <a:srgbClr val="000000"/>
                </a:solidFill>
              </a:rPr>
              <a:t>jvm</a:t>
            </a:r>
            <a:r>
              <a:rPr lang="en-US" dirty="0">
                <a:solidFill>
                  <a:srgbClr val="000000"/>
                </a:solidFill>
              </a:rPr>
              <a:t>/java-8-oracle</a:t>
            </a:r>
          </a:p>
          <a:p>
            <a:endParaRPr lang="en-US" dirty="0">
              <a:solidFill>
                <a:srgbClr val="000000"/>
              </a:solidFill>
            </a:endParaRPr>
          </a:p>
          <a:p>
            <a:r>
              <a:rPr lang="en-US" dirty="0">
                <a:solidFill>
                  <a:srgbClr val="C0C0C0"/>
                </a:solidFill>
              </a:rPr>
              <a:t>#This isn't best practice. You should pin each one of these dependencies.</a:t>
            </a:r>
          </a:p>
          <a:p>
            <a:r>
              <a:rPr lang="en-US" b="1" dirty="0">
                <a:solidFill>
                  <a:srgbClr val="FF8040"/>
                </a:solidFill>
              </a:rPr>
              <a:t>RUN</a:t>
            </a:r>
            <a:r>
              <a:rPr lang="en-US" dirty="0">
                <a:solidFill>
                  <a:srgbClr val="000000"/>
                </a:solidFill>
              </a:rPr>
              <a:t> apt-get update &amp;&amp; apt-get -y install ca-certificates maven curl git </a:t>
            </a:r>
            <a:r>
              <a:rPr lang="en-US" dirty="0" err="1">
                <a:solidFill>
                  <a:srgbClr val="000000"/>
                </a:solidFill>
              </a:rPr>
              <a:t>xvfb</a:t>
            </a:r>
            <a:r>
              <a:rPr lang="en-US" dirty="0">
                <a:solidFill>
                  <a:srgbClr val="000000"/>
                </a:solidFill>
              </a:rPr>
              <a:t> </a:t>
            </a:r>
            <a:r>
              <a:rPr lang="en-US" dirty="0" err="1">
                <a:solidFill>
                  <a:srgbClr val="000000"/>
                </a:solidFill>
              </a:rPr>
              <a:t>wget</a:t>
            </a:r>
            <a:r>
              <a:rPr lang="en-US" dirty="0">
                <a:solidFill>
                  <a:srgbClr val="000000"/>
                </a:solidFill>
              </a:rPr>
              <a:t> chromium-browser build-essential software-properties-common libxi6 libgconf-2-4</a:t>
            </a:r>
          </a:p>
          <a:p>
            <a:endParaRPr lang="en-US" dirty="0">
              <a:solidFill>
                <a:srgbClr val="000000"/>
              </a:solidFill>
            </a:endParaRPr>
          </a:p>
          <a:p>
            <a:r>
              <a:rPr lang="en-US" dirty="0">
                <a:solidFill>
                  <a:srgbClr val="C0C0C0"/>
                </a:solidFill>
              </a:rPr>
              <a:t># Install Java.</a:t>
            </a:r>
          </a:p>
          <a:p>
            <a:r>
              <a:rPr lang="en-US" b="1" dirty="0">
                <a:solidFill>
                  <a:srgbClr val="FF8040"/>
                </a:solidFill>
              </a:rPr>
              <a:t>RUN</a:t>
            </a:r>
            <a:r>
              <a:rPr lang="en-US" dirty="0">
                <a:solidFill>
                  <a:srgbClr val="000000"/>
                </a:solidFill>
              </a:rPr>
              <a:t> echo oracle-java8-installer shared/accepted-oracle-license-v1-1 select true | </a:t>
            </a:r>
            <a:r>
              <a:rPr lang="en-US" dirty="0" err="1">
                <a:solidFill>
                  <a:srgbClr val="000000"/>
                </a:solidFill>
              </a:rPr>
              <a:t>debconf</a:t>
            </a:r>
            <a:r>
              <a:rPr lang="en-US" dirty="0">
                <a:solidFill>
                  <a:srgbClr val="000000"/>
                </a:solidFill>
              </a:rPr>
              <a:t>-set-selections &amp;&amp; \</a:t>
            </a:r>
          </a:p>
          <a:p>
            <a:r>
              <a:rPr lang="en-US" dirty="0">
                <a:solidFill>
                  <a:srgbClr val="000000"/>
                </a:solidFill>
              </a:rPr>
              <a:t>  add-apt-repository -y ppa:webupd8team/java &amp;&amp; \</a:t>
            </a:r>
          </a:p>
          <a:p>
            <a:r>
              <a:rPr lang="en-US" dirty="0">
                <a:solidFill>
                  <a:srgbClr val="000000"/>
                </a:solidFill>
              </a:rPr>
              <a:t>  apt-get update &amp;&amp; \</a:t>
            </a:r>
          </a:p>
          <a:p>
            <a:r>
              <a:rPr lang="en-US" dirty="0">
                <a:solidFill>
                  <a:srgbClr val="000000"/>
                </a:solidFill>
              </a:rPr>
              <a:t>  apt-get install -y oracle-java8-installer &amp;&amp; \</a:t>
            </a:r>
          </a:p>
          <a:p>
            <a:r>
              <a:rPr lang="en-US" dirty="0">
                <a:solidFill>
                  <a:srgbClr val="000000"/>
                </a:solidFill>
              </a:rPr>
              <a:t>  </a:t>
            </a:r>
            <a:r>
              <a:rPr lang="en-US" dirty="0" err="1">
                <a:solidFill>
                  <a:srgbClr val="000000"/>
                </a:solidFill>
              </a:rPr>
              <a:t>rm</a:t>
            </a:r>
            <a:r>
              <a:rPr lang="en-US" dirty="0">
                <a:solidFill>
                  <a:srgbClr val="000000"/>
                </a:solidFill>
              </a:rPr>
              <a:t> -</a:t>
            </a:r>
            <a:r>
              <a:rPr lang="en-US" dirty="0" err="1">
                <a:solidFill>
                  <a:srgbClr val="000000"/>
                </a:solidFill>
              </a:rPr>
              <a:t>rf</a:t>
            </a:r>
            <a:r>
              <a:rPr lang="en-US" dirty="0">
                <a:solidFill>
                  <a:srgbClr val="000000"/>
                </a:solidFill>
              </a:rPr>
              <a:t> /</a:t>
            </a:r>
            <a:r>
              <a:rPr lang="en-US" dirty="0" err="1">
                <a:solidFill>
                  <a:srgbClr val="000000"/>
                </a:solidFill>
              </a:rPr>
              <a:t>var</a:t>
            </a:r>
            <a:r>
              <a:rPr lang="en-US" dirty="0">
                <a:solidFill>
                  <a:srgbClr val="000000"/>
                </a:solidFill>
              </a:rPr>
              <a:t>/lib/apt/lists/* &amp;&amp; \</a:t>
            </a:r>
          </a:p>
          <a:p>
            <a:r>
              <a:rPr lang="en-US" dirty="0">
                <a:solidFill>
                  <a:srgbClr val="000000"/>
                </a:solidFill>
              </a:rPr>
              <a:t>  </a:t>
            </a:r>
            <a:r>
              <a:rPr lang="en-US" dirty="0" err="1">
                <a:solidFill>
                  <a:srgbClr val="000000"/>
                </a:solidFill>
              </a:rPr>
              <a:t>rm</a:t>
            </a:r>
            <a:r>
              <a:rPr lang="en-US" dirty="0">
                <a:solidFill>
                  <a:srgbClr val="000000"/>
                </a:solidFill>
              </a:rPr>
              <a:t> -</a:t>
            </a:r>
            <a:r>
              <a:rPr lang="en-US" dirty="0" err="1">
                <a:solidFill>
                  <a:srgbClr val="000000"/>
                </a:solidFill>
              </a:rPr>
              <a:t>rf</a:t>
            </a:r>
            <a:r>
              <a:rPr lang="en-US" dirty="0">
                <a:solidFill>
                  <a:srgbClr val="000000"/>
                </a:solidFill>
              </a:rPr>
              <a:t> /</a:t>
            </a:r>
            <a:r>
              <a:rPr lang="en-US" dirty="0" err="1">
                <a:solidFill>
                  <a:srgbClr val="000000"/>
                </a:solidFill>
              </a:rPr>
              <a:t>var</a:t>
            </a:r>
            <a:r>
              <a:rPr lang="en-US" dirty="0">
                <a:solidFill>
                  <a:srgbClr val="000000"/>
                </a:solidFill>
              </a:rPr>
              <a:t>/cache/oracle-jdk8-installer</a:t>
            </a:r>
          </a:p>
          <a:p>
            <a:endParaRPr lang="en-US" dirty="0">
              <a:solidFill>
                <a:srgbClr val="000000"/>
              </a:solidFill>
            </a:endParaRPr>
          </a:p>
          <a:p>
            <a:r>
              <a:rPr lang="en-US" dirty="0">
                <a:solidFill>
                  <a:srgbClr val="C0C0C0"/>
                </a:solidFill>
              </a:rPr>
              <a:t>#This isn't best practice. You should pin the </a:t>
            </a:r>
            <a:r>
              <a:rPr lang="en-US" dirty="0" err="1">
                <a:solidFill>
                  <a:srgbClr val="C0C0C0"/>
                </a:solidFill>
              </a:rPr>
              <a:t>nodejs</a:t>
            </a:r>
            <a:r>
              <a:rPr lang="en-US" dirty="0">
                <a:solidFill>
                  <a:srgbClr val="C0C0C0"/>
                </a:solidFill>
              </a:rPr>
              <a:t> dependency</a:t>
            </a:r>
          </a:p>
          <a:p>
            <a:r>
              <a:rPr lang="en-US" dirty="0">
                <a:solidFill>
                  <a:srgbClr val="C0C0C0"/>
                </a:solidFill>
              </a:rPr>
              <a:t># Install node and gulp</a:t>
            </a:r>
          </a:p>
          <a:p>
            <a:r>
              <a:rPr lang="en-US" b="1" dirty="0">
                <a:solidFill>
                  <a:srgbClr val="FF8040"/>
                </a:solidFill>
              </a:rPr>
              <a:t>RUN</a:t>
            </a:r>
            <a:r>
              <a:rPr lang="en-US" dirty="0">
                <a:solidFill>
                  <a:srgbClr val="000000"/>
                </a:solidFill>
              </a:rPr>
              <a:t> curl -</a:t>
            </a:r>
            <a:r>
              <a:rPr lang="en-US" dirty="0" err="1">
                <a:solidFill>
                  <a:srgbClr val="000000"/>
                </a:solidFill>
              </a:rPr>
              <a:t>sL</a:t>
            </a:r>
            <a:r>
              <a:rPr lang="en-US" dirty="0">
                <a:solidFill>
                  <a:srgbClr val="000000"/>
                </a:solidFill>
              </a:rPr>
              <a:t> https://deb.nodesource.com/setup_6.x | bash &amp;&amp; \</a:t>
            </a:r>
          </a:p>
          <a:p>
            <a:r>
              <a:rPr lang="en-US" dirty="0">
                <a:solidFill>
                  <a:srgbClr val="000000"/>
                </a:solidFill>
              </a:rPr>
              <a:t>    apt-get -y install </a:t>
            </a:r>
            <a:r>
              <a:rPr lang="en-US" dirty="0" err="1">
                <a:solidFill>
                  <a:srgbClr val="000000"/>
                </a:solidFill>
              </a:rPr>
              <a:t>nodejs</a:t>
            </a:r>
            <a:r>
              <a:rPr lang="en-US" dirty="0">
                <a:solidFill>
                  <a:srgbClr val="000000"/>
                </a:solidFill>
              </a:rPr>
              <a:t> &amp;&amp; \</a:t>
            </a:r>
          </a:p>
          <a:p>
            <a:r>
              <a:rPr lang="en-US" dirty="0">
                <a:solidFill>
                  <a:srgbClr val="000000"/>
                </a:solidFill>
              </a:rPr>
              <a:t>    </a:t>
            </a:r>
            <a:r>
              <a:rPr lang="en-US" dirty="0" err="1">
                <a:solidFill>
                  <a:srgbClr val="000000"/>
                </a:solidFill>
              </a:rPr>
              <a:t>npm</a:t>
            </a:r>
            <a:r>
              <a:rPr lang="en-US" dirty="0">
                <a:solidFill>
                  <a:srgbClr val="000000"/>
                </a:solidFill>
              </a:rPr>
              <a:t> -g install gulp@3.9.1</a:t>
            </a:r>
          </a:p>
        </p:txBody>
      </p:sp>
    </p:spTree>
    <p:extLst>
      <p:ext uri="{BB962C8B-B14F-4D97-AF65-F5344CB8AC3E}">
        <p14:creationId xmlns:p14="http://schemas.microsoft.com/office/powerpoint/2010/main" val="71334619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FAEC6-064B-48D9-8400-EFF124F92EC5}"/>
              </a:ext>
            </a:extLst>
          </p:cNvPr>
          <p:cNvSpPr>
            <a:spLocks noGrp="1"/>
          </p:cNvSpPr>
          <p:nvPr>
            <p:ph type="title"/>
          </p:nvPr>
        </p:nvSpPr>
        <p:spPr/>
        <p:txBody>
          <a:bodyPr/>
          <a:lstStyle/>
          <a:p>
            <a:pPr algn="ctr"/>
            <a:r>
              <a:rPr lang="en-US" dirty="0"/>
              <a:t>Me, Myself, and I</a:t>
            </a:r>
          </a:p>
        </p:txBody>
      </p:sp>
      <p:sp>
        <p:nvSpPr>
          <p:cNvPr id="3" name="Content Placeholder 2">
            <a:extLst>
              <a:ext uri="{FF2B5EF4-FFF2-40B4-BE49-F238E27FC236}">
                <a16:creationId xmlns:a16="http://schemas.microsoft.com/office/drawing/2014/main" id="{7DC92120-4F2F-40C8-9EB7-34068CA1A903}"/>
              </a:ext>
            </a:extLst>
          </p:cNvPr>
          <p:cNvSpPr>
            <a:spLocks noGrp="1"/>
          </p:cNvSpPr>
          <p:nvPr>
            <p:ph idx="1"/>
          </p:nvPr>
        </p:nvSpPr>
        <p:spPr>
          <a:xfrm>
            <a:off x="838200" y="1825625"/>
            <a:ext cx="10515600" cy="4351338"/>
          </a:xfrm>
        </p:spPr>
        <p:txBody>
          <a:bodyPr>
            <a:normAutofit fontScale="92500" lnSpcReduction="10000"/>
          </a:bodyPr>
          <a:lstStyle/>
          <a:p>
            <a:pPr marL="0" indent="0">
              <a:buNone/>
            </a:pPr>
            <a:r>
              <a:rPr lang="en-US" b="1" u="sng" dirty="0"/>
              <a:t>During the day</a:t>
            </a:r>
          </a:p>
          <a:p>
            <a:r>
              <a:rPr lang="en-US" dirty="0"/>
              <a:t>Full time lead developer Chemical Abstracts Service</a:t>
            </a:r>
          </a:p>
          <a:p>
            <a:r>
              <a:rPr lang="en-US" dirty="0" err="1"/>
              <a:t>Devops</a:t>
            </a:r>
            <a:r>
              <a:rPr lang="en-US" dirty="0"/>
              <a:t> focused force multiplier, improving developer workflows, making them go faster</a:t>
            </a:r>
          </a:p>
          <a:p>
            <a:pPr marL="0" indent="0">
              <a:buNone/>
            </a:pPr>
            <a:r>
              <a:rPr lang="en-US" b="1" u="sng" dirty="0"/>
              <a:t>During the night</a:t>
            </a:r>
          </a:p>
          <a:p>
            <a:r>
              <a:rPr lang="en-US" dirty="0"/>
              <a:t>Part of a consulting firm in Columbus, Ohio called </a:t>
            </a:r>
            <a:r>
              <a:rPr lang="en-US" b="1" dirty="0"/>
              <a:t>Sasquatch Technology</a:t>
            </a:r>
          </a:p>
          <a:p>
            <a:r>
              <a:rPr lang="en-US" dirty="0"/>
              <a:t>We focus on improvements to your in house software development pipeline. </a:t>
            </a:r>
            <a:r>
              <a:rPr lang="en-US" b="1" dirty="0"/>
              <a:t>Test automation</a:t>
            </a:r>
            <a:r>
              <a:rPr lang="en-US" dirty="0"/>
              <a:t>, </a:t>
            </a:r>
            <a:r>
              <a:rPr lang="en-US" b="1" dirty="0"/>
              <a:t>Continuous Integration</a:t>
            </a:r>
            <a:r>
              <a:rPr lang="en-US" dirty="0"/>
              <a:t>, and </a:t>
            </a:r>
            <a:r>
              <a:rPr lang="en-US" b="1" dirty="0"/>
              <a:t>Deployment at Scale</a:t>
            </a:r>
          </a:p>
          <a:p>
            <a:pPr marL="0" indent="0">
              <a:buNone/>
            </a:pPr>
            <a:r>
              <a:rPr lang="en-US" dirty="0">
                <a:hlinkClick r:id="rId2"/>
              </a:rPr>
              <a:t>http://sasquatch.technology/</a:t>
            </a:r>
            <a:endParaRPr lang="en-US" dirty="0"/>
          </a:p>
        </p:txBody>
      </p:sp>
      <p:pic>
        <p:nvPicPr>
          <p:cNvPr id="5" name="Picture 4">
            <a:extLst>
              <a:ext uri="{FF2B5EF4-FFF2-40B4-BE49-F238E27FC236}">
                <a16:creationId xmlns:a16="http://schemas.microsoft.com/office/drawing/2014/main" id="{9B7FDF4B-F004-4A30-A696-FFC5737684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3857" y="-1"/>
            <a:ext cx="2698143" cy="2698143"/>
          </a:xfrm>
          <a:prstGeom prst="rect">
            <a:avLst/>
          </a:prstGeom>
        </p:spPr>
      </p:pic>
    </p:spTree>
    <p:extLst>
      <p:ext uri="{BB962C8B-B14F-4D97-AF65-F5344CB8AC3E}">
        <p14:creationId xmlns:p14="http://schemas.microsoft.com/office/powerpoint/2010/main" val="202103228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6638B-DDB5-4150-8AFE-E7922149E591}"/>
              </a:ext>
            </a:extLst>
          </p:cNvPr>
          <p:cNvSpPr>
            <a:spLocks noGrp="1"/>
          </p:cNvSpPr>
          <p:nvPr>
            <p:ph type="title"/>
          </p:nvPr>
        </p:nvSpPr>
        <p:spPr/>
        <p:txBody>
          <a:bodyPr/>
          <a:lstStyle/>
          <a:p>
            <a:pPr algn="ctr"/>
            <a:r>
              <a:rPr lang="en-US" dirty="0" err="1"/>
              <a:t>Dockerize</a:t>
            </a:r>
            <a:r>
              <a:rPr lang="en-US" dirty="0"/>
              <a:t> Your Build Toolchain</a:t>
            </a:r>
          </a:p>
        </p:txBody>
      </p:sp>
      <p:sp>
        <p:nvSpPr>
          <p:cNvPr id="3" name="Content Placeholder 2">
            <a:extLst>
              <a:ext uri="{FF2B5EF4-FFF2-40B4-BE49-F238E27FC236}">
                <a16:creationId xmlns:a16="http://schemas.microsoft.com/office/drawing/2014/main" id="{E4965E83-DB7C-44B3-8742-2BB849659A54}"/>
              </a:ext>
            </a:extLst>
          </p:cNvPr>
          <p:cNvSpPr>
            <a:spLocks noGrp="1"/>
          </p:cNvSpPr>
          <p:nvPr>
            <p:ph idx="1"/>
          </p:nvPr>
        </p:nvSpPr>
        <p:spPr>
          <a:xfrm>
            <a:off x="838200" y="1825625"/>
            <a:ext cx="10515600" cy="974725"/>
          </a:xfrm>
        </p:spPr>
        <p:txBody>
          <a:bodyPr>
            <a:normAutofit lnSpcReduction="10000"/>
          </a:bodyPr>
          <a:lstStyle/>
          <a:p>
            <a:pPr marL="0" indent="0">
              <a:buNone/>
            </a:pPr>
            <a:r>
              <a:rPr lang="en-US" sz="6600" dirty="0">
                <a:hlinkClick r:id="rId2"/>
              </a:rPr>
              <a:t>http://sasquatch.technology/</a:t>
            </a:r>
            <a:endParaRPr lang="en-US" sz="6600" dirty="0"/>
          </a:p>
          <a:p>
            <a:pPr marL="0" indent="0">
              <a:buNone/>
            </a:pPr>
            <a:endParaRPr lang="en-US" sz="6600" dirty="0"/>
          </a:p>
        </p:txBody>
      </p:sp>
      <p:pic>
        <p:nvPicPr>
          <p:cNvPr id="4" name="Picture 3">
            <a:extLst>
              <a:ext uri="{FF2B5EF4-FFF2-40B4-BE49-F238E27FC236}">
                <a16:creationId xmlns:a16="http://schemas.microsoft.com/office/drawing/2014/main" id="{3F3B2D2C-12A5-4632-8D7F-57304C344F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3857" y="4159857"/>
            <a:ext cx="2698143" cy="2698143"/>
          </a:xfrm>
          <a:prstGeom prst="rect">
            <a:avLst/>
          </a:prstGeom>
        </p:spPr>
      </p:pic>
      <p:pic>
        <p:nvPicPr>
          <p:cNvPr id="1026" name="Picture 2" descr="http://icons.iconarchive.com/icons/uiconstock/socialmedia/512/Twitter-icon.png">
            <a:extLst>
              <a:ext uri="{FF2B5EF4-FFF2-40B4-BE49-F238E27FC236}">
                <a16:creationId xmlns:a16="http://schemas.microsoft.com/office/drawing/2014/main" id="{B65F3BED-B548-4812-9EB4-F621CCA83A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800350"/>
            <a:ext cx="1981200" cy="198120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B55B0082-E5F7-40CB-B9B3-FC93F9B5FA3C}"/>
              </a:ext>
            </a:extLst>
          </p:cNvPr>
          <p:cNvSpPr txBox="1">
            <a:spLocks/>
          </p:cNvSpPr>
          <p:nvPr/>
        </p:nvSpPr>
        <p:spPr>
          <a:xfrm>
            <a:off x="2819400" y="3305174"/>
            <a:ext cx="6248400" cy="97472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6600" dirty="0" err="1"/>
              <a:t>sasquatch_tech</a:t>
            </a:r>
            <a:endParaRPr lang="en-US" sz="6600" dirty="0"/>
          </a:p>
          <a:p>
            <a:pPr marL="0" indent="0">
              <a:buFont typeface="Arial" panose="020B0604020202020204" pitchFamily="34" charset="0"/>
              <a:buNone/>
            </a:pPr>
            <a:endParaRPr lang="en-US" sz="6600" dirty="0"/>
          </a:p>
        </p:txBody>
      </p:sp>
    </p:spTree>
    <p:extLst>
      <p:ext uri="{BB962C8B-B14F-4D97-AF65-F5344CB8AC3E}">
        <p14:creationId xmlns:p14="http://schemas.microsoft.com/office/powerpoint/2010/main" val="28135673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B3328-A1ED-4F14-BA67-7C11DA7717AE}"/>
              </a:ext>
            </a:extLst>
          </p:cNvPr>
          <p:cNvSpPr>
            <a:spLocks noGrp="1"/>
          </p:cNvSpPr>
          <p:nvPr>
            <p:ph type="title"/>
          </p:nvPr>
        </p:nvSpPr>
        <p:spPr/>
        <p:txBody>
          <a:bodyPr/>
          <a:lstStyle/>
          <a:p>
            <a:pPr algn="ctr"/>
            <a:r>
              <a:rPr lang="en-US" dirty="0"/>
              <a:t>What is a Dockerized Build Toolchain?</a:t>
            </a:r>
          </a:p>
        </p:txBody>
      </p:sp>
      <p:sp>
        <p:nvSpPr>
          <p:cNvPr id="3" name="Content Placeholder 2">
            <a:extLst>
              <a:ext uri="{FF2B5EF4-FFF2-40B4-BE49-F238E27FC236}">
                <a16:creationId xmlns:a16="http://schemas.microsoft.com/office/drawing/2014/main" id="{4D92A1E5-0AEA-41BD-B6F3-D3B0B547EB30}"/>
              </a:ext>
            </a:extLst>
          </p:cNvPr>
          <p:cNvSpPr>
            <a:spLocks noGrp="1"/>
          </p:cNvSpPr>
          <p:nvPr>
            <p:ph idx="1"/>
          </p:nvPr>
        </p:nvSpPr>
        <p:spPr/>
        <p:txBody>
          <a:bodyPr/>
          <a:lstStyle/>
          <a:p>
            <a:r>
              <a:rPr lang="en-US" dirty="0"/>
              <a:t>Place all the dependencies needed to build your project into a Docker image.</a:t>
            </a:r>
          </a:p>
          <a:p>
            <a:pPr lvl="1"/>
            <a:r>
              <a:rPr lang="en-US" dirty="0"/>
              <a:t>Top level build tools (Gulp, </a:t>
            </a:r>
            <a:r>
              <a:rPr lang="en-US" dirty="0" err="1"/>
              <a:t>npm</a:t>
            </a:r>
            <a:r>
              <a:rPr lang="en-US" dirty="0"/>
              <a:t>, Maven, Gradle, Rake)</a:t>
            </a:r>
          </a:p>
          <a:p>
            <a:pPr lvl="1"/>
            <a:r>
              <a:rPr lang="en-US" dirty="0"/>
              <a:t>Language SDKs (Ruby, Groovy, Java, Node.js)</a:t>
            </a:r>
          </a:p>
          <a:p>
            <a:pPr lvl="1"/>
            <a:r>
              <a:rPr lang="en-US" dirty="0"/>
              <a:t>Native dependencies (.so files and .</a:t>
            </a:r>
            <a:r>
              <a:rPr lang="en-US" dirty="0" err="1"/>
              <a:t>dlls</a:t>
            </a:r>
            <a:r>
              <a:rPr lang="en-US" dirty="0"/>
              <a:t>)</a:t>
            </a:r>
          </a:p>
          <a:p>
            <a:pPr lvl="1"/>
            <a:r>
              <a:rPr lang="en-US" dirty="0"/>
              <a:t>Day to day binaries like </a:t>
            </a:r>
            <a:r>
              <a:rPr lang="en-US" b="1" dirty="0"/>
              <a:t>ls</a:t>
            </a:r>
            <a:r>
              <a:rPr lang="en-US" dirty="0"/>
              <a:t>,</a:t>
            </a:r>
            <a:r>
              <a:rPr lang="en-US" b="1" dirty="0"/>
              <a:t> less</a:t>
            </a:r>
            <a:r>
              <a:rPr lang="en-US" dirty="0"/>
              <a:t>, </a:t>
            </a:r>
            <a:r>
              <a:rPr lang="en-US" b="1" dirty="0" err="1"/>
              <a:t>htop</a:t>
            </a:r>
            <a:r>
              <a:rPr lang="en-US" dirty="0"/>
              <a:t>,</a:t>
            </a:r>
            <a:r>
              <a:rPr lang="en-US" b="1" dirty="0"/>
              <a:t> grep</a:t>
            </a:r>
            <a:r>
              <a:rPr lang="en-US" dirty="0"/>
              <a:t>,</a:t>
            </a:r>
            <a:r>
              <a:rPr lang="en-US" b="1" dirty="0"/>
              <a:t> ack</a:t>
            </a:r>
            <a:r>
              <a:rPr lang="en-US" dirty="0"/>
              <a:t>,</a:t>
            </a:r>
            <a:r>
              <a:rPr lang="en-US" b="1" dirty="0"/>
              <a:t> </a:t>
            </a:r>
            <a:r>
              <a:rPr lang="en-US" b="1" dirty="0" err="1"/>
              <a:t>sed</a:t>
            </a:r>
            <a:r>
              <a:rPr lang="en-US" dirty="0"/>
              <a:t>, etc.</a:t>
            </a:r>
            <a:endParaRPr lang="en-US" b="1" dirty="0"/>
          </a:p>
          <a:p>
            <a:r>
              <a:rPr lang="en-US" dirty="0"/>
              <a:t>Run your developer builds in temporary containers built off the above Docker image.</a:t>
            </a:r>
          </a:p>
        </p:txBody>
      </p:sp>
    </p:spTree>
    <p:extLst>
      <p:ext uri="{BB962C8B-B14F-4D97-AF65-F5344CB8AC3E}">
        <p14:creationId xmlns:p14="http://schemas.microsoft.com/office/powerpoint/2010/main" val="342968996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B3328-A1ED-4F14-BA67-7C11DA7717AE}"/>
              </a:ext>
            </a:extLst>
          </p:cNvPr>
          <p:cNvSpPr>
            <a:spLocks noGrp="1"/>
          </p:cNvSpPr>
          <p:nvPr>
            <p:ph type="title"/>
          </p:nvPr>
        </p:nvSpPr>
        <p:spPr/>
        <p:txBody>
          <a:bodyPr/>
          <a:lstStyle/>
          <a:p>
            <a:pPr algn="ctr"/>
            <a:r>
              <a:rPr lang="en-US" dirty="0"/>
              <a:t>Why Would I Use a Dockerized Build Toolchain?</a:t>
            </a:r>
          </a:p>
        </p:txBody>
      </p:sp>
      <p:sp>
        <p:nvSpPr>
          <p:cNvPr id="3" name="Content Placeholder 2">
            <a:extLst>
              <a:ext uri="{FF2B5EF4-FFF2-40B4-BE49-F238E27FC236}">
                <a16:creationId xmlns:a16="http://schemas.microsoft.com/office/drawing/2014/main" id="{4D92A1E5-0AEA-41BD-B6F3-D3B0B547EB30}"/>
              </a:ext>
            </a:extLst>
          </p:cNvPr>
          <p:cNvSpPr>
            <a:spLocks noGrp="1"/>
          </p:cNvSpPr>
          <p:nvPr>
            <p:ph idx="1"/>
          </p:nvPr>
        </p:nvSpPr>
        <p:spPr>
          <a:xfrm>
            <a:off x="0" y="1690688"/>
            <a:ext cx="6400800" cy="5167312"/>
          </a:xfrm>
        </p:spPr>
        <p:txBody>
          <a:bodyPr>
            <a:normAutofit/>
          </a:bodyPr>
          <a:lstStyle/>
          <a:p>
            <a:r>
              <a:rPr lang="en-US" sz="3200" dirty="0"/>
              <a:t>Flexibility</a:t>
            </a:r>
          </a:p>
          <a:p>
            <a:pPr lvl="1"/>
            <a:r>
              <a:rPr lang="en-US" sz="2800" dirty="0"/>
              <a:t>Decide which composition of libraries to use each time you invoke a command.</a:t>
            </a:r>
          </a:p>
          <a:p>
            <a:pPr lvl="1"/>
            <a:r>
              <a:rPr lang="en-US" sz="2800" dirty="0"/>
              <a:t>Run two completely different applications (Ruby 1.8.7 and Ruby 2.4) on the same machine without application specific solutions like </a:t>
            </a:r>
            <a:r>
              <a:rPr lang="en-US" sz="2800" b="1" dirty="0"/>
              <a:t>RVM</a:t>
            </a:r>
            <a:r>
              <a:rPr lang="en-US" sz="2800" dirty="0"/>
              <a:t>, </a:t>
            </a:r>
            <a:r>
              <a:rPr lang="en-US" sz="2800" b="1" dirty="0" err="1"/>
              <a:t>rbenv</a:t>
            </a:r>
            <a:r>
              <a:rPr lang="en-US" sz="2800" dirty="0"/>
              <a:t>, or </a:t>
            </a:r>
            <a:r>
              <a:rPr lang="en-US" sz="2800" b="1" dirty="0"/>
              <a:t>SDKMAN!</a:t>
            </a:r>
            <a:r>
              <a:rPr lang="en-US" sz="2800" dirty="0"/>
              <a:t>.</a:t>
            </a:r>
          </a:p>
          <a:p>
            <a:pPr lvl="1"/>
            <a:r>
              <a:rPr lang="en-US" sz="2800" dirty="0"/>
              <a:t>Most  applications don’t even have these sorts of solutions available.</a:t>
            </a:r>
          </a:p>
          <a:p>
            <a:pPr lvl="1"/>
            <a:r>
              <a:rPr lang="en-US" sz="2800" dirty="0"/>
              <a:t>Try out a new version risk free!</a:t>
            </a:r>
          </a:p>
        </p:txBody>
      </p:sp>
      <p:pic>
        <p:nvPicPr>
          <p:cNvPr id="1026" name="Picture 2" descr="https://pixabay.com/get/eb36b10820fd013ed1534705fb0938c9bd22ffd41cb0114196f0c67ea3/stretching-2307890_1920.jpg">
            <a:extLst>
              <a:ext uri="{FF2B5EF4-FFF2-40B4-BE49-F238E27FC236}">
                <a16:creationId xmlns:a16="http://schemas.microsoft.com/office/drawing/2014/main" id="{1751B122-3D32-4949-A4BF-491AD23CE2A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476" t="17274" r="13181" b="5276"/>
          <a:stretch/>
        </p:blipFill>
        <p:spPr bwMode="auto">
          <a:xfrm>
            <a:off x="6498865" y="1546528"/>
            <a:ext cx="5693135" cy="5311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066962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B3328-A1ED-4F14-BA67-7C11DA7717AE}"/>
              </a:ext>
            </a:extLst>
          </p:cNvPr>
          <p:cNvSpPr>
            <a:spLocks noGrp="1"/>
          </p:cNvSpPr>
          <p:nvPr>
            <p:ph type="title"/>
          </p:nvPr>
        </p:nvSpPr>
        <p:spPr/>
        <p:txBody>
          <a:bodyPr/>
          <a:lstStyle/>
          <a:p>
            <a:pPr algn="ctr"/>
            <a:r>
              <a:rPr lang="en-US" dirty="0"/>
              <a:t>Why Would I Use a Dockerized Build Toolchain?</a:t>
            </a:r>
          </a:p>
        </p:txBody>
      </p:sp>
      <p:sp>
        <p:nvSpPr>
          <p:cNvPr id="3" name="Content Placeholder 2">
            <a:extLst>
              <a:ext uri="{FF2B5EF4-FFF2-40B4-BE49-F238E27FC236}">
                <a16:creationId xmlns:a16="http://schemas.microsoft.com/office/drawing/2014/main" id="{4D92A1E5-0AEA-41BD-B6F3-D3B0B547EB30}"/>
              </a:ext>
            </a:extLst>
          </p:cNvPr>
          <p:cNvSpPr>
            <a:spLocks noGrp="1"/>
          </p:cNvSpPr>
          <p:nvPr>
            <p:ph idx="1"/>
          </p:nvPr>
        </p:nvSpPr>
        <p:spPr/>
        <p:txBody>
          <a:bodyPr/>
          <a:lstStyle/>
          <a:p>
            <a:r>
              <a:rPr lang="en-US" dirty="0"/>
              <a:t>Reduced dependency management at the VM level</a:t>
            </a:r>
          </a:p>
          <a:p>
            <a:pPr lvl="1"/>
            <a:r>
              <a:rPr lang="en-US" dirty="0"/>
              <a:t>Only have to manage </a:t>
            </a:r>
            <a:r>
              <a:rPr lang="en-US" b="1" dirty="0"/>
              <a:t>git</a:t>
            </a:r>
            <a:r>
              <a:rPr lang="en-US" dirty="0"/>
              <a:t> and </a:t>
            </a:r>
            <a:r>
              <a:rPr lang="en-US" b="1" dirty="0"/>
              <a:t>Docker</a:t>
            </a:r>
            <a:r>
              <a:rPr lang="en-US" dirty="0"/>
              <a:t> as dependencies. If you’re clever you don’t even have to manage </a:t>
            </a:r>
            <a:r>
              <a:rPr lang="en-US" b="1" dirty="0"/>
              <a:t>git </a:t>
            </a:r>
            <a:r>
              <a:rPr lang="en-US" dirty="0"/>
              <a:t>(package a bootstrapping git installation into a Docker image).</a:t>
            </a:r>
          </a:p>
          <a:p>
            <a:pPr lvl="1"/>
            <a:r>
              <a:rPr lang="en-US" dirty="0"/>
              <a:t>Relieve the tension related to your configuration management system wanting to be in charge of dependencies and let the user chose when and how they upgrade their Docker image.</a:t>
            </a:r>
          </a:p>
          <a:p>
            <a:pPr lvl="1"/>
            <a:r>
              <a:rPr lang="en-US" dirty="0"/>
              <a:t>Upgrading and patching VM operating system for developer machines becomes painless.</a:t>
            </a:r>
          </a:p>
        </p:txBody>
      </p:sp>
    </p:spTree>
    <p:extLst>
      <p:ext uri="{BB962C8B-B14F-4D97-AF65-F5344CB8AC3E}">
        <p14:creationId xmlns:p14="http://schemas.microsoft.com/office/powerpoint/2010/main" val="319199832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9935E-5999-4701-881F-98FE1D165AF3}"/>
              </a:ext>
            </a:extLst>
          </p:cNvPr>
          <p:cNvSpPr>
            <a:spLocks noGrp="1"/>
          </p:cNvSpPr>
          <p:nvPr>
            <p:ph type="title"/>
          </p:nvPr>
        </p:nvSpPr>
        <p:spPr/>
        <p:txBody>
          <a:bodyPr/>
          <a:lstStyle/>
          <a:p>
            <a:pPr algn="ctr"/>
            <a:r>
              <a:rPr lang="en-US" dirty="0"/>
              <a:t>Why Would I Use a </a:t>
            </a:r>
            <a:r>
              <a:rPr lang="en-US" dirty="0" err="1"/>
              <a:t>Dockerized</a:t>
            </a:r>
            <a:r>
              <a:rPr lang="en-US" dirty="0"/>
              <a:t> Build Toolchain?</a:t>
            </a:r>
          </a:p>
        </p:txBody>
      </p:sp>
      <p:sp>
        <p:nvSpPr>
          <p:cNvPr id="3" name="Content Placeholder 2">
            <a:extLst>
              <a:ext uri="{FF2B5EF4-FFF2-40B4-BE49-F238E27FC236}">
                <a16:creationId xmlns:a16="http://schemas.microsoft.com/office/drawing/2014/main" id="{124C03F3-9094-4EA7-AB1B-7A2303E1C7BB}"/>
              </a:ext>
            </a:extLst>
          </p:cNvPr>
          <p:cNvSpPr>
            <a:spLocks noGrp="1"/>
          </p:cNvSpPr>
          <p:nvPr>
            <p:ph idx="1"/>
          </p:nvPr>
        </p:nvSpPr>
        <p:spPr>
          <a:xfrm>
            <a:off x="0" y="1924214"/>
            <a:ext cx="5915770" cy="4933786"/>
          </a:xfrm>
        </p:spPr>
        <p:txBody>
          <a:bodyPr/>
          <a:lstStyle/>
          <a:p>
            <a:r>
              <a:rPr lang="en-US" dirty="0"/>
              <a:t>Consistency</a:t>
            </a:r>
          </a:p>
          <a:p>
            <a:pPr lvl="1"/>
            <a:r>
              <a:rPr lang="en-US" dirty="0"/>
              <a:t>Since all your dependencies are packaged into a Docker image you no longer have drifts in dependencies between different environments.</a:t>
            </a:r>
          </a:p>
          <a:p>
            <a:pPr lvl="1"/>
            <a:r>
              <a:rPr lang="en-US" dirty="0"/>
              <a:t>Reduce the “It works on my machine” syndrome by removing build tools from the equation.</a:t>
            </a:r>
          </a:p>
          <a:p>
            <a:endParaRPr lang="en-US" dirty="0"/>
          </a:p>
        </p:txBody>
      </p:sp>
      <p:pic>
        <p:nvPicPr>
          <p:cNvPr id="2050" name="Picture 2" descr="https://pixabay.com/get/ee37b90c2af01c22d9584518a33219c8b66ae3d018b1114294f1c078/frogman-728324_1920.jpg">
            <a:extLst>
              <a:ext uri="{FF2B5EF4-FFF2-40B4-BE49-F238E27FC236}">
                <a16:creationId xmlns:a16="http://schemas.microsoft.com/office/drawing/2014/main" id="{D1E69057-66F1-4718-853C-D93B2048032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9762" t="35826" b="3304"/>
          <a:stretch/>
        </p:blipFill>
        <p:spPr bwMode="auto">
          <a:xfrm>
            <a:off x="5971430" y="2683564"/>
            <a:ext cx="6220570" cy="4174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307942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B3328-A1ED-4F14-BA67-7C11DA7717AE}"/>
              </a:ext>
            </a:extLst>
          </p:cNvPr>
          <p:cNvSpPr>
            <a:spLocks noGrp="1"/>
          </p:cNvSpPr>
          <p:nvPr>
            <p:ph type="title"/>
          </p:nvPr>
        </p:nvSpPr>
        <p:spPr/>
        <p:txBody>
          <a:bodyPr/>
          <a:lstStyle/>
          <a:p>
            <a:pPr algn="ctr"/>
            <a:r>
              <a:rPr lang="en-US" dirty="0"/>
              <a:t>Why Would I Use a Dockerized Build Toolchain?</a:t>
            </a:r>
          </a:p>
        </p:txBody>
      </p:sp>
      <p:sp>
        <p:nvSpPr>
          <p:cNvPr id="3" name="Content Placeholder 2">
            <a:extLst>
              <a:ext uri="{FF2B5EF4-FFF2-40B4-BE49-F238E27FC236}">
                <a16:creationId xmlns:a16="http://schemas.microsoft.com/office/drawing/2014/main" id="{4D92A1E5-0AEA-41BD-B6F3-D3B0B547EB30}"/>
              </a:ext>
            </a:extLst>
          </p:cNvPr>
          <p:cNvSpPr>
            <a:spLocks noGrp="1"/>
          </p:cNvSpPr>
          <p:nvPr>
            <p:ph idx="1"/>
          </p:nvPr>
        </p:nvSpPr>
        <p:spPr>
          <a:xfrm>
            <a:off x="-1" y="1690687"/>
            <a:ext cx="5210322" cy="4900944"/>
          </a:xfrm>
        </p:spPr>
        <p:txBody>
          <a:bodyPr>
            <a:normAutofit/>
          </a:bodyPr>
          <a:lstStyle/>
          <a:p>
            <a:r>
              <a:rPr lang="en-US" dirty="0"/>
              <a:t>Historic </a:t>
            </a:r>
            <a:r>
              <a:rPr lang="en-US" dirty="0" err="1"/>
              <a:t>Versionability</a:t>
            </a:r>
            <a:endParaRPr lang="en-US" dirty="0"/>
          </a:p>
          <a:p>
            <a:pPr lvl="1"/>
            <a:r>
              <a:rPr lang="en-US" dirty="0"/>
              <a:t>Version your Docker build environment image alongside your codebase. Now you can go back and build historical projects 100% of the time.</a:t>
            </a:r>
          </a:p>
          <a:p>
            <a:pPr lvl="1"/>
            <a:r>
              <a:rPr lang="en-US" dirty="0"/>
              <a:t>Always get the right build environment with the right codebase.</a:t>
            </a:r>
          </a:p>
          <a:p>
            <a:pPr lvl="1"/>
            <a:r>
              <a:rPr lang="en-US" b="1" dirty="0"/>
              <a:t>git bisect</a:t>
            </a:r>
            <a:r>
              <a:rPr lang="en-US" dirty="0"/>
              <a:t> becomes a lot easier to use when triaging </a:t>
            </a:r>
          </a:p>
        </p:txBody>
      </p:sp>
      <p:pic>
        <p:nvPicPr>
          <p:cNvPr id="3074" name="Picture 2" descr="https://upload.wikimedia.org/wikipedia/commons/e/e4/Interior_view_of_Stockholm_Public_Library.jpg">
            <a:extLst>
              <a:ext uri="{FF2B5EF4-FFF2-40B4-BE49-F238E27FC236}">
                <a16:creationId xmlns:a16="http://schemas.microsoft.com/office/drawing/2014/main" id="{7CCC316D-2D57-416B-B25F-2E44C5ADC2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0321" y="1690687"/>
            <a:ext cx="6981680" cy="4654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157117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B3328-A1ED-4F14-BA67-7C11DA7717AE}"/>
              </a:ext>
            </a:extLst>
          </p:cNvPr>
          <p:cNvSpPr>
            <a:spLocks noGrp="1"/>
          </p:cNvSpPr>
          <p:nvPr>
            <p:ph type="title"/>
          </p:nvPr>
        </p:nvSpPr>
        <p:spPr/>
        <p:txBody>
          <a:bodyPr/>
          <a:lstStyle/>
          <a:p>
            <a:pPr algn="ctr"/>
            <a:r>
              <a:rPr lang="en-US" dirty="0"/>
              <a:t>Why Would I Use a Dockerized Build Toolchain?</a:t>
            </a:r>
          </a:p>
        </p:txBody>
      </p:sp>
      <p:sp>
        <p:nvSpPr>
          <p:cNvPr id="3" name="Content Placeholder 2">
            <a:extLst>
              <a:ext uri="{FF2B5EF4-FFF2-40B4-BE49-F238E27FC236}">
                <a16:creationId xmlns:a16="http://schemas.microsoft.com/office/drawing/2014/main" id="{4D92A1E5-0AEA-41BD-B6F3-D3B0B547EB30}"/>
              </a:ext>
            </a:extLst>
          </p:cNvPr>
          <p:cNvSpPr>
            <a:spLocks noGrp="1"/>
          </p:cNvSpPr>
          <p:nvPr>
            <p:ph idx="1"/>
          </p:nvPr>
        </p:nvSpPr>
        <p:spPr/>
        <p:txBody>
          <a:bodyPr>
            <a:normAutofit/>
          </a:bodyPr>
          <a:lstStyle/>
          <a:p>
            <a:r>
              <a:rPr lang="en-US" dirty="0"/>
              <a:t>Lowers barriers to entry on a project</a:t>
            </a:r>
          </a:p>
          <a:p>
            <a:pPr lvl="1"/>
            <a:r>
              <a:rPr lang="en-US" dirty="0"/>
              <a:t>Onboarding a new developer becomes as simple as them joining the project. No more long setup times.</a:t>
            </a:r>
          </a:p>
          <a:p>
            <a:pPr lvl="1"/>
            <a:r>
              <a:rPr lang="en-US" dirty="0"/>
              <a:t>Collaborating with another team? Want to build their project? Help someone out? If they’re on a </a:t>
            </a:r>
            <a:r>
              <a:rPr lang="en-US" dirty="0" err="1"/>
              <a:t>Dockerized</a:t>
            </a:r>
            <a:r>
              <a:rPr lang="en-US" dirty="0"/>
              <a:t> build toolchain getting started is as simple as running commands inside their Docker.</a:t>
            </a:r>
          </a:p>
          <a:p>
            <a:pPr lvl="1"/>
            <a:r>
              <a:rPr lang="en-US" dirty="0"/>
              <a:t>Stop breaking your VM to join another project. Just use their docker image.</a:t>
            </a:r>
          </a:p>
        </p:txBody>
      </p:sp>
    </p:spTree>
    <p:extLst>
      <p:ext uri="{BB962C8B-B14F-4D97-AF65-F5344CB8AC3E}">
        <p14:creationId xmlns:p14="http://schemas.microsoft.com/office/powerpoint/2010/main" val="290966786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B3328-A1ED-4F14-BA67-7C11DA7717AE}"/>
              </a:ext>
            </a:extLst>
          </p:cNvPr>
          <p:cNvSpPr>
            <a:spLocks noGrp="1"/>
          </p:cNvSpPr>
          <p:nvPr>
            <p:ph type="title"/>
          </p:nvPr>
        </p:nvSpPr>
        <p:spPr/>
        <p:txBody>
          <a:bodyPr/>
          <a:lstStyle/>
          <a:p>
            <a:pPr algn="ctr"/>
            <a:r>
              <a:rPr lang="en-US" dirty="0"/>
              <a:t>Why Would I Not Use a Dockerized Build Toolchain?</a:t>
            </a:r>
          </a:p>
        </p:txBody>
      </p:sp>
      <p:sp>
        <p:nvSpPr>
          <p:cNvPr id="3" name="Content Placeholder 2">
            <a:extLst>
              <a:ext uri="{FF2B5EF4-FFF2-40B4-BE49-F238E27FC236}">
                <a16:creationId xmlns:a16="http://schemas.microsoft.com/office/drawing/2014/main" id="{4D92A1E5-0AEA-41BD-B6F3-D3B0B547EB30}"/>
              </a:ext>
            </a:extLst>
          </p:cNvPr>
          <p:cNvSpPr>
            <a:spLocks noGrp="1"/>
          </p:cNvSpPr>
          <p:nvPr>
            <p:ph idx="1"/>
          </p:nvPr>
        </p:nvSpPr>
        <p:spPr/>
        <p:txBody>
          <a:bodyPr>
            <a:normAutofit/>
          </a:bodyPr>
          <a:lstStyle/>
          <a:p>
            <a:r>
              <a:rPr lang="en-US" dirty="0"/>
              <a:t>Weirdness</a:t>
            </a:r>
          </a:p>
          <a:p>
            <a:pPr lvl="1"/>
            <a:r>
              <a:rPr lang="en-US" dirty="0"/>
              <a:t>Running commands inside the Docker container can have subtly different results</a:t>
            </a:r>
          </a:p>
          <a:p>
            <a:pPr lvl="1"/>
            <a:r>
              <a:rPr lang="en-US" dirty="0"/>
              <a:t>Where’d my highlighting go? </a:t>
            </a:r>
            <a:r>
              <a:rPr lang="en-US" dirty="0">
                <a:sym typeface="Wingdings" panose="05000000000000000000" pitchFamily="2" charset="2"/>
              </a:rPr>
              <a:t></a:t>
            </a:r>
          </a:p>
          <a:p>
            <a:pPr lvl="1"/>
            <a:endParaRPr lang="en-US" dirty="0">
              <a:sym typeface="Wingdings" panose="05000000000000000000" pitchFamily="2" charset="2"/>
            </a:endParaRPr>
          </a:p>
          <a:p>
            <a:pPr lvl="1"/>
            <a:endParaRPr lang="en-US" dirty="0">
              <a:sym typeface="Wingdings" panose="05000000000000000000" pitchFamily="2" charset="2"/>
            </a:endParaRPr>
          </a:p>
          <a:p>
            <a:pPr lvl="1"/>
            <a:endParaRPr lang="en-US" dirty="0">
              <a:sym typeface="Wingdings" panose="05000000000000000000" pitchFamily="2" charset="2"/>
            </a:endParaRPr>
          </a:p>
          <a:p>
            <a:pPr lvl="1"/>
            <a:endParaRPr lang="en-US" dirty="0"/>
          </a:p>
        </p:txBody>
      </p:sp>
      <p:pic>
        <p:nvPicPr>
          <p:cNvPr id="4" name="Picture 3">
            <a:extLst>
              <a:ext uri="{FF2B5EF4-FFF2-40B4-BE49-F238E27FC236}">
                <a16:creationId xmlns:a16="http://schemas.microsoft.com/office/drawing/2014/main" id="{F36FABA7-D7D7-4C7A-B5B8-0E051608B6B5}"/>
              </a:ext>
            </a:extLst>
          </p:cNvPr>
          <p:cNvPicPr>
            <a:picLocks noChangeAspect="1"/>
          </p:cNvPicPr>
          <p:nvPr/>
        </p:nvPicPr>
        <p:blipFill>
          <a:blip r:embed="rId2"/>
          <a:stretch>
            <a:fillRect/>
          </a:stretch>
        </p:blipFill>
        <p:spPr>
          <a:xfrm>
            <a:off x="0" y="3433459"/>
            <a:ext cx="12126816" cy="2021136"/>
          </a:xfrm>
          <a:prstGeom prst="rect">
            <a:avLst/>
          </a:prstGeom>
        </p:spPr>
      </p:pic>
    </p:spTree>
    <p:extLst>
      <p:ext uri="{BB962C8B-B14F-4D97-AF65-F5344CB8AC3E}">
        <p14:creationId xmlns:p14="http://schemas.microsoft.com/office/powerpoint/2010/main" val="337988764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2278</Words>
  <Application>Microsoft Office PowerPoint</Application>
  <PresentationFormat>Widescreen</PresentationFormat>
  <Paragraphs>186</Paragraphs>
  <Slides>20</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Courier New</vt:lpstr>
      <vt:lpstr>Wingdings</vt:lpstr>
      <vt:lpstr>Office Theme</vt:lpstr>
      <vt:lpstr>Dockerize Your Build Toolchain</vt:lpstr>
      <vt:lpstr>Me, Myself, and I</vt:lpstr>
      <vt:lpstr>What is a Dockerized Build Toolchain?</vt:lpstr>
      <vt:lpstr>Why Would I Use a Dockerized Build Toolchain?</vt:lpstr>
      <vt:lpstr>Why Would I Use a Dockerized Build Toolchain?</vt:lpstr>
      <vt:lpstr>Why Would I Use a Dockerized Build Toolchain?</vt:lpstr>
      <vt:lpstr>Why Would I Use a Dockerized Build Toolchain?</vt:lpstr>
      <vt:lpstr>Why Would I Use a Dockerized Build Toolchain?</vt:lpstr>
      <vt:lpstr>Why Would I Not Use a Dockerized Build Toolchain?</vt:lpstr>
      <vt:lpstr>Why Would I Not Use a Dockerized Build Toolchain?</vt:lpstr>
      <vt:lpstr>How Do I Dockerize My Build Toolchain?</vt:lpstr>
      <vt:lpstr>e (shell script)</vt:lpstr>
      <vt:lpstr>e (shell script)</vt:lpstr>
      <vt:lpstr>env.sh</vt:lpstr>
      <vt:lpstr>env.sh</vt:lpstr>
      <vt:lpstr>env.sh - docker run invocation</vt:lpstr>
      <vt:lpstr>env.sh - docker run invocation</vt:lpstr>
      <vt:lpstr>env.sh - docker run invocation</vt:lpstr>
      <vt:lpstr>Dockerfile</vt:lpstr>
      <vt:lpstr>Dockerize Your Build Toolchain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2017-11-06T03:21:01Z</dcterms:created>
  <dcterms:modified xsi:type="dcterms:W3CDTF">2017-11-11T20:33:29Z</dcterms:modified>
</cp:coreProperties>
</file>