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DECIR LOS NOMBRES al hablar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esta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implementación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web se utilizó PHP como lenguaje de programación principal y se integraron al codigo prácticas de seguridad como la preparación de consultas SQL, la validación de datos y el manejo de excepciones. Estas medidas contribuyen a prevenir ataques de inyección de SQL y proteger la integridad de la aplicación. A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continuación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se mostrara la implementacion de la pagina web con sus respectivas consultas.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tratamiento de los datos fue todo un </a:t>
            </a:r>
            <a:r>
              <a:rPr lang="es"/>
              <a:t>desafío</a:t>
            </a:r>
            <a:r>
              <a:rPr lang="es"/>
              <a:t> a la hora de implementar la base de datos, ya que </a:t>
            </a:r>
            <a:r>
              <a:rPr lang="es"/>
              <a:t>existían</a:t>
            </a:r>
            <a:r>
              <a:rPr lang="es"/>
              <a:t> muchos caracteres que filtrar, en donde </a:t>
            </a:r>
            <a:r>
              <a:rPr lang="es"/>
              <a:t>hubo</a:t>
            </a:r>
            <a:r>
              <a:rPr lang="es"/>
              <a:t> que repetir muchas veces la </a:t>
            </a:r>
            <a:r>
              <a:rPr lang="es"/>
              <a:t>implementación</a:t>
            </a:r>
            <a:r>
              <a:rPr lang="es"/>
              <a:t> de tablas y llaves en el servidor. Por otro lado la optimización de datos fue algo en lo que ya </a:t>
            </a:r>
            <a:r>
              <a:rPr lang="es"/>
              <a:t>estábamos</a:t>
            </a:r>
            <a:r>
              <a:rPr lang="es"/>
              <a:t> familiarizados por lo que no fue un gran </a:t>
            </a:r>
            <a:r>
              <a:rPr lang="es"/>
              <a:t>desafío</a:t>
            </a:r>
            <a:r>
              <a:rPr lang="es"/>
              <a:t>, en donde incluimos la creación de índices y vistas materializadas, lo que permitió mejorar el rendimiento de las consultas y obtener resultados de manera mucho más eficiente. Finalmente las consultas realizadas revelaron información interesante y relevante sobre los datos, como los juegos más populares, la cantidad de horas jugadas y sus ventas en ciertos periodos. Un aprendizaje importante fue la </a:t>
            </a:r>
            <a:r>
              <a:rPr lang="es"/>
              <a:t>implementación</a:t>
            </a:r>
            <a:r>
              <a:rPr lang="es"/>
              <a:t> web, en donde se presentaron los resultados y  se logró una página interactiva, que proporciona una experiencia visual, atractiva y accesible.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755059b0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755059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DECIR LOS NOMBRES al hablar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publisher fue confeccionada desde una columna de gamessales añadiendo informacion de pais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Al realizar el join, entre estas, se pueden alcanzar 35.040 comportamientos de juego en la tabla “GameSales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dependencia {name, platform}  -&gt; publisher ,</a:t>
            </a:r>
            <a:r>
              <a:rPr lang="es">
                <a:solidFill>
                  <a:schemeClr val="dk1"/>
                </a:solidFill>
              </a:rPr>
              <a:t>un valor en cada celda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76b432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776b432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46524"/>
                </a:solidFill>
              </a:rPr>
              <a:t>i</a:t>
            </a:r>
            <a:r>
              <a:rPr lang="es">
                <a:solidFill>
                  <a:srgbClr val="F46524"/>
                </a:solidFill>
              </a:rPr>
              <a:t>NNER JOIN y SUM.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804439de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804439de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aagregacion grup by sum / avg / count , para que son utiles.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804439de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804439de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mejorar rendimiento de la consulta creamo indices en los atributos pensados mas frecuentes como son las llaves pa hacer join entre gs y ub, tb ub pq tiene 200k tuplas, pocos pa q no ocupen mucha memoria, notar q no ponemos si creamos el indice con hash pero como sabemos se crea usando un arbol b+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807c2bf92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807c2bf9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aplico explaain analyxe para ver la planificacion de las consultas 1 y 2 para ejemplificar y se observa la mejora esperada,siendo  la vista materializada la mayor mejora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CC3201: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15 • 07/</a:t>
            </a:r>
            <a:r>
              <a:rPr lang="es"/>
              <a:t>07</a:t>
            </a:r>
            <a:r>
              <a:rPr lang="es"/>
              <a:t>/</a:t>
            </a:r>
            <a:r>
              <a:rPr lang="es"/>
              <a:t>2023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Felipe Alfaro - Sección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Ortuño J. - Sección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Vicente Pinochet - Sección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</a:t>
            </a:r>
            <a:r>
              <a:rPr lang="es"/>
              <a:t> Web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S</a:t>
            </a:r>
            <a:r>
              <a:rPr b="1" lang="es" sz="2100">
                <a:solidFill>
                  <a:schemeClr val="dk1"/>
                </a:solidFill>
              </a:rPr>
              <a:t>oftware elegido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PHP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Seguridad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Sentencias precompiladas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Preparación de consultas SQL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Validación de datos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Manejo de excepciones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Demo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aprendidas</a:t>
            </a:r>
            <a:endParaRPr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Tratamiento de los datos</a:t>
            </a:r>
            <a:r>
              <a:rPr lang="es"/>
              <a:t> fue difícil (caracteres especiales)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los índices y las vistas </a:t>
            </a:r>
            <a:r>
              <a:rPr lang="es"/>
              <a:t>materializadas</a:t>
            </a:r>
            <a:r>
              <a:rPr lang="es"/>
              <a:t> fue lo más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Resultado de las consultas fue </a:t>
            </a:r>
            <a:r>
              <a:rPr lang="es"/>
              <a:t>interesante junto con la </a:t>
            </a:r>
            <a:r>
              <a:rPr lang="es"/>
              <a:t>creación</a:t>
            </a:r>
            <a:r>
              <a:rPr lang="es"/>
              <a:t> de la </a:t>
            </a:r>
            <a:r>
              <a:rPr lang="es"/>
              <a:t>página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CC3201: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</a:t>
            </a:r>
            <a:endParaRPr/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15 • 07/07/2023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Felipe Alfaro - Sección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Ortuño J. - Sección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Vicente Pinochet - Sección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-153300" y="1912650"/>
            <a:ext cx="47253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Tema: Jugabilidad según juego y ventas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Fuente de los datos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Kaggle.com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Formato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CSV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411200" y="5683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411201" y="1203700"/>
            <a:ext cx="232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1. GamesSales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Ventas de juegos</a:t>
            </a:r>
            <a:r>
              <a:rPr lang="es" sz="1600"/>
              <a:t> por países.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Info.</a:t>
            </a:r>
            <a:r>
              <a:rPr lang="es" sz="1600"/>
              <a:t> de plataforma, </a:t>
            </a:r>
            <a:r>
              <a:rPr lang="es" sz="1600"/>
              <a:t>publicador, </a:t>
            </a:r>
            <a:r>
              <a:rPr lang="es" sz="1600"/>
              <a:t>género, etc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16.598 tuplas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3375299" y="1203700"/>
            <a:ext cx="2393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s" sz="2100">
                <a:solidFill>
                  <a:schemeClr val="dk1"/>
                </a:solidFill>
              </a:rPr>
              <a:t>2. UserBehavior 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Comportamiento: comprado o jugado.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En caso de ser jugado muestra horas.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Plataforma: PC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200.000 tuplas</a:t>
            </a:r>
            <a:endParaRPr sz="160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412301" y="1203700"/>
            <a:ext cx="232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3. Publisher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Países de cada publicador.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579 tuplas.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518613" y="5572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 Conceptual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518663" y="1192650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Diagrama E</a:t>
            </a:r>
            <a:r>
              <a:rPr b="1" lang="es" sz="1700">
                <a:solidFill>
                  <a:schemeClr val="dk1"/>
                </a:solidFill>
              </a:rPr>
              <a:t>ntidad-Relación</a:t>
            </a:r>
            <a:endParaRPr sz="1200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768938" y="1192650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Esquema relacional -&gt; 1NF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8761D"/>
                </a:solidFill>
              </a:rPr>
              <a:t>GamesSales</a:t>
            </a:r>
            <a:r>
              <a:rPr lang="es" sz="1600"/>
              <a:t>(</a:t>
            </a:r>
            <a:r>
              <a:rPr lang="es" sz="1600">
                <a:solidFill>
                  <a:srgbClr val="0000FF"/>
                </a:solidFill>
              </a:rPr>
              <a:t>Rank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Int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Name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Platform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Year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Int</a:t>
            </a:r>
            <a:r>
              <a:rPr lang="es" sz="1600"/>
              <a:t>, </a:t>
            </a:r>
            <a:r>
              <a:rPr lang="es" sz="1600">
                <a:solidFill>
                  <a:srgbClr val="0000FF"/>
                </a:solidFill>
              </a:rPr>
              <a:t>P.Name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>
                <a:solidFill>
                  <a:srgbClr val="0000FF"/>
                </a:solidFill>
              </a:rPr>
              <a:t>Genre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>
                <a:solidFill>
                  <a:srgbClr val="0000FF"/>
                </a:solidFill>
              </a:rPr>
              <a:t>NA_Sales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Float</a:t>
            </a:r>
            <a:r>
              <a:rPr lang="es" sz="1600"/>
              <a:t>, </a:t>
            </a:r>
            <a:r>
              <a:rPr lang="es" sz="1600">
                <a:solidFill>
                  <a:srgbClr val="0000FF"/>
                </a:solidFill>
              </a:rPr>
              <a:t>EU_Sales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Float</a:t>
            </a:r>
            <a:r>
              <a:rPr lang="es" sz="1600"/>
              <a:t>, </a:t>
            </a:r>
            <a:r>
              <a:rPr lang="es" sz="1600">
                <a:solidFill>
                  <a:srgbClr val="0000FF"/>
                </a:solidFill>
              </a:rPr>
              <a:t>JP_Sales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Float</a:t>
            </a:r>
            <a:r>
              <a:rPr lang="es" sz="1600"/>
              <a:t>, </a:t>
            </a:r>
            <a:r>
              <a:rPr lang="es" sz="1600">
                <a:solidFill>
                  <a:srgbClr val="0000FF"/>
                </a:solidFill>
              </a:rPr>
              <a:t>Other_Sales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Float</a:t>
            </a:r>
            <a:r>
              <a:rPr lang="es" sz="1600"/>
              <a:t>, </a:t>
            </a:r>
            <a:r>
              <a:rPr lang="es" sz="1600">
                <a:solidFill>
                  <a:srgbClr val="0000FF"/>
                </a:solidFill>
              </a:rPr>
              <a:t>Global_Sales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Float</a:t>
            </a:r>
            <a:r>
              <a:rPr lang="es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8761D"/>
                </a:solidFill>
              </a:rPr>
              <a:t>UserBehavior</a:t>
            </a:r>
            <a:r>
              <a:rPr lang="es" sz="1600"/>
              <a:t>(</a:t>
            </a:r>
            <a:r>
              <a:rPr lang="es" sz="1600" u="sng">
                <a:solidFill>
                  <a:srgbClr val="0000FF"/>
                </a:solidFill>
              </a:rPr>
              <a:t>User_ID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Int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Game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Platform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GameYear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Int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Behavior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>
                <a:solidFill>
                  <a:srgbClr val="0000FF"/>
                </a:solidFill>
              </a:rPr>
              <a:t>Hours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Float</a:t>
            </a:r>
            <a:r>
              <a:rPr lang="es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8761D"/>
                </a:solidFill>
              </a:rPr>
              <a:t>Publisher</a:t>
            </a:r>
            <a:r>
              <a:rPr lang="es" sz="1600"/>
              <a:t>(</a:t>
            </a:r>
            <a:r>
              <a:rPr lang="es" sz="1600" u="sng">
                <a:solidFill>
                  <a:srgbClr val="0000FF"/>
                </a:solidFill>
              </a:rPr>
              <a:t>Name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>
                <a:solidFill>
                  <a:srgbClr val="0000FF"/>
                </a:solidFill>
              </a:rPr>
              <a:t>Country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38761D"/>
                </a:solidFill>
              </a:rPr>
              <a:t>Buys</a:t>
            </a:r>
            <a:r>
              <a:rPr lang="es" sz="1600"/>
              <a:t>(</a:t>
            </a:r>
            <a:r>
              <a:rPr lang="es" sz="1600" u="sng">
                <a:solidFill>
                  <a:srgbClr val="0000FF"/>
                </a:solidFill>
              </a:rPr>
              <a:t>UB.User_ID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Int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UB.Game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UB.Platform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UB.GameYear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Int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UB.Behavior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GS.Name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GS.Platform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String</a:t>
            </a:r>
            <a:r>
              <a:rPr lang="es" sz="1600"/>
              <a:t>, </a:t>
            </a:r>
            <a:r>
              <a:rPr lang="es" sz="1600" u="sng">
                <a:solidFill>
                  <a:srgbClr val="0000FF"/>
                </a:solidFill>
              </a:rPr>
              <a:t>GS.Year</a:t>
            </a:r>
            <a:r>
              <a:rPr lang="es" sz="1600"/>
              <a:t>: </a:t>
            </a:r>
            <a:r>
              <a:rPr lang="es" sz="1600">
                <a:solidFill>
                  <a:srgbClr val="FF0000"/>
                </a:solidFill>
              </a:rPr>
              <a:t>Int</a:t>
            </a:r>
            <a:r>
              <a:rPr lang="es" sz="1600"/>
              <a:t>)</a:t>
            </a:r>
            <a:endParaRPr sz="16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651" y="1742775"/>
            <a:ext cx="3501425" cy="28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4112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P</a:t>
            </a:r>
            <a:r>
              <a:rPr lang="es"/>
              <a:t>reguntas y consultas escogidas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768250" y="1211350"/>
            <a:ext cx="38037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name, year, global_sales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userbehavior ub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gamessales gs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gs.name = ub.game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ub.platform = gs.platform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ub.gameyear = gs.year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behavior = 'purchase'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year =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:year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gs.name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 IN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	(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game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userbehavior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behavior = 'play' 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global_sales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10;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juegos que más se compran y que no se juegan, para algún año dado.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consulta se considera de mediana complejidad, ya que posee JOIN y es una consulta anidada.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661400" y="1192150"/>
            <a:ext cx="40107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gs.genre,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(ub.hours)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total_hours,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(gs.global_sales)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total_global_sales,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(gs.eu_sales)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total_eu_sales,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(gs.na_sales)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total_na_sales,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(gs.jp_sales)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total_jp_sales,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(gs.other_sales)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total_other_sales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userbehavior ub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gamessales gs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ub.game = gs.name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ub.platform = gs.platform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ub.behavior = 'play'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gs.genre = :valor1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gs.genre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total_hours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las horas jugadas registradas para algún 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género dado,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la cantidad de ventas por 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región.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consulta es considerada de mediana complejidad, ya que usa agregación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4112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Preguntas y consultas escogidas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768250" y="1211350"/>
            <a:ext cx="38037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gs.publisher,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(ub.hours)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total_hours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userbehavior ub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gamessales gs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ub.game = gs.name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ub.platform = gs.platform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ub.gameyear = gs.year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publisher p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p.name= gs.publisher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p.country = :country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gs.publisher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total_hours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LIMIT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10;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publishers con más horas jugadas para un país dado.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consulta se considera de mediana complejidad, ya que posee dos JOIN.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661400" y="1192150"/>
            <a:ext cx="40107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lang="e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name, year, global_sales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userbehavior ub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gamessales gs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gs.name = ub.game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ub.platform = gs.platform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ub.gameyear = gs.year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behavior = 'purchase'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year &gt;= :start_year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year &lt;= :end_year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ub.game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 IN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game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userbehavior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behavior = 'play')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global_sales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los juegos más comprados y menos jugados entre dos años otorgados.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consulta es considerada de mediana complejidad, ya que tiene un JOIN y una consulta anidada.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4112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Preguntas y consultas escogidas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768250" y="1211350"/>
            <a:ext cx="38037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r>
              <a:rPr lang="e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gs.name, gs.year, gs.' . $region . '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region_sales,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(ub.hours)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total_hours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userbehavior ub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gamessales gs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ub.game = gs.name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ub.platform = gs.platform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ub.gameyear = gs.year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gs.name, gs.platform, gs.year, gs.' . $region . '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total_hours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DESC 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10;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juegos con mas horas jugadas y ventas para alguna región dada.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consulta es considerada de mediana complejidad, ya que posee JOIN y SUM.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661400" y="1192150"/>
            <a:ext cx="40107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6)</a:t>
            </a:r>
            <a:r>
              <a:rPr lang="e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gs.name, gs.year, vg.avg_hours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GamesSales gs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hourspergame vg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gs.name = vg.name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gs.year = :year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gs.platform=vg.platform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vg.avg_hours </a:t>
            </a:r>
            <a:r>
              <a:rPr lang="e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el promedio de horas jugadas según el año del juego.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consulta es considerada de mediana complejidad, ya que posee un JOIN, y hace uso de una vista materializada.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411138" y="55718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1411190" y="1583913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Índices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rgbClr val="0000FF"/>
                </a:solidFill>
                <a:highlight>
                  <a:schemeClr val="lt1"/>
                </a:highlight>
              </a:rPr>
              <a:t>CREATE INDEX</a:t>
            </a:r>
            <a:r>
              <a:rPr lang="es" sz="1600"/>
              <a:t> idx_gs </a:t>
            </a:r>
            <a:r>
              <a:rPr lang="es" sz="1600">
                <a:solidFill>
                  <a:srgbClr val="0000FF"/>
                </a:solidFill>
                <a:highlight>
                  <a:schemeClr val="lt1"/>
                </a:highlight>
              </a:rPr>
              <a:t>ON</a:t>
            </a:r>
            <a:r>
              <a:rPr lang="es" sz="1600"/>
              <a:t> GamesSales (name, year);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rgbClr val="0000FF"/>
                </a:solidFill>
                <a:highlight>
                  <a:schemeClr val="lt1"/>
                </a:highlight>
              </a:rPr>
              <a:t>CREATE INDEX</a:t>
            </a:r>
            <a:r>
              <a:rPr lang="es" sz="1600"/>
              <a:t> idx_ub </a:t>
            </a:r>
            <a:r>
              <a:rPr lang="es" sz="1600">
                <a:solidFill>
                  <a:srgbClr val="0000FF"/>
                </a:solidFill>
                <a:highlight>
                  <a:schemeClr val="lt1"/>
                </a:highlight>
              </a:rPr>
              <a:t>ON</a:t>
            </a:r>
            <a:r>
              <a:rPr lang="es" sz="1600"/>
              <a:t> UserBehavior (game, gameyear, platform);</a:t>
            </a:r>
            <a:endParaRPr sz="1600"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4661459" y="1583913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Vista Materializada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CREATE MATERIALIZED VIEW </a:t>
            </a:r>
            <a:r>
              <a:rPr lang="es" sz="1600">
                <a:highlight>
                  <a:srgbClr val="FFFFFF"/>
                </a:highlight>
              </a:rPr>
              <a:t>HoursPerGame </a:t>
            </a: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endParaRPr sz="16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" sz="1600">
                <a:highlight>
                  <a:srgbClr val="FFFFFF"/>
                </a:highlight>
              </a:rPr>
              <a:t> Name, GS.Platform, Year, </a:t>
            </a: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AVG</a:t>
            </a:r>
            <a:r>
              <a:rPr lang="es" sz="1600">
                <a:highlight>
                  <a:srgbClr val="FFFFFF"/>
                </a:highlight>
              </a:rPr>
              <a:t>(hours) </a:t>
            </a: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AS </a:t>
            </a:r>
            <a:r>
              <a:rPr lang="es" sz="1600">
                <a:highlight>
                  <a:srgbClr val="FFFFFF"/>
                </a:highlight>
              </a:rPr>
              <a:t>avg_hours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FROM </a:t>
            </a:r>
            <a:r>
              <a:rPr lang="es" sz="1600">
                <a:highlight>
                  <a:srgbClr val="FFFFFF"/>
                </a:highlight>
              </a:rPr>
              <a:t>GamesSales GS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JOIN </a:t>
            </a:r>
            <a:r>
              <a:rPr lang="es" sz="1600">
                <a:highlight>
                  <a:srgbClr val="FFFFFF"/>
                </a:highlight>
              </a:rPr>
              <a:t>UserBehavior UB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ON </a:t>
            </a:r>
            <a:r>
              <a:rPr lang="es" sz="1600">
                <a:highlight>
                  <a:srgbClr val="FFFFFF"/>
                </a:highlight>
              </a:rPr>
              <a:t>Game = Name 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</a:rPr>
              <a:t>Year=GameYear</a:t>
            </a: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</a:rPr>
              <a:t>GS.Platform = UB.Platform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FF"/>
                </a:solidFill>
                <a:highlight>
                  <a:srgbClr val="FFFFFF"/>
                </a:highlight>
              </a:rPr>
              <a:t>GROUP BY </a:t>
            </a:r>
            <a:r>
              <a:rPr lang="es" sz="1600">
                <a:highlight>
                  <a:srgbClr val="FFFFFF"/>
                </a:highlight>
              </a:rPr>
              <a:t>Name, GS.Platform, Year;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411138" y="5912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411190" y="16179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Índices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Consulta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5778759" y="16179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Vista Materializada</a:t>
            </a:r>
            <a:endParaRPr sz="21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750" y="2563817"/>
            <a:ext cx="2303900" cy="58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250" y="3149100"/>
            <a:ext cx="2234900" cy="6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388" y="2516325"/>
            <a:ext cx="2095450" cy="67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5392" y="3190821"/>
            <a:ext cx="2095450" cy="55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0838" y="2516325"/>
            <a:ext cx="21812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30825" y="3129474"/>
            <a:ext cx="2181225" cy="65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630840" y="16179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Consulta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