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=""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20" Type="http://customschemas.google.com/relationships/presentationmetadata" Target="metadata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7727EF-6F93-4B0D-B708-414580DF18CC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2C4EBF-9298-493F-B06E-B42DCD0EF4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1324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Abstract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Problem Statement (Clearly define the challenge)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Objective (State your project's goal)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Background and Research (Discuss existing solutions, trends, and gaps)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Data Collection and Preparation (Focus on data sources, cleaning, and augmentation)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Proposed Solution (Methodology)</a:t>
            </a:r>
          </a:p>
          <a:p>
            <a:pPr lvl="7"/>
            <a:r>
              <a:rPr lang="en-IN" dirty="0"/>
              <a:t>	Model Architecture (e.g., CNN, U-Net, YOLOv5)</a:t>
            </a:r>
          </a:p>
          <a:p>
            <a:pPr lvl="7"/>
            <a:r>
              <a:rPr lang="en-IN" dirty="0"/>
              <a:t>	Key Techniques (e.g., Transfer Learning, Image Augmentation)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Model Performance Evaluation</a:t>
            </a:r>
          </a:p>
          <a:p>
            <a:r>
              <a:rPr lang="en-IN" dirty="0"/>
              <a:t>	Metrics (Accuracy, Precision, Recall, </a:t>
            </a:r>
            <a:r>
              <a:rPr lang="en-IN" dirty="0" err="1"/>
              <a:t>IoU</a:t>
            </a:r>
            <a:r>
              <a:rPr lang="en-IN" dirty="0"/>
              <a:t>, etc.)</a:t>
            </a:r>
          </a:p>
          <a:p>
            <a:r>
              <a:rPr lang="en-IN" dirty="0"/>
              <a:t>	Graphs (Confusion Matrix, ROC Curve, etc.)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Screenshots / Demonstration (Visual proof of system functionality)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Future Scope (Improvements, scalability, and integration ideas)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Conclusion (Summarize results and impact)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Q&amp;A Session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2C4EBF-9298-493F-B06E-B42DCD0EF472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7153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xmlns="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xmlns="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q8uQaQhDRtwSbTPOLPUfOENEBWg5wAM6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xmlns="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5067E9C-C7B9-4476-9708-CBB3F66FD892}"/>
              </a:ext>
            </a:extLst>
          </p:cNvPr>
          <p:cNvSpPr txBox="1"/>
          <p:nvPr/>
        </p:nvSpPr>
        <p:spPr>
          <a:xfrm>
            <a:off x="1969477" y="3429000"/>
            <a:ext cx="9706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ENERGY EFFICIENCY SMART BUILDINGS</a:t>
            </a: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xmlns="" id="{BD3530AF-9771-470E-A9BF-F28AA22753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7419" y="868863"/>
            <a:ext cx="1263157" cy="41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AA4329E4-03A5-0DDF-9696-0D2069FC75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3E6360E-CC40-2C6F-1D15-2DACD1614358}"/>
              </a:ext>
            </a:extLst>
          </p:cNvPr>
          <p:cNvSpPr txBox="1"/>
          <p:nvPr/>
        </p:nvSpPr>
        <p:spPr>
          <a:xfrm>
            <a:off x="149087" y="988151"/>
            <a:ext cx="61026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213163"/>
                </a:solidFill>
              </a:rPr>
              <a:t>Future Scope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425C409-8068-003D-D3C3-49595B11856F}"/>
              </a:ext>
            </a:extLst>
          </p:cNvPr>
          <p:cNvSpPr txBox="1"/>
          <p:nvPr/>
        </p:nvSpPr>
        <p:spPr>
          <a:xfrm>
            <a:off x="1969476" y="2110154"/>
            <a:ext cx="8309317" cy="3395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• Integration with IoT for real-time energy management.</a:t>
            </a:r>
          </a:p>
          <a:p>
            <a:endParaRPr lang="en-US" sz="2800" dirty="0"/>
          </a:p>
          <a:p>
            <a:r>
              <a:rPr lang="en-US" sz="2800" dirty="0"/>
              <a:t>• Expansion to residential buildings &amp; smart cities.</a:t>
            </a:r>
          </a:p>
          <a:p>
            <a:endParaRPr lang="en-US" sz="2800" dirty="0"/>
          </a:p>
          <a:p>
            <a:r>
              <a:rPr lang="en-US" sz="2800" dirty="0"/>
              <a:t>• Use of renewable energy sources combined with AI optimization.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2835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DF33EE44-9E93-2B6C-F7BD-60DC3197A7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09D8AD9-046D-E1A1-DBB9-C2E463E2E067}"/>
              </a:ext>
            </a:extLst>
          </p:cNvPr>
          <p:cNvSpPr txBox="1"/>
          <p:nvPr/>
        </p:nvSpPr>
        <p:spPr>
          <a:xfrm>
            <a:off x="149087" y="988151"/>
            <a:ext cx="61026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213163"/>
                </a:solidFill>
              </a:rPr>
              <a:t>Conclusion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75342E2-2DDB-653F-417B-1BA876DC8921}"/>
              </a:ext>
            </a:extLst>
          </p:cNvPr>
          <p:cNvSpPr txBox="1"/>
          <p:nvPr/>
        </p:nvSpPr>
        <p:spPr>
          <a:xfrm>
            <a:off x="1856935" y="1941342"/>
            <a:ext cx="8932985" cy="3395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• AI-powered energy management reduces costs &amp; carbon footprint.</a:t>
            </a:r>
          </a:p>
          <a:p>
            <a:endParaRPr lang="en-US" sz="2800" dirty="0"/>
          </a:p>
          <a:p>
            <a:r>
              <a:rPr lang="en-US" sz="2800" dirty="0"/>
              <a:t>• Significant energy savings in commercial buildings.</a:t>
            </a:r>
          </a:p>
          <a:p>
            <a:endParaRPr lang="en-US" sz="2800" dirty="0"/>
          </a:p>
          <a:p>
            <a:r>
              <a:rPr lang="en-US" sz="2800" dirty="0"/>
              <a:t>• Future advancements can enhance sustainability efforts worldwide.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8958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094E319-C77C-49E2-964C-6E125D716194}"/>
              </a:ext>
            </a:extLst>
          </p:cNvPr>
          <p:cNvSpPr txBox="1"/>
          <p:nvPr/>
        </p:nvSpPr>
        <p:spPr>
          <a:xfrm>
            <a:off x="191911" y="972537"/>
            <a:ext cx="2652889" cy="52322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IN" sz="2800" b="1" dirty="0">
                <a:solidFill>
                  <a:srgbClr val="213163"/>
                </a:solidFill>
              </a:rPr>
              <a:t>Content </a:t>
            </a:r>
            <a:endParaRPr lang="en-IN" sz="2800" dirty="0">
              <a:solidFill>
                <a:srgbClr val="213163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88ECAE3-73C5-E88D-2F41-7720B2D25594}"/>
              </a:ext>
            </a:extLst>
          </p:cNvPr>
          <p:cNvSpPr txBox="1"/>
          <p:nvPr/>
        </p:nvSpPr>
        <p:spPr>
          <a:xfrm>
            <a:off x="2067950" y="1674061"/>
            <a:ext cx="8537731" cy="5090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Abstract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Problem Statement 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Objective 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Data Collection and Preparation 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Proposed Solution (Methodology)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Model Performance Evaluation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Screenshots / Demonstration (video)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Future Scope 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Conclusion </a:t>
            </a:r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361D872-7EC7-439F-A588-B1D90CB7A92F}"/>
              </a:ext>
            </a:extLst>
          </p:cNvPr>
          <p:cNvSpPr txBox="1"/>
          <p:nvPr/>
        </p:nvSpPr>
        <p:spPr>
          <a:xfrm>
            <a:off x="135834" y="1067664"/>
            <a:ext cx="61026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213163"/>
                </a:solidFill>
              </a:rPr>
              <a:t>Abstract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F1AE40D-024B-CA22-8C42-EBDCC391C802}"/>
              </a:ext>
            </a:extLst>
          </p:cNvPr>
          <p:cNvSpPr txBox="1"/>
          <p:nvPr/>
        </p:nvSpPr>
        <p:spPr>
          <a:xfrm>
            <a:off x="1814733" y="1997612"/>
            <a:ext cx="8592734" cy="384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• Buildings contribute to 40% of global energy consumption.</a:t>
            </a:r>
          </a:p>
          <a:p>
            <a:endParaRPr lang="en-US" sz="2800" dirty="0"/>
          </a:p>
          <a:p>
            <a:r>
              <a:rPr lang="en-US" sz="2800" dirty="0"/>
              <a:t>• AI-driven energy management can optimize usage and reduce costs.</a:t>
            </a:r>
          </a:p>
          <a:p>
            <a:endParaRPr lang="en-US" sz="2800" dirty="0"/>
          </a:p>
          <a:p>
            <a:r>
              <a:rPr lang="en-US" sz="2800" dirty="0"/>
              <a:t>• Case study: AI-based HVAC optimization in Singapore reduced energy usage by 20%.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361D872-7EC7-439F-A588-B1D90CB7A92F}"/>
              </a:ext>
            </a:extLst>
          </p:cNvPr>
          <p:cNvSpPr txBox="1"/>
          <p:nvPr/>
        </p:nvSpPr>
        <p:spPr>
          <a:xfrm>
            <a:off x="268356" y="1014656"/>
            <a:ext cx="61026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213163"/>
                </a:solidFill>
              </a:rPr>
              <a:t>Problem Statement </a:t>
            </a:r>
            <a:endParaRPr lang="en-IN" sz="2800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BA63EF9-703F-CBC8-B2D3-7CA04FDF8525}"/>
              </a:ext>
            </a:extLst>
          </p:cNvPr>
          <p:cNvSpPr txBox="1"/>
          <p:nvPr/>
        </p:nvSpPr>
        <p:spPr>
          <a:xfrm>
            <a:off x="1899138" y="2208628"/>
            <a:ext cx="799045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• High energy consumption in commercial buildings.</a:t>
            </a:r>
          </a:p>
          <a:p>
            <a:endParaRPr lang="en-US" sz="2800" dirty="0"/>
          </a:p>
          <a:p>
            <a:r>
              <a:rPr lang="en-US" sz="2800" dirty="0"/>
              <a:t>• Inefficient heating, ventilation, and cooling systems.</a:t>
            </a:r>
          </a:p>
          <a:p>
            <a:endParaRPr lang="en-US" sz="2800" dirty="0"/>
          </a:p>
          <a:p>
            <a:r>
              <a:rPr lang="en-US" sz="2800" dirty="0"/>
              <a:t>• Need for sustainable solutions to reduce operational costs and environmental impact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361D872-7EC7-439F-A588-B1D90CB7A92F}"/>
              </a:ext>
            </a:extLst>
          </p:cNvPr>
          <p:cNvSpPr txBox="1"/>
          <p:nvPr/>
        </p:nvSpPr>
        <p:spPr>
          <a:xfrm>
            <a:off x="337625" y="1054412"/>
            <a:ext cx="602010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213163"/>
                </a:solidFill>
              </a:rPr>
              <a:t>Objective </a:t>
            </a:r>
            <a:endParaRPr lang="en-IN" sz="2800" b="1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D473C9D-4489-D494-75BD-97516B3EFEBA}"/>
              </a:ext>
            </a:extLst>
          </p:cNvPr>
          <p:cNvSpPr txBox="1"/>
          <p:nvPr/>
        </p:nvSpPr>
        <p:spPr>
          <a:xfrm>
            <a:off x="1856935" y="1997612"/>
            <a:ext cx="7399607" cy="3395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• Improve energy efficiency in smart buildings using AI.</a:t>
            </a:r>
          </a:p>
          <a:p>
            <a:endParaRPr lang="en-US" sz="2800" dirty="0"/>
          </a:p>
          <a:p>
            <a:r>
              <a:rPr lang="en-US" sz="2800" dirty="0"/>
              <a:t>• Optimize HVAC and other systems based on real-time data.</a:t>
            </a:r>
          </a:p>
          <a:p>
            <a:endParaRPr lang="en-US" sz="2800" dirty="0"/>
          </a:p>
          <a:p>
            <a:r>
              <a:rPr lang="en-US" sz="2800" dirty="0"/>
              <a:t>• Reduce energy costs and carbon footprint.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213163"/>
                </a:solidFill>
              </a:rPr>
              <a:t>Data Collection and Preparation </a:t>
            </a:r>
            <a:endParaRPr lang="en-IN" sz="2800" b="1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45ED046-F899-1CFE-3EAE-07059A233197}"/>
              </a:ext>
            </a:extLst>
          </p:cNvPr>
          <p:cNvSpPr txBox="1"/>
          <p:nvPr/>
        </p:nvSpPr>
        <p:spPr>
          <a:xfrm>
            <a:off x="2152358" y="2011680"/>
            <a:ext cx="8412480" cy="4257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Dataset Includes:</a:t>
            </a:r>
          </a:p>
          <a:p>
            <a:r>
              <a:rPr lang="en-US" sz="2800" dirty="0"/>
              <a:t>• Building energy usage data</a:t>
            </a:r>
          </a:p>
          <a:p>
            <a:r>
              <a:rPr lang="en-US" sz="2800" dirty="0"/>
              <a:t>• Occupancy levels</a:t>
            </a:r>
          </a:p>
          <a:p>
            <a:r>
              <a:rPr lang="en-US" sz="2800" dirty="0"/>
              <a:t>• Weather conditions over two years</a:t>
            </a:r>
          </a:p>
          <a:p>
            <a:endParaRPr lang="en-US" sz="2800" dirty="0"/>
          </a:p>
          <a:p>
            <a:r>
              <a:rPr lang="en-US" sz="2800" dirty="0"/>
              <a:t>Data Preprocessing:</a:t>
            </a:r>
          </a:p>
          <a:p>
            <a:r>
              <a:rPr lang="en-US" sz="2800" dirty="0"/>
              <a:t>• Handling missing values</a:t>
            </a:r>
          </a:p>
          <a:p>
            <a:r>
              <a:rPr lang="en-US" sz="2800" dirty="0"/>
              <a:t>• Normalization &amp; scaling</a:t>
            </a:r>
          </a:p>
          <a:p>
            <a:r>
              <a:rPr lang="en-US" sz="2800" dirty="0"/>
              <a:t>• Feature selection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213163"/>
                </a:solidFill>
              </a:rPr>
              <a:t>Proposed Solution (Methodology)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C9DC445-6A3B-2659-59F6-32AE74FC9CDD}"/>
              </a:ext>
            </a:extLst>
          </p:cNvPr>
          <p:cNvSpPr txBox="1"/>
          <p:nvPr/>
        </p:nvSpPr>
        <p:spPr>
          <a:xfrm>
            <a:off x="1941342" y="2067952"/>
            <a:ext cx="9017390" cy="3395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• Use AI &amp; machine learning to analyse energy consumption.</a:t>
            </a:r>
          </a:p>
          <a:p>
            <a:r>
              <a:rPr lang="en-IN" sz="2800" dirty="0"/>
              <a:t>• Implement predictive modelling using:</a:t>
            </a:r>
          </a:p>
          <a:p>
            <a:r>
              <a:rPr lang="en-IN" sz="2800" dirty="0"/>
              <a:t>  - Regression models</a:t>
            </a:r>
          </a:p>
          <a:p>
            <a:r>
              <a:rPr lang="en-IN" sz="2800" dirty="0"/>
              <a:t>  - Deep learning (ANNs, CNNs for pattern recognition)</a:t>
            </a:r>
          </a:p>
          <a:p>
            <a:r>
              <a:rPr lang="en-IN" sz="2800" dirty="0"/>
              <a:t>• Optimize HVAC systems based on real-time occupancy &amp; weather data.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361D872-7EC7-439F-A588-B1D90CB7A92F}"/>
              </a:ext>
            </a:extLst>
          </p:cNvPr>
          <p:cNvSpPr txBox="1"/>
          <p:nvPr/>
        </p:nvSpPr>
        <p:spPr>
          <a:xfrm>
            <a:off x="149087" y="988151"/>
            <a:ext cx="61026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213163"/>
                </a:solidFill>
              </a:rPr>
              <a:t>Model Performance Evaluation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493D3FC-0DB0-48EA-B891-1B6822ED1736}"/>
              </a:ext>
            </a:extLst>
          </p:cNvPr>
          <p:cNvSpPr txBox="1"/>
          <p:nvPr/>
        </p:nvSpPr>
        <p:spPr>
          <a:xfrm>
            <a:off x="2067951" y="2067951"/>
            <a:ext cx="8904849" cy="2534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Metrics Used:</a:t>
            </a:r>
          </a:p>
          <a:p>
            <a:r>
              <a:rPr lang="en-US" sz="2800" dirty="0"/>
              <a:t>• Mean Absolute Error (MAE)</a:t>
            </a:r>
          </a:p>
          <a:p>
            <a:r>
              <a:rPr lang="en-US" sz="2800" dirty="0"/>
              <a:t>• Mean Squared Error (MSE)</a:t>
            </a:r>
          </a:p>
          <a:p>
            <a:r>
              <a:rPr lang="en-US" sz="2800" dirty="0"/>
              <a:t>• R-squared (R²) Score</a:t>
            </a:r>
          </a:p>
          <a:p>
            <a:r>
              <a:rPr lang="en-US" sz="2800" dirty="0"/>
              <a:t>Comparison with traditional rule-based systems.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EC258FF0-4D3E-555E-E17C-63DCDCBA4A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497EE16-4F61-F6F6-6872-0A90CEF96738}"/>
              </a:ext>
            </a:extLst>
          </p:cNvPr>
          <p:cNvSpPr txBox="1"/>
          <p:nvPr/>
        </p:nvSpPr>
        <p:spPr>
          <a:xfrm>
            <a:off x="149086" y="988152"/>
            <a:ext cx="726458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213163"/>
                </a:solidFill>
              </a:rPr>
              <a:t>Screenshots / Demonstration (video)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035" y="1511372"/>
            <a:ext cx="11373276" cy="417423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59558" y="5352114"/>
            <a:ext cx="10836323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Colab</a:t>
            </a:r>
            <a:r>
              <a:rPr lang="en-US" dirty="0" smtClean="0"/>
              <a:t> Link: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://colab.research.google.com/drive/1q8uQaQhDRtwSbTPOLPUfOENEBWg5wAM6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03295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82</TotalTime>
  <Words>369</Words>
  <Application>Microsoft Office PowerPoint</Application>
  <PresentationFormat>Widescreen</PresentationFormat>
  <Paragraphs>81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Welcome</cp:lastModifiedBy>
  <cp:revision>17</cp:revision>
  <dcterms:created xsi:type="dcterms:W3CDTF">2024-12-31T09:40:01Z</dcterms:created>
  <dcterms:modified xsi:type="dcterms:W3CDTF">2025-04-04T14:54:56Z</dcterms:modified>
</cp:coreProperties>
</file>