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70" r:id="rId4"/>
    <p:sldId id="271" r:id="rId5"/>
    <p:sldId id="259" r:id="rId6"/>
    <p:sldId id="260" r:id="rId7"/>
    <p:sldId id="261" r:id="rId8"/>
    <p:sldId id="263" r:id="rId9"/>
    <p:sldId id="264" r:id="rId10"/>
    <p:sldId id="265" r:id="rId11"/>
    <p:sldId id="266" r:id="rId12"/>
    <p:sldId id="267" r:id="rId13"/>
    <p:sldId id="268" r:id="rId14"/>
    <p:sldId id="26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B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44" autoAdjust="0"/>
    <p:restoredTop sz="94660" autoAdjust="0"/>
  </p:normalViewPr>
  <p:slideViewPr>
    <p:cSldViewPr>
      <p:cViewPr>
        <p:scale>
          <a:sx n="75" d="100"/>
          <a:sy n="75" d="100"/>
        </p:scale>
        <p:origin x="-1620" y="-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E4FDD0-7A9E-476E-9DE6-78DAFAC4BE99}" type="datetimeFigureOut">
              <a:rPr lang="en-US" smtClean="0"/>
              <a:t>11/4/2020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6E655F-F744-4FFD-9CF0-3D1E5A6F1D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4FDD0-7A9E-476E-9DE6-78DAFAC4BE99}"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4FDD0-7A9E-476E-9DE6-78DAFAC4BE99}"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4FDD0-7A9E-476E-9DE6-78DAFAC4BE99}"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E4FDD0-7A9E-476E-9DE6-78DAFAC4BE99}"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E655F-F744-4FFD-9CF0-3D1E5A6F1D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E4FDD0-7A9E-476E-9DE6-78DAFAC4BE99}"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E4FDD0-7A9E-476E-9DE6-78DAFAC4BE99}"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4E4FDD0-7A9E-476E-9DE6-78DAFAC4BE99}" type="datetimeFigureOut">
              <a:rPr lang="en-US" smtClean="0"/>
              <a:t>11/4/2020</a:t>
            </a:fld>
            <a:endParaRPr lang="en-US"/>
          </a:p>
        </p:txBody>
      </p:sp>
      <p:sp>
        <p:nvSpPr>
          <p:cNvPr id="8" name="Slide Number Placeholder 7"/>
          <p:cNvSpPr>
            <a:spLocks noGrp="1"/>
          </p:cNvSpPr>
          <p:nvPr>
            <p:ph type="sldNum" sz="quarter" idx="11"/>
          </p:nvPr>
        </p:nvSpPr>
        <p:spPr/>
        <p:txBody>
          <a:bodyPr/>
          <a:lstStyle/>
          <a:p>
            <a:fld id="{086E655F-F744-4FFD-9CF0-3D1E5A6F1D8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4FDD0-7A9E-476E-9DE6-78DAFAC4BE99}"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E4FDD0-7A9E-476E-9DE6-78DAFAC4BE99}"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86E655F-F744-4FFD-9CF0-3D1E5A6F1D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4E4FDD0-7A9E-476E-9DE6-78DAFAC4BE99}"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E655F-F744-4FFD-9CF0-3D1E5A6F1D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4E4FDD0-7A9E-476E-9DE6-78DAFAC4BE99}" type="datetimeFigureOut">
              <a:rPr lang="en-US" smtClean="0"/>
              <a:t>11/4/2020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86E655F-F744-4FFD-9CF0-3D1E5A6F1D8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tbootstrap.com/docs/4.5/getting-started/introducti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4953000" cy="1600200"/>
          </a:xfrm>
          <a:ln>
            <a:noFill/>
          </a:ln>
        </p:spPr>
        <p:txBody>
          <a:bodyPr>
            <a:normAutofit fontScale="90000"/>
          </a:bodyPr>
          <a:lstStyle/>
          <a:p>
            <a:pPr algn="ctr"/>
            <a:r>
              <a:rPr lang="en-US" sz="4400" b="0" i="1" dirty="0" smtClean="0">
                <a:solidFill>
                  <a:srgbClr val="20B2E0"/>
                </a:solidFill>
              </a:rPr>
              <a:t>Training Module </a:t>
            </a:r>
            <a:br>
              <a:rPr lang="en-US" sz="4400" b="0" i="1" dirty="0" smtClean="0">
                <a:solidFill>
                  <a:srgbClr val="20B2E0"/>
                </a:solidFill>
              </a:rPr>
            </a:br>
            <a:r>
              <a:rPr lang="en-US" sz="4400" b="0" i="1" dirty="0" smtClean="0">
                <a:solidFill>
                  <a:srgbClr val="20B2E0"/>
                </a:solidFill>
              </a:rPr>
              <a:t>Presentation</a:t>
            </a:r>
            <a:br>
              <a:rPr lang="en-US" sz="4400" b="0" i="1" dirty="0" smtClean="0">
                <a:solidFill>
                  <a:srgbClr val="20B2E0"/>
                </a:solidFill>
              </a:rPr>
            </a:br>
            <a:r>
              <a:rPr lang="en-US" sz="2000" b="0" i="1" dirty="0" smtClean="0">
                <a:solidFill>
                  <a:srgbClr val="20B2E0"/>
                </a:solidFill>
              </a:rPr>
              <a:t>BY Bruce Abshire &amp; Cole Crain</a:t>
            </a:r>
            <a:endParaRPr lang="en-US" sz="4400" b="0" i="1" dirty="0">
              <a:solidFill>
                <a:srgbClr val="20B2E0"/>
              </a:solidFill>
            </a:endParaRPr>
          </a:p>
        </p:txBody>
      </p:sp>
      <p:sp>
        <p:nvSpPr>
          <p:cNvPr id="3" name="Subtitle 2"/>
          <p:cNvSpPr>
            <a:spLocks noGrp="1"/>
          </p:cNvSpPr>
          <p:nvPr>
            <p:ph type="subTitle" idx="1"/>
          </p:nvPr>
        </p:nvSpPr>
        <p:spPr>
          <a:xfrm>
            <a:off x="2133600" y="3124200"/>
            <a:ext cx="4495800" cy="1447800"/>
          </a:xfrm>
        </p:spPr>
        <p:txBody>
          <a:bodyPr/>
          <a:lstStyle/>
          <a:p>
            <a:pPr algn="ctr"/>
            <a:r>
              <a:rPr lang="en-US" sz="3200" dirty="0" smtClean="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 and topic explanation</a:t>
            </a:r>
          </a:p>
          <a:p>
            <a:pPr algn="ctr"/>
            <a:endParaRPr lang="en-US" dirty="0">
              <a:solidFill>
                <a:schemeClr val="tx1"/>
              </a:solidFill>
            </a:endParaRPr>
          </a:p>
        </p:txBody>
      </p:sp>
    </p:spTree>
    <p:extLst>
      <p:ext uri="{BB962C8B-B14F-4D97-AF65-F5344CB8AC3E}">
        <p14:creationId xmlns:p14="http://schemas.microsoft.com/office/powerpoint/2010/main" val="27288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smtClean="0">
                <a:effectLst/>
              </a:rPr>
              <a:t>Demo example 4</a:t>
            </a:r>
            <a:endParaRPr lang="en-US" dirty="0">
              <a:effectLst/>
            </a:endParaRPr>
          </a:p>
        </p:txBody>
      </p:sp>
      <p:sp>
        <p:nvSpPr>
          <p:cNvPr id="3" name="Text Placeholder 2"/>
          <p:cNvSpPr>
            <a:spLocks noGrp="1"/>
          </p:cNvSpPr>
          <p:nvPr>
            <p:ph type="body" idx="1"/>
          </p:nvPr>
        </p:nvSpPr>
        <p:spPr>
          <a:xfrm>
            <a:off x="457200" y="1981200"/>
            <a:ext cx="3048000" cy="2971800"/>
          </a:xfrm>
        </p:spPr>
        <p:txBody>
          <a:bodyPr/>
          <a:lstStyle/>
          <a:p>
            <a:pPr lvl="1" algn="ctr"/>
            <a:r>
              <a:rPr lang="en-US" dirty="0" smtClean="0"/>
              <a:t>This is what your code should look like now after it has all been entered.</a:t>
            </a:r>
            <a:endParaRPr lang="en-US" dirty="0"/>
          </a:p>
          <a:p>
            <a:pPr lvl="1" algn="ctr"/>
            <a:endParaRPr lang="en-US" dirty="0" smtClean="0"/>
          </a:p>
          <a:p>
            <a:pPr lvl="1" algn="ctr"/>
            <a:endParaRPr lang="en-US" dirty="0"/>
          </a:p>
          <a:p>
            <a:pPr lvl="1" algn="ctr"/>
            <a:endParaRPr lang="en-US" dirty="0" smtClean="0"/>
          </a:p>
          <a:p>
            <a:pPr lvl="1" algn="ct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1447800"/>
            <a:ext cx="5057775" cy="463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59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09600"/>
            <a:ext cx="4648200" cy="990600"/>
          </a:xfrm>
        </p:spPr>
        <p:txBody>
          <a:bodyPr>
            <a:normAutofit/>
          </a:bodyPr>
          <a:lstStyle/>
          <a:p>
            <a:pPr algn="ctr"/>
            <a:r>
              <a:rPr lang="en-US" dirty="0" smtClean="0">
                <a:effectLst/>
              </a:rPr>
              <a:t>Demo example </a:t>
            </a:r>
            <a:r>
              <a:rPr lang="en-US" dirty="0">
                <a:effectLst/>
              </a:rPr>
              <a:t>5</a:t>
            </a:r>
          </a:p>
        </p:txBody>
      </p:sp>
      <p:sp>
        <p:nvSpPr>
          <p:cNvPr id="3" name="Text Placeholder 2"/>
          <p:cNvSpPr>
            <a:spLocks noGrp="1"/>
          </p:cNvSpPr>
          <p:nvPr>
            <p:ph type="body" idx="1"/>
          </p:nvPr>
        </p:nvSpPr>
        <p:spPr>
          <a:xfrm>
            <a:off x="228600" y="1752600"/>
            <a:ext cx="3048000" cy="2800305"/>
          </a:xfrm>
        </p:spPr>
        <p:txBody>
          <a:bodyPr>
            <a:normAutofit fontScale="92500"/>
          </a:bodyPr>
          <a:lstStyle/>
          <a:p>
            <a:pPr lvl="1" algn="ctr"/>
            <a:r>
              <a:rPr lang="en-US" dirty="0" smtClean="0"/>
              <a:t>Change the type of chart to a doughnut and also to help with differentiate the different datasets on the chart, change the backgroundColor and borderColor into Json.</a:t>
            </a:r>
          </a:p>
          <a:p>
            <a:pPr lvl="1" algn="ctr"/>
            <a:r>
              <a:rPr lang="en-US" dirty="0" smtClean="0"/>
              <a:t>And the Chart below is what it should look like.</a:t>
            </a:r>
            <a:endParaRPr lang="en-US" dirty="0"/>
          </a:p>
          <a:p>
            <a:pPr lvl="1" algn="ct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900" y="1981200"/>
            <a:ext cx="53467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4400505"/>
            <a:ext cx="3200400" cy="197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80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smtClean="0">
                <a:effectLst/>
              </a:rPr>
              <a:t>Demo example 6</a:t>
            </a:r>
            <a:endParaRPr lang="en-US" dirty="0">
              <a:effectLst/>
            </a:endParaRPr>
          </a:p>
        </p:txBody>
      </p:sp>
      <p:sp>
        <p:nvSpPr>
          <p:cNvPr id="3" name="Text Placeholder 2"/>
          <p:cNvSpPr>
            <a:spLocks noGrp="1"/>
          </p:cNvSpPr>
          <p:nvPr>
            <p:ph type="body" idx="1"/>
          </p:nvPr>
        </p:nvSpPr>
        <p:spPr>
          <a:xfrm>
            <a:off x="76200" y="1676400"/>
            <a:ext cx="3962400" cy="4267200"/>
          </a:xfrm>
        </p:spPr>
        <p:txBody>
          <a:bodyPr/>
          <a:lstStyle/>
          <a:p>
            <a:pPr lvl="1" algn="ctr"/>
            <a:r>
              <a:rPr lang="en-US" dirty="0"/>
              <a:t>Circumference: 1 * </a:t>
            </a:r>
            <a:r>
              <a:rPr lang="en-US" dirty="0" err="1" smtClean="0"/>
              <a:t>Math.PI</a:t>
            </a:r>
            <a:r>
              <a:rPr lang="en-US" dirty="0" smtClean="0"/>
              <a:t> is to create a gauge chart but to rotate it to look like the gauge chart shown you will have to use rotation: 1 * </a:t>
            </a:r>
            <a:r>
              <a:rPr lang="en-US" dirty="0" err="1" smtClean="0"/>
              <a:t>Math.PI</a:t>
            </a:r>
            <a:endParaRPr lang="en-US" dirty="0" smtClean="0"/>
          </a:p>
          <a:p>
            <a:pPr lvl="1" algn="ctr"/>
            <a:r>
              <a:rPr lang="en-US" dirty="0" smtClean="0"/>
              <a:t> To make the gauge chart look better we use the command </a:t>
            </a:r>
            <a:r>
              <a:rPr lang="en-US" dirty="0" err="1"/>
              <a:t>cutoutPercentage</a:t>
            </a:r>
            <a:r>
              <a:rPr lang="en-US" dirty="0"/>
              <a:t>: </a:t>
            </a:r>
            <a:r>
              <a:rPr lang="en-US" dirty="0" smtClean="0"/>
              <a:t>80 to make it look more accurate to the percentage of the data given. </a:t>
            </a:r>
          </a:p>
          <a:p>
            <a:pPr lvl="1" algn="ctr"/>
            <a:endParaRPr lang="en-US" dirty="0" smtClean="0"/>
          </a:p>
          <a:p>
            <a:pPr lvl="1" algn="ctr"/>
            <a:endParaRPr lang="en-US" dirty="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200" y="1905000"/>
            <a:ext cx="3825875" cy="25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4546600"/>
            <a:ext cx="3825875"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40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smtClean="0">
                <a:effectLst/>
              </a:rPr>
              <a:t>Demo example 7</a:t>
            </a:r>
            <a:endParaRPr lang="en-US" dirty="0">
              <a:effectLst/>
            </a:endParaRPr>
          </a:p>
        </p:txBody>
      </p:sp>
      <p:sp>
        <p:nvSpPr>
          <p:cNvPr id="3" name="Text Placeholder 2"/>
          <p:cNvSpPr>
            <a:spLocks noGrp="1"/>
          </p:cNvSpPr>
          <p:nvPr>
            <p:ph type="body" idx="1"/>
          </p:nvPr>
        </p:nvSpPr>
        <p:spPr>
          <a:xfrm>
            <a:off x="381000" y="1752600"/>
            <a:ext cx="3352800" cy="4038600"/>
          </a:xfrm>
        </p:spPr>
        <p:txBody>
          <a:bodyPr/>
          <a:lstStyle/>
          <a:p>
            <a:pPr lvl="1" algn="ctr"/>
            <a:r>
              <a:rPr lang="en-US" dirty="0" smtClean="0"/>
              <a:t>Adding a button to the body and refresh the button at this time will not do anything because there is not a function of what the button does.</a:t>
            </a:r>
          </a:p>
          <a:p>
            <a:pPr lvl="1" algn="ctr"/>
            <a:r>
              <a:rPr lang="en-US" dirty="0" smtClean="0"/>
              <a:t>We will add the   </a:t>
            </a:r>
            <a:r>
              <a:rPr lang="en-US" dirty="0" err="1" smtClean="0"/>
              <a:t>updateChart</a:t>
            </a:r>
            <a:r>
              <a:rPr lang="en-US" dirty="0" smtClean="0"/>
              <a:t>()  function shown so that when clicked it will add the value that you put into the chart. </a:t>
            </a:r>
          </a:p>
          <a:p>
            <a:pPr lvl="1" algn="ct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1600200"/>
            <a:ext cx="4953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299" y="3124200"/>
            <a:ext cx="4952999"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08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737" y="685800"/>
            <a:ext cx="4648200" cy="990600"/>
          </a:xfrm>
        </p:spPr>
        <p:txBody>
          <a:bodyPr>
            <a:normAutofit/>
          </a:bodyPr>
          <a:lstStyle/>
          <a:p>
            <a:pPr algn="ctr"/>
            <a:r>
              <a:rPr lang="en-US" dirty="0" smtClean="0">
                <a:effectLst/>
              </a:rPr>
              <a:t>Demo example </a:t>
            </a:r>
            <a:r>
              <a:rPr lang="en-US" dirty="0">
                <a:effectLst/>
              </a:rPr>
              <a:t>8</a:t>
            </a:r>
          </a:p>
        </p:txBody>
      </p:sp>
      <p:sp>
        <p:nvSpPr>
          <p:cNvPr id="3" name="Text Placeholder 2"/>
          <p:cNvSpPr>
            <a:spLocks noGrp="1"/>
          </p:cNvSpPr>
          <p:nvPr>
            <p:ph type="body" idx="1"/>
          </p:nvPr>
        </p:nvSpPr>
        <p:spPr>
          <a:xfrm>
            <a:off x="1455737" y="1828800"/>
            <a:ext cx="6172200" cy="2133934"/>
          </a:xfrm>
        </p:spPr>
        <p:txBody>
          <a:bodyPr/>
          <a:lstStyle/>
          <a:p>
            <a:pPr lvl="1" algn="ctr"/>
            <a:r>
              <a:rPr lang="en-US" dirty="0" smtClean="0"/>
              <a:t>Now you probably noticed that when you update the gauge chart that there is no color well we still have to add it so we will add this line of Code:</a:t>
            </a:r>
          </a:p>
          <a:p>
            <a:pPr lvl="1" algn="ctr"/>
            <a:r>
              <a:rPr lang="en-US" dirty="0" err="1"/>
              <a:t>chart.data.datasets</a:t>
            </a:r>
            <a:r>
              <a:rPr lang="en-US" dirty="0"/>
              <a:t>[0].</a:t>
            </a:r>
            <a:r>
              <a:rPr lang="en-US" dirty="0" err="1"/>
              <a:t>backgroundColor.push</a:t>
            </a:r>
            <a:r>
              <a:rPr lang="en-US" dirty="0"/>
              <a:t>(“blue</a:t>
            </a:r>
            <a:r>
              <a:rPr lang="en-US" dirty="0" smtClean="0"/>
              <a:t>”);</a:t>
            </a:r>
          </a:p>
          <a:p>
            <a:pPr lvl="1" algn="ctr"/>
            <a:endParaRPr lang="en-US" dirty="0" smtClean="0"/>
          </a:p>
          <a:p>
            <a:pPr lvl="1" algn="ctr"/>
            <a:r>
              <a:rPr lang="en-US" dirty="0" smtClean="0"/>
              <a:t>Then it will look like the example below.</a:t>
            </a:r>
          </a:p>
          <a:p>
            <a:pPr lvl="1" algn="ctr"/>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4054475" cy="270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2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676400"/>
            <a:ext cx="3429000" cy="3124200"/>
          </a:xfrm>
        </p:spPr>
        <p:txBody>
          <a:bodyPr>
            <a:normAutofit/>
          </a:bodyPr>
          <a:lstStyle/>
          <a:p>
            <a:pPr algn="ctr"/>
            <a:r>
              <a:rPr lang="en-US" dirty="0" smtClean="0">
                <a:effectLst/>
              </a:rPr>
              <a:t/>
            </a:r>
            <a:br>
              <a:rPr lang="en-US" dirty="0" smtClean="0">
                <a:effectLst/>
              </a:rPr>
            </a:br>
            <a:r>
              <a:rPr lang="en-US" sz="4700" dirty="0" smtClean="0">
                <a:effectLst/>
              </a:rPr>
              <a:t>Any Questions?</a:t>
            </a:r>
            <a:endParaRPr lang="en-US" dirty="0">
              <a:effectLst/>
            </a:endParaRPr>
          </a:p>
        </p:txBody>
      </p:sp>
    </p:spTree>
    <p:extLst>
      <p:ext uri="{BB962C8B-B14F-4D97-AF65-F5344CB8AC3E}">
        <p14:creationId xmlns:p14="http://schemas.microsoft.com/office/powerpoint/2010/main" val="281908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
            <a:ext cx="3581400" cy="1485900"/>
          </a:xfrm>
        </p:spPr>
        <p:txBody>
          <a:bodyPr>
            <a:normAutofit/>
          </a:bodyPr>
          <a:lstStyle/>
          <a:p>
            <a:pPr algn="ctr"/>
            <a:r>
              <a:rPr lang="en-US" dirty="0" smtClean="0">
                <a:effectLst/>
              </a:rPr>
              <a:t>Learning Outcomes </a:t>
            </a:r>
            <a:endParaRPr lang="en-US" dirty="0">
              <a:effectLst/>
            </a:endParaRPr>
          </a:p>
        </p:txBody>
      </p:sp>
      <p:sp>
        <p:nvSpPr>
          <p:cNvPr id="3" name="TextBox 2"/>
          <p:cNvSpPr txBox="1"/>
          <p:nvPr/>
        </p:nvSpPr>
        <p:spPr>
          <a:xfrm>
            <a:off x="914400" y="1905000"/>
            <a:ext cx="7543800" cy="4708981"/>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t>The student will demonstrate understanding the basics of bootstrap and Chart.js</a:t>
            </a:r>
            <a:r>
              <a:rPr lang="en-US" sz="2000" dirty="0" smtClean="0"/>
              <a:t>.</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will learn how to change a chart and implement several functions</a:t>
            </a:r>
            <a:r>
              <a:rPr lang="en-US" sz="2000" dirty="0" smtClean="0"/>
              <a:t>.</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will learn how to create an update button to update the chart. </a:t>
            </a:r>
            <a:endParaRPr lang="en-US" sz="2000" dirty="0" smtClean="0"/>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then will demonstrate what they have learned by creating a chart on their </a:t>
            </a:r>
            <a:r>
              <a:rPr lang="en-US" sz="2000" dirty="0" smtClean="0"/>
              <a:t>own</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The student will then reflect on what they have learned with a short assessment</a:t>
            </a:r>
          </a:p>
          <a:p>
            <a:pPr algn="ctr"/>
            <a:endParaRPr lang="en-US" sz="2000" i="1" dirty="0">
              <a:latin typeface="Arial (Body)"/>
            </a:endParaRPr>
          </a:p>
        </p:txBody>
      </p:sp>
    </p:spTree>
    <p:extLst>
      <p:ext uri="{BB962C8B-B14F-4D97-AF65-F5344CB8AC3E}">
        <p14:creationId xmlns:p14="http://schemas.microsoft.com/office/powerpoint/2010/main" val="175956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4953000" cy="1600200"/>
          </a:xfrm>
          <a:ln>
            <a:noFill/>
          </a:ln>
        </p:spPr>
        <p:txBody>
          <a:bodyPr>
            <a:normAutofit/>
          </a:bodyPr>
          <a:lstStyle/>
          <a:p>
            <a:pPr algn="ctr"/>
            <a:r>
              <a:rPr lang="en-US" sz="4400" b="0" i="1" dirty="0" smtClean="0">
                <a:solidFill>
                  <a:srgbClr val="20B2E0"/>
                </a:solidFill>
              </a:rPr>
              <a:t>Bootstrap</a:t>
            </a:r>
            <a:r>
              <a:rPr lang="en-US" sz="4400" b="0" i="1" dirty="0" smtClean="0">
                <a:solidFill>
                  <a:srgbClr val="20B2E0"/>
                </a:solidFill>
              </a:rPr>
              <a:t/>
            </a:r>
            <a:br>
              <a:rPr lang="en-US" sz="4400" b="0" i="1" dirty="0" smtClean="0">
                <a:solidFill>
                  <a:srgbClr val="20B2E0"/>
                </a:solidFill>
              </a:rPr>
            </a:br>
            <a:r>
              <a:rPr lang="en-US" sz="4400" b="0" i="1" dirty="0" smtClean="0">
                <a:solidFill>
                  <a:srgbClr val="20B2E0"/>
                </a:solidFill>
              </a:rPr>
              <a:t>Explanation</a:t>
            </a:r>
            <a:endParaRPr lang="en-US" sz="4400" b="0" i="1" dirty="0">
              <a:solidFill>
                <a:srgbClr val="20B2E0"/>
              </a:solidFill>
            </a:endParaRPr>
          </a:p>
        </p:txBody>
      </p:sp>
      <p:sp>
        <p:nvSpPr>
          <p:cNvPr id="3" name="Subtitle 2"/>
          <p:cNvSpPr>
            <a:spLocks noGrp="1"/>
          </p:cNvSpPr>
          <p:nvPr>
            <p:ph type="subTitle" idx="1"/>
          </p:nvPr>
        </p:nvSpPr>
        <p:spPr>
          <a:xfrm>
            <a:off x="533400" y="2590800"/>
            <a:ext cx="7696200" cy="3657600"/>
          </a:xfrm>
        </p:spPr>
        <p:txBody>
          <a:bodyPr>
            <a:normAutofit/>
          </a:bodyPr>
          <a:lstStyle/>
          <a:p>
            <a:pPr algn="ct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Bootstrap is a potent front-end framework used to create modern websites and web apps. </a:t>
            </a: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open-source and free to use, yet features numerous HTML and CSS templates for UI interface elements such as buttons and forms. </a:t>
            </a: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Bootstrap</a:t>
            </a:r>
            <a:r>
              <a:rPr lang="en-US" sz="2400" dirty="0">
                <a:latin typeface="Times New Roman" panose="02020603050405020304" pitchFamily="18" charset="0"/>
                <a:cs typeface="Times New Roman" panose="02020603050405020304" pitchFamily="18" charset="0"/>
              </a:rPr>
              <a:t> also supports JavaScript extensions</a:t>
            </a:r>
            <a:r>
              <a:rPr lang="en-US" sz="2400" dirty="0" smtClean="0">
                <a:latin typeface="Times New Roman" panose="02020603050405020304" pitchFamily="18" charset="0"/>
                <a:cs typeface="Times New Roman" panose="02020603050405020304" pitchFamily="18" charset="0"/>
              </a:rPr>
              <a:t>.</a:t>
            </a:r>
          </a:p>
          <a:p>
            <a:pPr algn="ctr"/>
            <a:endParaRPr lang="en-US" sz="2400" b="1" dirty="0">
              <a:solidFill>
                <a:schemeClr val="tx1"/>
              </a:solidFill>
            </a:endParaRPr>
          </a:p>
          <a:p>
            <a:pPr algn="ctr"/>
            <a:endParaRPr lang="en-US" sz="2400" b="1" dirty="0">
              <a:solidFill>
                <a:schemeClr val="tx1"/>
              </a:solidFill>
            </a:endParaRPr>
          </a:p>
        </p:txBody>
      </p:sp>
    </p:spTree>
    <p:extLst>
      <p:ext uri="{BB962C8B-B14F-4D97-AF65-F5344CB8AC3E}">
        <p14:creationId xmlns:p14="http://schemas.microsoft.com/office/powerpoint/2010/main" val="21342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4953000" cy="1600200"/>
          </a:xfrm>
          <a:ln>
            <a:noFill/>
          </a:ln>
        </p:spPr>
        <p:txBody>
          <a:bodyPr>
            <a:normAutofit/>
          </a:bodyPr>
          <a:lstStyle/>
          <a:p>
            <a:pPr algn="ctr"/>
            <a:r>
              <a:rPr lang="en-US" sz="4400" b="0" i="1" dirty="0" smtClean="0">
                <a:solidFill>
                  <a:srgbClr val="20B2E0"/>
                </a:solidFill>
              </a:rPr>
              <a:t>Chart. </a:t>
            </a:r>
            <a:r>
              <a:rPr lang="en-US" sz="4400" b="0" i="1" dirty="0" err="1" smtClean="0">
                <a:solidFill>
                  <a:srgbClr val="20B2E0"/>
                </a:solidFill>
              </a:rPr>
              <a:t>Js</a:t>
            </a:r>
            <a:r>
              <a:rPr lang="en-US" sz="4400" b="0" i="1" dirty="0" smtClean="0">
                <a:solidFill>
                  <a:srgbClr val="20B2E0"/>
                </a:solidFill>
              </a:rPr>
              <a:t/>
            </a:r>
            <a:br>
              <a:rPr lang="en-US" sz="4400" b="0" i="1" dirty="0" smtClean="0">
                <a:solidFill>
                  <a:srgbClr val="20B2E0"/>
                </a:solidFill>
              </a:rPr>
            </a:br>
            <a:r>
              <a:rPr lang="en-US" sz="4400" b="0" i="1" dirty="0" smtClean="0">
                <a:solidFill>
                  <a:srgbClr val="20B2E0"/>
                </a:solidFill>
              </a:rPr>
              <a:t>Explanation</a:t>
            </a:r>
            <a:endParaRPr lang="en-US" sz="4400" b="0" i="1" dirty="0">
              <a:solidFill>
                <a:srgbClr val="20B2E0"/>
              </a:solidFill>
            </a:endParaRPr>
          </a:p>
        </p:txBody>
      </p:sp>
      <p:sp>
        <p:nvSpPr>
          <p:cNvPr id="3" name="Subtitle 2"/>
          <p:cNvSpPr>
            <a:spLocks noGrp="1"/>
          </p:cNvSpPr>
          <p:nvPr>
            <p:ph type="subTitle" idx="1"/>
          </p:nvPr>
        </p:nvSpPr>
        <p:spPr>
          <a:xfrm>
            <a:off x="990600" y="2209800"/>
            <a:ext cx="7162800" cy="2743200"/>
          </a:xfrm>
        </p:spPr>
        <p:txBody>
          <a:bodyPr>
            <a:noAutofit/>
          </a:bodyPr>
          <a:lstStyle/>
          <a:p>
            <a:pPr algn="ctr"/>
            <a:r>
              <a:rPr lang="en-US" sz="2400" dirty="0" smtClean="0">
                <a:latin typeface="Times New Roman" panose="02020603050405020304" pitchFamily="18" charset="0"/>
                <a:cs typeface="Times New Roman" panose="02020603050405020304" pitchFamily="18" charset="0"/>
              </a:rPr>
              <a:t>Chart.js </a:t>
            </a:r>
            <a:r>
              <a:rPr lang="en-US" sz="2400" dirty="0">
                <a:latin typeface="Times New Roman" panose="02020603050405020304" pitchFamily="18" charset="0"/>
                <a:cs typeface="Times New Roman" panose="02020603050405020304" pitchFamily="18" charset="0"/>
              </a:rPr>
              <a:t>renders in </a:t>
            </a:r>
            <a:r>
              <a:rPr lang="en-US" sz="2400" dirty="0" smtClean="0">
                <a:latin typeface="Times New Roman" panose="02020603050405020304" pitchFamily="18" charset="0"/>
                <a:cs typeface="Times New Roman" panose="02020603050405020304" pitchFamily="18" charset="0"/>
              </a:rPr>
              <a:t>HTML 5</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canvas</a:t>
            </a:r>
            <a:r>
              <a:rPr lang="en-US" sz="2400" dirty="0">
                <a:latin typeface="Times New Roman" panose="02020603050405020304" pitchFamily="18" charset="0"/>
                <a:cs typeface="Times New Roman" panose="02020603050405020304" pitchFamily="18" charset="0"/>
              </a:rPr>
              <a:t> and is widely covered as one of the best data visualization </a:t>
            </a:r>
            <a:r>
              <a:rPr lang="en-US" sz="2400" dirty="0" smtClean="0">
                <a:latin typeface="Times New Roman" panose="02020603050405020304" pitchFamily="18" charset="0"/>
                <a:cs typeface="Times New Roman" panose="02020603050405020304" pitchFamily="18" charset="0"/>
              </a:rPr>
              <a:t>libraries.</a:t>
            </a:r>
          </a:p>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Chart.js is a free </a:t>
            </a:r>
            <a:r>
              <a:rPr lang="en-US" sz="2400" dirty="0" smtClean="0">
                <a:latin typeface="Times New Roman" panose="02020603050405020304" pitchFamily="18" charset="0"/>
                <a:cs typeface="Times New Roman" panose="02020603050405020304" pitchFamily="18" charset="0"/>
              </a:rPr>
              <a:t>open-source JavaScript library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 data visualization, </a:t>
            </a:r>
            <a:r>
              <a:rPr lang="en-US" sz="2400" dirty="0">
                <a:latin typeface="Times New Roman" panose="02020603050405020304" pitchFamily="18" charset="0"/>
                <a:cs typeface="Times New Roman" panose="02020603050405020304" pitchFamily="18" charset="0"/>
              </a:rPr>
              <a:t>which supports </a:t>
            </a:r>
            <a:r>
              <a:rPr lang="en-US" sz="2400" dirty="0" smtClean="0">
                <a:latin typeface="Times New Roman" panose="02020603050405020304" pitchFamily="18" charset="0"/>
                <a:cs typeface="Times New Roman" panose="02020603050405020304" pitchFamily="18" charset="0"/>
              </a:rPr>
              <a:t>8 chart</a:t>
            </a:r>
            <a:r>
              <a:rPr lang="en-US" sz="2400" dirty="0">
                <a:latin typeface="Times New Roman" panose="02020603050405020304" pitchFamily="18" charset="0"/>
                <a:cs typeface="Times New Roman" panose="02020603050405020304" pitchFamily="18" charset="0"/>
              </a:rPr>
              <a:t> types: </a:t>
            </a:r>
            <a:r>
              <a:rPr lang="en-US" sz="2400" dirty="0" smtClean="0">
                <a:latin typeface="Times New Roman" panose="02020603050405020304" pitchFamily="18" charset="0"/>
                <a:cs typeface="Times New Roman" panose="02020603050405020304" pitchFamily="18" charset="0"/>
              </a:rPr>
              <a:t>bar,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line,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area,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pie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(doughnut),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bubble,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radar, </a:t>
            </a:r>
            <a:r>
              <a:rPr lang="en-US" sz="2400" dirty="0">
                <a:latin typeface="Times New Roman" panose="02020603050405020304" pitchFamily="18" charset="0"/>
                <a:cs typeface="Times New Roman" panose="02020603050405020304" pitchFamily="18" charset="0"/>
              </a:rPr>
              <a:t>polar, and </a:t>
            </a:r>
            <a:r>
              <a:rPr lang="en-US" sz="2400" dirty="0" smtClean="0">
                <a:latin typeface="Times New Roman" panose="02020603050405020304" pitchFamily="18" charset="0"/>
                <a:cs typeface="Times New Roman" panose="02020603050405020304" pitchFamily="18" charset="0"/>
              </a:rPr>
              <a:t>scatter.</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9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928" y="301823"/>
            <a:ext cx="5715000" cy="1295400"/>
          </a:xfrm>
        </p:spPr>
        <p:txBody>
          <a:bodyPr>
            <a:normAutofit/>
          </a:bodyPr>
          <a:lstStyle/>
          <a:p>
            <a:pPr algn="ctr"/>
            <a:r>
              <a:rPr lang="en-US" b="0" dirty="0" smtClean="0">
                <a:effectLst/>
              </a:rPr>
              <a:t>Gauge Chart</a:t>
            </a:r>
            <a:br>
              <a:rPr lang="en-US" b="0" dirty="0" smtClean="0">
                <a:effectLst/>
              </a:rPr>
            </a:br>
            <a:r>
              <a:rPr lang="en-US" b="0" dirty="0" smtClean="0">
                <a:effectLst/>
              </a:rPr>
              <a:t>Explanations</a:t>
            </a:r>
            <a:endParaRPr lang="en-US" b="0" dirty="0">
              <a:effectLst/>
            </a:endParaRPr>
          </a:p>
        </p:txBody>
      </p:sp>
      <p:sp>
        <p:nvSpPr>
          <p:cNvPr id="4" name="TextBox 3"/>
          <p:cNvSpPr txBox="1"/>
          <p:nvPr/>
        </p:nvSpPr>
        <p:spPr>
          <a:xfrm>
            <a:off x="3825396" y="1597223"/>
            <a:ext cx="1358064" cy="307777"/>
          </a:xfrm>
          <a:prstGeom prst="rect">
            <a:avLst/>
          </a:prstGeom>
          <a:noFill/>
        </p:spPr>
        <p:txBody>
          <a:bodyPr wrap="none" rtlCol="0">
            <a:spAutoFit/>
          </a:bodyPr>
          <a:lstStyle/>
          <a:p>
            <a:pPr marL="0" lvl="1" algn="ctr"/>
            <a:r>
              <a:rPr lang="en-US" sz="1400" b="1" dirty="0"/>
              <a:t>Gauge Chart  </a:t>
            </a:r>
          </a:p>
        </p:txBody>
      </p:sp>
      <p:sp>
        <p:nvSpPr>
          <p:cNvPr id="6" name="TextBox 5"/>
          <p:cNvSpPr txBox="1"/>
          <p:nvPr/>
        </p:nvSpPr>
        <p:spPr>
          <a:xfrm>
            <a:off x="752729" y="3886200"/>
            <a:ext cx="7503396" cy="1908215"/>
          </a:xfrm>
          <a:prstGeom prst="rect">
            <a:avLst/>
          </a:prstGeom>
          <a:noFill/>
        </p:spPr>
        <p:txBody>
          <a:bodyPr wrap="square" rtlCol="0">
            <a:spAutoFit/>
          </a:bodyPr>
          <a:lstStyle/>
          <a:p>
            <a:pPr marL="342900" lvl="1" indent="-342900" algn="ctr">
              <a:buFont typeface="Arial" panose="020B0604020202020204" pitchFamily="34" charset="0"/>
              <a:buChar char="•"/>
            </a:pPr>
            <a:r>
              <a:rPr lang="en-US" sz="2000" dirty="0"/>
              <a:t>Gauge chart </a:t>
            </a:r>
            <a:r>
              <a:rPr lang="en-US" sz="2000" dirty="0" smtClean="0"/>
              <a:t>can be </a:t>
            </a:r>
            <a:r>
              <a:rPr lang="en-US" sz="2000" dirty="0"/>
              <a:t>called a dial chart </a:t>
            </a:r>
            <a:r>
              <a:rPr lang="en-US" sz="2000" dirty="0" smtClean="0"/>
              <a:t>that </a:t>
            </a:r>
            <a:r>
              <a:rPr lang="en-US" sz="2000" dirty="0"/>
              <a:t>gauge something </a:t>
            </a:r>
            <a:endParaRPr lang="en-US" sz="2000" dirty="0" smtClean="0"/>
          </a:p>
          <a:p>
            <a:pPr marL="0" lvl="1" algn="ctr"/>
            <a:r>
              <a:rPr lang="en-US" sz="2000" dirty="0"/>
              <a:t> </a:t>
            </a:r>
            <a:r>
              <a:rPr lang="en-US" sz="2000" dirty="0" smtClean="0"/>
              <a:t>     like </a:t>
            </a:r>
            <a:r>
              <a:rPr lang="en-US" sz="2000" dirty="0"/>
              <a:t>your speed on a vehicle or the temperature out side</a:t>
            </a:r>
            <a:r>
              <a:rPr lang="en-US" sz="2000" dirty="0" smtClean="0"/>
              <a:t>.</a:t>
            </a:r>
          </a:p>
          <a:p>
            <a:pPr marL="0" lvl="1" algn="ctr"/>
            <a:r>
              <a:rPr lang="en-US" sz="2000" dirty="0" smtClean="0"/>
              <a:t>    Also </a:t>
            </a:r>
            <a:r>
              <a:rPr lang="en-US" sz="2000" dirty="0"/>
              <a:t>provides a very basic way of showing data. As well </a:t>
            </a:r>
            <a:r>
              <a:rPr lang="en-US" sz="2000" dirty="0" smtClean="0"/>
              <a:t>as </a:t>
            </a:r>
            <a:r>
              <a:rPr lang="en-US" sz="2000" dirty="0"/>
              <a:t>allow a </a:t>
            </a:r>
            <a:r>
              <a:rPr lang="en-US" sz="2000" dirty="0" smtClean="0"/>
              <a:t>number </a:t>
            </a:r>
            <a:r>
              <a:rPr lang="en-US" sz="2000" dirty="0"/>
              <a:t>of properties to be specified for each dataset like by color. </a:t>
            </a:r>
            <a:endParaRPr lang="en-US" sz="2000" dirty="0" smtClean="0"/>
          </a:p>
          <a:p>
            <a:pPr marL="285750" indent="-285750">
              <a:buFont typeface="Arial" panose="020B0604020202020204" pitchFamily="34" charset="0"/>
              <a:buChar cha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776" y="1917938"/>
            <a:ext cx="3759304" cy="196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64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066800"/>
            <a:ext cx="3581400" cy="1981200"/>
          </a:xfrm>
        </p:spPr>
        <p:txBody>
          <a:bodyPr>
            <a:normAutofit/>
          </a:bodyPr>
          <a:lstStyle/>
          <a:p>
            <a:pPr algn="ctr"/>
            <a:r>
              <a:rPr lang="en-US" dirty="0" smtClean="0">
                <a:effectLst/>
              </a:rPr>
              <a:t>Demonstration the Training Module</a:t>
            </a:r>
            <a:endParaRPr lang="en-US" dirty="0">
              <a:effectLst/>
            </a:endParaRPr>
          </a:p>
        </p:txBody>
      </p:sp>
      <p:sp>
        <p:nvSpPr>
          <p:cNvPr id="3" name="TextBox 2"/>
          <p:cNvSpPr txBox="1"/>
          <p:nvPr/>
        </p:nvSpPr>
        <p:spPr>
          <a:xfrm>
            <a:off x="2590800" y="3749738"/>
            <a:ext cx="4038600" cy="400110"/>
          </a:xfrm>
          <a:prstGeom prst="rect">
            <a:avLst/>
          </a:prstGeom>
          <a:noFill/>
        </p:spPr>
        <p:txBody>
          <a:bodyPr wrap="square" rtlCol="0">
            <a:spAutoFit/>
          </a:bodyPr>
          <a:lstStyle/>
          <a:p>
            <a:pPr algn="ctr"/>
            <a:r>
              <a:rPr lang="en-US" sz="2000" i="1" dirty="0" smtClean="0">
                <a:latin typeface="Arial (Body)"/>
              </a:rPr>
              <a:t>Demo and Examples  </a:t>
            </a:r>
            <a:endParaRPr lang="en-US" sz="2000" i="1" dirty="0">
              <a:latin typeface="Arial (Body)"/>
            </a:endParaRPr>
          </a:p>
        </p:txBody>
      </p:sp>
    </p:spTree>
    <p:extLst>
      <p:ext uri="{BB962C8B-B14F-4D97-AF65-F5344CB8AC3E}">
        <p14:creationId xmlns:p14="http://schemas.microsoft.com/office/powerpoint/2010/main" val="412918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smtClean="0">
                <a:effectLst/>
              </a:rPr>
              <a:t>Demo example</a:t>
            </a:r>
            <a:endParaRPr lang="en-US" dirty="0">
              <a:effectLst/>
            </a:endParaRPr>
          </a:p>
        </p:txBody>
      </p:sp>
      <p:sp>
        <p:nvSpPr>
          <p:cNvPr id="3" name="Text Placeholder 2"/>
          <p:cNvSpPr>
            <a:spLocks noGrp="1"/>
          </p:cNvSpPr>
          <p:nvPr>
            <p:ph type="body" idx="1"/>
          </p:nvPr>
        </p:nvSpPr>
        <p:spPr>
          <a:xfrm>
            <a:off x="25400" y="1981200"/>
            <a:ext cx="4419600" cy="2133600"/>
          </a:xfrm>
        </p:spPr>
        <p:txBody>
          <a:bodyPr/>
          <a:lstStyle/>
          <a:p>
            <a:pPr lvl="1" algn="ctr"/>
            <a:r>
              <a:rPr lang="en-US" dirty="0"/>
              <a:t>This is the link to </a:t>
            </a:r>
            <a:r>
              <a:rPr lang="en-US" dirty="0" smtClean="0"/>
              <a:t>the </a:t>
            </a:r>
            <a:r>
              <a:rPr lang="en-US" u="sng" dirty="0" smtClean="0">
                <a:hlinkClick r:id="rId2"/>
              </a:rPr>
              <a:t>bootstrap</a:t>
            </a:r>
            <a:r>
              <a:rPr lang="en-US" u="sng" dirty="0" smtClean="0"/>
              <a:t> </a:t>
            </a:r>
            <a:endParaRPr lang="en-US" dirty="0"/>
          </a:p>
          <a:p>
            <a:pPr lvl="1" algn="ctr"/>
            <a:r>
              <a:rPr lang="en-US" dirty="0" smtClean="0"/>
              <a:t>starting template for the demo we will be going through with you. </a:t>
            </a:r>
          </a:p>
          <a:p>
            <a:pPr lvl="1" algn="ctr"/>
            <a:endParaRPr lang="en-US" dirty="0"/>
          </a:p>
          <a:p>
            <a:pPr lvl="1" algn="ctr"/>
            <a:r>
              <a:rPr lang="en-US" dirty="0">
                <a:solidFill>
                  <a:schemeClr val="tx1"/>
                </a:solidFill>
              </a:rPr>
              <a:t>Be sure to save the type as a Html file</a:t>
            </a:r>
          </a:p>
          <a:p>
            <a:pPr lvl="1"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0"/>
            <a:ext cx="4273176"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68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smtClean="0">
                <a:effectLst/>
              </a:rPr>
              <a:t>Demo example 2</a:t>
            </a:r>
            <a:endParaRPr lang="en-US" dirty="0">
              <a:effectLst/>
            </a:endParaRPr>
          </a:p>
        </p:txBody>
      </p:sp>
      <p:sp>
        <p:nvSpPr>
          <p:cNvPr id="3" name="Text Placeholder 2"/>
          <p:cNvSpPr>
            <a:spLocks noGrp="1"/>
          </p:cNvSpPr>
          <p:nvPr>
            <p:ph type="body" idx="1"/>
          </p:nvPr>
        </p:nvSpPr>
        <p:spPr>
          <a:xfrm>
            <a:off x="152400" y="1828800"/>
            <a:ext cx="3962400" cy="2667000"/>
          </a:xfrm>
        </p:spPr>
        <p:txBody>
          <a:bodyPr/>
          <a:lstStyle/>
          <a:p>
            <a:pPr lvl="1" algn="ctr"/>
            <a:r>
              <a:rPr lang="en-US" dirty="0" smtClean="0"/>
              <a:t>This Code is so that you can use a card so that we can put the chart on the page.</a:t>
            </a:r>
          </a:p>
          <a:p>
            <a:pPr lvl="1" algn="ctr"/>
            <a:r>
              <a:rPr lang="en-US" dirty="0" smtClean="0"/>
              <a:t>After you have entered the code refresh your page.</a:t>
            </a:r>
            <a:endParaRPr lang="en-US" dirty="0"/>
          </a:p>
          <a:p>
            <a:pPr lvl="1"/>
            <a:endParaRPr lang="en-US" dirty="0" smtClean="0"/>
          </a:p>
          <a:p>
            <a:pPr lvl="1" algn="ct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28800"/>
            <a:ext cx="444703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88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4648200" cy="990600"/>
          </a:xfrm>
        </p:spPr>
        <p:txBody>
          <a:bodyPr>
            <a:normAutofit/>
          </a:bodyPr>
          <a:lstStyle/>
          <a:p>
            <a:pPr algn="ctr"/>
            <a:r>
              <a:rPr lang="en-US" dirty="0" smtClean="0">
                <a:effectLst/>
              </a:rPr>
              <a:t>Demo example 3</a:t>
            </a:r>
            <a:endParaRPr lang="en-US" dirty="0">
              <a:effectLst/>
            </a:endParaRPr>
          </a:p>
        </p:txBody>
      </p:sp>
      <p:sp>
        <p:nvSpPr>
          <p:cNvPr id="3" name="Text Placeholder 2"/>
          <p:cNvSpPr>
            <a:spLocks noGrp="1"/>
          </p:cNvSpPr>
          <p:nvPr>
            <p:ph type="body" idx="1"/>
          </p:nvPr>
        </p:nvSpPr>
        <p:spPr>
          <a:xfrm>
            <a:off x="228600" y="2057400"/>
            <a:ext cx="3276600" cy="2667000"/>
          </a:xfrm>
        </p:spPr>
        <p:txBody>
          <a:bodyPr/>
          <a:lstStyle/>
          <a:p>
            <a:pPr lvl="1" algn="ctr"/>
            <a:r>
              <a:rPr lang="en-US" dirty="0" smtClean="0"/>
              <a:t>Chart command script which is essential for drawing a particular chart. </a:t>
            </a:r>
          </a:p>
          <a:p>
            <a:pPr lvl="1" algn="ctr"/>
            <a:r>
              <a:rPr lang="en-US" dirty="0" smtClean="0"/>
              <a:t>And this must be underneath the chart.js library </a:t>
            </a:r>
          </a:p>
          <a:p>
            <a:pPr lvl="1" algn="ct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1281" y="1524000"/>
            <a:ext cx="5329238" cy="502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851452"/>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444</TotalTime>
  <Words>471</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Training Module  Presentation BY Bruce Abshire &amp; Cole Crain</vt:lpstr>
      <vt:lpstr>Learning Outcomes </vt:lpstr>
      <vt:lpstr>Bootstrap Explanation</vt:lpstr>
      <vt:lpstr>Chart. Js Explanation</vt:lpstr>
      <vt:lpstr>Gauge Chart Explanations</vt:lpstr>
      <vt:lpstr>Demonstration the Training Module</vt:lpstr>
      <vt:lpstr>Demo example</vt:lpstr>
      <vt:lpstr>Demo example 2</vt:lpstr>
      <vt:lpstr>Demo example 3</vt:lpstr>
      <vt:lpstr>Demo example 4</vt:lpstr>
      <vt:lpstr>Demo example 5</vt:lpstr>
      <vt:lpstr>Demo example 6</vt:lpstr>
      <vt:lpstr>Demo example 7</vt:lpstr>
      <vt:lpstr>Demo example 8</vt:lpstr>
      <vt:lpstr> Any Questions?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Module:  Presentation</dc:title>
  <dc:creator>Megan</dc:creator>
  <cp:lastModifiedBy>Megan</cp:lastModifiedBy>
  <cp:revision>90</cp:revision>
  <dcterms:created xsi:type="dcterms:W3CDTF">2020-10-22T17:54:59Z</dcterms:created>
  <dcterms:modified xsi:type="dcterms:W3CDTF">2020-11-04T17:18:37Z</dcterms:modified>
</cp:coreProperties>
</file>