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70" r:id="rId4"/>
    <p:sldId id="271" r:id="rId5"/>
    <p:sldId id="259" r:id="rId6"/>
    <p:sldId id="260" r:id="rId7"/>
    <p:sldId id="261" r:id="rId8"/>
    <p:sldId id="263" r:id="rId9"/>
    <p:sldId id="273" r:id="rId10"/>
    <p:sldId id="264" r:id="rId11"/>
    <p:sldId id="265" r:id="rId12"/>
    <p:sldId id="266" r:id="rId13"/>
    <p:sldId id="267" r:id="rId14"/>
    <p:sldId id="268" r:id="rId15"/>
    <p:sldId id="269"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B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44" autoAdjust="0"/>
    <p:restoredTop sz="94660" autoAdjust="0"/>
  </p:normalViewPr>
  <p:slideViewPr>
    <p:cSldViewPr>
      <p:cViewPr varScale="1">
        <p:scale>
          <a:sx n="163" d="100"/>
          <a:sy n="163" d="100"/>
        </p:scale>
        <p:origin x="2622"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ce Abshire" userId="2811bbbfb6f2717e" providerId="LiveId" clId="{778B6909-FFEA-4B39-951C-296FCBD3AB45}"/>
    <pc:docChg chg="custSel addSld modSld">
      <pc:chgData name="Bruce Abshire" userId="2811bbbfb6f2717e" providerId="LiveId" clId="{778B6909-FFEA-4B39-951C-296FCBD3AB45}" dt="2020-11-05T12:07:39.807" v="654" actId="1076"/>
      <pc:docMkLst>
        <pc:docMk/>
      </pc:docMkLst>
      <pc:sldChg chg="modSp mod">
        <pc:chgData name="Bruce Abshire" userId="2811bbbfb6f2717e" providerId="LiveId" clId="{778B6909-FFEA-4B39-951C-296FCBD3AB45}" dt="2020-11-05T11:28:16.081" v="23" actId="20577"/>
        <pc:sldMkLst>
          <pc:docMk/>
          <pc:sldMk cId="272886627" sldId="256"/>
        </pc:sldMkLst>
        <pc:spChg chg="mod">
          <ac:chgData name="Bruce Abshire" userId="2811bbbfb6f2717e" providerId="LiveId" clId="{778B6909-FFEA-4B39-951C-296FCBD3AB45}" dt="2020-11-05T11:28:16.081" v="23" actId="20577"/>
          <ac:spMkLst>
            <pc:docMk/>
            <pc:sldMk cId="272886627" sldId="256"/>
            <ac:spMk id="3" creationId="{00000000-0000-0000-0000-000000000000}"/>
          </ac:spMkLst>
        </pc:spChg>
      </pc:sldChg>
      <pc:sldChg chg="modSp mod">
        <pc:chgData name="Bruce Abshire" userId="2811bbbfb6f2717e" providerId="LiveId" clId="{778B6909-FFEA-4B39-951C-296FCBD3AB45}" dt="2020-11-05T11:33:41.048" v="51" actId="20577"/>
        <pc:sldMkLst>
          <pc:docMk/>
          <pc:sldMk cId="844687988" sldId="261"/>
        </pc:sldMkLst>
        <pc:spChg chg="mod">
          <ac:chgData name="Bruce Abshire" userId="2811bbbfb6f2717e" providerId="LiveId" clId="{778B6909-FFEA-4B39-951C-296FCBD3AB45}" dt="2020-11-05T11:33:41.048" v="51" actId="20577"/>
          <ac:spMkLst>
            <pc:docMk/>
            <pc:sldMk cId="844687988" sldId="261"/>
            <ac:spMk id="2" creationId="{00000000-0000-0000-0000-000000000000}"/>
          </ac:spMkLst>
        </pc:spChg>
      </pc:sldChg>
      <pc:sldChg chg="modSp mod">
        <pc:chgData name="Bruce Abshire" userId="2811bbbfb6f2717e" providerId="LiveId" clId="{778B6909-FFEA-4B39-951C-296FCBD3AB45}" dt="2020-11-05T11:34:40.907" v="128" actId="20577"/>
        <pc:sldMkLst>
          <pc:docMk/>
          <pc:sldMk cId="546886890" sldId="263"/>
        </pc:sldMkLst>
        <pc:spChg chg="mod">
          <ac:chgData name="Bruce Abshire" userId="2811bbbfb6f2717e" providerId="LiveId" clId="{778B6909-FFEA-4B39-951C-296FCBD3AB45}" dt="2020-11-05T11:33:31.932" v="36" actId="20577"/>
          <ac:spMkLst>
            <pc:docMk/>
            <pc:sldMk cId="546886890" sldId="263"/>
            <ac:spMk id="2" creationId="{00000000-0000-0000-0000-000000000000}"/>
          </ac:spMkLst>
        </pc:spChg>
        <pc:spChg chg="mod">
          <ac:chgData name="Bruce Abshire" userId="2811bbbfb6f2717e" providerId="LiveId" clId="{778B6909-FFEA-4B39-951C-296FCBD3AB45}" dt="2020-11-05T11:34:40.907" v="128" actId="20577"/>
          <ac:spMkLst>
            <pc:docMk/>
            <pc:sldMk cId="546886890" sldId="263"/>
            <ac:spMk id="3" creationId="{00000000-0000-0000-0000-000000000000}"/>
          </ac:spMkLst>
        </pc:spChg>
      </pc:sldChg>
      <pc:sldChg chg="modSp mod">
        <pc:chgData name="Bruce Abshire" userId="2811bbbfb6f2717e" providerId="LiveId" clId="{778B6909-FFEA-4B39-951C-296FCBD3AB45}" dt="2020-11-05T12:03:42.694" v="360" actId="14100"/>
        <pc:sldMkLst>
          <pc:docMk/>
          <pc:sldMk cId="3469851452" sldId="264"/>
        </pc:sldMkLst>
        <pc:spChg chg="mod">
          <ac:chgData name="Bruce Abshire" userId="2811bbbfb6f2717e" providerId="LiveId" clId="{778B6909-FFEA-4B39-951C-296FCBD3AB45}" dt="2020-11-05T12:03:42.694" v="360" actId="14100"/>
          <ac:spMkLst>
            <pc:docMk/>
            <pc:sldMk cId="3469851452" sldId="264"/>
            <ac:spMk id="2" creationId="{00000000-0000-0000-0000-000000000000}"/>
          </ac:spMkLst>
        </pc:spChg>
      </pc:sldChg>
      <pc:sldChg chg="modSp mod">
        <pc:chgData name="Bruce Abshire" userId="2811bbbfb6f2717e" providerId="LiveId" clId="{778B6909-FFEA-4B39-951C-296FCBD3AB45}" dt="2020-11-05T11:35:52.413" v="160" actId="20577"/>
        <pc:sldMkLst>
          <pc:docMk/>
          <pc:sldMk cId="2040592038" sldId="265"/>
        </pc:sldMkLst>
        <pc:spChg chg="mod">
          <ac:chgData name="Bruce Abshire" userId="2811bbbfb6f2717e" providerId="LiveId" clId="{778B6909-FFEA-4B39-951C-296FCBD3AB45}" dt="2020-11-05T11:35:52.413" v="160" actId="20577"/>
          <ac:spMkLst>
            <pc:docMk/>
            <pc:sldMk cId="2040592038" sldId="265"/>
            <ac:spMk id="2" creationId="{00000000-0000-0000-0000-000000000000}"/>
          </ac:spMkLst>
        </pc:spChg>
      </pc:sldChg>
      <pc:sldChg chg="modSp mod">
        <pc:chgData name="Bruce Abshire" userId="2811bbbfb6f2717e" providerId="LiveId" clId="{778B6909-FFEA-4B39-951C-296FCBD3AB45}" dt="2020-11-05T11:36:50.080" v="226" actId="20577"/>
        <pc:sldMkLst>
          <pc:docMk/>
          <pc:sldMk cId="1387805886" sldId="266"/>
        </pc:sldMkLst>
        <pc:spChg chg="mod">
          <ac:chgData name="Bruce Abshire" userId="2811bbbfb6f2717e" providerId="LiveId" clId="{778B6909-FFEA-4B39-951C-296FCBD3AB45}" dt="2020-11-05T11:36:50.080" v="226" actId="20577"/>
          <ac:spMkLst>
            <pc:docMk/>
            <pc:sldMk cId="1387805886" sldId="266"/>
            <ac:spMk id="2" creationId="{00000000-0000-0000-0000-000000000000}"/>
          </ac:spMkLst>
        </pc:spChg>
      </pc:sldChg>
      <pc:sldChg chg="modSp mod">
        <pc:chgData name="Bruce Abshire" userId="2811bbbfb6f2717e" providerId="LiveId" clId="{778B6909-FFEA-4B39-951C-296FCBD3AB45}" dt="2020-11-05T11:40:15.410" v="254" actId="20577"/>
        <pc:sldMkLst>
          <pc:docMk/>
          <pc:sldMk cId="1131401724" sldId="267"/>
        </pc:sldMkLst>
        <pc:spChg chg="mod">
          <ac:chgData name="Bruce Abshire" userId="2811bbbfb6f2717e" providerId="LiveId" clId="{778B6909-FFEA-4B39-951C-296FCBD3AB45}" dt="2020-11-05T11:40:15.410" v="254" actId="20577"/>
          <ac:spMkLst>
            <pc:docMk/>
            <pc:sldMk cId="1131401724" sldId="267"/>
            <ac:spMk id="2" creationId="{00000000-0000-0000-0000-000000000000}"/>
          </ac:spMkLst>
        </pc:spChg>
      </pc:sldChg>
      <pc:sldChg chg="addSp modSp mod">
        <pc:chgData name="Bruce Abshire" userId="2811bbbfb6f2717e" providerId="LiveId" clId="{778B6909-FFEA-4B39-951C-296FCBD3AB45}" dt="2020-11-05T11:41:07.309" v="308" actId="1076"/>
        <pc:sldMkLst>
          <pc:docMk/>
          <pc:sldMk cId="2165085686" sldId="268"/>
        </pc:sldMkLst>
        <pc:spChg chg="mod">
          <ac:chgData name="Bruce Abshire" userId="2811bbbfb6f2717e" providerId="LiveId" clId="{778B6909-FFEA-4B39-951C-296FCBD3AB45}" dt="2020-11-05T11:40:36.830" v="280" actId="20577"/>
          <ac:spMkLst>
            <pc:docMk/>
            <pc:sldMk cId="2165085686" sldId="268"/>
            <ac:spMk id="2" creationId="{00000000-0000-0000-0000-000000000000}"/>
          </ac:spMkLst>
        </pc:spChg>
        <pc:spChg chg="add mod">
          <ac:chgData name="Bruce Abshire" userId="2811bbbfb6f2717e" providerId="LiveId" clId="{778B6909-FFEA-4B39-951C-296FCBD3AB45}" dt="2020-11-05T11:41:07.309" v="308" actId="1076"/>
          <ac:spMkLst>
            <pc:docMk/>
            <pc:sldMk cId="2165085686" sldId="268"/>
            <ac:spMk id="4" creationId="{990A4E50-F0A5-4C3C-889D-DA857998A355}"/>
          </ac:spMkLst>
        </pc:spChg>
      </pc:sldChg>
      <pc:sldChg chg="modSp mod">
        <pc:chgData name="Bruce Abshire" userId="2811bbbfb6f2717e" providerId="LiveId" clId="{778B6909-FFEA-4B39-951C-296FCBD3AB45}" dt="2020-11-05T11:41:41.335" v="331" actId="20577"/>
        <pc:sldMkLst>
          <pc:docMk/>
          <pc:sldMk cId="327127332" sldId="269"/>
        </pc:sldMkLst>
        <pc:spChg chg="mod">
          <ac:chgData name="Bruce Abshire" userId="2811bbbfb6f2717e" providerId="LiveId" clId="{778B6909-FFEA-4B39-951C-296FCBD3AB45}" dt="2020-11-05T11:41:41.335" v="331" actId="20577"/>
          <ac:spMkLst>
            <pc:docMk/>
            <pc:sldMk cId="327127332" sldId="269"/>
            <ac:spMk id="2" creationId="{00000000-0000-0000-0000-000000000000}"/>
          </ac:spMkLst>
        </pc:spChg>
      </pc:sldChg>
      <pc:sldChg chg="addSp delSp modSp new mod">
        <pc:chgData name="Bruce Abshire" userId="2811bbbfb6f2717e" providerId="LiveId" clId="{778B6909-FFEA-4B39-951C-296FCBD3AB45}" dt="2020-11-05T12:07:39.807" v="654" actId="1076"/>
        <pc:sldMkLst>
          <pc:docMk/>
          <pc:sldMk cId="717957873" sldId="273"/>
        </pc:sldMkLst>
        <pc:spChg chg="del">
          <ac:chgData name="Bruce Abshire" userId="2811bbbfb6f2717e" providerId="LiveId" clId="{778B6909-FFEA-4B39-951C-296FCBD3AB45}" dt="2020-11-05T12:05:05.785" v="377" actId="478"/>
          <ac:spMkLst>
            <pc:docMk/>
            <pc:sldMk cId="717957873" sldId="273"/>
            <ac:spMk id="2" creationId="{7B4738AD-C4A2-4A03-BF37-F12469477AF3}"/>
          </ac:spMkLst>
        </pc:spChg>
        <pc:spChg chg="del">
          <ac:chgData name="Bruce Abshire" userId="2811bbbfb6f2717e" providerId="LiveId" clId="{778B6909-FFEA-4B39-951C-296FCBD3AB45}" dt="2020-11-05T12:05:07.403" v="378" actId="478"/>
          <ac:spMkLst>
            <pc:docMk/>
            <pc:sldMk cId="717957873" sldId="273"/>
            <ac:spMk id="3" creationId="{0D261B46-2342-4C31-A9D7-63967E23581C}"/>
          </ac:spMkLst>
        </pc:spChg>
        <pc:spChg chg="add mod">
          <ac:chgData name="Bruce Abshire" userId="2811bbbfb6f2717e" providerId="LiveId" clId="{778B6909-FFEA-4B39-951C-296FCBD3AB45}" dt="2020-11-05T12:04:04.452" v="374" actId="20577"/>
          <ac:spMkLst>
            <pc:docMk/>
            <pc:sldMk cId="717957873" sldId="273"/>
            <ac:spMk id="4" creationId="{76E8F564-C229-4FA0-A47F-9C08FD2C815A}"/>
          </ac:spMkLst>
        </pc:spChg>
        <pc:spChg chg="add mod">
          <ac:chgData name="Bruce Abshire" userId="2811bbbfb6f2717e" providerId="LiveId" clId="{778B6909-FFEA-4B39-951C-296FCBD3AB45}" dt="2020-11-05T12:07:37.027" v="653" actId="1076"/>
          <ac:spMkLst>
            <pc:docMk/>
            <pc:sldMk cId="717957873" sldId="273"/>
            <ac:spMk id="6" creationId="{66E45623-4E36-4F8A-8981-B095B264BC9B}"/>
          </ac:spMkLst>
        </pc:spChg>
        <pc:picChg chg="add mod">
          <ac:chgData name="Bruce Abshire" userId="2811bbbfb6f2717e" providerId="LiveId" clId="{778B6909-FFEA-4B39-951C-296FCBD3AB45}" dt="2020-11-05T12:07:39.807" v="654" actId="1076"/>
          <ac:picMkLst>
            <pc:docMk/>
            <pc:sldMk cId="717957873" sldId="273"/>
            <ac:picMk id="5" creationId="{3F05E920-93C0-48D1-A8BC-6CAE103FA0E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4E4FDD0-7A9E-476E-9DE6-78DAFAC4BE99}" type="datetimeFigureOut">
              <a:rPr lang="en-US" smtClean="0"/>
              <a:t>11/5/2020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6E655F-F744-4FFD-9CF0-3D1E5A6F1D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E4FDD0-7A9E-476E-9DE6-78DAFAC4BE9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E4FDD0-7A9E-476E-9DE6-78DAFAC4BE9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E4FDD0-7A9E-476E-9DE6-78DAFAC4BE9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4E4FDD0-7A9E-476E-9DE6-78DAFAC4BE9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655F-F744-4FFD-9CF0-3D1E5A6F1D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4E4FDD0-7A9E-476E-9DE6-78DAFAC4BE99}"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4E4FDD0-7A9E-476E-9DE6-78DAFAC4BE99}"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B4E4FDD0-7A9E-476E-9DE6-78DAFAC4BE99}" type="datetimeFigureOut">
              <a:rPr lang="en-US" smtClean="0"/>
              <a:t>11/5/2020</a:t>
            </a:fld>
            <a:endParaRPr lang="en-US"/>
          </a:p>
        </p:txBody>
      </p:sp>
      <p:sp>
        <p:nvSpPr>
          <p:cNvPr id="8" name="Slide Number Placeholder 7"/>
          <p:cNvSpPr>
            <a:spLocks noGrp="1"/>
          </p:cNvSpPr>
          <p:nvPr>
            <p:ph type="sldNum" sz="quarter" idx="11"/>
          </p:nvPr>
        </p:nvSpPr>
        <p:spPr/>
        <p:txBody>
          <a:bodyPr/>
          <a:lstStyle/>
          <a:p>
            <a:fld id="{086E655F-F744-4FFD-9CF0-3D1E5A6F1D8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4FDD0-7A9E-476E-9DE6-78DAFAC4BE99}"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4E4FDD0-7A9E-476E-9DE6-78DAFAC4BE99}"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86E655F-F744-4FFD-9CF0-3D1E5A6F1D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4E4FDD0-7A9E-476E-9DE6-78DAFAC4BE99}"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4E4FDD0-7A9E-476E-9DE6-78DAFAC4BE99}" type="datetimeFigureOut">
              <a:rPr lang="en-US" smtClean="0"/>
              <a:t>11/5/2020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86E655F-F744-4FFD-9CF0-3D1E5A6F1D8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etbootstrap.com/docs/4.5/getting-started/introductio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4953000" cy="1600200"/>
          </a:xfrm>
          <a:ln>
            <a:noFill/>
          </a:ln>
        </p:spPr>
        <p:txBody>
          <a:bodyPr>
            <a:normAutofit fontScale="90000"/>
          </a:bodyPr>
          <a:lstStyle/>
          <a:p>
            <a:pPr algn="ctr"/>
            <a:r>
              <a:rPr lang="en-US" sz="4400" b="0" i="1" dirty="0">
                <a:solidFill>
                  <a:srgbClr val="20B2E0"/>
                </a:solidFill>
              </a:rPr>
              <a:t>Training Module </a:t>
            </a:r>
            <a:br>
              <a:rPr lang="en-US" sz="4400" b="0" i="1" dirty="0">
                <a:solidFill>
                  <a:srgbClr val="20B2E0"/>
                </a:solidFill>
              </a:rPr>
            </a:br>
            <a:r>
              <a:rPr lang="en-US" sz="4400" b="0" i="1" dirty="0">
                <a:solidFill>
                  <a:srgbClr val="20B2E0"/>
                </a:solidFill>
              </a:rPr>
              <a:t>Presentation</a:t>
            </a:r>
            <a:br>
              <a:rPr lang="en-US" sz="4400" b="0" i="1" dirty="0">
                <a:solidFill>
                  <a:srgbClr val="20B2E0"/>
                </a:solidFill>
              </a:rPr>
            </a:br>
            <a:r>
              <a:rPr lang="en-US" sz="2000" b="0" i="1" dirty="0">
                <a:solidFill>
                  <a:srgbClr val="20B2E0"/>
                </a:solidFill>
              </a:rPr>
              <a:t>BY Bruce Abshire &amp; Cole Crain</a:t>
            </a:r>
            <a:endParaRPr lang="en-US" sz="4400" b="0" i="1" dirty="0">
              <a:solidFill>
                <a:srgbClr val="20B2E0"/>
              </a:solidFill>
            </a:endParaRPr>
          </a:p>
        </p:txBody>
      </p:sp>
      <p:sp>
        <p:nvSpPr>
          <p:cNvPr id="3" name="Subtitle 2"/>
          <p:cNvSpPr>
            <a:spLocks noGrp="1"/>
          </p:cNvSpPr>
          <p:nvPr>
            <p:ph type="subTitle" idx="1"/>
          </p:nvPr>
        </p:nvSpPr>
        <p:spPr>
          <a:xfrm>
            <a:off x="2133600" y="3124200"/>
            <a:ext cx="4495800" cy="1447800"/>
          </a:xfrm>
        </p:spPr>
        <p:txBody>
          <a:bodyPr/>
          <a:lstStyle/>
          <a:p>
            <a:pPr algn="ctr"/>
            <a:r>
              <a:rPr lang="en-US" sz="3200"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Bootstrap + Chart.js</a:t>
            </a:r>
          </a:p>
          <a:p>
            <a:pPr algn="ctr"/>
            <a:endParaRPr lang="en-US" dirty="0">
              <a:solidFill>
                <a:schemeClr val="tx1"/>
              </a:solidFill>
            </a:endParaRPr>
          </a:p>
        </p:txBody>
      </p:sp>
    </p:spTree>
    <p:extLst>
      <p:ext uri="{BB962C8B-B14F-4D97-AF65-F5344CB8AC3E}">
        <p14:creationId xmlns:p14="http://schemas.microsoft.com/office/powerpoint/2010/main" val="272886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5329238" cy="990600"/>
          </a:xfrm>
        </p:spPr>
        <p:txBody>
          <a:bodyPr>
            <a:normAutofit fontScale="90000"/>
          </a:bodyPr>
          <a:lstStyle/>
          <a:p>
            <a:pPr algn="ctr"/>
            <a:r>
              <a:rPr lang="en-US" dirty="0">
                <a:effectLst/>
              </a:rPr>
              <a:t>Adding the starter graph</a:t>
            </a:r>
          </a:p>
        </p:txBody>
      </p:sp>
      <p:sp>
        <p:nvSpPr>
          <p:cNvPr id="3" name="Text Placeholder 2"/>
          <p:cNvSpPr>
            <a:spLocks noGrp="1"/>
          </p:cNvSpPr>
          <p:nvPr>
            <p:ph type="body" idx="1"/>
          </p:nvPr>
        </p:nvSpPr>
        <p:spPr>
          <a:xfrm>
            <a:off x="228600" y="2057400"/>
            <a:ext cx="3276600" cy="2667000"/>
          </a:xfrm>
        </p:spPr>
        <p:txBody>
          <a:bodyPr/>
          <a:lstStyle/>
          <a:p>
            <a:pPr lvl="1" algn="ctr"/>
            <a:r>
              <a:rPr lang="en-US" dirty="0"/>
              <a:t>Chart command script which is essential for drawing a particular chart. </a:t>
            </a:r>
          </a:p>
          <a:p>
            <a:pPr lvl="1" algn="ctr"/>
            <a:r>
              <a:rPr lang="en-US" dirty="0"/>
              <a:t>And this must be underneath the chart.js library </a:t>
            </a:r>
          </a:p>
          <a:p>
            <a:pPr lvl="1" algn="ct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1281" y="1524000"/>
            <a:ext cx="5329238" cy="502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85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a:effectLst/>
              </a:rPr>
              <a:t>All put together</a:t>
            </a:r>
          </a:p>
        </p:txBody>
      </p:sp>
      <p:sp>
        <p:nvSpPr>
          <p:cNvPr id="3" name="Text Placeholder 2"/>
          <p:cNvSpPr>
            <a:spLocks noGrp="1"/>
          </p:cNvSpPr>
          <p:nvPr>
            <p:ph type="body" idx="1"/>
          </p:nvPr>
        </p:nvSpPr>
        <p:spPr>
          <a:xfrm>
            <a:off x="457200" y="1981200"/>
            <a:ext cx="3048000" cy="2971800"/>
          </a:xfrm>
        </p:spPr>
        <p:txBody>
          <a:bodyPr/>
          <a:lstStyle/>
          <a:p>
            <a:pPr lvl="1" algn="ctr"/>
            <a:r>
              <a:rPr lang="en-US" dirty="0"/>
              <a:t>This is what your code should look like now after it has all been entered.</a:t>
            </a:r>
          </a:p>
          <a:p>
            <a:pPr lvl="1" algn="ctr"/>
            <a:endParaRPr lang="en-US" dirty="0"/>
          </a:p>
          <a:p>
            <a:pPr lvl="1" algn="ctr"/>
            <a:endParaRPr lang="en-US" dirty="0"/>
          </a:p>
          <a:p>
            <a:pPr lvl="1" algn="ctr"/>
            <a:endParaRPr lang="en-US" dirty="0"/>
          </a:p>
          <a:p>
            <a:pPr lvl="1" algn="ct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199" y="1447800"/>
            <a:ext cx="5057775" cy="463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59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09600"/>
            <a:ext cx="5181600" cy="990600"/>
          </a:xfrm>
        </p:spPr>
        <p:txBody>
          <a:bodyPr>
            <a:normAutofit fontScale="90000"/>
          </a:bodyPr>
          <a:lstStyle/>
          <a:p>
            <a:pPr algn="ctr"/>
            <a:r>
              <a:rPr lang="en-US" dirty="0" err="1">
                <a:effectLst/>
              </a:rPr>
              <a:t>Mmmmm</a:t>
            </a:r>
            <a:r>
              <a:rPr lang="en-US" dirty="0">
                <a:effectLst/>
              </a:rPr>
              <a:t> Doughnuts…</a:t>
            </a:r>
          </a:p>
        </p:txBody>
      </p:sp>
      <p:sp>
        <p:nvSpPr>
          <p:cNvPr id="3" name="Text Placeholder 2"/>
          <p:cNvSpPr>
            <a:spLocks noGrp="1"/>
          </p:cNvSpPr>
          <p:nvPr>
            <p:ph type="body" idx="1"/>
          </p:nvPr>
        </p:nvSpPr>
        <p:spPr>
          <a:xfrm>
            <a:off x="228600" y="1752600"/>
            <a:ext cx="3048000" cy="2800305"/>
          </a:xfrm>
        </p:spPr>
        <p:txBody>
          <a:bodyPr>
            <a:normAutofit fontScale="92500"/>
          </a:bodyPr>
          <a:lstStyle/>
          <a:p>
            <a:pPr lvl="1" algn="ctr"/>
            <a:r>
              <a:rPr lang="en-US" dirty="0"/>
              <a:t>Change the type of chart to a doughnut and also to help with differentiate the different datasets on the chart, change the backgroundColor and borderColor into Json.</a:t>
            </a:r>
          </a:p>
          <a:p>
            <a:pPr lvl="1" algn="ctr"/>
            <a:r>
              <a:rPr lang="en-US" dirty="0"/>
              <a:t>And the Chart below is what it should look like.</a:t>
            </a:r>
          </a:p>
          <a:p>
            <a:pPr lvl="1"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900" y="1981200"/>
            <a:ext cx="53467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4400505"/>
            <a:ext cx="3200400" cy="1978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80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a:effectLst/>
              </a:rPr>
              <a:t>Graph taking shape</a:t>
            </a:r>
          </a:p>
        </p:txBody>
      </p:sp>
      <p:sp>
        <p:nvSpPr>
          <p:cNvPr id="3" name="Text Placeholder 2"/>
          <p:cNvSpPr>
            <a:spLocks noGrp="1"/>
          </p:cNvSpPr>
          <p:nvPr>
            <p:ph type="body" idx="1"/>
          </p:nvPr>
        </p:nvSpPr>
        <p:spPr>
          <a:xfrm>
            <a:off x="76200" y="1676400"/>
            <a:ext cx="3962400" cy="4267200"/>
          </a:xfrm>
        </p:spPr>
        <p:txBody>
          <a:bodyPr/>
          <a:lstStyle/>
          <a:p>
            <a:pPr lvl="1" algn="ctr"/>
            <a:r>
              <a:rPr lang="en-US" dirty="0"/>
              <a:t>Circumference: 1 * </a:t>
            </a:r>
            <a:r>
              <a:rPr lang="en-US" dirty="0" err="1"/>
              <a:t>Math.PI</a:t>
            </a:r>
            <a:r>
              <a:rPr lang="en-US" dirty="0"/>
              <a:t> is to create a gauge chart but to rotate it to look like the gauge chart shown you will have to use rotation: 1 * </a:t>
            </a:r>
            <a:r>
              <a:rPr lang="en-US" dirty="0" err="1"/>
              <a:t>Math.PI</a:t>
            </a:r>
            <a:endParaRPr lang="en-US" dirty="0"/>
          </a:p>
          <a:p>
            <a:pPr lvl="1" algn="ctr"/>
            <a:r>
              <a:rPr lang="en-US" dirty="0"/>
              <a:t> To make the gauge chart look better we use the command </a:t>
            </a:r>
            <a:r>
              <a:rPr lang="en-US" dirty="0" err="1"/>
              <a:t>cutoutPercentage</a:t>
            </a:r>
            <a:r>
              <a:rPr lang="en-US" dirty="0"/>
              <a:t>: 80 to make it look more accurate to the percentage of the data given. </a:t>
            </a:r>
          </a:p>
          <a:p>
            <a:pPr lvl="1" algn="ctr"/>
            <a:endParaRPr lang="en-US" dirty="0"/>
          </a:p>
          <a:p>
            <a:pPr lvl="1" algn="ct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200" y="1905000"/>
            <a:ext cx="3825875" cy="25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200" y="4546600"/>
            <a:ext cx="3825875"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140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a:effectLst/>
              </a:rPr>
              <a:t>Update button*</a:t>
            </a:r>
          </a:p>
        </p:txBody>
      </p:sp>
      <p:sp>
        <p:nvSpPr>
          <p:cNvPr id="3" name="Text Placeholder 2"/>
          <p:cNvSpPr>
            <a:spLocks noGrp="1"/>
          </p:cNvSpPr>
          <p:nvPr>
            <p:ph type="body" idx="1"/>
          </p:nvPr>
        </p:nvSpPr>
        <p:spPr>
          <a:xfrm>
            <a:off x="381000" y="1752600"/>
            <a:ext cx="3352800" cy="4038600"/>
          </a:xfrm>
        </p:spPr>
        <p:txBody>
          <a:bodyPr/>
          <a:lstStyle/>
          <a:p>
            <a:pPr lvl="1" algn="ctr"/>
            <a:r>
              <a:rPr lang="en-US" dirty="0"/>
              <a:t>Adding a button to the body and refresh the button at this time will not do anything because there is not a function of what the button does.</a:t>
            </a:r>
          </a:p>
          <a:p>
            <a:pPr lvl="1" algn="ctr"/>
            <a:r>
              <a:rPr lang="en-US" dirty="0"/>
              <a:t>We will add the   </a:t>
            </a:r>
            <a:r>
              <a:rPr lang="en-US" dirty="0" err="1"/>
              <a:t>updateChart</a:t>
            </a:r>
            <a:r>
              <a:rPr lang="en-US" dirty="0"/>
              <a:t>()  function shown so that when clicked it will add the value that you put into the chart. </a:t>
            </a:r>
          </a:p>
          <a:p>
            <a:pPr lvl="1" algn="ct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00" y="1600200"/>
            <a:ext cx="4953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299" y="3124200"/>
            <a:ext cx="4952999"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990A4E50-F0A5-4C3C-889D-DA857998A355}"/>
              </a:ext>
            </a:extLst>
          </p:cNvPr>
          <p:cNvSpPr txBox="1"/>
          <p:nvPr/>
        </p:nvSpPr>
        <p:spPr>
          <a:xfrm>
            <a:off x="0" y="6096000"/>
            <a:ext cx="2590800" cy="369332"/>
          </a:xfrm>
          <a:prstGeom prst="rect">
            <a:avLst/>
          </a:prstGeom>
          <a:noFill/>
        </p:spPr>
        <p:txBody>
          <a:bodyPr wrap="square" rtlCol="0">
            <a:spAutoFit/>
          </a:bodyPr>
          <a:lstStyle/>
          <a:p>
            <a:r>
              <a:rPr lang="en-US" dirty="0"/>
              <a:t>*This is for extra credit</a:t>
            </a:r>
          </a:p>
        </p:txBody>
      </p:sp>
    </p:spTree>
    <p:extLst>
      <p:ext uri="{BB962C8B-B14F-4D97-AF65-F5344CB8AC3E}">
        <p14:creationId xmlns:p14="http://schemas.microsoft.com/office/powerpoint/2010/main" val="216508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737" y="685800"/>
            <a:ext cx="4648200" cy="990600"/>
          </a:xfrm>
        </p:spPr>
        <p:txBody>
          <a:bodyPr>
            <a:normAutofit/>
          </a:bodyPr>
          <a:lstStyle/>
          <a:p>
            <a:pPr algn="ctr"/>
            <a:r>
              <a:rPr lang="en-US" dirty="0">
                <a:effectLst/>
              </a:rPr>
              <a:t>Updated Graph</a:t>
            </a:r>
          </a:p>
        </p:txBody>
      </p:sp>
      <p:sp>
        <p:nvSpPr>
          <p:cNvPr id="3" name="Text Placeholder 2"/>
          <p:cNvSpPr>
            <a:spLocks noGrp="1"/>
          </p:cNvSpPr>
          <p:nvPr>
            <p:ph type="body" idx="1"/>
          </p:nvPr>
        </p:nvSpPr>
        <p:spPr>
          <a:xfrm>
            <a:off x="1455737" y="1828800"/>
            <a:ext cx="6172200" cy="2133934"/>
          </a:xfrm>
        </p:spPr>
        <p:txBody>
          <a:bodyPr/>
          <a:lstStyle/>
          <a:p>
            <a:pPr lvl="1" algn="ctr"/>
            <a:r>
              <a:rPr lang="en-US" dirty="0"/>
              <a:t>Now you probably noticed that when you update the gauge chart that there is no color well we still have to add it so we will add this line of Code:</a:t>
            </a:r>
          </a:p>
          <a:p>
            <a:pPr lvl="1" algn="ctr"/>
            <a:r>
              <a:rPr lang="en-US" dirty="0" err="1"/>
              <a:t>chart.data.datasets</a:t>
            </a:r>
            <a:r>
              <a:rPr lang="en-US" dirty="0"/>
              <a:t>[0].</a:t>
            </a:r>
            <a:r>
              <a:rPr lang="en-US" dirty="0" err="1"/>
              <a:t>backgroundColor.push</a:t>
            </a:r>
            <a:r>
              <a:rPr lang="en-US" dirty="0"/>
              <a:t>(“blue”);</a:t>
            </a:r>
          </a:p>
          <a:p>
            <a:pPr lvl="1" algn="ctr"/>
            <a:endParaRPr lang="en-US" dirty="0"/>
          </a:p>
          <a:p>
            <a:pPr lvl="1" algn="ctr"/>
            <a:r>
              <a:rPr lang="en-US" dirty="0"/>
              <a:t>Then it will look like the example below.</a:t>
            </a:r>
          </a:p>
          <a:p>
            <a:pPr lvl="1" algn="ct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038600"/>
            <a:ext cx="4054475" cy="270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2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676400"/>
            <a:ext cx="3429000" cy="3124200"/>
          </a:xfrm>
        </p:spPr>
        <p:txBody>
          <a:bodyPr>
            <a:normAutofit/>
          </a:bodyPr>
          <a:lstStyle/>
          <a:p>
            <a:pPr algn="ctr"/>
            <a:br>
              <a:rPr lang="en-US" dirty="0">
                <a:effectLst/>
              </a:rPr>
            </a:br>
            <a:r>
              <a:rPr lang="en-US" sz="4700" dirty="0">
                <a:effectLst/>
              </a:rPr>
              <a:t>Any Questions?</a:t>
            </a:r>
            <a:endParaRPr lang="en-US" dirty="0">
              <a:effectLst/>
            </a:endParaRPr>
          </a:p>
        </p:txBody>
      </p:sp>
    </p:spTree>
    <p:extLst>
      <p:ext uri="{BB962C8B-B14F-4D97-AF65-F5344CB8AC3E}">
        <p14:creationId xmlns:p14="http://schemas.microsoft.com/office/powerpoint/2010/main" val="281908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04800"/>
            <a:ext cx="3581400" cy="1485900"/>
          </a:xfrm>
        </p:spPr>
        <p:txBody>
          <a:bodyPr>
            <a:normAutofit/>
          </a:bodyPr>
          <a:lstStyle/>
          <a:p>
            <a:pPr algn="ctr"/>
            <a:r>
              <a:rPr lang="en-US" dirty="0">
                <a:effectLst/>
              </a:rPr>
              <a:t>Learning Outcomes </a:t>
            </a:r>
          </a:p>
        </p:txBody>
      </p:sp>
      <p:sp>
        <p:nvSpPr>
          <p:cNvPr id="3" name="TextBox 2"/>
          <p:cNvSpPr txBox="1"/>
          <p:nvPr/>
        </p:nvSpPr>
        <p:spPr>
          <a:xfrm>
            <a:off x="914400" y="1905000"/>
            <a:ext cx="7543800" cy="4708981"/>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t>The student will demonstrate understanding the basics of bootstrap and Chart.js.</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The student will learn how to change a chart and implement several functions.</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The student will learn how to create an update button to update the chart. </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The student then will demonstrate what they have learned by creating a chart on their own</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The student will then reflect on what they have learned with a short assessment</a:t>
            </a:r>
          </a:p>
          <a:p>
            <a:pPr algn="ctr"/>
            <a:endParaRPr lang="en-US" sz="2000" i="1" dirty="0">
              <a:latin typeface="Arial (Body)"/>
            </a:endParaRPr>
          </a:p>
        </p:txBody>
      </p:sp>
    </p:spTree>
    <p:extLst>
      <p:ext uri="{BB962C8B-B14F-4D97-AF65-F5344CB8AC3E}">
        <p14:creationId xmlns:p14="http://schemas.microsoft.com/office/powerpoint/2010/main" val="175956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4953000" cy="1600200"/>
          </a:xfrm>
          <a:ln>
            <a:noFill/>
          </a:ln>
        </p:spPr>
        <p:txBody>
          <a:bodyPr>
            <a:normAutofit/>
          </a:bodyPr>
          <a:lstStyle/>
          <a:p>
            <a:pPr algn="ctr"/>
            <a:r>
              <a:rPr lang="en-US" sz="4400" b="0" i="1" dirty="0">
                <a:solidFill>
                  <a:srgbClr val="20B2E0"/>
                </a:solidFill>
              </a:rPr>
              <a:t>Bootstrap</a:t>
            </a:r>
            <a:br>
              <a:rPr lang="en-US" sz="4400" b="0" i="1" dirty="0">
                <a:solidFill>
                  <a:srgbClr val="20B2E0"/>
                </a:solidFill>
              </a:rPr>
            </a:br>
            <a:r>
              <a:rPr lang="en-US" sz="4400" b="0" i="1" dirty="0">
                <a:solidFill>
                  <a:srgbClr val="20B2E0"/>
                </a:solidFill>
              </a:rPr>
              <a:t>Explanation</a:t>
            </a:r>
          </a:p>
        </p:txBody>
      </p:sp>
      <p:sp>
        <p:nvSpPr>
          <p:cNvPr id="3" name="Subtitle 2"/>
          <p:cNvSpPr>
            <a:spLocks noGrp="1"/>
          </p:cNvSpPr>
          <p:nvPr>
            <p:ph type="subTitle" idx="1"/>
          </p:nvPr>
        </p:nvSpPr>
        <p:spPr>
          <a:xfrm>
            <a:off x="533400" y="2590800"/>
            <a:ext cx="7696200" cy="3657600"/>
          </a:xfrm>
        </p:spPr>
        <p:txBody>
          <a:bodyPr>
            <a:normAutofit/>
          </a:bodyPr>
          <a:lstStyle/>
          <a:p>
            <a:pPr algn="ct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Bootstrap is a potent front-end framework used to create modern websites and web apps. </a:t>
            </a:r>
          </a:p>
          <a:p>
            <a:pPr algn="ctr"/>
            <a:r>
              <a:rPr lang="en-US" sz="2400" dirty="0">
                <a:latin typeface="Times New Roman" panose="02020603050405020304" pitchFamily="18" charset="0"/>
                <a:cs typeface="Times New Roman" panose="02020603050405020304" pitchFamily="18" charset="0"/>
              </a:rPr>
              <a:t>It's open-source and free to use, yet features numerous HTML and CSS templates for UI interface elements such as buttons and forms. </a:t>
            </a:r>
          </a:p>
          <a:p>
            <a:pPr algn="ctr"/>
            <a:r>
              <a:rPr lang="en-US" sz="2400" dirty="0">
                <a:latin typeface="Times New Roman" panose="02020603050405020304" pitchFamily="18" charset="0"/>
                <a:cs typeface="Times New Roman" panose="02020603050405020304" pitchFamily="18" charset="0"/>
              </a:rPr>
              <a:t>Bootstrap also supports JavaScript extensions.</a:t>
            </a:r>
          </a:p>
          <a:p>
            <a:pPr algn="ctr"/>
            <a:endParaRPr lang="en-US" sz="2400" b="1" dirty="0">
              <a:solidFill>
                <a:schemeClr val="tx1"/>
              </a:solidFill>
            </a:endParaRPr>
          </a:p>
          <a:p>
            <a:pPr algn="ctr"/>
            <a:endParaRPr lang="en-US" sz="2400" b="1" dirty="0">
              <a:solidFill>
                <a:schemeClr val="tx1"/>
              </a:solidFill>
            </a:endParaRPr>
          </a:p>
        </p:txBody>
      </p:sp>
    </p:spTree>
    <p:extLst>
      <p:ext uri="{BB962C8B-B14F-4D97-AF65-F5344CB8AC3E}">
        <p14:creationId xmlns:p14="http://schemas.microsoft.com/office/powerpoint/2010/main" val="213420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4953000" cy="1600200"/>
          </a:xfrm>
          <a:ln>
            <a:noFill/>
          </a:ln>
        </p:spPr>
        <p:txBody>
          <a:bodyPr>
            <a:normAutofit/>
          </a:bodyPr>
          <a:lstStyle/>
          <a:p>
            <a:pPr algn="ctr"/>
            <a:r>
              <a:rPr lang="en-US" sz="4400" b="0" i="1" dirty="0">
                <a:solidFill>
                  <a:srgbClr val="20B2E0"/>
                </a:solidFill>
              </a:rPr>
              <a:t>Chart. </a:t>
            </a:r>
            <a:r>
              <a:rPr lang="en-US" sz="4400" b="0" i="1" dirty="0" err="1">
                <a:solidFill>
                  <a:srgbClr val="20B2E0"/>
                </a:solidFill>
              </a:rPr>
              <a:t>Js</a:t>
            </a:r>
            <a:br>
              <a:rPr lang="en-US" sz="4400" b="0" i="1" dirty="0">
                <a:solidFill>
                  <a:srgbClr val="20B2E0"/>
                </a:solidFill>
              </a:rPr>
            </a:br>
            <a:r>
              <a:rPr lang="en-US" sz="4400" b="0" i="1" dirty="0">
                <a:solidFill>
                  <a:srgbClr val="20B2E0"/>
                </a:solidFill>
              </a:rPr>
              <a:t>Explanation</a:t>
            </a:r>
          </a:p>
        </p:txBody>
      </p:sp>
      <p:sp>
        <p:nvSpPr>
          <p:cNvPr id="3" name="Subtitle 2"/>
          <p:cNvSpPr>
            <a:spLocks noGrp="1"/>
          </p:cNvSpPr>
          <p:nvPr>
            <p:ph type="subTitle" idx="1"/>
          </p:nvPr>
        </p:nvSpPr>
        <p:spPr>
          <a:xfrm>
            <a:off x="990600" y="2209800"/>
            <a:ext cx="7162800" cy="2743200"/>
          </a:xfrm>
        </p:spPr>
        <p:txBody>
          <a:bodyPr>
            <a:noAutofit/>
          </a:bodyPr>
          <a:lstStyle/>
          <a:p>
            <a:pPr algn="ctr"/>
            <a:r>
              <a:rPr lang="en-US" sz="2400" dirty="0">
                <a:latin typeface="Times New Roman" panose="02020603050405020304" pitchFamily="18" charset="0"/>
                <a:cs typeface="Times New Roman" panose="02020603050405020304" pitchFamily="18" charset="0"/>
              </a:rPr>
              <a:t>Chart.js renders in HTML 5 canvas and is widely covered as one of the best data visualization libraries.</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Chart.js is a free open-source JavaScript library for data visualization, which supports 8 chart types: bar, line, area, pie (doughnut), bubble, radar, polar, and scatter.</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9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928" y="301823"/>
            <a:ext cx="5715000" cy="1295400"/>
          </a:xfrm>
        </p:spPr>
        <p:txBody>
          <a:bodyPr>
            <a:normAutofit/>
          </a:bodyPr>
          <a:lstStyle/>
          <a:p>
            <a:pPr algn="ctr"/>
            <a:r>
              <a:rPr lang="en-US" b="0" dirty="0">
                <a:effectLst/>
              </a:rPr>
              <a:t>Gauge Chart</a:t>
            </a:r>
            <a:br>
              <a:rPr lang="en-US" b="0" dirty="0">
                <a:effectLst/>
              </a:rPr>
            </a:br>
            <a:r>
              <a:rPr lang="en-US" b="0" dirty="0">
                <a:effectLst/>
              </a:rPr>
              <a:t>Explanations</a:t>
            </a:r>
          </a:p>
        </p:txBody>
      </p:sp>
      <p:sp>
        <p:nvSpPr>
          <p:cNvPr id="4" name="TextBox 3"/>
          <p:cNvSpPr txBox="1"/>
          <p:nvPr/>
        </p:nvSpPr>
        <p:spPr>
          <a:xfrm>
            <a:off x="3825396" y="1597223"/>
            <a:ext cx="1358064" cy="307777"/>
          </a:xfrm>
          <a:prstGeom prst="rect">
            <a:avLst/>
          </a:prstGeom>
          <a:noFill/>
        </p:spPr>
        <p:txBody>
          <a:bodyPr wrap="none" rtlCol="0">
            <a:spAutoFit/>
          </a:bodyPr>
          <a:lstStyle/>
          <a:p>
            <a:pPr marL="0" lvl="1" algn="ctr"/>
            <a:r>
              <a:rPr lang="en-US" sz="1400" b="1" dirty="0"/>
              <a:t>Gauge Chart  </a:t>
            </a:r>
          </a:p>
        </p:txBody>
      </p:sp>
      <p:sp>
        <p:nvSpPr>
          <p:cNvPr id="6" name="TextBox 5"/>
          <p:cNvSpPr txBox="1"/>
          <p:nvPr/>
        </p:nvSpPr>
        <p:spPr>
          <a:xfrm>
            <a:off x="752729" y="3886200"/>
            <a:ext cx="7503396" cy="1908215"/>
          </a:xfrm>
          <a:prstGeom prst="rect">
            <a:avLst/>
          </a:prstGeom>
          <a:noFill/>
        </p:spPr>
        <p:txBody>
          <a:bodyPr wrap="square" rtlCol="0">
            <a:spAutoFit/>
          </a:bodyPr>
          <a:lstStyle/>
          <a:p>
            <a:pPr marL="342900" lvl="1" indent="-342900" algn="ctr">
              <a:buFont typeface="Arial" panose="020B0604020202020204" pitchFamily="34" charset="0"/>
              <a:buChar char="•"/>
            </a:pPr>
            <a:r>
              <a:rPr lang="en-US" sz="2000" dirty="0"/>
              <a:t>Gauge chart can be called a dial chart that gauge something </a:t>
            </a:r>
          </a:p>
          <a:p>
            <a:pPr marL="0" lvl="1" algn="ctr"/>
            <a:r>
              <a:rPr lang="en-US" sz="2000" dirty="0"/>
              <a:t>      like your speed on a vehicle or the temperature out side.</a:t>
            </a:r>
          </a:p>
          <a:p>
            <a:pPr marL="0" lvl="1" algn="ctr"/>
            <a:r>
              <a:rPr lang="en-US" sz="2000" dirty="0"/>
              <a:t>    Also provides a very basic way of showing data. As well as allow a number of properties to be specified for each dataset like by color. </a:t>
            </a:r>
          </a:p>
          <a:p>
            <a:pPr marL="285750" indent="-285750">
              <a:buFont typeface="Arial" panose="020B0604020202020204" pitchFamily="34" charset="0"/>
              <a:buChar char="•"/>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776" y="1917938"/>
            <a:ext cx="3759304" cy="196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64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066800"/>
            <a:ext cx="3581400" cy="1981200"/>
          </a:xfrm>
        </p:spPr>
        <p:txBody>
          <a:bodyPr>
            <a:normAutofit/>
          </a:bodyPr>
          <a:lstStyle/>
          <a:p>
            <a:pPr algn="ctr"/>
            <a:r>
              <a:rPr lang="en-US" dirty="0">
                <a:effectLst/>
              </a:rPr>
              <a:t>Demonstration the Training Module</a:t>
            </a:r>
          </a:p>
        </p:txBody>
      </p:sp>
      <p:sp>
        <p:nvSpPr>
          <p:cNvPr id="3" name="TextBox 2"/>
          <p:cNvSpPr txBox="1"/>
          <p:nvPr/>
        </p:nvSpPr>
        <p:spPr>
          <a:xfrm>
            <a:off x="2590800" y="3749738"/>
            <a:ext cx="4038600" cy="400110"/>
          </a:xfrm>
          <a:prstGeom prst="rect">
            <a:avLst/>
          </a:prstGeom>
          <a:noFill/>
        </p:spPr>
        <p:txBody>
          <a:bodyPr wrap="square" rtlCol="0">
            <a:spAutoFit/>
          </a:bodyPr>
          <a:lstStyle/>
          <a:p>
            <a:pPr algn="ctr"/>
            <a:r>
              <a:rPr lang="en-US" sz="2000" i="1" dirty="0">
                <a:latin typeface="Arial (Body)"/>
              </a:rPr>
              <a:t>Demo and Examples  </a:t>
            </a:r>
          </a:p>
        </p:txBody>
      </p:sp>
    </p:spTree>
    <p:extLst>
      <p:ext uri="{BB962C8B-B14F-4D97-AF65-F5344CB8AC3E}">
        <p14:creationId xmlns:p14="http://schemas.microsoft.com/office/powerpoint/2010/main" val="412918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a:effectLst/>
              </a:rPr>
              <a:t>Getting started</a:t>
            </a:r>
          </a:p>
        </p:txBody>
      </p:sp>
      <p:sp>
        <p:nvSpPr>
          <p:cNvPr id="3" name="Text Placeholder 2"/>
          <p:cNvSpPr>
            <a:spLocks noGrp="1"/>
          </p:cNvSpPr>
          <p:nvPr>
            <p:ph type="body" idx="1"/>
          </p:nvPr>
        </p:nvSpPr>
        <p:spPr>
          <a:xfrm>
            <a:off x="25400" y="1981200"/>
            <a:ext cx="4419600" cy="2133600"/>
          </a:xfrm>
        </p:spPr>
        <p:txBody>
          <a:bodyPr/>
          <a:lstStyle/>
          <a:p>
            <a:pPr lvl="1" algn="ctr"/>
            <a:r>
              <a:rPr lang="en-US" dirty="0"/>
              <a:t>This is the link to the </a:t>
            </a:r>
            <a:r>
              <a:rPr lang="en-US" u="sng" dirty="0">
                <a:hlinkClick r:id="rId2"/>
              </a:rPr>
              <a:t>bootstrap</a:t>
            </a:r>
            <a:r>
              <a:rPr lang="en-US" u="sng" dirty="0"/>
              <a:t> </a:t>
            </a:r>
            <a:endParaRPr lang="en-US" dirty="0"/>
          </a:p>
          <a:p>
            <a:pPr lvl="1" algn="ctr"/>
            <a:r>
              <a:rPr lang="en-US" dirty="0"/>
              <a:t>starting template for the demo we will be going through with you. </a:t>
            </a:r>
          </a:p>
          <a:p>
            <a:pPr lvl="1" algn="ctr"/>
            <a:endParaRPr lang="en-US" dirty="0"/>
          </a:p>
          <a:p>
            <a:pPr lvl="1" algn="ctr"/>
            <a:r>
              <a:rPr lang="en-US" dirty="0">
                <a:solidFill>
                  <a:schemeClr val="tx1"/>
                </a:solidFill>
              </a:rPr>
              <a:t>Be sure to save the type as a Html file</a:t>
            </a:r>
          </a:p>
          <a:p>
            <a:pPr lvl="1"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00200"/>
            <a:ext cx="4273176"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68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a:effectLst/>
              </a:rPr>
              <a:t>Adding a card</a:t>
            </a:r>
          </a:p>
        </p:txBody>
      </p:sp>
      <p:sp>
        <p:nvSpPr>
          <p:cNvPr id="3" name="Text Placeholder 2"/>
          <p:cNvSpPr>
            <a:spLocks noGrp="1"/>
          </p:cNvSpPr>
          <p:nvPr>
            <p:ph type="body" idx="1"/>
          </p:nvPr>
        </p:nvSpPr>
        <p:spPr>
          <a:xfrm>
            <a:off x="152400" y="1828800"/>
            <a:ext cx="3962400" cy="2667000"/>
          </a:xfrm>
        </p:spPr>
        <p:txBody>
          <a:bodyPr/>
          <a:lstStyle/>
          <a:p>
            <a:pPr lvl="1" algn="ctr"/>
            <a:r>
              <a:rPr lang="en-US" dirty="0"/>
              <a:t>This Code is so that you can use a card so that we can put the chart on the page.</a:t>
            </a:r>
          </a:p>
          <a:p>
            <a:pPr lvl="1" algn="ctr"/>
            <a:r>
              <a:rPr lang="en-US" dirty="0"/>
              <a:t>After you have entered the code you will need to also add a canvas tag for the graph.</a:t>
            </a:r>
          </a:p>
          <a:p>
            <a:pPr lvl="1"/>
            <a:endParaRPr lang="en-US" dirty="0"/>
          </a:p>
          <a:p>
            <a:pPr lvl="1" algn="ct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828800"/>
            <a:ext cx="444703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88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E8F564-C229-4FA0-A47F-9C08FD2C815A}"/>
              </a:ext>
            </a:extLst>
          </p:cNvPr>
          <p:cNvSpPr txBox="1">
            <a:spLocks/>
          </p:cNvSpPr>
          <p:nvPr/>
        </p:nvSpPr>
        <p:spPr>
          <a:xfrm>
            <a:off x="2286000" y="685800"/>
            <a:ext cx="4648200" cy="990600"/>
          </a:xfrm>
          <a:prstGeom prst="rect">
            <a:avLst/>
          </a:prstGeom>
        </p:spPr>
        <p:txBody>
          <a:bodyPr vert="horz" lIns="45720" tIns="0" rIns="45720" bIns="0" anchor="t">
            <a:normAutofit/>
          </a:bodyPr>
          <a:lstStyle>
            <a:lvl1pPr algn="l" rtl="0" eaLnBrk="1" latinLnBrk="0" hangingPunct="1">
              <a:spcBef>
                <a:spcPct val="0"/>
              </a:spcBef>
              <a:buNone/>
              <a:defRPr kumimoji="0" sz="4200" b="1" kern="1200"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ctr"/>
            <a:r>
              <a:rPr lang="en-US" dirty="0">
                <a:effectLst/>
              </a:rPr>
              <a:t>Adding a Chart.js</a:t>
            </a:r>
          </a:p>
        </p:txBody>
      </p:sp>
      <p:pic>
        <p:nvPicPr>
          <p:cNvPr id="5" name="Picture 4">
            <a:extLst>
              <a:ext uri="{FF2B5EF4-FFF2-40B4-BE49-F238E27FC236}">
                <a16:creationId xmlns:a16="http://schemas.microsoft.com/office/drawing/2014/main" id="{3F05E920-93C0-48D1-A8BC-6CAE103FA0E1}"/>
              </a:ext>
            </a:extLst>
          </p:cNvPr>
          <p:cNvPicPr>
            <a:picLocks noChangeAspect="1"/>
          </p:cNvPicPr>
          <p:nvPr/>
        </p:nvPicPr>
        <p:blipFill>
          <a:blip r:embed="rId2"/>
          <a:stretch>
            <a:fillRect/>
          </a:stretch>
        </p:blipFill>
        <p:spPr>
          <a:xfrm>
            <a:off x="4610100" y="3048000"/>
            <a:ext cx="4352925" cy="597460"/>
          </a:xfrm>
          <a:prstGeom prst="rect">
            <a:avLst/>
          </a:prstGeom>
        </p:spPr>
      </p:pic>
      <p:sp>
        <p:nvSpPr>
          <p:cNvPr id="6" name="Text Placeholder 2">
            <a:extLst>
              <a:ext uri="{FF2B5EF4-FFF2-40B4-BE49-F238E27FC236}">
                <a16:creationId xmlns:a16="http://schemas.microsoft.com/office/drawing/2014/main" id="{66E45623-4E36-4F8A-8981-B095B264BC9B}"/>
              </a:ext>
            </a:extLst>
          </p:cNvPr>
          <p:cNvSpPr>
            <a:spLocks noGrp="1"/>
          </p:cNvSpPr>
          <p:nvPr>
            <p:ph type="body" idx="1"/>
          </p:nvPr>
        </p:nvSpPr>
        <p:spPr>
          <a:xfrm>
            <a:off x="228600" y="2209800"/>
            <a:ext cx="3962400" cy="2667000"/>
          </a:xfrm>
        </p:spPr>
        <p:txBody>
          <a:bodyPr/>
          <a:lstStyle/>
          <a:p>
            <a:pPr lvl="1" algn="ctr"/>
            <a:r>
              <a:rPr lang="en-US" dirty="0"/>
              <a:t>You must add the Chart.js source under the last div tag inside of the body of the page. </a:t>
            </a:r>
          </a:p>
          <a:p>
            <a:pPr lvl="1" algn="ctr"/>
            <a:r>
              <a:rPr lang="en-US" dirty="0"/>
              <a:t>This will add all of the functions of Chart.js much like how bootstrap is added to the page. </a:t>
            </a:r>
          </a:p>
          <a:p>
            <a:pPr lvl="1"/>
            <a:endParaRPr lang="en-US" dirty="0"/>
          </a:p>
          <a:p>
            <a:pPr lvl="1" algn="ctr"/>
            <a:endParaRPr lang="en-US" dirty="0"/>
          </a:p>
        </p:txBody>
      </p:sp>
    </p:spTree>
    <p:extLst>
      <p:ext uri="{BB962C8B-B14F-4D97-AF65-F5344CB8AC3E}">
        <p14:creationId xmlns:p14="http://schemas.microsoft.com/office/powerpoint/2010/main" val="717957873"/>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497</TotalTime>
  <Words>671</Words>
  <Application>Microsoft Office PowerPoint</Application>
  <PresentationFormat>On-screen Show (4:3)</PresentationFormat>
  <Paragraphs>61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(Body)</vt:lpstr>
      <vt:lpstr>Franklin Gothic Book</vt:lpstr>
      <vt:lpstr>Times New Roman</vt:lpstr>
      <vt:lpstr>Wingdings 2</vt:lpstr>
      <vt:lpstr>Technic</vt:lpstr>
      <vt:lpstr>Training Module  Presentation BY Bruce Abshire &amp; Cole Crain</vt:lpstr>
      <vt:lpstr>Learning Outcomes </vt:lpstr>
      <vt:lpstr>Bootstrap Explanation</vt:lpstr>
      <vt:lpstr>Chart. Js Explanation</vt:lpstr>
      <vt:lpstr>Gauge Chart Explanations</vt:lpstr>
      <vt:lpstr>Demonstration the Training Module</vt:lpstr>
      <vt:lpstr>Getting started</vt:lpstr>
      <vt:lpstr>Adding a card</vt:lpstr>
      <vt:lpstr>PowerPoint Presentation</vt:lpstr>
      <vt:lpstr>Adding the starter graph</vt:lpstr>
      <vt:lpstr>All put together</vt:lpstr>
      <vt:lpstr>Mmmmm Doughnuts…</vt:lpstr>
      <vt:lpstr>Graph taking shape</vt:lpstr>
      <vt:lpstr>Update button*</vt:lpstr>
      <vt:lpstr>Updated Graph</vt:lpstr>
      <vt:lpstr> Any Questions?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Module:  Presentation</dc:title>
  <dc:creator>Megan</dc:creator>
  <cp:lastModifiedBy>Bruce Abshire</cp:lastModifiedBy>
  <cp:revision>92</cp:revision>
  <dcterms:created xsi:type="dcterms:W3CDTF">2020-10-22T17:54:59Z</dcterms:created>
  <dcterms:modified xsi:type="dcterms:W3CDTF">2020-11-05T12:20:59Z</dcterms:modified>
</cp:coreProperties>
</file>