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  <p:sldId id="257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BC88-1CA1-4914-B717-83AFA39A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12C09-4745-46DE-850B-4E139E24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C25C-EE1E-420A-8DF5-A0C39175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24C1-4698-4768-B4E0-C30366A7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D24F5-59A6-450B-B6DB-9E6176DD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750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1779-907F-4AB5-A7D3-2725F8DF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209CE-0588-47F4-A418-9C3ECA16E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FFB1-1BB2-4C9B-A2EC-5738F0F1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69A1-ACC8-416E-899B-66C329F2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E442-0A51-4C34-91F5-B656C76C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042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CBCCC-7707-4404-88DA-39F0BD955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DC794-D58D-49E8-8E62-E6297DD35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720BC-AA6D-4F8D-9ED7-66001156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3E1D-4AF3-4639-82D8-43F8B2BE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C680-08A4-4CE2-A57D-E0DBE93D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2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E74D-14A9-4DA8-94A6-B1D78025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200A-5E23-46FE-A34E-C794D81B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AE42-B711-4FCF-8547-545868AF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1726-02A8-46A9-BDCD-A861C6C3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8EC9-6E73-444B-8CE7-0842CD9B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15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EA41-A557-4944-A29B-38FCE9BB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3EA2-36A8-4635-B6A6-F3E17217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99C3-92D7-4C67-80AD-1E62F73F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A8BA5-1516-44AF-949D-CF3F19C1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A09B-BD85-4421-A28B-5EDA3027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22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9013-A998-4823-AD61-7B727226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857-3B11-4433-B371-F7B9CBD96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3952-F384-4F8F-870F-4E51DABD9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13F1-A1C5-4943-9E21-5F19C82F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73BF1-E78B-4234-93E5-E99FB92A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8639A-1CCA-4957-89B0-53954C2E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788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9EC-1C7F-427B-A759-064336BB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83060-8221-4C23-AB5E-DD959F84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8F604-F5E0-4868-81CB-CE5AD7AE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F315-461C-4843-97CD-2714CED4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7218A-9AE5-4365-B350-5367A2514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9F2F3-12F3-4708-BFFA-3BA1AFB1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1B8F5-99FC-42CB-8FE8-C78AEE89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D7095-8BA8-4603-82A2-766B11B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641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5262-441E-42D9-87B1-3AEDB69C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9BA7B-C0B9-4F15-821D-E64CD63A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53507-89E5-4094-8AAC-6D427708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F71E2-B013-4242-9E2C-2562FA10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6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A3E02-C312-40F6-A492-D09EB315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1F4B-213B-41B9-B863-0C940C0B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32CA-3247-4329-917C-13C9E3E6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4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4814-24DB-4D57-996F-62BCE79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C2FC-2BCE-4EE9-AFA9-3E10F367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A91D4-32D3-429F-89D4-DC52CECA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427A-3EC2-4DC4-BCDF-8F79D795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873FD-7C0D-4A54-8952-82D224B6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460CD-2525-4A1D-9E39-EE1F44FE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780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EF33-7D74-4119-A3B5-2853E9E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4511F-9C6A-41D4-A189-14B0A349E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4EFED-EA85-4F2B-82D4-ED806AEA1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38665-ABFA-4594-AC52-7699055E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C558-9799-4BD4-A281-BDBED5C7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ACCE4-3BF7-47A1-805D-7997202F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727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B4379-B7C1-4130-8F64-29FA85CA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DB2A-7995-4163-AB36-BB62D3F69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5DC8-57E9-44C9-BA2F-3301CC380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7417-0206-480C-864A-DF7F139DA964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CDD5-846B-4C78-B3FC-0E514BD1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B6B5-CAB4-4F3A-997F-7DF49F1C3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48A5-E821-442C-8CA8-885AB8E7766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755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AD25-4A2D-41A2-A0F6-DDD1B9480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Logística urbana para entrega de mercadorias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BDA01-F3B8-4E58-BA1C-CED3A5E2B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Marcos Aires, up202006888</a:t>
            </a:r>
          </a:p>
          <a:p>
            <a:r>
              <a:rPr lang="pt-PT" dirty="0"/>
              <a:t>Luísa Araújo, up201904996</a:t>
            </a:r>
          </a:p>
          <a:p>
            <a:r>
              <a:rPr lang="pt-PT" dirty="0"/>
              <a:t>Filipe Pinto, up201907747</a:t>
            </a:r>
          </a:p>
        </p:txBody>
      </p:sp>
    </p:spTree>
    <p:extLst>
      <p:ext uri="{BB962C8B-B14F-4D97-AF65-F5344CB8AC3E}">
        <p14:creationId xmlns:p14="http://schemas.microsoft.com/office/powerpoint/2010/main" val="129557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29F7-A7B9-4AFE-AC0F-849768A1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(análise de complexidade)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B1AA-C5E2-4B60-BE57-CB3BFE3B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058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44BD-1B2B-426E-8046-F7C3DC99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(avaliação empírica)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35F2-0D23-4C16-825A-6FDE8C8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95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BC98-D8EC-4B08-8BDC-A892E437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                  Cenário 3 (formalização)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7F38-7586-4396-AC3C-ADBC0A0F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Neste cenário, o objetivo principal reteve-se com a otimização das entregas expresso (entregas que só podem ser entregues durante 8 horas do dia, das 9:00 às 17:00), mais propriamente com a minimização do tempo médio previsto da sua entrega.</a:t>
            </a:r>
          </a:p>
          <a:p>
            <a:endParaRPr lang="pt-PT" dirty="0"/>
          </a:p>
          <a:p>
            <a:r>
              <a:rPr lang="pt-PT" dirty="0"/>
              <a:t>É nos dado como dados de entrada um conjunto de pedidos (encomendas) com um peso, volume, e um tempo estimado de entrega associados.</a:t>
            </a:r>
          </a:p>
        </p:txBody>
      </p:sp>
    </p:spTree>
    <p:extLst>
      <p:ext uri="{BB962C8B-B14F-4D97-AF65-F5344CB8AC3E}">
        <p14:creationId xmlns:p14="http://schemas.microsoft.com/office/powerpoint/2010/main" val="422638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F5D9-9061-4C88-85CE-164ED6E8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        Cenário 3 (descrição de algoritmos)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2AA4-600F-4EA1-B6F8-E8509AB1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Neste cenário foi usado um algoritmo de escalonamento de atividades com o objetivo de minimizar o tempo médio de conclusão.</a:t>
            </a:r>
          </a:p>
          <a:p>
            <a:r>
              <a:rPr lang="pt-PT" dirty="0"/>
              <a:t>Para esse efeito, o método utilizado foi ordenar as tarefas por ordem crescente de duração, ou seja, colocar num vetor as tarefas mais curtas em primeiro lugar.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8A3EB-F6A4-4143-B54D-0AD4FFDF5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4372484"/>
            <a:ext cx="4477375" cy="8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64AF0-8975-46B4-AEFE-1EBE7C4548C4}"/>
              </a:ext>
            </a:extLst>
          </p:cNvPr>
          <p:cNvSpPr txBox="1"/>
          <p:nvPr/>
        </p:nvSpPr>
        <p:spPr>
          <a:xfrm>
            <a:off x="3857312" y="5335398"/>
            <a:ext cx="447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 : função de comparação usada na ordenação das encomendas </a:t>
            </a:r>
          </a:p>
        </p:txBody>
      </p:sp>
    </p:spTree>
    <p:extLst>
      <p:ext uri="{BB962C8B-B14F-4D97-AF65-F5344CB8AC3E}">
        <p14:creationId xmlns:p14="http://schemas.microsoft.com/office/powerpoint/2010/main" val="77490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BD42-DFC2-4DCD-B1B3-A9F76062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(análise de complexidade)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F6B4-54FF-483F-96D8-B9242A161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4351338"/>
          </a:xfrm>
        </p:spPr>
        <p:txBody>
          <a:bodyPr/>
          <a:lstStyle/>
          <a:p>
            <a:r>
              <a:rPr lang="pt-PT" dirty="0"/>
              <a:t>Quanto à complexidade temporal, foi possível obter uma complexidade de O(</a:t>
            </a:r>
            <a:r>
              <a:rPr lang="pt-PT" dirty="0" err="1"/>
              <a:t>nlog</a:t>
            </a:r>
            <a:r>
              <a:rPr lang="pt-PT" dirty="0"/>
              <a:t>(n)), devido às funções de </a:t>
            </a:r>
            <a:r>
              <a:rPr lang="pt-PT" dirty="0" err="1"/>
              <a:t>sort</a:t>
            </a:r>
            <a:r>
              <a:rPr lang="pt-PT" dirty="0"/>
              <a:t> utilizadas da STL.</a:t>
            </a:r>
          </a:p>
          <a:p>
            <a:r>
              <a:rPr lang="pt-PT" dirty="0"/>
              <a:t>Em termos de complexidade espacial, obtivemos O(1), dado que não foram criadas estruturas de dados adicionais para lidar com os dados.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82384-C0C1-445A-8D92-54632D5C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75" y="3514733"/>
            <a:ext cx="2894203" cy="2775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DE7C4-4C51-4C35-9860-1E1AD8367AA5}"/>
              </a:ext>
            </a:extLst>
          </p:cNvPr>
          <p:cNvSpPr txBox="1"/>
          <p:nvPr/>
        </p:nvSpPr>
        <p:spPr>
          <a:xfrm>
            <a:off x="4437774" y="6290213"/>
            <a:ext cx="289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 : algoritmo usado no cenário 3</a:t>
            </a:r>
          </a:p>
        </p:txBody>
      </p:sp>
    </p:spTree>
    <p:extLst>
      <p:ext uri="{BB962C8B-B14F-4D97-AF65-F5344CB8AC3E}">
        <p14:creationId xmlns:p14="http://schemas.microsoft.com/office/powerpoint/2010/main" val="174267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9E4C-C7EA-4142-A7EF-1A40812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(avaliação empírica)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F3AC-0C7C-430C-BEBB-3449E065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85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E6AB-51ED-411B-BDB1-D5F94D8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uma 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E436-166C-46B0-83DC-8EDEB7AA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65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6E08-226C-4891-9C56-CA26B38E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          Principais dificuldades e esforço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476C-847C-4B3F-95B3-02884380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6" y="1894113"/>
            <a:ext cx="10692881" cy="4292179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Estabelecer um critério para comparar carrinhas e encomendas nos diferentes cenários: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Maximizar o lucro no cenário 2 usando um algoritmo com uma complexidade</a:t>
            </a:r>
          </a:p>
          <a:p>
            <a:pPr marL="0" indent="0">
              <a:buNone/>
            </a:pPr>
            <a:r>
              <a:rPr lang="pt-PT" dirty="0"/>
              <a:t>temporal razoável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r>
              <a:rPr lang="pt-PT" dirty="0"/>
              <a:t>Marcos: 33%</a:t>
            </a:r>
          </a:p>
          <a:p>
            <a:r>
              <a:rPr lang="pt-PT" dirty="0"/>
              <a:t>Filipe: 33%</a:t>
            </a:r>
          </a:p>
          <a:p>
            <a:r>
              <a:rPr lang="pt-PT" dirty="0"/>
              <a:t>Luísa: 33%</a:t>
            </a:r>
          </a:p>
        </p:txBody>
      </p:sp>
    </p:spTree>
    <p:extLst>
      <p:ext uri="{BB962C8B-B14F-4D97-AF65-F5344CB8AC3E}">
        <p14:creationId xmlns:p14="http://schemas.microsoft.com/office/powerpoint/2010/main" val="13933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DDE9-D420-4F8A-BD1D-C9872AF0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                 Descrição do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FAAF-0621-45B1-907B-515612B6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problema que nos foi proposto pode ser classificado como um problema de otimização.</a:t>
            </a:r>
          </a:p>
          <a:p>
            <a:endParaRPr lang="pt-PT" dirty="0"/>
          </a:p>
          <a:p>
            <a:r>
              <a:rPr lang="pt-PT" dirty="0"/>
              <a:t>O principal objetivo prende-se com otimizar as entregas da empresa,</a:t>
            </a:r>
          </a:p>
          <a:p>
            <a:pPr marL="0" indent="0">
              <a:buNone/>
            </a:pPr>
            <a:r>
              <a:rPr lang="pt-PT" dirty="0"/>
              <a:t>  tanto em termos de número de trabalhadores a contratar para realizar</a:t>
            </a:r>
          </a:p>
          <a:p>
            <a:pPr marL="0" indent="0">
              <a:buNone/>
            </a:pPr>
            <a:r>
              <a:rPr lang="pt-PT" dirty="0"/>
              <a:t>  determinado trabalho, como em termos do lucro obtido pela empresa        </a:t>
            </a:r>
          </a:p>
          <a:p>
            <a:pPr marL="0" indent="0">
              <a:buNone/>
            </a:pPr>
            <a:r>
              <a:rPr lang="pt-PT" dirty="0"/>
              <a:t>  nas entregas ou ainda relacionado com a minimização do tempo </a:t>
            </a:r>
          </a:p>
          <a:p>
            <a:pPr marL="0" indent="0">
              <a:buNone/>
            </a:pPr>
            <a:r>
              <a:rPr lang="pt-PT" dirty="0"/>
              <a:t>  médio de entrega das encomendas expresso.</a:t>
            </a:r>
          </a:p>
        </p:txBody>
      </p:sp>
    </p:spTree>
    <p:extLst>
      <p:ext uri="{BB962C8B-B14F-4D97-AF65-F5344CB8AC3E}">
        <p14:creationId xmlns:p14="http://schemas.microsoft.com/office/powerpoint/2010/main" val="271671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150-B07D-4D73-A1B7-3254E684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                Cenário 1 (formalização)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EFE6-AB54-4438-A4C2-52A1D906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879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0016-ED08-4A2C-99D6-780F2CAC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PT" dirty="0"/>
              <a:t>           Cenário 1 (descrição de algoritmos)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48FB-2D36-4E12-9A92-33D2828E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867747"/>
            <a:ext cx="12192000" cy="4824024"/>
          </a:xfrm>
        </p:spPr>
        <p:txBody>
          <a:bodyPr>
            <a:normAutofit/>
          </a:bodyPr>
          <a:lstStyle/>
          <a:p>
            <a:r>
              <a:rPr lang="pt-PT" dirty="0"/>
              <a:t>Primeiramente, optamos por uma abordagem que se prendia em ordenar as carrinhas pela capacidade -soma do peso que ela pode transportar com a capacidade máxima de volume- (e algo semelhante foi aplicado às encomendas, que foram ordenadas por tamanho- peso somado com volume).</a:t>
            </a:r>
          </a:p>
          <a:p>
            <a:endParaRPr lang="pt-PT" dirty="0"/>
          </a:p>
          <a:p>
            <a:r>
              <a:rPr lang="pt-PT" dirty="0"/>
              <a:t>Percebemos que tal não seria o mais adequado no caso das carrinhas, porque, apesar de obtermos um resultado mais favorável, poderíamos estar a cometer o erro de, a partir de certo ponto, colocar uma encomenda que caberia na carrinha tendo em conta a soma desses dois atributos, mas não tendo em conta um só deles.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CFEC39-99F0-484B-9FD8-C2223FB3B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73" y="4673561"/>
            <a:ext cx="4610743" cy="146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E2B35-DFF7-406C-B8A2-F7D406D96177}"/>
              </a:ext>
            </a:extLst>
          </p:cNvPr>
          <p:cNvSpPr txBox="1"/>
          <p:nvPr/>
        </p:nvSpPr>
        <p:spPr>
          <a:xfrm>
            <a:off x="3865273" y="6211669"/>
            <a:ext cx="463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Fig.1: Primeiras funções de comparação de carrinhas e encomendas</a:t>
            </a:r>
          </a:p>
        </p:txBody>
      </p:sp>
    </p:spTree>
    <p:extLst>
      <p:ext uri="{BB962C8B-B14F-4D97-AF65-F5344CB8AC3E}">
        <p14:creationId xmlns:p14="http://schemas.microsoft.com/office/powerpoint/2010/main" val="32482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39E8-D438-4EED-8D1F-D6D3B594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       Cenário 1 (descrição de algoritmos)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B84B-03E2-436E-9AAB-C26A3DA1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Mantendo o critério de ordenação das encomendas, decidimos trocar o das carrinhas e ordenar apenas pelo atributo peso, que consideramos ser o mais adequado.</a:t>
            </a:r>
          </a:p>
          <a:p>
            <a:r>
              <a:rPr lang="pt-PT" dirty="0"/>
              <a:t>A nossa solução algorítmica prendeu-se portanto com a atribuição, usando uma aproximação gananciosa com um algoritmo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de bin </a:t>
            </a:r>
            <a:r>
              <a:rPr lang="pt-PT" dirty="0" err="1"/>
              <a:t>packing</a:t>
            </a:r>
            <a:r>
              <a:rPr lang="pt-PT" dirty="0"/>
              <a:t> com ordenação dos diferentes elementos.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D927456-AF3C-413A-A0BE-BD532268A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44" y="4376169"/>
            <a:ext cx="5620311" cy="180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CF06-C93B-4CBD-8263-D5DFDAB7AC96}"/>
              </a:ext>
            </a:extLst>
          </p:cNvPr>
          <p:cNvSpPr txBox="1"/>
          <p:nvPr/>
        </p:nvSpPr>
        <p:spPr>
          <a:xfrm>
            <a:off x="3285844" y="6288833"/>
            <a:ext cx="562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Fig.2: Funções de comparação usadas na ordenação de carrinhas e encomendas</a:t>
            </a:r>
          </a:p>
        </p:txBody>
      </p:sp>
    </p:spTree>
    <p:extLst>
      <p:ext uri="{BB962C8B-B14F-4D97-AF65-F5344CB8AC3E}">
        <p14:creationId xmlns:p14="http://schemas.microsoft.com/office/powerpoint/2010/main" val="253056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2940-C9B8-4603-8E88-381C2626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       Cenário 1 (análise de complexidade)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8BA0-9D3C-41DC-B70D-B03E2316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Quanto à complexidade obtida, o algoritmo usado tem complexidade temporal O(n^2) (um for </a:t>
            </a:r>
            <a:r>
              <a:rPr lang="pt-PT" dirty="0" err="1"/>
              <a:t>loop</a:t>
            </a:r>
            <a:r>
              <a:rPr lang="pt-PT" dirty="0"/>
              <a:t> dentro de outro for </a:t>
            </a:r>
            <a:r>
              <a:rPr lang="pt-PT" dirty="0" err="1"/>
              <a:t>loop</a:t>
            </a:r>
            <a:r>
              <a:rPr lang="pt-PT" dirty="0"/>
              <a:t>).</a:t>
            </a:r>
          </a:p>
          <a:p>
            <a:r>
              <a:rPr lang="pt-PT" dirty="0"/>
              <a:t>Quanto à complexidade espacial, obteve-se uma de O(1), já que não foram criadas estruturas adicionais.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30CBCC2-1CD3-4CAB-B892-94F32852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40" y="3529495"/>
            <a:ext cx="5194041" cy="2647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86A65-05A6-4D76-974F-5387B6BD40B6}"/>
              </a:ext>
            </a:extLst>
          </p:cNvPr>
          <p:cNvSpPr txBox="1"/>
          <p:nvPr/>
        </p:nvSpPr>
        <p:spPr>
          <a:xfrm>
            <a:off x="3670040" y="6288833"/>
            <a:ext cx="5194041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             Fig.3: algoritmo usado no cenário 1</a:t>
            </a:r>
          </a:p>
        </p:txBody>
      </p:sp>
    </p:spTree>
    <p:extLst>
      <p:ext uri="{BB962C8B-B14F-4D97-AF65-F5344CB8AC3E}">
        <p14:creationId xmlns:p14="http://schemas.microsoft.com/office/powerpoint/2010/main" val="190993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BFB5-E7AB-4249-8844-F886D939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              Cenário 1 (avaliação empírica)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E0C2-A600-4645-A67C-592DDF12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111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44AD-0072-467E-ABC7-ADE89A8B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(formalização)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E2F1-BFBB-407A-BEED-1C691BD2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339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D75F-4EF4-49DD-A92F-428B8A2F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(descrição de algoritmos)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AA1D-D2B0-4ABB-83A0-75B6C41A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Optamos por </a:t>
            </a:r>
            <a:r>
              <a:rPr lang="pt-PT" dirty="0"/>
              <a:t>ordenar as carrinhas por ordem crescente de uma relação dada por custo / (peso máximo + volume máximo) e as encomendas por ordem decrescente de uma relação na análoga (neste caso, o custo é substituído por recompensa e o peso e volume máximos por peso e volume de cada encomenda).</a:t>
            </a:r>
          </a:p>
        </p:txBody>
      </p:sp>
    </p:spTree>
    <p:extLst>
      <p:ext uri="{BB962C8B-B14F-4D97-AF65-F5344CB8AC3E}">
        <p14:creationId xmlns:p14="http://schemas.microsoft.com/office/powerpoint/2010/main" val="290553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731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Logística urbana para entrega de mercadorias</vt:lpstr>
      <vt:lpstr>                  Descrição do problema</vt:lpstr>
      <vt:lpstr>                 Cenário 1 (formalização)</vt:lpstr>
      <vt:lpstr>           Cenário 1 (descrição de algoritmos)</vt:lpstr>
      <vt:lpstr>        Cenário 1 (descrição de algoritmos)</vt:lpstr>
      <vt:lpstr>        Cenário 1 (análise de complexidade) </vt:lpstr>
      <vt:lpstr>               Cenário 1 (avaliação empírica)</vt:lpstr>
      <vt:lpstr>Cenário 2 (formalização)</vt:lpstr>
      <vt:lpstr>Cenário 2 (descrição de algoritmos)</vt:lpstr>
      <vt:lpstr>Cenário 2 (análise de complexidade)</vt:lpstr>
      <vt:lpstr>Cenário 2 (avaliação empírica)</vt:lpstr>
      <vt:lpstr>                   Cenário 3 (formalização)</vt:lpstr>
      <vt:lpstr>         Cenário 3 (descrição de algoritmos)</vt:lpstr>
      <vt:lpstr>Cenário 3 (análise de complexidade)</vt:lpstr>
      <vt:lpstr>Cenário 3 (avaliação empírica)</vt:lpstr>
      <vt:lpstr>Destaque de uma funcionalidade</vt:lpstr>
      <vt:lpstr>           Principais dificuldades e esforço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Marcos Rafael Peixoto Aires</dc:creator>
  <cp:lastModifiedBy>Marcos Rafael Peixoto Aires</cp:lastModifiedBy>
  <cp:revision>1</cp:revision>
  <dcterms:created xsi:type="dcterms:W3CDTF">2022-04-22T09:29:20Z</dcterms:created>
  <dcterms:modified xsi:type="dcterms:W3CDTF">2022-04-22T13:26:46Z</dcterms:modified>
</cp:coreProperties>
</file>