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84" r:id="rId6"/>
    <p:sldId id="285" r:id="rId7"/>
    <p:sldId id="286" r:id="rId8"/>
    <p:sldId id="268" r:id="rId9"/>
    <p:sldId id="279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Snigle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3C78D8"/>
    <a:srgbClr val="8C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189D4-9ADD-422E-84BF-3D179D298E7B}">
  <a:tblStyle styleId="{E6E189D4-9ADD-422E-84BF-3D179D298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17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07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s Usados en venta en Chile | Portillousados.cl">
            <a:extLst>
              <a:ext uri="{FF2B5EF4-FFF2-40B4-BE49-F238E27FC236}">
                <a16:creationId xmlns:a16="http://schemas.microsoft.com/office/drawing/2014/main" id="{349D55D9-9120-4DF9-BE26-6B4CA32A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5" y="353602"/>
            <a:ext cx="2501318" cy="63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1EF0DBD-32D5-46AE-A2BE-485FEA249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129" y="3976387"/>
            <a:ext cx="2487784" cy="8942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sz="1500" dirty="0">
                <a:solidFill>
                  <a:schemeClr val="tx2">
                    <a:lumMod val="25000"/>
                  </a:schemeClr>
                </a:solidFill>
                <a:latin typeface="Dosis" panose="020B0604020202020204" charset="0"/>
              </a:rPr>
              <a:t>-Autor:  Catalán, Felipe</a:t>
            </a:r>
            <a:br>
              <a:rPr lang="es-ES" sz="1500" dirty="0">
                <a:solidFill>
                  <a:schemeClr val="tx2">
                    <a:lumMod val="25000"/>
                  </a:schemeClr>
                </a:solidFill>
                <a:latin typeface="Dosis" panose="020B0604020202020204" charset="0"/>
              </a:rPr>
            </a:br>
            <a:r>
              <a:rPr lang="es-ES" sz="1500" dirty="0">
                <a:solidFill>
                  <a:schemeClr val="tx2">
                    <a:lumMod val="25000"/>
                  </a:schemeClr>
                </a:solidFill>
                <a:latin typeface="Dosis" panose="020B0604020202020204" charset="0"/>
              </a:rPr>
              <a:t>-Docentes:  Fernandez, Amaru</a:t>
            </a:r>
            <a:br>
              <a:rPr lang="es-ES" sz="1500" dirty="0">
                <a:solidFill>
                  <a:schemeClr val="tx2">
                    <a:lumMod val="25000"/>
                  </a:schemeClr>
                </a:solidFill>
                <a:latin typeface="Dosis" panose="020B0604020202020204" charset="0"/>
              </a:rPr>
            </a:br>
            <a:r>
              <a:rPr lang="es-ES" sz="1500" dirty="0">
                <a:solidFill>
                  <a:schemeClr val="tx2">
                    <a:lumMod val="25000"/>
                  </a:schemeClr>
                </a:solidFill>
                <a:latin typeface="Dosis" panose="020B0604020202020204" charset="0"/>
              </a:rPr>
              <a:t>López, Diana</a:t>
            </a:r>
            <a:endParaRPr lang="es-CL" sz="1500" dirty="0">
              <a:solidFill>
                <a:schemeClr val="tx2">
                  <a:lumMod val="25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6C30B48F-4464-4059-9351-AF6CFCCB6381}"/>
              </a:ext>
            </a:extLst>
          </p:cNvPr>
          <p:cNvSpPr txBox="1">
            <a:spLocks/>
          </p:cNvSpPr>
          <p:nvPr/>
        </p:nvSpPr>
        <p:spPr>
          <a:xfrm>
            <a:off x="1141887" y="1657850"/>
            <a:ext cx="6860225" cy="13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niglet"/>
              <a:buNone/>
              <a:defRPr sz="4800" b="0" i="0" u="none" strike="noStrike" cap="none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-US" sz="8000" b="1" dirty="0">
                <a:solidFill>
                  <a:srgbClr val="1C45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INTRODUCCIÓN </a:t>
            </a:r>
          </a:p>
        </p:txBody>
      </p:sp>
      <p:sp>
        <p:nvSpPr>
          <p:cNvPr id="531" name="Google Shape;531;p13"/>
          <p:cNvSpPr txBox="1"/>
          <p:nvPr/>
        </p:nvSpPr>
        <p:spPr>
          <a:xfrm>
            <a:off x="747925" y="1449675"/>
            <a:ext cx="2997000" cy="23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7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Antecedentes</a:t>
            </a:r>
            <a:endParaRPr lang="es-CL" sz="1700" dirty="0">
              <a:solidFill>
                <a:srgbClr val="3C78D8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</a:t>
            </a:r>
            <a:r>
              <a:rPr lang="en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p</a:t>
            </a: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agina web, cuenta con 282 vehículos, el día 02/01/2021 .</a:t>
            </a: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De cada vehículo es posible extraer los datos de su marca, modelo, precio, kilometraje y su transmisión.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L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CL" sz="12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2" name="Google Shape;532;p13"/>
          <p:cNvSpPr txBox="1"/>
          <p:nvPr/>
        </p:nvSpPr>
        <p:spPr>
          <a:xfrm>
            <a:off x="4310545" y="1449675"/>
            <a:ext cx="31278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700" b="1" dirty="0">
                <a:solidFill>
                  <a:srgbClr val="3C78D8"/>
                </a:solidFill>
                <a:latin typeface="Dosis"/>
                <a:ea typeface="Dosis"/>
                <a:cs typeface="Dosis"/>
                <a:sym typeface="Dosis"/>
              </a:rPr>
              <a:t>Motivación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Los automóviles son bienes costosos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El mercado ofrece diferentes precios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La importancia del ahorro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L" sz="1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Contribuir a la investigación</a:t>
            </a:r>
          </a:p>
        </p:txBody>
      </p:sp>
      <p:sp>
        <p:nvSpPr>
          <p:cNvPr id="533" name="Google Shape;533;p13"/>
          <p:cNvSpPr txBox="1"/>
          <p:nvPr/>
        </p:nvSpPr>
        <p:spPr>
          <a:xfrm>
            <a:off x="1045345" y="4617822"/>
            <a:ext cx="653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 </a:t>
            </a:r>
            <a:r>
              <a:rPr lang="es-CL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https://www.portillousados.cl/web/autos-usados</a:t>
            </a:r>
            <a:endParaRPr b="1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i="1" dirty="0">
              <a:solidFill>
                <a:srgbClr val="FFFFFF"/>
              </a:solidFill>
              <a:highlight>
                <a:srgbClr val="3C78D8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835;p39">
            <a:extLst>
              <a:ext uri="{FF2B5EF4-FFF2-40B4-BE49-F238E27FC236}">
                <a16:creationId xmlns:a16="http://schemas.microsoft.com/office/drawing/2014/main" id="{F8F8980B-9D66-4CA7-AAC5-13AFF0F20078}"/>
              </a:ext>
            </a:extLst>
          </p:cNvPr>
          <p:cNvSpPr/>
          <p:nvPr/>
        </p:nvSpPr>
        <p:spPr>
          <a:xfrm rot="5596963">
            <a:off x="1585454" y="4554403"/>
            <a:ext cx="508425" cy="52043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OBJETIVOS</a:t>
            </a:r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4518" y="1082425"/>
            <a:ext cx="4783446" cy="3740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s-ES" sz="1700" b="1" dirty="0">
                <a:solidFill>
                  <a:srgbClr val="3C78D8"/>
                </a:solidFill>
              </a:rPr>
              <a:t>Objetivos Generales</a:t>
            </a:r>
          </a:p>
          <a:p>
            <a:pPr marL="6985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s-ES" sz="1500" dirty="0"/>
              <a:t>Identificar la magnitud de las diferencias de precios que pudieran existir entre autos usados de similares características.</a:t>
            </a:r>
          </a:p>
          <a:p>
            <a:pPr marL="6985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es-CL" sz="1700" b="1" dirty="0">
                <a:solidFill>
                  <a:srgbClr val="3C78D8"/>
                </a:solidFill>
              </a:rPr>
              <a:t>Objetivos Específicos</a:t>
            </a:r>
            <a:endParaRPr lang="en" sz="1700" b="1" dirty="0">
              <a:solidFill>
                <a:srgbClr val="3C78D8"/>
              </a:solidFill>
            </a:endParaRP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CL" sz="1500" dirty="0"/>
              <a:t>Investigar las singularidades de los autos usados.</a:t>
            </a: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CL" sz="1500" dirty="0"/>
              <a:t>Comparar las características de autos usados similares.</a:t>
            </a: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ES" sz="1500" dirty="0"/>
              <a:t>Identificar qué características sobresalen al momento de ofrecer un auto y cómo influyen en el precio.</a:t>
            </a:r>
            <a:endParaRPr sz="15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73BD8E-4D59-40BA-A281-A7F0CC9E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873242" y="4610145"/>
            <a:ext cx="1694252" cy="424874"/>
          </a:xfrm>
          <a:prstGeom prst="rect">
            <a:avLst/>
          </a:prstGeom>
        </p:spPr>
      </p:pic>
      <p:sp>
        <p:nvSpPr>
          <p:cNvPr id="8" name="Google Shape;818;p39">
            <a:extLst>
              <a:ext uri="{FF2B5EF4-FFF2-40B4-BE49-F238E27FC236}">
                <a16:creationId xmlns:a16="http://schemas.microsoft.com/office/drawing/2014/main" id="{DCF88768-172D-47BB-A0C5-18749D615881}"/>
              </a:ext>
            </a:extLst>
          </p:cNvPr>
          <p:cNvSpPr/>
          <p:nvPr/>
        </p:nvSpPr>
        <p:spPr>
          <a:xfrm>
            <a:off x="5393084" y="4481114"/>
            <a:ext cx="480158" cy="48324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9"/>
          <p:cNvSpPr txBox="1">
            <a:spLocks noGrp="1"/>
          </p:cNvSpPr>
          <p:nvPr>
            <p:ph type="body" idx="1"/>
          </p:nvPr>
        </p:nvSpPr>
        <p:spPr>
          <a:xfrm>
            <a:off x="4234543" y="1287547"/>
            <a:ext cx="3264550" cy="3131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500" i="1" dirty="0"/>
              <a:t>Comandos relevantes: 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pt-BR" sz="1500" i="1" dirty="0" err="1"/>
              <a:t>str_subset</a:t>
            </a:r>
            <a:r>
              <a:rPr lang="pt-BR" sz="1500" i="1" dirty="0"/>
              <a:t> 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pt-BR" sz="1500" i="1" dirty="0" err="1"/>
              <a:t>str_trunc</a:t>
            </a:r>
            <a:endParaRPr lang="pt-BR" sz="1500" i="1" dirty="0"/>
          </a:p>
          <a:p>
            <a:pPr marL="0" indent="0">
              <a:buNone/>
            </a:pPr>
            <a:endParaRPr lang="es-ES" sz="1500" i="1" dirty="0"/>
          </a:p>
          <a:p>
            <a:pPr marL="0" indent="0">
              <a:buNone/>
            </a:pPr>
            <a:r>
              <a:rPr lang="es-ES" sz="1700" b="1" dirty="0">
                <a:solidFill>
                  <a:srgbClr val="3C78D8"/>
                </a:solidFill>
              </a:rPr>
              <a:t>Solo se usaron clases</a:t>
            </a:r>
          </a:p>
        </p:txBody>
      </p:sp>
      <p:sp>
        <p:nvSpPr>
          <p:cNvPr id="578" name="Google Shape;578;p1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METODOLOGÍA</a:t>
            </a:r>
          </a:p>
        </p:txBody>
      </p:sp>
      <p:sp>
        <p:nvSpPr>
          <p:cNvPr id="580" name="Google Shape;580;p19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6819AFD-B349-4E15-8096-7AA0AC96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16382"/>
              </p:ext>
            </p:extLst>
          </p:nvPr>
        </p:nvGraphicFramePr>
        <p:xfrm>
          <a:off x="4277504" y="3028550"/>
          <a:ext cx="2798406" cy="1568522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685886">
                  <a:extLst>
                    <a:ext uri="{9D8B030D-6E8A-4147-A177-3AD203B41FA5}">
                      <a16:colId xmlns:a16="http://schemas.microsoft.com/office/drawing/2014/main" val="351089603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923961013"/>
                    </a:ext>
                  </a:extLst>
                </a:gridCol>
              </a:tblGrid>
              <a:tr h="297392">
                <a:tc>
                  <a:txBody>
                    <a:bodyPr/>
                    <a:lstStyle/>
                    <a:p>
                      <a:pPr algn="l" fontAlgn="b"/>
                      <a:endParaRPr lang="es-CL" sz="1500" b="0" i="0" u="none" strike="noStrike" dirty="0">
                        <a:solidFill>
                          <a:srgbClr val="000000"/>
                        </a:solidFill>
                        <a:effectLst/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b="1" u="none" strike="noStrike" dirty="0">
                          <a:effectLst/>
                          <a:latin typeface="Dosis" panose="020B0604020202020204" charset="0"/>
                        </a:rPr>
                        <a:t>Class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/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0090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Div de información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“.card”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96682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Titulo y precio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“.card-title”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90378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Precio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“.card-</a:t>
                      </a:r>
                      <a:r>
                        <a:rPr lang="es-CL" sz="15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price</a:t>
                      </a:r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”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6510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Año, kl y transmisión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“.card-</a:t>
                      </a:r>
                      <a:r>
                        <a:rPr lang="es-CL" sz="15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list</a:t>
                      </a:r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”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29967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Link de cada auto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“.card-link”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48027"/>
                  </a:ext>
                </a:extLst>
              </a:tr>
            </a:tbl>
          </a:graphicData>
        </a:graphic>
      </p:graphicFrame>
      <p:sp>
        <p:nvSpPr>
          <p:cNvPr id="25" name="Google Shape;577;p19">
            <a:extLst>
              <a:ext uri="{FF2B5EF4-FFF2-40B4-BE49-F238E27FC236}">
                <a16:creationId xmlns:a16="http://schemas.microsoft.com/office/drawing/2014/main" id="{098A8811-2C18-4DCD-8E04-987DFAFD4FE6}"/>
              </a:ext>
            </a:extLst>
          </p:cNvPr>
          <p:cNvSpPr txBox="1">
            <a:spLocks/>
          </p:cNvSpPr>
          <p:nvPr/>
        </p:nvSpPr>
        <p:spPr>
          <a:xfrm>
            <a:off x="747924" y="1287547"/>
            <a:ext cx="2909676" cy="363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Se crea un </a:t>
            </a:r>
            <a:r>
              <a:rPr lang="es-ES" sz="1500" dirty="0" err="1"/>
              <a:t>data.frame</a:t>
            </a:r>
            <a:r>
              <a:rPr lang="es-ES" sz="1500" dirty="0"/>
              <a:t> vacío</a:t>
            </a:r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Se abre un </a:t>
            </a:r>
            <a:r>
              <a:rPr lang="es-ES" sz="1500" dirty="0" err="1"/>
              <a:t>for</a:t>
            </a:r>
            <a:endParaRPr lang="es-ES" sz="1500" dirty="0"/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Variable </a:t>
            </a:r>
            <a:r>
              <a:rPr lang="es-ES" sz="1500" dirty="0" err="1"/>
              <a:t>url</a:t>
            </a:r>
            <a:r>
              <a:rPr lang="es-ES" sz="1500" dirty="0"/>
              <a:t> que toma los link</a:t>
            </a:r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 err="1"/>
              <a:t>read_html</a:t>
            </a:r>
            <a:r>
              <a:rPr lang="es-ES" sz="1500" dirty="0"/>
              <a:t>  para leer los link</a:t>
            </a:r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 err="1"/>
              <a:t>html_nodes</a:t>
            </a:r>
            <a:r>
              <a:rPr lang="es-ES" sz="1500" dirty="0"/>
              <a:t> especificar el </a:t>
            </a:r>
            <a:r>
              <a:rPr lang="es-ES" sz="1500" dirty="0" err="1"/>
              <a:t>div</a:t>
            </a:r>
            <a:endParaRPr lang="es-ES" sz="1500" dirty="0"/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clases o id </a:t>
            </a:r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Extraer cada columna</a:t>
            </a:r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/>
              <a:t>Almacenar en el </a:t>
            </a:r>
            <a:r>
              <a:rPr lang="es-ES" sz="1500" dirty="0" err="1"/>
              <a:t>data.frame</a:t>
            </a:r>
            <a:endParaRPr lang="es-ES" sz="1500" dirty="0"/>
          </a:p>
          <a:p>
            <a:pPr marL="342900" indent="-342900">
              <a:buSzPct val="130000"/>
              <a:buFont typeface="+mj-lt"/>
              <a:buAutoNum type="arabicPeriod"/>
            </a:pPr>
            <a:r>
              <a:rPr lang="es-ES" sz="1500" dirty="0" err="1"/>
              <a:t>Rbind</a:t>
            </a:r>
            <a:r>
              <a:rPr lang="es-ES" sz="1500" dirty="0"/>
              <a:t> para unir la data y se cierra el </a:t>
            </a:r>
            <a:r>
              <a:rPr lang="es-ES" sz="1500" dirty="0" err="1"/>
              <a:t>for</a:t>
            </a:r>
            <a:endParaRPr lang="es-ES" sz="1500" dirty="0"/>
          </a:p>
        </p:txBody>
      </p:sp>
      <p:sp>
        <p:nvSpPr>
          <p:cNvPr id="26" name="Google Shape;854;p39">
            <a:extLst>
              <a:ext uri="{FF2B5EF4-FFF2-40B4-BE49-F238E27FC236}">
                <a16:creationId xmlns:a16="http://schemas.microsoft.com/office/drawing/2014/main" id="{B58F1FB3-23E2-4390-A048-C7CF90F29E9F}"/>
              </a:ext>
            </a:extLst>
          </p:cNvPr>
          <p:cNvSpPr/>
          <p:nvPr/>
        </p:nvSpPr>
        <p:spPr>
          <a:xfrm>
            <a:off x="3948831" y="2679047"/>
            <a:ext cx="328673" cy="321403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286D262-E9DD-4033-BC9C-88DDD9F590B3}"/>
              </a:ext>
            </a:extLst>
          </p:cNvPr>
          <p:cNvSpPr txBox="1"/>
          <p:nvPr/>
        </p:nvSpPr>
        <p:spPr>
          <a:xfrm>
            <a:off x="3556326" y="4628799"/>
            <a:ext cx="462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Elaboración propia </a:t>
            </a:r>
            <a:endParaRPr lang="es-ES" sz="1400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RESULTADOS</a:t>
            </a:r>
            <a:r>
              <a:rPr lang="es-CL" sz="3600" dirty="0"/>
              <a:t> </a:t>
            </a:r>
          </a:p>
        </p:txBody>
      </p:sp>
      <p:sp>
        <p:nvSpPr>
          <p:cNvPr id="620" name="Google Shape;620;p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B2DB3D-B73E-4BDB-ADE5-9CAD9BA1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93" y="1123012"/>
            <a:ext cx="4655493" cy="352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6ECFCE-7EF1-404C-9A84-35C6B63F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22575"/>
              </p:ext>
            </p:extLst>
          </p:nvPr>
        </p:nvGraphicFramePr>
        <p:xfrm>
          <a:off x="747925" y="1123011"/>
          <a:ext cx="1805939" cy="37566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997438">
                  <a:extLst>
                    <a:ext uri="{9D8B030D-6E8A-4147-A177-3AD203B41FA5}">
                      <a16:colId xmlns:a16="http://schemas.microsoft.com/office/drawing/2014/main" val="2208157235"/>
                    </a:ext>
                  </a:extLst>
                </a:gridCol>
                <a:gridCol w="808501">
                  <a:extLst>
                    <a:ext uri="{9D8B030D-6E8A-4147-A177-3AD203B41FA5}">
                      <a16:colId xmlns:a16="http://schemas.microsoft.com/office/drawing/2014/main" val="1586342100"/>
                    </a:ext>
                  </a:extLst>
                </a:gridCol>
              </a:tblGrid>
              <a:tr h="212329"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Marca</a:t>
                      </a:r>
                      <a:endParaRPr lang="es-CL" sz="14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Vehículos</a:t>
                      </a:r>
                      <a:endParaRPr lang="es-CL" sz="14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702188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Toyota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50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2805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Nissan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43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99453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Peugeot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37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331331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Suzuki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21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83308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Kia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17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381961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Hyundai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15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442340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Chevrolet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11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55799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Mazda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8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95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Honda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7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532197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Mitsubishi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7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283267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Subaru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7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855921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Volkswagen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6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2103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Audi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5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933772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Bmw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5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482456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Chery</a:t>
                      </a:r>
                      <a:endParaRPr lang="es-CL" sz="1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5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595887"/>
                  </a:ext>
                </a:extLst>
              </a:tr>
              <a:tr h="21001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Ford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5</a:t>
                      </a:r>
                      <a:endParaRPr lang="es-CL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446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2490199-2EAD-41AC-8EA8-EC0EA6E63051}"/>
              </a:ext>
            </a:extLst>
          </p:cNvPr>
          <p:cNvSpPr txBox="1"/>
          <p:nvPr/>
        </p:nvSpPr>
        <p:spPr>
          <a:xfrm>
            <a:off x="2941865" y="4764586"/>
            <a:ext cx="462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Elaboración propia </a:t>
            </a:r>
            <a:endParaRPr lang="es-ES" sz="1400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70828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RESULTADOS</a:t>
            </a:r>
            <a:r>
              <a:rPr lang="es-CL" sz="3600" dirty="0"/>
              <a:t> </a:t>
            </a:r>
          </a:p>
        </p:txBody>
      </p:sp>
      <p:sp>
        <p:nvSpPr>
          <p:cNvPr id="620" name="Google Shape;620;p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5F6E8E-0C00-4686-B753-73A102C6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082425"/>
            <a:ext cx="7399116" cy="364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293DED-131F-4054-A449-27DBF231919B}"/>
              </a:ext>
            </a:extLst>
          </p:cNvPr>
          <p:cNvSpPr txBox="1"/>
          <p:nvPr/>
        </p:nvSpPr>
        <p:spPr>
          <a:xfrm>
            <a:off x="2261508" y="4764586"/>
            <a:ext cx="462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Elaboración propia </a:t>
            </a:r>
            <a:endParaRPr lang="es-ES" sz="1400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590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RESULTADOS</a:t>
            </a:r>
            <a:r>
              <a:rPr lang="es-CL" sz="3600" dirty="0"/>
              <a:t> </a:t>
            </a:r>
          </a:p>
        </p:txBody>
      </p:sp>
      <p:sp>
        <p:nvSpPr>
          <p:cNvPr id="620" name="Google Shape;620;p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FE75ED-E5ED-42B0-8FCB-45D91E0F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082425"/>
            <a:ext cx="809625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37EE8B-32BF-466A-9757-96897B1B2B32}"/>
              </a:ext>
            </a:extLst>
          </p:cNvPr>
          <p:cNvSpPr txBox="1"/>
          <p:nvPr/>
        </p:nvSpPr>
        <p:spPr>
          <a:xfrm>
            <a:off x="2267341" y="4835723"/>
            <a:ext cx="462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Elaboración propia </a:t>
            </a:r>
            <a:endParaRPr lang="es-ES" sz="1400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549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1C4587"/>
                </a:solidFill>
              </a:rPr>
              <a:t>RESULTADOS</a:t>
            </a:r>
            <a:r>
              <a:rPr lang="es-CL" sz="3600" dirty="0"/>
              <a:t> </a:t>
            </a:r>
          </a:p>
        </p:txBody>
      </p:sp>
      <p:sp>
        <p:nvSpPr>
          <p:cNvPr id="620" name="Google Shape;620;p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EF73A8-7335-413D-BAD3-A856D20B1023}"/>
              </a:ext>
            </a:extLst>
          </p:cNvPr>
          <p:cNvSpPr txBox="1"/>
          <p:nvPr/>
        </p:nvSpPr>
        <p:spPr>
          <a:xfrm>
            <a:off x="747925" y="1251730"/>
            <a:ext cx="470281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tabLst/>
              <a:defRPr/>
            </a:pPr>
            <a:r>
              <a:rPr kumimoji="0" lang="es-CL" sz="2200" b="1" i="0" u="none" strike="noStrike" kern="0" cap="none" spc="0" normalizeH="0" baseline="0" dirty="0">
                <a:ln>
                  <a:noFill/>
                </a:ln>
                <a:solidFill>
                  <a:srgbClr val="3C78D8"/>
                </a:solidFill>
                <a:effectLst/>
                <a:uLnTx/>
                <a:uFillTx/>
                <a:latin typeface="Dosis"/>
                <a:sym typeface="Dosis"/>
              </a:rPr>
              <a:t>Matriz de correlación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tabLst/>
              <a:defRPr/>
            </a:pPr>
            <a:endParaRPr lang="es-ES" sz="2200" dirty="0">
              <a:solidFill>
                <a:srgbClr val="3D4965"/>
              </a:solidFill>
              <a:latin typeface="Dosis"/>
              <a:sym typeface="Dosis"/>
            </a:endParaRPr>
          </a:p>
        </p:txBody>
      </p:sp>
      <p:sp>
        <p:nvSpPr>
          <p:cNvPr id="9" name="Google Shape;829;p39">
            <a:extLst>
              <a:ext uri="{FF2B5EF4-FFF2-40B4-BE49-F238E27FC236}">
                <a16:creationId xmlns:a16="http://schemas.microsoft.com/office/drawing/2014/main" id="{6EEC0E25-ED09-4158-A2DD-CF4D20C4BC18}"/>
              </a:ext>
            </a:extLst>
          </p:cNvPr>
          <p:cNvSpPr/>
          <p:nvPr/>
        </p:nvSpPr>
        <p:spPr>
          <a:xfrm>
            <a:off x="324591" y="2046660"/>
            <a:ext cx="846668" cy="92788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399406-BB3F-45E8-83C6-77951A9B9A5C}"/>
              </a:ext>
            </a:extLst>
          </p:cNvPr>
          <p:cNvSpPr txBox="1"/>
          <p:nvPr/>
        </p:nvSpPr>
        <p:spPr>
          <a:xfrm>
            <a:off x="1894082" y="3318802"/>
            <a:ext cx="462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 b="1" i="1" dirty="0">
                <a:solidFill>
                  <a:schemeClr val="tx1">
                    <a:lumMod val="50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Fuente: Elaboración propia </a:t>
            </a:r>
            <a:endParaRPr lang="es-ES" sz="1400" i="1" dirty="0">
              <a:solidFill>
                <a:schemeClr val="tx1">
                  <a:lumMod val="50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FA9D31-3AAD-4FD9-A884-53D1CE51ABD8}"/>
              </a:ext>
            </a:extLst>
          </p:cNvPr>
          <p:cNvSpPr txBox="1"/>
          <p:nvPr/>
        </p:nvSpPr>
        <p:spPr>
          <a:xfrm>
            <a:off x="747925" y="3769474"/>
            <a:ext cx="661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tabLst/>
              <a:defRPr/>
            </a:pPr>
            <a:r>
              <a:rPr lang="es-ES" sz="1500" dirty="0">
                <a:solidFill>
                  <a:srgbClr val="3D4965"/>
                </a:solidFill>
                <a:latin typeface="Dosis"/>
                <a:sym typeface="Dosis"/>
              </a:rPr>
              <a:t>El tipo de transmisión es la variable que tiene una mayor correlación, seguido del año.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tabLst/>
              <a:defRPr/>
            </a:pPr>
            <a:endParaRPr lang="es-ES" sz="2200" dirty="0">
              <a:solidFill>
                <a:srgbClr val="3D4965"/>
              </a:solidFill>
              <a:latin typeface="Dosis"/>
              <a:sym typeface="Dosi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5CD9F8C-2DDC-4C77-B888-89518DBE0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48159"/>
              </p:ext>
            </p:extLst>
          </p:nvPr>
        </p:nvGraphicFramePr>
        <p:xfrm>
          <a:off x="1408272" y="1758586"/>
          <a:ext cx="5848521" cy="1560216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43089">
                  <a:extLst>
                    <a:ext uri="{9D8B030D-6E8A-4147-A177-3AD203B41FA5}">
                      <a16:colId xmlns:a16="http://schemas.microsoft.com/office/drawing/2014/main" val="2297258261"/>
                    </a:ext>
                  </a:extLst>
                </a:gridCol>
                <a:gridCol w="949084">
                  <a:extLst>
                    <a:ext uri="{9D8B030D-6E8A-4147-A177-3AD203B41FA5}">
                      <a16:colId xmlns:a16="http://schemas.microsoft.com/office/drawing/2014/main" val="2663485327"/>
                    </a:ext>
                  </a:extLst>
                </a:gridCol>
                <a:gridCol w="836402">
                  <a:extLst>
                    <a:ext uri="{9D8B030D-6E8A-4147-A177-3AD203B41FA5}">
                      <a16:colId xmlns:a16="http://schemas.microsoft.com/office/drawing/2014/main" val="2637639994"/>
                    </a:ext>
                  </a:extLst>
                </a:gridCol>
                <a:gridCol w="836713">
                  <a:extLst>
                    <a:ext uri="{9D8B030D-6E8A-4147-A177-3AD203B41FA5}">
                      <a16:colId xmlns:a16="http://schemas.microsoft.com/office/drawing/2014/main" val="3290425817"/>
                    </a:ext>
                  </a:extLst>
                </a:gridCol>
                <a:gridCol w="1045891">
                  <a:extLst>
                    <a:ext uri="{9D8B030D-6E8A-4147-A177-3AD203B41FA5}">
                      <a16:colId xmlns:a16="http://schemas.microsoft.com/office/drawing/2014/main" val="3816789396"/>
                    </a:ext>
                  </a:extLst>
                </a:gridCol>
                <a:gridCol w="1137342">
                  <a:extLst>
                    <a:ext uri="{9D8B030D-6E8A-4147-A177-3AD203B41FA5}">
                      <a16:colId xmlns:a16="http://schemas.microsoft.com/office/drawing/2014/main" val="2323169334"/>
                    </a:ext>
                  </a:extLst>
                </a:gridCol>
              </a:tblGrid>
              <a:tr h="260036">
                <a:tc>
                  <a:txBody>
                    <a:bodyPr/>
                    <a:lstStyle/>
                    <a:p>
                      <a:pPr algn="l" fontAlgn="b"/>
                      <a:r>
                        <a:rPr lang="es-CL" sz="15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 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Marca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Precio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Año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Kilometraje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Transmisión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45736"/>
                  </a:ext>
                </a:extLst>
              </a:tr>
              <a:tr h="2600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Marca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0,00234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0,08448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-0,00738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-0,03635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051260"/>
                  </a:ext>
                </a:extLst>
              </a:tr>
              <a:tr h="2600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Precio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0,00234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0,38539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-0,05887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0,44244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941297"/>
                  </a:ext>
                </a:extLst>
              </a:tr>
              <a:tr h="2600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Año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0,08448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0,38539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-0,34048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-0,08835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240471"/>
                  </a:ext>
                </a:extLst>
              </a:tr>
              <a:tr h="2600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Kilometraje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-0,00738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-0,05887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-0,34048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0,12349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69526"/>
                  </a:ext>
                </a:extLst>
              </a:tr>
              <a:tr h="2600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5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Transmisión</a:t>
                      </a:r>
                      <a:endParaRPr lang="es-CL" sz="15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-0,03635</a:t>
                      </a:r>
                      <a:endParaRPr lang="es-CL" sz="1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0,44244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-0,08835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0,12349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Dosis" panose="020B0604020202020204" charset="0"/>
                        </a:rPr>
                        <a:t>1</a:t>
                      </a:r>
                      <a:endParaRPr lang="es-CL" sz="1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Dosis" panose="020B060402020202020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984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1337046" y="1146311"/>
            <a:ext cx="54188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C4587"/>
                </a:solidFill>
              </a:rPr>
              <a:t>CONCLUSIONES</a:t>
            </a:r>
            <a:endParaRPr sz="6000" dirty="0">
              <a:solidFill>
                <a:srgbClr val="1C4587"/>
              </a:solidFill>
            </a:endParaRPr>
          </a:p>
        </p:txBody>
      </p:sp>
      <p:sp>
        <p:nvSpPr>
          <p:cNvPr id="733" name="Google Shape;733;p35"/>
          <p:cNvSpPr txBox="1">
            <a:spLocks noGrp="1"/>
          </p:cNvSpPr>
          <p:nvPr>
            <p:ph type="body" idx="4294967295"/>
          </p:nvPr>
        </p:nvSpPr>
        <p:spPr>
          <a:xfrm>
            <a:off x="2257762" y="2119105"/>
            <a:ext cx="4628476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3600" b="1" dirty="0">
                <a:solidFill>
                  <a:srgbClr val="3C78D8"/>
                </a:solidFill>
              </a:rPr>
              <a:t>Comentarios</a:t>
            </a:r>
          </a:p>
          <a:p>
            <a:pPr marL="342900" indent="-342900">
              <a:buSzPct val="100000"/>
            </a:pPr>
            <a:r>
              <a:rPr lang="es-CL" sz="2000" dirty="0"/>
              <a:t>Problemas con las demás paginas</a:t>
            </a:r>
          </a:p>
          <a:p>
            <a:pPr marL="342900" indent="-342900">
              <a:buSzPct val="100000"/>
            </a:pPr>
            <a:r>
              <a:rPr lang="es-CL" sz="2000" dirty="0"/>
              <a:t>Pocos datos, eliminación de </a:t>
            </a:r>
            <a:r>
              <a:rPr lang="es-CL" sz="2000" dirty="0" err="1"/>
              <a:t>outliers</a:t>
            </a:r>
            <a:endParaRPr lang="es-CL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CL" sz="2000" dirty="0"/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664335-DBD3-4428-8A72-987A853D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28" y="1310648"/>
            <a:ext cx="1683174" cy="2777887"/>
          </a:xfrm>
          <a:prstGeom prst="rect">
            <a:avLst/>
          </a:prstGeom>
        </p:spPr>
      </p:pic>
      <p:sp>
        <p:nvSpPr>
          <p:cNvPr id="8" name="Google Shape;854;p39">
            <a:extLst>
              <a:ext uri="{FF2B5EF4-FFF2-40B4-BE49-F238E27FC236}">
                <a16:creationId xmlns:a16="http://schemas.microsoft.com/office/drawing/2014/main" id="{85703153-4159-40EB-B02B-51A8C8CAE0D2}"/>
              </a:ext>
            </a:extLst>
          </p:cNvPr>
          <p:cNvSpPr/>
          <p:nvPr/>
        </p:nvSpPr>
        <p:spPr>
          <a:xfrm>
            <a:off x="1157288" y="2421731"/>
            <a:ext cx="956434" cy="101788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387</Words>
  <Application>Microsoft Office PowerPoint</Application>
  <PresentationFormat>Presentación en pantalla 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Courier New</vt:lpstr>
      <vt:lpstr>Dosis</vt:lpstr>
      <vt:lpstr>Sniglet</vt:lpstr>
      <vt:lpstr>Arial</vt:lpstr>
      <vt:lpstr>Friar template</vt:lpstr>
      <vt:lpstr>-Autor:  Catalán, Felipe -Docentes:  Fernandez, Amaru López, Diana</vt:lpstr>
      <vt:lpstr>INTRODUCCIÓN </vt:lpstr>
      <vt:lpstr>OBJETIVOS</vt:lpstr>
      <vt:lpstr>METODOLOGÍA</vt:lpstr>
      <vt:lpstr>RESULTADOS </vt:lpstr>
      <vt:lpstr>RESULTADOS </vt:lpstr>
      <vt:lpstr>RESULTADOS </vt:lpstr>
      <vt:lpstr>RESULTADOS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-Autor:  Catalán, Felipe -Docentes:  Fernández, Amaru López, Diana</dc:title>
  <dc:creator>Felipe Catalan Perez</dc:creator>
  <cp:lastModifiedBy>Felipe Ignacio Catalán Pérez</cp:lastModifiedBy>
  <cp:revision>40</cp:revision>
  <dcterms:modified xsi:type="dcterms:W3CDTF">2021-01-04T04:18:45Z</dcterms:modified>
</cp:coreProperties>
</file>