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6" r:id="rId2"/>
    <p:sldId id="258" r:id="rId3"/>
    <p:sldId id="257" r:id="rId4"/>
    <p:sldId id="451" r:id="rId5"/>
    <p:sldId id="452" r:id="rId6"/>
    <p:sldId id="499" r:id="rId7"/>
    <p:sldId id="500" r:id="rId8"/>
    <p:sldId id="501" r:id="rId9"/>
    <p:sldId id="504" r:id="rId10"/>
    <p:sldId id="454" r:id="rId11"/>
    <p:sldId id="456" r:id="rId12"/>
    <p:sldId id="457" r:id="rId13"/>
    <p:sldId id="458" r:id="rId14"/>
    <p:sldId id="461" r:id="rId15"/>
    <p:sldId id="534" r:id="rId16"/>
    <p:sldId id="512" r:id="rId17"/>
    <p:sldId id="513" r:id="rId18"/>
    <p:sldId id="514" r:id="rId19"/>
    <p:sldId id="511" r:id="rId20"/>
    <p:sldId id="506" r:id="rId21"/>
    <p:sldId id="459" r:id="rId22"/>
    <p:sldId id="466" r:id="rId23"/>
    <p:sldId id="467" r:id="rId24"/>
    <p:sldId id="481" r:id="rId25"/>
    <p:sldId id="515" r:id="rId26"/>
    <p:sldId id="480" r:id="rId27"/>
    <p:sldId id="482" r:id="rId28"/>
    <p:sldId id="507" r:id="rId29"/>
    <p:sldId id="505" r:id="rId30"/>
    <p:sldId id="462" r:id="rId31"/>
    <p:sldId id="463" r:id="rId32"/>
    <p:sldId id="464" r:id="rId33"/>
    <p:sldId id="478" r:id="rId34"/>
    <p:sldId id="477" r:id="rId35"/>
    <p:sldId id="535" r:id="rId36"/>
    <p:sldId id="465" r:id="rId37"/>
    <p:sldId id="483" r:id="rId38"/>
    <p:sldId id="479" r:id="rId39"/>
    <p:sldId id="468" r:id="rId40"/>
    <p:sldId id="470" r:id="rId41"/>
    <p:sldId id="471" r:id="rId42"/>
    <p:sldId id="540" r:id="rId43"/>
    <p:sldId id="503" r:id="rId44"/>
    <p:sldId id="490" r:id="rId45"/>
    <p:sldId id="502" r:id="rId46"/>
    <p:sldId id="484" r:id="rId47"/>
    <p:sldId id="485" r:id="rId48"/>
    <p:sldId id="486" r:id="rId49"/>
    <p:sldId id="516" r:id="rId50"/>
    <p:sldId id="508" r:id="rId51"/>
    <p:sldId id="487" r:id="rId52"/>
    <p:sldId id="488" r:id="rId53"/>
    <p:sldId id="489" r:id="rId54"/>
    <p:sldId id="517" r:id="rId55"/>
    <p:sldId id="533" r:id="rId56"/>
    <p:sldId id="518" r:id="rId57"/>
    <p:sldId id="492" r:id="rId58"/>
    <p:sldId id="520" r:id="rId59"/>
    <p:sldId id="521" r:id="rId60"/>
    <p:sldId id="522" r:id="rId61"/>
    <p:sldId id="536" r:id="rId62"/>
    <p:sldId id="491" r:id="rId63"/>
    <p:sldId id="493" r:id="rId64"/>
    <p:sldId id="494" r:id="rId65"/>
    <p:sldId id="509" r:id="rId66"/>
    <p:sldId id="537" r:id="rId67"/>
    <p:sldId id="495" r:id="rId68"/>
    <p:sldId id="532" r:id="rId69"/>
    <p:sldId id="496" r:id="rId70"/>
    <p:sldId id="498" r:id="rId71"/>
    <p:sldId id="497" r:id="rId72"/>
    <p:sldId id="510" r:id="rId73"/>
    <p:sldId id="523" r:id="rId74"/>
    <p:sldId id="260" r:id="rId75"/>
    <p:sldId id="525" r:id="rId76"/>
    <p:sldId id="538" r:id="rId77"/>
    <p:sldId id="524" r:id="rId78"/>
    <p:sldId id="526" r:id="rId79"/>
    <p:sldId id="527" r:id="rId80"/>
    <p:sldId id="528" r:id="rId81"/>
    <p:sldId id="529" r:id="rId82"/>
    <p:sldId id="530" r:id="rId83"/>
    <p:sldId id="531" r:id="rId84"/>
    <p:sldId id="302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Carlos Rojas" initials="JCR" lastIdx="1" clrIdx="0">
    <p:extLst>
      <p:ext uri="{19B8F6BF-5375-455C-9EA6-DF929625EA0E}">
        <p15:presenceInfo xmlns:p15="http://schemas.microsoft.com/office/powerpoint/2012/main" userId="24bac671ff222b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FFD4B-32A2-4332-9406-A058978543FD}" type="datetimeFigureOut">
              <a:rPr lang="es-CR" smtClean="0"/>
              <a:t>6/6/2019</a:t>
            </a:fld>
            <a:endParaRPr lang="es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2A656-8702-45FC-9024-23D71383B7AF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65678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6/6/2019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2798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6/6/2019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472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6/6/2019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16517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Client Computing Group</a:t>
            </a:r>
          </a:p>
          <a:p>
            <a:r>
              <a:rPr lang="en-US" sz="933"/>
              <a:t>Intel Confidential</a:t>
            </a:r>
            <a:endParaRPr lang="en-US" sz="933" dirty="0"/>
          </a:p>
        </p:txBody>
      </p:sp>
    </p:spTree>
    <p:extLst>
      <p:ext uri="{BB962C8B-B14F-4D97-AF65-F5344CB8AC3E}">
        <p14:creationId xmlns:p14="http://schemas.microsoft.com/office/powerpoint/2010/main" val="234675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6/6/2019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890" y="185738"/>
            <a:ext cx="1823736" cy="134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5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6/6/2019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9522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6/6/2019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4993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6/6/2019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5174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6/6/2019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3179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6/6/2019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9323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6/6/2019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4211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6/6/2019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7950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66240-6E89-4E09-8898-5022ECCE183D}" type="datetimeFigureOut">
              <a:rPr lang="es-CR" smtClean="0"/>
              <a:t>6/6/2019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489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uan-Carlos.Rojas@tt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h.github.io/posts/2014-10-Visualizing-MNIS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toronto.edu/~rgrosse/courses/csc321_2018/slides/lec10.pdf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4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R" dirty="0" err="1"/>
              <a:t>Introduction</a:t>
            </a:r>
            <a:r>
              <a:rPr lang="es-CR" dirty="0"/>
              <a:t> </a:t>
            </a:r>
            <a:r>
              <a:rPr lang="es-CR" dirty="0" err="1"/>
              <a:t>to</a:t>
            </a:r>
            <a:r>
              <a:rPr lang="es-CR" dirty="0"/>
              <a:t> Artificial </a:t>
            </a:r>
            <a:r>
              <a:rPr lang="es-CR" dirty="0" err="1"/>
              <a:t>Intelligence</a:t>
            </a:r>
            <a:br>
              <a:rPr lang="es-CR" dirty="0"/>
            </a:br>
            <a:r>
              <a:rPr lang="es-CR" sz="3200" dirty="0" err="1"/>
              <a:t>Group</a:t>
            </a:r>
            <a:r>
              <a:rPr lang="es-CR" sz="3200" dirty="0"/>
              <a:t> 1</a:t>
            </a:r>
            <a:br>
              <a:rPr lang="es-CR" sz="3200" dirty="0"/>
            </a:br>
            <a:r>
              <a:rPr lang="es-CR" sz="3200" dirty="0" err="1"/>
              <a:t>Week</a:t>
            </a:r>
            <a:r>
              <a:rPr lang="es-CR" sz="3200" dirty="0"/>
              <a:t> 4</a:t>
            </a:r>
            <a:endParaRPr lang="es-CR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sz="2800" dirty="0"/>
              <a:t>Dr. Juan Carlos Rojas</a:t>
            </a:r>
          </a:p>
          <a:p>
            <a:r>
              <a:rPr lang="es-CR" dirty="0">
                <a:hlinkClick r:id="rId2"/>
              </a:rPr>
              <a:t>Juan-Carlos.Rojas@ttu.edu</a:t>
            </a:r>
            <a:endParaRPr lang="es-CR" dirty="0"/>
          </a:p>
          <a:p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553" y="4826460"/>
            <a:ext cx="2270957" cy="16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3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BF37-8560-43D2-A172-3410536B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53E3-DCCF-4143-B7C0-BA5DDB435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Database of hand-written digits</a:t>
            </a:r>
          </a:p>
          <a:p>
            <a:r>
              <a:rPr lang="en-US" dirty="0"/>
              <a:t>A classic example used in machine learning courses</a:t>
            </a:r>
          </a:p>
          <a:p>
            <a:pPr lvl="1"/>
            <a:r>
              <a:rPr lang="en-US" dirty="0"/>
              <a:t>From </a:t>
            </a:r>
            <a:r>
              <a:rPr lang="en-US" dirty="0">
                <a:hlinkClick r:id="rId2"/>
              </a:rPr>
              <a:t>http://yann.lecun.com/exdb/mnist/</a:t>
            </a:r>
            <a:endParaRPr lang="en-US" dirty="0"/>
          </a:p>
          <a:p>
            <a:r>
              <a:rPr lang="en-US" dirty="0"/>
              <a:t>10 classes (digits 0-9)</a:t>
            </a:r>
          </a:p>
          <a:p>
            <a:pPr lvl="1"/>
            <a:r>
              <a:rPr lang="en-US" dirty="0"/>
              <a:t>Training set: 60,000 images</a:t>
            </a:r>
          </a:p>
          <a:p>
            <a:pPr lvl="1"/>
            <a:r>
              <a:rPr lang="en-US" dirty="0"/>
              <a:t>Test set: 10,000 images</a:t>
            </a:r>
          </a:p>
          <a:p>
            <a:r>
              <a:rPr lang="en-US" dirty="0"/>
              <a:t>Images: </a:t>
            </a:r>
          </a:p>
          <a:p>
            <a:pPr lvl="1"/>
            <a:r>
              <a:rPr lang="en-US" dirty="0"/>
              <a:t>28x28 pixels</a:t>
            </a:r>
          </a:p>
          <a:p>
            <a:pPr lvl="1"/>
            <a:r>
              <a:rPr lang="en-US" dirty="0"/>
              <a:t>Grayscale</a:t>
            </a:r>
          </a:p>
          <a:p>
            <a:pPr lvl="1"/>
            <a:r>
              <a:rPr lang="en-US" dirty="0"/>
              <a:t>Digits have been size-normalized to 20x20 and centered according to the center of mass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1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AFFA-956F-490E-8EB9-86B06A9A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Exploring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7935-FACE-4648-AC0C-C18EF4C21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MNIST database comes in four binary files that follow a proprietary format</a:t>
            </a:r>
          </a:p>
          <a:p>
            <a:pPr lvl="1"/>
            <a:r>
              <a:rPr lang="en-US" dirty="0"/>
              <a:t>We need a helper function to unpack the data</a:t>
            </a:r>
          </a:p>
          <a:p>
            <a:r>
              <a:rPr lang="en-US" dirty="0"/>
              <a:t>Each image is “unwrapped” as a single vector of 784 elements</a:t>
            </a:r>
          </a:p>
          <a:p>
            <a:pPr lvl="1"/>
            <a:r>
              <a:rPr lang="en-US" dirty="0"/>
              <a:t>Each pixel is treated as an independent variable</a:t>
            </a:r>
          </a:p>
          <a:p>
            <a:r>
              <a:rPr lang="en-US" dirty="0"/>
              <a:t>Label class histogram: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10 classes are reasonably well balanced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0F7322-6148-460A-BB55-015F4868E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390" y="3588230"/>
            <a:ext cx="4823878" cy="1828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FB6FFB-FC52-40DB-A349-0EC8C6357CFD}"/>
              </a:ext>
            </a:extLst>
          </p:cNvPr>
          <p:cNvSpPr txBox="1"/>
          <p:nvPr/>
        </p:nvSpPr>
        <p:spPr>
          <a:xfrm>
            <a:off x="8943976" y="6132697"/>
            <a:ext cx="28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Mnist_Explore_1.py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B6CE67-AC40-47C7-986E-18D370B87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828" y="4052259"/>
            <a:ext cx="6325148" cy="1379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41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EAEF-6C9B-429B-9371-5A58A8C9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Viewing the 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CC53-43FE-41FC-97D2-ED481AC46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2817" cy="4351338"/>
          </a:xfrm>
        </p:spPr>
        <p:txBody>
          <a:bodyPr/>
          <a:lstStyle/>
          <a:p>
            <a:r>
              <a:rPr lang="en-US" dirty="0"/>
              <a:t>Each row needs to be “reshaped” into a 28x28 image</a:t>
            </a:r>
          </a:p>
          <a:p>
            <a:r>
              <a:rPr lang="en-US" dirty="0"/>
              <a:t>Using a reverse gray color map helps visualize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1820B-703F-48C8-A89E-26262D0A9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588" y="1556841"/>
            <a:ext cx="2205609" cy="2254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C84A2B-AF15-41A2-A29B-1955BCBA4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588" y="3946492"/>
            <a:ext cx="2218193" cy="2230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D5AE68-32D5-4CB0-983B-63B06DEBC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998" y="1690688"/>
            <a:ext cx="2218193" cy="2185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318617-0EFD-4DC4-9361-ED13F58AC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998" y="4001294"/>
            <a:ext cx="2205609" cy="2201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2D84E1-3E9F-49D5-A04F-955FFEA959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677" y="3915416"/>
            <a:ext cx="5578323" cy="1905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C114E2-419A-4538-9492-4BF1E0F4A482}"/>
              </a:ext>
            </a:extLst>
          </p:cNvPr>
          <p:cNvSpPr txBox="1"/>
          <p:nvPr/>
        </p:nvSpPr>
        <p:spPr>
          <a:xfrm>
            <a:off x="889970" y="6018197"/>
            <a:ext cx="28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Mnist_Explore_1.py</a:t>
            </a:r>
          </a:p>
        </p:txBody>
      </p:sp>
    </p:spTree>
    <p:extLst>
      <p:ext uri="{BB962C8B-B14F-4D97-AF65-F5344CB8AC3E}">
        <p14:creationId xmlns:p14="http://schemas.microsoft.com/office/powerpoint/2010/main" val="373990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173F-1987-4590-944B-3EF5BB44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F15D-AA4E-43C3-954D-B8521B8BD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7313"/>
            <a:ext cx="4776788" cy="2569650"/>
          </a:xfrm>
        </p:spPr>
        <p:txBody>
          <a:bodyPr/>
          <a:lstStyle/>
          <a:p>
            <a:r>
              <a:rPr lang="en-US" dirty="0"/>
              <a:t>Pixels are mostly black (0) and white (255)</a:t>
            </a:r>
          </a:p>
          <a:p>
            <a:pPr lvl="1"/>
            <a:r>
              <a:rPr lang="en-US" dirty="0"/>
              <a:t>A few gray values are present, but not many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819336-55E0-4FB1-BC04-13F29AF69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091" y="1664049"/>
            <a:ext cx="4114800" cy="3173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2F3D33-98AE-41F6-9A51-AF527DA82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09" y="1825625"/>
            <a:ext cx="6134632" cy="14250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B58E9D-E65F-458C-9EB2-9D424C99579E}"/>
              </a:ext>
            </a:extLst>
          </p:cNvPr>
          <p:cNvSpPr txBox="1"/>
          <p:nvPr/>
        </p:nvSpPr>
        <p:spPr>
          <a:xfrm>
            <a:off x="838200" y="5820581"/>
            <a:ext cx="28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Mnist_Explore_1.py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F9559E-903A-4E4C-85BE-70BBD8BF9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41" y="5142369"/>
            <a:ext cx="3990709" cy="13975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3782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EC60-CF4A-4FE7-BA1A-B783E4C6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C689-56DD-403E-B014-900F7967D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9940"/>
            <a:ext cx="7934325" cy="464702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want to use a single scaling for all pixels, </a:t>
            </a:r>
            <a:br>
              <a:rPr lang="en-US" dirty="0"/>
            </a:br>
            <a:r>
              <a:rPr lang="en-US" dirty="0"/>
              <a:t>to keep them consistent</a:t>
            </a:r>
          </a:p>
          <a:p>
            <a:pPr lvl="1"/>
            <a:r>
              <a:rPr lang="en-US" dirty="0"/>
              <a:t>Can’t use </a:t>
            </a:r>
            <a:r>
              <a:rPr lang="en-US" dirty="0" err="1"/>
              <a:t>StandardScaler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It works on each feature independently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It would amplify noise</a:t>
            </a:r>
          </a:p>
          <a:p>
            <a:r>
              <a:rPr lang="en-US" dirty="0"/>
              <a:t>We can do it manually: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save disk space, we will not save the scaled data</a:t>
            </a:r>
          </a:p>
          <a:p>
            <a:pPr lvl="1"/>
            <a:r>
              <a:rPr lang="en-US" dirty="0"/>
              <a:t>We will scale it every time we use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E0447-56D7-4199-BCCB-203D56833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56" y="3298519"/>
            <a:ext cx="7346317" cy="17603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2F09FA-BB89-4CC2-8BD0-6DFD86F9FF43}"/>
              </a:ext>
            </a:extLst>
          </p:cNvPr>
          <p:cNvSpPr txBox="1"/>
          <p:nvPr/>
        </p:nvSpPr>
        <p:spPr>
          <a:xfrm>
            <a:off x="838200" y="6241212"/>
            <a:ext cx="28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Mnist_Prepare.py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1BC7B-96B1-4078-9C0D-BC4D87B10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184" y="1529940"/>
            <a:ext cx="3198174" cy="251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3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9B03-F6D5-4325-9DD9-BBC6BB4E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10967-BBA2-415B-B935-486F1E970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MNIST dataset unscaled pickle file (</a:t>
            </a:r>
            <a:r>
              <a:rPr lang="en-US" dirty="0" err="1"/>
              <a:t>mnist_dataset_unscaled.pickle</a:t>
            </a:r>
            <a:r>
              <a:rPr lang="en-US" dirty="0"/>
              <a:t>)</a:t>
            </a:r>
          </a:p>
          <a:p>
            <a:r>
              <a:rPr lang="en-US" dirty="0"/>
              <a:t>Apply standardization of the pixel values</a:t>
            </a:r>
          </a:p>
          <a:p>
            <a:pPr lvl="1"/>
            <a:r>
              <a:rPr lang="en-US" dirty="0"/>
              <a:t>Remove the mean, and divide by the standard deviation</a:t>
            </a:r>
          </a:p>
          <a:p>
            <a:pPr lvl="1"/>
            <a:r>
              <a:rPr lang="en-US" dirty="0"/>
              <a:t>Do it to both training and test data</a:t>
            </a:r>
          </a:p>
          <a:p>
            <a:r>
              <a:rPr lang="en-US" dirty="0"/>
              <a:t>Plot a histogram of all the pixel values</a:t>
            </a:r>
          </a:p>
          <a:p>
            <a:pPr lvl="1"/>
            <a:r>
              <a:rPr lang="en-US" dirty="0"/>
              <a:t>Do it for the training data, and for the test data</a:t>
            </a:r>
          </a:p>
          <a:p>
            <a:r>
              <a:rPr lang="en-US" dirty="0"/>
              <a:t>Plot the first 5 digits as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5105F-B619-4F73-BB0C-4D6F24A6E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437" y="4037881"/>
            <a:ext cx="3301321" cy="2431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DA9C35-E7B1-4B50-A63E-3498AC280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346" y="1562410"/>
            <a:ext cx="2205609" cy="220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48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2EAD-ECFC-422A-A68E-48004DDF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09EB-C1D1-4AD7-B95C-9FD631D17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8770"/>
            <a:ext cx="7232333" cy="490410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order to make our example digits as similar as possible, we want to scale and center them</a:t>
            </a:r>
          </a:p>
          <a:p>
            <a:r>
              <a:rPr lang="en-US" dirty="0"/>
              <a:t>The first step is to determine the bounding box of every digit</a:t>
            </a:r>
          </a:p>
          <a:p>
            <a:r>
              <a:rPr lang="en-US" dirty="0"/>
              <a:t>Then it is scaled to a standard size</a:t>
            </a:r>
          </a:p>
          <a:p>
            <a:pPr lvl="1"/>
            <a:r>
              <a:rPr lang="en-US" dirty="0"/>
              <a:t>For MNIST this is 20x20</a:t>
            </a:r>
          </a:p>
          <a:p>
            <a:r>
              <a:rPr lang="en-US" dirty="0"/>
              <a:t>Then the center of mass is computed</a:t>
            </a:r>
          </a:p>
          <a:p>
            <a:pPr lvl="1"/>
            <a:r>
              <a:rPr lang="en-US" dirty="0"/>
              <a:t>The geometric average of all the pixels</a:t>
            </a:r>
          </a:p>
          <a:p>
            <a:r>
              <a:rPr lang="en-US" dirty="0"/>
              <a:t>Then it is shifted so that the center of mass is in the center of the image</a:t>
            </a:r>
          </a:p>
          <a:p>
            <a:pPr lvl="1"/>
            <a:r>
              <a:rPr lang="en-US" dirty="0"/>
              <a:t>This requires extending the image size</a:t>
            </a:r>
          </a:p>
          <a:p>
            <a:pPr lvl="1"/>
            <a:r>
              <a:rPr lang="en-US" dirty="0"/>
              <a:t>For MNIST this is 28x28</a:t>
            </a:r>
          </a:p>
          <a:p>
            <a:r>
              <a:rPr lang="en-US" dirty="0"/>
              <a:t>The MNIST dataset already comes with this done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id="{169A97DD-C886-4688-9766-D0962490D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533" y="3198812"/>
            <a:ext cx="3354251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715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4365-2F5C-499E-AECC-4A78AF89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the Geometric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3101-BFA0-4BF3-A631-0C800DA27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7131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aggregate all the input images together to see how well they line-up</a:t>
            </a:r>
          </a:p>
          <a:p>
            <a:pPr lvl="1"/>
            <a:r>
              <a:rPr lang="en-US" dirty="0"/>
              <a:t>This is an image of pixel centroids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It is interesting to observe which pixels are used the most</a:t>
            </a:r>
          </a:p>
          <a:p>
            <a:r>
              <a:rPr lang="en-US" dirty="0"/>
              <a:t>We can also display the centroid image of the test set, to make sure it is consistent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DF21D-D3DC-4FB0-B48E-B0A5DC4D8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6898"/>
            <a:ext cx="581025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AC783-7074-4F11-B000-3C3121077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90" y="1433786"/>
            <a:ext cx="2952313" cy="3001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B9CD05-5A77-4D38-9F89-08BA66069372}"/>
              </a:ext>
            </a:extLst>
          </p:cNvPr>
          <p:cNvSpPr txBox="1"/>
          <p:nvPr/>
        </p:nvSpPr>
        <p:spPr>
          <a:xfrm>
            <a:off x="655320" y="6281466"/>
            <a:ext cx="28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Mnist_Explore_3.py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DB7A79-1C8E-4CF7-A0AA-52DA08B40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522" y="4469130"/>
            <a:ext cx="2235081" cy="228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45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DA3E-3C66-488E-91E4-C48961BA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Centroids per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C37D-D95B-44B2-B35D-B31E662A2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71" y="1385740"/>
            <a:ext cx="9951720" cy="4974218"/>
          </a:xfrm>
        </p:spPr>
        <p:txBody>
          <a:bodyPr>
            <a:normAutofit/>
          </a:bodyPr>
          <a:lstStyle/>
          <a:p>
            <a:r>
              <a:rPr lang="en-US" dirty="0"/>
              <a:t>We can also explore the mean pixels values but limited to each class</a:t>
            </a:r>
          </a:p>
          <a:p>
            <a:pPr lvl="1"/>
            <a:r>
              <a:rPr lang="en-US" dirty="0"/>
              <a:t>We can create a subset of the training data based on the labels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FB5D04-63F1-4CB9-8E81-DEA6D63C0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046" y="2711303"/>
            <a:ext cx="6829425" cy="1457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57D6B5-EDE0-44AF-850F-B4D3D223EA67}"/>
              </a:ext>
            </a:extLst>
          </p:cNvPr>
          <p:cNvSpPr txBox="1"/>
          <p:nvPr/>
        </p:nvSpPr>
        <p:spPr>
          <a:xfrm>
            <a:off x="4944886" y="6359958"/>
            <a:ext cx="28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Mnist_Explore_3.py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BE3227-9119-44DF-A423-E7BD93A88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91" y="4293666"/>
            <a:ext cx="1750385" cy="17383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DE514B-1210-4975-BFF3-ED2F63B41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275" y="4293666"/>
            <a:ext cx="1695484" cy="17308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33C9A1-6EA0-4996-AA94-B7A45349E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9136" y="4293666"/>
            <a:ext cx="1695484" cy="17554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B170DC-7525-4C5A-98B8-2E334237D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7997" y="4293665"/>
            <a:ext cx="1718844" cy="17309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28DCEC-60F4-4601-A057-C2EC1F1C1B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0218" y="4293666"/>
            <a:ext cx="1726755" cy="175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11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601A-A7B3-4BB7-AEF5-8695B9DB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vs. Feature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8B8B9-326F-4D97-AFF2-C49282665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there are 784 input features, visualizations require dimensional reductions</a:t>
            </a:r>
          </a:p>
          <a:p>
            <a:r>
              <a:rPr lang="en-US" dirty="0"/>
              <a:t>I highly recommend this excellent article about visualizing the clusters of data in the MNIST database</a:t>
            </a:r>
          </a:p>
          <a:p>
            <a:pPr lvl="1"/>
            <a:r>
              <a:rPr lang="en-US" dirty="0">
                <a:hlinkClick r:id="rId2"/>
              </a:rPr>
              <a:t>https://colah.github.io/posts/2014-10-Visualizing-MNIST/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4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Schedule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E10C121-0FDD-47F5-9320-EB6A02DE66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85333"/>
              </p:ext>
            </p:extLst>
          </p:nvPr>
        </p:nvGraphicFramePr>
        <p:xfrm>
          <a:off x="1889760" y="2035690"/>
          <a:ext cx="841248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2764425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860432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6849325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5776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Assigned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Due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5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3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1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60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 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15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09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06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 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16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8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July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0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70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ECAD90-5FC8-40DD-A9DC-CDB48E61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379617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B37F-7056-4303-8FE2-7AC5CA15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Centroid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189C8-A7AC-4B15-8C73-2A400F366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80220" cy="4351338"/>
          </a:xfrm>
        </p:spPr>
        <p:txBody>
          <a:bodyPr/>
          <a:lstStyle/>
          <a:p>
            <a:r>
              <a:rPr lang="en-US" dirty="0"/>
              <a:t>The centroid image represents the probability that a given pixel is used in the entire dataset: </a:t>
            </a:r>
            <a:r>
              <a:rPr lang="en-US" i="1" dirty="0"/>
              <a:t>p(x)</a:t>
            </a:r>
          </a:p>
          <a:p>
            <a:pPr lvl="1"/>
            <a:r>
              <a:rPr lang="en-US" dirty="0"/>
              <a:t>The darker areas are the pixels that are more likely to be used in digits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7AC05-85B7-4CDF-824E-9E77900B8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770" y="3263927"/>
            <a:ext cx="2998470" cy="304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43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DA3E-3C66-488E-91E4-C48961BA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Centroid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C37D-D95B-44B2-B35D-B31E662A2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71" y="1851660"/>
            <a:ext cx="9828229" cy="4508298"/>
          </a:xfrm>
        </p:spPr>
        <p:txBody>
          <a:bodyPr>
            <a:normAutofit/>
          </a:bodyPr>
          <a:lstStyle/>
          <a:p>
            <a:r>
              <a:rPr lang="en-US" dirty="0"/>
              <a:t>The centroid image for a given class C</a:t>
            </a:r>
            <a:r>
              <a:rPr lang="en-US" baseline="-25000" dirty="0"/>
              <a:t>k</a:t>
            </a:r>
            <a:r>
              <a:rPr lang="en-US" dirty="0"/>
              <a:t> represents the conditional probability that a given pixel is used, given that the class is C</a:t>
            </a:r>
            <a:r>
              <a:rPr lang="en-US" baseline="-25000" dirty="0"/>
              <a:t>k </a:t>
            </a:r>
            <a:r>
              <a:rPr lang="en-US" dirty="0"/>
              <a:t>:  </a:t>
            </a:r>
            <a:r>
              <a:rPr lang="en-US" i="1" dirty="0"/>
              <a:t>p(x | C</a:t>
            </a:r>
            <a:r>
              <a:rPr lang="en-US" i="1" baseline="-25000" dirty="0"/>
              <a:t>k </a:t>
            </a:r>
            <a:r>
              <a:rPr lang="en-US" i="1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BE3227-9119-44DF-A423-E7BD93A88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421" y="3716794"/>
            <a:ext cx="1750385" cy="17383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DE514B-1210-4975-BFF3-ED2F63B41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705" y="3716794"/>
            <a:ext cx="1695484" cy="17308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33C9A1-6EA0-4996-AA94-B7A45349E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566" y="3716794"/>
            <a:ext cx="1695484" cy="17554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B170DC-7525-4C5A-98B8-2E334237D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427" y="3716793"/>
            <a:ext cx="1718844" cy="17309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28DCEC-60F4-4601-A057-C2EC1F1C1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648" y="3716794"/>
            <a:ext cx="1726755" cy="175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05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DA3E-3C66-488E-91E4-C48961BA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C37D-D95B-44B2-B35D-B31E662A2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3260" cy="4667250"/>
          </a:xfrm>
        </p:spPr>
        <p:txBody>
          <a:bodyPr>
            <a:normAutofit/>
          </a:bodyPr>
          <a:lstStyle/>
          <a:p>
            <a:r>
              <a:rPr lang="en-US" dirty="0"/>
              <a:t>Applying Bayes theorem we can estimate the probability of belonging to class C</a:t>
            </a:r>
            <a:r>
              <a:rPr lang="en-US" baseline="-25000" dirty="0"/>
              <a:t>k  </a:t>
            </a:r>
            <a:r>
              <a:rPr lang="en-US" dirty="0"/>
              <a:t>given the pixels </a:t>
            </a:r>
            <a:r>
              <a:rPr lang="en-US" i="1" dirty="0"/>
              <a:t>x</a:t>
            </a:r>
            <a:r>
              <a:rPr lang="en-US" dirty="0"/>
              <a:t> as</a:t>
            </a:r>
          </a:p>
          <a:p>
            <a:endParaRPr lang="en-US" dirty="0"/>
          </a:p>
          <a:p>
            <a:r>
              <a:rPr lang="en-US" dirty="0"/>
              <a:t>We already have </a:t>
            </a:r>
            <a:r>
              <a:rPr lang="en-US" i="1" dirty="0"/>
              <a:t>p(x)</a:t>
            </a:r>
            <a:r>
              <a:rPr lang="en-US" dirty="0"/>
              <a:t> and </a:t>
            </a:r>
            <a:r>
              <a:rPr lang="en-US" i="1" dirty="0"/>
              <a:t>p(x | C</a:t>
            </a:r>
            <a:r>
              <a:rPr lang="en-US" i="1" baseline="-25000" dirty="0"/>
              <a:t>k </a:t>
            </a:r>
            <a:r>
              <a:rPr lang="en-US" i="1" dirty="0"/>
              <a:t>)</a:t>
            </a:r>
          </a:p>
          <a:p>
            <a:r>
              <a:rPr lang="en-US" dirty="0"/>
              <a:t>The probability of every class </a:t>
            </a:r>
            <a:r>
              <a:rPr lang="en-US" i="1" dirty="0"/>
              <a:t>p(C</a:t>
            </a:r>
            <a:r>
              <a:rPr lang="en-US" i="1" baseline="-25000" dirty="0"/>
              <a:t>k</a:t>
            </a:r>
            <a:r>
              <a:rPr lang="en-US" i="1" dirty="0"/>
              <a:t>) </a:t>
            </a:r>
            <a:r>
              <a:rPr lang="en-US" dirty="0"/>
              <a:t>represents how likely is each class to be used</a:t>
            </a:r>
          </a:p>
          <a:p>
            <a:pPr lvl="1"/>
            <a:r>
              <a:rPr lang="en-US" dirty="0"/>
              <a:t>Can be derived from the count of labels per class</a:t>
            </a:r>
          </a:p>
          <a:p>
            <a:pPr lvl="1"/>
            <a:r>
              <a:rPr lang="en-US" dirty="0"/>
              <a:t>Let’s assume they are all equal for now, so we ignore this factor</a:t>
            </a:r>
          </a:p>
          <a:p>
            <a:r>
              <a:rPr lang="en-US" dirty="0"/>
              <a:t>We can compute </a:t>
            </a:r>
            <a:r>
              <a:rPr lang="en-US" i="1" dirty="0"/>
              <a:t>p(C</a:t>
            </a:r>
            <a:r>
              <a:rPr lang="en-US" i="1" baseline="-25000" dirty="0"/>
              <a:t>k </a:t>
            </a:r>
            <a:r>
              <a:rPr lang="en-US" i="1" dirty="0"/>
              <a:t>| x) by </a:t>
            </a:r>
            <a:r>
              <a:rPr lang="en-US" dirty="0"/>
              <a:t>dividing the class centroid image by the overall centroid image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5E87C-1031-4CB6-ADB2-06F3E7FE1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060" y="2359811"/>
            <a:ext cx="31337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15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DA3E-3C66-488E-91E4-C48961BA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Probability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C37D-D95B-44B2-B35D-B31E662A2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3260" cy="64242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divide each class centroid image by the overall centroid image</a:t>
            </a:r>
          </a:p>
          <a:p>
            <a:pPr lvl="1"/>
            <a:r>
              <a:rPr lang="en-US" dirty="0"/>
              <a:t>Pixels with zero in the denominator were forced to zero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C6F79-99F5-4F78-BBD7-BF3BB3FEC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973" y="2648525"/>
            <a:ext cx="1564606" cy="1582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ADA02A-FA27-4756-9CD8-BF24090E5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37558"/>
            <a:ext cx="1564606" cy="1593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71AF1B-176C-4CAA-9921-F7CD956AA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746" y="2637558"/>
            <a:ext cx="1521727" cy="15828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333E8E-8AAE-40CE-87F6-87C5E493F7C3}"/>
              </a:ext>
            </a:extLst>
          </p:cNvPr>
          <p:cNvSpPr txBox="1"/>
          <p:nvPr/>
        </p:nvSpPr>
        <p:spPr>
          <a:xfrm>
            <a:off x="2021806" y="3073394"/>
            <a:ext cx="52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/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D2DC3C-8F77-4D1C-9545-990E2632C993}"/>
              </a:ext>
            </a:extLst>
          </p:cNvPr>
          <p:cNvSpPr txBox="1"/>
          <p:nvPr/>
        </p:nvSpPr>
        <p:spPr>
          <a:xfrm>
            <a:off x="3849954" y="3073394"/>
            <a:ext cx="52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=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CECB5D-4BC7-4F46-818C-3ED7B4BCB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973" y="4561145"/>
            <a:ext cx="1564606" cy="15828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A0F28D-09DF-473A-9C1C-39E02F088A40}"/>
              </a:ext>
            </a:extLst>
          </p:cNvPr>
          <p:cNvSpPr txBox="1"/>
          <p:nvPr/>
        </p:nvSpPr>
        <p:spPr>
          <a:xfrm>
            <a:off x="2021806" y="4986014"/>
            <a:ext cx="52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/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A14444-E2C4-4550-9560-DA4B76F13C27}"/>
              </a:ext>
            </a:extLst>
          </p:cNvPr>
          <p:cNvSpPr txBox="1"/>
          <p:nvPr/>
        </p:nvSpPr>
        <p:spPr>
          <a:xfrm>
            <a:off x="3849954" y="4986014"/>
            <a:ext cx="52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=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F2F67B-93D6-4E7E-8ACD-0F47CBEA4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9" y="4531128"/>
            <a:ext cx="1561201" cy="15828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FD66AC-679E-457D-B114-FB5EC40EE4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8746" y="4531128"/>
            <a:ext cx="1561201" cy="15834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DC4B449-487E-4417-801E-16D443E4D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828" y="2648525"/>
            <a:ext cx="1564606" cy="15828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DF9392D-CC6E-4307-8B65-71678453FE46}"/>
              </a:ext>
            </a:extLst>
          </p:cNvPr>
          <p:cNvSpPr txBox="1"/>
          <p:nvPr/>
        </p:nvSpPr>
        <p:spPr>
          <a:xfrm>
            <a:off x="7986661" y="3073394"/>
            <a:ext cx="52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/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36ED26-7AEF-46C4-A565-0EDA81D8A36A}"/>
              </a:ext>
            </a:extLst>
          </p:cNvPr>
          <p:cNvSpPr txBox="1"/>
          <p:nvPr/>
        </p:nvSpPr>
        <p:spPr>
          <a:xfrm>
            <a:off x="9814809" y="3073394"/>
            <a:ext cx="52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=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05FF490-295C-40BE-B34C-C4D005CDE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828" y="4561145"/>
            <a:ext cx="1564606" cy="15828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DC8F098-99C5-4380-B421-18C55B9F9CC4}"/>
              </a:ext>
            </a:extLst>
          </p:cNvPr>
          <p:cNvSpPr txBox="1"/>
          <p:nvPr/>
        </p:nvSpPr>
        <p:spPr>
          <a:xfrm>
            <a:off x="7986661" y="4986014"/>
            <a:ext cx="52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/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AE3ABA-F51B-4A63-96C8-1EC345B7C9C1}"/>
              </a:ext>
            </a:extLst>
          </p:cNvPr>
          <p:cNvSpPr txBox="1"/>
          <p:nvPr/>
        </p:nvSpPr>
        <p:spPr>
          <a:xfrm>
            <a:off x="9814809" y="4986014"/>
            <a:ext cx="52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=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D20CD60-5EE4-45FA-A343-8994BA6B2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1989" y="2637557"/>
            <a:ext cx="1561201" cy="159793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32FC8B0-E305-4D08-AA39-29A8A2A8B3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87072" y="2636881"/>
            <a:ext cx="1535471" cy="158288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7B2AEEE-0991-43E4-8E65-F0C5A540AB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3655" y="4549718"/>
            <a:ext cx="1546665" cy="159431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B83A60F-64E1-42EA-835C-747B9A7E4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7073" y="4531128"/>
            <a:ext cx="1561202" cy="162500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BD26FF7-5D6E-4D77-A5E8-ED779011748B}"/>
              </a:ext>
            </a:extLst>
          </p:cNvPr>
          <p:cNvSpPr txBox="1"/>
          <p:nvPr/>
        </p:nvSpPr>
        <p:spPr>
          <a:xfrm>
            <a:off x="4944886" y="6359958"/>
            <a:ext cx="28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Mnist_NaiveBayes_1.py</a:t>
            </a:r>
          </a:p>
        </p:txBody>
      </p:sp>
    </p:spTree>
    <p:extLst>
      <p:ext uri="{BB962C8B-B14F-4D97-AF65-F5344CB8AC3E}">
        <p14:creationId xmlns:p14="http://schemas.microsoft.com/office/powerpoint/2010/main" val="147649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DA3E-3C66-488E-91E4-C48961BA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Probability Images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71AF1B-176C-4CAA-9921-F7CD956AA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35" y="1571632"/>
            <a:ext cx="1521727" cy="15828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FD66AC-679E-457D-B114-FB5EC40EE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866" y="1571065"/>
            <a:ext cx="1561201" cy="15834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32FC8B0-E305-4D08-AA39-29A8A2A8B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680" y="1571632"/>
            <a:ext cx="1535471" cy="158288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B83A60F-64E1-42EA-835C-747B9A7E4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664" y="1550289"/>
            <a:ext cx="1561202" cy="162500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BD26FF7-5D6E-4D77-A5E8-ED779011748B}"/>
              </a:ext>
            </a:extLst>
          </p:cNvPr>
          <p:cNvSpPr txBox="1"/>
          <p:nvPr/>
        </p:nvSpPr>
        <p:spPr>
          <a:xfrm>
            <a:off x="4944886" y="6359958"/>
            <a:ext cx="28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Mnist_NaiveBayes_1.py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6CFF5D2-801F-4FD2-8D0E-67C098C77E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6748" y="1547339"/>
            <a:ext cx="1561202" cy="1627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CE5EFD-8726-4D77-976B-D801F301B9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3061" y="3629820"/>
            <a:ext cx="1561201" cy="16090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435507-86E3-42BC-AE1F-A7446532F8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6596" y="3629253"/>
            <a:ext cx="1535471" cy="1593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91BFFB-878E-4262-891F-70A70CB966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5462" y="3609031"/>
            <a:ext cx="1535689" cy="15828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E07CFB-9D37-46AF-B4E2-82E4373112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83267" y="3609030"/>
            <a:ext cx="1561152" cy="15828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1256DD2-066E-402B-B40D-8998FD253D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96748" y="3608917"/>
            <a:ext cx="1535690" cy="1582998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AC03B72-1A6B-4D89-AAC5-360DE200C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6352"/>
            <a:ext cx="10843260" cy="90360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Each pixel in these images represent the probability of belonging to the class, given that the pixel is used in the test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77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F104-166D-46B6-92D3-6B2823F6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84883-CEDC-484C-B7CF-EF8CA0D23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341"/>
            <a:ext cx="10797540" cy="1988820"/>
          </a:xfrm>
        </p:spPr>
        <p:txBody>
          <a:bodyPr/>
          <a:lstStyle/>
          <a:p>
            <a:r>
              <a:rPr lang="en-US" dirty="0"/>
              <a:t>We can use the probability images as a basis for a classifier</a:t>
            </a:r>
          </a:p>
          <a:p>
            <a:r>
              <a:rPr lang="en-US" dirty="0"/>
              <a:t>We take each test image, multiply each pixel by the probability image of each class, then add* the probabilities of all pixels</a:t>
            </a:r>
          </a:p>
          <a:p>
            <a:pPr lvl="1"/>
            <a:r>
              <a:rPr lang="en-US" dirty="0"/>
              <a:t>Assumes all pixels are independent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8F0D5-6772-4A21-B5B5-EC87D735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330394"/>
            <a:ext cx="11155680" cy="1398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05FB32-814F-4AE8-8A5F-D7837131F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545" y="4802505"/>
            <a:ext cx="2714625" cy="1857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BF6177-F6BC-4C4F-9536-25C678956866}"/>
              </a:ext>
            </a:extLst>
          </p:cNvPr>
          <p:cNvSpPr txBox="1"/>
          <p:nvPr/>
        </p:nvSpPr>
        <p:spPr>
          <a:xfrm>
            <a:off x="601980" y="6323251"/>
            <a:ext cx="28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Mnist_NaiveBayes_2.py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8E0A29-4112-4956-BBE3-24FE7638B4CA}"/>
              </a:ext>
            </a:extLst>
          </p:cNvPr>
          <p:cNvSpPr txBox="1"/>
          <p:nvPr/>
        </p:nvSpPr>
        <p:spPr>
          <a:xfrm>
            <a:off x="8019097" y="5319214"/>
            <a:ext cx="35242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*To be mathematically correct, all the individual pixel probabilities should be multiplied together, not added.  But that would be very slow and tricky for cases with zeros.  This is a variant of the formal Bayes classifier.</a:t>
            </a:r>
          </a:p>
        </p:txBody>
      </p:sp>
    </p:spTree>
    <p:extLst>
      <p:ext uri="{BB962C8B-B14F-4D97-AF65-F5344CB8AC3E}">
        <p14:creationId xmlns:p14="http://schemas.microsoft.com/office/powerpoint/2010/main" val="2900215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3D59-E7CA-4741-BF2B-F87AFA19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901D-395C-4234-BC1E-FA23E85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5530" cy="4351338"/>
          </a:xfrm>
        </p:spPr>
        <p:txBody>
          <a:bodyPr>
            <a:normAutofit/>
          </a:bodyPr>
          <a:lstStyle/>
          <a:p>
            <a:r>
              <a:rPr lang="en-US" dirty="0"/>
              <a:t>The confusion matrix now is 10x10</a:t>
            </a:r>
          </a:p>
          <a:p>
            <a:pPr lvl="1"/>
            <a:r>
              <a:rPr lang="en-US" dirty="0"/>
              <a:t>Correct predictions are on the diagonal</a:t>
            </a:r>
          </a:p>
          <a:p>
            <a:pPr lvl="1"/>
            <a:r>
              <a:rPr lang="en-US" dirty="0"/>
              <a:t>Off-diagonal are false classifications divided by class</a:t>
            </a:r>
          </a:p>
          <a:p>
            <a:r>
              <a:rPr lang="en-US" dirty="0"/>
              <a:t>Overall accuracy is 62%</a:t>
            </a:r>
          </a:p>
          <a:p>
            <a:pPr lvl="1"/>
            <a:r>
              <a:rPr lang="en-US" dirty="0"/>
              <a:t>Not great</a:t>
            </a:r>
          </a:p>
          <a:p>
            <a:r>
              <a:rPr lang="en-US" dirty="0"/>
              <a:t>Per-class precision &amp; recall are interesting</a:t>
            </a:r>
          </a:p>
          <a:p>
            <a:pPr lvl="1"/>
            <a:r>
              <a:rPr lang="en-US" dirty="0"/>
              <a:t>Precision for 1 is very good</a:t>
            </a:r>
          </a:p>
          <a:p>
            <a:pPr lvl="1"/>
            <a:r>
              <a:rPr lang="en-US" dirty="0"/>
              <a:t>Recall for 5 is very bad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EC5D46-74BC-4AD3-9DDB-72A15F5AF6A6}"/>
              </a:ext>
            </a:extLst>
          </p:cNvPr>
          <p:cNvSpPr txBox="1"/>
          <p:nvPr/>
        </p:nvSpPr>
        <p:spPr>
          <a:xfrm>
            <a:off x="838200" y="6259274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Mnist_NaiveBayes_3.py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936ED-989E-460A-8D1C-370190A3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1591469"/>
            <a:ext cx="4552950" cy="4819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4100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A3DE-8647-493C-8049-BBA90C41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HW Problem 1b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D6039-1298-450C-99C1-78AA5F74A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the Naive Bayes classifier taking into account class imbalance</a:t>
            </a:r>
          </a:p>
          <a:p>
            <a:pPr lvl="1"/>
            <a:r>
              <a:rPr lang="en-US" dirty="0"/>
              <a:t>Based on Mnist_NaiveBayes_3.py</a:t>
            </a:r>
          </a:p>
          <a:p>
            <a:r>
              <a:rPr lang="en-US" dirty="0"/>
              <a:t>Compute the probability of every class </a:t>
            </a:r>
            <a:r>
              <a:rPr lang="en-US" i="1" dirty="0"/>
              <a:t>p(C</a:t>
            </a:r>
            <a:r>
              <a:rPr lang="en-US" i="1" baseline="-25000" dirty="0"/>
              <a:t>k</a:t>
            </a:r>
            <a:r>
              <a:rPr lang="en-US" i="1" dirty="0"/>
              <a:t>) </a:t>
            </a:r>
          </a:p>
          <a:p>
            <a:pPr lvl="1"/>
            <a:r>
              <a:rPr lang="en-US" dirty="0"/>
              <a:t>From the counts of labels in the training set</a:t>
            </a:r>
          </a:p>
          <a:p>
            <a:r>
              <a:rPr lang="en-US" dirty="0"/>
              <a:t>Use these factors to scale the probability images of every class</a:t>
            </a:r>
          </a:p>
          <a:p>
            <a:pPr lvl="1"/>
            <a:r>
              <a:rPr lang="en-US" dirty="0"/>
              <a:t>Did results improve?</a:t>
            </a:r>
          </a:p>
        </p:txBody>
      </p:sp>
    </p:spTree>
    <p:extLst>
      <p:ext uri="{BB962C8B-B14F-4D97-AF65-F5344CB8AC3E}">
        <p14:creationId xmlns:p14="http://schemas.microsoft.com/office/powerpoint/2010/main" val="2375154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88CE8C-7B29-400E-80B1-D3AFE9AD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04492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 </a:t>
            </a:r>
            <a:r>
              <a:rPr lang="es-CR" dirty="0" err="1"/>
              <a:t>for</a:t>
            </a:r>
            <a:r>
              <a:rPr lang="es-CR" dirty="0"/>
              <a:t> </a:t>
            </a:r>
            <a:r>
              <a:rPr lang="es-CR" dirty="0" err="1"/>
              <a:t>Week</a:t>
            </a:r>
            <a:r>
              <a:rPr lang="es-CR" dirty="0"/>
              <a:t>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049795" cy="48667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R" dirty="0" err="1"/>
              <a:t>Theory</a:t>
            </a:r>
            <a:endParaRPr lang="es-CR" dirty="0"/>
          </a:p>
          <a:p>
            <a:pPr lvl="1"/>
            <a:r>
              <a:rPr lang="es-CR" dirty="0"/>
              <a:t>Multinomial </a:t>
            </a:r>
            <a:r>
              <a:rPr lang="es-CR" dirty="0" err="1"/>
              <a:t>Classification</a:t>
            </a:r>
            <a:endParaRPr lang="es-CR" dirty="0"/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Label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encoding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One</a:t>
            </a:r>
            <a:r>
              <a:rPr lang="es-CR" dirty="0">
                <a:solidFill>
                  <a:schemeClr val="tx1"/>
                </a:solidFill>
              </a:rPr>
              <a:t>-vs-</a:t>
            </a:r>
            <a:r>
              <a:rPr lang="es-CR" dirty="0" err="1">
                <a:solidFill>
                  <a:schemeClr val="tx1"/>
                </a:solidFill>
              </a:rPr>
              <a:t>others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classification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Softmax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function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Quality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metrics</a:t>
            </a:r>
            <a:endParaRPr lang="es-CR" dirty="0">
              <a:solidFill>
                <a:schemeClr val="tx1"/>
              </a:solidFill>
            </a:endParaRPr>
          </a:p>
          <a:p>
            <a:pPr lvl="1"/>
            <a:r>
              <a:rPr lang="es-CR" dirty="0" err="1"/>
              <a:t>Image</a:t>
            </a:r>
            <a:r>
              <a:rPr lang="es-CR" dirty="0"/>
              <a:t> </a:t>
            </a:r>
            <a:r>
              <a:rPr lang="es-CR" dirty="0" err="1"/>
              <a:t>Classification</a:t>
            </a:r>
            <a:endParaRPr lang="es-CR" dirty="0"/>
          </a:p>
          <a:p>
            <a:pPr lvl="2"/>
            <a:r>
              <a:rPr lang="es-CR" dirty="0">
                <a:solidFill>
                  <a:schemeClr val="tx1"/>
                </a:solidFill>
              </a:rPr>
              <a:t>Pixel </a:t>
            </a:r>
            <a:r>
              <a:rPr lang="es-CR" dirty="0" err="1">
                <a:solidFill>
                  <a:schemeClr val="tx1"/>
                </a:solidFill>
              </a:rPr>
              <a:t>mapping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Interpretation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of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model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coefficients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Resolution</a:t>
            </a:r>
            <a:endParaRPr lang="es-CR" dirty="0">
              <a:solidFill>
                <a:schemeClr val="tx1"/>
              </a:solidFill>
            </a:endParaRPr>
          </a:p>
          <a:p>
            <a:pPr lvl="1"/>
            <a:r>
              <a:rPr lang="es-CR" dirty="0" err="1"/>
              <a:t>TensorFlow</a:t>
            </a:r>
            <a:endParaRPr lang="es-CR" dirty="0"/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TensorFlow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basics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>
                <a:solidFill>
                  <a:schemeClr val="tx1"/>
                </a:solidFill>
              </a:rPr>
              <a:t>Matrix </a:t>
            </a:r>
            <a:r>
              <a:rPr lang="es-CR" dirty="0" err="1">
                <a:solidFill>
                  <a:schemeClr val="tx1"/>
                </a:solidFill>
              </a:rPr>
              <a:t>operations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Gradient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computations</a:t>
            </a:r>
            <a:endParaRPr lang="es-CR" dirty="0">
              <a:solidFill>
                <a:schemeClr val="tx1"/>
              </a:solidFill>
            </a:endParaRPr>
          </a:p>
          <a:p>
            <a:pPr lvl="1"/>
            <a:endParaRPr lang="es-CR" dirty="0">
              <a:solidFill>
                <a:schemeClr val="tx1"/>
              </a:solidFill>
            </a:endParaRPr>
          </a:p>
          <a:p>
            <a:pPr lvl="2"/>
            <a:endParaRPr lang="es-C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E47AE9-7A7A-4E11-890A-DFFA4335BDE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049795" cy="45221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R" dirty="0" err="1"/>
              <a:t>Practice</a:t>
            </a:r>
            <a:endParaRPr lang="es-CR" dirty="0"/>
          </a:p>
          <a:p>
            <a:pPr lvl="1"/>
            <a:r>
              <a:rPr lang="es-CR" dirty="0"/>
              <a:t>MNIST </a:t>
            </a:r>
            <a:r>
              <a:rPr lang="es-CR" dirty="0" err="1"/>
              <a:t>dataset</a:t>
            </a:r>
            <a:endParaRPr lang="es-CR" dirty="0"/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Exploration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Pre-processing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Naive</a:t>
            </a:r>
            <a:r>
              <a:rPr lang="es-CR" dirty="0">
                <a:solidFill>
                  <a:schemeClr val="tx1"/>
                </a:solidFill>
              </a:rPr>
              <a:t> Bayes </a:t>
            </a:r>
            <a:r>
              <a:rPr lang="es-CR" dirty="0" err="1">
                <a:solidFill>
                  <a:schemeClr val="tx1"/>
                </a:solidFill>
              </a:rPr>
              <a:t>classification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>
                <a:solidFill>
                  <a:schemeClr val="tx1"/>
                </a:solidFill>
              </a:rPr>
              <a:t>Linear </a:t>
            </a:r>
            <a:r>
              <a:rPr lang="es-CR" dirty="0" err="1">
                <a:solidFill>
                  <a:schemeClr val="tx1"/>
                </a:solidFill>
              </a:rPr>
              <a:t>regression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classification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Logistic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regression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classification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Random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forest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classification</a:t>
            </a:r>
            <a:endParaRPr lang="es-CR" dirty="0">
              <a:solidFill>
                <a:schemeClr val="tx1"/>
              </a:solidFill>
            </a:endParaRPr>
          </a:p>
          <a:p>
            <a:pPr lvl="1"/>
            <a:r>
              <a:rPr lang="es-CR" dirty="0" err="1"/>
              <a:t>Tensorflow</a:t>
            </a:r>
            <a:r>
              <a:rPr lang="es-CR" dirty="0"/>
              <a:t> </a:t>
            </a: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Solving</a:t>
            </a:r>
            <a:r>
              <a:rPr lang="es-CR" dirty="0">
                <a:solidFill>
                  <a:schemeClr val="tx1"/>
                </a:solidFill>
              </a:rPr>
              <a:t> Normal </a:t>
            </a:r>
            <a:r>
              <a:rPr lang="es-CR" dirty="0" err="1">
                <a:solidFill>
                  <a:schemeClr val="tx1"/>
                </a:solidFill>
              </a:rPr>
              <a:t>equations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Gradient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descent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Logistic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regression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Softmax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regression</a:t>
            </a:r>
            <a:endParaRPr lang="es-C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391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4655-3599-4462-A6BA-FD03248A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8584D-FE45-4355-A068-A0AFB92FB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output labels were names, they would need to be assigned numbers</a:t>
            </a:r>
          </a:p>
          <a:p>
            <a:pPr lvl="1"/>
            <a:r>
              <a:rPr lang="en-US" dirty="0"/>
              <a:t>Can use </a:t>
            </a:r>
            <a:r>
              <a:rPr lang="en-US" dirty="0" err="1"/>
              <a:t>sklearn.preprocessing.LabelEncoder</a:t>
            </a:r>
            <a:endParaRPr lang="en-US" dirty="0"/>
          </a:p>
          <a:p>
            <a:pPr lvl="1"/>
            <a:r>
              <a:rPr lang="en-US" dirty="0"/>
              <a:t>In this case, the labels are already numbers from 0-9</a:t>
            </a:r>
          </a:p>
          <a:p>
            <a:r>
              <a:rPr lang="en-US" dirty="0"/>
              <a:t>Some classifiers can handle multinomial labels directly</a:t>
            </a:r>
          </a:p>
          <a:p>
            <a:r>
              <a:rPr lang="en-US" dirty="0"/>
              <a:t>Others need to be split into multiple </a:t>
            </a:r>
            <a:r>
              <a:rPr lang="en-US" dirty="0" err="1"/>
              <a:t>OvR</a:t>
            </a:r>
            <a:r>
              <a:rPr lang="en-US" dirty="0"/>
              <a:t>/</a:t>
            </a:r>
            <a:r>
              <a:rPr lang="en-US" dirty="0" err="1"/>
              <a:t>OvO</a:t>
            </a:r>
            <a:r>
              <a:rPr lang="en-US" dirty="0"/>
              <a:t> classifiers</a:t>
            </a:r>
          </a:p>
          <a:p>
            <a:r>
              <a:rPr lang="en-US" dirty="0"/>
              <a:t>We will use </a:t>
            </a:r>
            <a:r>
              <a:rPr lang="en-US" dirty="0" err="1"/>
              <a:t>OvR</a:t>
            </a:r>
            <a:endParaRPr lang="en-US" dirty="0"/>
          </a:p>
          <a:p>
            <a:pPr lvl="1"/>
            <a:r>
              <a:rPr lang="en-US" dirty="0"/>
              <a:t>Separate the labels into 10 one-hot-encoded labels</a:t>
            </a:r>
          </a:p>
          <a:p>
            <a:pPr lvl="1"/>
            <a:r>
              <a:rPr lang="en-US" dirty="0"/>
              <a:t>Can use </a:t>
            </a:r>
            <a:r>
              <a:rPr lang="en-US" dirty="0" err="1"/>
              <a:t>sklearn.preprocessing.OneHotEncoder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73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9D09-62AF-43FD-8F2A-D6D9F8AF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Label Encoding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C2145-CEE3-4D6D-AD4B-7FCA51B93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797" y="3588701"/>
            <a:ext cx="5648325" cy="2047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6E0B76-74D7-4D31-B543-22E884585F82}"/>
              </a:ext>
            </a:extLst>
          </p:cNvPr>
          <p:cNvSpPr txBox="1"/>
          <p:nvPr/>
        </p:nvSpPr>
        <p:spPr>
          <a:xfrm>
            <a:off x="838200" y="6241212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Mnist_LinearRegression_1.py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75D551-BABE-406A-AD12-7A5B1C68C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2" y="2225357"/>
            <a:ext cx="8220075" cy="828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8959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09AF-7B4F-4AFB-9F55-5D1C8DE2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  <a:r>
              <a:rPr lang="en-US" dirty="0" err="1"/>
              <a:t>OvR</a:t>
            </a:r>
            <a:r>
              <a:rPr lang="en-US" dirty="0"/>
              <a:t>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B649E-823C-485F-A15C-3ADB39D50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9039"/>
            <a:ext cx="10515600" cy="1588771"/>
          </a:xfrm>
        </p:spPr>
        <p:txBody>
          <a:bodyPr/>
          <a:lstStyle/>
          <a:p>
            <a:r>
              <a:rPr lang="en-US" dirty="0"/>
              <a:t>Since there are 10 columns in the output vector, this trains 10 classifiers, one for every label class</a:t>
            </a:r>
          </a:p>
          <a:p>
            <a:pPr lvl="1"/>
            <a:r>
              <a:rPr lang="en-US" dirty="0"/>
              <a:t>There are 784 coefficients for each of the 10 classifiers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57B83-D7F7-40CB-9520-9BB9CEA6B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7" y="1797209"/>
            <a:ext cx="7058025" cy="1095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31CE27-9490-4BF8-83E4-9A17259C2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189" y="3245939"/>
            <a:ext cx="3276600" cy="238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BFC694-685A-441A-BCA8-527666024447}"/>
              </a:ext>
            </a:extLst>
          </p:cNvPr>
          <p:cNvSpPr txBox="1"/>
          <p:nvPr/>
        </p:nvSpPr>
        <p:spPr>
          <a:xfrm>
            <a:off x="838200" y="6241212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Mnist_LinearRegression_1.py</a:t>
            </a:r>
          </a:p>
        </p:txBody>
      </p:sp>
    </p:spTree>
    <p:extLst>
      <p:ext uri="{BB962C8B-B14F-4D97-AF65-F5344CB8AC3E}">
        <p14:creationId xmlns:p14="http://schemas.microsoft.com/office/powerpoint/2010/main" val="2008295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688C-3D17-4203-B603-12D27885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6C4A-E5B3-4A7D-8CB5-B1299CA1A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will produce 10 prediction probability values</a:t>
            </a:r>
          </a:p>
          <a:p>
            <a:pPr lvl="1"/>
            <a:r>
              <a:rPr lang="en-US" dirty="0"/>
              <a:t>One for every class</a:t>
            </a:r>
          </a:p>
          <a:p>
            <a:r>
              <a:rPr lang="en-US" dirty="0"/>
              <a:t>We need to pick the largest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E3CF44-600B-4214-86AD-178A5231B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17570"/>
            <a:ext cx="5943600" cy="504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60CE57-4F06-4C2B-B8C1-E9053AEC0B3F}"/>
              </a:ext>
            </a:extLst>
          </p:cNvPr>
          <p:cNvSpPr txBox="1"/>
          <p:nvPr/>
        </p:nvSpPr>
        <p:spPr>
          <a:xfrm>
            <a:off x="838200" y="6241212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Mnist_LinearRegression_1.py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CE5E66-BB7B-47C7-9A29-248EB5646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048" y="2791619"/>
            <a:ext cx="1743075" cy="2419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204B33-AE84-4C55-9F3F-62E4F8546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3100" y="2791619"/>
            <a:ext cx="1790700" cy="2409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F0E1E1-EB4E-406B-B3F0-A87BFC6A7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1655" y="4115434"/>
            <a:ext cx="2771775" cy="2028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8393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3D59-E7CA-4741-BF2B-F87AFA19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901D-395C-4234-BC1E-FA23E85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5391" cy="4351338"/>
          </a:xfrm>
        </p:spPr>
        <p:txBody>
          <a:bodyPr>
            <a:normAutofit/>
          </a:bodyPr>
          <a:lstStyle/>
          <a:p>
            <a:r>
              <a:rPr lang="en-US" dirty="0"/>
              <a:t>Decent results</a:t>
            </a:r>
          </a:p>
          <a:p>
            <a:r>
              <a:rPr lang="en-US" dirty="0"/>
              <a:t>Accuracy, precision &amp; recall are all similar</a:t>
            </a:r>
          </a:p>
          <a:p>
            <a:pPr lvl="1"/>
            <a:r>
              <a:rPr lang="en-US" dirty="0"/>
              <a:t>Against training set too, which suggest underfitting</a:t>
            </a:r>
          </a:p>
          <a:p>
            <a:r>
              <a:rPr lang="en-US" dirty="0"/>
              <a:t>Per-class precision &amp; recall:</a:t>
            </a:r>
          </a:p>
          <a:p>
            <a:pPr lvl="1"/>
            <a:r>
              <a:rPr lang="en-US" dirty="0"/>
              <a:t>Recall for 5 is a bit lower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EC5D46-74BC-4AD3-9DDB-72A15F5AF6A6}"/>
              </a:ext>
            </a:extLst>
          </p:cNvPr>
          <p:cNvSpPr txBox="1"/>
          <p:nvPr/>
        </p:nvSpPr>
        <p:spPr>
          <a:xfrm>
            <a:off x="838200" y="6259274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Mnist_LinearRegression_2.py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0ED58-AF15-4815-8887-9FE44EAB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5734050" cy="5591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4431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BBE1-9C36-4EF5-B053-6EB8A333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6E159-EE44-4B7D-B345-815DBE11F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MNIST unscaled pickle file (</a:t>
            </a:r>
            <a:r>
              <a:rPr lang="en-US" dirty="0" err="1"/>
              <a:t>mnist_dataset_unscaled.pickle</a:t>
            </a:r>
            <a:r>
              <a:rPr lang="en-US" dirty="0"/>
              <a:t>)</a:t>
            </a:r>
          </a:p>
          <a:p>
            <a:r>
              <a:rPr lang="en-US" dirty="0"/>
              <a:t>Scale the training and test data</a:t>
            </a:r>
          </a:p>
          <a:p>
            <a:r>
              <a:rPr lang="en-US" dirty="0"/>
              <a:t>One-hot encode the labels</a:t>
            </a:r>
          </a:p>
          <a:p>
            <a:r>
              <a:rPr lang="en-US" dirty="0"/>
              <a:t>Train a linear regression classifier</a:t>
            </a:r>
          </a:p>
          <a:p>
            <a:r>
              <a:rPr lang="en-US" dirty="0"/>
              <a:t>Compute the predicted labels for the test data</a:t>
            </a:r>
          </a:p>
          <a:p>
            <a:r>
              <a:rPr lang="en-US" dirty="0"/>
              <a:t>Compute and print the accuracy score</a:t>
            </a:r>
          </a:p>
          <a:p>
            <a:r>
              <a:rPr lang="en-US" dirty="0"/>
              <a:t>Display 10 images of digits that were predicted incorrectly</a:t>
            </a:r>
          </a:p>
          <a:p>
            <a:pPr lvl="1"/>
            <a:r>
              <a:rPr lang="en-US" dirty="0"/>
              <a:t>Show the predicted and correct labels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B7BF3-7AD5-4242-A2B8-338E4DF66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947" y="4740448"/>
            <a:ext cx="1854515" cy="1880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FE00AC-6ED3-4528-82B9-E885E9E01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556" y="2657059"/>
            <a:ext cx="1942906" cy="1929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F610DA-4E6E-4081-9D61-C31793B6A3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448" r="63484" b="57056"/>
          <a:stretch/>
        </p:blipFill>
        <p:spPr>
          <a:xfrm>
            <a:off x="7421218" y="4488922"/>
            <a:ext cx="2093843" cy="1954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426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88F4-5039-428E-8FC5-974CBE7A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CA6C-E227-4703-98BD-F23F259CF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8725" cy="3832225"/>
          </a:xfrm>
        </p:spPr>
        <p:txBody>
          <a:bodyPr/>
          <a:lstStyle/>
          <a:p>
            <a:r>
              <a:rPr lang="en-US" dirty="0"/>
              <a:t>We can convert the coefficients into an image and view it</a:t>
            </a:r>
          </a:p>
          <a:p>
            <a:r>
              <a:rPr lang="en-US" dirty="0"/>
              <a:t>The largest coefficients are at the top edge</a:t>
            </a:r>
          </a:p>
          <a:p>
            <a:pPr lvl="1"/>
            <a:r>
              <a:rPr lang="en-US" dirty="0"/>
              <a:t>Not where expected</a:t>
            </a:r>
          </a:p>
          <a:p>
            <a:r>
              <a:rPr lang="en-US" dirty="0"/>
              <a:t>There are very large coefficients</a:t>
            </a:r>
          </a:p>
          <a:p>
            <a:pPr lvl="1"/>
            <a:r>
              <a:rPr lang="en-US" dirty="0"/>
              <a:t>But most are close to zero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026EB-3B64-4BAF-A0AB-94C5C72B1D86}"/>
              </a:ext>
            </a:extLst>
          </p:cNvPr>
          <p:cNvSpPr txBox="1"/>
          <p:nvPr/>
        </p:nvSpPr>
        <p:spPr>
          <a:xfrm>
            <a:off x="838200" y="6241212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Mnist_LinearRegression_3.py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B6040D-436C-4F47-A906-8C9E08415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55" y="5120856"/>
            <a:ext cx="3686175" cy="828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81589C-CEFA-4DC2-8C57-8E9464F18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482" y="4815700"/>
            <a:ext cx="2386012" cy="19541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365DAF-7AEF-4C81-9E16-21A0FA256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431" y="3494087"/>
            <a:ext cx="1687664" cy="17315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FE1252-76BE-4E00-B8DF-2ED0451A2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6135" y="3494087"/>
            <a:ext cx="1687665" cy="17482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7D32BB-EE68-421F-8D2D-2CCB6160D9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7955" y="1825625"/>
            <a:ext cx="5048250" cy="1476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0773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A9F6-4EEA-4904-A274-954E17E3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the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C885-B278-405E-838D-0707BE26A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limit the range of values displayed (letting it saturate), we can see a bit of the patterns</a:t>
            </a:r>
          </a:p>
          <a:p>
            <a:pPr lvl="1"/>
            <a:r>
              <a:rPr lang="en-US" dirty="0"/>
              <a:t>But it is still counter-intuitive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45DB7-6183-4F65-9B82-52685E6A9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063" y="3424941"/>
            <a:ext cx="2051016" cy="2103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4FC6F5-8208-4D88-98BB-1ADA1AC2E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478" y="3429000"/>
            <a:ext cx="2138682" cy="2099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FDC817-A319-459D-807E-742C6F41BAFB}"/>
              </a:ext>
            </a:extLst>
          </p:cNvPr>
          <p:cNvSpPr txBox="1"/>
          <p:nvPr/>
        </p:nvSpPr>
        <p:spPr>
          <a:xfrm>
            <a:off x="838200" y="6241212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Mnist_LinearRegression_3.py</a:t>
            </a:r>
          </a:p>
        </p:txBody>
      </p:sp>
    </p:spTree>
    <p:extLst>
      <p:ext uri="{BB962C8B-B14F-4D97-AF65-F5344CB8AC3E}">
        <p14:creationId xmlns:p14="http://schemas.microsoft.com/office/powerpoint/2010/main" val="1794216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E604-C67E-409B-BFB9-32E7D03C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Background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9CD0-676A-41F5-A08D-2497D9294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7489"/>
            <a:ext cx="4568190" cy="3399473"/>
          </a:xfrm>
        </p:spPr>
        <p:txBody>
          <a:bodyPr>
            <a:normAutofit/>
          </a:bodyPr>
          <a:lstStyle/>
          <a:p>
            <a:r>
              <a:rPr lang="en-US" sz="2400" dirty="0"/>
              <a:t>Helps avoid artificially large coefficients due to pixels that are always zero</a:t>
            </a:r>
          </a:p>
          <a:p>
            <a:r>
              <a:rPr lang="en-US" sz="2400" dirty="0"/>
              <a:t>There are still many large coefficients on the edges</a:t>
            </a:r>
          </a:p>
          <a:p>
            <a:r>
              <a:rPr lang="en-US" sz="2400" dirty="0"/>
              <a:t>Adding more noise reduces this effect, but reduces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52436-DDD2-4918-87D5-060983585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4783"/>
            <a:ext cx="7820025" cy="1104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094683-C5E8-4ABD-B424-B5840591E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705" y="5362260"/>
            <a:ext cx="3790950" cy="857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CB370E-63F1-441D-9E85-31789CC9EAB2}"/>
              </a:ext>
            </a:extLst>
          </p:cNvPr>
          <p:cNvSpPr txBox="1"/>
          <p:nvPr/>
        </p:nvSpPr>
        <p:spPr>
          <a:xfrm>
            <a:off x="838200" y="6241212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Mnist_LinearRegression_4.py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0341FC-BE65-42F7-9A34-E1AA0BD80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458" y="1677668"/>
            <a:ext cx="1895475" cy="600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66D7AB-31FB-473C-BFE7-0BD5410F8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1" y="2759230"/>
            <a:ext cx="2461260" cy="25120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412E16-4271-4D9F-9957-AAF5801C7C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0745" y="3031723"/>
            <a:ext cx="2628900" cy="196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7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A6A4-9A89-4C8B-8A88-E590D226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F3078-B3FD-4365-90E7-9899A97C0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14310" cy="4220845"/>
          </a:xfrm>
        </p:spPr>
        <p:txBody>
          <a:bodyPr/>
          <a:lstStyle/>
          <a:p>
            <a:r>
              <a:rPr lang="en-US" dirty="0"/>
              <a:t>A variant of linear regression that imposes penalties on large coefficients</a:t>
            </a:r>
          </a:p>
          <a:p>
            <a:r>
              <a:rPr lang="en-US" dirty="0"/>
              <a:t>The coefficients are nicely distributed without the need for noise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Results are very similar to</a:t>
            </a:r>
            <a:br>
              <a:rPr lang="en-US" dirty="0"/>
            </a:br>
            <a:r>
              <a:rPr lang="en-US" dirty="0"/>
              <a:t>Linear Regression with noise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A6437-4ED2-496B-A59E-73900E62C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110" y="3484526"/>
            <a:ext cx="2917507" cy="2259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F90109-CE20-490D-BC4A-0F63E3ABA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439" y="2520565"/>
            <a:ext cx="1754505" cy="18168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128728-17F4-4915-8BD3-2EAEFBA4F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4439" y="4558947"/>
            <a:ext cx="1754506" cy="17960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E81D79-351C-4AF6-9D79-CA132C141D63}"/>
              </a:ext>
            </a:extLst>
          </p:cNvPr>
          <p:cNvSpPr txBox="1"/>
          <p:nvPr/>
        </p:nvSpPr>
        <p:spPr>
          <a:xfrm>
            <a:off x="838200" y="6241212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Mnist_RidgeRegression_1.py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35A095-050B-47CF-8C86-76947BC29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255" y="3624975"/>
            <a:ext cx="3733800" cy="828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7FE83A-B9B0-47C9-92E7-F6400C30C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1690" y="5562816"/>
            <a:ext cx="1905000" cy="581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086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452F45-6B05-477E-977B-C08A1860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62104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5BEA-F117-480A-B3FC-AC73E1EC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54B16-1885-4653-96F1-BE3BC9E7A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8470" cy="4667250"/>
          </a:xfrm>
        </p:spPr>
        <p:txBody>
          <a:bodyPr>
            <a:normAutofit/>
          </a:bodyPr>
          <a:lstStyle/>
          <a:p>
            <a:r>
              <a:rPr lang="en-US" dirty="0"/>
              <a:t>Another variant of linear regression that </a:t>
            </a:r>
            <a:br>
              <a:rPr lang="en-US" dirty="0"/>
            </a:br>
            <a:r>
              <a:rPr lang="en-US" dirty="0"/>
              <a:t>tends to produce few non-zero coefficients</a:t>
            </a:r>
          </a:p>
          <a:p>
            <a:pPr lvl="1"/>
            <a:r>
              <a:rPr lang="en-US" dirty="0"/>
              <a:t>Trained by gradient descent (slower)</a:t>
            </a:r>
          </a:p>
          <a:p>
            <a:pPr lvl="1"/>
            <a:r>
              <a:rPr lang="en-US" dirty="0"/>
              <a:t>It has a regularization parameter α that we can tune</a:t>
            </a:r>
          </a:p>
          <a:p>
            <a:r>
              <a:rPr lang="en-US" dirty="0"/>
              <a:t>Uses a lot less non-zero coefficients</a:t>
            </a:r>
          </a:p>
          <a:p>
            <a:pPr lvl="1"/>
            <a:r>
              <a:rPr lang="en-US" dirty="0"/>
              <a:t>Closer to where we expect them</a:t>
            </a:r>
          </a:p>
          <a:p>
            <a:r>
              <a:rPr lang="en-US" dirty="0"/>
              <a:t>Results are worse: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E849C7-1E75-4E97-B7A3-A184D45C5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036" y="1688027"/>
            <a:ext cx="2145126" cy="22152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D3F8FB-1819-4CE7-BCA3-78AFB24F6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036" y="4131211"/>
            <a:ext cx="2145126" cy="21900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819A49-7797-4BC5-9189-B60CE1CDF191}"/>
              </a:ext>
            </a:extLst>
          </p:cNvPr>
          <p:cNvSpPr txBox="1"/>
          <p:nvPr/>
        </p:nvSpPr>
        <p:spPr>
          <a:xfrm>
            <a:off x="838200" y="6241212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Mnist_LassoRegression_1.py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95AFEC-D385-4DB0-9F3D-FBFD70A67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529" y="5169072"/>
            <a:ext cx="1876425" cy="619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2425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70AD-609E-4A87-B64A-29543171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Net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F30BA-CA0C-4B7F-A60E-A0E4D9D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02830" cy="4351338"/>
          </a:xfrm>
        </p:spPr>
        <p:txBody>
          <a:bodyPr/>
          <a:lstStyle/>
          <a:p>
            <a:r>
              <a:rPr lang="en-US" dirty="0"/>
              <a:t>Yet another variant of linear regression</a:t>
            </a:r>
          </a:p>
          <a:p>
            <a:pPr lvl="1"/>
            <a:r>
              <a:rPr lang="en-US" dirty="0"/>
              <a:t>Behaves a bit like Lasso and Ridge combined</a:t>
            </a:r>
          </a:p>
          <a:p>
            <a:pPr lvl="1"/>
            <a:r>
              <a:rPr lang="en-US" dirty="0"/>
              <a:t>Has two tuning parameters </a:t>
            </a:r>
            <a:r>
              <a:rPr lang="en-US" i="1" dirty="0"/>
              <a:t>α</a:t>
            </a:r>
            <a:r>
              <a:rPr lang="en-US" dirty="0"/>
              <a:t> and </a:t>
            </a:r>
            <a:r>
              <a:rPr lang="en-US" i="1" dirty="0"/>
              <a:t>l1_ratio</a:t>
            </a:r>
          </a:p>
          <a:p>
            <a:r>
              <a:rPr lang="en-US" dirty="0"/>
              <a:t>Generates more coefficients than Lasso, not as many as Ridge</a:t>
            </a:r>
          </a:p>
          <a:p>
            <a:r>
              <a:rPr lang="en-US" dirty="0"/>
              <a:t>Results are comparable with </a:t>
            </a:r>
            <a:r>
              <a:rPr lang="en-US" dirty="0" err="1"/>
              <a:t>LinearRegression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C1E7BA-87EE-4205-A645-58105F3C5C3C}"/>
              </a:ext>
            </a:extLst>
          </p:cNvPr>
          <p:cNvSpPr txBox="1"/>
          <p:nvPr/>
        </p:nvSpPr>
        <p:spPr>
          <a:xfrm>
            <a:off x="838200" y="6241212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Mnist_ElasticNetRegression_1.py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BA1AAD-649C-459E-BF25-C458D0FD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522" y="1539349"/>
            <a:ext cx="2220277" cy="2294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3185BD-FFBD-42FF-BB22-F7578E308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521" y="4003947"/>
            <a:ext cx="2220277" cy="22944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300188-6563-4E0C-A163-0FDECF4F4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562" y="4731067"/>
            <a:ext cx="1895475" cy="619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67250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8B83B86-DBA6-4618-96BE-1B2C71A2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Break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5D201-82BF-4738-988B-E090FC1E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Back at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30819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10BD13-16FA-4A56-B03D-20B03B33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Multinomial Logistic Regression (</a:t>
            </a:r>
            <a:r>
              <a:rPr lang="en-US" dirty="0" err="1"/>
              <a:t>Softmax</a:t>
            </a:r>
            <a:r>
              <a:rPr lang="en-US" dirty="0"/>
              <a:t> Regression)</a:t>
            </a:r>
          </a:p>
        </p:txBody>
      </p:sp>
    </p:spTree>
    <p:extLst>
      <p:ext uri="{BB962C8B-B14F-4D97-AF65-F5344CB8AC3E}">
        <p14:creationId xmlns:p14="http://schemas.microsoft.com/office/powerpoint/2010/main" val="2783617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63CF-D484-4969-8082-2912E522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E6A26-29E6-4763-8652-132FA9BC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extension of the Logistic function to multiple outputs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output will be in the range [0, 1]</a:t>
            </a:r>
          </a:p>
          <a:p>
            <a:r>
              <a:rPr lang="en-US" dirty="0"/>
              <a:t>Ensures that they all add-up to 1</a:t>
            </a:r>
          </a:p>
          <a:p>
            <a:pPr lvl="1"/>
            <a:r>
              <a:rPr lang="en-US" dirty="0"/>
              <a:t>The outputs can be considered probabilities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660336-304E-46CF-996F-193CF60D8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264" y="2295179"/>
            <a:ext cx="3093988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54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7C30-D8FF-4EC2-A3D7-3519301D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CB27-7C3B-48E4-A42C-73DF416B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Minimizes an overall cost function that has one component for every possible class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Minimizing this cost function results in an optimal class choice</a:t>
            </a:r>
          </a:p>
          <a:p>
            <a:pPr lvl="1"/>
            <a:r>
              <a:rPr lang="en-US" dirty="0"/>
              <a:t>Used in gradient descent</a:t>
            </a:r>
          </a:p>
        </p:txBody>
      </p:sp>
      <p:pic>
        <p:nvPicPr>
          <p:cNvPr id="5" name="Picture 2" descr="https://chrisjmccormick.files.wordpress.com/2014/06/softmaxregression_cost.png">
            <a:extLst>
              <a:ext uri="{FF2B5EF4-FFF2-40B4-BE49-F238E27FC236}">
                <a16:creationId xmlns:a16="http://schemas.microsoft.com/office/drawing/2014/main" id="{02207476-2423-4562-9A6B-2B0532290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47" b="-3344"/>
          <a:stretch/>
        </p:blipFill>
        <p:spPr bwMode="auto">
          <a:xfrm>
            <a:off x="3608697" y="2677721"/>
            <a:ext cx="4074147" cy="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1369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3E82-EC7D-4E3F-9E62-F3F136F7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Regression in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84548-A315-42DE-BDA5-A14206A48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LogisticRegression</a:t>
            </a:r>
            <a:r>
              <a:rPr lang="en-US" dirty="0"/>
              <a:t> can be used for </a:t>
            </a:r>
            <a:r>
              <a:rPr lang="en-US" dirty="0" err="1"/>
              <a:t>Softmax</a:t>
            </a:r>
            <a:r>
              <a:rPr lang="en-US" dirty="0"/>
              <a:t> regression</a:t>
            </a:r>
          </a:p>
          <a:p>
            <a:pPr lvl="1"/>
            <a:r>
              <a:rPr lang="en-US" dirty="0"/>
              <a:t>Set the parameter </a:t>
            </a:r>
            <a:r>
              <a:rPr lang="en-US" dirty="0" err="1"/>
              <a:t>multi_class</a:t>
            </a:r>
            <a:r>
              <a:rPr lang="en-US" dirty="0"/>
              <a:t> = “multinomial”</a:t>
            </a:r>
          </a:p>
          <a:p>
            <a:pPr lvl="1"/>
            <a:r>
              <a:rPr lang="en-US" dirty="0"/>
              <a:t>No need to do one-hot encoding of labels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Need to use a  stochastic gradient descent solver (a.k.a. “sag”)</a:t>
            </a:r>
          </a:p>
          <a:p>
            <a:pPr lvl="1"/>
            <a:r>
              <a:rPr lang="en-US" dirty="0"/>
              <a:t>Need to adjust the convergence tolerance and limit the iterations</a:t>
            </a:r>
          </a:p>
          <a:p>
            <a:pPr lvl="1"/>
            <a:r>
              <a:rPr lang="en-US" dirty="0"/>
              <a:t>Otherwise it is too slow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D0785-60F4-4D50-BD25-9E8C65020119}"/>
              </a:ext>
            </a:extLst>
          </p:cNvPr>
          <p:cNvSpPr txBox="1"/>
          <p:nvPr/>
        </p:nvSpPr>
        <p:spPr>
          <a:xfrm>
            <a:off x="838200" y="6241212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Mnist_LogisticRegression_1.py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F35B5-5BD7-4B3F-B222-BB4013434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55" y="3075170"/>
            <a:ext cx="7524750" cy="1571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0017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F0ED-6D75-41BB-866A-42B81F71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A35B-438A-4594-B4E5-2A732625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5310" cy="2894965"/>
          </a:xfrm>
        </p:spPr>
        <p:txBody>
          <a:bodyPr/>
          <a:lstStyle/>
          <a:p>
            <a:r>
              <a:rPr lang="en-US" dirty="0"/>
              <a:t>Significantly better than 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FC5C27-FFFC-42F3-974F-6A6A187E8309}"/>
              </a:ext>
            </a:extLst>
          </p:cNvPr>
          <p:cNvSpPr txBox="1"/>
          <p:nvPr/>
        </p:nvSpPr>
        <p:spPr>
          <a:xfrm>
            <a:off x="838200" y="6241212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Mnist_LogisticRegression_1.py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0E6C90-7FDC-4C25-A11C-819F2E963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541" y="1493306"/>
            <a:ext cx="5143500" cy="5015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1170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F0ED-6D75-41BB-866A-42B81F71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A35B-438A-4594-B4E5-2A732625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21957" cy="4351338"/>
          </a:xfrm>
        </p:spPr>
        <p:txBody>
          <a:bodyPr/>
          <a:lstStyle/>
          <a:p>
            <a:r>
              <a:rPr lang="en-US" dirty="0"/>
              <a:t>The coefficients are nicely distributed</a:t>
            </a:r>
          </a:p>
          <a:p>
            <a:r>
              <a:rPr lang="en-US" dirty="0"/>
              <a:t>Their locations make sense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FC5C27-FFFC-42F3-974F-6A6A187E8309}"/>
              </a:ext>
            </a:extLst>
          </p:cNvPr>
          <p:cNvSpPr txBox="1"/>
          <p:nvPr/>
        </p:nvSpPr>
        <p:spPr>
          <a:xfrm>
            <a:off x="838200" y="6241212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Mnist_LogisticRegression_1.py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6D07E-E748-4D69-918F-178096147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982" y="1825625"/>
            <a:ext cx="2280948" cy="17583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499BAF-0FC2-4164-98F3-12B86F7DC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200" y="3852113"/>
            <a:ext cx="3600450" cy="838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F31781-70D2-40CF-BCDB-ABEA4F23C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5920" y="1761376"/>
            <a:ext cx="2076450" cy="2090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AF223E-C910-46FB-8E94-7BFBBF3BA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5920" y="4188891"/>
            <a:ext cx="2090738" cy="20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673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25AF-C0E0-46E7-9430-A4F980CC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D51AA-7EDA-441C-B832-2F581EFD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the example in Mnist_LogisticRegression_1.py but use </a:t>
            </a:r>
            <a:r>
              <a:rPr lang="en-US" dirty="0" err="1"/>
              <a:t>OvR</a:t>
            </a:r>
            <a:r>
              <a:rPr lang="en-US" dirty="0"/>
              <a:t> classifications instead of multinomial optimization</a:t>
            </a:r>
          </a:p>
          <a:p>
            <a:pPr lvl="1"/>
            <a:r>
              <a:rPr lang="en-US" dirty="0"/>
              <a:t>Is it easier or harder to converge?</a:t>
            </a:r>
          </a:p>
          <a:p>
            <a:pPr lvl="1"/>
            <a:r>
              <a:rPr lang="en-US" dirty="0"/>
              <a:t>Are the results the same, better or worse?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4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3C3272-CD04-470D-BD84-1341DB99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Classification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2DA9EF-B017-44F4-B685-6F2C48B2C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63120" cy="4351338"/>
          </a:xfrm>
        </p:spPr>
        <p:txBody>
          <a:bodyPr/>
          <a:lstStyle/>
          <a:p>
            <a:r>
              <a:rPr lang="en-US" dirty="0"/>
              <a:t>Classification into 3 or more classes</a:t>
            </a:r>
          </a:p>
          <a:p>
            <a:pPr lvl="1"/>
            <a:r>
              <a:rPr lang="en-US" dirty="0"/>
              <a:t>Mutually exclusive</a:t>
            </a:r>
          </a:p>
          <a:p>
            <a:r>
              <a:rPr lang="en-US" dirty="0"/>
              <a:t>Also known as </a:t>
            </a:r>
            <a:r>
              <a:rPr lang="en-US" i="1" dirty="0"/>
              <a:t>multiclass</a:t>
            </a:r>
            <a:r>
              <a:rPr lang="en-US" dirty="0"/>
              <a:t> classification</a:t>
            </a:r>
          </a:p>
          <a:p>
            <a:r>
              <a:rPr lang="en-US" dirty="0"/>
              <a:t>Some classifiers can handle multinomial classification directly</a:t>
            </a:r>
          </a:p>
          <a:p>
            <a:pPr lvl="1"/>
            <a:r>
              <a:rPr lang="en-US" dirty="0" err="1"/>
              <a:t>kNN</a:t>
            </a:r>
            <a:r>
              <a:rPr lang="en-US" dirty="0"/>
              <a:t>, decision trees</a:t>
            </a:r>
          </a:p>
          <a:p>
            <a:r>
              <a:rPr lang="en-US" dirty="0"/>
              <a:t>Others need transformations to convert the problem into multiple binary problems</a:t>
            </a:r>
          </a:p>
        </p:txBody>
      </p:sp>
      <p:pic>
        <p:nvPicPr>
          <p:cNvPr id="7" name="Picture 2" descr="Image result for ovo classifier">
            <a:extLst>
              <a:ext uri="{FF2B5EF4-FFF2-40B4-BE49-F238E27FC236}">
                <a16:creationId xmlns:a16="http://schemas.microsoft.com/office/drawing/2014/main" id="{0BC3D825-87E0-4F3C-A98C-230AC02B4E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9" t="45005" r="52157" b="29840"/>
          <a:stretch/>
        </p:blipFill>
        <p:spPr bwMode="auto">
          <a:xfrm>
            <a:off x="8616098" y="2624266"/>
            <a:ext cx="2353917" cy="224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4137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47070E-77A6-40C6-9534-B279C763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&amp; Random Forests</a:t>
            </a:r>
          </a:p>
        </p:txBody>
      </p:sp>
    </p:spTree>
    <p:extLst>
      <p:ext uri="{BB962C8B-B14F-4D97-AF65-F5344CB8AC3E}">
        <p14:creationId xmlns:p14="http://schemas.microsoft.com/office/powerpoint/2010/main" val="26556681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706D-DD6F-41B3-A4E2-4C6C268D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A9A96-A0D9-4E18-9282-18A1A316F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6472" cy="4351338"/>
          </a:xfrm>
        </p:spPr>
        <p:txBody>
          <a:bodyPr/>
          <a:lstStyle/>
          <a:p>
            <a:r>
              <a:rPr lang="en-US" dirty="0"/>
              <a:t>Decision trees can handle multinomial classification directly</a:t>
            </a:r>
          </a:p>
          <a:p>
            <a:pPr lvl="1"/>
            <a:r>
              <a:rPr lang="en-US" dirty="0"/>
              <a:t>We can use it to tune </a:t>
            </a:r>
            <a:r>
              <a:rPr lang="en-US" dirty="0" err="1"/>
              <a:t>min_samples_leaf</a:t>
            </a:r>
            <a:endParaRPr lang="en-US" dirty="0"/>
          </a:p>
          <a:p>
            <a:r>
              <a:rPr lang="en-US" dirty="0"/>
              <a:t>Selected: </a:t>
            </a:r>
          </a:p>
          <a:p>
            <a:pPr lvl="1"/>
            <a:r>
              <a:rPr lang="en-US" dirty="0" err="1"/>
              <a:t>min_samples_leaf</a:t>
            </a:r>
            <a:r>
              <a:rPr lang="en-US" dirty="0"/>
              <a:t>=5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6538F-CE68-43FB-B26B-510E25E1C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224" y="1439025"/>
            <a:ext cx="4892024" cy="4802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A6F1E8-E1FC-4249-8DF9-A2985C7C6544}"/>
              </a:ext>
            </a:extLst>
          </p:cNvPr>
          <p:cNvSpPr txBox="1"/>
          <p:nvPr/>
        </p:nvSpPr>
        <p:spPr>
          <a:xfrm>
            <a:off x="838200" y="6241212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Mnist_DecTree_1.py</a:t>
            </a:r>
          </a:p>
        </p:txBody>
      </p:sp>
    </p:spTree>
    <p:extLst>
      <p:ext uri="{BB962C8B-B14F-4D97-AF65-F5344CB8AC3E}">
        <p14:creationId xmlns:p14="http://schemas.microsoft.com/office/powerpoint/2010/main" val="30663607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706D-DD6F-41B3-A4E2-4C6C268D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A9A96-A0D9-4E18-9282-18A1A316F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5300" cy="4351338"/>
          </a:xfrm>
        </p:spPr>
        <p:txBody>
          <a:bodyPr/>
          <a:lstStyle/>
          <a:p>
            <a:r>
              <a:rPr lang="en-US" dirty="0"/>
              <a:t>Results get a lot better with random forests</a:t>
            </a:r>
          </a:p>
          <a:p>
            <a:r>
              <a:rPr lang="en-US" dirty="0"/>
              <a:t>With:</a:t>
            </a:r>
          </a:p>
          <a:p>
            <a:pPr lvl="1"/>
            <a:r>
              <a:rPr lang="en-US" dirty="0" err="1"/>
              <a:t>n_estimators</a:t>
            </a:r>
            <a:r>
              <a:rPr lang="en-US" dirty="0"/>
              <a:t>=100</a:t>
            </a:r>
          </a:p>
          <a:p>
            <a:pPr lvl="1"/>
            <a:r>
              <a:rPr lang="en-US" dirty="0" err="1"/>
              <a:t>min_samples_leaf</a:t>
            </a:r>
            <a:r>
              <a:rPr lang="en-US" dirty="0"/>
              <a:t>=5</a:t>
            </a:r>
          </a:p>
          <a:p>
            <a:r>
              <a:rPr lang="en-US" dirty="0"/>
              <a:t>Nice!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6F1E8-E1FC-4249-8DF9-A2985C7C6544}"/>
              </a:ext>
            </a:extLst>
          </p:cNvPr>
          <p:cNvSpPr txBox="1"/>
          <p:nvPr/>
        </p:nvSpPr>
        <p:spPr>
          <a:xfrm>
            <a:off x="838200" y="6241212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Mnist_RandForest_1.py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63FF2-EB11-4A11-8B69-3EDDD6915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307" y="1254443"/>
            <a:ext cx="4930835" cy="4922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85117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5F35-ED42-440B-95D4-7040294F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Mis-Classifications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C1CD-9C31-48E9-9182-65F844C42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17852"/>
          </a:xfrm>
        </p:spPr>
        <p:txBody>
          <a:bodyPr/>
          <a:lstStyle/>
          <a:p>
            <a:r>
              <a:rPr lang="en-US" dirty="0"/>
              <a:t>Getting cases that are vague</a:t>
            </a:r>
          </a:p>
          <a:p>
            <a:pPr lvl="1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70D9F5-A4BB-48CC-9AC9-31CF680E5BDA}"/>
              </a:ext>
            </a:extLst>
          </p:cNvPr>
          <p:cNvSpPr txBox="1"/>
          <p:nvPr/>
        </p:nvSpPr>
        <p:spPr>
          <a:xfrm>
            <a:off x="838200" y="6156068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Mnist_RandForest_1.py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B14903-B89D-47B1-AA59-323A02B43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829" y="3043477"/>
            <a:ext cx="2253646" cy="23122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52B27A-BD27-414C-A845-22C7568A4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15" y="3043476"/>
            <a:ext cx="2291373" cy="23122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292C8E-1A90-45A5-A6CB-B766661BF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247" y="3052750"/>
            <a:ext cx="2243306" cy="23211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A691B9-89B0-456D-8B3E-83212313F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8995" y="3052749"/>
            <a:ext cx="2328062" cy="23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109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C737-B3B9-4EA4-9C50-1C5978E1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0CDB8-DCC4-4143-9DAC-C845D1A59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8350" cy="4351338"/>
          </a:xfrm>
        </p:spPr>
        <p:txBody>
          <a:bodyPr/>
          <a:lstStyle/>
          <a:p>
            <a:r>
              <a:rPr lang="en-US" dirty="0"/>
              <a:t>From the random forest, we can obtain the feature </a:t>
            </a:r>
            <a:r>
              <a:rPr lang="en-US" dirty="0" err="1"/>
              <a:t>importances</a:t>
            </a:r>
            <a:endParaRPr lang="en-US" dirty="0"/>
          </a:p>
          <a:p>
            <a:r>
              <a:rPr lang="en-US" dirty="0"/>
              <a:t>These represent the relative importance each pixel has in the classification</a:t>
            </a:r>
          </a:p>
          <a:p>
            <a:r>
              <a:rPr lang="en-US" dirty="0"/>
              <a:t>We could use this to mask-off unimportant pixels</a:t>
            </a:r>
          </a:p>
          <a:p>
            <a:pPr lvl="1"/>
            <a:r>
              <a:rPr lang="en-US" dirty="0"/>
              <a:t>Feature pruning for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3BBBC-07A9-4A33-99D8-98F689702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1690688"/>
            <a:ext cx="4631055" cy="4466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CC7B9F-7925-4F87-8AE5-A8A3C5CD50F9}"/>
              </a:ext>
            </a:extLst>
          </p:cNvPr>
          <p:cNvSpPr txBox="1"/>
          <p:nvPr/>
        </p:nvSpPr>
        <p:spPr>
          <a:xfrm>
            <a:off x="838200" y="6156068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Mnist_RandForest_2.py</a:t>
            </a:r>
          </a:p>
        </p:txBody>
      </p:sp>
    </p:spTree>
    <p:extLst>
      <p:ext uri="{BB962C8B-B14F-4D97-AF65-F5344CB8AC3E}">
        <p14:creationId xmlns:p14="http://schemas.microsoft.com/office/powerpoint/2010/main" val="19536513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77D7-2124-41D7-ADCB-2ACFC6A7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Classification Results for MNIST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7851-9219-42D0-9D28-0CE39FA8A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hlinkClick r:id="rId2"/>
              </a:rPr>
              <a:t>http://yann.lecun.com/exdb/mnist/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B58743-85F3-44F7-864A-8A3565702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362065"/>
              </p:ext>
            </p:extLst>
          </p:nvPr>
        </p:nvGraphicFramePr>
        <p:xfrm>
          <a:off x="3715026" y="2994791"/>
          <a:ext cx="406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195737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249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43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88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kNN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96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12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6-Layer 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99.65%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86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Convolutional 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99.65%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202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8969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9C31B5-E9B1-4598-8F52-9711CFA6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Resolution</a:t>
            </a:r>
          </a:p>
        </p:txBody>
      </p:sp>
    </p:spTree>
    <p:extLst>
      <p:ext uri="{BB962C8B-B14F-4D97-AF65-F5344CB8AC3E}">
        <p14:creationId xmlns:p14="http://schemas.microsoft.com/office/powerpoint/2010/main" val="38529476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97C7-C92C-4AD6-BF41-75F18484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Image Resolution on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978DB-8C8C-4F0B-8C5E-11B048160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interesting to study the effects of reducing the image resolution on classification results</a:t>
            </a:r>
          </a:p>
          <a:p>
            <a:r>
              <a:rPr lang="en-US" dirty="0"/>
              <a:t>We can resample the images to different sizes and re-run the classifiers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51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6F0F0E-923E-44DA-9ABA-61B60854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Resizing Images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520155-1DD5-4CD6-9EB4-8FEEE9D73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dirty="0" err="1"/>
              <a:t>scikit</a:t>
            </a:r>
            <a:r>
              <a:rPr lang="en-US" dirty="0"/>
              <a:t>-image to resize the input images</a:t>
            </a:r>
          </a:p>
          <a:p>
            <a:pPr lvl="1"/>
            <a:r>
              <a:rPr lang="en-US" dirty="0"/>
              <a:t>As a pre-processing step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F3268-B41A-4B06-9096-FE6251964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9295"/>
            <a:ext cx="8839966" cy="2918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C8A152-E6DE-4667-88A9-CBD74D6B9869}"/>
              </a:ext>
            </a:extLst>
          </p:cNvPr>
          <p:cNvSpPr txBox="1"/>
          <p:nvPr/>
        </p:nvSpPr>
        <p:spPr>
          <a:xfrm>
            <a:off x="838200" y="6176963"/>
            <a:ext cx="392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Mnist_Resize_1.py</a:t>
            </a:r>
          </a:p>
        </p:txBody>
      </p:sp>
    </p:spTree>
    <p:extLst>
      <p:ext uri="{BB962C8B-B14F-4D97-AF65-F5344CB8AC3E}">
        <p14:creationId xmlns:p14="http://schemas.microsoft.com/office/powerpoint/2010/main" val="17672859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6F0F0E-923E-44DA-9ABA-61B60854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Resizing Images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520155-1DD5-4CD6-9EB4-8FEEE9D7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6349"/>
          </a:xfrm>
        </p:spPr>
        <p:txBody>
          <a:bodyPr/>
          <a:lstStyle/>
          <a:p>
            <a:r>
              <a:rPr lang="en-US" dirty="0"/>
              <a:t>We can visualize some of the images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8A152-E6DE-4667-88A9-CBD74D6B9869}"/>
              </a:ext>
            </a:extLst>
          </p:cNvPr>
          <p:cNvSpPr txBox="1"/>
          <p:nvPr/>
        </p:nvSpPr>
        <p:spPr>
          <a:xfrm>
            <a:off x="838200" y="6176963"/>
            <a:ext cx="392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Mnist_Explore_4.py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DBA880-FC1C-43BD-ABAD-306DD56A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90" y="2867931"/>
            <a:ext cx="1728288" cy="1715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809321-AD81-46A2-A746-1375F2740545}"/>
              </a:ext>
            </a:extLst>
          </p:cNvPr>
          <p:cNvSpPr txBox="1"/>
          <p:nvPr/>
        </p:nvSpPr>
        <p:spPr>
          <a:xfrm>
            <a:off x="1944380" y="4707145"/>
            <a:ext cx="95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20x20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5D3A37-F42B-4A4B-B58C-6AAA59ABA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454" y="2891910"/>
            <a:ext cx="1728288" cy="1740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97617D-99AE-45EC-9BD5-56C1C3862593}"/>
              </a:ext>
            </a:extLst>
          </p:cNvPr>
          <p:cNvSpPr txBox="1"/>
          <p:nvPr/>
        </p:nvSpPr>
        <p:spPr>
          <a:xfrm>
            <a:off x="3874718" y="4707974"/>
            <a:ext cx="95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16x16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F5E641-8BC7-446C-BAD8-E2DA61D20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318" y="2891910"/>
            <a:ext cx="1785174" cy="17157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DE0CA9-2ABC-40BC-8D86-10EBA2291DCD}"/>
              </a:ext>
            </a:extLst>
          </p:cNvPr>
          <p:cNvSpPr txBox="1"/>
          <p:nvPr/>
        </p:nvSpPr>
        <p:spPr>
          <a:xfrm>
            <a:off x="5999833" y="4709984"/>
            <a:ext cx="95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12x12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21AFE3-E39A-41BD-8AF0-BEDE7AAF9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4516" y="2891910"/>
            <a:ext cx="1785174" cy="17562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0E8E8A-02A6-496B-A14B-7B3593985A81}"/>
              </a:ext>
            </a:extLst>
          </p:cNvPr>
          <p:cNvSpPr txBox="1"/>
          <p:nvPr/>
        </p:nvSpPr>
        <p:spPr>
          <a:xfrm>
            <a:off x="8236432" y="4710452"/>
            <a:ext cx="69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8x8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9F6E54-5D2E-4524-B11C-E2DBECB712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3713" y="2814387"/>
            <a:ext cx="1925783" cy="18223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FA12A5-69FF-4F3E-8180-8FC3F93BEF76}"/>
              </a:ext>
            </a:extLst>
          </p:cNvPr>
          <p:cNvSpPr txBox="1"/>
          <p:nvPr/>
        </p:nvSpPr>
        <p:spPr>
          <a:xfrm>
            <a:off x="10296476" y="4703029"/>
            <a:ext cx="69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</p:spTree>
    <p:extLst>
      <p:ext uri="{BB962C8B-B14F-4D97-AF65-F5344CB8AC3E}">
        <p14:creationId xmlns:p14="http://schemas.microsoft.com/office/powerpoint/2010/main" val="198874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A9AF-DD1C-46E7-9DBD-D350DD2E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One-vs-Rest (</a:t>
            </a:r>
            <a:r>
              <a:rPr lang="en-US" dirty="0" err="1"/>
              <a:t>OvR</a:t>
            </a:r>
            <a:r>
              <a:rPr lang="en-US" dirty="0"/>
              <a:t>)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D0514-6084-4F53-A2C6-114394640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77025" cy="4351338"/>
          </a:xfrm>
        </p:spPr>
        <p:txBody>
          <a:bodyPr/>
          <a:lstStyle/>
          <a:p>
            <a:r>
              <a:rPr lang="en-US" dirty="0"/>
              <a:t>You can convert a multinomial classification problem into several </a:t>
            </a:r>
            <a:r>
              <a:rPr lang="en-US" dirty="0" err="1"/>
              <a:t>OvR</a:t>
            </a:r>
            <a:r>
              <a:rPr lang="en-US" dirty="0"/>
              <a:t> problems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OvR</a:t>
            </a:r>
            <a:r>
              <a:rPr lang="en-US" dirty="0"/>
              <a:t> classifier is binary</a:t>
            </a:r>
          </a:p>
          <a:p>
            <a:pPr lvl="1"/>
            <a:r>
              <a:rPr lang="en-US" dirty="0"/>
              <a:t>Predicts True/False with a confidence score (i.e. prediction probability)</a:t>
            </a:r>
          </a:p>
          <a:p>
            <a:pPr lvl="1"/>
            <a:r>
              <a:rPr lang="en-US" dirty="0"/>
              <a:t>The classifier with highest confidence wins</a:t>
            </a:r>
          </a:p>
          <a:p>
            <a:r>
              <a:rPr lang="en-US" dirty="0"/>
              <a:t>This approach is not guaranteed to be correct</a:t>
            </a:r>
          </a:p>
          <a:p>
            <a:pPr lvl="1"/>
            <a:r>
              <a:rPr lang="en-US" dirty="0"/>
              <a:t>It may be affected by class imbalance</a:t>
            </a:r>
          </a:p>
          <a:p>
            <a:endParaRPr lang="en-US" dirty="0"/>
          </a:p>
        </p:txBody>
      </p:sp>
      <p:pic>
        <p:nvPicPr>
          <p:cNvPr id="2050" name="Picture 2" descr="Image result for ovo classifier">
            <a:extLst>
              <a:ext uri="{FF2B5EF4-FFF2-40B4-BE49-F238E27FC236}">
                <a16:creationId xmlns:a16="http://schemas.microsoft.com/office/drawing/2014/main" id="{341163BC-8918-4939-BA38-BC723312D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1" t="29583" r="50000" b="13055"/>
          <a:stretch/>
        </p:blipFill>
        <p:spPr bwMode="auto">
          <a:xfrm>
            <a:off x="7753349" y="2034381"/>
            <a:ext cx="4067175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4989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AA0F-8E59-41B2-BBFC-A3C2C821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Image Resolution on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91B17-3D9B-4E3F-9CE2-0DB253DB5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random forests (</a:t>
            </a:r>
            <a:r>
              <a:rPr lang="en-US" dirty="0" err="1"/>
              <a:t>n_estimators</a:t>
            </a:r>
            <a:r>
              <a:rPr lang="en-US" dirty="0"/>
              <a:t>=100, </a:t>
            </a:r>
            <a:r>
              <a:rPr lang="en-US" dirty="0" err="1"/>
              <a:t>min_samples_leaf</a:t>
            </a:r>
            <a:r>
              <a:rPr lang="en-US" dirty="0"/>
              <a:t>=5)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8B9426-921E-4346-BC94-2DCBC9C9CB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7097" y="2468563"/>
          <a:ext cx="520891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578">
                  <a:extLst>
                    <a:ext uri="{9D8B030D-6E8A-4147-A177-3AD203B41FA5}">
                      <a16:colId xmlns:a16="http://schemas.microsoft.com/office/drawing/2014/main" val="25245350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60901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44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28x28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95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24x24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2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69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8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12x12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59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68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5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730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856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E63803-E340-4938-BC5A-467A8682C227}"/>
              </a:ext>
            </a:extLst>
          </p:cNvPr>
          <p:cNvSpPr txBox="1"/>
          <p:nvPr/>
        </p:nvSpPr>
        <p:spPr>
          <a:xfrm>
            <a:off x="838200" y="6176963"/>
            <a:ext cx="392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Mnist_RandForest_1.py</a:t>
            </a:r>
          </a:p>
        </p:txBody>
      </p:sp>
    </p:spTree>
    <p:extLst>
      <p:ext uri="{BB962C8B-B14F-4D97-AF65-F5344CB8AC3E}">
        <p14:creationId xmlns:p14="http://schemas.microsoft.com/office/powerpoint/2010/main" val="8526217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7F5C-785C-4BE8-8426-B92A8561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HW Problem 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9CC14-0309-4479-AD81-48E34E5B2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effects of image resolution on </a:t>
            </a:r>
            <a:r>
              <a:rPr lang="en-US" dirty="0" err="1"/>
              <a:t>Softmax</a:t>
            </a:r>
            <a:r>
              <a:rPr lang="en-US" dirty="0"/>
              <a:t> regression classification accuracy</a:t>
            </a:r>
          </a:p>
          <a:p>
            <a:pPr lvl="1"/>
            <a:r>
              <a:rPr lang="en-US" dirty="0"/>
              <a:t>Create scaled datasets at various resolutions</a:t>
            </a:r>
          </a:p>
          <a:p>
            <a:pPr lvl="1"/>
            <a:r>
              <a:rPr lang="en-US" dirty="0"/>
              <a:t>Run a </a:t>
            </a:r>
            <a:r>
              <a:rPr lang="en-US" dirty="0" err="1"/>
              <a:t>softmax</a:t>
            </a:r>
            <a:r>
              <a:rPr lang="en-US" dirty="0"/>
              <a:t> regression classifier on each of the sets</a:t>
            </a:r>
          </a:p>
          <a:p>
            <a:pPr lvl="1"/>
            <a:r>
              <a:rPr lang="en-US" dirty="0"/>
              <a:t>Note the prediction accuracy of each data set</a:t>
            </a:r>
          </a:p>
          <a:p>
            <a:r>
              <a:rPr lang="en-US" dirty="0"/>
              <a:t>Compare the results with the behavior observed with random forest classifiers</a:t>
            </a:r>
          </a:p>
        </p:txBody>
      </p:sp>
    </p:spTree>
    <p:extLst>
      <p:ext uri="{BB962C8B-B14F-4D97-AF65-F5344CB8AC3E}">
        <p14:creationId xmlns:p14="http://schemas.microsoft.com/office/powerpoint/2010/main" val="42470146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452F45-6B05-477E-977B-C08A1860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24835893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04084-02DF-4C1F-AF50-C14D2860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B2EAC9-9CEA-4807-87E1-5F16BC7B8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generic computation framework developed by Google</a:t>
            </a:r>
          </a:p>
          <a:p>
            <a:pPr lvl="1"/>
            <a:r>
              <a:rPr lang="en-US" dirty="0"/>
              <a:t>You first create a description of the computation</a:t>
            </a:r>
          </a:p>
          <a:p>
            <a:pPr lvl="1"/>
            <a:r>
              <a:rPr lang="en-US" dirty="0"/>
              <a:t>Then you execute it</a:t>
            </a:r>
          </a:p>
          <a:p>
            <a:r>
              <a:rPr lang="en-US" dirty="0"/>
              <a:t>The framework of choice for neural networks</a:t>
            </a:r>
          </a:p>
          <a:p>
            <a:r>
              <a:rPr lang="en-US" dirty="0"/>
              <a:t>Maps well to GPUs</a:t>
            </a:r>
          </a:p>
          <a:p>
            <a:pPr lvl="1"/>
            <a:r>
              <a:rPr lang="en-US" dirty="0"/>
              <a:t>Requires special installation</a:t>
            </a:r>
          </a:p>
          <a:p>
            <a:r>
              <a:rPr lang="en-US" dirty="0"/>
              <a:t>Can map to clusters of computers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461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525D-3F91-4A6F-AEC4-6BD7AF09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Example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7B0B1-8163-4ABE-A861-BE3210BC6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286250" cy="4076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E930EE-1561-4195-9ED4-A667C0117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935" y="2335212"/>
            <a:ext cx="5124450" cy="3057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0C9234-01E0-4000-838B-03AAAAC72896}"/>
              </a:ext>
            </a:extLst>
          </p:cNvPr>
          <p:cNvSpPr txBox="1"/>
          <p:nvPr/>
        </p:nvSpPr>
        <p:spPr>
          <a:xfrm>
            <a:off x="838200" y="6241212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TensorFlow_Example_1.py</a:t>
            </a:r>
          </a:p>
        </p:txBody>
      </p:sp>
    </p:spTree>
    <p:extLst>
      <p:ext uri="{BB962C8B-B14F-4D97-AF65-F5344CB8AC3E}">
        <p14:creationId xmlns:p14="http://schemas.microsoft.com/office/powerpoint/2010/main" val="9498084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6749-2692-4AD8-B4FC-695CE347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Normal Equations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5D35F-8DA0-4308-B92B-3AD449A88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2112"/>
          </a:xfrm>
        </p:spPr>
        <p:txBody>
          <a:bodyPr/>
          <a:lstStyle/>
          <a:p>
            <a:r>
              <a:rPr lang="en-US" dirty="0"/>
              <a:t>We can operate in vectors and matrices in TensorFlow</a:t>
            </a:r>
          </a:p>
          <a:p>
            <a:r>
              <a:rPr lang="en-US" dirty="0"/>
              <a:t>For example, we can solve the Normal equations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C3A86-2BE1-4104-A99F-C7942C84AEB3}"/>
              </a:ext>
            </a:extLst>
          </p:cNvPr>
          <p:cNvSpPr txBox="1"/>
          <p:nvPr/>
        </p:nvSpPr>
        <p:spPr>
          <a:xfrm>
            <a:off x="442275" y="6229465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VehiclePrice_LinearRegression_tf_1.py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97D68-4AD9-4DB0-8429-AE8FAC49B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7737"/>
            <a:ext cx="8725656" cy="2918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13037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A048-1924-4C6B-9957-762F65C3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E092B-D56C-4C73-B95C-85190922C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Tensorflow</a:t>
            </a:r>
            <a:r>
              <a:rPr lang="en-US" dirty="0"/>
              <a:t> to solve the Normal equations of a linear regression model of vehicle prices</a:t>
            </a:r>
          </a:p>
          <a:p>
            <a:pPr lvl="1"/>
            <a:r>
              <a:rPr lang="en-US" dirty="0"/>
              <a:t>See VehiclePrice_LinearRegression_tf_1.py</a:t>
            </a:r>
          </a:p>
          <a:p>
            <a:r>
              <a:rPr lang="en-US" dirty="0"/>
              <a:t>Add TensorFlow instructions to compute the prediction values against the test dataset</a:t>
            </a:r>
          </a:p>
          <a:p>
            <a:pPr lvl="1"/>
            <a:r>
              <a:rPr lang="en-US" dirty="0"/>
              <a:t>Print the first 10 prediction values</a:t>
            </a:r>
          </a:p>
          <a:p>
            <a:pPr lvl="1"/>
            <a:r>
              <a:rPr lang="en-US" dirty="0"/>
              <a:t>Compare with the first 10 correct </a:t>
            </a:r>
            <a:br>
              <a:rPr lang="en-US" dirty="0"/>
            </a:br>
            <a:r>
              <a:rPr lang="en-US" dirty="0"/>
              <a:t>label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EED90-5BB0-49EE-AF6E-52E2DBF1B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092" y="4264118"/>
            <a:ext cx="4922947" cy="2331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75186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7A55-3E67-4342-ABF7-8418766F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Gradient Descent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03C8-155F-4FFE-AA8E-5F738CAE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solve linear regression coefficients by gradient descent</a:t>
            </a:r>
          </a:p>
          <a:p>
            <a:r>
              <a:rPr lang="en-US" dirty="0"/>
              <a:t>Algorithm: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input vectors for X and 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Initialize the vector of coefficients to random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the prediction </a:t>
            </a:r>
            <a:r>
              <a:rPr lang="en-US" dirty="0" err="1"/>
              <a:t>Y_pred</a:t>
            </a:r>
            <a:r>
              <a:rPr lang="en-US" dirty="0"/>
              <a:t> = X * 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the MSE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the gradient of the MSE </a:t>
            </a:r>
            <a:r>
              <a:rPr lang="en-US" dirty="0" err="1"/>
              <a:t>w.r.t.</a:t>
            </a:r>
            <a:r>
              <a:rPr lang="en-US" dirty="0"/>
              <a:t> each feature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Update the coefficients as </a:t>
            </a:r>
            <a:r>
              <a:rPr lang="en-US" i="1" dirty="0"/>
              <a:t>W - </a:t>
            </a:r>
            <a:r>
              <a:rPr lang="en-US" i="1" dirty="0" err="1"/>
              <a:t>learning_rate</a:t>
            </a:r>
            <a:r>
              <a:rPr lang="en-US" i="1" dirty="0"/>
              <a:t> * gradients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3-6 until converged, or after a given number of iterations</a:t>
            </a:r>
          </a:p>
          <a:p>
            <a:r>
              <a:rPr lang="en-US" dirty="0"/>
              <a:t>This is considered a batch approach</a:t>
            </a:r>
          </a:p>
          <a:p>
            <a:pPr lvl="1"/>
            <a:r>
              <a:rPr lang="en-US" dirty="0"/>
              <a:t>We are using all available data at every iteration</a:t>
            </a:r>
          </a:p>
        </p:txBody>
      </p:sp>
    </p:spTree>
    <p:extLst>
      <p:ext uri="{BB962C8B-B14F-4D97-AF65-F5344CB8AC3E}">
        <p14:creationId xmlns:p14="http://schemas.microsoft.com/office/powerpoint/2010/main" val="30635202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8F82-AB1E-4FB6-8E1C-6B17E79E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29525-5AF8-4CE0-AFBD-BEB4D080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several methods</a:t>
            </a:r>
          </a:p>
          <a:p>
            <a:pPr lvl="1"/>
            <a:r>
              <a:rPr lang="en-US" dirty="0"/>
              <a:t>Numerical differentiation</a:t>
            </a:r>
          </a:p>
          <a:p>
            <a:pPr lvl="1"/>
            <a:r>
              <a:rPr lang="en-US" dirty="0"/>
              <a:t>Symbolic differentiation</a:t>
            </a:r>
          </a:p>
          <a:p>
            <a:pPr lvl="1"/>
            <a:r>
              <a:rPr lang="en-US" dirty="0"/>
              <a:t>Forward-mode automatic differentiation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Computation is broken down into basic arithmetic operations whose derivative is known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Chain-rule is used to compute the numerical result</a:t>
            </a:r>
          </a:p>
          <a:p>
            <a:pPr lvl="1"/>
            <a:r>
              <a:rPr lang="en-US" dirty="0"/>
              <a:t>Reverse-mode automatic differentiation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The same, but working from the output backward to the input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Saves computations when there are few outputs</a:t>
            </a:r>
          </a:p>
          <a:p>
            <a:r>
              <a:rPr lang="en-US" dirty="0"/>
              <a:t>TensorFlow uses reverse-mode auto-diff</a:t>
            </a:r>
          </a:p>
          <a:p>
            <a:pPr lvl="1"/>
            <a:r>
              <a:rPr lang="en-US" dirty="0"/>
              <a:t>Fast &amp; accurate when there are many inputs and few outputs</a:t>
            </a:r>
          </a:p>
          <a:p>
            <a:r>
              <a:rPr lang="en-US" dirty="0"/>
              <a:t>Recommended reading:</a:t>
            </a:r>
          </a:p>
          <a:p>
            <a:pPr lvl="1"/>
            <a:r>
              <a:rPr lang="en-US" sz="1900" dirty="0">
                <a:hlinkClick r:id="rId2"/>
              </a:rPr>
              <a:t>https://www.cs.toronto.edu/~rgrosse/courses/csc321_2018/slides/lec10.pdf</a:t>
            </a: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812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7A55-3E67-4342-ABF7-8418766F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Gradient Descent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03C8-155F-4FFE-AA8E-5F738CAE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input vectors for X and Y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Initialize the vector of coefficients to random values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the prediction </a:t>
            </a:r>
            <a:r>
              <a:rPr lang="en-US" dirty="0" err="1"/>
              <a:t>Y_pred</a:t>
            </a:r>
            <a:r>
              <a:rPr lang="en-US" dirty="0"/>
              <a:t> = X * W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the MSE 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81106-2090-423A-B1A1-30D8A5CC26DE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VehiclePrice_LinearRegression_tf_2.py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00469-70F2-4510-A58A-1DD113C21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642" y="2301431"/>
            <a:ext cx="8558002" cy="541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51AC27-C2A2-4690-ACA3-F76FDEA16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42" y="3429000"/>
            <a:ext cx="7308213" cy="2591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63DCCA-4540-47CD-BA6C-93DE5D177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42" y="4215525"/>
            <a:ext cx="2972058" cy="2895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D43703-A88F-4518-9F4A-96C49A2F2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642" y="5032533"/>
            <a:ext cx="4709568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9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40DF-88D8-4E9C-99B1-751D50D7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One-vs-One (</a:t>
            </a:r>
            <a:r>
              <a:rPr lang="en-US" dirty="0" err="1"/>
              <a:t>OvO</a:t>
            </a:r>
            <a:r>
              <a:rPr lang="en-US" dirty="0"/>
              <a:t>)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70DB3-07EF-48F8-BA7C-DD7A3DDD5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9037" cy="4351338"/>
          </a:xfrm>
        </p:spPr>
        <p:txBody>
          <a:bodyPr/>
          <a:lstStyle/>
          <a:p>
            <a:r>
              <a:rPr lang="en-US" dirty="0"/>
              <a:t>Trains one binary classifier for every combination of two classes</a:t>
            </a:r>
          </a:p>
          <a:p>
            <a:pPr lvl="1"/>
            <a:r>
              <a:rPr lang="en-US" dirty="0"/>
              <a:t>The winner of each classifier gets a vote</a:t>
            </a:r>
          </a:p>
          <a:p>
            <a:pPr lvl="1"/>
            <a:r>
              <a:rPr lang="en-US" dirty="0"/>
              <a:t>The class with more votes is the overall winner</a:t>
            </a:r>
          </a:p>
          <a:p>
            <a:r>
              <a:rPr lang="en-US" dirty="0"/>
              <a:t>Can have ambiguous results in cases of vote count ties</a:t>
            </a:r>
          </a:p>
          <a:p>
            <a:endParaRPr lang="en-US" dirty="0"/>
          </a:p>
        </p:txBody>
      </p:sp>
      <p:pic>
        <p:nvPicPr>
          <p:cNvPr id="4" name="Picture 2" descr="Image result for ovo classifier">
            <a:extLst>
              <a:ext uri="{FF2B5EF4-FFF2-40B4-BE49-F238E27FC236}">
                <a16:creationId xmlns:a16="http://schemas.microsoft.com/office/drawing/2014/main" id="{7FAE4CF7-BE89-4F56-A1A0-0645A9A02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46" t="29583" r="4502" b="13055"/>
          <a:stretch/>
        </p:blipFill>
        <p:spPr bwMode="auto">
          <a:xfrm>
            <a:off x="7686772" y="2034381"/>
            <a:ext cx="3817857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0832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7A55-3E67-4342-ABF7-8418766F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Gradient Descent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03C8-155F-4FFE-AA8E-5F738CAE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 startAt="5"/>
            </a:pPr>
            <a:r>
              <a:rPr lang="en-US" dirty="0"/>
              <a:t>Compute the gradient of the MSE </a:t>
            </a:r>
            <a:r>
              <a:rPr lang="en-US" dirty="0" err="1"/>
              <a:t>w.r.t.</a:t>
            </a:r>
            <a:r>
              <a:rPr lang="en-US" dirty="0"/>
              <a:t> each feature</a:t>
            </a:r>
          </a:p>
          <a:p>
            <a:pPr marL="914400" lvl="1" indent="-457200">
              <a:buFont typeface="+mj-lt"/>
              <a:buAutoNum type="arabicPeriod" startAt="5"/>
            </a:pPr>
            <a:endParaRPr lang="en-US" dirty="0"/>
          </a:p>
          <a:p>
            <a:pPr marL="914400" lvl="1" indent="-457200">
              <a:buFont typeface="+mj-lt"/>
              <a:buAutoNum type="arabicPeriod" startAt="5"/>
            </a:pPr>
            <a:r>
              <a:rPr lang="en-US" dirty="0"/>
              <a:t>Update the coefficients as </a:t>
            </a:r>
            <a:r>
              <a:rPr lang="en-US" i="1" dirty="0"/>
              <a:t>W - </a:t>
            </a:r>
            <a:r>
              <a:rPr lang="en-US" i="1" dirty="0" err="1"/>
              <a:t>learning_rate</a:t>
            </a:r>
            <a:r>
              <a:rPr lang="en-US" i="1" dirty="0"/>
              <a:t> * gradients</a:t>
            </a:r>
          </a:p>
          <a:p>
            <a:pPr marL="914400" lvl="1" indent="-457200">
              <a:buFont typeface="+mj-lt"/>
              <a:buAutoNum type="arabicPeriod" startAt="5"/>
            </a:pPr>
            <a:endParaRPr lang="en-US" i="1" dirty="0"/>
          </a:p>
          <a:p>
            <a:pPr marL="914400" lvl="1" indent="-457200">
              <a:buFont typeface="+mj-lt"/>
              <a:buAutoNum type="arabicPeriod" startAt="5"/>
            </a:pPr>
            <a:r>
              <a:rPr lang="en-US" dirty="0"/>
              <a:t>Repeat 3-6 until converged, or after a given number of iterations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E8C96-C9E0-40AE-9279-E3C51F84D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305275"/>
            <a:ext cx="4351397" cy="320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CB5752-1BCC-44B0-BE07-71D1B2D7C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3112121"/>
            <a:ext cx="7041490" cy="289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B8598-DFD1-4600-8011-51A03BDDB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025" y="3859613"/>
            <a:ext cx="8984759" cy="9297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D00C6E-8361-4D10-8CED-58409C05674E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VehiclePrice_LinearRegression_tf_2.py</a:t>
            </a:r>
          </a:p>
        </p:txBody>
      </p:sp>
    </p:spTree>
    <p:extLst>
      <p:ext uri="{BB962C8B-B14F-4D97-AF65-F5344CB8AC3E}">
        <p14:creationId xmlns:p14="http://schemas.microsoft.com/office/powerpoint/2010/main" val="41803904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7A55-3E67-4342-ABF7-8418766F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Gradient Descent in TensorFlow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379E12-18F1-43A2-B4A3-5E16748C5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505280" cy="4802187"/>
          </a:xfrm>
        </p:spPr>
        <p:txBody>
          <a:bodyPr>
            <a:normAutofit/>
          </a:bodyPr>
          <a:lstStyle/>
          <a:p>
            <a:r>
              <a:rPr lang="en-US" dirty="0"/>
              <a:t>The algorithm gradually reduces the MSE</a:t>
            </a:r>
          </a:p>
          <a:p>
            <a:pPr lvl="1"/>
            <a:r>
              <a:rPr lang="en-US" dirty="0"/>
              <a:t>It takes a few 1000s of iterations to converge</a:t>
            </a:r>
          </a:p>
          <a:p>
            <a:pPr lvl="1"/>
            <a:r>
              <a:rPr lang="en-US" dirty="0"/>
              <a:t>Depends on the learning rate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A9BE69-4959-462B-BC85-EDDDD54A1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166"/>
          <a:stretch/>
        </p:blipFill>
        <p:spPr>
          <a:xfrm>
            <a:off x="3819283" y="3193926"/>
            <a:ext cx="4198984" cy="23019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6216CA-099B-4F2E-AA95-C6D485ED7B5F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VehiclePrice_LinearRegression_tf_2.py</a:t>
            </a:r>
          </a:p>
        </p:txBody>
      </p:sp>
    </p:spTree>
    <p:extLst>
      <p:ext uri="{BB962C8B-B14F-4D97-AF65-F5344CB8AC3E}">
        <p14:creationId xmlns:p14="http://schemas.microsoft.com/office/powerpoint/2010/main" val="24450793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1E340-4672-434D-82AB-E24AFF74E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coefficients can be retrieved by running a session for them: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training RMSE is obtained from the MSE measurement we already have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369B17-DA6B-43FC-AE73-6C72970D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Solving Gradient Descent in TensorFlow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84FFC-6748-459D-8B6F-E6D1C480372A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VehiclePrice_LinearRegression_tf_2.py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DE35CA-2945-419C-9DE8-7490E52AB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186" y="2488044"/>
            <a:ext cx="4593480" cy="10570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80D440-C9CE-4F75-9ACA-9A9C7B4CD3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148"/>
          <a:stretch/>
        </p:blipFill>
        <p:spPr>
          <a:xfrm>
            <a:off x="7174323" y="2366126"/>
            <a:ext cx="4198984" cy="18491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6AE84BA-458F-41F5-B53B-05B9E0C4B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666" y="5550594"/>
            <a:ext cx="3733800" cy="238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A64E66-04CE-4D69-9E0E-744FE3BAE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857" y="5441056"/>
            <a:ext cx="4181475" cy="45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74022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6F0F0E-923E-44DA-9ABA-61B60854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Optimizers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520155-1DD5-4CD6-9EB4-8FEEE9D7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14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use a built-in gradient descent optimizer</a:t>
            </a:r>
          </a:p>
          <a:p>
            <a:pPr lvl="1"/>
            <a:r>
              <a:rPr lang="en-US" dirty="0"/>
              <a:t>Replaces steps 5 &amp; 6 of the previous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results are the same</a:t>
            </a:r>
          </a:p>
          <a:p>
            <a:r>
              <a:rPr lang="en-US" dirty="0"/>
              <a:t>Runs a little bit faster</a:t>
            </a:r>
          </a:p>
          <a:p>
            <a:r>
              <a:rPr lang="en-US" dirty="0"/>
              <a:t>There are other optimizers (i.e. </a:t>
            </a:r>
            <a:r>
              <a:rPr lang="en-US" dirty="0" err="1"/>
              <a:t>Adagrad</a:t>
            </a:r>
            <a:r>
              <a:rPr lang="en-US" dirty="0"/>
              <a:t>, momentum)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93FC9-F86D-4698-BA3C-1357431CE713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VehiclePrice_LinearRegression_tf_3.py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13D70-7DB8-407E-8F8D-7276DE92C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5130"/>
            <a:ext cx="7392041" cy="769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6722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402A-C674-4A43-A05F-261C28D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Bias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911D8-3797-4DDF-B995-E6F21E1DC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Instead of adding a column of ones, we can use a separate variable for the intercept</a:t>
            </a:r>
          </a:p>
          <a:p>
            <a:pPr lvl="1"/>
            <a:r>
              <a:rPr lang="en-US" dirty="0"/>
              <a:t>We will call it bias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results are exactly the same as before</a:t>
            </a:r>
          </a:p>
          <a:p>
            <a:pPr lvl="1"/>
            <a:r>
              <a:rPr lang="en-US" dirty="0"/>
              <a:t>W has one less coefficient, which is now in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972C5-49F3-4A39-9001-01B823504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58" y="3132538"/>
            <a:ext cx="4549534" cy="1737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BF7E87-9097-4B32-9B10-097E8B72C0DA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VehiclePrice_LinearRegression_tf_4.py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CB0ADE-A282-4CBC-AF31-E1D3478E3A0F}"/>
              </a:ext>
            </a:extLst>
          </p:cNvPr>
          <p:cNvGrpSpPr/>
          <p:nvPr/>
        </p:nvGrpSpPr>
        <p:grpSpPr>
          <a:xfrm>
            <a:off x="7860718" y="3948113"/>
            <a:ext cx="3238500" cy="2363787"/>
            <a:chOff x="7860718" y="3948113"/>
            <a:chExt cx="3238500" cy="23637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83EE345-31C4-4E3A-B0E0-9ABFFA696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6700" y="5292725"/>
              <a:ext cx="2247900" cy="10191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956CAE0-0596-4686-898B-865397A2A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60718" y="3948113"/>
              <a:ext cx="3238500" cy="120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82732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9CCC-49D0-470B-84B3-3981DD55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0A675-DC5A-4CFD-8332-A1771E240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Tensorflow</a:t>
            </a:r>
            <a:r>
              <a:rPr lang="en-US" dirty="0"/>
              <a:t> to </a:t>
            </a:r>
            <a:r>
              <a:rPr lang="en-US" dirty="0" err="1"/>
              <a:t>to</a:t>
            </a:r>
            <a:r>
              <a:rPr lang="en-US" dirty="0"/>
              <a:t> solve a linear regression model for vehicle prices using gradient descent</a:t>
            </a:r>
          </a:p>
          <a:p>
            <a:pPr lvl="1"/>
            <a:r>
              <a:rPr lang="en-US" dirty="0"/>
              <a:t>You can base it on VehiclePrice_LinearRegression_tf_4.py</a:t>
            </a:r>
          </a:p>
          <a:p>
            <a:r>
              <a:rPr lang="en-US" dirty="0"/>
              <a:t>Add </a:t>
            </a:r>
            <a:r>
              <a:rPr lang="en-US" dirty="0" err="1"/>
              <a:t>Tensorflow</a:t>
            </a:r>
            <a:r>
              <a:rPr lang="en-US" dirty="0"/>
              <a:t> instructions to compute the RMSE of the test predictions against the test labels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9B8C7-2861-47D2-BB91-5CEABE741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935" y="5070757"/>
            <a:ext cx="4313294" cy="4801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38697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55CB-B6AE-40FE-A4F9-7B5E13A9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HW Problem 5b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A1D99-B014-4F6B-8E2F-0ACEE39B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 the learning rate in the gradient descent solution of the vehicle price linear regression</a:t>
            </a:r>
          </a:p>
          <a:p>
            <a:pPr lvl="1"/>
            <a:r>
              <a:rPr lang="en-US" dirty="0"/>
              <a:t>What happens if the learning rate is very large?</a:t>
            </a:r>
          </a:p>
          <a:p>
            <a:pPr lvl="1"/>
            <a:r>
              <a:rPr lang="en-US" dirty="0"/>
              <a:t>What happens if it is very small?</a:t>
            </a:r>
          </a:p>
        </p:txBody>
      </p:sp>
    </p:spTree>
    <p:extLst>
      <p:ext uri="{BB962C8B-B14F-4D97-AF65-F5344CB8AC3E}">
        <p14:creationId xmlns:p14="http://schemas.microsoft.com/office/powerpoint/2010/main" val="1204894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E610-8BB6-4306-B0FF-C6DB5F85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Logistic Regression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FFF1-DB69-4B20-BB89-96134D18C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6255"/>
          </a:xfrm>
        </p:spPr>
        <p:txBody>
          <a:bodyPr/>
          <a:lstStyle/>
          <a:p>
            <a:r>
              <a:rPr lang="en-US" dirty="0"/>
              <a:t>We use the same gradient descent approach</a:t>
            </a:r>
          </a:p>
          <a:p>
            <a:pPr lvl="1"/>
            <a:r>
              <a:rPr lang="en-US" dirty="0"/>
              <a:t>We use the same vectors to represent coefficients and bias</a:t>
            </a:r>
          </a:p>
          <a:p>
            <a:pPr lvl="1"/>
            <a:r>
              <a:rPr lang="en-US" dirty="0"/>
              <a:t>We add a sigmoid function to the prediction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D9B36-E266-4463-93B0-16CE5DBFB520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CreditDefault_LogisticRegression_tf_1.py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6AB38-FC3D-46AC-8891-AA05C08B1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60" y="3197137"/>
            <a:ext cx="6753225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49707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E610-8BB6-4306-B0FF-C6DB5F85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Logistic Regression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FFF1-DB69-4B20-BB89-96134D18C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7645"/>
          </a:xfrm>
        </p:spPr>
        <p:txBody>
          <a:bodyPr/>
          <a:lstStyle/>
          <a:p>
            <a:r>
              <a:rPr lang="en-US" dirty="0"/>
              <a:t>For the cost function, we use a built-in TensorFlow cross-entropy function</a:t>
            </a:r>
          </a:p>
          <a:p>
            <a:pPr lvl="1"/>
            <a:r>
              <a:rPr lang="en-US" dirty="0"/>
              <a:t>It includes the sigmoid function, so we pass-in only the linear portion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D9B36-E266-4463-93B0-16CE5DBFB520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CreditDefault_LogisticRegression_tf_1.py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C524EC-FDBD-4035-A5B0-A86F70C3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27" y="3303270"/>
            <a:ext cx="6753225" cy="1685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06214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27C1-AD24-4A51-B0D2-3EED7F3D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Logistic Regression in TensorFlow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56246-7868-4DBC-B3C6-1E0ACA33B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993" y="4400033"/>
            <a:ext cx="2700336" cy="2133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809E70-54B4-4792-8D1B-3DFA06C00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691" y="1477287"/>
            <a:ext cx="4657725" cy="2419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CD5A4D-C52B-4BA9-A837-261ED912937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996940" cy="2666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converges after a few 1000s of iterations</a:t>
            </a:r>
          </a:p>
          <a:p>
            <a:r>
              <a:rPr lang="en-US" dirty="0"/>
              <a:t>The prediction probabilities can be plugged-in to </a:t>
            </a:r>
            <a:r>
              <a:rPr lang="en-US" dirty="0" err="1"/>
              <a:t>sklearn.metrics</a:t>
            </a:r>
            <a:r>
              <a:rPr lang="en-US" dirty="0"/>
              <a:t> to evaluate classification results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0955A5-E5DE-43DC-B531-D5FD326E9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71" y="4130792"/>
            <a:ext cx="7258050" cy="1076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97654C-F03D-46C9-824D-41F075FFF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314213" y="4491990"/>
            <a:ext cx="2609950" cy="20553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1083F9-F42B-480D-8FD1-A63338C3658D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CreditDefault_LogisticRegression_tf_1.py</a:t>
            </a:r>
          </a:p>
        </p:txBody>
      </p:sp>
    </p:spTree>
    <p:extLst>
      <p:ext uri="{BB962C8B-B14F-4D97-AF65-F5344CB8AC3E}">
        <p14:creationId xmlns:p14="http://schemas.microsoft.com/office/powerpoint/2010/main" val="200589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5461-5B33-4F9E-ACE4-D9BD1573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Cost-Function Minimization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B2B69-C748-4DA7-8FB3-EA5921ABE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models trained through gradient descent</a:t>
            </a:r>
          </a:p>
          <a:p>
            <a:r>
              <a:rPr lang="en-US" dirty="0"/>
              <a:t>You can define a cost function that takes into account all possible classes</a:t>
            </a:r>
          </a:p>
          <a:p>
            <a:pPr lvl="1"/>
            <a:r>
              <a:rPr lang="en-US" dirty="0"/>
              <a:t>Minimizing the cost function results in a globally optimal choice</a:t>
            </a:r>
          </a:p>
          <a:p>
            <a:r>
              <a:rPr lang="en-US" dirty="0"/>
              <a:t>This works well for multinomial Logistic regression </a:t>
            </a:r>
          </a:p>
          <a:p>
            <a:pPr lvl="1"/>
            <a:r>
              <a:rPr lang="en-US" dirty="0"/>
              <a:t>a.k.a. </a:t>
            </a:r>
            <a:r>
              <a:rPr lang="en-US" dirty="0" err="1"/>
              <a:t>Softmax</a:t>
            </a:r>
            <a:r>
              <a:rPr lang="en-US" dirty="0"/>
              <a:t> regression</a:t>
            </a:r>
          </a:p>
        </p:txBody>
      </p:sp>
    </p:spTree>
    <p:extLst>
      <p:ext uri="{BB962C8B-B14F-4D97-AF65-F5344CB8AC3E}">
        <p14:creationId xmlns:p14="http://schemas.microsoft.com/office/powerpoint/2010/main" val="30027086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20D3-7C7B-472A-9786-F0F03A8D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Regression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DAD5-2B78-4A51-95C1-588DB392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Extending to multinomial cases is reasonably straightforward</a:t>
            </a:r>
          </a:p>
          <a:p>
            <a:r>
              <a:rPr lang="en-US" dirty="0"/>
              <a:t>The labels need to be one-hot encoded</a:t>
            </a:r>
          </a:p>
          <a:p>
            <a:pPr lvl="1"/>
            <a:r>
              <a:rPr lang="en-US" dirty="0"/>
              <a:t>We can continue to use </a:t>
            </a:r>
            <a:r>
              <a:rPr lang="en-US" dirty="0" err="1"/>
              <a:t>sklearn.preprocess</a:t>
            </a:r>
            <a:r>
              <a:rPr lang="en-US" dirty="0"/>
              <a:t> for this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inputs are now matrices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1A0ED-4E6E-45AA-AF3B-AAF15753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35" y="3281362"/>
            <a:ext cx="8286750" cy="1095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578CDE-210D-4CD6-80B8-D0830523ADBF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Mnist_LogisticRegression_tf_1.py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70EFB-C2CA-41EC-9B15-8F18F5EA9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35" y="4879974"/>
            <a:ext cx="6010275" cy="981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83839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20D3-7C7B-472A-9786-F0F03A8D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Regression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DAD5-2B78-4A51-95C1-588DB392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coefficients are now in matrix form (one row per class)</a:t>
            </a:r>
          </a:p>
          <a:p>
            <a:pPr lvl="1"/>
            <a:r>
              <a:rPr lang="en-US" dirty="0"/>
              <a:t>The biases are a vector (one per class)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use the </a:t>
            </a:r>
            <a:r>
              <a:rPr lang="en-US" dirty="0" err="1"/>
              <a:t>softmax</a:t>
            </a:r>
            <a:r>
              <a:rPr lang="en-US" dirty="0"/>
              <a:t> version of the cost function: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78CDE-210D-4CD6-80B8-D0830523ADBF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Mnist_LogisticRegression_tf_1.py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B4EC58-5CD0-4127-83D8-89F584C8F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10" y="2867819"/>
            <a:ext cx="7410450" cy="1133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CB30C4-6A49-4745-8E6A-41E41C381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810" y="4792980"/>
            <a:ext cx="7000875" cy="1352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23424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20D3-7C7B-472A-9786-F0F03A8D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Regression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DAD5-2B78-4A51-95C1-588DB392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optimized, we find the class with maximum 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78CDE-210D-4CD6-80B8-D0830523ADBF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Mnist_LogisticRegression_tf_1.py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DB2DF-4BC6-4CDB-B11D-7DA6E6EF8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685" y="2390775"/>
            <a:ext cx="7029450" cy="1504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64772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20D3-7C7B-472A-9786-F0F03A8D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Regression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DAD5-2B78-4A51-95C1-588DB392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3172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gradient descent takes a while to run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Results are consistent with previous</a:t>
            </a:r>
          </a:p>
          <a:p>
            <a:r>
              <a:rPr lang="en-US" dirty="0"/>
              <a:t>Next step: stochastic 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78CDE-210D-4CD6-80B8-D0830523ADBF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Mnist_LogisticRegression_tf_1.py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2B31A6-CAD4-4025-AB82-B83C8B0E1864}"/>
              </a:ext>
            </a:extLst>
          </p:cNvPr>
          <p:cNvGrpSpPr/>
          <p:nvPr/>
        </p:nvGrpSpPr>
        <p:grpSpPr>
          <a:xfrm>
            <a:off x="2392451" y="2597838"/>
            <a:ext cx="3112770" cy="2407500"/>
            <a:chOff x="2392451" y="2597838"/>
            <a:chExt cx="3112770" cy="24075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3DDA0E5-518A-4324-8DB1-197305EB7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2451" y="4037502"/>
              <a:ext cx="3112770" cy="96783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B4DAE3-B539-4753-AD49-AEF97B2BE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2451" y="2597838"/>
              <a:ext cx="3112770" cy="1249032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9FEF1A3-6019-48D7-BA92-F4F68E10E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263" y="1979935"/>
            <a:ext cx="4282391" cy="41970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53058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Thank</a:t>
            </a:r>
            <a:r>
              <a:rPr lang="es-CR" dirty="0"/>
              <a:t> </a:t>
            </a:r>
            <a:r>
              <a:rPr lang="es-CR" dirty="0" err="1"/>
              <a:t>you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9262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672574-2F5F-4418-BDBE-454653194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Hand-Written Digit Database (MNIST)</a:t>
            </a:r>
          </a:p>
        </p:txBody>
      </p:sp>
    </p:spTree>
    <p:extLst>
      <p:ext uri="{BB962C8B-B14F-4D97-AF65-F5344CB8AC3E}">
        <p14:creationId xmlns:p14="http://schemas.microsoft.com/office/powerpoint/2010/main" val="273998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9326</TotalTime>
  <Words>3304</Words>
  <Application>Microsoft Office PowerPoint</Application>
  <PresentationFormat>Widescreen</PresentationFormat>
  <Paragraphs>591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9" baseType="lpstr">
      <vt:lpstr>Arial</vt:lpstr>
      <vt:lpstr>Calibri</vt:lpstr>
      <vt:lpstr>Calibri Light</vt:lpstr>
      <vt:lpstr>Intel Clear</vt:lpstr>
      <vt:lpstr>Office Theme</vt:lpstr>
      <vt:lpstr>Introduction to Artificial Intelligence Group 1 Week 4</vt:lpstr>
      <vt:lpstr>Schedule</vt:lpstr>
      <vt:lpstr>Agenda for Week 4</vt:lpstr>
      <vt:lpstr>Multinomial Classification</vt:lpstr>
      <vt:lpstr>Multinomial Classification</vt:lpstr>
      <vt:lpstr>One-vs-Rest (OvR) Classification</vt:lpstr>
      <vt:lpstr>One-vs-One (OvO) Classification</vt:lpstr>
      <vt:lpstr>Multinomial Cost-Function Minimization</vt:lpstr>
      <vt:lpstr>Hand-Written Digit Database (MNIST)</vt:lpstr>
      <vt:lpstr>MNIST Database</vt:lpstr>
      <vt:lpstr>Reading and Exploring the Data</vt:lpstr>
      <vt:lpstr>Viewing the Images</vt:lpstr>
      <vt:lpstr>Pixel Values</vt:lpstr>
      <vt:lpstr>Pixel Normalization</vt:lpstr>
      <vt:lpstr>Practice 1</vt:lpstr>
      <vt:lpstr>Geometric Normalization</vt:lpstr>
      <vt:lpstr>Viewing the Geometric Distribution</vt:lpstr>
      <vt:lpstr>Centroids per Class</vt:lpstr>
      <vt:lpstr>Class vs. Feature Visualizations</vt:lpstr>
      <vt:lpstr>Probabilistic Classification</vt:lpstr>
      <vt:lpstr>Interpreting the Centroid Images</vt:lpstr>
      <vt:lpstr>Interpreting Centroid Images</vt:lpstr>
      <vt:lpstr>Class Probabilities</vt:lpstr>
      <vt:lpstr>Class Probability Images</vt:lpstr>
      <vt:lpstr>Class Probability Images</vt:lpstr>
      <vt:lpstr>Naive Bayes Classifier</vt:lpstr>
      <vt:lpstr>Quality Metrics</vt:lpstr>
      <vt:lpstr>Optional HW Problem 1b</vt:lpstr>
      <vt:lpstr>Multinomial Linear Regression</vt:lpstr>
      <vt:lpstr>Label Encoding</vt:lpstr>
      <vt:lpstr>One-Hot Label Encoding</vt:lpstr>
      <vt:lpstr>Linear Regression OvR Classifier</vt:lpstr>
      <vt:lpstr>Label Predictions</vt:lpstr>
      <vt:lpstr>Quality Metrics</vt:lpstr>
      <vt:lpstr>Practice 2</vt:lpstr>
      <vt:lpstr>Viewing Coefficients</vt:lpstr>
      <vt:lpstr>Viewing the Coefficients</vt:lpstr>
      <vt:lpstr>Adding Background Noise</vt:lpstr>
      <vt:lpstr>Ridge Regression</vt:lpstr>
      <vt:lpstr>Lasso Regression</vt:lpstr>
      <vt:lpstr>Elastic Net Regression</vt:lpstr>
      <vt:lpstr>Break</vt:lpstr>
      <vt:lpstr>Multinomial Logistic Regression (Softmax Regression)</vt:lpstr>
      <vt:lpstr>The Softmax Function</vt:lpstr>
      <vt:lpstr>Softmax Regression</vt:lpstr>
      <vt:lpstr>Softmax Regression in Scikit-Learn</vt:lpstr>
      <vt:lpstr>Softmax Regression</vt:lpstr>
      <vt:lpstr>Exploring the Coefficients</vt:lpstr>
      <vt:lpstr>Practice 3</vt:lpstr>
      <vt:lpstr>Decision Trees &amp; Random Forests</vt:lpstr>
      <vt:lpstr>Decision Trees</vt:lpstr>
      <vt:lpstr>Random Forest</vt:lpstr>
      <vt:lpstr>Viewing Mis-Classifications</vt:lpstr>
      <vt:lpstr>Pixel Importance</vt:lpstr>
      <vt:lpstr>Reference Classification Results for MNIST</vt:lpstr>
      <vt:lpstr>Image Resolution</vt:lpstr>
      <vt:lpstr>Effect of Image Resolution on Classification</vt:lpstr>
      <vt:lpstr>Resizing Images</vt:lpstr>
      <vt:lpstr>Resizing Images</vt:lpstr>
      <vt:lpstr>Effect of Image Resolution on Classification</vt:lpstr>
      <vt:lpstr>Optional HW Problem 3b</vt:lpstr>
      <vt:lpstr>TensorFlow</vt:lpstr>
      <vt:lpstr>TensorFlow</vt:lpstr>
      <vt:lpstr>TensorFlow Example 1</vt:lpstr>
      <vt:lpstr>Solving Normal Equations in TensorFlow</vt:lpstr>
      <vt:lpstr>Practice 4</vt:lpstr>
      <vt:lpstr>Solving Gradient Descent in TensorFlow</vt:lpstr>
      <vt:lpstr>Computing Gradients</vt:lpstr>
      <vt:lpstr>Solving Gradient Descent in TensorFlow</vt:lpstr>
      <vt:lpstr>Solving Gradient Descent in TensorFlow</vt:lpstr>
      <vt:lpstr>Solving Gradient Descent in TensorFlow</vt:lpstr>
      <vt:lpstr>Solving Gradient Descent in TensorFlow</vt:lpstr>
      <vt:lpstr>Using Optimizers</vt:lpstr>
      <vt:lpstr>Using a Bias Variable</vt:lpstr>
      <vt:lpstr>Practice 5</vt:lpstr>
      <vt:lpstr>Optional HW Problem 5b</vt:lpstr>
      <vt:lpstr>Implementing Logistic Regression in TensorFlow</vt:lpstr>
      <vt:lpstr>Implementing Logistic Regression in TensorFlow</vt:lpstr>
      <vt:lpstr>Implementing Logistic Regression in TensorFlow</vt:lpstr>
      <vt:lpstr>Softmax Regression in TensorFlow</vt:lpstr>
      <vt:lpstr>Softmax Regression in TensorFlow</vt:lpstr>
      <vt:lpstr>Softmax Regression in TensorFlow</vt:lpstr>
      <vt:lpstr>Softmax Regression in TensorFlow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Artificial Intelligence Group 1 Week 1</dc:title>
  <dc:creator>Rojas, Juan Carlos</dc:creator>
  <cp:lastModifiedBy>Juan Carlos Rojas</cp:lastModifiedBy>
  <cp:revision>1045</cp:revision>
  <dcterms:created xsi:type="dcterms:W3CDTF">2019-05-16T20:43:44Z</dcterms:created>
  <dcterms:modified xsi:type="dcterms:W3CDTF">2019-06-07T01:51:22Z</dcterms:modified>
</cp:coreProperties>
</file>