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sldIdLst>
    <p:sldId id="256" r:id="rId2"/>
    <p:sldId id="258" r:id="rId3"/>
    <p:sldId id="257" r:id="rId4"/>
    <p:sldId id="613" r:id="rId5"/>
    <p:sldId id="491" r:id="rId6"/>
    <p:sldId id="493" r:id="rId7"/>
    <p:sldId id="494" r:id="rId8"/>
    <p:sldId id="509" r:id="rId9"/>
    <p:sldId id="537" r:id="rId10"/>
    <p:sldId id="495" r:id="rId11"/>
    <p:sldId id="532" r:id="rId12"/>
    <p:sldId id="496" r:id="rId13"/>
    <p:sldId id="498" r:id="rId14"/>
    <p:sldId id="497" r:id="rId15"/>
    <p:sldId id="510" r:id="rId16"/>
    <p:sldId id="523" r:id="rId17"/>
    <p:sldId id="260" r:id="rId18"/>
    <p:sldId id="525" r:id="rId19"/>
    <p:sldId id="538" r:id="rId20"/>
    <p:sldId id="524" r:id="rId21"/>
    <p:sldId id="526" r:id="rId22"/>
    <p:sldId id="527" r:id="rId23"/>
    <p:sldId id="614" r:id="rId24"/>
    <p:sldId id="615" r:id="rId25"/>
    <p:sldId id="528" r:id="rId26"/>
    <p:sldId id="529" r:id="rId27"/>
    <p:sldId id="530" r:id="rId28"/>
    <p:sldId id="531" r:id="rId29"/>
    <p:sldId id="616" r:id="rId30"/>
    <p:sldId id="542" r:id="rId31"/>
    <p:sldId id="617" r:id="rId32"/>
    <p:sldId id="543" r:id="rId33"/>
    <p:sldId id="575" r:id="rId34"/>
    <p:sldId id="539" r:id="rId35"/>
    <p:sldId id="540" r:id="rId36"/>
    <p:sldId id="576" r:id="rId37"/>
    <p:sldId id="541" r:id="rId38"/>
    <p:sldId id="577" r:id="rId39"/>
    <p:sldId id="547" r:id="rId40"/>
    <p:sldId id="548" r:id="rId41"/>
    <p:sldId id="550" r:id="rId42"/>
    <p:sldId id="545" r:id="rId43"/>
    <p:sldId id="546" r:id="rId44"/>
    <p:sldId id="578" r:id="rId45"/>
    <p:sldId id="579" r:id="rId46"/>
    <p:sldId id="544" r:id="rId47"/>
    <p:sldId id="551" r:id="rId48"/>
    <p:sldId id="552" r:id="rId49"/>
    <p:sldId id="580" r:id="rId50"/>
    <p:sldId id="553" r:id="rId51"/>
    <p:sldId id="554" r:id="rId52"/>
    <p:sldId id="555" r:id="rId53"/>
    <p:sldId id="302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an Carlos Rojas" initials="JCR" lastIdx="1" clrIdx="0">
    <p:extLst>
      <p:ext uri="{19B8F6BF-5375-455C-9EA6-DF929625EA0E}">
        <p15:presenceInfo xmlns:p15="http://schemas.microsoft.com/office/powerpoint/2012/main" userId="24bac671ff222b7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8" autoAdjust="0"/>
    <p:restoredTop sz="94660"/>
  </p:normalViewPr>
  <p:slideViewPr>
    <p:cSldViewPr snapToGrid="0">
      <p:cViewPr varScale="1">
        <p:scale>
          <a:sx n="72" d="100"/>
          <a:sy n="72" d="100"/>
        </p:scale>
        <p:origin x="58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5FFD4B-32A2-4332-9406-A058978543FD}" type="datetimeFigureOut">
              <a:rPr lang="es-CR" smtClean="0"/>
              <a:t>22/6/2019</a:t>
            </a:fld>
            <a:endParaRPr lang="es-C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92A656-8702-45FC-9024-23D71383B7AF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965678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92A656-8702-45FC-9024-23D71383B7AF}" type="slidenum">
              <a:rPr lang="es-CR" smtClean="0"/>
              <a:t>13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829968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C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66240-6E89-4E09-8898-5022ECCE183D}" type="datetimeFigureOut">
              <a:rPr lang="es-CR" smtClean="0"/>
              <a:t>22/6/2019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CF28D-34A4-4B36-9675-8139141B1A5D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827982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66240-6E89-4E09-8898-5022ECCE183D}" type="datetimeFigureOut">
              <a:rPr lang="es-CR" smtClean="0"/>
              <a:t>22/6/2019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CF28D-34A4-4B36-9675-8139141B1A5D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14726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66240-6E89-4E09-8898-5022ECCE183D}" type="datetimeFigureOut">
              <a:rPr lang="es-CR" smtClean="0"/>
              <a:t>22/6/2019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CF28D-34A4-4B36-9675-8139141B1A5D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4165170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2800" cy="115824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/>
              <a:t>28pt Intel Clear Headline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607484" y="1604434"/>
            <a:ext cx="10970683" cy="4567767"/>
          </a:xfrm>
        </p:spPr>
        <p:txBody>
          <a:bodyPr/>
          <a:lstStyle>
            <a:lvl1pPr>
              <a:defRPr>
                <a:solidFill>
                  <a:srgbClr val="0071C5"/>
                </a:solidFill>
              </a:defRPr>
            </a:lvl1pPr>
            <a:lvl2pPr>
              <a:defRPr sz="2400">
                <a:solidFill>
                  <a:schemeClr val="tx2"/>
                </a:solidFill>
              </a:defRPr>
            </a:lvl2pPr>
            <a:lvl3pPr>
              <a:defRPr sz="2400">
                <a:solidFill>
                  <a:schemeClr val="tx2"/>
                </a:solidFill>
              </a:defRPr>
            </a:lvl3pPr>
            <a:lvl4pPr>
              <a:defRPr sz="2133"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18pt Intel Clear body text</a:t>
            </a:r>
          </a:p>
          <a:p>
            <a:pPr lvl="1"/>
            <a:r>
              <a:rPr lang="en-US" dirty="0"/>
              <a:t>18pt Intel Clear bullet one</a:t>
            </a:r>
          </a:p>
          <a:p>
            <a:pPr lvl="2"/>
            <a:r>
              <a:rPr lang="en-US" dirty="0"/>
              <a:t>18pt Intel Clear sub-bullet</a:t>
            </a:r>
          </a:p>
          <a:p>
            <a:pPr lvl="3"/>
            <a:r>
              <a:rPr lang="en-US" dirty="0"/>
              <a:t>16pt Intel Clear fourth level</a:t>
            </a:r>
          </a:p>
          <a:p>
            <a:pPr lvl="4"/>
            <a:r>
              <a:rPr lang="en-US" dirty="0" err="1"/>
              <a:t>14pt</a:t>
            </a:r>
            <a:r>
              <a:rPr lang="en-US" dirty="0"/>
              <a:t> Intel Clear fifth level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Client Computing Group</a:t>
            </a:r>
          </a:p>
          <a:p>
            <a:r>
              <a:rPr lang="en-US" sz="933"/>
              <a:t>Intel Confidential</a:t>
            </a:r>
            <a:endParaRPr lang="en-US" sz="933" dirty="0"/>
          </a:p>
        </p:txBody>
      </p:sp>
    </p:spTree>
    <p:extLst>
      <p:ext uri="{BB962C8B-B14F-4D97-AF65-F5344CB8AC3E}">
        <p14:creationId xmlns:p14="http://schemas.microsoft.com/office/powerpoint/2010/main" val="2346753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s-C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rgbClr val="0070C0"/>
                </a:solidFill>
              </a:defRPr>
            </a:lvl2pPr>
            <a:lvl3pPr>
              <a:defRPr>
                <a:solidFill>
                  <a:srgbClr val="0070C0"/>
                </a:solidFill>
              </a:defRPr>
            </a:lvl3pPr>
            <a:lvl4pPr>
              <a:defRPr>
                <a:solidFill>
                  <a:srgbClr val="0070C0"/>
                </a:solidFill>
              </a:defRPr>
            </a:lvl4pPr>
            <a:lvl5pPr>
              <a:defRPr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C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66240-6E89-4E09-8898-5022ECCE183D}" type="datetimeFigureOut">
              <a:rPr lang="es-CR" smtClean="0"/>
              <a:t>22/6/2019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CF28D-34A4-4B36-9675-8139141B1A5D}" type="slidenum">
              <a:rPr lang="es-CR" smtClean="0"/>
              <a:t>‹#›</a:t>
            </a:fld>
            <a:endParaRPr lang="es-CR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6890" y="185738"/>
            <a:ext cx="1823736" cy="1340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151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66240-6E89-4E09-8898-5022ECCE183D}" type="datetimeFigureOut">
              <a:rPr lang="es-CR" smtClean="0"/>
              <a:t>22/6/2019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CF28D-34A4-4B36-9675-8139141B1A5D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895225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66240-6E89-4E09-8898-5022ECCE183D}" type="datetimeFigureOut">
              <a:rPr lang="es-CR" smtClean="0"/>
              <a:t>22/6/2019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CF28D-34A4-4B36-9675-8139141B1A5D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549930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66240-6E89-4E09-8898-5022ECCE183D}" type="datetimeFigureOut">
              <a:rPr lang="es-CR" smtClean="0"/>
              <a:t>22/6/2019</a:t>
            </a:fld>
            <a:endParaRPr lang="es-C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CF28D-34A4-4B36-9675-8139141B1A5D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251748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66240-6E89-4E09-8898-5022ECCE183D}" type="datetimeFigureOut">
              <a:rPr lang="es-CR" smtClean="0"/>
              <a:t>22/6/2019</a:t>
            </a:fld>
            <a:endParaRPr lang="es-C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CF28D-34A4-4B36-9675-8139141B1A5D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931796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66240-6E89-4E09-8898-5022ECCE183D}" type="datetimeFigureOut">
              <a:rPr lang="es-CR" smtClean="0"/>
              <a:t>22/6/2019</a:t>
            </a:fld>
            <a:endParaRPr lang="es-C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CF28D-34A4-4B36-9675-8139141B1A5D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793237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66240-6E89-4E09-8898-5022ECCE183D}" type="datetimeFigureOut">
              <a:rPr lang="es-CR" smtClean="0"/>
              <a:t>22/6/2019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CF28D-34A4-4B36-9675-8139141B1A5D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542115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66240-6E89-4E09-8898-5022ECCE183D}" type="datetimeFigureOut">
              <a:rPr lang="es-CR" smtClean="0"/>
              <a:t>22/6/2019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CF28D-34A4-4B36-9675-8139141B1A5D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079507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66240-6E89-4E09-8898-5022ECCE183D}" type="datetimeFigureOut">
              <a:rPr lang="es-CR" smtClean="0"/>
              <a:t>22/6/2019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9CF28D-34A4-4B36-9675-8139141B1A5D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34891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Juan-Carlos.Rojas@ttu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s.toronto.edu/~rgrosse/courses/csc321_2018/slides/lec10.pdf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onicit.go.cr/tramites/Seguimiento_PINN.aspx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CR" dirty="0" err="1"/>
              <a:t>Introduction</a:t>
            </a:r>
            <a:r>
              <a:rPr lang="es-CR" dirty="0"/>
              <a:t> </a:t>
            </a:r>
            <a:r>
              <a:rPr lang="es-CR" dirty="0" err="1"/>
              <a:t>to</a:t>
            </a:r>
            <a:r>
              <a:rPr lang="es-CR" dirty="0"/>
              <a:t> Artificial </a:t>
            </a:r>
            <a:r>
              <a:rPr lang="es-CR" dirty="0" err="1"/>
              <a:t>Intelligence</a:t>
            </a:r>
            <a:br>
              <a:rPr lang="es-CR" dirty="0"/>
            </a:br>
            <a:r>
              <a:rPr lang="es-CR" sz="3200" dirty="0" err="1"/>
              <a:t>Group</a:t>
            </a:r>
            <a:r>
              <a:rPr lang="es-CR" sz="3200" dirty="0"/>
              <a:t> 1</a:t>
            </a:r>
            <a:br>
              <a:rPr lang="es-CR" sz="3200" dirty="0"/>
            </a:br>
            <a:r>
              <a:rPr lang="es-CR" sz="3200" dirty="0" err="1"/>
              <a:t>Week</a:t>
            </a:r>
            <a:r>
              <a:rPr lang="es-CR" sz="3200" dirty="0"/>
              <a:t> 5</a:t>
            </a:r>
            <a:endParaRPr lang="es-CR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R" sz="2800" dirty="0"/>
              <a:t>Dr. Juan Carlos Rojas</a:t>
            </a:r>
          </a:p>
          <a:p>
            <a:r>
              <a:rPr lang="es-CR" dirty="0">
                <a:hlinkClick r:id="rId2"/>
              </a:rPr>
              <a:t>Juan-Carlos.Rojas@ttu.edu</a:t>
            </a:r>
            <a:endParaRPr lang="es-CR" dirty="0"/>
          </a:p>
          <a:p>
            <a:endParaRPr lang="es-C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7553" y="4826460"/>
            <a:ext cx="2270957" cy="166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2345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37A55-3E67-4342-ABF7-8418766FF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Gradient Descent in TensorFlow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503C8-155F-4FFE-AA8E-5F738CAE4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can solve linear regression coefficients by gradient descent</a:t>
            </a:r>
          </a:p>
          <a:p>
            <a:r>
              <a:rPr lang="en-US" dirty="0"/>
              <a:t>Algorithm: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Define the input vectors for X and 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Initialize the vector of coefficients to random values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Compute the prediction </a:t>
            </a:r>
            <a:r>
              <a:rPr lang="en-US" dirty="0" err="1"/>
              <a:t>Y_pred</a:t>
            </a:r>
            <a:r>
              <a:rPr lang="en-US" dirty="0"/>
              <a:t> = X * W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Compute the MSE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Compute the gradient of the MSE </a:t>
            </a:r>
            <a:r>
              <a:rPr lang="en-US" dirty="0" err="1"/>
              <a:t>w.r.t.</a:t>
            </a:r>
            <a:r>
              <a:rPr lang="en-US" dirty="0"/>
              <a:t> each feature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Update the coefficients as </a:t>
            </a:r>
            <a:r>
              <a:rPr lang="en-US" i="1" dirty="0"/>
              <a:t>W - </a:t>
            </a:r>
            <a:r>
              <a:rPr lang="en-US" i="1" dirty="0" err="1"/>
              <a:t>learning_rate</a:t>
            </a:r>
            <a:r>
              <a:rPr lang="en-US" i="1" dirty="0"/>
              <a:t> * gradients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Repeat 3-6 until converged, or after a given number of iterations</a:t>
            </a:r>
          </a:p>
          <a:p>
            <a:r>
              <a:rPr lang="en-US" dirty="0"/>
              <a:t>This is considered a batch approach</a:t>
            </a:r>
          </a:p>
          <a:p>
            <a:pPr lvl="1"/>
            <a:r>
              <a:rPr lang="en-US" dirty="0"/>
              <a:t>We are using all available data at every iteration</a:t>
            </a:r>
          </a:p>
        </p:txBody>
      </p:sp>
    </p:spTree>
    <p:extLst>
      <p:ext uri="{BB962C8B-B14F-4D97-AF65-F5344CB8AC3E}">
        <p14:creationId xmlns:p14="http://schemas.microsoft.com/office/powerpoint/2010/main" val="30635202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E8F82-AB1E-4FB6-8E1C-6B17E79E6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Gradients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029525-5AF8-4CE0-AFBD-BEB4D080D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There are several possible methods:</a:t>
            </a:r>
          </a:p>
          <a:p>
            <a:pPr lvl="1"/>
            <a:r>
              <a:rPr lang="en-US" dirty="0"/>
              <a:t>Numerical differentiation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Fast but inaccurate</a:t>
            </a:r>
          </a:p>
          <a:p>
            <a:pPr lvl="1"/>
            <a:r>
              <a:rPr lang="en-US" dirty="0"/>
              <a:t>Symbolic differentiation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Slow and complicated</a:t>
            </a:r>
          </a:p>
          <a:p>
            <a:pPr lvl="1"/>
            <a:r>
              <a:rPr lang="en-US" dirty="0"/>
              <a:t>Forward-mode automatic differentiation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Computation is broken down into basic arithmetic operations whose derivative is known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Chain-rule is used to compute the numerical result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Accurate </a:t>
            </a:r>
          </a:p>
          <a:p>
            <a:pPr lvl="1"/>
            <a:r>
              <a:rPr lang="en-US" dirty="0"/>
              <a:t>Reverse-mode automatic differentiation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The same, but working from the output backward to the input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Saves computations when there are few outputs</a:t>
            </a:r>
          </a:p>
          <a:p>
            <a:r>
              <a:rPr lang="en-US" dirty="0"/>
              <a:t>TensorFlow uses reverse-mode auto-diff</a:t>
            </a:r>
          </a:p>
          <a:p>
            <a:pPr lvl="1"/>
            <a:r>
              <a:rPr lang="en-US" dirty="0"/>
              <a:t>Accurate &amp; fast </a:t>
            </a:r>
          </a:p>
          <a:p>
            <a:r>
              <a:rPr lang="en-US" dirty="0"/>
              <a:t>Recommended reading:</a:t>
            </a:r>
          </a:p>
          <a:p>
            <a:pPr lvl="1"/>
            <a:r>
              <a:rPr lang="en-US" sz="1900" dirty="0">
                <a:hlinkClick r:id="rId2"/>
              </a:rPr>
              <a:t>https://www.cs.toronto.edu/~rgrosse/courses/csc321_2018/slides/lec10.pdf</a:t>
            </a:r>
            <a:endParaRPr lang="en-US" sz="19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681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37A55-3E67-4342-ABF7-8418766FF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Gradient Descent in TensorFlow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503C8-155F-4FFE-AA8E-5F738CAE4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0" lvl="1" indent="-457200">
              <a:buFont typeface="+mj-lt"/>
              <a:buAutoNum type="arabicPeriod"/>
            </a:pPr>
            <a:r>
              <a:rPr lang="en-US" dirty="0"/>
              <a:t>Define the input vectors for X and Y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Initialize the vector of coefficients to random values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Compute the prediction </a:t>
            </a:r>
            <a:r>
              <a:rPr lang="en-US" dirty="0" err="1"/>
              <a:t>Y_pred</a:t>
            </a:r>
            <a:r>
              <a:rPr lang="en-US" dirty="0"/>
              <a:t> = X * W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Compute the MSE </a:t>
            </a:r>
          </a:p>
          <a:p>
            <a:pPr lvl="1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881106-2090-423A-B1A1-30D8A5CC26DE}"/>
              </a:ext>
            </a:extLst>
          </p:cNvPr>
          <p:cNvSpPr txBox="1"/>
          <p:nvPr/>
        </p:nvSpPr>
        <p:spPr>
          <a:xfrm>
            <a:off x="838200" y="6241212"/>
            <a:ext cx="4664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 VehiclePrice_LinearRegression_tf_2.py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200469-70F2-4510-A58A-1DD113C212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642" y="2301431"/>
            <a:ext cx="8558002" cy="54106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251AC27-C2A2-4690-ACA3-F76FDEA16B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0642" y="3429000"/>
            <a:ext cx="7308213" cy="25910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863DCCA-4540-47CD-BA6C-93DE5D177A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0642" y="4215525"/>
            <a:ext cx="2972058" cy="28958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1D43703-A88F-4518-9F4A-96C49A2F27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0642" y="5032533"/>
            <a:ext cx="4709568" cy="457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0971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37A55-3E67-4342-ABF7-8418766FF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Gradient Descent in TensorFlow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503C8-155F-4FFE-AA8E-5F738CAE4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0" lvl="1" indent="-457200">
              <a:buFont typeface="+mj-lt"/>
              <a:buAutoNum type="arabicPeriod" startAt="5"/>
            </a:pPr>
            <a:r>
              <a:rPr lang="en-US" dirty="0"/>
              <a:t>Compute the gradient of the MSE </a:t>
            </a:r>
            <a:r>
              <a:rPr lang="en-US" dirty="0" err="1"/>
              <a:t>w.r.t.</a:t>
            </a:r>
            <a:r>
              <a:rPr lang="en-US" dirty="0"/>
              <a:t> each feature</a:t>
            </a:r>
          </a:p>
          <a:p>
            <a:pPr marL="914400" lvl="1" indent="-457200">
              <a:buFont typeface="+mj-lt"/>
              <a:buAutoNum type="arabicPeriod" startAt="5"/>
            </a:pPr>
            <a:endParaRPr lang="en-US" dirty="0"/>
          </a:p>
          <a:p>
            <a:pPr marL="914400" lvl="1" indent="-457200">
              <a:buFont typeface="+mj-lt"/>
              <a:buAutoNum type="arabicPeriod" startAt="5"/>
            </a:pPr>
            <a:r>
              <a:rPr lang="en-US" dirty="0"/>
              <a:t>Update the coefficients as </a:t>
            </a:r>
            <a:r>
              <a:rPr lang="en-US" i="1" dirty="0"/>
              <a:t>W - </a:t>
            </a:r>
            <a:r>
              <a:rPr lang="en-US" i="1" dirty="0" err="1"/>
              <a:t>learning_rate</a:t>
            </a:r>
            <a:r>
              <a:rPr lang="en-US" i="1" dirty="0"/>
              <a:t> * gradients</a:t>
            </a:r>
          </a:p>
          <a:p>
            <a:pPr marL="914400" lvl="1" indent="-457200">
              <a:buFont typeface="+mj-lt"/>
              <a:buAutoNum type="arabicPeriod" startAt="5"/>
            </a:pPr>
            <a:endParaRPr lang="en-US" i="1" dirty="0"/>
          </a:p>
          <a:p>
            <a:pPr marL="914400" lvl="1" indent="-457200">
              <a:buFont typeface="+mj-lt"/>
              <a:buAutoNum type="arabicPeriod" startAt="5"/>
            </a:pPr>
            <a:r>
              <a:rPr lang="en-US" dirty="0"/>
              <a:t>Repeat 3-6 until converged, or after a given number of iterations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0E8C96-C9E0-40AE-9279-E3C51F84D4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025" y="2305275"/>
            <a:ext cx="4351397" cy="3200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9CB5752-1BCC-44B0-BE07-71D1B2D7C4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3025" y="3112121"/>
            <a:ext cx="7041490" cy="2895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A7B8598-DFD1-4600-8011-51A03BDDB2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3025" y="3859613"/>
            <a:ext cx="8984759" cy="92972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0D00C6E-8361-4D10-8CED-58409C05674E}"/>
              </a:ext>
            </a:extLst>
          </p:cNvPr>
          <p:cNvSpPr txBox="1"/>
          <p:nvPr/>
        </p:nvSpPr>
        <p:spPr>
          <a:xfrm>
            <a:off x="838200" y="6241212"/>
            <a:ext cx="4664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 VehiclePrice_LinearRegression_tf_2.py</a:t>
            </a:r>
          </a:p>
        </p:txBody>
      </p:sp>
    </p:spTree>
    <p:extLst>
      <p:ext uri="{BB962C8B-B14F-4D97-AF65-F5344CB8AC3E}">
        <p14:creationId xmlns:p14="http://schemas.microsoft.com/office/powerpoint/2010/main" val="41803904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37A55-3E67-4342-ABF7-8418766FF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Gradient Descent in TensorFlow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5379E12-18F1-43A2-B4A3-5E16748C5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6505280" cy="4802187"/>
          </a:xfrm>
        </p:spPr>
        <p:txBody>
          <a:bodyPr>
            <a:normAutofit/>
          </a:bodyPr>
          <a:lstStyle/>
          <a:p>
            <a:r>
              <a:rPr lang="en-US" dirty="0"/>
              <a:t>The algorithm gradually reduces the MSE</a:t>
            </a:r>
          </a:p>
          <a:p>
            <a:pPr lvl="1"/>
            <a:r>
              <a:rPr lang="en-US" dirty="0"/>
              <a:t>It takes a few 1000s of iterations to converge</a:t>
            </a:r>
          </a:p>
          <a:p>
            <a:pPr lvl="1"/>
            <a:r>
              <a:rPr lang="en-US" dirty="0"/>
              <a:t>Depends on the learning rate</a:t>
            </a:r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06216CA-099B-4F2E-AA95-C6D485ED7B5F}"/>
              </a:ext>
            </a:extLst>
          </p:cNvPr>
          <p:cNvSpPr txBox="1"/>
          <p:nvPr/>
        </p:nvSpPr>
        <p:spPr>
          <a:xfrm>
            <a:off x="838200" y="6241212"/>
            <a:ext cx="4664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 VehiclePrice_LinearRegression_tf_2.py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A6CC0F-FD04-4035-BB6F-9E864C59CF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3916" y="1564857"/>
            <a:ext cx="3040225" cy="492801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450793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1E340-4672-434D-82AB-E24AFF74E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809" y="1844147"/>
            <a:ext cx="10515600" cy="4351338"/>
          </a:xfrm>
        </p:spPr>
        <p:txBody>
          <a:bodyPr/>
          <a:lstStyle/>
          <a:p>
            <a:r>
              <a:rPr lang="en-US" dirty="0"/>
              <a:t>The coefficients can be retrieved by running a session for them: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training RMSE is obtained from the MSE measurement we already have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6369B17-DA6B-43FC-AE73-6C72970DA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Solving Gradient Descent in TensorFlow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984FFC-6748-459D-8B6F-E6D1C480372A}"/>
              </a:ext>
            </a:extLst>
          </p:cNvPr>
          <p:cNvSpPr txBox="1"/>
          <p:nvPr/>
        </p:nvSpPr>
        <p:spPr>
          <a:xfrm>
            <a:off x="838200" y="6241212"/>
            <a:ext cx="4664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 VehiclePrice_LinearRegression_tf_2.py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4DE35CA-2945-419C-9DE8-7490E52AB8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7581" y="2566462"/>
            <a:ext cx="4593480" cy="105707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780D440-C9CE-4F75-9ACA-9A9C7B4CD32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5148"/>
          <a:stretch/>
        </p:blipFill>
        <p:spPr>
          <a:xfrm>
            <a:off x="6685435" y="2504422"/>
            <a:ext cx="4198984" cy="184915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BD9AE12-9C0E-4A27-9AD5-18F1D5FCD7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1631" y="5669655"/>
            <a:ext cx="2705334" cy="21337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E498D4A-1CA7-484B-9CEE-9053AA1945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5402932"/>
            <a:ext cx="6416596" cy="7468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674022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86F0F0E-923E-44DA-9ABA-61B608546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Tensorflow</a:t>
            </a:r>
            <a:r>
              <a:rPr lang="en-US" dirty="0"/>
              <a:t> Optimizers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A520155-1DD5-4CD6-9EB4-8FEEE9D730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1149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We can use a built-in gradient descent optimizer</a:t>
            </a:r>
          </a:p>
          <a:p>
            <a:pPr lvl="1"/>
            <a:r>
              <a:rPr lang="en-US" dirty="0"/>
              <a:t>Replaces steps 5 &amp; 6 of the previous list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results are the same</a:t>
            </a:r>
          </a:p>
          <a:p>
            <a:r>
              <a:rPr lang="en-US" dirty="0"/>
              <a:t>Runs a little bit faster</a:t>
            </a:r>
          </a:p>
          <a:p>
            <a:r>
              <a:rPr lang="en-US" dirty="0"/>
              <a:t>There are other kinds of optimizers (momentum, </a:t>
            </a:r>
            <a:r>
              <a:rPr lang="en-US" dirty="0" err="1"/>
              <a:t>adagrad</a:t>
            </a:r>
            <a:r>
              <a:rPr lang="en-US" dirty="0"/>
              <a:t>, etc.)</a:t>
            </a:r>
          </a:p>
          <a:p>
            <a:pPr lvl="1"/>
            <a:r>
              <a:rPr lang="en-US" dirty="0"/>
              <a:t>May converge faster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393FC9-F86D-4698-BA3C-1357431CE713}"/>
              </a:ext>
            </a:extLst>
          </p:cNvPr>
          <p:cNvSpPr txBox="1"/>
          <p:nvPr/>
        </p:nvSpPr>
        <p:spPr>
          <a:xfrm>
            <a:off x="838200" y="6241212"/>
            <a:ext cx="4664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 VehiclePrice_LinearRegression_tf_3.py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413D70-7DB8-407E-8F8D-7276DE92C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85130"/>
            <a:ext cx="7392041" cy="76968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16722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9402A-C674-4A43-A05F-261C28DE0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 Bias 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911D8-3797-4DDF-B995-E6F21E1DC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Instead of adding a column of ones, we can use a separate variable for the intercept weight</a:t>
            </a:r>
          </a:p>
          <a:p>
            <a:pPr lvl="1"/>
            <a:r>
              <a:rPr lang="en-US" dirty="0"/>
              <a:t>We will call it </a:t>
            </a:r>
            <a:r>
              <a:rPr lang="en-US" i="1" dirty="0"/>
              <a:t>bias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The gradient optimizer will now update both </a:t>
            </a:r>
            <a:r>
              <a:rPr lang="en-US" i="1" dirty="0"/>
              <a:t>W</a:t>
            </a:r>
            <a:r>
              <a:rPr lang="en-US" dirty="0"/>
              <a:t> and </a:t>
            </a:r>
            <a:r>
              <a:rPr lang="en-US" i="1" dirty="0"/>
              <a:t>b</a:t>
            </a:r>
          </a:p>
          <a:p>
            <a:r>
              <a:rPr lang="en-US" dirty="0"/>
              <a:t>The results are exactly the same as before</a:t>
            </a:r>
          </a:p>
          <a:p>
            <a:pPr lvl="1"/>
            <a:r>
              <a:rPr lang="en-US" dirty="0"/>
              <a:t>W has one less coefficient, which is now in b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972C5-49F3-4A39-9001-01B823504D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0230" y="2951785"/>
            <a:ext cx="4549534" cy="173751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2BF7E87-9097-4B32-9B10-097E8B72C0DA}"/>
              </a:ext>
            </a:extLst>
          </p:cNvPr>
          <p:cNvSpPr txBox="1"/>
          <p:nvPr/>
        </p:nvSpPr>
        <p:spPr>
          <a:xfrm>
            <a:off x="838200" y="6241212"/>
            <a:ext cx="4664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 VehiclePrice_LinearRegression_tf_4.py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6CB0ADE-A282-4CBC-AF31-E1D3478E3A0F}"/>
              </a:ext>
            </a:extLst>
          </p:cNvPr>
          <p:cNvGrpSpPr/>
          <p:nvPr/>
        </p:nvGrpSpPr>
        <p:grpSpPr>
          <a:xfrm>
            <a:off x="8675616" y="4001294"/>
            <a:ext cx="3303468" cy="2363787"/>
            <a:chOff x="7860718" y="3948113"/>
            <a:chExt cx="3238500" cy="236378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83EE345-31C4-4E3A-B0E0-9ABFFA696C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86700" y="5292725"/>
              <a:ext cx="2247900" cy="1019175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4956CAE0-0596-4686-898B-865397A2AE6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860718" y="3948113"/>
              <a:ext cx="3238500" cy="12096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582732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09CCC-49D0-470B-84B3-3981DD55C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0A675-DC5A-4CFD-8332-A1771E2406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Tensorflow</a:t>
            </a:r>
            <a:r>
              <a:rPr lang="en-US" dirty="0"/>
              <a:t> to </a:t>
            </a:r>
            <a:r>
              <a:rPr lang="en-US" dirty="0" err="1"/>
              <a:t>to</a:t>
            </a:r>
            <a:r>
              <a:rPr lang="en-US" dirty="0"/>
              <a:t> solve a linear regression model for vehicle prices using gradient descent</a:t>
            </a:r>
          </a:p>
          <a:p>
            <a:pPr lvl="1"/>
            <a:r>
              <a:rPr lang="en-US" dirty="0"/>
              <a:t>You can base it on VehiclePrice_LinearRegression_tf_4.py</a:t>
            </a:r>
          </a:p>
          <a:p>
            <a:r>
              <a:rPr lang="en-US" dirty="0"/>
              <a:t>Add </a:t>
            </a:r>
            <a:r>
              <a:rPr lang="en-US" dirty="0" err="1"/>
              <a:t>Tensorflow</a:t>
            </a:r>
            <a:r>
              <a:rPr lang="en-US" dirty="0"/>
              <a:t> instructions to compute the RMSE of the test predictions against the test labels</a:t>
            </a:r>
          </a:p>
          <a:p>
            <a:r>
              <a:rPr lang="en-US" dirty="0"/>
              <a:t>Hints:</a:t>
            </a:r>
          </a:p>
          <a:p>
            <a:pPr lvl="1"/>
            <a:r>
              <a:rPr lang="en-US" sz="2000" dirty="0"/>
              <a:t>Compute the predictions against the test data as </a:t>
            </a:r>
            <a:r>
              <a:rPr lang="en-US" sz="2000" dirty="0" err="1"/>
              <a:t>Y_pred_test</a:t>
            </a:r>
            <a:r>
              <a:rPr lang="en-US" sz="2000" dirty="0"/>
              <a:t> = </a:t>
            </a:r>
            <a:r>
              <a:rPr lang="en-US" sz="2000" dirty="0" err="1"/>
              <a:t>X_test</a:t>
            </a:r>
            <a:r>
              <a:rPr lang="en-US" sz="2000" dirty="0"/>
              <a:t> * W + b</a:t>
            </a:r>
          </a:p>
          <a:p>
            <a:pPr lvl="1"/>
            <a:r>
              <a:rPr lang="en-US" sz="2000" dirty="0"/>
              <a:t>Compute the test MSE as </a:t>
            </a:r>
            <a:r>
              <a:rPr lang="en-US" sz="2000" dirty="0" err="1"/>
              <a:t>test_mse</a:t>
            </a:r>
            <a:r>
              <a:rPr lang="en-US" sz="2000" dirty="0"/>
              <a:t> = </a:t>
            </a:r>
            <a:r>
              <a:rPr lang="en-US" sz="2000" dirty="0" err="1"/>
              <a:t>tf.reduce_mean</a:t>
            </a:r>
            <a:r>
              <a:rPr lang="en-US" sz="2000" dirty="0"/>
              <a:t>(</a:t>
            </a:r>
            <a:r>
              <a:rPr lang="en-US" sz="2000" dirty="0" err="1"/>
              <a:t>tf.square</a:t>
            </a:r>
            <a:r>
              <a:rPr lang="en-US" sz="2000" dirty="0"/>
              <a:t>(</a:t>
            </a:r>
            <a:r>
              <a:rPr lang="en-US" sz="2000" dirty="0" err="1"/>
              <a:t>Y_pred_test</a:t>
            </a:r>
            <a:r>
              <a:rPr lang="en-US" sz="2000" dirty="0"/>
              <a:t> - </a:t>
            </a:r>
            <a:r>
              <a:rPr lang="en-US" sz="2000" dirty="0" err="1"/>
              <a:t>Y_true_test</a:t>
            </a:r>
            <a:r>
              <a:rPr lang="en-US" sz="2000" dirty="0"/>
              <a:t>))</a:t>
            </a:r>
          </a:p>
          <a:p>
            <a:pPr lvl="1"/>
            <a:r>
              <a:rPr lang="en-US" sz="2000" dirty="0"/>
              <a:t>At the end, run a TensorFlow session to compute the value of </a:t>
            </a:r>
            <a:r>
              <a:rPr lang="en-US" sz="2000" dirty="0" err="1"/>
              <a:t>test_mse</a:t>
            </a:r>
            <a:endParaRPr lang="en-US" sz="2000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BCA0A7-05E3-480E-B1C7-3A311DF4B6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2773" y="5944533"/>
            <a:ext cx="2819644" cy="46486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938697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B55CB-B6AE-40FE-A4F9-7B5E13A9A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HW Problem 2b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A1D99-B014-4F6B-8E2F-0ACEE39B4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Adjust the learning rate in the gradient descent solution of the vehicle price linear regression</a:t>
            </a:r>
          </a:p>
          <a:p>
            <a:pPr lvl="1"/>
            <a:r>
              <a:rPr lang="en-US" dirty="0"/>
              <a:t>What happens if the learning rate is very large?</a:t>
            </a:r>
          </a:p>
          <a:p>
            <a:pPr lvl="1"/>
            <a:r>
              <a:rPr lang="en-US" dirty="0"/>
              <a:t>What happens if it is very small?</a:t>
            </a:r>
          </a:p>
        </p:txBody>
      </p:sp>
    </p:spTree>
    <p:extLst>
      <p:ext uri="{BB962C8B-B14F-4D97-AF65-F5344CB8AC3E}">
        <p14:creationId xmlns:p14="http://schemas.microsoft.com/office/powerpoint/2010/main" val="120489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Schedule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5E10C121-0FDD-47F5-9320-EB6A02DE66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3564891"/>
              </p:ext>
            </p:extLst>
          </p:nvPr>
        </p:nvGraphicFramePr>
        <p:xfrm>
          <a:off x="1889760" y="2035690"/>
          <a:ext cx="841248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127644258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78604328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56849325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3577602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HW Assigned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HW Due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353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May 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HW1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131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May 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HW2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HW1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4715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HW3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HW2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4602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June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HW4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HW3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151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June 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4098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June 22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 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HW5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HW4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7060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June 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HW6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HW5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3167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July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HW7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HW6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488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July 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HW7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306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77006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AE610-8BB6-4306-B0FF-C6DB5F85C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Logistic Regression in TensorFlow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0FFF1-DB69-4B20-BB89-96134D18C0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86255"/>
          </a:xfrm>
        </p:spPr>
        <p:txBody>
          <a:bodyPr/>
          <a:lstStyle/>
          <a:p>
            <a:r>
              <a:rPr lang="en-US" dirty="0"/>
              <a:t>We use the same gradient descent approach</a:t>
            </a:r>
          </a:p>
          <a:p>
            <a:pPr lvl="1"/>
            <a:r>
              <a:rPr lang="en-US" dirty="0"/>
              <a:t>One vector of coefficients plus a bias</a:t>
            </a:r>
          </a:p>
          <a:p>
            <a:pPr lvl="1"/>
            <a:r>
              <a:rPr lang="en-US" dirty="0"/>
              <a:t>We add a sigmoid function to the prediction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3D9B36-E266-4463-93B0-16CE5DBFB520}"/>
              </a:ext>
            </a:extLst>
          </p:cNvPr>
          <p:cNvSpPr txBox="1"/>
          <p:nvPr/>
        </p:nvSpPr>
        <p:spPr>
          <a:xfrm>
            <a:off x="838200" y="6241212"/>
            <a:ext cx="4664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 CreditDefault_LogisticRegression_tf_1.py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06AB38-FC3D-46AC-8891-AA05C08B1E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6460" y="3197137"/>
            <a:ext cx="6753225" cy="27432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2" descr="https://sebastianraschka.com/images/faq/logisticregr-neuralnet/schematic.png">
            <a:extLst>
              <a:ext uri="{FF2B5EF4-FFF2-40B4-BE49-F238E27FC236}">
                <a16:creationId xmlns:a16="http://schemas.microsoft.com/office/drawing/2014/main" id="{BDA08790-DAE6-4C48-AD5B-92CAECC301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044"/>
          <a:stretch/>
        </p:blipFill>
        <p:spPr bwMode="auto">
          <a:xfrm>
            <a:off x="8362596" y="1626913"/>
            <a:ext cx="3480000" cy="1219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49707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AE610-8BB6-4306-B0FF-C6DB5F85C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Logistic Regression in TensorFlow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0FFF1-DB69-4B20-BB89-96134D18C0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8773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For the cost function, we use a built-in TensorFlow cross-entropy function</a:t>
            </a:r>
          </a:p>
          <a:p>
            <a:pPr lvl="1"/>
            <a:r>
              <a:rPr lang="en-US" dirty="0"/>
              <a:t>It includes the sigmoid function, so we pass-in only the linear portion</a:t>
            </a:r>
          </a:p>
          <a:p>
            <a:r>
              <a:rPr lang="en-US" dirty="0"/>
              <a:t>This produces a cost value for each test case</a:t>
            </a:r>
          </a:p>
          <a:p>
            <a:pPr lvl="1"/>
            <a:r>
              <a:rPr lang="en-US" dirty="0"/>
              <a:t>We compute an average of all of them</a:t>
            </a:r>
          </a:p>
          <a:p>
            <a:r>
              <a:rPr lang="en-US" dirty="0"/>
              <a:t>Optimize by gradient descent as before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3D9B36-E266-4463-93B0-16CE5DBFB520}"/>
              </a:ext>
            </a:extLst>
          </p:cNvPr>
          <p:cNvSpPr txBox="1"/>
          <p:nvPr/>
        </p:nvSpPr>
        <p:spPr>
          <a:xfrm>
            <a:off x="838200" y="6241212"/>
            <a:ext cx="4664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 CreditDefault_LogisticRegression_tf_1.py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6C524EC-FDBD-4035-A5B0-A86F70C303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9387" y="3848293"/>
            <a:ext cx="6753225" cy="16859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306214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F27C1-AD24-4A51-B0D2-3EED7F3D2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Logistic Regression in TensorFlow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0CD5A4D-C52B-4BA9-A837-261ED912937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996940" cy="26663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It converges after a few 1000s of iterations</a:t>
            </a:r>
          </a:p>
          <a:p>
            <a:pPr lvl="1"/>
            <a:r>
              <a:rPr lang="en-US" dirty="0"/>
              <a:t>Depends on the learning rate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1083F9-F42B-480D-8FD1-A63338C3658D}"/>
              </a:ext>
            </a:extLst>
          </p:cNvPr>
          <p:cNvSpPr txBox="1"/>
          <p:nvPr/>
        </p:nvSpPr>
        <p:spPr>
          <a:xfrm>
            <a:off x="838200" y="6241212"/>
            <a:ext cx="4664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 CreditDefault_LogisticRegression_tf_1.py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B979774-1F89-4848-A5DE-D938D86213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614"/>
          <a:stretch/>
        </p:blipFill>
        <p:spPr>
          <a:xfrm>
            <a:off x="6689410" y="1338992"/>
            <a:ext cx="3459512" cy="498738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058963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F27C1-AD24-4A51-B0D2-3EED7F3D2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Logistic Regression in TensorFlow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0CD5A4D-C52B-4BA9-A837-261ED9129371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10007009" cy="26663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To compute the predictions against the test set we need to add a few more computations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And then run a </a:t>
            </a:r>
            <a:r>
              <a:rPr lang="en-US" dirty="0" err="1"/>
              <a:t>Tensorflow</a:t>
            </a:r>
            <a:r>
              <a:rPr lang="en-US" dirty="0"/>
              <a:t> session to compute them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E0955A5-E5DE-43DC-B531-D5FD326E9A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526" y="4446070"/>
            <a:ext cx="7258050" cy="10763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E1083F9-F42B-480D-8FD1-A63338C3658D}"/>
              </a:ext>
            </a:extLst>
          </p:cNvPr>
          <p:cNvSpPr txBox="1"/>
          <p:nvPr/>
        </p:nvSpPr>
        <p:spPr>
          <a:xfrm>
            <a:off x="838200" y="6241212"/>
            <a:ext cx="4664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 CreditDefault_LogisticRegression_tf_1.py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323846-B09A-4C0A-9BEB-32CCECFCDB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526" y="2743384"/>
            <a:ext cx="7491109" cy="78492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155873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F27C1-AD24-4A51-B0D2-3EED7F3D2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Logistic Regression in TensorFlow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056246-7868-4DBC-B3C6-1E0ACA33B1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2655" y="2926377"/>
            <a:ext cx="3625370" cy="286449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0CD5A4D-C52B-4BA9-A837-261ED9129371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10007009" cy="26663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prediction probabilities can then be plugged-in to </a:t>
            </a:r>
            <a:r>
              <a:rPr lang="en-US" dirty="0" err="1"/>
              <a:t>sklearn.metrics</a:t>
            </a:r>
            <a:r>
              <a:rPr lang="en-US" dirty="0"/>
              <a:t> to evaluate the classifier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497654C-F03D-46C9-824D-41F075FFFD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144870" y="2926377"/>
            <a:ext cx="3625371" cy="285498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E1083F9-F42B-480D-8FD1-A63338C3658D}"/>
              </a:ext>
            </a:extLst>
          </p:cNvPr>
          <p:cNvSpPr txBox="1"/>
          <p:nvPr/>
        </p:nvSpPr>
        <p:spPr>
          <a:xfrm>
            <a:off x="838200" y="6241212"/>
            <a:ext cx="4664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 CreditDefault_LogisticRegression_tf_1.py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25AA60-449E-4E04-984F-43FA55292F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827" y="3889007"/>
            <a:ext cx="3185436" cy="46486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328715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020D3-7C7B-472A-9786-F0F03A8DB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Softmax</a:t>
            </a:r>
            <a:r>
              <a:rPr lang="en-US" dirty="0"/>
              <a:t> Regression in TensorFlow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73DAD5-2B78-4A51-95C1-588DB3921B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Extending to multinomial classification follows the same structure</a:t>
            </a:r>
          </a:p>
          <a:p>
            <a:r>
              <a:rPr lang="en-US" dirty="0"/>
              <a:t>The labels need to be one-hot encoded</a:t>
            </a:r>
          </a:p>
          <a:p>
            <a:pPr lvl="1"/>
            <a:r>
              <a:rPr lang="en-US" dirty="0"/>
              <a:t>We can use </a:t>
            </a:r>
            <a:r>
              <a:rPr lang="en-US" dirty="0" err="1"/>
              <a:t>sklearn.preprocess</a:t>
            </a:r>
            <a:r>
              <a:rPr lang="en-US" dirty="0"/>
              <a:t> for this: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Use the one-hot-encoded labels as the matrix Y for training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B1A0ED-4E6E-45AA-AF3B-AAF15753F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835" y="3281362"/>
            <a:ext cx="8286750" cy="10953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5578CDE-210D-4CD6-80B8-D0830523ADBF}"/>
              </a:ext>
            </a:extLst>
          </p:cNvPr>
          <p:cNvSpPr txBox="1"/>
          <p:nvPr/>
        </p:nvSpPr>
        <p:spPr>
          <a:xfrm>
            <a:off x="838200" y="6241212"/>
            <a:ext cx="4664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 Mnist_SoftmaxRegression_tf_1.py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77F315-3968-4611-8DE6-4F281C3717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6835" y="4943475"/>
            <a:ext cx="5867400" cy="6667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483839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020D3-7C7B-472A-9786-F0F03A8DB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Softmax</a:t>
            </a:r>
            <a:r>
              <a:rPr lang="en-US" dirty="0"/>
              <a:t> Regression in TensorFlow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73DAD5-2B78-4A51-95C1-588DB3921B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the coefficient matrix (one row per class)</a:t>
            </a:r>
          </a:p>
          <a:p>
            <a:pPr lvl="1"/>
            <a:r>
              <a:rPr lang="en-US" dirty="0"/>
              <a:t>The biases are a vector (one per class)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We use the </a:t>
            </a:r>
            <a:r>
              <a:rPr lang="en-US" i="1" dirty="0" err="1"/>
              <a:t>softmax</a:t>
            </a:r>
            <a:r>
              <a:rPr lang="en-US" dirty="0"/>
              <a:t> version of the cost function: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578CDE-210D-4CD6-80B8-D0830523ADBF}"/>
              </a:ext>
            </a:extLst>
          </p:cNvPr>
          <p:cNvSpPr txBox="1"/>
          <p:nvPr/>
        </p:nvSpPr>
        <p:spPr>
          <a:xfrm>
            <a:off x="838200" y="6241212"/>
            <a:ext cx="4664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 Mnist_SoftmaxRegression_tf_1.py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B4EC58-5CD0-4127-83D8-89F584C8F0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9810" y="2867819"/>
            <a:ext cx="7410450" cy="11334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3CB30C4-6A49-4745-8E6A-41E41C381F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9810" y="4792980"/>
            <a:ext cx="7000875" cy="13525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423424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020D3-7C7B-472A-9786-F0F03A8DB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Softmax</a:t>
            </a:r>
            <a:r>
              <a:rPr lang="en-US" dirty="0"/>
              <a:t> Regression in TensorFlow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73DAD5-2B78-4A51-95C1-588DB3921B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2353"/>
            <a:ext cx="10515600" cy="358317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We compute the probability similar to before</a:t>
            </a:r>
          </a:p>
          <a:p>
            <a:pPr lvl="1"/>
            <a:r>
              <a:rPr lang="en-US" dirty="0"/>
              <a:t>Use </a:t>
            </a:r>
            <a:r>
              <a:rPr lang="en-US" dirty="0" err="1"/>
              <a:t>softmax</a:t>
            </a:r>
            <a:r>
              <a:rPr lang="en-US" dirty="0"/>
              <a:t> instead of sigmoid</a:t>
            </a:r>
          </a:p>
          <a:p>
            <a:pPr lvl="1"/>
            <a:r>
              <a:rPr lang="en-US" dirty="0"/>
              <a:t>Determine the winning class by maximum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run a session to compute them at the end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578CDE-210D-4CD6-80B8-D0830523ADBF}"/>
              </a:ext>
            </a:extLst>
          </p:cNvPr>
          <p:cNvSpPr txBox="1"/>
          <p:nvPr/>
        </p:nvSpPr>
        <p:spPr>
          <a:xfrm>
            <a:off x="838200" y="6241212"/>
            <a:ext cx="4664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 Mnist_SoftmaxRegression_tf_1.py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38535B-2E8D-4124-BC90-A83226D591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52835"/>
            <a:ext cx="7172325" cy="16859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CCF4E8B-E0B6-4B6D-BB57-1517C3C18D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032374"/>
            <a:ext cx="8359864" cy="118882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664772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020D3-7C7B-472A-9786-F0F03A8DB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Softmax</a:t>
            </a:r>
            <a:r>
              <a:rPr lang="en-US" dirty="0"/>
              <a:t> Regression in TensorFlow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73DAD5-2B78-4A51-95C1-588DB3921B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33172" cy="4351338"/>
          </a:xfrm>
        </p:spPr>
        <p:txBody>
          <a:bodyPr>
            <a:normAutofit/>
          </a:bodyPr>
          <a:lstStyle/>
          <a:p>
            <a:r>
              <a:rPr lang="en-US" dirty="0"/>
              <a:t>The gradient descent is taking very long to run</a:t>
            </a:r>
          </a:p>
          <a:p>
            <a:pPr lvl="1"/>
            <a:r>
              <a:rPr lang="en-US" dirty="0"/>
              <a:t>It was not fully converged after 10,000 iterations!</a:t>
            </a:r>
          </a:p>
          <a:p>
            <a:r>
              <a:rPr lang="en-US" dirty="0"/>
              <a:t>We can try to increase the learning rate, but if we do it too much, it will have trouble converging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578CDE-210D-4CD6-80B8-D0830523ADBF}"/>
              </a:ext>
            </a:extLst>
          </p:cNvPr>
          <p:cNvSpPr txBox="1"/>
          <p:nvPr/>
        </p:nvSpPr>
        <p:spPr>
          <a:xfrm>
            <a:off x="838200" y="6241212"/>
            <a:ext cx="4664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 Mnist_SoftmaxRegression_tf_1.py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82B31A6-CAD4-4025-AB82-B83C8B0E1864}"/>
              </a:ext>
            </a:extLst>
          </p:cNvPr>
          <p:cNvGrpSpPr/>
          <p:nvPr/>
        </p:nvGrpSpPr>
        <p:grpSpPr>
          <a:xfrm>
            <a:off x="7362440" y="2106519"/>
            <a:ext cx="4538408" cy="3461768"/>
            <a:chOff x="2392451" y="2597838"/>
            <a:chExt cx="3112770" cy="240750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3DDA0E5-518A-4324-8DB1-197305EB72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92451" y="4037502"/>
              <a:ext cx="3112770" cy="96783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6B4DAE3-B539-4753-AD49-AEF97B2BE1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92451" y="2597838"/>
              <a:ext cx="3112770" cy="12490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053058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B85D1-E514-4ABF-AF66-18D1EFD64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Strategies to Speed-Up Convergence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56666-C745-4ED4-B2AE-29468C7B1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Better initialization of coefficients</a:t>
            </a:r>
          </a:p>
          <a:p>
            <a:pPr lvl="1"/>
            <a:r>
              <a:rPr lang="en-US" dirty="0"/>
              <a:t>Xavier’s (</a:t>
            </a:r>
            <a:r>
              <a:rPr lang="en-US" dirty="0" err="1"/>
              <a:t>Glorot</a:t>
            </a:r>
            <a:r>
              <a:rPr lang="en-US" dirty="0"/>
              <a:t>) initialization</a:t>
            </a:r>
          </a:p>
          <a:p>
            <a:r>
              <a:rPr lang="en-US" dirty="0"/>
              <a:t>Learning-rate schedule</a:t>
            </a:r>
          </a:p>
          <a:p>
            <a:pPr lvl="1"/>
            <a:r>
              <a:rPr lang="en-US" dirty="0"/>
              <a:t>Linear decay</a:t>
            </a:r>
          </a:p>
          <a:p>
            <a:pPr lvl="1"/>
            <a:r>
              <a:rPr lang="en-US" dirty="0"/>
              <a:t>Exponential decay</a:t>
            </a:r>
          </a:p>
          <a:p>
            <a:r>
              <a:rPr lang="en-US" dirty="0"/>
              <a:t>Adaptive learning rate schemes</a:t>
            </a:r>
          </a:p>
          <a:p>
            <a:pPr lvl="1"/>
            <a:r>
              <a:rPr lang="en-US" dirty="0"/>
              <a:t>Momentum</a:t>
            </a:r>
          </a:p>
          <a:p>
            <a:pPr lvl="1"/>
            <a:r>
              <a:rPr lang="en-US" dirty="0" err="1"/>
              <a:t>Adagrad</a:t>
            </a:r>
            <a:endParaRPr lang="en-US" dirty="0"/>
          </a:p>
          <a:p>
            <a:pPr lvl="1"/>
            <a:r>
              <a:rPr lang="en-US" dirty="0" err="1"/>
              <a:t>RMSprop</a:t>
            </a:r>
            <a:endParaRPr lang="en-US" dirty="0"/>
          </a:p>
          <a:p>
            <a:pPr lvl="1"/>
            <a:r>
              <a:rPr lang="en-US" dirty="0"/>
              <a:t>Adam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061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Agenda </a:t>
            </a:r>
            <a:r>
              <a:rPr lang="es-CR" dirty="0" err="1"/>
              <a:t>for</a:t>
            </a:r>
            <a:r>
              <a:rPr lang="es-CR" dirty="0"/>
              <a:t> </a:t>
            </a:r>
            <a:r>
              <a:rPr lang="es-CR" dirty="0" err="1"/>
              <a:t>Week</a:t>
            </a:r>
            <a:r>
              <a:rPr lang="es-CR" dirty="0"/>
              <a:t>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5049795" cy="48667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R" dirty="0" err="1"/>
              <a:t>Theory</a:t>
            </a:r>
            <a:endParaRPr lang="es-CR" dirty="0"/>
          </a:p>
          <a:p>
            <a:pPr lvl="1"/>
            <a:r>
              <a:rPr lang="es-CR" dirty="0" err="1"/>
              <a:t>TensorFlow</a:t>
            </a:r>
            <a:endParaRPr lang="es-CR" dirty="0"/>
          </a:p>
          <a:p>
            <a:pPr lvl="2"/>
            <a:r>
              <a:rPr lang="es-CR" dirty="0" err="1">
                <a:solidFill>
                  <a:schemeClr val="tx1"/>
                </a:solidFill>
              </a:rPr>
              <a:t>TensorFlow</a:t>
            </a:r>
            <a:r>
              <a:rPr lang="es-CR" dirty="0">
                <a:solidFill>
                  <a:schemeClr val="tx1"/>
                </a:solidFill>
              </a:rPr>
              <a:t> </a:t>
            </a:r>
            <a:r>
              <a:rPr lang="es-CR" dirty="0" err="1">
                <a:solidFill>
                  <a:schemeClr val="tx1"/>
                </a:solidFill>
              </a:rPr>
              <a:t>basics</a:t>
            </a:r>
            <a:endParaRPr lang="es-CR" dirty="0">
              <a:solidFill>
                <a:schemeClr val="tx1"/>
              </a:solidFill>
            </a:endParaRPr>
          </a:p>
          <a:p>
            <a:pPr lvl="2"/>
            <a:r>
              <a:rPr lang="es-CR" dirty="0">
                <a:solidFill>
                  <a:schemeClr val="tx1"/>
                </a:solidFill>
              </a:rPr>
              <a:t>Matrix </a:t>
            </a:r>
            <a:r>
              <a:rPr lang="es-CR" dirty="0" err="1">
                <a:solidFill>
                  <a:schemeClr val="tx1"/>
                </a:solidFill>
              </a:rPr>
              <a:t>operations</a:t>
            </a:r>
            <a:endParaRPr lang="es-CR" dirty="0">
              <a:solidFill>
                <a:schemeClr val="tx1"/>
              </a:solidFill>
            </a:endParaRPr>
          </a:p>
          <a:p>
            <a:pPr lvl="2"/>
            <a:r>
              <a:rPr lang="es-CR" dirty="0" err="1">
                <a:solidFill>
                  <a:schemeClr val="tx1"/>
                </a:solidFill>
              </a:rPr>
              <a:t>Gradient</a:t>
            </a:r>
            <a:r>
              <a:rPr lang="es-CR" dirty="0">
                <a:solidFill>
                  <a:schemeClr val="tx1"/>
                </a:solidFill>
              </a:rPr>
              <a:t> </a:t>
            </a:r>
            <a:r>
              <a:rPr lang="es-CR" dirty="0" err="1">
                <a:solidFill>
                  <a:schemeClr val="tx1"/>
                </a:solidFill>
              </a:rPr>
              <a:t>computations</a:t>
            </a:r>
            <a:endParaRPr lang="es-CR" dirty="0">
              <a:solidFill>
                <a:schemeClr val="tx1"/>
              </a:solidFill>
            </a:endParaRPr>
          </a:p>
          <a:p>
            <a:pPr lvl="2"/>
            <a:r>
              <a:rPr lang="es-CR" dirty="0" err="1">
                <a:solidFill>
                  <a:schemeClr val="tx1"/>
                </a:solidFill>
              </a:rPr>
              <a:t>Mini-batch</a:t>
            </a:r>
            <a:r>
              <a:rPr lang="es-CR" dirty="0">
                <a:solidFill>
                  <a:schemeClr val="tx1"/>
                </a:solidFill>
              </a:rPr>
              <a:t> </a:t>
            </a:r>
            <a:r>
              <a:rPr lang="es-CR" dirty="0" err="1">
                <a:solidFill>
                  <a:schemeClr val="tx1"/>
                </a:solidFill>
              </a:rPr>
              <a:t>gradient</a:t>
            </a:r>
            <a:r>
              <a:rPr lang="es-CR" dirty="0">
                <a:solidFill>
                  <a:schemeClr val="tx1"/>
                </a:solidFill>
              </a:rPr>
              <a:t> </a:t>
            </a:r>
            <a:r>
              <a:rPr lang="es-CR" dirty="0" err="1">
                <a:solidFill>
                  <a:schemeClr val="tx1"/>
                </a:solidFill>
              </a:rPr>
              <a:t>descent</a:t>
            </a:r>
            <a:endParaRPr lang="es-CR" dirty="0">
              <a:solidFill>
                <a:schemeClr val="tx1"/>
              </a:solidFill>
            </a:endParaRPr>
          </a:p>
          <a:p>
            <a:pPr lvl="2"/>
            <a:endParaRPr lang="es-CR" dirty="0">
              <a:solidFill>
                <a:schemeClr val="tx1"/>
              </a:solidFill>
            </a:endParaRPr>
          </a:p>
          <a:p>
            <a:pPr lvl="1"/>
            <a:endParaRPr lang="es-CR" dirty="0">
              <a:solidFill>
                <a:schemeClr val="tx1"/>
              </a:solidFill>
            </a:endParaRPr>
          </a:p>
          <a:p>
            <a:pPr lvl="1"/>
            <a:endParaRPr lang="es-CR" dirty="0">
              <a:solidFill>
                <a:schemeClr val="tx1"/>
              </a:solidFill>
            </a:endParaRPr>
          </a:p>
          <a:p>
            <a:pPr lvl="2"/>
            <a:endParaRPr lang="es-CR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5E47AE9-7A7A-4E11-890A-DFFA4335BDE7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049795" cy="45221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CR" dirty="0" err="1"/>
              <a:t>Practice</a:t>
            </a:r>
            <a:endParaRPr lang="es-CR" dirty="0"/>
          </a:p>
          <a:p>
            <a:pPr lvl="1"/>
            <a:r>
              <a:rPr lang="es-CR" dirty="0" err="1"/>
              <a:t>Tensorflow</a:t>
            </a:r>
            <a:r>
              <a:rPr lang="es-CR" dirty="0"/>
              <a:t> </a:t>
            </a:r>
          </a:p>
          <a:p>
            <a:pPr lvl="2"/>
            <a:r>
              <a:rPr lang="es-CR" dirty="0">
                <a:solidFill>
                  <a:schemeClr val="tx1"/>
                </a:solidFill>
              </a:rPr>
              <a:t>Basic </a:t>
            </a:r>
            <a:r>
              <a:rPr lang="es-CR" dirty="0" err="1">
                <a:solidFill>
                  <a:schemeClr val="tx1"/>
                </a:solidFill>
              </a:rPr>
              <a:t>computations</a:t>
            </a:r>
            <a:endParaRPr lang="es-CR" dirty="0">
              <a:solidFill>
                <a:schemeClr val="tx1"/>
              </a:solidFill>
            </a:endParaRPr>
          </a:p>
          <a:p>
            <a:pPr lvl="2"/>
            <a:r>
              <a:rPr lang="es-CR" dirty="0" err="1">
                <a:solidFill>
                  <a:schemeClr val="tx1"/>
                </a:solidFill>
              </a:rPr>
              <a:t>Solving</a:t>
            </a:r>
            <a:r>
              <a:rPr lang="es-CR" dirty="0">
                <a:solidFill>
                  <a:schemeClr val="tx1"/>
                </a:solidFill>
              </a:rPr>
              <a:t> Normal </a:t>
            </a:r>
            <a:r>
              <a:rPr lang="es-CR" dirty="0" err="1">
                <a:solidFill>
                  <a:schemeClr val="tx1"/>
                </a:solidFill>
              </a:rPr>
              <a:t>equations</a:t>
            </a:r>
            <a:endParaRPr lang="es-CR" dirty="0">
              <a:solidFill>
                <a:schemeClr val="tx1"/>
              </a:solidFill>
            </a:endParaRPr>
          </a:p>
          <a:p>
            <a:pPr lvl="2"/>
            <a:r>
              <a:rPr lang="es-CR" dirty="0" err="1">
                <a:solidFill>
                  <a:schemeClr val="tx1"/>
                </a:solidFill>
              </a:rPr>
              <a:t>Gradient</a:t>
            </a:r>
            <a:r>
              <a:rPr lang="es-CR" dirty="0">
                <a:solidFill>
                  <a:schemeClr val="tx1"/>
                </a:solidFill>
              </a:rPr>
              <a:t> </a:t>
            </a:r>
            <a:r>
              <a:rPr lang="es-CR" dirty="0" err="1">
                <a:solidFill>
                  <a:schemeClr val="tx1"/>
                </a:solidFill>
              </a:rPr>
              <a:t>descent</a:t>
            </a:r>
            <a:endParaRPr lang="es-CR" dirty="0">
              <a:solidFill>
                <a:schemeClr val="tx1"/>
              </a:solidFill>
            </a:endParaRPr>
          </a:p>
          <a:p>
            <a:pPr lvl="2"/>
            <a:r>
              <a:rPr lang="es-CR" dirty="0" err="1">
                <a:solidFill>
                  <a:schemeClr val="tx1"/>
                </a:solidFill>
              </a:rPr>
              <a:t>Logistic</a:t>
            </a:r>
            <a:r>
              <a:rPr lang="es-CR" dirty="0">
                <a:solidFill>
                  <a:schemeClr val="tx1"/>
                </a:solidFill>
              </a:rPr>
              <a:t> </a:t>
            </a:r>
            <a:r>
              <a:rPr lang="es-CR" dirty="0" err="1">
                <a:solidFill>
                  <a:schemeClr val="tx1"/>
                </a:solidFill>
              </a:rPr>
              <a:t>regression</a:t>
            </a:r>
            <a:endParaRPr lang="es-CR" dirty="0">
              <a:solidFill>
                <a:schemeClr val="tx1"/>
              </a:solidFill>
            </a:endParaRPr>
          </a:p>
          <a:p>
            <a:pPr lvl="2"/>
            <a:r>
              <a:rPr lang="es-CR" dirty="0" err="1">
                <a:solidFill>
                  <a:schemeClr val="tx1"/>
                </a:solidFill>
              </a:rPr>
              <a:t>Softmax</a:t>
            </a:r>
            <a:r>
              <a:rPr lang="es-CR" dirty="0">
                <a:solidFill>
                  <a:schemeClr val="tx1"/>
                </a:solidFill>
              </a:rPr>
              <a:t> </a:t>
            </a:r>
            <a:r>
              <a:rPr lang="es-CR" dirty="0" err="1">
                <a:solidFill>
                  <a:schemeClr val="tx1"/>
                </a:solidFill>
              </a:rPr>
              <a:t>regression</a:t>
            </a:r>
            <a:endParaRPr lang="es-CR" dirty="0">
              <a:solidFill>
                <a:schemeClr val="tx1"/>
              </a:solidFill>
            </a:endParaRPr>
          </a:p>
          <a:p>
            <a:pPr lvl="2"/>
            <a:r>
              <a:rPr lang="es-CR" dirty="0" err="1">
                <a:solidFill>
                  <a:schemeClr val="tx1"/>
                </a:solidFill>
              </a:rPr>
              <a:t>Mini-batch</a:t>
            </a:r>
            <a:r>
              <a:rPr lang="es-CR" dirty="0">
                <a:solidFill>
                  <a:schemeClr val="tx1"/>
                </a:solidFill>
              </a:rPr>
              <a:t> training</a:t>
            </a:r>
          </a:p>
        </p:txBody>
      </p:sp>
    </p:spTree>
    <p:extLst>
      <p:ext uri="{BB962C8B-B14F-4D97-AF65-F5344CB8AC3E}">
        <p14:creationId xmlns:p14="http://schemas.microsoft.com/office/powerpoint/2010/main" val="28413919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0D113-33BB-4401-B4CD-BD6F12F60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Xavier’s Initialization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72D3B-4339-43C4-88BB-30E438CC8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You can get faster convergence is you use initial coefficient values that distributed normally</a:t>
            </a:r>
          </a:p>
          <a:p>
            <a:pPr lvl="1"/>
            <a:r>
              <a:rPr lang="en-US" sz="2000" dirty="0"/>
              <a:t>Use a standard deviation such that </a:t>
            </a:r>
          </a:p>
          <a:p>
            <a:pPr lvl="1"/>
            <a:r>
              <a:rPr lang="en-US" sz="2000" dirty="0"/>
              <a:t>This is known as Xavier’s initialization, or </a:t>
            </a:r>
            <a:r>
              <a:rPr lang="en-US" sz="2000" dirty="0" err="1"/>
              <a:t>Glorot</a:t>
            </a:r>
            <a:r>
              <a:rPr lang="en-US" sz="2000" dirty="0"/>
              <a:t> initialization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A12C7B-A617-4CF0-B681-C9D43B379032}"/>
              </a:ext>
            </a:extLst>
          </p:cNvPr>
          <p:cNvSpPr txBox="1"/>
          <p:nvPr/>
        </p:nvSpPr>
        <p:spPr>
          <a:xfrm>
            <a:off x="838200" y="6241212"/>
            <a:ext cx="4664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 Mnist_SoftmaxRegression_tf_2.py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D3DEFF-78A8-4331-A04F-3473122386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0020" y="3556653"/>
            <a:ext cx="9448800" cy="5429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2A626A0-904F-4074-90FF-7AAE642828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5889" y="2157466"/>
            <a:ext cx="14859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5823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0D113-33BB-4401-B4CD-BD6F12F60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Xavier’s Initialization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72D3B-4339-43C4-88BB-30E438CC87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r>
              <a:rPr lang="en-US" dirty="0"/>
              <a:t>This time it converges much faster</a:t>
            </a:r>
          </a:p>
          <a:p>
            <a:pPr lvl="1"/>
            <a:r>
              <a:rPr lang="en-US" dirty="0"/>
              <a:t>But it still takes close to 10,000 iterations to reach a stable value</a:t>
            </a:r>
          </a:p>
          <a:p>
            <a:r>
              <a:rPr lang="en-US" dirty="0"/>
              <a:t>We need something faster</a:t>
            </a:r>
          </a:p>
          <a:p>
            <a:pPr lvl="1"/>
            <a:r>
              <a:rPr lang="en-US" dirty="0"/>
              <a:t>Stochastic gradient descent</a:t>
            </a:r>
          </a:p>
          <a:p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A12C7B-A617-4CF0-B681-C9D43B379032}"/>
              </a:ext>
            </a:extLst>
          </p:cNvPr>
          <p:cNvSpPr txBox="1"/>
          <p:nvPr/>
        </p:nvSpPr>
        <p:spPr>
          <a:xfrm>
            <a:off x="838200" y="6241212"/>
            <a:ext cx="4664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 Mnist_SoftmaxRegression_tf_2.py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D8AF445-F2EC-44C8-B0CA-2CCFB4B4BB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9410" y="961887"/>
            <a:ext cx="3286730" cy="159253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F56D85B-526E-46BD-8362-7874EED2CF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9410" y="2771073"/>
            <a:ext cx="3286730" cy="159462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B576971-6B7B-4FEF-8F47-04E70D7990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9410" y="4692584"/>
            <a:ext cx="3469802" cy="154862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971773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020D3-7C7B-472A-9786-F0F03A8DB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Softmax</a:t>
            </a:r>
            <a:r>
              <a:rPr lang="en-US" dirty="0"/>
              <a:t> Regression in TensorFlow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73DAD5-2B78-4A51-95C1-588DB3921B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12976" cy="4351338"/>
          </a:xfrm>
        </p:spPr>
        <p:txBody>
          <a:bodyPr>
            <a:normAutofit/>
          </a:bodyPr>
          <a:lstStyle/>
          <a:p>
            <a:r>
              <a:rPr lang="en-US" dirty="0"/>
              <a:t>The results are consistent with previous results from </a:t>
            </a:r>
            <a:r>
              <a:rPr lang="en-US" dirty="0" err="1"/>
              <a:t>sklearn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578CDE-210D-4CD6-80B8-D0830523ADBF}"/>
              </a:ext>
            </a:extLst>
          </p:cNvPr>
          <p:cNvSpPr txBox="1"/>
          <p:nvPr/>
        </p:nvSpPr>
        <p:spPr>
          <a:xfrm>
            <a:off x="838200" y="6241212"/>
            <a:ext cx="4664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 Mnist_SoftmaxRegression_tf_2.py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F3B1DB-CD6B-46F4-9A9F-E14C73BE05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0858" y="1690688"/>
            <a:ext cx="4798393" cy="474213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286832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B55CB-B6AE-40FE-A4F9-7B5E13A9A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HW Problem 2c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A1D99-B014-4F6B-8E2F-0ACEE39B4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Replicate the gradient descent solution for </a:t>
            </a:r>
            <a:r>
              <a:rPr lang="en-US" dirty="0" err="1"/>
              <a:t>softmax</a:t>
            </a:r>
            <a:r>
              <a:rPr lang="en-US" dirty="0"/>
              <a:t> regression of MNIST images</a:t>
            </a:r>
          </a:p>
          <a:p>
            <a:pPr lvl="1"/>
            <a:r>
              <a:rPr lang="en-US" dirty="0"/>
              <a:t>Use Mnist_SoftmaxRegression_tf_2.py as a base</a:t>
            </a:r>
          </a:p>
          <a:p>
            <a:r>
              <a:rPr lang="en-US" dirty="0"/>
              <a:t>Adjust the learning rate to make it converge faster</a:t>
            </a:r>
          </a:p>
          <a:p>
            <a:pPr lvl="1"/>
            <a:r>
              <a:rPr lang="en-US" dirty="0"/>
              <a:t>Can you get to the same test accuracy result?</a:t>
            </a:r>
          </a:p>
        </p:txBody>
      </p:sp>
    </p:spTree>
    <p:extLst>
      <p:ext uri="{BB962C8B-B14F-4D97-AF65-F5344CB8AC3E}">
        <p14:creationId xmlns:p14="http://schemas.microsoft.com/office/powerpoint/2010/main" val="30312258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21E3D-44FA-43C2-9B2E-DD39EDE1E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Stochastic Gradient Descent</a:t>
            </a:r>
          </a:p>
        </p:txBody>
      </p:sp>
    </p:spTree>
    <p:extLst>
      <p:ext uri="{BB962C8B-B14F-4D97-AF65-F5344CB8AC3E}">
        <p14:creationId xmlns:p14="http://schemas.microsoft.com/office/powerpoint/2010/main" val="30514243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31A1C-5CB3-4E16-B0BE-83E533312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Stochastic 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ECADA-AD09-4EEB-A633-2BEE5C6C81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dirty="0"/>
              <a:t>Uses a random subset of the training data in every iteration</a:t>
            </a:r>
          </a:p>
          <a:p>
            <a:pPr lvl="1"/>
            <a:r>
              <a:rPr lang="en-US" dirty="0"/>
              <a:t>Picking a true random subset at every iteration is expensive</a:t>
            </a:r>
          </a:p>
          <a:p>
            <a:pPr lvl="1"/>
            <a:r>
              <a:rPr lang="en-US" dirty="0"/>
              <a:t>In practice, most people use </a:t>
            </a:r>
            <a:r>
              <a:rPr lang="en-US" i="1" dirty="0"/>
              <a:t>mini-batch</a:t>
            </a:r>
            <a:r>
              <a:rPr lang="en-US" dirty="0"/>
              <a:t> gradient descent instead</a:t>
            </a:r>
          </a:p>
          <a:p>
            <a:r>
              <a:rPr lang="en-US" i="1" dirty="0"/>
              <a:t>Mini-batch</a:t>
            </a:r>
            <a:r>
              <a:rPr lang="en-US" dirty="0"/>
              <a:t> gradient descent:</a:t>
            </a:r>
          </a:p>
          <a:p>
            <a:pPr lvl="1"/>
            <a:r>
              <a:rPr lang="en-US" dirty="0"/>
              <a:t>Divide the training data into blocks and cycle through all of them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One block per update iteration</a:t>
            </a:r>
          </a:p>
          <a:p>
            <a:pPr lvl="1"/>
            <a:r>
              <a:rPr lang="en-US" dirty="0"/>
              <a:t>One pass through all of the blocks is called an </a:t>
            </a:r>
            <a:r>
              <a:rPr lang="en-US" i="1" dirty="0"/>
              <a:t>epoch</a:t>
            </a:r>
          </a:p>
          <a:p>
            <a:r>
              <a:rPr lang="en-US" dirty="0"/>
              <a:t>Start by using the same number of total iterations as before</a:t>
            </a:r>
          </a:p>
          <a:p>
            <a:pPr lvl="2"/>
            <a:r>
              <a:rPr lang="en-US" dirty="0" err="1">
                <a:solidFill>
                  <a:schemeClr val="tx1"/>
                </a:solidFill>
              </a:rPr>
              <a:t>n_epochs</a:t>
            </a:r>
            <a:r>
              <a:rPr lang="en-US" dirty="0">
                <a:solidFill>
                  <a:schemeClr val="tx1"/>
                </a:solidFill>
              </a:rPr>
              <a:t> * </a:t>
            </a:r>
            <a:r>
              <a:rPr lang="en-US" dirty="0" err="1">
                <a:solidFill>
                  <a:schemeClr val="tx1"/>
                </a:solidFill>
              </a:rPr>
              <a:t>n_batches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 err="1">
                <a:solidFill>
                  <a:schemeClr val="tx1"/>
                </a:solidFill>
              </a:rPr>
              <a:t>n_iterations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/>
              <a:t>Each update has less data, so it is faster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May need to increase the number of iterations later</a:t>
            </a:r>
          </a:p>
        </p:txBody>
      </p:sp>
      <p:pic>
        <p:nvPicPr>
          <p:cNvPr id="2050" name="Picture 2" descr="Image result for mini batch gradient descent">
            <a:extLst>
              <a:ext uri="{FF2B5EF4-FFF2-40B4-BE49-F238E27FC236}">
                <a16:creationId xmlns:a16="http://schemas.microsoft.com/office/drawing/2014/main" id="{CB28BB0E-7323-4647-9EC1-1AAC84E089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99" b="8906"/>
          <a:stretch/>
        </p:blipFill>
        <p:spPr bwMode="auto">
          <a:xfrm rot="16200000">
            <a:off x="8600907" y="3291563"/>
            <a:ext cx="4259512" cy="1616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rc 4">
            <a:extLst>
              <a:ext uri="{FF2B5EF4-FFF2-40B4-BE49-F238E27FC236}">
                <a16:creationId xmlns:a16="http://schemas.microsoft.com/office/drawing/2014/main" id="{52EDC712-95A7-4DCE-83EC-D370A1927B97}"/>
              </a:ext>
            </a:extLst>
          </p:cNvPr>
          <p:cNvSpPr/>
          <p:nvPr/>
        </p:nvSpPr>
        <p:spPr>
          <a:xfrm rot="5400000">
            <a:off x="8907623" y="3668214"/>
            <a:ext cx="4922764" cy="726557"/>
          </a:xfrm>
          <a:prstGeom prst="arc">
            <a:avLst>
              <a:gd name="adj1" fmla="val 10386162"/>
              <a:gd name="adj2" fmla="val 380675"/>
            </a:avLst>
          </a:prstGeom>
          <a:ln w="76200"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9088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31A1C-5CB3-4E16-B0BE-83E533312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Stochastic 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ECADA-AD09-4EEB-A633-2BEE5C6C81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data is “noisier”</a:t>
            </a:r>
          </a:p>
          <a:p>
            <a:pPr lvl="1"/>
            <a:r>
              <a:rPr lang="en-US" dirty="0"/>
              <a:t>May need to reduce the learning rate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cost value for each mini-batch may be different</a:t>
            </a:r>
          </a:p>
          <a:p>
            <a:pPr lvl="1"/>
            <a:r>
              <a:rPr lang="en-US" dirty="0"/>
              <a:t>Look at the average across all mini-batches</a:t>
            </a:r>
          </a:p>
          <a:p>
            <a:pPr lvl="1"/>
            <a:r>
              <a:rPr lang="en-US" dirty="0"/>
              <a:t>Or re-compute against the full training set once in a while</a:t>
            </a:r>
          </a:p>
        </p:txBody>
      </p:sp>
      <p:pic>
        <p:nvPicPr>
          <p:cNvPr id="1028" name="Picture 4" descr="Image result for mini batch gradient descent">
            <a:extLst>
              <a:ext uri="{FF2B5EF4-FFF2-40B4-BE49-F238E27FC236}">
                <a16:creationId xmlns:a16="http://schemas.microsoft.com/office/drawing/2014/main" id="{09CAA043-DCA9-449B-AB88-691096DFEB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8615" y="2675255"/>
            <a:ext cx="6394117" cy="2183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37075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0D343-97E9-4EB8-9E8D-73E2D97D0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Mini-Batch </a:t>
            </a:r>
            <a:r>
              <a:rPr lang="en-US" dirty="0" err="1"/>
              <a:t>Softmax</a:t>
            </a:r>
            <a:r>
              <a:rPr lang="en-US" dirty="0"/>
              <a:t> Regression in </a:t>
            </a:r>
            <a:r>
              <a:rPr lang="en-US" dirty="0" err="1"/>
              <a:t>Tensorflow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BE5D8-7FF8-43A2-BB94-DA93CFA753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a batch size and compute the number of batches</a:t>
            </a:r>
          </a:p>
          <a:p>
            <a:pPr lvl="1"/>
            <a:r>
              <a:rPr lang="en-US" dirty="0"/>
              <a:t>This example uses 10 batches of 6000 samples each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The total number of iterations is </a:t>
            </a:r>
            <a:r>
              <a:rPr lang="en-US" dirty="0" err="1"/>
              <a:t>n_epochs</a:t>
            </a:r>
            <a:r>
              <a:rPr lang="en-US" dirty="0"/>
              <a:t> * </a:t>
            </a:r>
            <a:r>
              <a:rPr lang="en-US" dirty="0" err="1"/>
              <a:t>n_batches</a:t>
            </a:r>
            <a:r>
              <a:rPr lang="en-US" dirty="0"/>
              <a:t> = 10,000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C99DD1-4F6F-4867-A4FC-123869B208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1483" y="2929395"/>
            <a:ext cx="5982218" cy="14250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0B9C66D-08C1-4EB0-9C9A-598DCB5B3CBD}"/>
              </a:ext>
            </a:extLst>
          </p:cNvPr>
          <p:cNvSpPr txBox="1"/>
          <p:nvPr/>
        </p:nvSpPr>
        <p:spPr>
          <a:xfrm>
            <a:off x="838200" y="6252448"/>
            <a:ext cx="4664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 Mnist_SoftmaxRegression_tf_3.py</a:t>
            </a:r>
          </a:p>
        </p:txBody>
      </p:sp>
    </p:spTree>
    <p:extLst>
      <p:ext uri="{BB962C8B-B14F-4D97-AF65-F5344CB8AC3E}">
        <p14:creationId xmlns:p14="http://schemas.microsoft.com/office/powerpoint/2010/main" val="12013196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0D343-97E9-4EB8-9E8D-73E2D97D0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Mini-Batch </a:t>
            </a:r>
            <a:r>
              <a:rPr lang="en-US" dirty="0" err="1"/>
              <a:t>Softmax</a:t>
            </a:r>
            <a:r>
              <a:rPr lang="en-US" dirty="0"/>
              <a:t> Regression in </a:t>
            </a:r>
            <a:r>
              <a:rPr lang="en-US" dirty="0" err="1"/>
              <a:t>Tensorflow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BE5D8-7FF8-43A2-BB94-DA93CFA753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need to use </a:t>
            </a:r>
            <a:r>
              <a:rPr lang="en-US" dirty="0" err="1"/>
              <a:t>Tensorflow</a:t>
            </a:r>
            <a:r>
              <a:rPr lang="en-US" dirty="0"/>
              <a:t> </a:t>
            </a:r>
            <a:r>
              <a:rPr lang="en-US" i="1" dirty="0"/>
              <a:t>placeholders</a:t>
            </a:r>
          </a:p>
          <a:p>
            <a:pPr lvl="1"/>
            <a:r>
              <a:rPr lang="en-US" dirty="0"/>
              <a:t>Allows us to feed different data to the computation later</a:t>
            </a:r>
          </a:p>
          <a:p>
            <a:r>
              <a:rPr lang="en-US" dirty="0"/>
              <a:t>Replace the input vectors with placeholders</a:t>
            </a:r>
          </a:p>
          <a:p>
            <a:pPr lvl="1"/>
            <a:r>
              <a:rPr lang="en-US" i="1" dirty="0"/>
              <a:t>None</a:t>
            </a:r>
            <a:r>
              <a:rPr lang="en-US" dirty="0"/>
              <a:t> means that the length is left unspecified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B9C66D-08C1-4EB0-9C9A-598DCB5B3CBD}"/>
              </a:ext>
            </a:extLst>
          </p:cNvPr>
          <p:cNvSpPr txBox="1"/>
          <p:nvPr/>
        </p:nvSpPr>
        <p:spPr>
          <a:xfrm>
            <a:off x="838200" y="6252448"/>
            <a:ext cx="4664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 Mnist_SoftmaxRegression_tf_3.py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BB0622-8F48-4082-B4F0-508EE52B4F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8329" y="4001294"/>
            <a:ext cx="7248525" cy="7524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247091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0D343-97E9-4EB8-9E8D-73E2D97D0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Mini-Batch </a:t>
            </a:r>
            <a:r>
              <a:rPr lang="en-US" dirty="0" err="1"/>
              <a:t>Softmax</a:t>
            </a:r>
            <a:r>
              <a:rPr lang="en-US" dirty="0"/>
              <a:t> Regression in </a:t>
            </a:r>
            <a:r>
              <a:rPr lang="en-US" dirty="0" err="1"/>
              <a:t>Tensorflow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BE5D8-7FF8-43A2-BB94-DA93CFA753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the update loop, construct the data vectors for the batch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Put them into a “feed dictionary”</a:t>
            </a:r>
          </a:p>
          <a:p>
            <a:pPr lvl="1"/>
            <a:r>
              <a:rPr lang="en-US" dirty="0"/>
              <a:t>This is used to replace the placeholders for X and Y</a:t>
            </a:r>
          </a:p>
          <a:p>
            <a:endParaRPr lang="en-US" dirty="0"/>
          </a:p>
          <a:p>
            <a:r>
              <a:rPr lang="en-US" dirty="0"/>
              <a:t>Pass the dictionary to the session run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1FBB9F-640F-49D8-B2E4-7F89A54AE1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2498" y="2382685"/>
            <a:ext cx="7331075" cy="68585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4B3557E-DB29-4CD2-BE02-ECA1820036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2498" y="4346981"/>
            <a:ext cx="4526672" cy="24386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707AFDF-7F48-493A-9397-C0F2A0C64A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2498" y="5347091"/>
            <a:ext cx="7719729" cy="27434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CE655EE-880C-4DB5-9FF4-F6568555044B}"/>
              </a:ext>
            </a:extLst>
          </p:cNvPr>
          <p:cNvSpPr txBox="1"/>
          <p:nvPr/>
        </p:nvSpPr>
        <p:spPr>
          <a:xfrm>
            <a:off x="838200" y="6252448"/>
            <a:ext cx="4664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 Mnist_SoftmaxRegression_tf_3.py</a:t>
            </a:r>
          </a:p>
        </p:txBody>
      </p:sp>
    </p:spTree>
    <p:extLst>
      <p:ext uri="{BB962C8B-B14F-4D97-AF65-F5344CB8AC3E}">
        <p14:creationId xmlns:p14="http://schemas.microsoft.com/office/powerpoint/2010/main" val="1791410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5F83A-3744-42E9-ADA8-91579B532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Aviso </a:t>
            </a:r>
            <a:r>
              <a:rPr lang="en-US" dirty="0" err="1"/>
              <a:t>Importante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50C63-3668-4899-9254-0D47E02847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Para </a:t>
            </a:r>
            <a:r>
              <a:rPr lang="en-US" dirty="0" err="1"/>
              <a:t>todos</a:t>
            </a:r>
            <a:r>
              <a:rPr lang="en-US" dirty="0"/>
              <a:t> los </a:t>
            </a:r>
            <a:r>
              <a:rPr lang="en-US" dirty="0" err="1"/>
              <a:t>becados</a:t>
            </a:r>
            <a:r>
              <a:rPr lang="en-US" dirty="0"/>
              <a:t> por el MICITT, es </a:t>
            </a:r>
            <a:r>
              <a:rPr lang="en-US" dirty="0" err="1"/>
              <a:t>obligatorio</a:t>
            </a:r>
            <a:r>
              <a:rPr lang="en-US" dirty="0"/>
              <a:t> </a:t>
            </a:r>
            <a:r>
              <a:rPr lang="en-US" dirty="0" err="1"/>
              <a:t>llenar</a:t>
            </a:r>
            <a:r>
              <a:rPr lang="en-US" dirty="0"/>
              <a:t> un </a:t>
            </a:r>
            <a:r>
              <a:rPr lang="en-US" dirty="0" err="1"/>
              <a:t>formulario</a:t>
            </a:r>
            <a:r>
              <a:rPr lang="en-US" dirty="0"/>
              <a:t> </a:t>
            </a:r>
            <a:r>
              <a:rPr lang="en-US" dirty="0" err="1"/>
              <a:t>inicial</a:t>
            </a:r>
            <a:r>
              <a:rPr lang="en-US" dirty="0"/>
              <a:t> de </a:t>
            </a:r>
            <a:r>
              <a:rPr lang="en-US" dirty="0" err="1"/>
              <a:t>participantes</a:t>
            </a:r>
            <a:r>
              <a:rPr lang="en-US" dirty="0"/>
              <a:t> que </a:t>
            </a:r>
            <a:r>
              <a:rPr lang="en-US" dirty="0" err="1"/>
              <a:t>pueden</a:t>
            </a:r>
            <a:r>
              <a:rPr lang="en-US" dirty="0"/>
              <a:t> </a:t>
            </a:r>
            <a:r>
              <a:rPr lang="en-US" dirty="0" err="1"/>
              <a:t>localizar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el </a:t>
            </a:r>
            <a:r>
              <a:rPr lang="en-US" dirty="0" err="1"/>
              <a:t>siguiente</a:t>
            </a:r>
            <a:r>
              <a:rPr lang="en-US" dirty="0"/>
              <a:t> enlace:</a:t>
            </a:r>
          </a:p>
          <a:p>
            <a:pPr lvl="1"/>
            <a:r>
              <a:rPr lang="en-US" u="sng" dirty="0">
                <a:hlinkClick r:id="rId2"/>
              </a:rPr>
              <a:t>http://www.conicit.go.cr/tramites/Seguimiento_PINN.aspx</a:t>
            </a:r>
            <a:r>
              <a:rPr lang="en-US" dirty="0"/>
              <a:t>.  </a:t>
            </a:r>
          </a:p>
          <a:p>
            <a:r>
              <a:rPr lang="en-US" dirty="0" err="1"/>
              <a:t>Buscar</a:t>
            </a:r>
            <a:r>
              <a:rPr lang="en-US" dirty="0"/>
              <a:t> “</a:t>
            </a:r>
            <a:r>
              <a:rPr lang="en-US" i="1" dirty="0" err="1"/>
              <a:t>Formulario</a:t>
            </a:r>
            <a:r>
              <a:rPr lang="en-US" i="1" dirty="0"/>
              <a:t> de </a:t>
            </a:r>
            <a:r>
              <a:rPr lang="en-US" i="1" dirty="0" err="1"/>
              <a:t>información</a:t>
            </a:r>
            <a:r>
              <a:rPr lang="en-US" i="1" dirty="0"/>
              <a:t> </a:t>
            </a:r>
            <a:r>
              <a:rPr lang="en-US" i="1" dirty="0" err="1"/>
              <a:t>inicial</a:t>
            </a:r>
            <a:r>
              <a:rPr lang="en-US" i="1" dirty="0"/>
              <a:t> para los </a:t>
            </a:r>
            <a:r>
              <a:rPr lang="en-US" i="1" dirty="0" err="1"/>
              <a:t>participantes</a:t>
            </a:r>
            <a:r>
              <a:rPr lang="en-US" dirty="0"/>
              <a:t>”, y </a:t>
            </a:r>
            <a:r>
              <a:rPr lang="en-US" dirty="0" err="1"/>
              <a:t>seguir</a:t>
            </a:r>
            <a:r>
              <a:rPr lang="en-US" dirty="0"/>
              <a:t> el </a:t>
            </a:r>
            <a:r>
              <a:rPr lang="en-US" dirty="0" err="1"/>
              <a:t>vínculo</a:t>
            </a:r>
            <a:r>
              <a:rPr lang="en-US" dirty="0"/>
              <a:t> al </a:t>
            </a:r>
            <a:r>
              <a:rPr lang="en-US" dirty="0" err="1"/>
              <a:t>formulario</a:t>
            </a:r>
            <a:r>
              <a:rPr lang="en-US" dirty="0"/>
              <a:t> </a:t>
            </a:r>
            <a:r>
              <a:rPr lang="en-US" dirty="0" err="1"/>
              <a:t>electrónico</a:t>
            </a:r>
            <a:r>
              <a:rPr lang="en-US" dirty="0"/>
              <a:t>.</a:t>
            </a:r>
          </a:p>
          <a:p>
            <a:r>
              <a:rPr lang="en-US" dirty="0"/>
              <a:t>Este </a:t>
            </a:r>
            <a:r>
              <a:rPr lang="en-US" dirty="0" err="1"/>
              <a:t>formulario</a:t>
            </a:r>
            <a:r>
              <a:rPr lang="en-US" dirty="0"/>
              <a:t> es </a:t>
            </a:r>
            <a:r>
              <a:rPr lang="en-US" dirty="0" err="1"/>
              <a:t>parte</a:t>
            </a:r>
            <a:r>
              <a:rPr lang="en-US" dirty="0"/>
              <a:t> </a:t>
            </a:r>
            <a:r>
              <a:rPr lang="en-US" b="1" dirty="0" err="1"/>
              <a:t>obligatoria</a:t>
            </a:r>
            <a:r>
              <a:rPr lang="en-US" dirty="0"/>
              <a:t> de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beca</a:t>
            </a:r>
            <a:r>
              <a:rPr lang="en-US" dirty="0"/>
              <a:t>, por lo que el 100% de los </a:t>
            </a:r>
            <a:r>
              <a:rPr lang="en-US" dirty="0" err="1"/>
              <a:t>becados</a:t>
            </a:r>
            <a:r>
              <a:rPr lang="en-US" dirty="0"/>
              <a:t> </a:t>
            </a:r>
            <a:r>
              <a:rPr lang="en-US" dirty="0" err="1"/>
              <a:t>deben</a:t>
            </a:r>
            <a:r>
              <a:rPr lang="en-US" dirty="0"/>
              <a:t> </a:t>
            </a:r>
            <a:r>
              <a:rPr lang="en-US" dirty="0" err="1"/>
              <a:t>llenarlo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6726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0D343-97E9-4EB8-9E8D-73E2D97D0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Mini-Batch </a:t>
            </a:r>
            <a:r>
              <a:rPr lang="en-US" dirty="0" err="1"/>
              <a:t>Softmax</a:t>
            </a:r>
            <a:r>
              <a:rPr lang="en-US" dirty="0"/>
              <a:t> Regression in </a:t>
            </a:r>
            <a:r>
              <a:rPr lang="en-US" dirty="0" err="1"/>
              <a:t>Tensorflow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CDD23F-015D-4368-98D5-F20F830673F3}"/>
              </a:ext>
            </a:extLst>
          </p:cNvPr>
          <p:cNvSpPr txBox="1"/>
          <p:nvPr/>
        </p:nvSpPr>
        <p:spPr>
          <a:xfrm>
            <a:off x="838200" y="6252448"/>
            <a:ext cx="4664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 Mnist_SoftmaxRegression_tf_3.py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86B969-698C-4E11-8248-92EC1B07A5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025" y="1875354"/>
            <a:ext cx="9505950" cy="42005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214555A-375D-442A-8AD4-B640DB69CB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210" y="1497925"/>
            <a:ext cx="10515600" cy="36933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Update loop:</a:t>
            </a:r>
          </a:p>
        </p:txBody>
      </p:sp>
    </p:spTree>
    <p:extLst>
      <p:ext uri="{BB962C8B-B14F-4D97-AF65-F5344CB8AC3E}">
        <p14:creationId xmlns:p14="http://schemas.microsoft.com/office/powerpoint/2010/main" val="224783135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61F32-9B97-49FC-ADA7-FC7F0C6E4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the Prediction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A7C4C-D14D-4142-8BCC-C3F4B835E7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9217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We can take advantage of the feed mechanism to get prediction values for the test dataset</a:t>
            </a:r>
          </a:p>
          <a:p>
            <a:pPr lvl="1"/>
            <a:r>
              <a:rPr lang="en-US" sz="2000" dirty="0"/>
              <a:t>In the computation graph, just add the missing </a:t>
            </a:r>
            <a:r>
              <a:rPr lang="en-US" sz="2000" dirty="0" err="1"/>
              <a:t>Softmax</a:t>
            </a:r>
            <a:r>
              <a:rPr lang="en-US" sz="2000" dirty="0"/>
              <a:t> function and compute the maximum prediction value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In the testing, feed the entire test data (or entire train data) to get the full vector of predictions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AE4B39-52E8-4456-A4F7-21A3CCE66D35}"/>
              </a:ext>
            </a:extLst>
          </p:cNvPr>
          <p:cNvSpPr txBox="1"/>
          <p:nvPr/>
        </p:nvSpPr>
        <p:spPr>
          <a:xfrm>
            <a:off x="396995" y="6308209"/>
            <a:ext cx="4664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 Mnist_SoftmaxRegression_tf_3.py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915EC6-C2BD-480D-A628-5D9ADD15AA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6599" y="2927886"/>
            <a:ext cx="4371975" cy="7143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A8CB1B4-CE55-49BB-BFF9-E29562FA5F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2099" y="4471446"/>
            <a:ext cx="7305675" cy="15525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2954385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3C681-879B-4967-BC4D-CFB040F1F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Mini-Batch </a:t>
            </a:r>
            <a:r>
              <a:rPr lang="en-US" dirty="0" err="1"/>
              <a:t>Softmax</a:t>
            </a:r>
            <a:r>
              <a:rPr lang="en-US" dirty="0"/>
              <a:t> Regression in </a:t>
            </a:r>
            <a:r>
              <a:rPr lang="en-US" dirty="0" err="1"/>
              <a:t>Tensorflow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B8C36-A146-4548-B647-C22C7EAE13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29554" cy="4351338"/>
          </a:xfrm>
        </p:spPr>
        <p:txBody>
          <a:bodyPr/>
          <a:lstStyle/>
          <a:p>
            <a:r>
              <a:rPr lang="en-US" dirty="0"/>
              <a:t>In the first few epochs we see a general reduction in cost with each batch processed</a:t>
            </a:r>
          </a:p>
          <a:p>
            <a:r>
              <a:rPr lang="en-US" dirty="0"/>
              <a:t>There is some variability from batch to batch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F73689-270C-4E3D-9016-29E9432FE1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992" y="1771577"/>
            <a:ext cx="4465707" cy="45723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4075A2E-72E8-484F-A87D-C4FB44405DA2}"/>
              </a:ext>
            </a:extLst>
          </p:cNvPr>
          <p:cNvSpPr txBox="1"/>
          <p:nvPr/>
        </p:nvSpPr>
        <p:spPr>
          <a:xfrm>
            <a:off x="838200" y="6252448"/>
            <a:ext cx="4664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 Mnist_SoftmaxRegression_tf_3.py</a:t>
            </a:r>
          </a:p>
        </p:txBody>
      </p:sp>
    </p:spTree>
    <p:extLst>
      <p:ext uri="{BB962C8B-B14F-4D97-AF65-F5344CB8AC3E}">
        <p14:creationId xmlns:p14="http://schemas.microsoft.com/office/powerpoint/2010/main" val="6734980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3C681-879B-4967-BC4D-CFB040F1F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Mini-Batch </a:t>
            </a:r>
            <a:r>
              <a:rPr lang="en-US" dirty="0" err="1"/>
              <a:t>Softmax</a:t>
            </a:r>
            <a:r>
              <a:rPr lang="en-US" dirty="0"/>
              <a:t> Regression in </a:t>
            </a:r>
            <a:r>
              <a:rPr lang="en-US" dirty="0" err="1"/>
              <a:t>Tensorflow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B8C36-A146-4548-B647-C22C7EAE13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257801" cy="4351338"/>
          </a:xfrm>
        </p:spPr>
        <p:txBody>
          <a:bodyPr>
            <a:normAutofit/>
          </a:bodyPr>
          <a:lstStyle/>
          <a:p>
            <a:r>
              <a:rPr lang="en-US" dirty="0"/>
              <a:t>After several 100s of epochs we see a trend:</a:t>
            </a:r>
          </a:p>
          <a:p>
            <a:pPr lvl="1"/>
            <a:r>
              <a:rPr lang="en-US" dirty="0"/>
              <a:t>The cost per batch varies</a:t>
            </a:r>
          </a:p>
          <a:p>
            <a:pPr lvl="1"/>
            <a:r>
              <a:rPr lang="en-US" dirty="0"/>
              <a:t>The cost of each batch is gradually decreasing</a:t>
            </a:r>
          </a:p>
          <a:p>
            <a:r>
              <a:rPr lang="en-US" dirty="0"/>
              <a:t>It is hard to tell what the overall cost is</a:t>
            </a:r>
          </a:p>
          <a:p>
            <a:pPr lvl="1"/>
            <a:r>
              <a:rPr lang="en-US" dirty="0"/>
              <a:t>We will need to compute the average cost across batches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D02501-13B0-46A0-B7BD-BE98DB53D8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6666" y="1825625"/>
            <a:ext cx="4419983" cy="452667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80A5DE9-1746-44D3-9BB1-FB96423F2797}"/>
              </a:ext>
            </a:extLst>
          </p:cNvPr>
          <p:cNvSpPr txBox="1"/>
          <p:nvPr/>
        </p:nvSpPr>
        <p:spPr>
          <a:xfrm>
            <a:off x="838200" y="6252448"/>
            <a:ext cx="4664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 Mnist_SoftmaxRegression_tf_3.py</a:t>
            </a:r>
          </a:p>
        </p:txBody>
      </p:sp>
    </p:spTree>
    <p:extLst>
      <p:ext uri="{BB962C8B-B14F-4D97-AF65-F5344CB8AC3E}">
        <p14:creationId xmlns:p14="http://schemas.microsoft.com/office/powerpoint/2010/main" val="322102650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02E6B-087E-4391-9E6E-85177EDF4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67084" cy="4351338"/>
          </a:xfrm>
        </p:spPr>
        <p:txBody>
          <a:bodyPr/>
          <a:lstStyle/>
          <a:p>
            <a:r>
              <a:rPr lang="en-US" dirty="0"/>
              <a:t>The results are good</a:t>
            </a:r>
          </a:p>
          <a:p>
            <a:r>
              <a:rPr lang="en-US" dirty="0"/>
              <a:t>Consistent with full-batch results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454D640-7D78-4997-BC38-CD53E990A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Mini-Batch </a:t>
            </a:r>
            <a:r>
              <a:rPr lang="en-US" dirty="0" err="1"/>
              <a:t>Softmax</a:t>
            </a:r>
            <a:r>
              <a:rPr lang="en-US" dirty="0"/>
              <a:t> Regression in </a:t>
            </a:r>
            <a:r>
              <a:rPr lang="en-US" dirty="0" err="1"/>
              <a:t>Tensorflow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B975B5-B2C2-4CA3-B3A9-97E6EFC56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1250" y="1537601"/>
            <a:ext cx="5196584" cy="508417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96D37AC-423D-4F1F-A3E3-742307A3BC2A}"/>
              </a:ext>
            </a:extLst>
          </p:cNvPr>
          <p:cNvSpPr txBox="1"/>
          <p:nvPr/>
        </p:nvSpPr>
        <p:spPr>
          <a:xfrm>
            <a:off x="838200" y="6252448"/>
            <a:ext cx="4664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 Mnist_SoftmaxRegression_tf_3.py</a:t>
            </a:r>
          </a:p>
        </p:txBody>
      </p:sp>
    </p:spTree>
    <p:extLst>
      <p:ext uri="{BB962C8B-B14F-4D97-AF65-F5344CB8AC3E}">
        <p14:creationId xmlns:p14="http://schemas.microsoft.com/office/powerpoint/2010/main" val="132008977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63248-42DE-42EC-95ED-83304C352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2C7E6-63BA-4299-9118-A3B53F6EBB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the mini-batch gradient descent solution of </a:t>
            </a:r>
            <a:r>
              <a:rPr lang="en-US" dirty="0" err="1"/>
              <a:t>softmax</a:t>
            </a:r>
            <a:r>
              <a:rPr lang="en-US" dirty="0"/>
              <a:t> regression of MNIST images</a:t>
            </a:r>
          </a:p>
          <a:p>
            <a:pPr lvl="1"/>
            <a:r>
              <a:rPr lang="en-US" dirty="0"/>
              <a:t>From Mnist_SoftmaxRegression_tf_3.py</a:t>
            </a:r>
          </a:p>
          <a:p>
            <a:r>
              <a:rPr lang="en-US" dirty="0"/>
              <a:t>In the update loop when the epoch matches the print step, compute and print the average cost for all the mini-batches in this epoch</a:t>
            </a:r>
          </a:p>
          <a:p>
            <a:pPr lvl="1"/>
            <a:r>
              <a:rPr lang="en-US" dirty="0"/>
              <a:t>Also compute the minimum and maximum cost for any mini-batch in this epoch</a:t>
            </a:r>
          </a:p>
          <a:p>
            <a:r>
              <a:rPr lang="en-US" dirty="0"/>
              <a:t>Hints:</a:t>
            </a:r>
          </a:p>
          <a:p>
            <a:pPr lvl="1"/>
            <a:r>
              <a:rPr lang="en-US" dirty="0"/>
              <a:t>Store the cost values in a list of length </a:t>
            </a:r>
            <a:r>
              <a:rPr lang="en-US" dirty="0" err="1"/>
              <a:t>n_batches</a:t>
            </a:r>
            <a:endParaRPr lang="en-US" dirty="0"/>
          </a:p>
          <a:p>
            <a:pPr lvl="1"/>
            <a:r>
              <a:rPr lang="en-US" dirty="0"/>
              <a:t>Move the if (epoch % </a:t>
            </a:r>
            <a:r>
              <a:rPr lang="en-US" dirty="0" err="1"/>
              <a:t>print_step</a:t>
            </a:r>
            <a:r>
              <a:rPr lang="en-US" dirty="0"/>
              <a:t> == 0) outside the batch loop</a:t>
            </a:r>
          </a:p>
        </p:txBody>
      </p:sp>
    </p:spTree>
    <p:extLst>
      <p:ext uri="{BB962C8B-B14F-4D97-AF65-F5344CB8AC3E}">
        <p14:creationId xmlns:p14="http://schemas.microsoft.com/office/powerpoint/2010/main" val="114742536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3A3B9-F30E-46E1-884F-872697047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3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6927DB-8BD1-46FE-B6CF-4249A03D35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515" y="1873113"/>
            <a:ext cx="7734970" cy="385605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8756437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41F34-4C13-462E-B6D6-6140A993F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Mini-Batch </a:t>
            </a:r>
            <a:r>
              <a:rPr lang="en-US" dirty="0" err="1"/>
              <a:t>Softmax</a:t>
            </a:r>
            <a:r>
              <a:rPr lang="en-US" dirty="0"/>
              <a:t> Regression in </a:t>
            </a:r>
            <a:r>
              <a:rPr lang="en-US" dirty="0" err="1"/>
              <a:t>Tensorflow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CB5E2-383F-4FD6-8DC5-550144F542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0068"/>
            <a:ext cx="10515600" cy="5137931"/>
          </a:xfrm>
        </p:spPr>
        <p:txBody>
          <a:bodyPr/>
          <a:lstStyle/>
          <a:p>
            <a:r>
              <a:rPr lang="en-US" dirty="0"/>
              <a:t>Let’s try with smaller batches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Lost some accuracy: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989BD1-E2E1-4FDE-9D8C-7DE346A95F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9408" y="1825625"/>
            <a:ext cx="2438611" cy="98306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C782C526-D14F-487C-9701-D5E46D6051C3}"/>
              </a:ext>
            </a:extLst>
          </p:cNvPr>
          <p:cNvGrpSpPr/>
          <p:nvPr/>
        </p:nvGrpSpPr>
        <p:grpSpPr>
          <a:xfrm>
            <a:off x="2056374" y="3047071"/>
            <a:ext cx="7666384" cy="2635526"/>
            <a:chOff x="2084510" y="2976732"/>
            <a:chExt cx="7666384" cy="263552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F0C58E5-3391-439F-A4E6-EDDCD21569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84510" y="2976732"/>
              <a:ext cx="6287045" cy="22862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8737E26-D7F7-4D64-82E6-B21D63BB35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84510" y="3326060"/>
              <a:ext cx="7666384" cy="2286198"/>
            </a:xfrm>
            <a:prstGeom prst="rect">
              <a:avLst/>
            </a:prstGeom>
          </p:spPr>
        </p:pic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33E1D7B0-3576-4A8D-B3F8-67B3B08B8E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40594" y="6035499"/>
            <a:ext cx="2240474" cy="69348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824503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41F34-4C13-462E-B6D6-6140A993F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Mini-Batch </a:t>
            </a:r>
            <a:r>
              <a:rPr lang="en-US" dirty="0" err="1"/>
              <a:t>Softmax</a:t>
            </a:r>
            <a:r>
              <a:rPr lang="en-US" dirty="0"/>
              <a:t> Regression in </a:t>
            </a:r>
            <a:r>
              <a:rPr lang="en-US" dirty="0" err="1"/>
              <a:t>Tensorflow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CB5E2-383F-4FD6-8DC5-550144F542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0069"/>
            <a:ext cx="4581293" cy="4589292"/>
          </a:xfrm>
        </p:spPr>
        <p:txBody>
          <a:bodyPr>
            <a:normAutofit/>
          </a:bodyPr>
          <a:lstStyle/>
          <a:p>
            <a:r>
              <a:rPr lang="en-US" dirty="0"/>
              <a:t>We can add more iterations</a:t>
            </a:r>
          </a:p>
          <a:p>
            <a:pPr lvl="1"/>
            <a:r>
              <a:rPr lang="en-US" dirty="0"/>
              <a:t>With </a:t>
            </a:r>
            <a:r>
              <a:rPr lang="en-US" dirty="0" err="1"/>
              <a:t>n_epochs</a:t>
            </a:r>
            <a:r>
              <a:rPr lang="en-US" dirty="0"/>
              <a:t> = 300, learning rate = 0.2: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results did not improve</a:t>
            </a:r>
          </a:p>
          <a:p>
            <a:pPr lvl="1"/>
            <a:r>
              <a:rPr lang="en-US" dirty="0"/>
              <a:t>We need to reduce the learning rate</a:t>
            </a:r>
          </a:p>
          <a:p>
            <a:pPr lvl="1"/>
            <a:r>
              <a:rPr lang="en-US" dirty="0"/>
              <a:t>To average out the noisy mini-batches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528935-5FBE-4BDF-9648-B0365D26B2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4972" y="1774044"/>
            <a:ext cx="5181754" cy="471883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E5F8B5F-0EF6-4637-A155-4D8F8223ED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2197" y="3138487"/>
            <a:ext cx="1933575" cy="5810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7265601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41F34-4C13-462E-B6D6-6140A993F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Mini-Batch </a:t>
            </a:r>
            <a:r>
              <a:rPr lang="en-US" dirty="0" err="1"/>
              <a:t>Softmax</a:t>
            </a:r>
            <a:r>
              <a:rPr lang="en-US" dirty="0"/>
              <a:t> Regression in </a:t>
            </a:r>
            <a:r>
              <a:rPr lang="en-US" dirty="0" err="1"/>
              <a:t>Tensorflow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CB5E2-383F-4FD6-8DC5-550144F542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0069"/>
            <a:ext cx="5651810" cy="4589292"/>
          </a:xfrm>
        </p:spPr>
        <p:txBody>
          <a:bodyPr>
            <a:normAutofit fontScale="92500" lnSpcReduction="10000"/>
          </a:bodyPr>
          <a:lstStyle/>
          <a:p>
            <a:r>
              <a:rPr lang="en-US" sz="2600" dirty="0"/>
              <a:t>With:</a:t>
            </a:r>
          </a:p>
          <a:p>
            <a:pPr lvl="1"/>
            <a:r>
              <a:rPr lang="en-US" sz="2200" dirty="0" err="1">
                <a:solidFill>
                  <a:srgbClr val="0070C0"/>
                </a:solidFill>
              </a:rPr>
              <a:t>n_epochs</a:t>
            </a:r>
            <a:r>
              <a:rPr lang="en-US" sz="2200" dirty="0">
                <a:solidFill>
                  <a:srgbClr val="0070C0"/>
                </a:solidFill>
              </a:rPr>
              <a:t> = 300</a:t>
            </a:r>
          </a:p>
          <a:p>
            <a:pPr lvl="1"/>
            <a:r>
              <a:rPr lang="en-US" sz="2200" dirty="0">
                <a:solidFill>
                  <a:srgbClr val="0070C0"/>
                </a:solidFill>
              </a:rPr>
              <a:t>learning rate = 0.02:</a:t>
            </a:r>
          </a:p>
          <a:p>
            <a:endParaRPr lang="en-US" dirty="0"/>
          </a:p>
          <a:p>
            <a:pPr lvl="1"/>
            <a:r>
              <a:rPr lang="en-US" dirty="0"/>
              <a:t>The results are better</a:t>
            </a:r>
          </a:p>
          <a:p>
            <a:r>
              <a:rPr lang="en-US" dirty="0"/>
              <a:t>The average cost per mini-batch is a little bit higher</a:t>
            </a:r>
          </a:p>
          <a:p>
            <a:pPr lvl="1"/>
            <a:r>
              <a:rPr lang="en-US" dirty="0"/>
              <a:t>But the variance is smaller</a:t>
            </a:r>
          </a:p>
          <a:p>
            <a:r>
              <a:rPr lang="en-US" dirty="0"/>
              <a:t>The average cost per mini-batch is not necessarily a good indicator of test accuracy</a:t>
            </a:r>
          </a:p>
          <a:p>
            <a:pPr lvl="1"/>
            <a:r>
              <a:rPr lang="en-US" dirty="0"/>
              <a:t>If you want to be sure, compute and print the test accuracy at every print step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BC2693-B315-44CC-AA3E-A6969832F6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4168" y="1720068"/>
            <a:ext cx="5350729" cy="48874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EB40D6F-1010-4F68-A935-8DC184E817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1475" y="2063442"/>
            <a:ext cx="1914525" cy="6191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6190331-4ACD-437B-9C8D-1AE4D86A6513}"/>
              </a:ext>
            </a:extLst>
          </p:cNvPr>
          <p:cNvSpPr txBox="1"/>
          <p:nvPr/>
        </p:nvSpPr>
        <p:spPr>
          <a:xfrm>
            <a:off x="327103" y="6353629"/>
            <a:ext cx="3999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 Mnist_SoftmaxRegression_tf_4.py</a:t>
            </a:r>
          </a:p>
        </p:txBody>
      </p:sp>
    </p:spTree>
    <p:extLst>
      <p:ext uri="{BB962C8B-B14F-4D97-AF65-F5344CB8AC3E}">
        <p14:creationId xmlns:p14="http://schemas.microsoft.com/office/powerpoint/2010/main" val="2324792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B452F45-6B05-477E-977B-C08A18603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TensorFlow</a:t>
            </a:r>
          </a:p>
        </p:txBody>
      </p:sp>
    </p:spTree>
    <p:extLst>
      <p:ext uri="{BB962C8B-B14F-4D97-AF65-F5344CB8AC3E}">
        <p14:creationId xmlns:p14="http://schemas.microsoft.com/office/powerpoint/2010/main" val="248358939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41F34-4C13-462E-B6D6-6140A993F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Mini-Batch </a:t>
            </a:r>
            <a:r>
              <a:rPr lang="en-US" dirty="0" err="1"/>
              <a:t>Softmax</a:t>
            </a:r>
            <a:r>
              <a:rPr lang="en-US" dirty="0"/>
              <a:t> Regression in </a:t>
            </a:r>
            <a:r>
              <a:rPr lang="en-US" dirty="0" err="1"/>
              <a:t>Tensorflow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CB5E2-383F-4FD6-8DC5-550144F542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0069"/>
            <a:ext cx="5373029" cy="44255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Let’s try with even smaller batches:</a:t>
            </a:r>
          </a:p>
          <a:p>
            <a:r>
              <a:rPr lang="en-US" dirty="0"/>
              <a:t>With: </a:t>
            </a:r>
          </a:p>
          <a:p>
            <a:pPr lvl="1"/>
            <a:r>
              <a:rPr lang="en-US" dirty="0" err="1"/>
              <a:t>batch_size</a:t>
            </a:r>
            <a:r>
              <a:rPr lang="en-US" dirty="0"/>
              <a:t>=60</a:t>
            </a:r>
          </a:p>
          <a:p>
            <a:pPr lvl="1"/>
            <a:r>
              <a:rPr lang="en-US" dirty="0" err="1"/>
              <a:t>n_epochs</a:t>
            </a:r>
            <a:r>
              <a:rPr lang="en-US" dirty="0"/>
              <a:t> = 100</a:t>
            </a:r>
          </a:p>
          <a:p>
            <a:pPr lvl="1"/>
            <a:r>
              <a:rPr lang="en-US" dirty="0"/>
              <a:t>learning rate = 0.005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The results are good</a:t>
            </a:r>
          </a:p>
          <a:p>
            <a:r>
              <a:rPr lang="en-US" dirty="0"/>
              <a:t>And it ran much faster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FC8CC4-220B-41DA-B3A2-7829B9C6B9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5635" y="2443931"/>
            <a:ext cx="5715953" cy="344433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91D45C9-4ACB-423C-AF33-755E5EA67A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4194" y="4166097"/>
            <a:ext cx="1933575" cy="6000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1CC712E-B0FD-489C-A7CD-E993ED353469}"/>
              </a:ext>
            </a:extLst>
          </p:cNvPr>
          <p:cNvSpPr txBox="1"/>
          <p:nvPr/>
        </p:nvSpPr>
        <p:spPr>
          <a:xfrm>
            <a:off x="327103" y="6353629"/>
            <a:ext cx="3999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 Mnist_SoftmaxRegression_tf_4.py</a:t>
            </a:r>
          </a:p>
        </p:txBody>
      </p:sp>
    </p:spTree>
    <p:extLst>
      <p:ext uri="{BB962C8B-B14F-4D97-AF65-F5344CB8AC3E}">
        <p14:creationId xmlns:p14="http://schemas.microsoft.com/office/powerpoint/2010/main" val="424036771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F756A-1F00-435E-89EB-FFE3D7640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the Batch 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BA857-02D8-46FD-8E40-BB21C3A5A3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choose the batch size?</a:t>
            </a:r>
          </a:p>
          <a:p>
            <a:pPr lvl="1"/>
            <a:r>
              <a:rPr lang="en-US" dirty="0"/>
              <a:t>There is no hard rule</a:t>
            </a:r>
          </a:p>
          <a:p>
            <a:pPr lvl="1"/>
            <a:r>
              <a:rPr lang="en-US" dirty="0"/>
              <a:t>Generally, the smaller, the faster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Even if you need to add more iterations to compensate</a:t>
            </a:r>
          </a:p>
          <a:p>
            <a:pPr lvl="1"/>
            <a:r>
              <a:rPr lang="en-US" dirty="0"/>
              <a:t>You may need to use smaller learning rate and more iterations if it is very small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Because smaller mini-batches are noisier</a:t>
            </a:r>
          </a:p>
          <a:p>
            <a:pPr lvl="1"/>
            <a:r>
              <a:rPr lang="en-US" dirty="0"/>
              <a:t>Powers of 2 can be more efficient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A common value is 32</a:t>
            </a:r>
          </a:p>
          <a:p>
            <a:pPr lvl="2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473984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AB365-EEE2-47CE-A12C-EB1198F4C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the Learning Rate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DAF4C-73F7-47B2-B693-606CC4C400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There is no hard rule for setting the learning rate</a:t>
            </a:r>
          </a:p>
          <a:p>
            <a:r>
              <a:rPr lang="en-US" dirty="0"/>
              <a:t>If it is too large, your adaptation will diverge</a:t>
            </a:r>
          </a:p>
          <a:p>
            <a:pPr lvl="1"/>
            <a:r>
              <a:rPr lang="en-US" dirty="0"/>
              <a:t>You will get Inf coefficients</a:t>
            </a:r>
          </a:p>
          <a:p>
            <a:r>
              <a:rPr lang="en-US" dirty="0"/>
              <a:t>Larger values (that do not diverge) help converge faster</a:t>
            </a:r>
          </a:p>
          <a:p>
            <a:pPr lvl="1"/>
            <a:r>
              <a:rPr lang="en-US" dirty="0"/>
              <a:t>But may not converge deeper</a:t>
            </a:r>
          </a:p>
          <a:p>
            <a:r>
              <a:rPr lang="en-US" dirty="0"/>
              <a:t>Smaller values may converge deeper</a:t>
            </a:r>
          </a:p>
          <a:p>
            <a:pPr lvl="1"/>
            <a:r>
              <a:rPr lang="en-US" dirty="0"/>
              <a:t>But need more iterations to converge</a:t>
            </a:r>
          </a:p>
          <a:p>
            <a:r>
              <a:rPr lang="en-US" dirty="0"/>
              <a:t>Recommendation:</a:t>
            </a:r>
          </a:p>
          <a:p>
            <a:pPr lvl="1"/>
            <a:r>
              <a:rPr lang="en-US" dirty="0"/>
              <a:t>Try a few common values (0.1, 0.01, 0.001) </a:t>
            </a:r>
          </a:p>
          <a:p>
            <a:pPr lvl="1"/>
            <a:r>
              <a:rPr lang="en-US" dirty="0"/>
              <a:t>Pick the largest that converges</a:t>
            </a:r>
          </a:p>
          <a:p>
            <a:pPr lvl="1"/>
            <a:r>
              <a:rPr lang="en-US" dirty="0"/>
              <a:t>Let it run with plenty of epochs, until it settles</a:t>
            </a:r>
          </a:p>
          <a:p>
            <a:pPr lvl="1"/>
            <a:r>
              <a:rPr lang="en-US" dirty="0"/>
              <a:t>Try a bit smaller to see if it converges deeper</a:t>
            </a:r>
          </a:p>
          <a:p>
            <a:r>
              <a:rPr lang="en-US" dirty="0"/>
              <a:t>Adaptive schemes can be more effective (learning-rate schedules)</a:t>
            </a:r>
          </a:p>
          <a:p>
            <a:pPr lvl="1"/>
            <a:r>
              <a:rPr lang="en-US" dirty="0"/>
              <a:t>Start large, and reduce gradually</a:t>
            </a:r>
          </a:p>
        </p:txBody>
      </p:sp>
    </p:spTree>
    <p:extLst>
      <p:ext uri="{BB962C8B-B14F-4D97-AF65-F5344CB8AC3E}">
        <p14:creationId xmlns:p14="http://schemas.microsoft.com/office/powerpoint/2010/main" val="200974530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err="1"/>
              <a:t>Thank</a:t>
            </a:r>
            <a:r>
              <a:rPr lang="es-CR" dirty="0"/>
              <a:t> </a:t>
            </a:r>
            <a:r>
              <a:rPr lang="es-CR" dirty="0" err="1"/>
              <a:t>you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792625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1404084-02DF-4C1F-AF50-C14D28600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TensorFlow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4B2EAC9-9CEA-4807-87E1-5F16BC7B8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A generic computation framework developed by Google</a:t>
            </a:r>
          </a:p>
          <a:p>
            <a:pPr lvl="1"/>
            <a:r>
              <a:rPr lang="en-US" dirty="0"/>
              <a:t>You first create a description of the computation</a:t>
            </a:r>
          </a:p>
          <a:p>
            <a:pPr lvl="1"/>
            <a:r>
              <a:rPr lang="en-US" dirty="0"/>
              <a:t>Then you execute it</a:t>
            </a:r>
          </a:p>
          <a:p>
            <a:r>
              <a:rPr lang="en-US" dirty="0"/>
              <a:t>The framework of choice for neural networks</a:t>
            </a:r>
          </a:p>
          <a:p>
            <a:r>
              <a:rPr lang="en-US" dirty="0"/>
              <a:t>Maps well to GPUs</a:t>
            </a:r>
          </a:p>
          <a:p>
            <a:pPr lvl="1"/>
            <a:r>
              <a:rPr lang="en-US" dirty="0"/>
              <a:t>Requires special installation</a:t>
            </a:r>
          </a:p>
          <a:p>
            <a:r>
              <a:rPr lang="en-US" dirty="0"/>
              <a:t>Can map to clusters of computers</a:t>
            </a:r>
          </a:p>
          <a:p>
            <a:pPr lvl="1"/>
            <a:endParaRPr lang="en-US" dirty="0"/>
          </a:p>
        </p:txBody>
      </p:sp>
      <p:pic>
        <p:nvPicPr>
          <p:cNvPr id="1026" name="Picture 2" descr="Image result for tensorflow">
            <a:extLst>
              <a:ext uri="{FF2B5EF4-FFF2-40B4-BE49-F238E27FC236}">
                <a16:creationId xmlns:a16="http://schemas.microsoft.com/office/drawing/2014/main" id="{2C1E7726-BEC8-4480-93B3-0969CACAD0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4928" y="365125"/>
            <a:ext cx="2659198" cy="2216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1946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B525D-3F91-4A6F-AEC4-6BD7AF090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TensorFlow Example 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67B0B1-8163-4ABE-A861-BE3210BC65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4286250" cy="40767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3E930EE-1561-4195-9ED4-A667C01172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6935" y="2335212"/>
            <a:ext cx="5124450" cy="30575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70C9234-01E0-4000-838B-03AAAAC72896}"/>
              </a:ext>
            </a:extLst>
          </p:cNvPr>
          <p:cNvSpPr txBox="1"/>
          <p:nvPr/>
        </p:nvSpPr>
        <p:spPr>
          <a:xfrm>
            <a:off x="838200" y="6241212"/>
            <a:ext cx="3745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 TensorFlow_Example_1.py</a:t>
            </a:r>
          </a:p>
        </p:txBody>
      </p:sp>
    </p:spTree>
    <p:extLst>
      <p:ext uri="{BB962C8B-B14F-4D97-AF65-F5344CB8AC3E}">
        <p14:creationId xmlns:p14="http://schemas.microsoft.com/office/powerpoint/2010/main" val="949808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16749-2692-4AD8-B4FC-695CE347F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Normal Equations in TensorFlow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5D35F-8DA0-4308-B92B-3AD449A884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62112"/>
          </a:xfrm>
        </p:spPr>
        <p:txBody>
          <a:bodyPr/>
          <a:lstStyle/>
          <a:p>
            <a:r>
              <a:rPr lang="en-US" dirty="0"/>
              <a:t>We can operate in vectors and matrices in TensorFlow</a:t>
            </a:r>
          </a:p>
          <a:p>
            <a:r>
              <a:rPr lang="en-US" dirty="0"/>
              <a:t>For example, we can solve the Normal equations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6C3A86-2BE1-4104-A99F-C7942C84AEB3}"/>
              </a:ext>
            </a:extLst>
          </p:cNvPr>
          <p:cNvSpPr txBox="1"/>
          <p:nvPr/>
        </p:nvSpPr>
        <p:spPr>
          <a:xfrm>
            <a:off x="442275" y="6229465"/>
            <a:ext cx="4664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 VehiclePrice_LinearRegression_tf_1.py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B97D68-4AD9-4DB0-8429-AE8FAC49B2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87737"/>
            <a:ext cx="8725656" cy="291871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61303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3A048-1924-4C6B-9957-762F65C3A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E092B-D56C-4C73-B95C-85190922C5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Use </a:t>
            </a:r>
            <a:r>
              <a:rPr lang="en-US" dirty="0" err="1"/>
              <a:t>Tensorflow</a:t>
            </a:r>
            <a:r>
              <a:rPr lang="en-US" dirty="0"/>
              <a:t> to solve the Normal equations of a linear regression model of vehicle prices</a:t>
            </a:r>
          </a:p>
          <a:p>
            <a:pPr lvl="1"/>
            <a:r>
              <a:rPr lang="en-US" dirty="0"/>
              <a:t>See VehiclePrice_LinearRegression_tf_1.py</a:t>
            </a:r>
          </a:p>
          <a:p>
            <a:r>
              <a:rPr lang="en-US" dirty="0"/>
              <a:t>Add TensorFlow instructions to compute the prediction values against the test dataset</a:t>
            </a:r>
          </a:p>
          <a:p>
            <a:pPr lvl="1"/>
            <a:r>
              <a:rPr lang="en-US" dirty="0"/>
              <a:t>Hints: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You need to declare a vector for the test data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Multiply it by W</a:t>
            </a:r>
          </a:p>
          <a:p>
            <a:r>
              <a:rPr lang="en-US" dirty="0"/>
              <a:t>Print the first 10 prediction values</a:t>
            </a:r>
          </a:p>
          <a:p>
            <a:pPr lvl="1"/>
            <a:r>
              <a:rPr lang="en-US" dirty="0"/>
              <a:t>Compare with the first 10 correct </a:t>
            </a:r>
            <a:br>
              <a:rPr lang="en-US" dirty="0"/>
            </a:br>
            <a:r>
              <a:rPr lang="en-US" dirty="0"/>
              <a:t>label values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6EED90-5BB0-49EE-AF6E-52E2DBF1BC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0092" y="4264118"/>
            <a:ext cx="4922947" cy="233192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27518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11760</TotalTime>
  <Words>2460</Words>
  <Application>Microsoft Office PowerPoint</Application>
  <PresentationFormat>Widescreen</PresentationFormat>
  <Paragraphs>431</Paragraphs>
  <Slides>53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8" baseType="lpstr">
      <vt:lpstr>Arial</vt:lpstr>
      <vt:lpstr>Calibri</vt:lpstr>
      <vt:lpstr>Calibri Light</vt:lpstr>
      <vt:lpstr>Intel Clear</vt:lpstr>
      <vt:lpstr>Office Theme</vt:lpstr>
      <vt:lpstr>Introduction to Artificial Intelligence Group 1 Week 5</vt:lpstr>
      <vt:lpstr>Schedule</vt:lpstr>
      <vt:lpstr>Agenda for Week 5</vt:lpstr>
      <vt:lpstr>Aviso Importante</vt:lpstr>
      <vt:lpstr>TensorFlow</vt:lpstr>
      <vt:lpstr>TensorFlow</vt:lpstr>
      <vt:lpstr>TensorFlow Example 1</vt:lpstr>
      <vt:lpstr>Solving Normal Equations in TensorFlow</vt:lpstr>
      <vt:lpstr>Practice 1</vt:lpstr>
      <vt:lpstr>Solving Gradient Descent in TensorFlow</vt:lpstr>
      <vt:lpstr>Computing Gradients</vt:lpstr>
      <vt:lpstr>Solving Gradient Descent in TensorFlow</vt:lpstr>
      <vt:lpstr>Solving Gradient Descent in TensorFlow</vt:lpstr>
      <vt:lpstr>Solving Gradient Descent in TensorFlow</vt:lpstr>
      <vt:lpstr>Solving Gradient Descent in TensorFlow</vt:lpstr>
      <vt:lpstr>Using Tensorflow Optimizers</vt:lpstr>
      <vt:lpstr>Using a Bias Variable</vt:lpstr>
      <vt:lpstr>Practice 2</vt:lpstr>
      <vt:lpstr>Optional HW Problem 2b</vt:lpstr>
      <vt:lpstr>Implementing Logistic Regression in TensorFlow</vt:lpstr>
      <vt:lpstr>Implementing Logistic Regression in TensorFlow</vt:lpstr>
      <vt:lpstr>Implementing Logistic Regression in TensorFlow</vt:lpstr>
      <vt:lpstr>Implementing Logistic Regression in TensorFlow</vt:lpstr>
      <vt:lpstr>Implementing Logistic Regression in TensorFlow</vt:lpstr>
      <vt:lpstr>Softmax Regression in TensorFlow</vt:lpstr>
      <vt:lpstr>Softmax Regression in TensorFlow</vt:lpstr>
      <vt:lpstr>Softmax Regression in TensorFlow</vt:lpstr>
      <vt:lpstr>Softmax Regression in TensorFlow</vt:lpstr>
      <vt:lpstr>Strategies to Speed-Up Convergence</vt:lpstr>
      <vt:lpstr>Xavier’s Initialization</vt:lpstr>
      <vt:lpstr>Xavier’s Initialization</vt:lpstr>
      <vt:lpstr>Softmax Regression in TensorFlow</vt:lpstr>
      <vt:lpstr>Optional HW Problem 2c</vt:lpstr>
      <vt:lpstr>Stochastic Gradient Descent</vt:lpstr>
      <vt:lpstr>Stochastic Gradient Descent</vt:lpstr>
      <vt:lpstr>Stochastic Gradient Descent</vt:lpstr>
      <vt:lpstr>Mini-Batch Softmax Regression in Tensorflow</vt:lpstr>
      <vt:lpstr>Mini-Batch Softmax Regression in Tensorflow</vt:lpstr>
      <vt:lpstr>Mini-Batch Softmax Regression in Tensorflow</vt:lpstr>
      <vt:lpstr>Mini-Batch Softmax Regression in Tensorflow</vt:lpstr>
      <vt:lpstr>Getting the Prediction Values</vt:lpstr>
      <vt:lpstr>Mini-Batch Softmax Regression in Tensorflow</vt:lpstr>
      <vt:lpstr>Mini-Batch Softmax Regression in Tensorflow</vt:lpstr>
      <vt:lpstr>Mini-Batch Softmax Regression in Tensorflow</vt:lpstr>
      <vt:lpstr>Practice 3</vt:lpstr>
      <vt:lpstr>Practice 3</vt:lpstr>
      <vt:lpstr>Mini-Batch Softmax Regression in Tensorflow</vt:lpstr>
      <vt:lpstr>Mini-Batch Softmax Regression in Tensorflow</vt:lpstr>
      <vt:lpstr>Mini-Batch Softmax Regression in Tensorflow</vt:lpstr>
      <vt:lpstr>Mini-Batch Softmax Regression in Tensorflow</vt:lpstr>
      <vt:lpstr>Selecting the Batch Size</vt:lpstr>
      <vt:lpstr>Selecting the Learning Rate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Artificial Intelligence Group 1 Week 1</dc:title>
  <dc:creator>Rojas, Juan Carlos</dc:creator>
  <cp:lastModifiedBy>Juan Carlos Rojas</cp:lastModifiedBy>
  <cp:revision>1708</cp:revision>
  <dcterms:created xsi:type="dcterms:W3CDTF">2019-05-16T20:43:44Z</dcterms:created>
  <dcterms:modified xsi:type="dcterms:W3CDTF">2019-06-22T18:35:24Z</dcterms:modified>
</cp:coreProperties>
</file>