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256" r:id="rId2"/>
    <p:sldId id="258" r:id="rId3"/>
    <p:sldId id="257" r:id="rId4"/>
    <p:sldId id="613" r:id="rId5"/>
    <p:sldId id="491" r:id="rId6"/>
    <p:sldId id="493" r:id="rId7"/>
    <p:sldId id="494" r:id="rId8"/>
    <p:sldId id="509" r:id="rId9"/>
    <p:sldId id="537" r:id="rId10"/>
    <p:sldId id="495" r:id="rId11"/>
    <p:sldId id="532" r:id="rId12"/>
    <p:sldId id="496" r:id="rId13"/>
    <p:sldId id="498" r:id="rId14"/>
    <p:sldId id="497" r:id="rId15"/>
    <p:sldId id="510" r:id="rId16"/>
    <p:sldId id="523" r:id="rId17"/>
    <p:sldId id="260" r:id="rId18"/>
    <p:sldId id="525" r:id="rId19"/>
    <p:sldId id="538" r:id="rId20"/>
    <p:sldId id="524" r:id="rId21"/>
    <p:sldId id="526" r:id="rId22"/>
    <p:sldId id="527" r:id="rId23"/>
    <p:sldId id="614" r:id="rId24"/>
    <p:sldId id="615" r:id="rId25"/>
    <p:sldId id="528" r:id="rId26"/>
    <p:sldId id="529" r:id="rId27"/>
    <p:sldId id="530" r:id="rId28"/>
    <p:sldId id="531" r:id="rId29"/>
    <p:sldId id="616" r:id="rId30"/>
    <p:sldId id="542" r:id="rId31"/>
    <p:sldId id="617" r:id="rId32"/>
    <p:sldId id="543" r:id="rId33"/>
    <p:sldId id="575" r:id="rId34"/>
    <p:sldId id="539" r:id="rId35"/>
    <p:sldId id="540" r:id="rId36"/>
    <p:sldId id="576" r:id="rId37"/>
    <p:sldId id="541" r:id="rId38"/>
    <p:sldId id="577" r:id="rId39"/>
    <p:sldId id="547" r:id="rId40"/>
    <p:sldId id="548" r:id="rId41"/>
    <p:sldId id="550" r:id="rId42"/>
    <p:sldId id="545" r:id="rId43"/>
    <p:sldId id="546" r:id="rId44"/>
    <p:sldId id="578" r:id="rId45"/>
    <p:sldId id="579" r:id="rId46"/>
    <p:sldId id="544" r:id="rId47"/>
    <p:sldId id="551" r:id="rId48"/>
    <p:sldId id="552" r:id="rId49"/>
    <p:sldId id="580" r:id="rId50"/>
    <p:sldId id="553" r:id="rId51"/>
    <p:sldId id="554" r:id="rId52"/>
    <p:sldId id="555" r:id="rId53"/>
    <p:sldId id="618" r:id="rId54"/>
    <p:sldId id="556" r:id="rId55"/>
    <p:sldId id="557" r:id="rId56"/>
    <p:sldId id="558" r:id="rId57"/>
    <p:sldId id="559" r:id="rId58"/>
    <p:sldId id="560" r:id="rId59"/>
    <p:sldId id="561" r:id="rId60"/>
    <p:sldId id="564" r:id="rId61"/>
    <p:sldId id="562" r:id="rId62"/>
    <p:sldId id="563" r:id="rId63"/>
    <p:sldId id="581" r:id="rId64"/>
    <p:sldId id="565" r:id="rId65"/>
    <p:sldId id="582" r:id="rId66"/>
    <p:sldId id="583" r:id="rId67"/>
    <p:sldId id="566" r:id="rId68"/>
    <p:sldId id="584" r:id="rId69"/>
    <p:sldId id="585" r:id="rId70"/>
    <p:sldId id="586" r:id="rId71"/>
    <p:sldId id="571" r:id="rId72"/>
    <p:sldId id="587" r:id="rId73"/>
    <p:sldId id="588" r:id="rId74"/>
    <p:sldId id="589" r:id="rId75"/>
    <p:sldId id="572" r:id="rId76"/>
    <p:sldId id="590" r:id="rId77"/>
    <p:sldId id="592" r:id="rId78"/>
    <p:sldId id="574" r:id="rId79"/>
    <p:sldId id="591" r:id="rId80"/>
    <p:sldId id="593" r:id="rId81"/>
    <p:sldId id="594" r:id="rId82"/>
    <p:sldId id="595" r:id="rId83"/>
    <p:sldId id="599" r:id="rId84"/>
    <p:sldId id="596" r:id="rId85"/>
    <p:sldId id="597" r:id="rId86"/>
    <p:sldId id="598" r:id="rId87"/>
    <p:sldId id="600" r:id="rId88"/>
    <p:sldId id="601" r:id="rId89"/>
    <p:sldId id="604" r:id="rId90"/>
    <p:sldId id="606" r:id="rId91"/>
    <p:sldId id="607" r:id="rId92"/>
    <p:sldId id="611" r:id="rId93"/>
    <p:sldId id="612" r:id="rId94"/>
    <p:sldId id="602" r:id="rId95"/>
    <p:sldId id="603" r:id="rId96"/>
    <p:sldId id="302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Carlos Rojas" initials="JCR" lastIdx="1" clrIdx="0">
    <p:extLst>
      <p:ext uri="{19B8F6BF-5375-455C-9EA6-DF929625EA0E}">
        <p15:presenceInfo xmlns:p15="http://schemas.microsoft.com/office/powerpoint/2012/main" userId="24bac671ff222b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FD4B-32A2-4332-9406-A058978543FD}" type="datetimeFigureOut">
              <a:rPr lang="es-CR" smtClean="0"/>
              <a:t>21/6/2019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2A656-8702-45FC-9024-23D71383B7AF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65678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2A656-8702-45FC-9024-23D71383B7AF}" type="slidenum">
              <a:rPr lang="es-CR" smtClean="0"/>
              <a:t>13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2996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21/6/2019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2798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21/6/2019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472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21/6/2019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1651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Client Computing Group</a:t>
            </a:r>
          </a:p>
          <a:p>
            <a:r>
              <a:rPr lang="en-US" sz="933"/>
              <a:t>Intel Confidential</a:t>
            </a:r>
            <a:endParaRPr lang="en-US" sz="933" dirty="0"/>
          </a:p>
        </p:txBody>
      </p:sp>
    </p:spTree>
    <p:extLst>
      <p:ext uri="{BB962C8B-B14F-4D97-AF65-F5344CB8AC3E}">
        <p14:creationId xmlns:p14="http://schemas.microsoft.com/office/powerpoint/2010/main" val="234675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21/6/2019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890" y="185738"/>
            <a:ext cx="1823736" cy="13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5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21/6/2019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9522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21/6/2019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4993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21/6/2019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5174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21/6/2019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3179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21/6/2019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9323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21/6/2019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4211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21/6/2019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7950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66240-6E89-4E09-8898-5022ECCE183D}" type="datetimeFigureOut">
              <a:rPr lang="es-CR" smtClean="0"/>
              <a:t>21/6/2019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489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uan-Carlos.Rojas@tt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oronto.edu/~rgrosse/courses/csc321_2018/slides/lec10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icit.go.cr/tramites/Seguimiento_PINN.aspx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R" dirty="0" err="1"/>
              <a:t>Introduction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Artificial </a:t>
            </a:r>
            <a:r>
              <a:rPr lang="es-CR" dirty="0" err="1"/>
              <a:t>Intelligence</a:t>
            </a:r>
            <a:br>
              <a:rPr lang="es-CR" dirty="0"/>
            </a:br>
            <a:r>
              <a:rPr lang="es-CR" sz="3200" dirty="0" err="1"/>
              <a:t>Group</a:t>
            </a:r>
            <a:r>
              <a:rPr lang="es-CR" sz="3200" dirty="0"/>
              <a:t> 1</a:t>
            </a:r>
            <a:br>
              <a:rPr lang="es-CR" sz="3200" dirty="0"/>
            </a:br>
            <a:r>
              <a:rPr lang="es-CR" sz="3200" dirty="0" err="1"/>
              <a:t>Week</a:t>
            </a:r>
            <a:r>
              <a:rPr lang="es-CR" sz="3200" dirty="0"/>
              <a:t> 5</a:t>
            </a:r>
            <a:endParaRPr lang="es-C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sz="2800" dirty="0"/>
              <a:t>Dr. Juan Carlos Rojas</a:t>
            </a:r>
          </a:p>
          <a:p>
            <a:r>
              <a:rPr lang="es-CR" dirty="0">
                <a:hlinkClick r:id="rId2"/>
              </a:rPr>
              <a:t>Juan-Carlos.Rojas@ttu.edu</a:t>
            </a:r>
            <a:endParaRPr lang="es-CR" dirty="0"/>
          </a:p>
          <a:p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553" y="4826460"/>
            <a:ext cx="2270957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3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7A55-3E67-4342-ABF7-8418766F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Gradient Descent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03C8-155F-4FFE-AA8E-5F738CAE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solve linear regression coefficients by gradient descent</a:t>
            </a:r>
          </a:p>
          <a:p>
            <a:r>
              <a:rPr lang="en-US" dirty="0"/>
              <a:t>Algorithm: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input vectors for X and 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Initialize the vector of coefficients to random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the prediction </a:t>
            </a:r>
            <a:r>
              <a:rPr lang="en-US" dirty="0" err="1"/>
              <a:t>Y_pred</a:t>
            </a:r>
            <a:r>
              <a:rPr lang="en-US" dirty="0"/>
              <a:t> = X * 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the MSE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the gradient of the MSE </a:t>
            </a:r>
            <a:r>
              <a:rPr lang="en-US" dirty="0" err="1"/>
              <a:t>w.r.t.</a:t>
            </a:r>
            <a:r>
              <a:rPr lang="en-US" dirty="0"/>
              <a:t> each feature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Update the coefficients as </a:t>
            </a:r>
            <a:r>
              <a:rPr lang="en-US" i="1" dirty="0"/>
              <a:t>W - </a:t>
            </a:r>
            <a:r>
              <a:rPr lang="en-US" i="1" dirty="0" err="1"/>
              <a:t>learning_rate</a:t>
            </a:r>
            <a:r>
              <a:rPr lang="en-US" i="1" dirty="0"/>
              <a:t> * gradients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3-6 until converged, or after a given number of iterations</a:t>
            </a:r>
          </a:p>
          <a:p>
            <a:r>
              <a:rPr lang="en-US" dirty="0"/>
              <a:t>This is considered a batch approach</a:t>
            </a:r>
          </a:p>
          <a:p>
            <a:pPr lvl="1"/>
            <a:r>
              <a:rPr lang="en-US" dirty="0"/>
              <a:t>We are using all available data at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306352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8F82-AB1E-4FB6-8E1C-6B17E79E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29525-5AF8-4CE0-AFBD-BEB4D080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several possible methods:</a:t>
            </a:r>
          </a:p>
          <a:p>
            <a:pPr lvl="1"/>
            <a:r>
              <a:rPr lang="en-US" dirty="0"/>
              <a:t>Numerical differentiation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Fast but inaccurate</a:t>
            </a:r>
          </a:p>
          <a:p>
            <a:pPr lvl="1"/>
            <a:r>
              <a:rPr lang="en-US" dirty="0"/>
              <a:t>Symbolic differentiation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Slow and complicated</a:t>
            </a:r>
          </a:p>
          <a:p>
            <a:pPr lvl="1"/>
            <a:r>
              <a:rPr lang="en-US" dirty="0"/>
              <a:t>Forward-mode automatic differentiation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Computation is broken down into basic arithmetic operations whose derivative is known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Chain-rule is used to compute the numerical result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Accurate </a:t>
            </a:r>
          </a:p>
          <a:p>
            <a:pPr lvl="1"/>
            <a:r>
              <a:rPr lang="en-US" dirty="0"/>
              <a:t>Reverse-mode automatic differentiation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The same, but working from the output backward to the input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Saves computations when there are few outputs</a:t>
            </a:r>
          </a:p>
          <a:p>
            <a:r>
              <a:rPr lang="en-US" dirty="0"/>
              <a:t>TensorFlow uses reverse-mode auto-diff</a:t>
            </a:r>
          </a:p>
          <a:p>
            <a:pPr lvl="1"/>
            <a:r>
              <a:rPr lang="en-US" dirty="0"/>
              <a:t>Accurate &amp; fast </a:t>
            </a:r>
          </a:p>
          <a:p>
            <a:r>
              <a:rPr lang="en-US" dirty="0"/>
              <a:t>Recommended reading:</a:t>
            </a:r>
          </a:p>
          <a:p>
            <a:pPr lvl="1"/>
            <a:r>
              <a:rPr lang="en-US" sz="1900" dirty="0">
                <a:hlinkClick r:id="rId2"/>
              </a:rPr>
              <a:t>https://www.cs.toronto.edu/~rgrosse/courses/csc321_2018/slides/lec10.pdf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8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7A55-3E67-4342-ABF7-8418766F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Gradient Descent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03C8-155F-4FFE-AA8E-5F738CAE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input vectors for X and Y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Initialize the vector of coefficients to random values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the prediction </a:t>
            </a:r>
            <a:r>
              <a:rPr lang="en-US" dirty="0" err="1"/>
              <a:t>Y_pred</a:t>
            </a:r>
            <a:r>
              <a:rPr lang="en-US" dirty="0"/>
              <a:t> = X * W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the MSE 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81106-2090-423A-B1A1-30D8A5CC26DE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VehiclePrice_LinearRegression_tf_2.py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00469-70F2-4510-A58A-1DD113C2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42" y="2301431"/>
            <a:ext cx="8558002" cy="541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51AC27-C2A2-4690-ACA3-F76FDEA16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42" y="3429000"/>
            <a:ext cx="7308213" cy="2591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63DCCA-4540-47CD-BA6C-93DE5D177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42" y="4215525"/>
            <a:ext cx="2972058" cy="2895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D43703-A88F-4518-9F4A-96C49A2F2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642" y="5032533"/>
            <a:ext cx="470956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97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7A55-3E67-4342-ABF7-8418766F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Gradient Descent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03C8-155F-4FFE-AA8E-5F738CAE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5"/>
            </a:pPr>
            <a:r>
              <a:rPr lang="en-US" dirty="0"/>
              <a:t>Compute the gradient of the MSE </a:t>
            </a:r>
            <a:r>
              <a:rPr lang="en-US" dirty="0" err="1"/>
              <a:t>w.r.t.</a:t>
            </a:r>
            <a:r>
              <a:rPr lang="en-US" dirty="0"/>
              <a:t> each feature</a:t>
            </a:r>
          </a:p>
          <a:p>
            <a:pPr marL="914400" lvl="1" indent="-457200">
              <a:buFont typeface="+mj-lt"/>
              <a:buAutoNum type="arabicPeriod" startAt="5"/>
            </a:pPr>
            <a:endParaRPr lang="en-US" dirty="0"/>
          </a:p>
          <a:p>
            <a:pPr marL="914400" lvl="1" indent="-457200">
              <a:buFont typeface="+mj-lt"/>
              <a:buAutoNum type="arabicPeriod" startAt="5"/>
            </a:pPr>
            <a:r>
              <a:rPr lang="en-US" dirty="0"/>
              <a:t>Update the coefficients as </a:t>
            </a:r>
            <a:r>
              <a:rPr lang="en-US" i="1" dirty="0"/>
              <a:t>W - </a:t>
            </a:r>
            <a:r>
              <a:rPr lang="en-US" i="1" dirty="0" err="1"/>
              <a:t>learning_rate</a:t>
            </a:r>
            <a:r>
              <a:rPr lang="en-US" i="1" dirty="0"/>
              <a:t> * gradients</a:t>
            </a:r>
          </a:p>
          <a:p>
            <a:pPr marL="914400" lvl="1" indent="-457200">
              <a:buFont typeface="+mj-lt"/>
              <a:buAutoNum type="arabicPeriod" startAt="5"/>
            </a:pPr>
            <a:endParaRPr lang="en-US" i="1" dirty="0"/>
          </a:p>
          <a:p>
            <a:pPr marL="914400" lvl="1" indent="-457200">
              <a:buFont typeface="+mj-lt"/>
              <a:buAutoNum type="arabicPeriod" startAt="5"/>
            </a:pPr>
            <a:r>
              <a:rPr lang="en-US" dirty="0"/>
              <a:t>Repeat 3-6 until converged, or after a given number of iterations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E8C96-C9E0-40AE-9279-E3C51F84D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305275"/>
            <a:ext cx="4351397" cy="320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CB5752-1BCC-44B0-BE07-71D1B2D7C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5" y="3112121"/>
            <a:ext cx="7041490" cy="289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B8598-DFD1-4600-8011-51A03BDDB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025" y="3859613"/>
            <a:ext cx="8984759" cy="9297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D00C6E-8361-4D10-8CED-58409C05674E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VehiclePrice_LinearRegression_tf_2.py</a:t>
            </a:r>
          </a:p>
        </p:txBody>
      </p:sp>
    </p:spTree>
    <p:extLst>
      <p:ext uri="{BB962C8B-B14F-4D97-AF65-F5344CB8AC3E}">
        <p14:creationId xmlns:p14="http://schemas.microsoft.com/office/powerpoint/2010/main" val="418039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7A55-3E67-4342-ABF7-8418766F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Gradient Descent in TensorFlow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379E12-18F1-43A2-B4A3-5E16748C5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505280" cy="4802187"/>
          </a:xfrm>
        </p:spPr>
        <p:txBody>
          <a:bodyPr>
            <a:normAutofit/>
          </a:bodyPr>
          <a:lstStyle/>
          <a:p>
            <a:r>
              <a:rPr lang="en-US" dirty="0"/>
              <a:t>The algorithm gradually reduces the MSE</a:t>
            </a:r>
          </a:p>
          <a:p>
            <a:pPr lvl="1"/>
            <a:r>
              <a:rPr lang="en-US" dirty="0"/>
              <a:t>It takes a few 1000s of iterations to converge</a:t>
            </a:r>
          </a:p>
          <a:p>
            <a:pPr lvl="1"/>
            <a:r>
              <a:rPr lang="en-US" dirty="0"/>
              <a:t>Depends on the learning rate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216CA-099B-4F2E-AA95-C6D485ED7B5F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VehiclePrice_LinearRegression_tf_2.py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6CC0F-FD04-4035-BB6F-9E864C59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916" y="1564857"/>
            <a:ext cx="3040225" cy="49280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507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1E340-4672-434D-82AB-E24AFF74E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809" y="1844147"/>
            <a:ext cx="10515600" cy="4351338"/>
          </a:xfrm>
        </p:spPr>
        <p:txBody>
          <a:bodyPr/>
          <a:lstStyle/>
          <a:p>
            <a:r>
              <a:rPr lang="en-US" dirty="0"/>
              <a:t>The coefficients can be retrieved by running a session for them: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training RMSE is obtained from the MSE measurement we already have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369B17-DA6B-43FC-AE73-6C72970D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Solving Gradient Descent in TensorFlow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84FFC-6748-459D-8B6F-E6D1C480372A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VehiclePrice_LinearRegression_tf_2.py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DE35CA-2945-419C-9DE8-7490E52A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81" y="2566462"/>
            <a:ext cx="4593480" cy="10570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80D440-C9CE-4F75-9ACA-9A9C7B4CD3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48"/>
          <a:stretch/>
        </p:blipFill>
        <p:spPr>
          <a:xfrm>
            <a:off x="6685435" y="2504422"/>
            <a:ext cx="4198984" cy="1849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D9AE12-9C0E-4A27-9AD5-18F1D5FCD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631" y="5669655"/>
            <a:ext cx="2705334" cy="213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498D4A-1CA7-484B-9CEE-9053AA194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402932"/>
            <a:ext cx="6416596" cy="746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402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F0F0E-923E-44DA-9ABA-61B60854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Tensorflow</a:t>
            </a:r>
            <a:r>
              <a:rPr lang="en-US" dirty="0"/>
              <a:t> Optimizers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520155-1DD5-4CD6-9EB4-8FEEE9D7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14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use a built-in gradient descent optimizer</a:t>
            </a:r>
          </a:p>
          <a:p>
            <a:pPr lvl="1"/>
            <a:r>
              <a:rPr lang="en-US" dirty="0"/>
              <a:t>Replaces steps 5 &amp; 6 of the previous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results are the same</a:t>
            </a:r>
          </a:p>
          <a:p>
            <a:r>
              <a:rPr lang="en-US" dirty="0"/>
              <a:t>Runs a little bit faster</a:t>
            </a:r>
          </a:p>
          <a:p>
            <a:r>
              <a:rPr lang="en-US" dirty="0"/>
              <a:t>There are other kinds of optimizers (momentum, </a:t>
            </a:r>
            <a:r>
              <a:rPr lang="en-US" dirty="0" err="1"/>
              <a:t>adagrad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May converge faster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93FC9-F86D-4698-BA3C-1357431CE713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VehiclePrice_LinearRegression_tf_3.py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13D70-7DB8-407E-8F8D-7276DE92C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5130"/>
            <a:ext cx="7392041" cy="769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67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402A-C674-4A43-A05F-261C28D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Bias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911D8-3797-4DDF-B995-E6F21E1D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Instead of adding a column of ones, we can use a separate variable for the intercept weight</a:t>
            </a:r>
          </a:p>
          <a:p>
            <a:pPr lvl="1"/>
            <a:r>
              <a:rPr lang="en-US" dirty="0"/>
              <a:t>We will call it </a:t>
            </a:r>
            <a:r>
              <a:rPr lang="en-US" i="1" dirty="0"/>
              <a:t>bias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gradient optimizer will now update both </a:t>
            </a:r>
            <a:r>
              <a:rPr lang="en-US" i="1" dirty="0"/>
              <a:t>W</a:t>
            </a:r>
            <a:r>
              <a:rPr lang="en-US" dirty="0"/>
              <a:t> and </a:t>
            </a:r>
            <a:r>
              <a:rPr lang="en-US" i="1" dirty="0"/>
              <a:t>b</a:t>
            </a:r>
          </a:p>
          <a:p>
            <a:r>
              <a:rPr lang="en-US" dirty="0"/>
              <a:t>The results are exactly the same as before</a:t>
            </a:r>
          </a:p>
          <a:p>
            <a:pPr lvl="1"/>
            <a:r>
              <a:rPr lang="en-US" dirty="0"/>
              <a:t>W has one less coefficient, which is now in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972C5-49F3-4A39-9001-01B823504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230" y="2951785"/>
            <a:ext cx="4549534" cy="1737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F7E87-9097-4B32-9B10-097E8B72C0DA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VehiclePrice_LinearRegression_tf_4.py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CB0ADE-A282-4CBC-AF31-E1D3478E3A0F}"/>
              </a:ext>
            </a:extLst>
          </p:cNvPr>
          <p:cNvGrpSpPr/>
          <p:nvPr/>
        </p:nvGrpSpPr>
        <p:grpSpPr>
          <a:xfrm>
            <a:off x="8675616" y="4001294"/>
            <a:ext cx="3303468" cy="2363787"/>
            <a:chOff x="7860718" y="3948113"/>
            <a:chExt cx="3238500" cy="23637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3EE345-31C4-4E3A-B0E0-9ABFFA696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6700" y="5292725"/>
              <a:ext cx="2247900" cy="10191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956CAE0-0596-4686-898B-865397A2A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0718" y="3948113"/>
              <a:ext cx="3238500" cy="120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827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9CCC-49D0-470B-84B3-3981DD55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A675-DC5A-4CFD-8332-A1771E24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Tensorflow</a:t>
            </a:r>
            <a:r>
              <a:rPr lang="en-US" dirty="0"/>
              <a:t> to </a:t>
            </a:r>
            <a:r>
              <a:rPr lang="en-US" dirty="0" err="1"/>
              <a:t>to</a:t>
            </a:r>
            <a:r>
              <a:rPr lang="en-US" dirty="0"/>
              <a:t> solve a linear regression model for vehicle prices using gradient descent</a:t>
            </a:r>
          </a:p>
          <a:p>
            <a:pPr lvl="1"/>
            <a:r>
              <a:rPr lang="en-US" dirty="0"/>
              <a:t>You can base it on VehiclePrice_LinearRegression_tf_4.py</a:t>
            </a:r>
          </a:p>
          <a:p>
            <a:r>
              <a:rPr lang="en-US" dirty="0"/>
              <a:t>Add </a:t>
            </a:r>
            <a:r>
              <a:rPr lang="en-US" dirty="0" err="1"/>
              <a:t>Tensorflow</a:t>
            </a:r>
            <a:r>
              <a:rPr lang="en-US" dirty="0"/>
              <a:t> instructions to compute the RMSE of the test predictions against the test labels</a:t>
            </a:r>
          </a:p>
          <a:p>
            <a:r>
              <a:rPr lang="en-US" dirty="0"/>
              <a:t>Hints:</a:t>
            </a:r>
          </a:p>
          <a:p>
            <a:pPr lvl="1"/>
            <a:r>
              <a:rPr lang="en-US" sz="2000" dirty="0"/>
              <a:t>Compute the predictions against the test data as </a:t>
            </a:r>
            <a:r>
              <a:rPr lang="en-US" sz="2000" dirty="0" err="1"/>
              <a:t>Y_pred_test</a:t>
            </a:r>
            <a:r>
              <a:rPr lang="en-US" sz="2000" dirty="0"/>
              <a:t> = </a:t>
            </a:r>
            <a:r>
              <a:rPr lang="en-US" sz="2000" dirty="0" err="1"/>
              <a:t>X_test</a:t>
            </a:r>
            <a:r>
              <a:rPr lang="en-US" sz="2000" dirty="0"/>
              <a:t> * W + b</a:t>
            </a:r>
          </a:p>
          <a:p>
            <a:pPr lvl="1"/>
            <a:r>
              <a:rPr lang="en-US" sz="2000" dirty="0"/>
              <a:t>Compute the test MSE as </a:t>
            </a:r>
            <a:r>
              <a:rPr lang="en-US" sz="2000" dirty="0" err="1"/>
              <a:t>test_mse</a:t>
            </a:r>
            <a:r>
              <a:rPr lang="en-US" sz="2000" dirty="0"/>
              <a:t> = </a:t>
            </a:r>
            <a:r>
              <a:rPr lang="en-US" sz="2000" dirty="0" err="1"/>
              <a:t>tf.reduce_mean</a:t>
            </a:r>
            <a:r>
              <a:rPr lang="en-US" sz="2000" dirty="0"/>
              <a:t>(</a:t>
            </a:r>
            <a:r>
              <a:rPr lang="en-US" sz="2000" dirty="0" err="1"/>
              <a:t>tf.square</a:t>
            </a:r>
            <a:r>
              <a:rPr lang="en-US" sz="2000" dirty="0"/>
              <a:t>(</a:t>
            </a:r>
            <a:r>
              <a:rPr lang="en-US" sz="2000" dirty="0" err="1"/>
              <a:t>Y_pred_test</a:t>
            </a:r>
            <a:r>
              <a:rPr lang="en-US" sz="2000" dirty="0"/>
              <a:t> - </a:t>
            </a:r>
            <a:r>
              <a:rPr lang="en-US" sz="2000" dirty="0" err="1"/>
              <a:t>Y_true_test</a:t>
            </a:r>
            <a:r>
              <a:rPr lang="en-US" sz="2000" dirty="0"/>
              <a:t>))</a:t>
            </a:r>
          </a:p>
          <a:p>
            <a:pPr lvl="1"/>
            <a:r>
              <a:rPr lang="en-US" sz="2000" dirty="0"/>
              <a:t>At the end, run a TensorFlow session to compute the value of </a:t>
            </a:r>
            <a:r>
              <a:rPr lang="en-US" sz="2000" dirty="0" err="1"/>
              <a:t>test_mse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CA0A7-05E3-480E-B1C7-3A311DF4B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773" y="5944533"/>
            <a:ext cx="2819644" cy="464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869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55CB-B6AE-40FE-A4F9-7B5E13A9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HW Problem 2b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1D99-B014-4F6B-8E2F-0ACEE39B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 the learning rate in the gradient descent solution of the vehicle price linear regression</a:t>
            </a:r>
          </a:p>
          <a:p>
            <a:pPr lvl="1"/>
            <a:r>
              <a:rPr lang="en-US" dirty="0"/>
              <a:t>What happens if the learning rate is very large?</a:t>
            </a:r>
          </a:p>
          <a:p>
            <a:pPr lvl="1"/>
            <a:r>
              <a:rPr lang="en-US" dirty="0"/>
              <a:t>What happens if it is very small?</a:t>
            </a:r>
          </a:p>
        </p:txBody>
      </p:sp>
    </p:spTree>
    <p:extLst>
      <p:ext uri="{BB962C8B-B14F-4D97-AF65-F5344CB8AC3E}">
        <p14:creationId xmlns:p14="http://schemas.microsoft.com/office/powerpoint/2010/main" val="12048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Schedule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E10C121-0FDD-47F5-9320-EB6A02DE6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564891"/>
              </p:ext>
            </p:extLst>
          </p:nvPr>
        </p:nvGraphicFramePr>
        <p:xfrm>
          <a:off x="1889760" y="2035690"/>
          <a:ext cx="841248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764425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860432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684932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5776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3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1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0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5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09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22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6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16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8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0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70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E610-8BB6-4306-B0FF-C6DB5F85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Logistic Regression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FFF1-DB69-4B20-BB89-96134D18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6255"/>
          </a:xfrm>
        </p:spPr>
        <p:txBody>
          <a:bodyPr/>
          <a:lstStyle/>
          <a:p>
            <a:r>
              <a:rPr lang="en-US" dirty="0"/>
              <a:t>We use the same gradient descent approach</a:t>
            </a:r>
          </a:p>
          <a:p>
            <a:pPr lvl="1"/>
            <a:r>
              <a:rPr lang="en-US" dirty="0"/>
              <a:t>One vector of coefficients plus a bias</a:t>
            </a:r>
          </a:p>
          <a:p>
            <a:pPr lvl="1"/>
            <a:r>
              <a:rPr lang="en-US" dirty="0"/>
              <a:t>We add a sigmoid function to the prediction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D9B36-E266-4463-93B0-16CE5DBFB520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CreditDefault_LogisticRegression_tf_1.py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6AB38-FC3D-46AC-8891-AA05C08B1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60" y="3197137"/>
            <a:ext cx="6753225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 descr="https://sebastianraschka.com/images/faq/logisticregr-neuralnet/schematic.png">
            <a:extLst>
              <a:ext uri="{FF2B5EF4-FFF2-40B4-BE49-F238E27FC236}">
                <a16:creationId xmlns:a16="http://schemas.microsoft.com/office/drawing/2014/main" id="{BDA08790-DAE6-4C48-AD5B-92CAECC301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44"/>
          <a:stretch/>
        </p:blipFill>
        <p:spPr bwMode="auto">
          <a:xfrm>
            <a:off x="8362596" y="1626913"/>
            <a:ext cx="3480000" cy="121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70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E610-8BB6-4306-B0FF-C6DB5F85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Logistic Regression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FFF1-DB69-4B20-BB89-96134D18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77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the cost function, we use a built-in TensorFlow cross-entropy function</a:t>
            </a:r>
          </a:p>
          <a:p>
            <a:pPr lvl="1"/>
            <a:r>
              <a:rPr lang="en-US" dirty="0"/>
              <a:t>It includes the sigmoid function, so we pass-in only the linear portion</a:t>
            </a:r>
          </a:p>
          <a:p>
            <a:r>
              <a:rPr lang="en-US" dirty="0"/>
              <a:t>This produces a cost value for each test case</a:t>
            </a:r>
          </a:p>
          <a:p>
            <a:pPr lvl="1"/>
            <a:r>
              <a:rPr lang="en-US" dirty="0"/>
              <a:t>We compute an average of all of them</a:t>
            </a:r>
          </a:p>
          <a:p>
            <a:r>
              <a:rPr lang="en-US" dirty="0"/>
              <a:t>Optimize by gradient descent as before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D9B36-E266-4463-93B0-16CE5DBFB520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CreditDefault_LogisticRegression_tf_1.py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C524EC-FDBD-4035-A5B0-A86F70C3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3848293"/>
            <a:ext cx="6753225" cy="1685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0621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27C1-AD24-4A51-B0D2-3EED7F3D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Logistic Regression in TensorFlow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CD5A4D-C52B-4BA9-A837-261ED912937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96940" cy="2666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converges after a few 1000s of iterations</a:t>
            </a:r>
          </a:p>
          <a:p>
            <a:pPr lvl="1"/>
            <a:r>
              <a:rPr lang="en-US" dirty="0"/>
              <a:t>Depends on the learning rate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083F9-F42B-480D-8FD1-A63338C3658D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CreditDefault_LogisticRegression_tf_1.py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979774-1F89-4848-A5DE-D938D8621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14"/>
          <a:stretch/>
        </p:blipFill>
        <p:spPr>
          <a:xfrm>
            <a:off x="6689410" y="1338992"/>
            <a:ext cx="3459512" cy="49873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896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27C1-AD24-4A51-B0D2-3EED7F3D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Logistic Regression in TensorFlow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CD5A4D-C52B-4BA9-A837-261ED912937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007009" cy="2666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compute the predictions against the test set we need to add a few more computations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run a </a:t>
            </a:r>
            <a:r>
              <a:rPr lang="en-US" dirty="0" err="1"/>
              <a:t>Tensorflow</a:t>
            </a:r>
            <a:r>
              <a:rPr lang="en-US" dirty="0"/>
              <a:t> session to compute them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0955A5-E5DE-43DC-B531-D5FD326E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26" y="4446070"/>
            <a:ext cx="7258050" cy="1076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1083F9-F42B-480D-8FD1-A63338C3658D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CreditDefault_LogisticRegression_tf_1.py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23846-B09A-4C0A-9BEB-32CCECFCD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26" y="2743384"/>
            <a:ext cx="7491109" cy="7849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5587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27C1-AD24-4A51-B0D2-3EED7F3D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Logistic Regression in TensorFlow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56246-7868-4DBC-B3C6-1E0ACA33B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655" y="2926377"/>
            <a:ext cx="3625370" cy="28644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CD5A4D-C52B-4BA9-A837-261ED912937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007009" cy="2666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prediction probabilities can then be plugged-in to </a:t>
            </a:r>
            <a:r>
              <a:rPr lang="en-US" dirty="0" err="1"/>
              <a:t>sklearn.metrics</a:t>
            </a:r>
            <a:r>
              <a:rPr lang="en-US" dirty="0"/>
              <a:t> to evaluate the classifier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97654C-F03D-46C9-824D-41F075FFF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44870" y="2926377"/>
            <a:ext cx="3625371" cy="28549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1083F9-F42B-480D-8FD1-A63338C3658D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CreditDefault_LogisticRegression_tf_1.py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5AA60-449E-4E04-984F-43FA55292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27" y="3889007"/>
            <a:ext cx="3185436" cy="464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2871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20D3-7C7B-472A-9786-F0F03A8D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DAD5-2B78-4A51-95C1-588DB392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to multinomial classification follows the same structure</a:t>
            </a:r>
          </a:p>
          <a:p>
            <a:r>
              <a:rPr lang="en-US" dirty="0"/>
              <a:t>The labels need to be one-hot encoded</a:t>
            </a:r>
          </a:p>
          <a:p>
            <a:pPr lvl="1"/>
            <a:r>
              <a:rPr lang="en-US" dirty="0"/>
              <a:t>We can use </a:t>
            </a:r>
            <a:r>
              <a:rPr lang="en-US" dirty="0" err="1"/>
              <a:t>sklearn.preprocess</a:t>
            </a:r>
            <a:r>
              <a:rPr lang="en-US" dirty="0"/>
              <a:t> for this: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the one-hot-encoded labels as the matrix Y for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1A0ED-4E6E-45AA-AF3B-AAF15753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35" y="3281362"/>
            <a:ext cx="8286750" cy="1095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578CDE-210D-4CD6-80B8-D0830523ADBF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Mnist_SoftmaxRegression_tf_1.py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7F315-3968-4611-8DE6-4F281C37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35" y="4943475"/>
            <a:ext cx="5867400" cy="66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383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20D3-7C7B-472A-9786-F0F03A8D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DAD5-2B78-4A51-95C1-588DB392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coefficient matrix (one row per class)</a:t>
            </a:r>
          </a:p>
          <a:p>
            <a:pPr lvl="1"/>
            <a:r>
              <a:rPr lang="en-US" dirty="0"/>
              <a:t>The biases are a vector (one per class)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use the </a:t>
            </a:r>
            <a:r>
              <a:rPr lang="en-US" i="1" dirty="0" err="1"/>
              <a:t>softmax</a:t>
            </a:r>
            <a:r>
              <a:rPr lang="en-US" dirty="0"/>
              <a:t> version of the cost function: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78CDE-210D-4CD6-80B8-D0830523ADBF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Mnist_SoftmaxRegression_tf_1.py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B4EC58-5CD0-4127-83D8-89F584C8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10" y="2867819"/>
            <a:ext cx="7410450" cy="1133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CB30C4-6A49-4745-8E6A-41E41C381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810" y="4792980"/>
            <a:ext cx="7000875" cy="1352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2342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20D3-7C7B-472A-9786-F0F03A8D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DAD5-2B78-4A51-95C1-588DB392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353"/>
            <a:ext cx="10515600" cy="35831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compute the probability similar to before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softmax</a:t>
            </a:r>
            <a:r>
              <a:rPr lang="en-US" dirty="0"/>
              <a:t> instead of sigmoid</a:t>
            </a:r>
          </a:p>
          <a:p>
            <a:pPr lvl="1"/>
            <a:r>
              <a:rPr lang="en-US" dirty="0"/>
              <a:t>Determine the winning class by maximum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run a session to compute them at the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78CDE-210D-4CD6-80B8-D0830523ADBF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Mnist_SoftmaxRegression_tf_1.py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8535B-2E8D-4124-BC90-A83226D5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2835"/>
            <a:ext cx="7172325" cy="1685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CF4E8B-E0B6-4B6D-BB57-1517C3C18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32374"/>
            <a:ext cx="8359864" cy="1188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6477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20D3-7C7B-472A-9786-F0F03A8D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DAD5-2B78-4A51-95C1-588DB392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3172" cy="4351338"/>
          </a:xfrm>
        </p:spPr>
        <p:txBody>
          <a:bodyPr>
            <a:normAutofit/>
          </a:bodyPr>
          <a:lstStyle/>
          <a:p>
            <a:r>
              <a:rPr lang="en-US" dirty="0"/>
              <a:t>The gradient descent is taking very long to run</a:t>
            </a:r>
          </a:p>
          <a:p>
            <a:pPr lvl="1"/>
            <a:r>
              <a:rPr lang="en-US" dirty="0"/>
              <a:t>It was not fully converged after 10,000 iterations!</a:t>
            </a:r>
          </a:p>
          <a:p>
            <a:r>
              <a:rPr lang="en-US" dirty="0"/>
              <a:t>We can try to increase the learning rate, but if we do it too much, it will have trouble converging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78CDE-210D-4CD6-80B8-D0830523ADBF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Mnist_SoftmaxRegression_tf_1.py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2B31A6-CAD4-4025-AB82-B83C8B0E1864}"/>
              </a:ext>
            </a:extLst>
          </p:cNvPr>
          <p:cNvGrpSpPr/>
          <p:nvPr/>
        </p:nvGrpSpPr>
        <p:grpSpPr>
          <a:xfrm>
            <a:off x="7362440" y="2106519"/>
            <a:ext cx="4538408" cy="3461768"/>
            <a:chOff x="2392451" y="2597838"/>
            <a:chExt cx="3112770" cy="24075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3DDA0E5-518A-4324-8DB1-197305EB7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451" y="4037502"/>
              <a:ext cx="3112770" cy="96783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B4DAE3-B539-4753-AD49-AEF97B2BE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2451" y="2597838"/>
              <a:ext cx="3112770" cy="1249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5305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85D1-E514-4ABF-AF66-18D1EFD6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Speed-Up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6666-C745-4ED4-B2AE-29468C7B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initialization of coefficients</a:t>
            </a:r>
          </a:p>
          <a:p>
            <a:pPr lvl="1"/>
            <a:r>
              <a:rPr lang="en-US" dirty="0"/>
              <a:t>Xavier’s (</a:t>
            </a:r>
            <a:r>
              <a:rPr lang="en-US" dirty="0" err="1"/>
              <a:t>Glorot</a:t>
            </a:r>
            <a:r>
              <a:rPr lang="en-US" dirty="0"/>
              <a:t>) initialization</a:t>
            </a:r>
          </a:p>
          <a:p>
            <a:r>
              <a:rPr lang="en-US" dirty="0"/>
              <a:t>Learning-rate schedule</a:t>
            </a:r>
          </a:p>
          <a:p>
            <a:pPr lvl="1"/>
            <a:r>
              <a:rPr lang="en-US" dirty="0"/>
              <a:t>Linear decay</a:t>
            </a:r>
          </a:p>
          <a:p>
            <a:pPr lvl="1"/>
            <a:r>
              <a:rPr lang="en-US" dirty="0"/>
              <a:t>Exponential decay</a:t>
            </a:r>
          </a:p>
          <a:p>
            <a:r>
              <a:rPr lang="en-US" dirty="0"/>
              <a:t>Adaptive learning rate schemes</a:t>
            </a:r>
          </a:p>
          <a:p>
            <a:pPr lvl="1"/>
            <a:r>
              <a:rPr lang="en-US" dirty="0"/>
              <a:t>Momentum</a:t>
            </a:r>
          </a:p>
          <a:p>
            <a:pPr lvl="1"/>
            <a:r>
              <a:rPr lang="en-US" dirty="0" err="1"/>
              <a:t>Adagrad</a:t>
            </a:r>
            <a:endParaRPr lang="en-US" dirty="0"/>
          </a:p>
          <a:p>
            <a:pPr lvl="1"/>
            <a:r>
              <a:rPr lang="en-US" dirty="0" err="1"/>
              <a:t>RMSprop</a:t>
            </a:r>
            <a:endParaRPr lang="en-US" dirty="0"/>
          </a:p>
          <a:p>
            <a:pPr lvl="1"/>
            <a:r>
              <a:rPr lang="en-US" dirty="0"/>
              <a:t>Adam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6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 </a:t>
            </a:r>
            <a:r>
              <a:rPr lang="es-CR" dirty="0" err="1"/>
              <a:t>for</a:t>
            </a:r>
            <a:r>
              <a:rPr lang="es-CR" dirty="0"/>
              <a:t> </a:t>
            </a:r>
            <a:r>
              <a:rPr lang="es-CR" dirty="0" err="1"/>
              <a:t>Week</a:t>
            </a:r>
            <a:r>
              <a:rPr lang="es-CR" dirty="0"/>
              <a:t>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049795" cy="4866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 err="1"/>
              <a:t>Theory</a:t>
            </a:r>
            <a:endParaRPr lang="es-CR" dirty="0"/>
          </a:p>
          <a:p>
            <a:pPr lvl="1"/>
            <a:r>
              <a:rPr lang="es-CR" dirty="0" err="1"/>
              <a:t>TensorFlow</a:t>
            </a:r>
            <a:endParaRPr lang="es-CR" dirty="0"/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TensorFlow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basics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>
                <a:solidFill>
                  <a:schemeClr val="tx1"/>
                </a:solidFill>
              </a:rPr>
              <a:t>Matrix </a:t>
            </a:r>
            <a:r>
              <a:rPr lang="es-CR" dirty="0" err="1">
                <a:solidFill>
                  <a:schemeClr val="tx1"/>
                </a:solidFill>
              </a:rPr>
              <a:t>operations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Gradient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computations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Mini-batch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gradient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descent</a:t>
            </a:r>
            <a:endParaRPr lang="es-CR" dirty="0">
              <a:solidFill>
                <a:schemeClr val="tx1"/>
              </a:solidFill>
            </a:endParaRPr>
          </a:p>
          <a:p>
            <a:pPr lvl="1"/>
            <a:r>
              <a:rPr lang="es-CR" dirty="0"/>
              <a:t>Neural Networks</a:t>
            </a: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History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Topologies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Shallow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networks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Preventing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overfitting</a:t>
            </a:r>
            <a:endParaRPr lang="es-CR" dirty="0">
              <a:solidFill>
                <a:schemeClr val="tx1"/>
              </a:solidFill>
            </a:endParaRPr>
          </a:p>
          <a:p>
            <a:pPr lvl="2"/>
            <a:endParaRPr lang="es-CR" dirty="0">
              <a:solidFill>
                <a:schemeClr val="tx1"/>
              </a:solidFill>
            </a:endParaRPr>
          </a:p>
          <a:p>
            <a:pPr lvl="1"/>
            <a:endParaRPr lang="es-CR" dirty="0">
              <a:solidFill>
                <a:schemeClr val="tx1"/>
              </a:solidFill>
            </a:endParaRPr>
          </a:p>
          <a:p>
            <a:pPr lvl="1"/>
            <a:endParaRPr lang="es-CR" dirty="0">
              <a:solidFill>
                <a:schemeClr val="tx1"/>
              </a:solidFill>
            </a:endParaRPr>
          </a:p>
          <a:p>
            <a:pPr lvl="2"/>
            <a:endParaRPr lang="es-C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E47AE9-7A7A-4E11-890A-DFFA4335BDE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49795" cy="4522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R" dirty="0" err="1"/>
              <a:t>Practice</a:t>
            </a:r>
            <a:endParaRPr lang="es-CR" dirty="0"/>
          </a:p>
          <a:p>
            <a:pPr lvl="1"/>
            <a:r>
              <a:rPr lang="es-CR" dirty="0" err="1"/>
              <a:t>Tensorflow</a:t>
            </a:r>
            <a:r>
              <a:rPr lang="es-CR" dirty="0"/>
              <a:t> </a:t>
            </a:r>
          </a:p>
          <a:p>
            <a:pPr lvl="2"/>
            <a:r>
              <a:rPr lang="es-CR" dirty="0">
                <a:solidFill>
                  <a:schemeClr val="tx1"/>
                </a:solidFill>
              </a:rPr>
              <a:t>Basic </a:t>
            </a:r>
            <a:r>
              <a:rPr lang="es-CR" dirty="0" err="1">
                <a:solidFill>
                  <a:schemeClr val="tx1"/>
                </a:solidFill>
              </a:rPr>
              <a:t>computations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Solving</a:t>
            </a:r>
            <a:r>
              <a:rPr lang="es-CR" dirty="0">
                <a:solidFill>
                  <a:schemeClr val="tx1"/>
                </a:solidFill>
              </a:rPr>
              <a:t> Normal </a:t>
            </a:r>
            <a:r>
              <a:rPr lang="es-CR" dirty="0" err="1">
                <a:solidFill>
                  <a:schemeClr val="tx1"/>
                </a:solidFill>
              </a:rPr>
              <a:t>equations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Gradient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descent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Logistic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regression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Softmax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regression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Mini-batch</a:t>
            </a:r>
            <a:r>
              <a:rPr lang="es-CR" dirty="0">
                <a:solidFill>
                  <a:schemeClr val="tx1"/>
                </a:solidFill>
              </a:rPr>
              <a:t> training</a:t>
            </a: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Shallow</a:t>
            </a:r>
            <a:r>
              <a:rPr lang="es-CR" dirty="0">
                <a:solidFill>
                  <a:schemeClr val="tx1"/>
                </a:solidFill>
              </a:rPr>
              <a:t> neural </a:t>
            </a:r>
            <a:r>
              <a:rPr lang="es-CR" dirty="0" err="1">
                <a:solidFill>
                  <a:schemeClr val="tx1"/>
                </a:solidFill>
              </a:rPr>
              <a:t>networks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Early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stopping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Regularization</a:t>
            </a:r>
            <a:endParaRPr lang="es-C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391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D113-33BB-4401-B4CD-BD6F12F6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Xavier’s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2D3B-4339-43C4-88BB-30E438CC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get faster convergence is you use initial coefficient values that distributed normally</a:t>
            </a:r>
          </a:p>
          <a:p>
            <a:pPr lvl="1"/>
            <a:r>
              <a:rPr lang="en-US" sz="2000" dirty="0"/>
              <a:t>Use a standard deviation such that </a:t>
            </a:r>
          </a:p>
          <a:p>
            <a:pPr lvl="1"/>
            <a:r>
              <a:rPr lang="en-US" sz="2000" dirty="0"/>
              <a:t>This is known as Xavier’s initialization, or </a:t>
            </a:r>
            <a:r>
              <a:rPr lang="en-US" sz="2000" dirty="0" err="1"/>
              <a:t>Glorot</a:t>
            </a:r>
            <a:r>
              <a:rPr lang="en-US" sz="2000" dirty="0"/>
              <a:t> initialization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12C7B-A617-4CF0-B681-C9D43B379032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Mnist_SoftmaxRegression_tf_2.py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3DEFF-78A8-4331-A04F-34731223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20" y="3556653"/>
            <a:ext cx="9448800" cy="542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A626A0-904F-4074-90FF-7AAE64282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889" y="2157466"/>
            <a:ext cx="14859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82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D113-33BB-4401-B4CD-BD6F12F6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Xavier’s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2D3B-4339-43C4-88BB-30E438CC8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This time it converges much faster</a:t>
            </a:r>
          </a:p>
          <a:p>
            <a:pPr lvl="1"/>
            <a:r>
              <a:rPr lang="en-US" dirty="0"/>
              <a:t>But it still takes close to 10,000 iterations to reach a stable value</a:t>
            </a:r>
          </a:p>
          <a:p>
            <a:r>
              <a:rPr lang="en-US" dirty="0"/>
              <a:t>We need something faster</a:t>
            </a:r>
          </a:p>
          <a:p>
            <a:pPr lvl="1"/>
            <a:r>
              <a:rPr lang="en-US" dirty="0"/>
              <a:t>Stochastic gradient descent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12C7B-A617-4CF0-B681-C9D43B379032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Mnist_SoftmaxRegression_tf_2.py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8AF445-F2EC-44C8-B0CA-2CCFB4B4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410" y="961887"/>
            <a:ext cx="3286730" cy="1592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56D85B-526E-46BD-8362-7874EED2C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10" y="2771073"/>
            <a:ext cx="3286730" cy="15946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576971-6B7B-4FEF-8F47-04E70D799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410" y="4692584"/>
            <a:ext cx="3469802" cy="15486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7177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20D3-7C7B-472A-9786-F0F03A8D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DAD5-2B78-4A51-95C1-588DB392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2976" cy="4351338"/>
          </a:xfrm>
        </p:spPr>
        <p:txBody>
          <a:bodyPr>
            <a:normAutofit/>
          </a:bodyPr>
          <a:lstStyle/>
          <a:p>
            <a:r>
              <a:rPr lang="en-US" dirty="0"/>
              <a:t>The results are consistent with previous results from </a:t>
            </a:r>
            <a:r>
              <a:rPr lang="en-US" dirty="0" err="1"/>
              <a:t>sklearn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78CDE-210D-4CD6-80B8-D0830523ADBF}"/>
              </a:ext>
            </a:extLst>
          </p:cNvPr>
          <p:cNvSpPr txBox="1"/>
          <p:nvPr/>
        </p:nvSpPr>
        <p:spPr>
          <a:xfrm>
            <a:off x="838200" y="6241212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Mnist_SoftmaxRegression_tf_2.py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3B1DB-CD6B-46F4-9A9F-E14C73BE0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858" y="1690688"/>
            <a:ext cx="4798393" cy="4742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8683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55CB-B6AE-40FE-A4F9-7B5E13A9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HW Problem 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1D99-B014-4F6B-8E2F-0ACEE39B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 the gradient descent solution for </a:t>
            </a:r>
            <a:r>
              <a:rPr lang="en-US" dirty="0" err="1"/>
              <a:t>softmax</a:t>
            </a:r>
            <a:r>
              <a:rPr lang="en-US" dirty="0"/>
              <a:t> regression of MNIST images</a:t>
            </a:r>
          </a:p>
          <a:p>
            <a:pPr lvl="1"/>
            <a:r>
              <a:rPr lang="en-US" dirty="0"/>
              <a:t>Use Mnist_SoftmaxRegression_tf_2.py as a base</a:t>
            </a:r>
          </a:p>
          <a:p>
            <a:r>
              <a:rPr lang="en-US" dirty="0"/>
              <a:t>Adjust the learning rate to make it converge faster</a:t>
            </a:r>
          </a:p>
          <a:p>
            <a:pPr lvl="1"/>
            <a:r>
              <a:rPr lang="en-US" dirty="0"/>
              <a:t>Can you get to the same test accuracy result?</a:t>
            </a:r>
          </a:p>
        </p:txBody>
      </p:sp>
    </p:spTree>
    <p:extLst>
      <p:ext uri="{BB962C8B-B14F-4D97-AF65-F5344CB8AC3E}">
        <p14:creationId xmlns:p14="http://schemas.microsoft.com/office/powerpoint/2010/main" val="3031225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1E3D-44FA-43C2-9B2E-DD39EDE1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51424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1A1C-5CB3-4E16-B0BE-83E53331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CADA-AD09-4EEB-A633-2BEE5C6C8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Uses a random subset of the training data in every iteration</a:t>
            </a:r>
          </a:p>
          <a:p>
            <a:pPr lvl="1"/>
            <a:r>
              <a:rPr lang="en-US" dirty="0"/>
              <a:t>Picking a true random subset at every iteration is expensive</a:t>
            </a:r>
          </a:p>
          <a:p>
            <a:pPr lvl="1"/>
            <a:r>
              <a:rPr lang="en-US" dirty="0"/>
              <a:t>In practice, most people use </a:t>
            </a:r>
            <a:r>
              <a:rPr lang="en-US" i="1" dirty="0"/>
              <a:t>mini-batch</a:t>
            </a:r>
            <a:r>
              <a:rPr lang="en-US" dirty="0"/>
              <a:t> gradient descent instead</a:t>
            </a:r>
          </a:p>
          <a:p>
            <a:r>
              <a:rPr lang="en-US" i="1" dirty="0"/>
              <a:t>Mini-batch</a:t>
            </a:r>
            <a:r>
              <a:rPr lang="en-US" dirty="0"/>
              <a:t> gradient descent:</a:t>
            </a:r>
          </a:p>
          <a:p>
            <a:pPr lvl="1"/>
            <a:r>
              <a:rPr lang="en-US" dirty="0"/>
              <a:t>Divide the training data into blocks and cycle through all of them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One block per update iteration</a:t>
            </a:r>
          </a:p>
          <a:p>
            <a:pPr lvl="1"/>
            <a:r>
              <a:rPr lang="en-US" dirty="0"/>
              <a:t>One pass through all of the blocks is called an </a:t>
            </a:r>
            <a:r>
              <a:rPr lang="en-US" i="1" dirty="0"/>
              <a:t>epoch</a:t>
            </a:r>
          </a:p>
          <a:p>
            <a:r>
              <a:rPr lang="en-US" dirty="0"/>
              <a:t>Start by using the same number of total iterations as before</a:t>
            </a: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n_epochs</a:t>
            </a:r>
            <a:r>
              <a:rPr lang="en-US" dirty="0">
                <a:solidFill>
                  <a:schemeClr val="tx1"/>
                </a:solidFill>
              </a:rPr>
              <a:t> * </a:t>
            </a:r>
            <a:r>
              <a:rPr lang="en-US" dirty="0" err="1">
                <a:solidFill>
                  <a:schemeClr val="tx1"/>
                </a:solidFill>
              </a:rPr>
              <a:t>n_batches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n_iterations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Each update has less data, so it is faster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May need to increase the number of iterations later</a:t>
            </a:r>
          </a:p>
        </p:txBody>
      </p:sp>
      <p:pic>
        <p:nvPicPr>
          <p:cNvPr id="2050" name="Picture 2" descr="Image result for mini batch gradient descent">
            <a:extLst>
              <a:ext uri="{FF2B5EF4-FFF2-40B4-BE49-F238E27FC236}">
                <a16:creationId xmlns:a16="http://schemas.microsoft.com/office/drawing/2014/main" id="{CB28BB0E-7323-4647-9EC1-1AAC84E08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9" b="8906"/>
          <a:stretch/>
        </p:blipFill>
        <p:spPr bwMode="auto">
          <a:xfrm rot="16200000">
            <a:off x="8600907" y="3291563"/>
            <a:ext cx="4259512" cy="161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52EDC712-95A7-4DCE-83EC-D370A1927B97}"/>
              </a:ext>
            </a:extLst>
          </p:cNvPr>
          <p:cNvSpPr/>
          <p:nvPr/>
        </p:nvSpPr>
        <p:spPr>
          <a:xfrm rot="5400000">
            <a:off x="8907623" y="3668214"/>
            <a:ext cx="4922764" cy="726557"/>
          </a:xfrm>
          <a:prstGeom prst="arc">
            <a:avLst>
              <a:gd name="adj1" fmla="val 10386162"/>
              <a:gd name="adj2" fmla="val 380675"/>
            </a:avLst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08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1A1C-5CB3-4E16-B0BE-83E53331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CADA-AD09-4EEB-A633-2BEE5C6C8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data is “noisier”</a:t>
            </a:r>
          </a:p>
          <a:p>
            <a:pPr lvl="1"/>
            <a:r>
              <a:rPr lang="en-US" dirty="0"/>
              <a:t>May need to reduce the learning 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cost value for each mini-batch may be different</a:t>
            </a:r>
          </a:p>
          <a:p>
            <a:pPr lvl="1"/>
            <a:r>
              <a:rPr lang="en-US" dirty="0"/>
              <a:t>Look at the average across all mini-batches</a:t>
            </a:r>
          </a:p>
          <a:p>
            <a:pPr lvl="1"/>
            <a:r>
              <a:rPr lang="en-US" dirty="0"/>
              <a:t>Or re-compute against the full training set once in a while</a:t>
            </a:r>
          </a:p>
        </p:txBody>
      </p:sp>
      <p:pic>
        <p:nvPicPr>
          <p:cNvPr id="1028" name="Picture 4" descr="Image result for mini batch gradient descent">
            <a:extLst>
              <a:ext uri="{FF2B5EF4-FFF2-40B4-BE49-F238E27FC236}">
                <a16:creationId xmlns:a16="http://schemas.microsoft.com/office/drawing/2014/main" id="{09CAA043-DCA9-449B-AB88-691096DF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615" y="2675255"/>
            <a:ext cx="6394117" cy="218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707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343-97E9-4EB8-9E8D-73E2D97D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</a:t>
            </a:r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E5D8-7FF8-43A2-BB94-DA93CFA7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batch size and compute the number of batches</a:t>
            </a:r>
          </a:p>
          <a:p>
            <a:pPr lvl="1"/>
            <a:r>
              <a:rPr lang="en-US" dirty="0"/>
              <a:t>This example uses 10 batches of 6000 samples each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total number of iterations is </a:t>
            </a:r>
            <a:r>
              <a:rPr lang="en-US" dirty="0" err="1"/>
              <a:t>n_epochs</a:t>
            </a:r>
            <a:r>
              <a:rPr lang="en-US" dirty="0"/>
              <a:t> * </a:t>
            </a:r>
            <a:r>
              <a:rPr lang="en-US" dirty="0" err="1"/>
              <a:t>n_batches</a:t>
            </a:r>
            <a:r>
              <a:rPr lang="en-US" dirty="0"/>
              <a:t> = 10,000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9DD1-4F6F-4867-A4FC-123869B2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83" y="2929395"/>
            <a:ext cx="5982218" cy="14250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B9C66D-08C1-4EB0-9C9A-598DCB5B3CBD}"/>
              </a:ext>
            </a:extLst>
          </p:cNvPr>
          <p:cNvSpPr txBox="1"/>
          <p:nvPr/>
        </p:nvSpPr>
        <p:spPr>
          <a:xfrm>
            <a:off x="838200" y="6252448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Mnist_SoftmaxRegression_tf_3.py</a:t>
            </a:r>
          </a:p>
        </p:txBody>
      </p:sp>
    </p:spTree>
    <p:extLst>
      <p:ext uri="{BB962C8B-B14F-4D97-AF65-F5344CB8AC3E}">
        <p14:creationId xmlns:p14="http://schemas.microsoft.com/office/powerpoint/2010/main" val="1201319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343-97E9-4EB8-9E8D-73E2D97D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</a:t>
            </a:r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E5D8-7FF8-43A2-BB94-DA93CFA7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need to use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i="1" dirty="0"/>
              <a:t>placeholders</a:t>
            </a:r>
          </a:p>
          <a:p>
            <a:pPr lvl="1"/>
            <a:r>
              <a:rPr lang="en-US" dirty="0"/>
              <a:t>Allows us to feed different data to the computation later</a:t>
            </a:r>
          </a:p>
          <a:p>
            <a:r>
              <a:rPr lang="en-US" dirty="0"/>
              <a:t>Replace the input vectors with placeholders</a:t>
            </a:r>
          </a:p>
          <a:p>
            <a:pPr lvl="1"/>
            <a:r>
              <a:rPr lang="en-US" i="1" dirty="0"/>
              <a:t>None</a:t>
            </a:r>
            <a:r>
              <a:rPr lang="en-US" dirty="0"/>
              <a:t> means that the length is left unspecified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9C66D-08C1-4EB0-9C9A-598DCB5B3CBD}"/>
              </a:ext>
            </a:extLst>
          </p:cNvPr>
          <p:cNvSpPr txBox="1"/>
          <p:nvPr/>
        </p:nvSpPr>
        <p:spPr>
          <a:xfrm>
            <a:off x="838200" y="6252448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Mnist_SoftmaxRegression_tf_3.py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B0622-8F48-4082-B4F0-508EE52B4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29" y="4001294"/>
            <a:ext cx="7248525" cy="752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4709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343-97E9-4EB8-9E8D-73E2D97D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</a:t>
            </a:r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E5D8-7FF8-43A2-BB94-DA93CFA7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update loop, construct the data vectors for the batch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Put them into a “feed dictionary”</a:t>
            </a:r>
          </a:p>
          <a:p>
            <a:pPr lvl="1"/>
            <a:r>
              <a:rPr lang="en-US" dirty="0"/>
              <a:t>This is used to replace the placeholders for X and Y</a:t>
            </a:r>
          </a:p>
          <a:p>
            <a:endParaRPr lang="en-US" dirty="0"/>
          </a:p>
          <a:p>
            <a:r>
              <a:rPr lang="en-US" dirty="0"/>
              <a:t>Pass the dictionary to the session run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1FBB9F-640F-49D8-B2E4-7F89A54A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98" y="2382685"/>
            <a:ext cx="7331075" cy="685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B3557E-DB29-4CD2-BE02-ECA1820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498" y="4346981"/>
            <a:ext cx="4526672" cy="243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07AFDF-7F48-493A-9397-C0F2A0C64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498" y="5347091"/>
            <a:ext cx="7719729" cy="274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E655EE-880C-4DB5-9FF4-F6568555044B}"/>
              </a:ext>
            </a:extLst>
          </p:cNvPr>
          <p:cNvSpPr txBox="1"/>
          <p:nvPr/>
        </p:nvSpPr>
        <p:spPr>
          <a:xfrm>
            <a:off x="838200" y="6252448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Mnist_SoftmaxRegression_tf_3.py</a:t>
            </a:r>
          </a:p>
        </p:txBody>
      </p:sp>
    </p:spTree>
    <p:extLst>
      <p:ext uri="{BB962C8B-B14F-4D97-AF65-F5344CB8AC3E}">
        <p14:creationId xmlns:p14="http://schemas.microsoft.com/office/powerpoint/2010/main" val="179141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F83A-3744-42E9-ADA8-91579B53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Aviso </a:t>
            </a:r>
            <a:r>
              <a:rPr lang="en-US" dirty="0" err="1"/>
              <a:t>Importante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50C63-3668-4899-9254-0D47E028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becados</a:t>
            </a:r>
            <a:r>
              <a:rPr lang="en-US" dirty="0"/>
              <a:t> por el MICITT, es </a:t>
            </a:r>
            <a:r>
              <a:rPr lang="en-US" dirty="0" err="1"/>
              <a:t>obligatorio</a:t>
            </a:r>
            <a:r>
              <a:rPr lang="en-US" dirty="0"/>
              <a:t> </a:t>
            </a:r>
            <a:r>
              <a:rPr lang="en-US" dirty="0" err="1"/>
              <a:t>llenar</a:t>
            </a:r>
            <a:r>
              <a:rPr lang="en-US" dirty="0"/>
              <a:t> un </a:t>
            </a:r>
            <a:r>
              <a:rPr lang="en-US" dirty="0" err="1"/>
              <a:t>formulario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de </a:t>
            </a:r>
            <a:r>
              <a:rPr lang="en-US" dirty="0" err="1"/>
              <a:t>participantes</a:t>
            </a:r>
            <a:r>
              <a:rPr lang="en-US" dirty="0"/>
              <a:t> que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localizar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enlace:</a:t>
            </a:r>
          </a:p>
          <a:p>
            <a:pPr lvl="1"/>
            <a:r>
              <a:rPr lang="en-US" u="sng" dirty="0">
                <a:hlinkClick r:id="rId2"/>
              </a:rPr>
              <a:t>http://www.conicit.go.cr/tramites/Seguimiento_PINN.aspx</a:t>
            </a:r>
            <a:r>
              <a:rPr lang="en-US" dirty="0"/>
              <a:t>.  </a:t>
            </a:r>
          </a:p>
          <a:p>
            <a:r>
              <a:rPr lang="en-US" dirty="0" err="1"/>
              <a:t>Buscar</a:t>
            </a:r>
            <a:r>
              <a:rPr lang="en-US" dirty="0"/>
              <a:t> “</a:t>
            </a:r>
            <a:r>
              <a:rPr lang="en-US" i="1" dirty="0" err="1"/>
              <a:t>Formulario</a:t>
            </a:r>
            <a:r>
              <a:rPr lang="en-US" i="1" dirty="0"/>
              <a:t> de </a:t>
            </a:r>
            <a:r>
              <a:rPr lang="en-US" i="1" dirty="0" err="1"/>
              <a:t>información</a:t>
            </a:r>
            <a:r>
              <a:rPr lang="en-US" i="1" dirty="0"/>
              <a:t> </a:t>
            </a:r>
            <a:r>
              <a:rPr lang="en-US" i="1" dirty="0" err="1"/>
              <a:t>inicial</a:t>
            </a:r>
            <a:r>
              <a:rPr lang="en-US" i="1" dirty="0"/>
              <a:t> para los </a:t>
            </a:r>
            <a:r>
              <a:rPr lang="en-US" i="1" dirty="0" err="1"/>
              <a:t>participantes</a:t>
            </a:r>
            <a:r>
              <a:rPr lang="en-US" dirty="0"/>
              <a:t>”, y </a:t>
            </a:r>
            <a:r>
              <a:rPr lang="en-US" dirty="0" err="1"/>
              <a:t>seguir</a:t>
            </a:r>
            <a:r>
              <a:rPr lang="en-US" dirty="0"/>
              <a:t> el </a:t>
            </a:r>
            <a:r>
              <a:rPr lang="en-US" dirty="0" err="1"/>
              <a:t>vínculo</a:t>
            </a:r>
            <a:r>
              <a:rPr lang="en-US" dirty="0"/>
              <a:t> al </a:t>
            </a:r>
            <a:r>
              <a:rPr lang="en-US" dirty="0" err="1"/>
              <a:t>formulario</a:t>
            </a:r>
            <a:r>
              <a:rPr lang="en-US" dirty="0"/>
              <a:t> </a:t>
            </a:r>
            <a:r>
              <a:rPr lang="en-US" dirty="0" err="1"/>
              <a:t>electrónico</a:t>
            </a:r>
            <a:r>
              <a:rPr lang="en-US" dirty="0"/>
              <a:t>.</a:t>
            </a:r>
          </a:p>
          <a:p>
            <a:r>
              <a:rPr lang="en-US" dirty="0"/>
              <a:t>Este </a:t>
            </a:r>
            <a:r>
              <a:rPr lang="en-US" dirty="0" err="1"/>
              <a:t>formulario</a:t>
            </a:r>
            <a:r>
              <a:rPr lang="en-US" dirty="0"/>
              <a:t> es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b="1" dirty="0" err="1"/>
              <a:t>obligatoria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beca</a:t>
            </a:r>
            <a:r>
              <a:rPr lang="en-US" dirty="0"/>
              <a:t>, por lo que el 100% de los </a:t>
            </a:r>
            <a:r>
              <a:rPr lang="en-US" dirty="0" err="1"/>
              <a:t>becados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llenarlo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72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343-97E9-4EB8-9E8D-73E2D97D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</a:t>
            </a:r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DD23F-015D-4368-98D5-F20F830673F3}"/>
              </a:ext>
            </a:extLst>
          </p:cNvPr>
          <p:cNvSpPr txBox="1"/>
          <p:nvPr/>
        </p:nvSpPr>
        <p:spPr>
          <a:xfrm>
            <a:off x="838200" y="6252448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Mnist_SoftmaxRegression_tf_3.py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6B969-698C-4E11-8248-92EC1B07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875354"/>
            <a:ext cx="9505950" cy="4200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14555A-375D-442A-8AD4-B640DB69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10" y="1497925"/>
            <a:ext cx="10515600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Update loop:</a:t>
            </a:r>
          </a:p>
        </p:txBody>
      </p:sp>
    </p:spTree>
    <p:extLst>
      <p:ext uri="{BB962C8B-B14F-4D97-AF65-F5344CB8AC3E}">
        <p14:creationId xmlns:p14="http://schemas.microsoft.com/office/powerpoint/2010/main" val="2247831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1F32-9B97-49FC-ADA7-FC7F0C6E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Prediction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7C4C-D14D-4142-8BCC-C3F4B835E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21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We can take advantage of the feed mechanism to get prediction values for the test dataset</a:t>
            </a:r>
          </a:p>
          <a:p>
            <a:pPr lvl="1"/>
            <a:r>
              <a:rPr lang="en-US" sz="2000" dirty="0"/>
              <a:t>In the computation graph, just add the missing </a:t>
            </a:r>
            <a:r>
              <a:rPr lang="en-US" sz="2000" dirty="0" err="1"/>
              <a:t>Softmax</a:t>
            </a:r>
            <a:r>
              <a:rPr lang="en-US" sz="2000" dirty="0"/>
              <a:t> function and compute the maximum prediction value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In the testing, feed the entire test data (or entire train data) to get the full vector of predictions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E4B39-52E8-4456-A4F7-21A3CCE66D35}"/>
              </a:ext>
            </a:extLst>
          </p:cNvPr>
          <p:cNvSpPr txBox="1"/>
          <p:nvPr/>
        </p:nvSpPr>
        <p:spPr>
          <a:xfrm>
            <a:off x="396995" y="6308209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Mnist_SoftmaxRegression_tf_3.py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15EC6-C2BD-480D-A628-5D9ADD15A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599" y="2927886"/>
            <a:ext cx="4371975" cy="714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8CB1B4-CE55-49BB-BFF9-E29562FA5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099" y="4471446"/>
            <a:ext cx="7305675" cy="1552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9543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C681-879B-4967-BC4D-CFB040F1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</a:t>
            </a:r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8C36-A146-4548-B647-C22C7EAE1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9554" cy="4351338"/>
          </a:xfrm>
        </p:spPr>
        <p:txBody>
          <a:bodyPr/>
          <a:lstStyle/>
          <a:p>
            <a:r>
              <a:rPr lang="en-US" dirty="0"/>
              <a:t>In the first few epochs we see a general reduction in cost with each batch processed</a:t>
            </a:r>
          </a:p>
          <a:p>
            <a:r>
              <a:rPr lang="en-US" dirty="0"/>
              <a:t>There is some variability from batch to batch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73689-270C-4E3D-9016-29E9432FE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992" y="1771577"/>
            <a:ext cx="4465707" cy="45723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075A2E-72E8-484F-A87D-C4FB44405DA2}"/>
              </a:ext>
            </a:extLst>
          </p:cNvPr>
          <p:cNvSpPr txBox="1"/>
          <p:nvPr/>
        </p:nvSpPr>
        <p:spPr>
          <a:xfrm>
            <a:off x="838200" y="6252448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Mnist_SoftmaxRegression_tf_3.py</a:t>
            </a:r>
          </a:p>
        </p:txBody>
      </p:sp>
    </p:spTree>
    <p:extLst>
      <p:ext uri="{BB962C8B-B14F-4D97-AF65-F5344CB8AC3E}">
        <p14:creationId xmlns:p14="http://schemas.microsoft.com/office/powerpoint/2010/main" val="673498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C681-879B-4967-BC4D-CFB040F1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</a:t>
            </a:r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8C36-A146-4548-B647-C22C7EAE1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US" dirty="0"/>
              <a:t>After several 100s of epochs we see a trend:</a:t>
            </a:r>
          </a:p>
          <a:p>
            <a:pPr lvl="1"/>
            <a:r>
              <a:rPr lang="en-US" dirty="0"/>
              <a:t>The cost per batch varies</a:t>
            </a:r>
          </a:p>
          <a:p>
            <a:pPr lvl="1"/>
            <a:r>
              <a:rPr lang="en-US" dirty="0"/>
              <a:t>The cost of each batch is gradually decreasing</a:t>
            </a:r>
          </a:p>
          <a:p>
            <a:r>
              <a:rPr lang="en-US" dirty="0"/>
              <a:t>It is hard to tell what the overall cost is</a:t>
            </a:r>
          </a:p>
          <a:p>
            <a:pPr lvl="1"/>
            <a:r>
              <a:rPr lang="en-US" dirty="0"/>
              <a:t>We will need to compute the average cost across batches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02501-13B0-46A0-B7BD-BE98DB53D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666" y="1825625"/>
            <a:ext cx="4419983" cy="4526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0A5DE9-1746-44D3-9BB1-FB96423F2797}"/>
              </a:ext>
            </a:extLst>
          </p:cNvPr>
          <p:cNvSpPr txBox="1"/>
          <p:nvPr/>
        </p:nvSpPr>
        <p:spPr>
          <a:xfrm>
            <a:off x="838200" y="6252448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Mnist_SoftmaxRegression_tf_3.py</a:t>
            </a:r>
          </a:p>
        </p:txBody>
      </p:sp>
    </p:spTree>
    <p:extLst>
      <p:ext uri="{BB962C8B-B14F-4D97-AF65-F5344CB8AC3E}">
        <p14:creationId xmlns:p14="http://schemas.microsoft.com/office/powerpoint/2010/main" val="3221026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2E6B-087E-4391-9E6E-85177EDF4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67084" cy="4351338"/>
          </a:xfrm>
        </p:spPr>
        <p:txBody>
          <a:bodyPr/>
          <a:lstStyle/>
          <a:p>
            <a:r>
              <a:rPr lang="en-US" dirty="0"/>
              <a:t>The results are good</a:t>
            </a:r>
          </a:p>
          <a:p>
            <a:r>
              <a:rPr lang="en-US" dirty="0"/>
              <a:t>Consistent with full-batch results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54D640-7D78-4997-BC38-CD53E990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Mini-Batch </a:t>
            </a:r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Tensorflow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975B5-B2C2-4CA3-B3A9-97E6EFC5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250" y="1537601"/>
            <a:ext cx="5196584" cy="5084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6D37AC-423D-4F1F-A3E3-742307A3BC2A}"/>
              </a:ext>
            </a:extLst>
          </p:cNvPr>
          <p:cNvSpPr txBox="1"/>
          <p:nvPr/>
        </p:nvSpPr>
        <p:spPr>
          <a:xfrm>
            <a:off x="838200" y="6252448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Mnist_SoftmaxRegression_tf_3.py</a:t>
            </a:r>
          </a:p>
        </p:txBody>
      </p:sp>
    </p:spTree>
    <p:extLst>
      <p:ext uri="{BB962C8B-B14F-4D97-AF65-F5344CB8AC3E}">
        <p14:creationId xmlns:p14="http://schemas.microsoft.com/office/powerpoint/2010/main" val="1320089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3248-42DE-42EC-95ED-83304C35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C7E6-63BA-4299-9118-A3B53F6EB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mini-batch gradient descent solution of </a:t>
            </a:r>
            <a:r>
              <a:rPr lang="en-US" dirty="0" err="1"/>
              <a:t>softmax</a:t>
            </a:r>
            <a:r>
              <a:rPr lang="en-US" dirty="0"/>
              <a:t> regression of MNIST images</a:t>
            </a:r>
          </a:p>
          <a:p>
            <a:pPr lvl="1"/>
            <a:r>
              <a:rPr lang="en-US" dirty="0"/>
              <a:t>From Mnist_SoftmaxRegression_tf_3.py</a:t>
            </a:r>
          </a:p>
          <a:p>
            <a:r>
              <a:rPr lang="en-US" dirty="0"/>
              <a:t>In the update loop when the epoch matches the print step, compute and print the average cost for all the mini-batches in this epoch</a:t>
            </a:r>
          </a:p>
          <a:p>
            <a:pPr lvl="1"/>
            <a:r>
              <a:rPr lang="en-US" dirty="0"/>
              <a:t>Also compute the minimum and maximum cost for any mini-batch in this epoch</a:t>
            </a:r>
          </a:p>
          <a:p>
            <a:r>
              <a:rPr lang="en-US" dirty="0"/>
              <a:t>Hints:</a:t>
            </a:r>
          </a:p>
          <a:p>
            <a:pPr lvl="1"/>
            <a:r>
              <a:rPr lang="en-US" dirty="0"/>
              <a:t>Store the cost values in a list of length </a:t>
            </a:r>
            <a:r>
              <a:rPr lang="en-US" dirty="0" err="1"/>
              <a:t>n_batches</a:t>
            </a:r>
            <a:endParaRPr lang="en-US" dirty="0"/>
          </a:p>
          <a:p>
            <a:pPr lvl="1"/>
            <a:r>
              <a:rPr lang="en-US" dirty="0"/>
              <a:t>Move the if (epoch % </a:t>
            </a:r>
            <a:r>
              <a:rPr lang="en-US" dirty="0" err="1"/>
              <a:t>print_step</a:t>
            </a:r>
            <a:r>
              <a:rPr lang="en-US" dirty="0"/>
              <a:t> == 0) outside the batch loop</a:t>
            </a:r>
          </a:p>
        </p:txBody>
      </p:sp>
    </p:spTree>
    <p:extLst>
      <p:ext uri="{BB962C8B-B14F-4D97-AF65-F5344CB8AC3E}">
        <p14:creationId xmlns:p14="http://schemas.microsoft.com/office/powerpoint/2010/main" val="1147425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A3B9-F30E-46E1-884F-87269704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927DB-8BD1-46FE-B6CF-4249A03D3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15" y="1873113"/>
            <a:ext cx="7734970" cy="3856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7564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1F34-4C13-462E-B6D6-6140A993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</a:t>
            </a:r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B5E2-383F-4FD6-8DC5-550144F54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068"/>
            <a:ext cx="10515600" cy="5137931"/>
          </a:xfrm>
        </p:spPr>
        <p:txBody>
          <a:bodyPr/>
          <a:lstStyle/>
          <a:p>
            <a:r>
              <a:rPr lang="en-US" dirty="0"/>
              <a:t>Let’s try with smaller batches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Lost some accuracy: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89BD1-E2E1-4FDE-9D8C-7DE346A9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408" y="1825625"/>
            <a:ext cx="2438611" cy="9830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782C526-D14F-487C-9701-D5E46D6051C3}"/>
              </a:ext>
            </a:extLst>
          </p:cNvPr>
          <p:cNvGrpSpPr/>
          <p:nvPr/>
        </p:nvGrpSpPr>
        <p:grpSpPr>
          <a:xfrm>
            <a:off x="2056374" y="3047071"/>
            <a:ext cx="7666384" cy="2635526"/>
            <a:chOff x="2084510" y="2976732"/>
            <a:chExt cx="7666384" cy="26355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0C58E5-3391-439F-A4E6-EDDCD2156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4510" y="2976732"/>
              <a:ext cx="6287045" cy="22862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737E26-D7F7-4D64-82E6-B21D63BB3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4510" y="3326060"/>
              <a:ext cx="7666384" cy="228619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3E1D7B0-3576-4A8D-B3F8-67B3B08B8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594" y="6035499"/>
            <a:ext cx="2240474" cy="693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2450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1F34-4C13-462E-B6D6-6140A993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</a:t>
            </a:r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B5E2-383F-4FD6-8DC5-550144F54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069"/>
            <a:ext cx="4581293" cy="4589292"/>
          </a:xfrm>
        </p:spPr>
        <p:txBody>
          <a:bodyPr>
            <a:normAutofit/>
          </a:bodyPr>
          <a:lstStyle/>
          <a:p>
            <a:r>
              <a:rPr lang="en-US" dirty="0"/>
              <a:t>We can add more iterations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n_epochs</a:t>
            </a:r>
            <a:r>
              <a:rPr lang="en-US" dirty="0"/>
              <a:t> = 300, learning rate = 0.2: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results did not improve</a:t>
            </a:r>
          </a:p>
          <a:p>
            <a:pPr lvl="1"/>
            <a:r>
              <a:rPr lang="en-US" dirty="0"/>
              <a:t>We need to reduce the learning rate</a:t>
            </a:r>
          </a:p>
          <a:p>
            <a:pPr lvl="1"/>
            <a:r>
              <a:rPr lang="en-US" dirty="0"/>
              <a:t>To average out the noisy mini-batches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28935-5FBE-4BDF-9648-B0365D26B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972" y="1774044"/>
            <a:ext cx="5181754" cy="47188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5F8B5F-0EF6-4637-A155-4D8F8223E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197" y="3138487"/>
            <a:ext cx="1933575" cy="581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2656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1F34-4C13-462E-B6D6-6140A993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</a:t>
            </a:r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B5E2-383F-4FD6-8DC5-550144F54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069"/>
            <a:ext cx="5651810" cy="458929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With:</a:t>
            </a:r>
          </a:p>
          <a:p>
            <a:pPr lvl="1"/>
            <a:r>
              <a:rPr lang="en-US" sz="2200" dirty="0" err="1">
                <a:solidFill>
                  <a:srgbClr val="0070C0"/>
                </a:solidFill>
              </a:rPr>
              <a:t>n_epochs</a:t>
            </a:r>
            <a:r>
              <a:rPr lang="en-US" sz="2200" dirty="0">
                <a:solidFill>
                  <a:srgbClr val="0070C0"/>
                </a:solidFill>
              </a:rPr>
              <a:t> = 300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learning rate = 0.02:</a:t>
            </a:r>
          </a:p>
          <a:p>
            <a:endParaRPr lang="en-US" dirty="0"/>
          </a:p>
          <a:p>
            <a:pPr lvl="1"/>
            <a:r>
              <a:rPr lang="en-US" dirty="0"/>
              <a:t>The results are better</a:t>
            </a:r>
          </a:p>
          <a:p>
            <a:r>
              <a:rPr lang="en-US" dirty="0"/>
              <a:t>The average cost per mini-batch is a little bit higher</a:t>
            </a:r>
          </a:p>
          <a:p>
            <a:pPr lvl="1"/>
            <a:r>
              <a:rPr lang="en-US" dirty="0"/>
              <a:t>But the variance is smaller</a:t>
            </a:r>
          </a:p>
          <a:p>
            <a:r>
              <a:rPr lang="en-US" dirty="0"/>
              <a:t>The average cost per mini-batch is not necessarily a good indicator of test accuracy</a:t>
            </a:r>
          </a:p>
          <a:p>
            <a:pPr lvl="1"/>
            <a:r>
              <a:rPr lang="en-US" dirty="0"/>
              <a:t>If you want to be sure, compute and print the test accuracy at every print step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C2693-B315-44CC-AA3E-A6969832F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168" y="1720068"/>
            <a:ext cx="5350729" cy="4887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B40D6F-1010-4F68-A935-8DC184E8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5" y="2063442"/>
            <a:ext cx="1914525" cy="619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190331-4ACD-437B-9C8D-1AE4D86A6513}"/>
              </a:ext>
            </a:extLst>
          </p:cNvPr>
          <p:cNvSpPr txBox="1"/>
          <p:nvPr/>
        </p:nvSpPr>
        <p:spPr>
          <a:xfrm>
            <a:off x="327103" y="6353629"/>
            <a:ext cx="39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Mnist_SoftmaxRegression_tf_4.py</a:t>
            </a:r>
          </a:p>
        </p:txBody>
      </p:sp>
    </p:spTree>
    <p:extLst>
      <p:ext uri="{BB962C8B-B14F-4D97-AF65-F5344CB8AC3E}">
        <p14:creationId xmlns:p14="http://schemas.microsoft.com/office/powerpoint/2010/main" val="232479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452F45-6B05-477E-977B-C08A1860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2483589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1F34-4C13-462E-B6D6-6140A993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</a:t>
            </a:r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B5E2-383F-4FD6-8DC5-550144F54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069"/>
            <a:ext cx="5373029" cy="44255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try with even smaller batches:</a:t>
            </a:r>
          </a:p>
          <a:p>
            <a:r>
              <a:rPr lang="en-US" dirty="0"/>
              <a:t>With: </a:t>
            </a:r>
          </a:p>
          <a:p>
            <a:pPr lvl="1"/>
            <a:r>
              <a:rPr lang="en-US" dirty="0" err="1"/>
              <a:t>batch_size</a:t>
            </a:r>
            <a:r>
              <a:rPr lang="en-US" dirty="0"/>
              <a:t>=60</a:t>
            </a:r>
          </a:p>
          <a:p>
            <a:pPr lvl="1"/>
            <a:r>
              <a:rPr lang="en-US" dirty="0" err="1"/>
              <a:t>n_epochs</a:t>
            </a:r>
            <a:r>
              <a:rPr lang="en-US" dirty="0"/>
              <a:t> = 100</a:t>
            </a:r>
          </a:p>
          <a:p>
            <a:pPr lvl="1"/>
            <a:r>
              <a:rPr lang="en-US" dirty="0"/>
              <a:t>learning rate = 0.005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results are good</a:t>
            </a:r>
          </a:p>
          <a:p>
            <a:r>
              <a:rPr lang="en-US" dirty="0"/>
              <a:t>And it ran much faster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C8CC4-220B-41DA-B3A2-7829B9C6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635" y="2443931"/>
            <a:ext cx="5715953" cy="34443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1D45C9-4ACB-423C-AF33-755E5EA67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194" y="4166097"/>
            <a:ext cx="1933575" cy="600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C712E-B0FD-489C-A7CD-E993ED353469}"/>
              </a:ext>
            </a:extLst>
          </p:cNvPr>
          <p:cNvSpPr txBox="1"/>
          <p:nvPr/>
        </p:nvSpPr>
        <p:spPr>
          <a:xfrm>
            <a:off x="327103" y="6353629"/>
            <a:ext cx="39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Mnist_SoftmaxRegression_tf_4.py</a:t>
            </a:r>
          </a:p>
        </p:txBody>
      </p:sp>
    </p:spTree>
    <p:extLst>
      <p:ext uri="{BB962C8B-B14F-4D97-AF65-F5344CB8AC3E}">
        <p14:creationId xmlns:p14="http://schemas.microsoft.com/office/powerpoint/2010/main" val="4240367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756A-1F00-435E-89EB-FFE3D764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Batch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A857-02D8-46FD-8E40-BB21C3A5A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choose the batch size?</a:t>
            </a:r>
          </a:p>
          <a:p>
            <a:pPr lvl="1"/>
            <a:r>
              <a:rPr lang="en-US" dirty="0"/>
              <a:t>There is no hard rule</a:t>
            </a:r>
          </a:p>
          <a:p>
            <a:pPr lvl="1"/>
            <a:r>
              <a:rPr lang="en-US" dirty="0"/>
              <a:t>Generally, the smaller, the faster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Even if you need to add more iterations to compensate</a:t>
            </a:r>
          </a:p>
          <a:p>
            <a:pPr lvl="1"/>
            <a:r>
              <a:rPr lang="en-US" dirty="0"/>
              <a:t>You may need to use smaller learning rate and more iterations if it is very small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Because smaller mini-batches are noisier</a:t>
            </a:r>
          </a:p>
          <a:p>
            <a:pPr lvl="1"/>
            <a:r>
              <a:rPr lang="en-US" dirty="0"/>
              <a:t>Powers of 2 can be more efficient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 common value is 32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7398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B365-EEE2-47CE-A12C-EB1198F4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AF4C-73F7-47B2-B693-606CC4C4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is no hard rule for setting the learning rate</a:t>
            </a:r>
          </a:p>
          <a:p>
            <a:r>
              <a:rPr lang="en-US" dirty="0"/>
              <a:t>If it is too large, your adaptation will diverge</a:t>
            </a:r>
          </a:p>
          <a:p>
            <a:pPr lvl="1"/>
            <a:r>
              <a:rPr lang="en-US" dirty="0"/>
              <a:t>You will get Inf coefficients</a:t>
            </a:r>
          </a:p>
          <a:p>
            <a:r>
              <a:rPr lang="en-US" dirty="0"/>
              <a:t>Larger values (that do not diverge) help converge faster</a:t>
            </a:r>
          </a:p>
          <a:p>
            <a:pPr lvl="1"/>
            <a:r>
              <a:rPr lang="en-US" dirty="0"/>
              <a:t>But may not converge deeper</a:t>
            </a:r>
          </a:p>
          <a:p>
            <a:r>
              <a:rPr lang="en-US" dirty="0"/>
              <a:t>Smaller values may converge deeper</a:t>
            </a:r>
          </a:p>
          <a:p>
            <a:pPr lvl="1"/>
            <a:r>
              <a:rPr lang="en-US" dirty="0"/>
              <a:t>But need more iterations to converge</a:t>
            </a:r>
          </a:p>
          <a:p>
            <a:r>
              <a:rPr lang="en-US" dirty="0"/>
              <a:t>Recommendation:</a:t>
            </a:r>
          </a:p>
          <a:p>
            <a:pPr lvl="1"/>
            <a:r>
              <a:rPr lang="en-US" dirty="0"/>
              <a:t>Try a few common values (0.1, 0.01, 0.001) </a:t>
            </a:r>
          </a:p>
          <a:p>
            <a:pPr lvl="1"/>
            <a:r>
              <a:rPr lang="en-US" dirty="0"/>
              <a:t>Pick the largest that converges</a:t>
            </a:r>
          </a:p>
          <a:p>
            <a:pPr lvl="1"/>
            <a:r>
              <a:rPr lang="en-US" dirty="0"/>
              <a:t>Let it run with plenty of epochs, until it settles</a:t>
            </a:r>
          </a:p>
          <a:p>
            <a:pPr lvl="1"/>
            <a:r>
              <a:rPr lang="en-US" dirty="0"/>
              <a:t>Try a bit smaller to see if it converges deeper</a:t>
            </a:r>
          </a:p>
          <a:p>
            <a:r>
              <a:rPr lang="en-US" dirty="0"/>
              <a:t>Adaptive schemes can be more effective (learning-rate schedules)</a:t>
            </a:r>
          </a:p>
          <a:p>
            <a:pPr lvl="1"/>
            <a:r>
              <a:rPr lang="en-US" dirty="0"/>
              <a:t>Start large, and reduce gradually</a:t>
            </a:r>
          </a:p>
        </p:txBody>
      </p:sp>
    </p:spTree>
    <p:extLst>
      <p:ext uri="{BB962C8B-B14F-4D97-AF65-F5344CB8AC3E}">
        <p14:creationId xmlns:p14="http://schemas.microsoft.com/office/powerpoint/2010/main" val="2009745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8B83B86-DBA6-4618-96BE-1B2C71A2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Break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5D201-82BF-4738-988B-E090FC1E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Back at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0819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BFD747-3C3F-4636-BAD3-2906EF11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62919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E257-CF61-4A9D-A51D-85742074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of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85BE9-8A08-492B-8C6E-4D835264FD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018824"/>
            <a:ext cx="5943600" cy="35718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28BCB-B3A6-415D-B37B-F7204F67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6880" cy="4351338"/>
          </a:xfrm>
        </p:spPr>
        <p:txBody>
          <a:bodyPr/>
          <a:lstStyle/>
          <a:p>
            <a:r>
              <a:rPr lang="en-US" dirty="0"/>
              <a:t>Brain neurons are interconnected to others by axons</a:t>
            </a:r>
          </a:p>
          <a:p>
            <a:r>
              <a:rPr lang="en-US" dirty="0"/>
              <a:t>They </a:t>
            </a:r>
            <a:r>
              <a:rPr lang="en-US" i="1" dirty="0"/>
              <a:t>activate </a:t>
            </a:r>
            <a:r>
              <a:rPr lang="en-US" dirty="0"/>
              <a:t>by sending a spike of electrical charges (synapses)</a:t>
            </a:r>
          </a:p>
          <a:p>
            <a:r>
              <a:rPr lang="en-US" dirty="0"/>
              <a:t>Neurons </a:t>
            </a:r>
            <a:r>
              <a:rPr lang="en-US" i="1" dirty="0"/>
              <a:t>fire/activate</a:t>
            </a:r>
            <a:r>
              <a:rPr lang="en-US" dirty="0"/>
              <a:t> in response to the level of activation of their neighbors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44247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F5E6-090F-4B3C-8EBA-AAEF2D98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E14A0-FE21-4F55-9ED9-EA64A1065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189381" cy="4351338"/>
          </a:xfrm>
        </p:spPr>
        <p:txBody>
          <a:bodyPr>
            <a:normAutofit/>
          </a:bodyPr>
          <a:lstStyle/>
          <a:p>
            <a:r>
              <a:rPr lang="en-US" dirty="0"/>
              <a:t>An early prototype of artificial neural network</a:t>
            </a:r>
          </a:p>
          <a:p>
            <a:pPr lvl="1"/>
            <a:r>
              <a:rPr lang="en-US" dirty="0"/>
              <a:t>Also known as Linear Threshold Unit (LTU)</a:t>
            </a:r>
          </a:p>
          <a:p>
            <a:r>
              <a:rPr lang="en-US" dirty="0"/>
              <a:t>A linear combination of inputs, </a:t>
            </a:r>
            <a:br>
              <a:rPr lang="en-US" dirty="0"/>
            </a:br>
            <a:r>
              <a:rPr lang="en-US" dirty="0"/>
              <a:t>followed by a step function</a:t>
            </a:r>
          </a:p>
          <a:p>
            <a:pPr lvl="1"/>
            <a:r>
              <a:rPr lang="en-US" dirty="0"/>
              <a:t>The output of each LTU is 1 or 0</a:t>
            </a:r>
          </a:p>
          <a:p>
            <a:r>
              <a:rPr lang="en-US" dirty="0"/>
              <a:t>The step function is considered an </a:t>
            </a:r>
            <a:r>
              <a:rPr lang="en-US" i="1" dirty="0"/>
              <a:t>activation function</a:t>
            </a:r>
          </a:p>
          <a:p>
            <a:pPr lvl="1"/>
            <a:r>
              <a:rPr lang="en-US" dirty="0"/>
              <a:t>Mimics brain neural activations</a:t>
            </a:r>
          </a:p>
          <a:p>
            <a:r>
              <a:rPr lang="en-US" dirty="0"/>
              <a:t>Equivalent to Linear Regression with a threshold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5D1C3-5008-4282-94F5-D5990EE1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792" y="2088504"/>
            <a:ext cx="4038600" cy="40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665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878D-658B-4BA1-9667-7ACF56F5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7D59D-0EA9-42CF-A54D-7FB0533F6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9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Adds one or more hidden layers </a:t>
            </a:r>
          </a:p>
          <a:p>
            <a:pPr lvl="1"/>
            <a:r>
              <a:rPr lang="en-US" dirty="0"/>
              <a:t>Each is a linear combination of the previous, followed by a step activation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successful way to train it</a:t>
            </a:r>
          </a:p>
          <a:p>
            <a:pPr lvl="1"/>
            <a:r>
              <a:rPr lang="en-US" dirty="0"/>
              <a:t>Cannot use gradient descent (gradients are zero)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5EAA4-3B1A-40B0-9882-AB07B1B1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096" y="2571268"/>
            <a:ext cx="4883034" cy="316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91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1F51-EBB2-4C02-A7BC-9EA04322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Sigmoid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39102-B10E-44BF-8DD2-477DA590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26" y="1616149"/>
            <a:ext cx="5273748" cy="5039832"/>
          </a:xfrm>
        </p:spPr>
        <p:txBody>
          <a:bodyPr/>
          <a:lstStyle/>
          <a:p>
            <a:r>
              <a:rPr lang="en-US" dirty="0"/>
              <a:t>Uses a sigmoid as the activation function of the hidden layer neurons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softmax</a:t>
            </a:r>
            <a:r>
              <a:rPr lang="en-US" dirty="0"/>
              <a:t> for the output layer</a:t>
            </a:r>
          </a:p>
          <a:p>
            <a:r>
              <a:rPr lang="en-US" dirty="0"/>
              <a:t>Can be trained by gradient descent </a:t>
            </a:r>
          </a:p>
          <a:p>
            <a:pPr lvl="1"/>
            <a:r>
              <a:rPr lang="en-US" dirty="0"/>
              <a:t>Computed efficiently using reverse-mode auto-diff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A.k.a. back-propagation</a:t>
            </a:r>
          </a:p>
          <a:p>
            <a:r>
              <a:rPr lang="en-US" dirty="0"/>
              <a:t>This is the basis of most modern neural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25F5D-890E-4D4A-B875-D225F17A1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822" y="1913860"/>
            <a:ext cx="6283725" cy="407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019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FFF4-CEE6-4D6E-986C-BD73D185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Neural Network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B146A9-B27D-4C26-8438-4ADE943121AC}"/>
              </a:ext>
            </a:extLst>
          </p:cNvPr>
          <p:cNvGrpSpPr/>
          <p:nvPr/>
        </p:nvGrpSpPr>
        <p:grpSpPr>
          <a:xfrm>
            <a:off x="2198252" y="1690688"/>
            <a:ext cx="7716989" cy="4861021"/>
            <a:chOff x="2198252" y="1690688"/>
            <a:chExt cx="7716989" cy="486102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BCFCED7-82C6-4A8A-8318-4466E7973E99}"/>
                </a:ext>
              </a:extLst>
            </p:cNvPr>
            <p:cNvGrpSpPr/>
            <p:nvPr/>
          </p:nvGrpSpPr>
          <p:grpSpPr>
            <a:xfrm>
              <a:off x="2198254" y="2512393"/>
              <a:ext cx="1311564" cy="526436"/>
              <a:chOff x="1117600" y="2530764"/>
              <a:chExt cx="2235200" cy="89823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1770DB3-271B-463B-A9C9-23FB4A25614A}"/>
                  </a:ext>
                </a:extLst>
              </p:cNvPr>
              <p:cNvSpPr/>
              <p:nvPr/>
            </p:nvSpPr>
            <p:spPr>
              <a:xfrm>
                <a:off x="2429164" y="2530764"/>
                <a:ext cx="923636" cy="89823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CC31B16-2B75-4BC9-B063-3EBD44BA462F}"/>
                  </a:ext>
                </a:extLst>
              </p:cNvPr>
              <p:cNvCxnSpPr>
                <a:cxnSpLocks/>
                <a:stCxn id="11" idx="3"/>
                <a:endCxn id="4" idx="2"/>
              </p:cNvCxnSpPr>
              <p:nvPr/>
            </p:nvCxnSpPr>
            <p:spPr>
              <a:xfrm>
                <a:off x="2041236" y="2979882"/>
                <a:ext cx="38792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3B0A8D-E9D2-4D4A-9CDF-A3166CE807C9}"/>
                  </a:ext>
                </a:extLst>
              </p:cNvPr>
              <p:cNvSpPr/>
              <p:nvPr/>
            </p:nvSpPr>
            <p:spPr>
              <a:xfrm>
                <a:off x="1117600" y="2530764"/>
                <a:ext cx="923636" cy="8982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385A1AB-951D-4B13-9721-B5E04CCC8DD9}"/>
                </a:ext>
              </a:extLst>
            </p:cNvPr>
            <p:cNvGrpSpPr/>
            <p:nvPr/>
          </p:nvGrpSpPr>
          <p:grpSpPr>
            <a:xfrm>
              <a:off x="2198253" y="3410629"/>
              <a:ext cx="1311564" cy="526436"/>
              <a:chOff x="1117600" y="2530764"/>
              <a:chExt cx="2235200" cy="898236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E4C6DF5-115E-4CF5-A0AD-A2F8D00DD952}"/>
                  </a:ext>
                </a:extLst>
              </p:cNvPr>
              <p:cNvSpPr/>
              <p:nvPr/>
            </p:nvSpPr>
            <p:spPr>
              <a:xfrm>
                <a:off x="2429164" y="2530764"/>
                <a:ext cx="923636" cy="89823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0400437-296F-4D20-AA0E-785DB4546A88}"/>
                  </a:ext>
                </a:extLst>
              </p:cNvPr>
              <p:cNvCxnSpPr>
                <a:cxnSpLocks/>
                <a:stCxn id="20" idx="3"/>
                <a:endCxn id="18" idx="2"/>
              </p:cNvCxnSpPr>
              <p:nvPr/>
            </p:nvCxnSpPr>
            <p:spPr>
              <a:xfrm>
                <a:off x="2041236" y="2979882"/>
                <a:ext cx="38792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72B0E1-7B91-4E86-B56E-C0E0663E4C04}"/>
                  </a:ext>
                </a:extLst>
              </p:cNvPr>
              <p:cNvSpPr/>
              <p:nvPr/>
            </p:nvSpPr>
            <p:spPr>
              <a:xfrm>
                <a:off x="1117600" y="2530764"/>
                <a:ext cx="923636" cy="8982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2DAE00D-898F-4B05-BCC5-DDF50821BC21}"/>
                </a:ext>
              </a:extLst>
            </p:cNvPr>
            <p:cNvGrpSpPr/>
            <p:nvPr/>
          </p:nvGrpSpPr>
          <p:grpSpPr>
            <a:xfrm>
              <a:off x="2198252" y="4721703"/>
              <a:ext cx="1311564" cy="526436"/>
              <a:chOff x="1117600" y="2530764"/>
              <a:chExt cx="2235200" cy="89823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5212836-3341-4586-AFA2-B7AF89A3C9F8}"/>
                  </a:ext>
                </a:extLst>
              </p:cNvPr>
              <p:cNvSpPr/>
              <p:nvPr/>
            </p:nvSpPr>
            <p:spPr>
              <a:xfrm>
                <a:off x="2429164" y="2530764"/>
                <a:ext cx="923636" cy="89823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3C9E4AF-3EB9-4C7E-8EEE-9F2440AF4C84}"/>
                  </a:ext>
                </a:extLst>
              </p:cNvPr>
              <p:cNvCxnSpPr>
                <a:cxnSpLocks/>
                <a:stCxn id="24" idx="3"/>
                <a:endCxn id="22" idx="2"/>
              </p:cNvCxnSpPr>
              <p:nvPr/>
            </p:nvCxnSpPr>
            <p:spPr>
              <a:xfrm>
                <a:off x="2041236" y="2979882"/>
                <a:ext cx="38792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1F63F85-984C-49F4-92F8-0B89CC60F49B}"/>
                  </a:ext>
                </a:extLst>
              </p:cNvPr>
              <p:cNvSpPr/>
              <p:nvPr/>
            </p:nvSpPr>
            <p:spPr>
              <a:xfrm>
                <a:off x="1117600" y="2530764"/>
                <a:ext cx="923636" cy="8982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 err="1">
                    <a:solidFill>
                      <a:schemeClr val="tx1"/>
                    </a:solidFill>
                  </a:rPr>
                  <a:t>n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A08B4CA-3CA9-4A99-A572-8D662CC5DCD6}"/>
                </a:ext>
              </a:extLst>
            </p:cNvPr>
            <p:cNvGrpSpPr/>
            <p:nvPr/>
          </p:nvGrpSpPr>
          <p:grpSpPr>
            <a:xfrm>
              <a:off x="4805886" y="1951452"/>
              <a:ext cx="1568693" cy="526436"/>
              <a:chOff x="3725232" y="1969823"/>
              <a:chExt cx="1568693" cy="52643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A9AC98C-9796-444F-9014-B81B4503122E}"/>
                  </a:ext>
                </a:extLst>
              </p:cNvPr>
              <p:cNvSpPr/>
              <p:nvPr/>
            </p:nvSpPr>
            <p:spPr>
              <a:xfrm>
                <a:off x="4607305" y="1969823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F42866A-A9BF-40AB-9337-79B50D69C4F9}"/>
                  </a:ext>
                </a:extLst>
              </p:cNvPr>
              <p:cNvCxnSpPr>
                <a:cxnSpLocks/>
                <a:stCxn id="29" idx="6"/>
                <a:endCxn id="26" idx="2"/>
              </p:cNvCxnSpPr>
              <p:nvPr/>
            </p:nvCxnSpPr>
            <p:spPr>
              <a:xfrm>
                <a:off x="4267200" y="2233041"/>
                <a:ext cx="3401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3866AAA-F0AF-43C6-A934-CFEFD85EE157}"/>
                  </a:ext>
                </a:extLst>
              </p:cNvPr>
              <p:cNvSpPr/>
              <p:nvPr/>
            </p:nvSpPr>
            <p:spPr>
              <a:xfrm>
                <a:off x="3725232" y="1969823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/>
                  <a:t>Σ</a:t>
                </a:r>
                <a:endParaRPr lang="en-US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4DA4484-62FB-41F4-A46B-5F747BB33C05}"/>
                  </a:ext>
                </a:extLst>
              </p:cNvPr>
              <p:cNvGrpSpPr/>
              <p:nvPr/>
            </p:nvGrpSpPr>
            <p:grpSpPr>
              <a:xfrm>
                <a:off x="4462654" y="2101432"/>
                <a:ext cx="831271" cy="263217"/>
                <a:chOff x="5126184" y="1616363"/>
                <a:chExt cx="3786910" cy="879895"/>
              </a:xfrm>
            </p:grpSpPr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2D6B401C-63D1-4E28-B1D7-68818A325136}"/>
                    </a:ext>
                  </a:extLst>
                </p:cNvPr>
                <p:cNvSpPr/>
                <p:nvPr/>
              </p:nvSpPr>
              <p:spPr>
                <a:xfrm flipV="1">
                  <a:off x="5126184" y="1616363"/>
                  <a:ext cx="1893455" cy="879895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BD9925B0-AD1D-4B09-9369-F0DA300BE2AB}"/>
                    </a:ext>
                  </a:extLst>
                </p:cNvPr>
                <p:cNvSpPr/>
                <p:nvPr/>
              </p:nvSpPr>
              <p:spPr>
                <a:xfrm rot="10800000" flipV="1">
                  <a:off x="7019639" y="1616363"/>
                  <a:ext cx="1893455" cy="879895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79AC8DF-77C6-4917-A65D-07A16E579EFA}"/>
                </a:ext>
              </a:extLst>
            </p:cNvPr>
            <p:cNvGrpSpPr/>
            <p:nvPr/>
          </p:nvGrpSpPr>
          <p:grpSpPr>
            <a:xfrm>
              <a:off x="4805887" y="2884193"/>
              <a:ext cx="1568693" cy="526436"/>
              <a:chOff x="3725232" y="1969823"/>
              <a:chExt cx="1568693" cy="52643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57357CF-8360-4FE1-B277-C17CA1EECABB}"/>
                  </a:ext>
                </a:extLst>
              </p:cNvPr>
              <p:cNvSpPr/>
              <p:nvPr/>
            </p:nvSpPr>
            <p:spPr>
              <a:xfrm>
                <a:off x="4607305" y="1969823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A3587A9-1BDB-46DC-868F-4E7CA534CE73}"/>
                  </a:ext>
                </a:extLst>
              </p:cNvPr>
              <p:cNvCxnSpPr>
                <a:cxnSpLocks/>
                <a:stCxn id="41" idx="6"/>
                <a:endCxn id="39" idx="2"/>
              </p:cNvCxnSpPr>
              <p:nvPr/>
            </p:nvCxnSpPr>
            <p:spPr>
              <a:xfrm>
                <a:off x="4267200" y="2233041"/>
                <a:ext cx="3401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E16D210-6950-41F3-9969-5CFBF88B9886}"/>
                  </a:ext>
                </a:extLst>
              </p:cNvPr>
              <p:cNvSpPr/>
              <p:nvPr/>
            </p:nvSpPr>
            <p:spPr>
              <a:xfrm>
                <a:off x="3725232" y="1969823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/>
                  <a:t>Σ</a:t>
                </a:r>
                <a:endParaRPr lang="en-US" dirty="0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B310798-BF65-46A5-90B3-47C6C22684C1}"/>
                  </a:ext>
                </a:extLst>
              </p:cNvPr>
              <p:cNvGrpSpPr/>
              <p:nvPr/>
            </p:nvGrpSpPr>
            <p:grpSpPr>
              <a:xfrm>
                <a:off x="4462654" y="2101432"/>
                <a:ext cx="831271" cy="263217"/>
                <a:chOff x="5126184" y="1616363"/>
                <a:chExt cx="3786910" cy="879895"/>
              </a:xfrm>
            </p:grpSpPr>
            <p:sp>
              <p:nvSpPr>
                <p:cNvPr id="43" name="Arc 42">
                  <a:extLst>
                    <a:ext uri="{FF2B5EF4-FFF2-40B4-BE49-F238E27FC236}">
                      <a16:creationId xmlns:a16="http://schemas.microsoft.com/office/drawing/2014/main" id="{E2E4E7EB-BC73-49BD-A3BC-EFC8790204EB}"/>
                    </a:ext>
                  </a:extLst>
                </p:cNvPr>
                <p:cNvSpPr/>
                <p:nvPr/>
              </p:nvSpPr>
              <p:spPr>
                <a:xfrm flipV="1">
                  <a:off x="5126184" y="1616363"/>
                  <a:ext cx="1893455" cy="879895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Arc 43">
                  <a:extLst>
                    <a:ext uri="{FF2B5EF4-FFF2-40B4-BE49-F238E27FC236}">
                      <a16:creationId xmlns:a16="http://schemas.microsoft.com/office/drawing/2014/main" id="{61AAE939-4F17-4D83-8ED2-C1D9F46525A6}"/>
                    </a:ext>
                  </a:extLst>
                </p:cNvPr>
                <p:cNvSpPr/>
                <p:nvPr/>
              </p:nvSpPr>
              <p:spPr>
                <a:xfrm rot="10800000" flipV="1">
                  <a:off x="7019639" y="1616363"/>
                  <a:ext cx="1893455" cy="879895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E161AF1-15A8-4735-95CA-9A85432C1441}"/>
                </a:ext>
              </a:extLst>
            </p:cNvPr>
            <p:cNvGrpSpPr/>
            <p:nvPr/>
          </p:nvGrpSpPr>
          <p:grpSpPr>
            <a:xfrm>
              <a:off x="4805887" y="3816933"/>
              <a:ext cx="1568693" cy="526436"/>
              <a:chOff x="3725232" y="1969823"/>
              <a:chExt cx="1568693" cy="52643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7DCF572-DA90-4463-B3F6-0611FF42C86F}"/>
                  </a:ext>
                </a:extLst>
              </p:cNvPr>
              <p:cNvSpPr/>
              <p:nvPr/>
            </p:nvSpPr>
            <p:spPr>
              <a:xfrm>
                <a:off x="4607305" y="1969823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962409B-94D8-4E4F-9DC5-BDAFCEAC7130}"/>
                  </a:ext>
                </a:extLst>
              </p:cNvPr>
              <p:cNvCxnSpPr>
                <a:cxnSpLocks/>
                <a:stCxn id="48" idx="6"/>
                <a:endCxn id="46" idx="2"/>
              </p:cNvCxnSpPr>
              <p:nvPr/>
            </p:nvCxnSpPr>
            <p:spPr>
              <a:xfrm>
                <a:off x="4267200" y="2233041"/>
                <a:ext cx="3401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9E41656-ABCA-43BA-8F4D-269734F6DF17}"/>
                  </a:ext>
                </a:extLst>
              </p:cNvPr>
              <p:cNvSpPr/>
              <p:nvPr/>
            </p:nvSpPr>
            <p:spPr>
              <a:xfrm>
                <a:off x="3725232" y="1969823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/>
                  <a:t>Σ</a:t>
                </a:r>
                <a:endParaRPr lang="en-US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ECC1BED-8A0E-42A2-A970-FB588F30F2C3}"/>
                  </a:ext>
                </a:extLst>
              </p:cNvPr>
              <p:cNvGrpSpPr/>
              <p:nvPr/>
            </p:nvGrpSpPr>
            <p:grpSpPr>
              <a:xfrm>
                <a:off x="4462654" y="2101432"/>
                <a:ext cx="831271" cy="263217"/>
                <a:chOff x="5126184" y="1616363"/>
                <a:chExt cx="3786910" cy="879895"/>
              </a:xfrm>
            </p:grpSpPr>
            <p:sp>
              <p:nvSpPr>
                <p:cNvPr id="50" name="Arc 49">
                  <a:extLst>
                    <a:ext uri="{FF2B5EF4-FFF2-40B4-BE49-F238E27FC236}">
                      <a16:creationId xmlns:a16="http://schemas.microsoft.com/office/drawing/2014/main" id="{44D523DE-1C53-486F-BE9D-73E83254ED93}"/>
                    </a:ext>
                  </a:extLst>
                </p:cNvPr>
                <p:cNvSpPr/>
                <p:nvPr/>
              </p:nvSpPr>
              <p:spPr>
                <a:xfrm flipV="1">
                  <a:off x="5126184" y="1616363"/>
                  <a:ext cx="1893455" cy="879895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Arc 50">
                  <a:extLst>
                    <a:ext uri="{FF2B5EF4-FFF2-40B4-BE49-F238E27FC236}">
                      <a16:creationId xmlns:a16="http://schemas.microsoft.com/office/drawing/2014/main" id="{60AF1067-7A51-45B5-AD15-F85D445720E3}"/>
                    </a:ext>
                  </a:extLst>
                </p:cNvPr>
                <p:cNvSpPr/>
                <p:nvPr/>
              </p:nvSpPr>
              <p:spPr>
                <a:xfrm rot="10800000" flipV="1">
                  <a:off x="7019639" y="1616363"/>
                  <a:ext cx="1893455" cy="879895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FD7071D-DD42-4313-9B49-47FBB69A3438}"/>
                </a:ext>
              </a:extLst>
            </p:cNvPr>
            <p:cNvGrpSpPr/>
            <p:nvPr/>
          </p:nvGrpSpPr>
          <p:grpSpPr>
            <a:xfrm>
              <a:off x="4805887" y="5248139"/>
              <a:ext cx="1568693" cy="526436"/>
              <a:chOff x="3725232" y="1969823"/>
              <a:chExt cx="1568693" cy="526436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ED7BCA2-D9C5-44E9-8B3D-AAEDC053A534}"/>
                  </a:ext>
                </a:extLst>
              </p:cNvPr>
              <p:cNvSpPr/>
              <p:nvPr/>
            </p:nvSpPr>
            <p:spPr>
              <a:xfrm>
                <a:off x="4607305" y="1969823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D506AC5-47EB-4326-BD93-2702F5CAF7E7}"/>
                  </a:ext>
                </a:extLst>
              </p:cNvPr>
              <p:cNvCxnSpPr>
                <a:cxnSpLocks/>
                <a:stCxn id="55" idx="6"/>
                <a:endCxn id="53" idx="2"/>
              </p:cNvCxnSpPr>
              <p:nvPr/>
            </p:nvCxnSpPr>
            <p:spPr>
              <a:xfrm>
                <a:off x="4267200" y="2233041"/>
                <a:ext cx="3401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8962BF6-00EF-4D2A-96CC-65A29D767EF1}"/>
                  </a:ext>
                </a:extLst>
              </p:cNvPr>
              <p:cNvSpPr/>
              <p:nvPr/>
            </p:nvSpPr>
            <p:spPr>
              <a:xfrm>
                <a:off x="3725232" y="1969823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/>
                  <a:t>Σ</a:t>
                </a:r>
                <a:endParaRPr lang="en-US" dirty="0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E09FC1D8-7FAA-42DB-A1A8-DCD7B2BF2498}"/>
                  </a:ext>
                </a:extLst>
              </p:cNvPr>
              <p:cNvGrpSpPr/>
              <p:nvPr/>
            </p:nvGrpSpPr>
            <p:grpSpPr>
              <a:xfrm>
                <a:off x="4462654" y="2101432"/>
                <a:ext cx="831271" cy="263217"/>
                <a:chOff x="5126184" y="1616363"/>
                <a:chExt cx="3786910" cy="879895"/>
              </a:xfrm>
            </p:grpSpPr>
            <p:sp>
              <p:nvSpPr>
                <p:cNvPr id="57" name="Arc 56">
                  <a:extLst>
                    <a:ext uri="{FF2B5EF4-FFF2-40B4-BE49-F238E27FC236}">
                      <a16:creationId xmlns:a16="http://schemas.microsoft.com/office/drawing/2014/main" id="{6AE242A4-39AB-423D-8216-E11270F3599E}"/>
                    </a:ext>
                  </a:extLst>
                </p:cNvPr>
                <p:cNvSpPr/>
                <p:nvPr/>
              </p:nvSpPr>
              <p:spPr>
                <a:xfrm flipV="1">
                  <a:off x="5126184" y="1616363"/>
                  <a:ext cx="1893455" cy="879895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Arc 57">
                  <a:extLst>
                    <a:ext uri="{FF2B5EF4-FFF2-40B4-BE49-F238E27FC236}">
                      <a16:creationId xmlns:a16="http://schemas.microsoft.com/office/drawing/2014/main" id="{68D34DEB-0560-4870-9A39-29AB47B6EDC6}"/>
                    </a:ext>
                  </a:extLst>
                </p:cNvPr>
                <p:cNvSpPr/>
                <p:nvPr/>
              </p:nvSpPr>
              <p:spPr>
                <a:xfrm rot="10800000" flipV="1">
                  <a:off x="7019639" y="1616363"/>
                  <a:ext cx="1893455" cy="879895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888A9AB-1E1C-4E25-A99B-3D3FD6EF7C30}"/>
                </a:ext>
              </a:extLst>
            </p:cNvPr>
            <p:cNvGrpSpPr/>
            <p:nvPr/>
          </p:nvGrpSpPr>
          <p:grpSpPr>
            <a:xfrm>
              <a:off x="7553556" y="2512393"/>
              <a:ext cx="2361685" cy="528356"/>
              <a:chOff x="6472902" y="2530764"/>
              <a:chExt cx="2361685" cy="52835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A7283BA-175D-492F-9BE8-7865F40E0A42}"/>
                  </a:ext>
                </a:extLst>
              </p:cNvPr>
              <p:cNvSpPr/>
              <p:nvPr/>
            </p:nvSpPr>
            <p:spPr>
              <a:xfrm>
                <a:off x="7382833" y="2530764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BFB66DB-4C21-4290-B6F9-65E80F2E6298}"/>
                  </a:ext>
                </a:extLst>
              </p:cNvPr>
              <p:cNvSpPr/>
              <p:nvPr/>
            </p:nvSpPr>
            <p:spPr>
              <a:xfrm>
                <a:off x="8292619" y="2532684"/>
                <a:ext cx="541968" cy="5264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9D8AD10C-832E-407C-9273-A87F686693C3}"/>
                  </a:ext>
                </a:extLst>
              </p:cNvPr>
              <p:cNvCxnSpPr>
                <a:stCxn id="60" idx="6"/>
                <a:endCxn id="62" idx="1"/>
              </p:cNvCxnSpPr>
              <p:nvPr/>
            </p:nvCxnSpPr>
            <p:spPr>
              <a:xfrm>
                <a:off x="7924801" y="2793982"/>
                <a:ext cx="367818" cy="19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3B26210-A929-4DA6-8492-26EC9D39DA4C}"/>
                  </a:ext>
                </a:extLst>
              </p:cNvPr>
              <p:cNvSpPr/>
              <p:nvPr/>
            </p:nvSpPr>
            <p:spPr>
              <a:xfrm>
                <a:off x="6472902" y="2530764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/>
                  <a:t>Σ</a:t>
                </a:r>
                <a:endParaRPr lang="en-US" sz="2400" dirty="0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A4A2C3DB-EBE5-4A1D-AFF0-54D2BFABCE99}"/>
                  </a:ext>
                </a:extLst>
              </p:cNvPr>
              <p:cNvSpPr/>
              <p:nvPr/>
            </p:nvSpPr>
            <p:spPr>
              <a:xfrm flipV="1">
                <a:off x="7238109" y="2672787"/>
                <a:ext cx="415636" cy="263217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FCC3DFF-5485-43A6-BD51-2828123CDC2A}"/>
                  </a:ext>
                </a:extLst>
              </p:cNvPr>
              <p:cNvSpPr/>
              <p:nvPr/>
            </p:nvSpPr>
            <p:spPr>
              <a:xfrm rot="10800000" flipV="1">
                <a:off x="7653745" y="2672787"/>
                <a:ext cx="415636" cy="263217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E3262322-2391-4A43-BEAB-60C8028316F7}"/>
                  </a:ext>
                </a:extLst>
              </p:cNvPr>
              <p:cNvCxnSpPr>
                <a:cxnSpLocks/>
                <a:stCxn id="86" idx="6"/>
                <a:endCxn id="60" idx="2"/>
              </p:cNvCxnSpPr>
              <p:nvPr/>
            </p:nvCxnSpPr>
            <p:spPr>
              <a:xfrm>
                <a:off x="7014870" y="2793982"/>
                <a:ext cx="36796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B7F520E-FDDC-4597-A2D5-3362543F2B93}"/>
                </a:ext>
              </a:extLst>
            </p:cNvPr>
            <p:cNvGrpSpPr/>
            <p:nvPr/>
          </p:nvGrpSpPr>
          <p:grpSpPr>
            <a:xfrm>
              <a:off x="7553554" y="3408709"/>
              <a:ext cx="2361685" cy="528356"/>
              <a:chOff x="6472902" y="2530764"/>
              <a:chExt cx="2361685" cy="528356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6EC3FF2-A06D-4F4A-8A4D-A639BCE342F5}"/>
                  </a:ext>
                </a:extLst>
              </p:cNvPr>
              <p:cNvSpPr/>
              <p:nvPr/>
            </p:nvSpPr>
            <p:spPr>
              <a:xfrm>
                <a:off x="7382833" y="2530764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E7CDA3C-FCF8-46CC-97D3-3F7619FD1D07}"/>
                  </a:ext>
                </a:extLst>
              </p:cNvPr>
              <p:cNvSpPr/>
              <p:nvPr/>
            </p:nvSpPr>
            <p:spPr>
              <a:xfrm>
                <a:off x="8292619" y="2532684"/>
                <a:ext cx="541968" cy="5264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3787B9A1-7E02-4786-88A6-EE15194F0E77}"/>
                  </a:ext>
                </a:extLst>
              </p:cNvPr>
              <p:cNvCxnSpPr>
                <a:stCxn id="97" idx="6"/>
                <a:endCxn id="98" idx="1"/>
              </p:cNvCxnSpPr>
              <p:nvPr/>
            </p:nvCxnSpPr>
            <p:spPr>
              <a:xfrm>
                <a:off x="7924801" y="2793982"/>
                <a:ext cx="367818" cy="19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8B61E36-B464-4166-A4C0-0215FB33D93B}"/>
                  </a:ext>
                </a:extLst>
              </p:cNvPr>
              <p:cNvSpPr/>
              <p:nvPr/>
            </p:nvSpPr>
            <p:spPr>
              <a:xfrm>
                <a:off x="6472902" y="2530764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/>
                  <a:t>Σ</a:t>
                </a:r>
                <a:endParaRPr lang="en-US" sz="2400" dirty="0"/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24ED1466-9694-48DE-9977-58091370CE87}"/>
                  </a:ext>
                </a:extLst>
              </p:cNvPr>
              <p:cNvSpPr/>
              <p:nvPr/>
            </p:nvSpPr>
            <p:spPr>
              <a:xfrm flipV="1">
                <a:off x="7238109" y="2672787"/>
                <a:ext cx="415636" cy="263217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51623C88-3025-4B97-974D-40CA156CCDF7}"/>
                  </a:ext>
                </a:extLst>
              </p:cNvPr>
              <p:cNvSpPr/>
              <p:nvPr/>
            </p:nvSpPr>
            <p:spPr>
              <a:xfrm rot="10800000" flipV="1">
                <a:off x="7653745" y="2672787"/>
                <a:ext cx="415636" cy="263217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FFA179F-7A64-47C1-81AE-190E28AFAE81}"/>
                  </a:ext>
                </a:extLst>
              </p:cNvPr>
              <p:cNvCxnSpPr>
                <a:cxnSpLocks/>
                <a:stCxn id="100" idx="6"/>
                <a:endCxn id="97" idx="2"/>
              </p:cNvCxnSpPr>
              <p:nvPr/>
            </p:nvCxnSpPr>
            <p:spPr>
              <a:xfrm>
                <a:off x="7014870" y="2793982"/>
                <a:ext cx="36796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521F8C3-D66E-4773-981D-0A16BC5C571E}"/>
                </a:ext>
              </a:extLst>
            </p:cNvPr>
            <p:cNvGrpSpPr/>
            <p:nvPr/>
          </p:nvGrpSpPr>
          <p:grpSpPr>
            <a:xfrm>
              <a:off x="7553553" y="4708345"/>
              <a:ext cx="2361685" cy="528356"/>
              <a:chOff x="6472902" y="2530764"/>
              <a:chExt cx="2361685" cy="528356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D56C22E7-D227-40E3-861B-14F1991D5B5A}"/>
                  </a:ext>
                </a:extLst>
              </p:cNvPr>
              <p:cNvSpPr/>
              <p:nvPr/>
            </p:nvSpPr>
            <p:spPr>
              <a:xfrm>
                <a:off x="7382833" y="2530764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352C582-35B3-4D85-8568-7A2EE56EAAE8}"/>
                  </a:ext>
                </a:extLst>
              </p:cNvPr>
              <p:cNvSpPr/>
              <p:nvPr/>
            </p:nvSpPr>
            <p:spPr>
              <a:xfrm>
                <a:off x="8292619" y="2532684"/>
                <a:ext cx="541968" cy="5264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y</a:t>
                </a:r>
                <a:r>
                  <a:rPr lang="en-US" baseline="-25000" dirty="0" err="1">
                    <a:solidFill>
                      <a:schemeClr val="tx1"/>
                    </a:solidFill>
                  </a:rPr>
                  <a:t>m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B604173-3A18-41A8-A153-493FD5ABC344}"/>
                  </a:ext>
                </a:extLst>
              </p:cNvPr>
              <p:cNvCxnSpPr>
                <a:stCxn id="105" idx="6"/>
                <a:endCxn id="106" idx="1"/>
              </p:cNvCxnSpPr>
              <p:nvPr/>
            </p:nvCxnSpPr>
            <p:spPr>
              <a:xfrm>
                <a:off x="7924801" y="2793982"/>
                <a:ext cx="367818" cy="19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A6AB9EE8-E703-4491-98BC-BC2E3360B79C}"/>
                  </a:ext>
                </a:extLst>
              </p:cNvPr>
              <p:cNvSpPr/>
              <p:nvPr/>
            </p:nvSpPr>
            <p:spPr>
              <a:xfrm>
                <a:off x="6472902" y="2530764"/>
                <a:ext cx="541968" cy="5264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/>
                  <a:t>Σ</a:t>
                </a:r>
                <a:endParaRPr lang="en-US" sz="2400" dirty="0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92992C80-258C-410A-A195-1E4E68FD2DA2}"/>
                  </a:ext>
                </a:extLst>
              </p:cNvPr>
              <p:cNvSpPr/>
              <p:nvPr/>
            </p:nvSpPr>
            <p:spPr>
              <a:xfrm flipV="1">
                <a:off x="7238109" y="2672787"/>
                <a:ext cx="415636" cy="263217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D3029C87-9257-48B5-94A1-4B3A3A7C0E2F}"/>
                  </a:ext>
                </a:extLst>
              </p:cNvPr>
              <p:cNvSpPr/>
              <p:nvPr/>
            </p:nvSpPr>
            <p:spPr>
              <a:xfrm rot="10800000" flipV="1">
                <a:off x="7653745" y="2672787"/>
                <a:ext cx="415636" cy="263217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FCE89BF-071A-4372-81BB-22708B91F2A7}"/>
                  </a:ext>
                </a:extLst>
              </p:cNvPr>
              <p:cNvCxnSpPr>
                <a:cxnSpLocks/>
                <a:stCxn id="108" idx="6"/>
                <a:endCxn id="105" idx="2"/>
              </p:cNvCxnSpPr>
              <p:nvPr/>
            </p:nvCxnSpPr>
            <p:spPr>
              <a:xfrm>
                <a:off x="7014870" y="2793982"/>
                <a:ext cx="36796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4F784230-8F9B-4100-A083-1242F35C881C}"/>
                </a:ext>
              </a:extLst>
            </p:cNvPr>
            <p:cNvSpPr/>
            <p:nvPr/>
          </p:nvSpPr>
          <p:spPr>
            <a:xfrm>
              <a:off x="8366432" y="2346277"/>
              <a:ext cx="735783" cy="3033467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724C131-0940-483A-991A-7E4D0B9A6DD8}"/>
                </a:ext>
              </a:extLst>
            </p:cNvPr>
            <p:cNvSpPr txBox="1"/>
            <p:nvPr/>
          </p:nvSpPr>
          <p:spPr>
            <a:xfrm>
              <a:off x="8346467" y="2054273"/>
              <a:ext cx="831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</a:rPr>
                <a:t>Softmax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328FD1B-C641-498A-A176-FDF4AB657306}"/>
                </a:ext>
              </a:extLst>
            </p:cNvPr>
            <p:cNvCxnSpPr>
              <a:stCxn id="4" idx="6"/>
              <a:endCxn id="29" idx="2"/>
            </p:cNvCxnSpPr>
            <p:nvPr/>
          </p:nvCxnSpPr>
          <p:spPr>
            <a:xfrm flipV="1">
              <a:off x="3509818" y="2214670"/>
              <a:ext cx="1296068" cy="560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9E32062-E08F-4CDF-85B0-4A5A9305B72E}"/>
                </a:ext>
              </a:extLst>
            </p:cNvPr>
            <p:cNvCxnSpPr>
              <a:stCxn id="18" idx="6"/>
              <a:endCxn id="29" idx="2"/>
            </p:cNvCxnSpPr>
            <p:nvPr/>
          </p:nvCxnSpPr>
          <p:spPr>
            <a:xfrm flipV="1">
              <a:off x="3509817" y="2214670"/>
              <a:ext cx="1296069" cy="1459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6873EB3-E4A6-41B2-A978-BB943B5881D8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 flipV="1">
              <a:off x="3509816" y="2214670"/>
              <a:ext cx="1296070" cy="2770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E1BB288-BAF3-4076-BDA7-F05D11C8FC87}"/>
                </a:ext>
              </a:extLst>
            </p:cNvPr>
            <p:cNvCxnSpPr>
              <a:cxnSpLocks/>
              <a:stCxn id="122" idx="5"/>
              <a:endCxn id="29" idx="1"/>
            </p:cNvCxnSpPr>
            <p:nvPr/>
          </p:nvCxnSpPr>
          <p:spPr>
            <a:xfrm>
              <a:off x="4810052" y="1899698"/>
              <a:ext cx="75203" cy="128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5B0458D-3AE5-4624-8591-759E3B83814E}"/>
                </a:ext>
              </a:extLst>
            </p:cNvPr>
            <p:cNvSpPr/>
            <p:nvPr/>
          </p:nvSpPr>
          <p:spPr>
            <a:xfrm>
              <a:off x="4587456" y="1690688"/>
              <a:ext cx="260788" cy="2448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  <a:endParaRPr lang="en-US" sz="2400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BBA5252-A328-4BBF-A4D8-EF18EF7E63EF}"/>
                </a:ext>
              </a:extLst>
            </p:cNvPr>
            <p:cNvCxnSpPr>
              <a:cxnSpLocks/>
              <a:stCxn id="125" idx="5"/>
              <a:endCxn id="41" idx="1"/>
            </p:cNvCxnSpPr>
            <p:nvPr/>
          </p:nvCxnSpPr>
          <p:spPr>
            <a:xfrm>
              <a:off x="4815363" y="2852772"/>
              <a:ext cx="69893" cy="108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F09C50D-FC90-4425-B421-34E33F6DB219}"/>
                </a:ext>
              </a:extLst>
            </p:cNvPr>
            <p:cNvSpPr/>
            <p:nvPr/>
          </p:nvSpPr>
          <p:spPr>
            <a:xfrm>
              <a:off x="4592767" y="2643762"/>
              <a:ext cx="260788" cy="2448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  <a:endParaRPr lang="en-US" sz="2400" dirty="0"/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1FDA8419-CEFB-47B9-BB33-BB5D0A197A3A}"/>
                </a:ext>
              </a:extLst>
            </p:cNvPr>
            <p:cNvCxnSpPr>
              <a:cxnSpLocks/>
              <a:stCxn id="127" idx="5"/>
              <a:endCxn id="48" idx="1"/>
            </p:cNvCxnSpPr>
            <p:nvPr/>
          </p:nvCxnSpPr>
          <p:spPr>
            <a:xfrm>
              <a:off x="4810052" y="3753103"/>
              <a:ext cx="75204" cy="140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02AC316-C410-410B-945D-63E95E17DAE9}"/>
                </a:ext>
              </a:extLst>
            </p:cNvPr>
            <p:cNvSpPr/>
            <p:nvPr/>
          </p:nvSpPr>
          <p:spPr>
            <a:xfrm>
              <a:off x="4587456" y="3544093"/>
              <a:ext cx="260788" cy="2448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  <a:endParaRPr lang="en-US" sz="2400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ECB6232-7079-42AA-9061-9556781A0830}"/>
                </a:ext>
              </a:extLst>
            </p:cNvPr>
            <p:cNvCxnSpPr>
              <a:cxnSpLocks/>
              <a:stCxn id="129" idx="5"/>
              <a:endCxn id="55" idx="1"/>
            </p:cNvCxnSpPr>
            <p:nvPr/>
          </p:nvCxnSpPr>
          <p:spPr>
            <a:xfrm>
              <a:off x="4810052" y="5135184"/>
              <a:ext cx="75204" cy="19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08DD261-7D6D-4C48-A836-9D98E81E1BCE}"/>
                </a:ext>
              </a:extLst>
            </p:cNvPr>
            <p:cNvSpPr/>
            <p:nvPr/>
          </p:nvSpPr>
          <p:spPr>
            <a:xfrm>
              <a:off x="4587456" y="4926174"/>
              <a:ext cx="260788" cy="2448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  <a:endParaRPr lang="en-US" sz="2400" dirty="0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0A729CF-6680-43D6-B1ED-84767AB91760}"/>
                </a:ext>
              </a:extLst>
            </p:cNvPr>
            <p:cNvCxnSpPr>
              <a:stCxn id="4" idx="6"/>
              <a:endCxn id="41" idx="2"/>
            </p:cNvCxnSpPr>
            <p:nvPr/>
          </p:nvCxnSpPr>
          <p:spPr>
            <a:xfrm>
              <a:off x="3509818" y="2775611"/>
              <a:ext cx="1296069" cy="371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D1F40D5D-415C-4ED5-B519-90C599C21B31}"/>
                </a:ext>
              </a:extLst>
            </p:cNvPr>
            <p:cNvCxnSpPr>
              <a:stCxn id="18" idx="6"/>
              <a:endCxn id="48" idx="2"/>
            </p:cNvCxnSpPr>
            <p:nvPr/>
          </p:nvCxnSpPr>
          <p:spPr>
            <a:xfrm>
              <a:off x="3509817" y="3673847"/>
              <a:ext cx="1296070" cy="406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8EC843CA-E3C9-4EBE-B02D-C974306A1765}"/>
                </a:ext>
              </a:extLst>
            </p:cNvPr>
            <p:cNvCxnSpPr>
              <a:stCxn id="22" idx="6"/>
              <a:endCxn id="48" idx="2"/>
            </p:cNvCxnSpPr>
            <p:nvPr/>
          </p:nvCxnSpPr>
          <p:spPr>
            <a:xfrm flipV="1">
              <a:off x="3509816" y="4080151"/>
              <a:ext cx="1296071" cy="904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C502B74A-713A-47D9-A023-A8EFE7D67C90}"/>
                </a:ext>
              </a:extLst>
            </p:cNvPr>
            <p:cNvCxnSpPr>
              <a:cxnSpLocks/>
              <a:stCxn id="22" idx="6"/>
              <a:endCxn id="41" idx="2"/>
            </p:cNvCxnSpPr>
            <p:nvPr/>
          </p:nvCxnSpPr>
          <p:spPr>
            <a:xfrm flipV="1">
              <a:off x="3509816" y="3147411"/>
              <a:ext cx="1296071" cy="1837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2A5272C-EDB6-4C4B-B210-E27C803D84A0}"/>
                </a:ext>
              </a:extLst>
            </p:cNvPr>
            <p:cNvCxnSpPr>
              <a:stCxn id="22" idx="6"/>
              <a:endCxn id="55" idx="2"/>
            </p:cNvCxnSpPr>
            <p:nvPr/>
          </p:nvCxnSpPr>
          <p:spPr>
            <a:xfrm>
              <a:off x="3509816" y="4984921"/>
              <a:ext cx="1296071" cy="526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7725964-2FE9-4B55-956D-9F9856887A3C}"/>
                </a:ext>
              </a:extLst>
            </p:cNvPr>
            <p:cNvCxnSpPr>
              <a:stCxn id="4" idx="6"/>
              <a:endCxn id="48" idx="2"/>
            </p:cNvCxnSpPr>
            <p:nvPr/>
          </p:nvCxnSpPr>
          <p:spPr>
            <a:xfrm>
              <a:off x="3509818" y="2775611"/>
              <a:ext cx="1296069" cy="1304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799341D-4DF7-4D83-B590-695BC8EBCC49}"/>
                </a:ext>
              </a:extLst>
            </p:cNvPr>
            <p:cNvCxnSpPr>
              <a:stCxn id="4" idx="6"/>
              <a:endCxn id="55" idx="2"/>
            </p:cNvCxnSpPr>
            <p:nvPr/>
          </p:nvCxnSpPr>
          <p:spPr>
            <a:xfrm>
              <a:off x="3509818" y="2775611"/>
              <a:ext cx="1296069" cy="2735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5A4A3019-58F7-4CFB-A2C5-7B1799F4E587}"/>
                </a:ext>
              </a:extLst>
            </p:cNvPr>
            <p:cNvCxnSpPr>
              <a:stCxn id="18" idx="6"/>
              <a:endCxn id="41" idx="2"/>
            </p:cNvCxnSpPr>
            <p:nvPr/>
          </p:nvCxnSpPr>
          <p:spPr>
            <a:xfrm flipV="1">
              <a:off x="3509817" y="3147411"/>
              <a:ext cx="1296070" cy="526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190E47F8-8DF4-4102-BDF6-5B3BA2558860}"/>
                </a:ext>
              </a:extLst>
            </p:cNvPr>
            <p:cNvCxnSpPr>
              <a:stCxn id="18" idx="6"/>
              <a:endCxn id="55" idx="2"/>
            </p:cNvCxnSpPr>
            <p:nvPr/>
          </p:nvCxnSpPr>
          <p:spPr>
            <a:xfrm>
              <a:off x="3509817" y="3673847"/>
              <a:ext cx="1296070" cy="1837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F6276D6F-296A-48BA-A47F-7808EB3251ED}"/>
                </a:ext>
              </a:extLst>
            </p:cNvPr>
            <p:cNvSpPr/>
            <p:nvPr/>
          </p:nvSpPr>
          <p:spPr>
            <a:xfrm>
              <a:off x="7324681" y="2251297"/>
              <a:ext cx="260788" cy="2448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4CC9F1D-C61D-4AF6-A335-B28B55EC33DF}"/>
                </a:ext>
              </a:extLst>
            </p:cNvPr>
            <p:cNvSpPr/>
            <p:nvPr/>
          </p:nvSpPr>
          <p:spPr>
            <a:xfrm>
              <a:off x="7319005" y="3181373"/>
              <a:ext cx="260788" cy="2448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  <a:endParaRPr lang="en-US" sz="2400" dirty="0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85177A5E-6F4D-4F51-A1CE-10033EAC703D}"/>
                </a:ext>
              </a:extLst>
            </p:cNvPr>
            <p:cNvCxnSpPr>
              <a:stCxn id="26" idx="6"/>
              <a:endCxn id="86" idx="2"/>
            </p:cNvCxnSpPr>
            <p:nvPr/>
          </p:nvCxnSpPr>
          <p:spPr>
            <a:xfrm>
              <a:off x="6229927" y="2214670"/>
              <a:ext cx="1323629" cy="560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9AB0B18-8178-4A07-9939-721997E997C0}"/>
                </a:ext>
              </a:extLst>
            </p:cNvPr>
            <p:cNvCxnSpPr>
              <a:stCxn id="26" idx="6"/>
              <a:endCxn id="100" idx="2"/>
            </p:cNvCxnSpPr>
            <p:nvPr/>
          </p:nvCxnSpPr>
          <p:spPr>
            <a:xfrm>
              <a:off x="6229927" y="2214670"/>
              <a:ext cx="1323627" cy="1457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20248128-0592-4DFE-AE8A-15E50FB2FE7B}"/>
                </a:ext>
              </a:extLst>
            </p:cNvPr>
            <p:cNvCxnSpPr>
              <a:stCxn id="26" idx="6"/>
              <a:endCxn id="108" idx="2"/>
            </p:cNvCxnSpPr>
            <p:nvPr/>
          </p:nvCxnSpPr>
          <p:spPr>
            <a:xfrm>
              <a:off x="6229927" y="2214670"/>
              <a:ext cx="1323626" cy="2756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50532797-B1DA-4D7B-B745-E9335A6A34E5}"/>
                </a:ext>
              </a:extLst>
            </p:cNvPr>
            <p:cNvCxnSpPr>
              <a:stCxn id="39" idx="6"/>
              <a:endCxn id="86" idx="2"/>
            </p:cNvCxnSpPr>
            <p:nvPr/>
          </p:nvCxnSpPr>
          <p:spPr>
            <a:xfrm flipV="1">
              <a:off x="6229928" y="2775611"/>
              <a:ext cx="1323628" cy="371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76A7D1C3-A86C-4727-BD68-9CBE7E890E21}"/>
                </a:ext>
              </a:extLst>
            </p:cNvPr>
            <p:cNvCxnSpPr>
              <a:stCxn id="39" idx="6"/>
              <a:endCxn id="100" idx="2"/>
            </p:cNvCxnSpPr>
            <p:nvPr/>
          </p:nvCxnSpPr>
          <p:spPr>
            <a:xfrm>
              <a:off x="6229928" y="3147411"/>
              <a:ext cx="1323626" cy="524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9747A72-882D-45CE-986F-1B78D6067C33}"/>
                </a:ext>
              </a:extLst>
            </p:cNvPr>
            <p:cNvCxnSpPr>
              <a:stCxn id="39" idx="6"/>
              <a:endCxn id="108" idx="2"/>
            </p:cNvCxnSpPr>
            <p:nvPr/>
          </p:nvCxnSpPr>
          <p:spPr>
            <a:xfrm>
              <a:off x="6229928" y="3147411"/>
              <a:ext cx="1323625" cy="1824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034C771A-2DE4-4456-B789-12E83B63FDD4}"/>
                </a:ext>
              </a:extLst>
            </p:cNvPr>
            <p:cNvCxnSpPr>
              <a:stCxn id="46" idx="6"/>
              <a:endCxn id="86" idx="2"/>
            </p:cNvCxnSpPr>
            <p:nvPr/>
          </p:nvCxnSpPr>
          <p:spPr>
            <a:xfrm flipV="1">
              <a:off x="6229928" y="2775611"/>
              <a:ext cx="1323628" cy="1304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9619D51B-0034-4CE9-8F71-15FBB0C0E05A}"/>
                </a:ext>
              </a:extLst>
            </p:cNvPr>
            <p:cNvCxnSpPr>
              <a:stCxn id="46" idx="6"/>
              <a:endCxn id="100" idx="2"/>
            </p:cNvCxnSpPr>
            <p:nvPr/>
          </p:nvCxnSpPr>
          <p:spPr>
            <a:xfrm flipV="1">
              <a:off x="6229928" y="3671927"/>
              <a:ext cx="1323626" cy="408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5C276E0-6174-400D-88B9-C7868F5322C9}"/>
                </a:ext>
              </a:extLst>
            </p:cNvPr>
            <p:cNvCxnSpPr>
              <a:stCxn id="46" idx="6"/>
              <a:endCxn id="108" idx="2"/>
            </p:cNvCxnSpPr>
            <p:nvPr/>
          </p:nvCxnSpPr>
          <p:spPr>
            <a:xfrm>
              <a:off x="6229928" y="4080151"/>
              <a:ext cx="1323625" cy="891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24880989-4BDF-4940-83D0-C44A577B204C}"/>
                </a:ext>
              </a:extLst>
            </p:cNvPr>
            <p:cNvCxnSpPr>
              <a:stCxn id="53" idx="6"/>
              <a:endCxn id="86" idx="2"/>
            </p:cNvCxnSpPr>
            <p:nvPr/>
          </p:nvCxnSpPr>
          <p:spPr>
            <a:xfrm flipV="1">
              <a:off x="6229928" y="2775611"/>
              <a:ext cx="1323628" cy="2735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0398DF4-C64B-42A9-AFB2-2CCDC35B29FC}"/>
                </a:ext>
              </a:extLst>
            </p:cNvPr>
            <p:cNvCxnSpPr>
              <a:stCxn id="53" idx="6"/>
              <a:endCxn id="100" idx="2"/>
            </p:cNvCxnSpPr>
            <p:nvPr/>
          </p:nvCxnSpPr>
          <p:spPr>
            <a:xfrm flipV="1">
              <a:off x="6229928" y="3671927"/>
              <a:ext cx="1323626" cy="1839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76B85695-9205-4D77-9825-C9CD28CACE88}"/>
                </a:ext>
              </a:extLst>
            </p:cNvPr>
            <p:cNvCxnSpPr>
              <a:stCxn id="53" idx="6"/>
              <a:endCxn id="108" idx="2"/>
            </p:cNvCxnSpPr>
            <p:nvPr/>
          </p:nvCxnSpPr>
          <p:spPr>
            <a:xfrm flipV="1">
              <a:off x="6229928" y="4971563"/>
              <a:ext cx="1323625" cy="53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21E8BF3-E7F4-47AE-A63F-A4053929C21C}"/>
                </a:ext>
              </a:extLst>
            </p:cNvPr>
            <p:cNvCxnSpPr>
              <a:stCxn id="156" idx="5"/>
              <a:endCxn id="86" idx="1"/>
            </p:cNvCxnSpPr>
            <p:nvPr/>
          </p:nvCxnSpPr>
          <p:spPr>
            <a:xfrm>
              <a:off x="7547277" y="2460307"/>
              <a:ext cx="85648" cy="129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1F7F47F8-BC38-4815-88CD-44523D70E1D5}"/>
                </a:ext>
              </a:extLst>
            </p:cNvPr>
            <p:cNvCxnSpPr>
              <a:stCxn id="157" idx="5"/>
              <a:endCxn id="100" idx="1"/>
            </p:cNvCxnSpPr>
            <p:nvPr/>
          </p:nvCxnSpPr>
          <p:spPr>
            <a:xfrm>
              <a:off x="7541601" y="3390383"/>
              <a:ext cx="91322" cy="95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B7C6D372-B9AD-4148-9581-84CAAA7E8597}"/>
                </a:ext>
              </a:extLst>
            </p:cNvPr>
            <p:cNvCxnSpPr>
              <a:stCxn id="158" idx="5"/>
              <a:endCxn id="108" idx="1"/>
            </p:cNvCxnSpPr>
            <p:nvPr/>
          </p:nvCxnSpPr>
          <p:spPr>
            <a:xfrm>
              <a:off x="7541601" y="4678569"/>
              <a:ext cx="91321" cy="106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96D7359-19E3-446E-8F4A-A57C90F566CE}"/>
                </a:ext>
              </a:extLst>
            </p:cNvPr>
            <p:cNvSpPr/>
            <p:nvPr/>
          </p:nvSpPr>
          <p:spPr>
            <a:xfrm>
              <a:off x="7319005" y="4469559"/>
              <a:ext cx="260788" cy="2448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193" name="Right Brace 192">
              <a:extLst>
                <a:ext uri="{FF2B5EF4-FFF2-40B4-BE49-F238E27FC236}">
                  <a16:creationId xmlns:a16="http://schemas.microsoft.com/office/drawing/2014/main" id="{898DDDDF-D9B7-4675-8891-51C6F7057576}"/>
                </a:ext>
              </a:extLst>
            </p:cNvPr>
            <p:cNvSpPr/>
            <p:nvPr/>
          </p:nvSpPr>
          <p:spPr>
            <a:xfrm rot="5400000">
              <a:off x="5386297" y="5206438"/>
              <a:ext cx="263217" cy="1702489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9B90859-82E3-4959-A839-73099847384D}"/>
                </a:ext>
              </a:extLst>
            </p:cNvPr>
            <p:cNvSpPr txBox="1"/>
            <p:nvPr/>
          </p:nvSpPr>
          <p:spPr>
            <a:xfrm>
              <a:off x="4887646" y="6209182"/>
              <a:ext cx="13422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Hidden Layer</a:t>
              </a:r>
            </a:p>
          </p:txBody>
        </p:sp>
        <p:sp>
          <p:nvSpPr>
            <p:cNvPr id="195" name="Right Brace 194">
              <a:extLst>
                <a:ext uri="{FF2B5EF4-FFF2-40B4-BE49-F238E27FC236}">
                  <a16:creationId xmlns:a16="http://schemas.microsoft.com/office/drawing/2014/main" id="{FD1EE72E-7A00-47CF-905F-7D3A622D3C98}"/>
                </a:ext>
              </a:extLst>
            </p:cNvPr>
            <p:cNvSpPr/>
            <p:nvPr/>
          </p:nvSpPr>
          <p:spPr>
            <a:xfrm rot="5400000">
              <a:off x="8146270" y="5210411"/>
              <a:ext cx="263217" cy="1702489"/>
            </a:xfrm>
            <a:prstGeom prst="rightBrac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73EC2DD-8F1B-433A-B253-51F09418E961}"/>
                </a:ext>
              </a:extLst>
            </p:cNvPr>
            <p:cNvSpPr txBox="1"/>
            <p:nvPr/>
          </p:nvSpPr>
          <p:spPr>
            <a:xfrm>
              <a:off x="7647619" y="6213155"/>
              <a:ext cx="13422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Output Layer</a:t>
              </a:r>
            </a:p>
          </p:txBody>
        </p:sp>
        <p:sp>
          <p:nvSpPr>
            <p:cNvPr id="197" name="Right Brace 196">
              <a:extLst>
                <a:ext uri="{FF2B5EF4-FFF2-40B4-BE49-F238E27FC236}">
                  <a16:creationId xmlns:a16="http://schemas.microsoft.com/office/drawing/2014/main" id="{AB753E6B-8851-4922-AC0E-F76D38012F90}"/>
                </a:ext>
              </a:extLst>
            </p:cNvPr>
            <p:cNvSpPr/>
            <p:nvPr/>
          </p:nvSpPr>
          <p:spPr>
            <a:xfrm rot="5400000">
              <a:off x="2880633" y="5507940"/>
              <a:ext cx="263217" cy="1110740"/>
            </a:xfrm>
            <a:prstGeom prst="righ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9D154E-571E-4F35-9FCD-A793E8B23224}"/>
                </a:ext>
              </a:extLst>
            </p:cNvPr>
            <p:cNvSpPr txBox="1"/>
            <p:nvPr/>
          </p:nvSpPr>
          <p:spPr>
            <a:xfrm>
              <a:off x="2456871" y="6206264"/>
              <a:ext cx="13422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Input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7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04084-02DF-4C1F-AF50-C14D2860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B2EAC9-9CEA-4807-87E1-5F16BC7B8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 generic computation framework developed by Google</a:t>
            </a:r>
          </a:p>
          <a:p>
            <a:pPr lvl="1"/>
            <a:r>
              <a:rPr lang="en-US" dirty="0"/>
              <a:t>You first create a description of the computation</a:t>
            </a:r>
          </a:p>
          <a:p>
            <a:pPr lvl="1"/>
            <a:r>
              <a:rPr lang="en-US" dirty="0"/>
              <a:t>Then you execute it</a:t>
            </a:r>
          </a:p>
          <a:p>
            <a:r>
              <a:rPr lang="en-US" dirty="0"/>
              <a:t>The framework of choice for neural networks</a:t>
            </a:r>
          </a:p>
          <a:p>
            <a:r>
              <a:rPr lang="en-US" dirty="0"/>
              <a:t>Maps well to GPUs</a:t>
            </a:r>
          </a:p>
          <a:p>
            <a:pPr lvl="1"/>
            <a:r>
              <a:rPr lang="en-US" dirty="0"/>
              <a:t>Requires special installation</a:t>
            </a:r>
          </a:p>
          <a:p>
            <a:r>
              <a:rPr lang="en-US" dirty="0"/>
              <a:t>Can map to clusters of computers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tensorflow">
            <a:extLst>
              <a:ext uri="{FF2B5EF4-FFF2-40B4-BE49-F238E27FC236}">
                <a16:creationId xmlns:a16="http://schemas.microsoft.com/office/drawing/2014/main" id="{2C1E7726-BEC8-4480-93B3-0969CACAD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8" y="365125"/>
            <a:ext cx="2659198" cy="221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946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8E0A-A232-449F-B1EF-C1DF4735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6444-742A-46D0-AF80-184C371A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Activation functions in hidden layers introduce non-linearities</a:t>
            </a:r>
          </a:p>
          <a:p>
            <a:pPr lvl="1"/>
            <a:r>
              <a:rPr lang="en-US" dirty="0"/>
              <a:t>Without them, the entire structure would be a linear system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Limited flexibility to fit to data</a:t>
            </a:r>
          </a:p>
          <a:p>
            <a:r>
              <a:rPr lang="en-US" dirty="0"/>
              <a:t>Allows the network to become a universal function approximator</a:t>
            </a:r>
          </a:p>
          <a:p>
            <a:r>
              <a:rPr lang="en-US" dirty="0"/>
              <a:t>Any non-linear function will work</a:t>
            </a:r>
          </a:p>
          <a:p>
            <a:pPr lvl="1"/>
            <a:r>
              <a:rPr lang="en-US" dirty="0"/>
              <a:t>But we want it to be differentiable so we can use it in gradient descent</a:t>
            </a:r>
          </a:p>
          <a:p>
            <a:r>
              <a:rPr lang="en-US" dirty="0"/>
              <a:t>Several activation functions are used in practice</a:t>
            </a:r>
          </a:p>
        </p:txBody>
      </p:sp>
    </p:spTree>
    <p:extLst>
      <p:ext uri="{BB962C8B-B14F-4D97-AF65-F5344CB8AC3E}">
        <p14:creationId xmlns:p14="http://schemas.microsoft.com/office/powerpoint/2010/main" val="3376409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BDF8-71E1-40A6-8D56-F71461CA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 for Output Layer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495D4B-A3B4-4416-BD7D-6B1985A1A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654233"/>
              </p:ext>
            </p:extLst>
          </p:nvPr>
        </p:nvGraphicFramePr>
        <p:xfrm>
          <a:off x="1390074" y="2254106"/>
          <a:ext cx="9411852" cy="31861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7284">
                  <a:extLst>
                    <a:ext uri="{9D8B030D-6E8A-4147-A177-3AD203B41FA5}">
                      <a16:colId xmlns:a16="http://schemas.microsoft.com/office/drawing/2014/main" val="1874302256"/>
                    </a:ext>
                  </a:extLst>
                </a:gridCol>
                <a:gridCol w="3137284">
                  <a:extLst>
                    <a:ext uri="{9D8B030D-6E8A-4147-A177-3AD203B41FA5}">
                      <a16:colId xmlns:a16="http://schemas.microsoft.com/office/drawing/2014/main" val="2878871371"/>
                    </a:ext>
                  </a:extLst>
                </a:gridCol>
                <a:gridCol w="3137284">
                  <a:extLst>
                    <a:ext uri="{9D8B030D-6E8A-4147-A177-3AD203B41FA5}">
                      <a16:colId xmlns:a16="http://schemas.microsoft.com/office/drawing/2014/main" val="3668681421"/>
                    </a:ext>
                  </a:extLst>
                </a:gridCol>
              </a:tblGrid>
              <a:tr h="76563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Type of Problem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Recommended Activation Function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Characteristics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381079"/>
                  </a:ext>
                </a:extLst>
              </a:tr>
              <a:tr h="6923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Keep the linear combination of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75717"/>
                  </a:ext>
                </a:extLst>
              </a:tr>
              <a:tr h="76563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Binary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 sigmoid function with outputs between 0 and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607420"/>
                  </a:ext>
                </a:extLst>
              </a:tr>
              <a:tr h="96253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Multinomial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err="1"/>
                        <a:t>Softmax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Each output is between 0 and 1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All values add-up to 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5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1730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DD16-13AA-481E-941E-1D610AB1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 for Hidden Layers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063C22-652E-4E3B-A3DC-DF71C74A82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457732"/>
              </p:ext>
            </p:extLst>
          </p:nvPr>
        </p:nvGraphicFramePr>
        <p:xfrm>
          <a:off x="627320" y="1509823"/>
          <a:ext cx="7368362" cy="47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4181">
                  <a:extLst>
                    <a:ext uri="{9D8B030D-6E8A-4147-A177-3AD203B41FA5}">
                      <a16:colId xmlns:a16="http://schemas.microsoft.com/office/drawing/2014/main" val="1874302256"/>
                    </a:ext>
                  </a:extLst>
                </a:gridCol>
                <a:gridCol w="3684181">
                  <a:extLst>
                    <a:ext uri="{9D8B030D-6E8A-4147-A177-3AD203B41FA5}">
                      <a16:colId xmlns:a16="http://schemas.microsoft.com/office/drawing/2014/main" val="2878871371"/>
                    </a:ext>
                  </a:extLst>
                </a:gridCol>
              </a:tblGrid>
              <a:tr h="83021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Activation Function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Characteristics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381079"/>
                  </a:ext>
                </a:extLst>
              </a:tr>
              <a:tr h="1120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Hyperbolic Tangent (</a:t>
                      </a:r>
                      <a:r>
                        <a:rPr lang="en-US" dirty="0" err="1"/>
                        <a:t>TanH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 sigmoid function with outputs between -1 and 1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Expensive to compute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Subject to vanishing gradients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97880"/>
                  </a:ext>
                </a:extLst>
              </a:tr>
              <a:tr h="9794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Rectified Linear Unit (</a:t>
                      </a:r>
                      <a:r>
                        <a:rPr lang="en-US" dirty="0" err="1"/>
                        <a:t>ReLU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Fast and effective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Avoids vanishing gradients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lead to neuron death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607420"/>
                  </a:ext>
                </a:extLst>
              </a:tr>
              <a:tr h="83021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Leaky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 modified version that prevents neuron death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5149"/>
                  </a:ext>
                </a:extLst>
              </a:tr>
              <a:tr h="8302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Exponential Linear Unit (ELU)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Best performing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Avoids discontinuity around zero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Expensive to compute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12411"/>
                  </a:ext>
                </a:extLst>
              </a:tr>
            </a:tbl>
          </a:graphicData>
        </a:graphic>
      </p:graphicFrame>
      <p:pic>
        <p:nvPicPr>
          <p:cNvPr id="3076" name="Picture 4" descr="Image result for elu activation">
            <a:extLst>
              <a:ext uri="{FF2B5EF4-FFF2-40B4-BE49-F238E27FC236}">
                <a16:creationId xmlns:a16="http://schemas.microsoft.com/office/drawing/2014/main" id="{91EE69D1-CC7B-4B0D-9507-A8A36439A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1" t="42270" r="56483" b="31644"/>
          <a:stretch/>
        </p:blipFill>
        <p:spPr bwMode="auto">
          <a:xfrm>
            <a:off x="8399634" y="2018485"/>
            <a:ext cx="1391887" cy="103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elu activation">
            <a:extLst>
              <a:ext uri="{FF2B5EF4-FFF2-40B4-BE49-F238E27FC236}">
                <a16:creationId xmlns:a16="http://schemas.microsoft.com/office/drawing/2014/main" id="{31D76403-BB28-4669-AB30-65FE317FA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t="68497" r="55960" b="3413"/>
          <a:stretch/>
        </p:blipFill>
        <p:spPr bwMode="auto">
          <a:xfrm>
            <a:off x="9791521" y="2892066"/>
            <a:ext cx="178546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elu activation">
            <a:extLst>
              <a:ext uri="{FF2B5EF4-FFF2-40B4-BE49-F238E27FC236}">
                <a16:creationId xmlns:a16="http://schemas.microsoft.com/office/drawing/2014/main" id="{890AF617-4299-4F32-8A56-3DA0DED91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3" t="13131" r="4544" b="56496"/>
          <a:stretch/>
        </p:blipFill>
        <p:spPr bwMode="auto">
          <a:xfrm>
            <a:off x="8068754" y="4265316"/>
            <a:ext cx="1711843" cy="137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elu activation">
            <a:extLst>
              <a:ext uri="{FF2B5EF4-FFF2-40B4-BE49-F238E27FC236}">
                <a16:creationId xmlns:a16="http://schemas.microsoft.com/office/drawing/2014/main" id="{6B0CBC6B-7271-42E7-B0E8-6AE0D1912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55" t="67629" r="4331" b="3039"/>
          <a:stretch/>
        </p:blipFill>
        <p:spPr bwMode="auto">
          <a:xfrm>
            <a:off x="9780597" y="5310923"/>
            <a:ext cx="1711011" cy="137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6545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61B6-EB19-4393-AC62-79CB19DA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1C3E-31EF-4988-B579-2B55D4D4A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269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Networks with 1 hidden layer</a:t>
            </a:r>
          </a:p>
          <a:p>
            <a:pPr lvl="1"/>
            <a:r>
              <a:rPr lang="en-US" dirty="0"/>
              <a:t>Generally referred to as a 2-layer network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One hidden layer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One output layer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The input layer is not counted</a:t>
            </a:r>
          </a:p>
          <a:p>
            <a:r>
              <a:rPr lang="en-US" dirty="0"/>
              <a:t>The number of nodes in the output layer is determined by the number of outputs</a:t>
            </a:r>
          </a:p>
          <a:p>
            <a:r>
              <a:rPr lang="en-US" dirty="0"/>
              <a:t>The number of nodes in the hidden layer can be chosen at will</a:t>
            </a:r>
          </a:p>
          <a:p>
            <a:pPr lvl="1"/>
            <a:r>
              <a:rPr lang="en-US" dirty="0"/>
              <a:t>More nodes will allow the model to capture more complexity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AA0C0-F710-422E-BF07-F4EDA1C7D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829" y="2165039"/>
            <a:ext cx="3902863" cy="252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50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6EC4-167C-4E18-8D4E-31EAE72F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2-Layer Neural Net on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10B4-956E-4631-940E-7D20C6E6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2091" cy="275700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Let’s create a 2-layer network for solving the MNIST classification problem</a:t>
            </a:r>
          </a:p>
          <a:p>
            <a:r>
              <a:rPr lang="en-US" sz="2400" dirty="0"/>
              <a:t>We will use </a:t>
            </a:r>
            <a:r>
              <a:rPr lang="en-US" sz="2400" dirty="0" err="1"/>
              <a:t>TanH</a:t>
            </a:r>
            <a:r>
              <a:rPr lang="en-US" sz="2400" dirty="0"/>
              <a:t> activation on the hidden layer</a:t>
            </a:r>
          </a:p>
          <a:p>
            <a:pPr lvl="1"/>
            <a:r>
              <a:rPr lang="en-US" sz="2000" dirty="0"/>
              <a:t>And </a:t>
            </a:r>
            <a:r>
              <a:rPr lang="en-US" sz="2000" dirty="0" err="1"/>
              <a:t>softmax</a:t>
            </a:r>
            <a:r>
              <a:rPr lang="en-US" sz="2000" dirty="0"/>
              <a:t> for the output layer</a:t>
            </a:r>
          </a:p>
          <a:p>
            <a:r>
              <a:rPr lang="en-US" sz="2400" dirty="0"/>
              <a:t>The number of nodes in the hidden layer will be a tunable design parameter</a:t>
            </a:r>
          </a:p>
          <a:p>
            <a:pPr lvl="1"/>
            <a:r>
              <a:rPr lang="en-US" sz="2000" dirty="0"/>
              <a:t>Along with the learning rate, mini-batch size, and number of epochs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56B1C3E7-A82A-4272-A8C8-72630053D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291" y="2803820"/>
            <a:ext cx="3735820" cy="20597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ABBF74-0F49-4B32-A9AD-7EB3039F7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507" y="4897733"/>
            <a:ext cx="2266950" cy="1095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6BD2CD-6518-4BFD-AC41-F0C268629B05}"/>
              </a:ext>
            </a:extLst>
          </p:cNvPr>
          <p:cNvSpPr txBox="1"/>
          <p:nvPr/>
        </p:nvSpPr>
        <p:spPr>
          <a:xfrm>
            <a:off x="527641" y="6308209"/>
            <a:ext cx="26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Mnist_NN_1.py</a:t>
            </a:r>
          </a:p>
        </p:txBody>
      </p:sp>
    </p:spTree>
    <p:extLst>
      <p:ext uri="{BB962C8B-B14F-4D97-AF65-F5344CB8AC3E}">
        <p14:creationId xmlns:p14="http://schemas.microsoft.com/office/powerpoint/2010/main" val="15791478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6EC4-167C-4E18-8D4E-31EAE72F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2-Layer Neural Net on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10B4-956E-4631-940E-7D20C6E6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7262091" cy="1460500"/>
          </a:xfrm>
        </p:spPr>
        <p:txBody>
          <a:bodyPr>
            <a:normAutofit/>
          </a:bodyPr>
          <a:lstStyle/>
          <a:p>
            <a:r>
              <a:rPr lang="en-US" sz="2000" dirty="0"/>
              <a:t>We start with the previous implementation of </a:t>
            </a:r>
            <a:r>
              <a:rPr lang="en-US" sz="2000" dirty="0" err="1"/>
              <a:t>softmax</a:t>
            </a:r>
            <a:r>
              <a:rPr lang="en-US" sz="2000" dirty="0"/>
              <a:t> regression with mini-batch gradient descent</a:t>
            </a:r>
          </a:p>
          <a:p>
            <a:r>
              <a:rPr lang="en-US" sz="2000" dirty="0"/>
              <a:t>We modify the computations to include the two layers</a:t>
            </a:r>
          </a:p>
          <a:p>
            <a:pPr lvl="1"/>
            <a:r>
              <a:rPr lang="en-US" sz="1600" dirty="0"/>
              <a:t>The output of the first layer becomes the input of the second layer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2DA6CD5-49F2-4DF4-AE36-B5C3F962F743}"/>
              </a:ext>
            </a:extLst>
          </p:cNvPr>
          <p:cNvSpPr txBox="1"/>
          <p:nvPr/>
        </p:nvSpPr>
        <p:spPr>
          <a:xfrm>
            <a:off x="9086850" y="6326871"/>
            <a:ext cx="26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Mnist_NN_1.py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D92BD-01F0-44C9-998B-8734E3A95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97" y="3151188"/>
            <a:ext cx="10210800" cy="3114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6B1C3E7-A82A-4272-A8C8-72630053D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008" y="1823208"/>
            <a:ext cx="2913595" cy="160638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07435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6EC4-167C-4E18-8D4E-31EAE72F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2-Layer Neural Net on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10B4-956E-4631-940E-7D20C6E6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2091" cy="277827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The cost function is the same as before (</a:t>
            </a:r>
            <a:r>
              <a:rPr lang="en-US" sz="2000" dirty="0" err="1"/>
              <a:t>softmax</a:t>
            </a:r>
            <a:r>
              <a:rPr lang="en-US" sz="2000" dirty="0"/>
              <a:t> cross entropy)</a:t>
            </a:r>
          </a:p>
          <a:p>
            <a:pPr lvl="1"/>
            <a:r>
              <a:rPr lang="en-US" sz="1600" dirty="0"/>
              <a:t>But applied to the output of the second layer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The prediction values are also computed from the output of the second layer</a:t>
            </a:r>
          </a:p>
          <a:p>
            <a:pPr lvl="1"/>
            <a:r>
              <a:rPr lang="en-US" sz="1600" dirty="0"/>
              <a:t>Still need to add the </a:t>
            </a:r>
            <a:r>
              <a:rPr lang="en-US" sz="1600" dirty="0" err="1"/>
              <a:t>softmax</a:t>
            </a:r>
            <a:r>
              <a:rPr lang="en-US" sz="1600" dirty="0"/>
              <a:t> to the linear outputs, and then find the maximum</a:t>
            </a:r>
          </a:p>
          <a:p>
            <a:pPr lvl="1"/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2DA6CD5-49F2-4DF4-AE36-B5C3F962F743}"/>
              </a:ext>
            </a:extLst>
          </p:cNvPr>
          <p:cNvSpPr txBox="1"/>
          <p:nvPr/>
        </p:nvSpPr>
        <p:spPr>
          <a:xfrm>
            <a:off x="9086850" y="6326871"/>
            <a:ext cx="26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Mnist_NN_1.py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FD08F-28A5-4502-9303-E9A2C8DEE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32" y="2638425"/>
            <a:ext cx="7134225" cy="790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B33B23-5DDA-47A2-B03E-6353029CF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32" y="4874585"/>
            <a:ext cx="4533900" cy="723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26686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6EC4-167C-4E18-8D4E-31EAE72F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2-Layer Neural Net on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10B4-956E-4631-940E-7D20C6E6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252252" cy="4667250"/>
          </a:xfrm>
        </p:spPr>
        <p:txBody>
          <a:bodyPr>
            <a:normAutofit/>
          </a:bodyPr>
          <a:lstStyle/>
          <a:p>
            <a:r>
              <a:rPr lang="en-US" sz="2400" dirty="0"/>
              <a:t>Try with 100 nodes in layer 1, tanh activation: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Very promising results!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2DA6CD5-49F2-4DF4-AE36-B5C3F962F743}"/>
              </a:ext>
            </a:extLst>
          </p:cNvPr>
          <p:cNvSpPr txBox="1"/>
          <p:nvPr/>
        </p:nvSpPr>
        <p:spPr>
          <a:xfrm>
            <a:off x="9086850" y="6326871"/>
            <a:ext cx="26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Mnist_NN_1.py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E6DEC-70A0-4EE7-974F-1DFAC84C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565" y="2482196"/>
            <a:ext cx="7038237" cy="3512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50949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3248-42DE-42EC-95ED-83304C35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C7E6-63BA-4299-9118-A3B53F6EB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2-layer neural network for MNIST classification</a:t>
            </a:r>
          </a:p>
          <a:p>
            <a:pPr lvl="1"/>
            <a:r>
              <a:rPr lang="en-US" dirty="0"/>
              <a:t>From Mnist_NN_1.py</a:t>
            </a:r>
          </a:p>
          <a:p>
            <a:r>
              <a:rPr lang="en-US" dirty="0"/>
              <a:t>Modify the number of nodes in the hidden layer</a:t>
            </a:r>
          </a:p>
          <a:p>
            <a:pPr lvl="1"/>
            <a:r>
              <a:rPr lang="en-US" dirty="0"/>
              <a:t>Try values like 10, 50, 100, 500, 1000, etc.</a:t>
            </a:r>
          </a:p>
          <a:p>
            <a:r>
              <a:rPr lang="en-US" dirty="0"/>
              <a:t>For each case, let it train and measure the accuracy against the test set, and also against the training set</a:t>
            </a:r>
          </a:p>
          <a:p>
            <a:pPr lvl="1"/>
            <a:r>
              <a:rPr lang="en-US" dirty="0"/>
              <a:t>Comment on your results</a:t>
            </a:r>
          </a:p>
        </p:txBody>
      </p:sp>
    </p:spTree>
    <p:extLst>
      <p:ext uri="{BB962C8B-B14F-4D97-AF65-F5344CB8AC3E}">
        <p14:creationId xmlns:p14="http://schemas.microsoft.com/office/powerpoint/2010/main" val="2471570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E613-CF5E-4B40-81DA-500593B0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the Number of Hidden Neurons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D574CE-7F42-45FE-A8A3-86B88E6B5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777077"/>
              </p:ext>
            </p:extLst>
          </p:nvPr>
        </p:nvGraphicFramePr>
        <p:xfrm>
          <a:off x="4800600" y="2228850"/>
          <a:ext cx="6557241" cy="3552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747">
                  <a:extLst>
                    <a:ext uri="{9D8B030D-6E8A-4147-A177-3AD203B41FA5}">
                      <a16:colId xmlns:a16="http://schemas.microsoft.com/office/drawing/2014/main" val="2356337242"/>
                    </a:ext>
                  </a:extLst>
                </a:gridCol>
                <a:gridCol w="2185747">
                  <a:extLst>
                    <a:ext uri="{9D8B030D-6E8A-4147-A177-3AD203B41FA5}">
                      <a16:colId xmlns:a16="http://schemas.microsoft.com/office/drawing/2014/main" val="2491218867"/>
                    </a:ext>
                  </a:extLst>
                </a:gridCol>
                <a:gridCol w="2185747">
                  <a:extLst>
                    <a:ext uri="{9D8B030D-6E8A-4147-A177-3AD203B41FA5}">
                      <a16:colId xmlns:a16="http://schemas.microsoft.com/office/drawing/2014/main" val="1232175368"/>
                    </a:ext>
                  </a:extLst>
                </a:gridCol>
              </a:tblGrid>
              <a:tr h="7245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Nodes in Layer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336823"/>
                  </a:ext>
                </a:extLst>
              </a:tr>
              <a:tr h="565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860936"/>
                  </a:ext>
                </a:extLst>
              </a:tr>
              <a:tr h="565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183257"/>
                  </a:ext>
                </a:extLst>
              </a:tr>
              <a:tr h="565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211095"/>
                  </a:ext>
                </a:extLst>
              </a:tr>
              <a:tr h="565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003212"/>
                  </a:ext>
                </a:extLst>
              </a:tr>
              <a:tr h="565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7667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021B9-D1D6-4CAB-B2A5-9E97AAE40A6D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3585210" cy="39008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On MNIST classification</a:t>
            </a:r>
          </a:p>
          <a:p>
            <a:r>
              <a:rPr lang="en-US" sz="2400" dirty="0"/>
              <a:t>2-Layer neural network</a:t>
            </a:r>
          </a:p>
          <a:p>
            <a:pPr lvl="1"/>
            <a:r>
              <a:rPr lang="en-US" sz="2000" dirty="0" err="1"/>
              <a:t>TanH</a:t>
            </a:r>
            <a:r>
              <a:rPr lang="en-US" sz="2000" dirty="0"/>
              <a:t> in hidden layer</a:t>
            </a:r>
          </a:p>
          <a:p>
            <a:pPr lvl="1"/>
            <a:r>
              <a:rPr lang="en-US" sz="2000" dirty="0" err="1"/>
              <a:t>Softmax</a:t>
            </a:r>
            <a:r>
              <a:rPr lang="en-US" sz="2000" dirty="0"/>
              <a:t> in output layer</a:t>
            </a:r>
          </a:p>
          <a:p>
            <a:pPr lvl="1"/>
            <a:r>
              <a:rPr lang="en-US" sz="2000" dirty="0"/>
              <a:t>Learning rate = 0.03 </a:t>
            </a:r>
          </a:p>
          <a:p>
            <a:pPr lvl="1"/>
            <a:r>
              <a:rPr lang="en-US" sz="2000" dirty="0"/>
              <a:t>Batch size = 60</a:t>
            </a:r>
          </a:p>
          <a:p>
            <a:pPr lvl="1"/>
            <a:r>
              <a:rPr lang="en-US" sz="2000" dirty="0"/>
              <a:t>Num epochs = 50</a:t>
            </a:r>
          </a:p>
          <a:p>
            <a:r>
              <a:rPr lang="en-US" sz="2400" dirty="0"/>
              <a:t>After a few 100s of nodes, the neural net is capable of completely memorizing the training data</a:t>
            </a:r>
          </a:p>
          <a:p>
            <a:pPr lvl="1"/>
            <a:r>
              <a:rPr lang="en-US" sz="2000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00135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525D-3F91-4A6F-AEC4-6BD7AF09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Example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7B0B1-8163-4ABE-A861-BE3210BC6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286250" cy="407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E930EE-1561-4195-9ED4-A667C0117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935" y="2335212"/>
            <a:ext cx="5124450" cy="3057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0C9234-01E0-4000-838B-03AAAAC72896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TensorFlow_Example_1.py</a:t>
            </a:r>
          </a:p>
        </p:txBody>
      </p:sp>
    </p:spTree>
    <p:extLst>
      <p:ext uri="{BB962C8B-B14F-4D97-AF65-F5344CB8AC3E}">
        <p14:creationId xmlns:p14="http://schemas.microsoft.com/office/powerpoint/2010/main" val="9498084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55CB-B6AE-40FE-A4F9-7B5E13A9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HW Problem 4b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1D99-B014-4F6B-8E2F-0ACEE39B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the Practice 4 but using different activation functions for the hidden layer</a:t>
            </a:r>
          </a:p>
          <a:p>
            <a:pPr lvl="1"/>
            <a:r>
              <a:rPr lang="en-US" dirty="0"/>
              <a:t>You can try </a:t>
            </a:r>
            <a:r>
              <a:rPr lang="en-US" dirty="0" err="1"/>
              <a:t>ReLU</a:t>
            </a:r>
            <a:r>
              <a:rPr lang="en-US" dirty="0"/>
              <a:t> &amp; ELU</a:t>
            </a:r>
          </a:p>
          <a:p>
            <a:r>
              <a:rPr lang="en-US" dirty="0"/>
              <a:t>Are your results different?</a:t>
            </a:r>
          </a:p>
          <a:p>
            <a:r>
              <a:rPr lang="en-US" dirty="0"/>
              <a:t>Is it any faster/slower?</a:t>
            </a:r>
          </a:p>
        </p:txBody>
      </p:sp>
    </p:spTree>
    <p:extLst>
      <p:ext uri="{BB962C8B-B14F-4D97-AF65-F5344CB8AC3E}">
        <p14:creationId xmlns:p14="http://schemas.microsoft.com/office/powerpoint/2010/main" val="41199935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F8A3-6182-48E8-A2E6-B72E9E18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2-Layer NN for Vehicle Price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B324-EA6F-48FD-A707-FB72F5A5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very similar to the MNIST</a:t>
            </a:r>
          </a:p>
          <a:p>
            <a:r>
              <a:rPr lang="en-US" sz="2400" dirty="0"/>
              <a:t>There is only one output, so this is reflected in the definition of Y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59292-AFA2-4BAB-8109-10798A6F2867}"/>
              </a:ext>
            </a:extLst>
          </p:cNvPr>
          <p:cNvSpPr txBox="1"/>
          <p:nvPr/>
        </p:nvSpPr>
        <p:spPr>
          <a:xfrm>
            <a:off x="414798" y="6311900"/>
            <a:ext cx="26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VehiclePrice_NN_1.py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7B416-10B4-4545-BEB0-292704B5E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926" y="2844007"/>
            <a:ext cx="6877050" cy="771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21687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F8A3-6182-48E8-A2E6-B72E9E18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2-Layer NN for Vehicle Price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B324-EA6F-48FD-A707-FB72F5A54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113"/>
            <a:ext cx="10515600" cy="4725850"/>
          </a:xfrm>
        </p:spPr>
        <p:txBody>
          <a:bodyPr>
            <a:normAutofit/>
          </a:bodyPr>
          <a:lstStyle/>
          <a:p>
            <a:r>
              <a:rPr lang="en-US" sz="2400" dirty="0"/>
              <a:t>Chose to use ELU activation for the hidden layer </a:t>
            </a:r>
          </a:p>
          <a:p>
            <a:pPr lvl="1"/>
            <a:r>
              <a:rPr lang="en-US" sz="2000" dirty="0"/>
              <a:t>Others can work as well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We use no activation in the output layer</a:t>
            </a:r>
          </a:p>
          <a:p>
            <a:pPr lvl="1"/>
            <a:r>
              <a:rPr lang="en-US" sz="2000" dirty="0"/>
              <a:t>Y_L2_linear will go directly into the cost function optimizer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59292-AFA2-4BAB-8109-10798A6F2867}"/>
              </a:ext>
            </a:extLst>
          </p:cNvPr>
          <p:cNvSpPr txBox="1"/>
          <p:nvPr/>
        </p:nvSpPr>
        <p:spPr>
          <a:xfrm>
            <a:off x="414798" y="6311900"/>
            <a:ext cx="26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VehiclePrice_NN_1.py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9B4D48-0DA7-4307-9EF9-3FB20D1A3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83"/>
          <a:stretch/>
        </p:blipFill>
        <p:spPr>
          <a:xfrm>
            <a:off x="1056651" y="2257237"/>
            <a:ext cx="9667875" cy="15568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B5681-4CCE-43E9-9A6B-08AFA78FA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78"/>
          <a:stretch/>
        </p:blipFill>
        <p:spPr>
          <a:xfrm>
            <a:off x="1056651" y="4733134"/>
            <a:ext cx="9667875" cy="14438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99253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F8A3-6182-48E8-A2E6-B72E9E18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2-Layer NN for Vehicle Price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B324-EA6F-48FD-A707-FB72F5A5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cost function is the mean square error of the layer 2 outputs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test results are the square root of the costs for the test vectors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59292-AFA2-4BAB-8109-10798A6F2867}"/>
              </a:ext>
            </a:extLst>
          </p:cNvPr>
          <p:cNvSpPr txBox="1"/>
          <p:nvPr/>
        </p:nvSpPr>
        <p:spPr>
          <a:xfrm>
            <a:off x="414798" y="6311900"/>
            <a:ext cx="26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VehiclePrice_NN_1.py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CAD17-8432-46F5-B55A-204E5C899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74" y="2306121"/>
            <a:ext cx="5429250" cy="533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8935CD-0E2B-4ABF-8066-2EA3FAAFD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74" y="3773904"/>
            <a:ext cx="7296150" cy="2152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9179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2137-4C08-4508-B6DE-30291BE4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2-Layer NN for Vehicle Price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64FF-ACD1-4EB5-A06A-393534CC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learning rate needs to be quite a bit smaller for this type of cost function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5DFD5-B8AD-4211-86D8-C9DEB6B86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709" y="2733675"/>
            <a:ext cx="2667000" cy="1390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B15395-95E8-4F3C-ACB3-153F660BE628}"/>
              </a:ext>
            </a:extLst>
          </p:cNvPr>
          <p:cNvSpPr txBox="1"/>
          <p:nvPr/>
        </p:nvSpPr>
        <p:spPr>
          <a:xfrm>
            <a:off x="414798" y="6311900"/>
            <a:ext cx="26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VehiclePrice_NN_1.py</a:t>
            </a:r>
          </a:p>
        </p:txBody>
      </p:sp>
    </p:spTree>
    <p:extLst>
      <p:ext uri="{BB962C8B-B14F-4D97-AF65-F5344CB8AC3E}">
        <p14:creationId xmlns:p14="http://schemas.microsoft.com/office/powerpoint/2010/main" val="552160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F8A3-6182-48E8-A2E6-B72E9E18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2-Layer NN for Vehicle Price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D5ECD2-96B2-41E8-9076-BE8F4F2F2C8D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3585210" cy="390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2-Layer neural network</a:t>
            </a:r>
          </a:p>
          <a:p>
            <a:pPr lvl="1"/>
            <a:r>
              <a:rPr lang="en-US" sz="2000" dirty="0"/>
              <a:t>ELU in hidden layer</a:t>
            </a:r>
          </a:p>
          <a:p>
            <a:pPr lvl="1"/>
            <a:r>
              <a:rPr lang="en-US" sz="2000" dirty="0"/>
              <a:t>Linear in output layer</a:t>
            </a:r>
          </a:p>
          <a:p>
            <a:pPr lvl="1"/>
            <a:r>
              <a:rPr lang="en-US" sz="2000" dirty="0"/>
              <a:t>Learning rate = 1e-5 </a:t>
            </a:r>
          </a:p>
          <a:p>
            <a:pPr lvl="1"/>
            <a:r>
              <a:rPr lang="en-US" sz="2000" dirty="0"/>
              <a:t>Batch size = 60</a:t>
            </a:r>
          </a:p>
          <a:p>
            <a:pPr lvl="1"/>
            <a:r>
              <a:rPr lang="en-US" sz="2000" dirty="0"/>
              <a:t>n_nodes_l1 =100</a:t>
            </a:r>
          </a:p>
          <a:p>
            <a:pPr lvl="1"/>
            <a:r>
              <a:rPr lang="en-US" sz="2000" dirty="0" err="1"/>
              <a:t>n_epochs</a:t>
            </a:r>
            <a:r>
              <a:rPr lang="en-US" sz="2000" dirty="0"/>
              <a:t> = 100</a:t>
            </a:r>
          </a:p>
          <a:p>
            <a:r>
              <a:rPr lang="en-US" sz="2400" dirty="0"/>
              <a:t>Very promising results!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550D5-1552-40CE-861C-3426A783FC0F}"/>
              </a:ext>
            </a:extLst>
          </p:cNvPr>
          <p:cNvSpPr txBox="1"/>
          <p:nvPr/>
        </p:nvSpPr>
        <p:spPr>
          <a:xfrm>
            <a:off x="414798" y="6311900"/>
            <a:ext cx="26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VehiclePrice_NN_1.py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6CD810-4CFA-45FF-8EE5-C4EE4F517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77" y="1825625"/>
            <a:ext cx="7211771" cy="4193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59296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F8A3-6182-48E8-A2E6-B72E9E18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39470" cy="1325563"/>
          </a:xfrm>
        </p:spPr>
        <p:txBody>
          <a:bodyPr/>
          <a:lstStyle/>
          <a:p>
            <a:r>
              <a:rPr lang="en-US" dirty="0"/>
              <a:t>Effect of the Number of Hidden Neurons on Vehicle Price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D5ECD2-96B2-41E8-9076-BE8F4F2F2C8D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3585210" cy="43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2-Layer neural network</a:t>
            </a:r>
          </a:p>
          <a:p>
            <a:pPr lvl="1"/>
            <a:r>
              <a:rPr lang="en-US" sz="2000" dirty="0"/>
              <a:t>ELU in hidden layer</a:t>
            </a:r>
          </a:p>
          <a:p>
            <a:pPr lvl="1"/>
            <a:r>
              <a:rPr lang="en-US" sz="2000" dirty="0"/>
              <a:t>Linear in output layer</a:t>
            </a:r>
          </a:p>
          <a:p>
            <a:pPr lvl="1"/>
            <a:r>
              <a:rPr lang="en-US" sz="2000" dirty="0"/>
              <a:t>Learning rate = 1e-5 </a:t>
            </a:r>
          </a:p>
          <a:p>
            <a:pPr lvl="1"/>
            <a:r>
              <a:rPr lang="en-US" sz="2000" dirty="0"/>
              <a:t>Batch size = 60</a:t>
            </a:r>
          </a:p>
          <a:p>
            <a:pPr lvl="1"/>
            <a:r>
              <a:rPr lang="en-US" sz="2000" dirty="0"/>
              <a:t>Num epochs = 100</a:t>
            </a:r>
          </a:p>
          <a:p>
            <a:r>
              <a:rPr lang="en-US" sz="2400" dirty="0"/>
              <a:t>Overfitting</a:t>
            </a:r>
          </a:p>
          <a:p>
            <a:pPr lvl="1"/>
            <a:r>
              <a:rPr lang="en-US" sz="2000" dirty="0"/>
              <a:t>The RMSE for training keeps improving</a:t>
            </a:r>
          </a:p>
          <a:p>
            <a:pPr lvl="1"/>
            <a:r>
              <a:rPr lang="en-US" sz="2000" dirty="0"/>
              <a:t>The RMSE for test does not improve beyond 100 neurons or so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C53859D-C522-481B-8D16-2670339A6E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707743"/>
              </p:ext>
            </p:extLst>
          </p:nvPr>
        </p:nvGraphicFramePr>
        <p:xfrm>
          <a:off x="4667960" y="2617787"/>
          <a:ext cx="6557241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747">
                  <a:extLst>
                    <a:ext uri="{9D8B030D-6E8A-4147-A177-3AD203B41FA5}">
                      <a16:colId xmlns:a16="http://schemas.microsoft.com/office/drawing/2014/main" val="2356337242"/>
                    </a:ext>
                  </a:extLst>
                </a:gridCol>
                <a:gridCol w="2185747">
                  <a:extLst>
                    <a:ext uri="{9D8B030D-6E8A-4147-A177-3AD203B41FA5}">
                      <a16:colId xmlns:a16="http://schemas.microsoft.com/office/drawing/2014/main" val="2491218867"/>
                    </a:ext>
                  </a:extLst>
                </a:gridCol>
                <a:gridCol w="2185747">
                  <a:extLst>
                    <a:ext uri="{9D8B030D-6E8A-4147-A177-3AD203B41FA5}">
                      <a16:colId xmlns:a16="http://schemas.microsoft.com/office/drawing/2014/main" val="1232175368"/>
                    </a:ext>
                  </a:extLst>
                </a:gridCol>
              </a:tblGrid>
              <a:tr h="6142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Nodes in Layer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336823"/>
                  </a:ext>
                </a:extLst>
              </a:tr>
              <a:tr h="3098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6316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6372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860936"/>
                  </a:ext>
                </a:extLst>
              </a:tr>
              <a:tr h="3098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183257"/>
                  </a:ext>
                </a:extLst>
              </a:tr>
              <a:tr h="3098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211095"/>
                  </a:ext>
                </a:extLst>
              </a:tr>
              <a:tr h="3098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227194"/>
                  </a:ext>
                </a:extLst>
              </a:tr>
              <a:tr h="2420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76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7867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3248-42DE-42EC-95ED-83304C35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C7E6-63BA-4299-9118-A3B53F6E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331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2-layer neural network for the classification of credit defaults</a:t>
            </a:r>
          </a:p>
          <a:p>
            <a:r>
              <a:rPr lang="en-US" dirty="0"/>
              <a:t>Suggestions:</a:t>
            </a:r>
          </a:p>
          <a:p>
            <a:pPr lvl="1"/>
            <a:r>
              <a:rPr lang="en-US" dirty="0"/>
              <a:t>For the cost function, use </a:t>
            </a:r>
            <a:r>
              <a:rPr lang="en-US" dirty="0" err="1"/>
              <a:t>sigmoid_cross_entropy_with_logits</a:t>
            </a:r>
            <a:endParaRPr lang="en-US" dirty="0"/>
          </a:p>
          <a:p>
            <a:pPr lvl="1"/>
            <a:r>
              <a:rPr lang="en-US" dirty="0"/>
              <a:t>Compute the prediction probabilities with </a:t>
            </a:r>
            <a:r>
              <a:rPr lang="en-US" dirty="0" err="1"/>
              <a:t>tf.nn.sigmoid</a:t>
            </a:r>
            <a:r>
              <a:rPr lang="en-US" dirty="0"/>
              <a:t>(Y_L2_linear)</a:t>
            </a:r>
          </a:p>
          <a:p>
            <a:pPr lvl="1"/>
            <a:r>
              <a:rPr lang="en-US" dirty="0"/>
              <a:t>Suggested training parameters:</a:t>
            </a:r>
          </a:p>
          <a:p>
            <a:pPr lvl="2"/>
            <a:r>
              <a:rPr lang="en-US" sz="1600" dirty="0" err="1">
                <a:solidFill>
                  <a:schemeClr val="tx1"/>
                </a:solidFill>
              </a:rPr>
              <a:t>batch_size</a:t>
            </a:r>
            <a:r>
              <a:rPr lang="en-US" sz="1600" dirty="0">
                <a:solidFill>
                  <a:schemeClr val="tx1"/>
                </a:solidFill>
              </a:rPr>
              <a:t> = 60</a:t>
            </a:r>
          </a:p>
          <a:p>
            <a:pPr lvl="2"/>
            <a:r>
              <a:rPr lang="en-US" sz="1600" dirty="0" err="1">
                <a:solidFill>
                  <a:schemeClr val="tx1"/>
                </a:solidFill>
              </a:rPr>
              <a:t>learning_rate</a:t>
            </a:r>
            <a:r>
              <a:rPr lang="en-US" sz="1600" dirty="0">
                <a:solidFill>
                  <a:schemeClr val="tx1"/>
                </a:solidFill>
              </a:rPr>
              <a:t> = .02</a:t>
            </a:r>
          </a:p>
          <a:p>
            <a:pPr lvl="2"/>
            <a:r>
              <a:rPr lang="en-US" sz="1600" dirty="0" err="1">
                <a:solidFill>
                  <a:schemeClr val="tx1"/>
                </a:solidFill>
              </a:rPr>
              <a:t>n_epochs</a:t>
            </a:r>
            <a:r>
              <a:rPr lang="en-US" sz="1600" dirty="0">
                <a:solidFill>
                  <a:schemeClr val="tx1"/>
                </a:solidFill>
              </a:rPr>
              <a:t> = 500 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n_nodes_l1 = 10 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Activation function: </a:t>
            </a:r>
            <a:r>
              <a:rPr lang="en-US" sz="1600" dirty="0" err="1">
                <a:solidFill>
                  <a:schemeClr val="tx1"/>
                </a:solidFill>
              </a:rPr>
              <a:t>ReLU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2600" dirty="0"/>
              <a:t>Compute the AUC score against the test data set and against the training data set</a:t>
            </a:r>
            <a:endParaRPr lang="en-US" sz="26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F926C-136A-44B0-A91C-B7F85D1A4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5445899"/>
            <a:ext cx="6924675" cy="120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17297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F8A3-6182-48E8-A2E6-B72E9E18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2-Layer NN for Credit Default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D5ECD2-96B2-41E8-9076-BE8F4F2F2C8D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3585210" cy="390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2-Layer neural network</a:t>
            </a:r>
          </a:p>
          <a:p>
            <a:pPr lvl="1"/>
            <a:r>
              <a:rPr lang="en-US" sz="2000" dirty="0" err="1"/>
              <a:t>ReLU</a:t>
            </a:r>
            <a:r>
              <a:rPr lang="en-US" sz="2000" dirty="0"/>
              <a:t> in hidden layer</a:t>
            </a:r>
          </a:p>
          <a:p>
            <a:pPr lvl="1"/>
            <a:r>
              <a:rPr lang="en-US" sz="2000" dirty="0"/>
              <a:t>Logistic in output layer</a:t>
            </a:r>
          </a:p>
          <a:p>
            <a:pPr lvl="1"/>
            <a:r>
              <a:rPr lang="en-US" sz="2000" dirty="0"/>
              <a:t>Learning rate = 0.02 </a:t>
            </a:r>
          </a:p>
          <a:p>
            <a:pPr lvl="1"/>
            <a:r>
              <a:rPr lang="en-US" sz="2000" dirty="0"/>
              <a:t>Batch size = 60</a:t>
            </a:r>
          </a:p>
          <a:p>
            <a:pPr lvl="1"/>
            <a:r>
              <a:rPr lang="en-US" sz="2000" dirty="0"/>
              <a:t>Num epochs = 500</a:t>
            </a:r>
          </a:p>
          <a:p>
            <a:r>
              <a:rPr lang="en-US" sz="2400" dirty="0"/>
              <a:t>Overfitting after 15 nodes</a:t>
            </a:r>
          </a:p>
          <a:p>
            <a:pPr lvl="1"/>
            <a:r>
              <a:rPr lang="en-US" sz="2000" dirty="0"/>
              <a:t>Training results get better</a:t>
            </a:r>
          </a:p>
          <a:p>
            <a:pPr lvl="1"/>
            <a:r>
              <a:rPr lang="en-US" sz="2000" dirty="0"/>
              <a:t>Test results get worse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C53859D-C522-481B-8D16-2670339A6E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905913"/>
              </p:ext>
            </p:extLst>
          </p:nvPr>
        </p:nvGraphicFramePr>
        <p:xfrm>
          <a:off x="4614797" y="2878248"/>
          <a:ext cx="6557241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747">
                  <a:extLst>
                    <a:ext uri="{9D8B030D-6E8A-4147-A177-3AD203B41FA5}">
                      <a16:colId xmlns:a16="http://schemas.microsoft.com/office/drawing/2014/main" val="2356337242"/>
                    </a:ext>
                  </a:extLst>
                </a:gridCol>
                <a:gridCol w="2185747">
                  <a:extLst>
                    <a:ext uri="{9D8B030D-6E8A-4147-A177-3AD203B41FA5}">
                      <a16:colId xmlns:a16="http://schemas.microsoft.com/office/drawing/2014/main" val="2491218867"/>
                    </a:ext>
                  </a:extLst>
                </a:gridCol>
                <a:gridCol w="2185747">
                  <a:extLst>
                    <a:ext uri="{9D8B030D-6E8A-4147-A177-3AD203B41FA5}">
                      <a16:colId xmlns:a16="http://schemas.microsoft.com/office/drawing/2014/main" val="1232175368"/>
                    </a:ext>
                  </a:extLst>
                </a:gridCol>
              </a:tblGrid>
              <a:tr h="6142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Nodes in Layer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AUC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AUC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336823"/>
                  </a:ext>
                </a:extLst>
              </a:tr>
              <a:tr h="3098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391721"/>
                  </a:ext>
                </a:extLst>
              </a:tr>
              <a:tr h="3098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791437"/>
                  </a:ext>
                </a:extLst>
              </a:tr>
              <a:tr h="3098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860936"/>
                  </a:ext>
                </a:extLst>
              </a:tr>
              <a:tr h="3098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063577"/>
                  </a:ext>
                </a:extLst>
              </a:tr>
              <a:tr h="3098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444518"/>
                  </a:ext>
                </a:extLst>
              </a:tr>
              <a:tr h="3098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183257"/>
                  </a:ext>
                </a:extLst>
              </a:tr>
              <a:tr h="3098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21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2493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D8CB-4560-4B24-888A-5E774967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Prevent Overfitting in Neural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76A46-A17A-4AF3-9D82-08C77778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active area of research</a:t>
            </a:r>
          </a:p>
          <a:p>
            <a:r>
              <a:rPr lang="en-US" dirty="0"/>
              <a:t>Some popular techniques include:</a:t>
            </a:r>
          </a:p>
          <a:p>
            <a:pPr lvl="1"/>
            <a:r>
              <a:rPr lang="en-US" dirty="0"/>
              <a:t>Early stopping</a:t>
            </a:r>
          </a:p>
          <a:p>
            <a:pPr lvl="1"/>
            <a:r>
              <a:rPr lang="en-US" dirty="0"/>
              <a:t>L1/L2 regularization</a:t>
            </a:r>
          </a:p>
          <a:p>
            <a:pPr lvl="1"/>
            <a:r>
              <a:rPr lang="en-US" dirty="0"/>
              <a:t>Dropout</a:t>
            </a:r>
          </a:p>
          <a:p>
            <a:pPr lvl="1"/>
            <a:r>
              <a:rPr lang="en-US" dirty="0"/>
              <a:t>Data augmentation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5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6749-2692-4AD8-B4FC-695CE347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Normal Equations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D35F-8DA0-4308-B92B-3AD449A88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2112"/>
          </a:xfrm>
        </p:spPr>
        <p:txBody>
          <a:bodyPr/>
          <a:lstStyle/>
          <a:p>
            <a:r>
              <a:rPr lang="en-US" dirty="0"/>
              <a:t>We can operate in vectors and matrices in TensorFlow</a:t>
            </a:r>
          </a:p>
          <a:p>
            <a:r>
              <a:rPr lang="en-US" dirty="0"/>
              <a:t>For example, we can solve the Normal equations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C3A86-2BE1-4104-A99F-C7942C84AEB3}"/>
              </a:ext>
            </a:extLst>
          </p:cNvPr>
          <p:cNvSpPr txBox="1"/>
          <p:nvPr/>
        </p:nvSpPr>
        <p:spPr>
          <a:xfrm>
            <a:off x="442275" y="6229465"/>
            <a:ext cx="4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VehiclePrice_LinearRegression_tf_1.py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97D68-4AD9-4DB0-8429-AE8FAC49B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7737"/>
            <a:ext cx="8725656" cy="2918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3037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8654-E24A-4473-A832-06FA42B7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8D42-FD0F-449B-8FB6-8C4A760E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network is larger than necessary, it will overfit the training data</a:t>
            </a:r>
          </a:p>
          <a:p>
            <a:pPr lvl="1"/>
            <a:r>
              <a:rPr lang="en-US" dirty="0"/>
              <a:t>The performance against the test set degrades</a:t>
            </a:r>
          </a:p>
          <a:p>
            <a:r>
              <a:rPr lang="en-US" dirty="0"/>
              <a:t>If we don’t let the training fully converge, it doesn’t overfit as much</a:t>
            </a:r>
          </a:p>
          <a:p>
            <a:pPr lvl="1"/>
            <a:r>
              <a:rPr lang="en-US" dirty="0"/>
              <a:t>The performance against the test set can be better than for a fully-converged model</a:t>
            </a:r>
          </a:p>
          <a:p>
            <a:r>
              <a:rPr lang="en-US" dirty="0"/>
              <a:t>We can check the test score periodically in the middle of the training</a:t>
            </a:r>
          </a:p>
          <a:p>
            <a:pPr lvl="1"/>
            <a:r>
              <a:rPr lang="en-US" dirty="0"/>
              <a:t>Every certain number of epochs</a:t>
            </a:r>
          </a:p>
          <a:p>
            <a:pPr lvl="1"/>
            <a:r>
              <a:rPr lang="en-US" dirty="0"/>
              <a:t>Stop the training when the test score stops improving or degrades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322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FEC6-7381-4EEA-8EAE-1639430E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the Test Score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A2EAD-CDA1-4BD2-AB49-E4E429E6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if we need to stop early, we need to observe the test scores over time during the training process</a:t>
            </a:r>
          </a:p>
          <a:p>
            <a:r>
              <a:rPr lang="en-US" dirty="0"/>
              <a:t>In the update loop, every certain number of epochs, compute the score against the full test 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78955-1F81-4725-AF42-9CF1B98C1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385" y="3770700"/>
            <a:ext cx="8372475" cy="1819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DF21A2-1083-48BD-9353-7A6AC71F2DA7}"/>
              </a:ext>
            </a:extLst>
          </p:cNvPr>
          <p:cNvSpPr txBox="1"/>
          <p:nvPr/>
        </p:nvSpPr>
        <p:spPr>
          <a:xfrm>
            <a:off x="414798" y="6311900"/>
            <a:ext cx="300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CreditDefault_NN_2.py</a:t>
            </a:r>
          </a:p>
        </p:txBody>
      </p:sp>
    </p:spTree>
    <p:extLst>
      <p:ext uri="{BB962C8B-B14F-4D97-AF65-F5344CB8AC3E}">
        <p14:creationId xmlns:p14="http://schemas.microsoft.com/office/powerpoint/2010/main" val="16102164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FEC6-7381-4EEA-8EAE-1639430E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A2EAD-CDA1-4BD2-AB49-E4E429E6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9195" cy="4351338"/>
          </a:xfrm>
        </p:spPr>
        <p:txBody>
          <a:bodyPr>
            <a:normAutofit/>
          </a:bodyPr>
          <a:lstStyle/>
          <a:p>
            <a:r>
              <a:rPr lang="en-US" dirty="0"/>
              <a:t>With n_nodes_l1 = 100:</a:t>
            </a:r>
          </a:p>
          <a:p>
            <a:pPr lvl="1"/>
            <a:r>
              <a:rPr lang="en-US" dirty="0"/>
              <a:t>It reached a maximum at epoch 340</a:t>
            </a:r>
          </a:p>
          <a:p>
            <a:pPr lvl="1"/>
            <a:r>
              <a:rPr lang="en-US" dirty="0"/>
              <a:t>Then it decreased</a:t>
            </a:r>
          </a:p>
          <a:p>
            <a:r>
              <a:rPr lang="en-US" dirty="0"/>
              <a:t>It would have been a good idea to stop at iteration 340</a:t>
            </a:r>
          </a:p>
          <a:p>
            <a:pPr lvl="1"/>
            <a:r>
              <a:rPr lang="en-US" dirty="0"/>
              <a:t>We could also save the coefficients of the best model and restore them later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F21A2-1083-48BD-9353-7A6AC71F2DA7}"/>
              </a:ext>
            </a:extLst>
          </p:cNvPr>
          <p:cNvSpPr txBox="1"/>
          <p:nvPr/>
        </p:nvSpPr>
        <p:spPr>
          <a:xfrm>
            <a:off x="414798" y="6311900"/>
            <a:ext cx="300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CreditDefault_NN_2.py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9C3B8-2A01-465A-9FF0-B09E8729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005" y="585344"/>
            <a:ext cx="3648075" cy="6019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DE4C0379-7337-4FDD-B131-820AC359B467}"/>
              </a:ext>
            </a:extLst>
          </p:cNvPr>
          <p:cNvSpPr/>
          <p:nvPr/>
        </p:nvSpPr>
        <p:spPr>
          <a:xfrm>
            <a:off x="10177002" y="3228278"/>
            <a:ext cx="691376" cy="40144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14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FEC6-7381-4EEA-8EAE-1639430E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A2EAD-CDA1-4BD2-AB49-E4E429E6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08688" cy="4351338"/>
          </a:xfrm>
        </p:spPr>
        <p:txBody>
          <a:bodyPr>
            <a:normAutofit/>
          </a:bodyPr>
          <a:lstStyle/>
          <a:p>
            <a:r>
              <a:rPr lang="en-US" dirty="0"/>
              <a:t>An algorithm for early stopping would be:</a:t>
            </a:r>
          </a:p>
          <a:p>
            <a:pPr lvl="1"/>
            <a:r>
              <a:rPr lang="en-US" dirty="0"/>
              <a:t>Periodically check the test score</a:t>
            </a:r>
          </a:p>
          <a:p>
            <a:pPr lvl="1"/>
            <a:r>
              <a:rPr lang="en-US" dirty="0"/>
              <a:t>If the test score is better than the previous best: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Save the model coefficients</a:t>
            </a:r>
          </a:p>
          <a:p>
            <a:pPr lvl="1"/>
            <a:r>
              <a:rPr lang="en-US" dirty="0"/>
              <a:t>If the test score is x% worse than the previous best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Stop training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Restore the best model coefficients and use them</a:t>
            </a:r>
          </a:p>
        </p:txBody>
      </p:sp>
    </p:spTree>
    <p:extLst>
      <p:ext uri="{BB962C8B-B14F-4D97-AF65-F5344CB8AC3E}">
        <p14:creationId xmlns:p14="http://schemas.microsoft.com/office/powerpoint/2010/main" val="24828415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3F82-9B02-43B8-ABD3-C187430A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L1/L2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BAFDB-32CA-4BC1-BA0E-5D737D652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Penalizes large coefficients</a:t>
            </a:r>
          </a:p>
          <a:p>
            <a:r>
              <a:rPr lang="en-US" dirty="0"/>
              <a:t>Both help avoid overfitting in neural networks</a:t>
            </a:r>
          </a:p>
          <a:p>
            <a:r>
              <a:rPr lang="en-US" dirty="0"/>
              <a:t>L1-Norm (Lasso regularization)</a:t>
            </a:r>
          </a:p>
          <a:p>
            <a:pPr lvl="1"/>
            <a:r>
              <a:rPr lang="en-US" dirty="0"/>
              <a:t>Penalizes the sum of the absolute value of the coefficients</a:t>
            </a:r>
          </a:p>
          <a:p>
            <a:pPr lvl="1"/>
            <a:r>
              <a:rPr lang="en-US" dirty="0"/>
              <a:t>Tends to produce many zero coefficients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Could be useful to feature selection and pruning of the network</a:t>
            </a:r>
          </a:p>
          <a:p>
            <a:r>
              <a:rPr lang="en-US" dirty="0"/>
              <a:t>L2-Norm (Ridge regularization)</a:t>
            </a:r>
          </a:p>
          <a:p>
            <a:pPr lvl="1"/>
            <a:r>
              <a:rPr lang="en-US" dirty="0"/>
              <a:t>Penalizes the sum of the square of the coefficients</a:t>
            </a:r>
          </a:p>
          <a:p>
            <a:pPr lvl="1"/>
            <a:r>
              <a:rPr lang="en-US" dirty="0"/>
              <a:t>Tends to produce small but non-zero coefficients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Generally better performing than L1</a:t>
            </a:r>
          </a:p>
          <a:p>
            <a:r>
              <a:rPr lang="en-US" dirty="0"/>
              <a:t>There is a tuning parameter for the regularization weight</a:t>
            </a:r>
          </a:p>
        </p:txBody>
      </p:sp>
    </p:spTree>
    <p:extLst>
      <p:ext uri="{BB962C8B-B14F-4D97-AF65-F5344CB8AC3E}">
        <p14:creationId xmlns:p14="http://schemas.microsoft.com/office/powerpoint/2010/main" val="14070446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29F6-A0C8-48A1-883B-71CBF9E0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L1-Regularization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266F-7BD6-4A66-878E-CC90B795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implement a new component of the cost function, that computes the sum of the absolute value of the coefficients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new cost is multiplied by the regularization scale, and added to the original cost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9CDC3-7C9E-436E-A261-97BFF96A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49" y="2839244"/>
            <a:ext cx="8401050" cy="1162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A5F1A-2A45-4601-8DE6-8F95F6A5CD19}"/>
              </a:ext>
            </a:extLst>
          </p:cNvPr>
          <p:cNvSpPr txBox="1"/>
          <p:nvPr/>
        </p:nvSpPr>
        <p:spPr>
          <a:xfrm>
            <a:off x="414798" y="6311900"/>
            <a:ext cx="300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CreditDefault_NN_3.py</a:t>
            </a:r>
          </a:p>
        </p:txBody>
      </p:sp>
    </p:spTree>
    <p:extLst>
      <p:ext uri="{BB962C8B-B14F-4D97-AF65-F5344CB8AC3E}">
        <p14:creationId xmlns:p14="http://schemas.microsoft.com/office/powerpoint/2010/main" val="12944707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FEC6-7381-4EEA-8EAE-1639430E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L1-Regularization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A2EAD-CDA1-4BD2-AB49-E4E429E6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9195" cy="4351338"/>
          </a:xfrm>
        </p:spPr>
        <p:txBody>
          <a:bodyPr/>
          <a:lstStyle/>
          <a:p>
            <a:r>
              <a:rPr lang="en-US" dirty="0"/>
              <a:t>With:</a:t>
            </a:r>
          </a:p>
          <a:p>
            <a:pPr lvl="1"/>
            <a:r>
              <a:rPr lang="en-US" dirty="0"/>
              <a:t>n_nodes_l1 = 100</a:t>
            </a:r>
          </a:p>
          <a:p>
            <a:pPr lvl="1"/>
            <a:r>
              <a:rPr lang="en-US" dirty="0" err="1"/>
              <a:t>regularization_scale</a:t>
            </a:r>
            <a:r>
              <a:rPr lang="en-US" dirty="0"/>
              <a:t> = 1e-4</a:t>
            </a:r>
          </a:p>
          <a:p>
            <a:pPr lvl="1"/>
            <a:r>
              <a:rPr lang="en-US" dirty="0" err="1"/>
              <a:t>n_epochs</a:t>
            </a:r>
            <a:r>
              <a:rPr lang="en-US" dirty="0"/>
              <a:t> = 1000</a:t>
            </a:r>
          </a:p>
          <a:p>
            <a:endParaRPr lang="en-US" dirty="0"/>
          </a:p>
          <a:p>
            <a:r>
              <a:rPr lang="en-US" dirty="0"/>
              <a:t>The test score kept increasing for longer and then stabilized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F21A2-1083-48BD-9353-7A6AC71F2DA7}"/>
              </a:ext>
            </a:extLst>
          </p:cNvPr>
          <p:cNvSpPr txBox="1"/>
          <p:nvPr/>
        </p:nvSpPr>
        <p:spPr>
          <a:xfrm>
            <a:off x="414798" y="6311900"/>
            <a:ext cx="300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CreditDefault_NN_3.py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3BF88-4367-4D8D-9208-32359186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465" y="1690688"/>
            <a:ext cx="3648075" cy="4410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56560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29F6-A0C8-48A1-883B-71CBF9E0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L2-Regularization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266F-7BD6-4A66-878E-CC90B795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L2-norm is the square of the coefficients added together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regularization scale that works well for L2 may be different that what works well for 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A5F1A-2A45-4601-8DE6-8F95F6A5CD19}"/>
              </a:ext>
            </a:extLst>
          </p:cNvPr>
          <p:cNvSpPr txBox="1"/>
          <p:nvPr/>
        </p:nvSpPr>
        <p:spPr>
          <a:xfrm>
            <a:off x="414798" y="6311900"/>
            <a:ext cx="300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CreditDefault_NN_4.py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82401-4EB8-46FD-98D3-63D44CD18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2652364"/>
            <a:ext cx="9001125" cy="438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420794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FEC6-7381-4EEA-8EAE-1639430E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L2-Regularization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A2EAD-CDA1-4BD2-AB49-E4E429E6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9195" cy="4351338"/>
          </a:xfrm>
        </p:spPr>
        <p:txBody>
          <a:bodyPr/>
          <a:lstStyle/>
          <a:p>
            <a:r>
              <a:rPr lang="en-US" dirty="0"/>
              <a:t>With:</a:t>
            </a:r>
          </a:p>
          <a:p>
            <a:pPr lvl="1"/>
            <a:r>
              <a:rPr lang="en-US" dirty="0"/>
              <a:t>n_nodes_l1 = 100</a:t>
            </a:r>
          </a:p>
          <a:p>
            <a:pPr lvl="1"/>
            <a:r>
              <a:rPr lang="en-US" dirty="0" err="1"/>
              <a:t>regularization_scale</a:t>
            </a:r>
            <a:r>
              <a:rPr lang="en-US" dirty="0"/>
              <a:t> = 5e-4</a:t>
            </a:r>
          </a:p>
          <a:p>
            <a:pPr lvl="1"/>
            <a:r>
              <a:rPr lang="en-US" dirty="0" err="1"/>
              <a:t>n_epochs</a:t>
            </a:r>
            <a:r>
              <a:rPr lang="en-US" dirty="0"/>
              <a:t> = 1000</a:t>
            </a:r>
          </a:p>
          <a:p>
            <a:r>
              <a:rPr lang="en-US" dirty="0"/>
              <a:t>In this case it was not as effective as L1 regularization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F21A2-1083-48BD-9353-7A6AC71F2DA7}"/>
              </a:ext>
            </a:extLst>
          </p:cNvPr>
          <p:cNvSpPr txBox="1"/>
          <p:nvPr/>
        </p:nvSpPr>
        <p:spPr>
          <a:xfrm>
            <a:off x="414798" y="6311900"/>
            <a:ext cx="300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CreditDefault_NN_4.py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F9AF0-5C35-41CD-867F-7F45DE3BB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77" y="1757363"/>
            <a:ext cx="3762375" cy="441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31900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F8A3-6182-48E8-A2E6-B72E9E18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for Vehicle price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D5ECD2-96B2-41E8-9076-BE8F4F2F2C8D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3585210" cy="390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2-Layer neural network</a:t>
            </a:r>
          </a:p>
          <a:p>
            <a:pPr lvl="1"/>
            <a:r>
              <a:rPr lang="en-US" sz="2000" dirty="0"/>
              <a:t>Learning rate = 1e-6 </a:t>
            </a:r>
          </a:p>
          <a:p>
            <a:pPr lvl="1"/>
            <a:r>
              <a:rPr lang="en-US" sz="2000" dirty="0"/>
              <a:t>n_nodes_l1 = 300</a:t>
            </a:r>
          </a:p>
          <a:p>
            <a:pPr lvl="1"/>
            <a:r>
              <a:rPr lang="en-US" sz="2000" dirty="0"/>
              <a:t>No regularization</a:t>
            </a:r>
          </a:p>
          <a:p>
            <a:r>
              <a:rPr lang="en-US" sz="2400" dirty="0"/>
              <a:t>It peaks at epoch 140</a:t>
            </a:r>
          </a:p>
          <a:p>
            <a:pPr lvl="1"/>
            <a:r>
              <a:rPr lang="en-US" sz="2000" dirty="0"/>
              <a:t>Then it gets a bit worse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93BBA-52F7-4CDF-87CF-ADDC49AB9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918" y="1825625"/>
            <a:ext cx="3314700" cy="4400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76A773EE-36EE-4A1A-9D20-FCEE9A8C6C7D}"/>
              </a:ext>
            </a:extLst>
          </p:cNvPr>
          <p:cNvSpPr/>
          <p:nvPr/>
        </p:nvSpPr>
        <p:spPr>
          <a:xfrm>
            <a:off x="10333119" y="4532971"/>
            <a:ext cx="691376" cy="40144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4F5D22-888A-493E-9688-F35BB6C62B92}"/>
              </a:ext>
            </a:extLst>
          </p:cNvPr>
          <p:cNvSpPr txBox="1"/>
          <p:nvPr/>
        </p:nvSpPr>
        <p:spPr>
          <a:xfrm>
            <a:off x="414798" y="6311900"/>
            <a:ext cx="300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VehiclePrice_NN_2.py</a:t>
            </a:r>
          </a:p>
        </p:txBody>
      </p:sp>
    </p:spTree>
    <p:extLst>
      <p:ext uri="{BB962C8B-B14F-4D97-AF65-F5344CB8AC3E}">
        <p14:creationId xmlns:p14="http://schemas.microsoft.com/office/powerpoint/2010/main" val="308711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A048-1924-4C6B-9957-762F65C3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E092B-D56C-4C73-B95C-85190922C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Tensorflow</a:t>
            </a:r>
            <a:r>
              <a:rPr lang="en-US" dirty="0"/>
              <a:t> to solve the Normal equations of a linear regression model of vehicle prices</a:t>
            </a:r>
          </a:p>
          <a:p>
            <a:pPr lvl="1"/>
            <a:r>
              <a:rPr lang="en-US" dirty="0"/>
              <a:t>See VehiclePrice_LinearRegression_tf_1.py</a:t>
            </a:r>
          </a:p>
          <a:p>
            <a:r>
              <a:rPr lang="en-US" dirty="0"/>
              <a:t>Add TensorFlow instructions to compute the prediction values against the test dataset</a:t>
            </a:r>
          </a:p>
          <a:p>
            <a:pPr lvl="1"/>
            <a:r>
              <a:rPr lang="en-US" dirty="0"/>
              <a:t>Hints: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You need to declare a vector for the test data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Multiply it by W</a:t>
            </a:r>
          </a:p>
          <a:p>
            <a:r>
              <a:rPr lang="en-US" dirty="0"/>
              <a:t>Print the first 10 prediction values</a:t>
            </a:r>
          </a:p>
          <a:p>
            <a:pPr lvl="1"/>
            <a:r>
              <a:rPr lang="en-US" dirty="0"/>
              <a:t>Compare with the first 10 correct </a:t>
            </a:r>
            <a:br>
              <a:rPr lang="en-US" dirty="0"/>
            </a:br>
            <a:r>
              <a:rPr lang="en-US" dirty="0"/>
              <a:t>label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EED90-5BB0-49EE-AF6E-52E2DBF1B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092" y="4264118"/>
            <a:ext cx="4922947" cy="2331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5186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F8A3-6182-48E8-A2E6-B72E9E18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for Vehicle price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D5ECD2-96B2-41E8-9076-BE8F4F2F2C8D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3834160" cy="390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2-Layer neural network</a:t>
            </a:r>
          </a:p>
          <a:p>
            <a:pPr lvl="1"/>
            <a:r>
              <a:rPr lang="en-US" sz="2000" dirty="0"/>
              <a:t>Learning rate = 1e-6 </a:t>
            </a:r>
          </a:p>
          <a:p>
            <a:pPr lvl="1"/>
            <a:r>
              <a:rPr lang="en-US" sz="2000" dirty="0"/>
              <a:t>n_nodes_l1 = 300</a:t>
            </a:r>
          </a:p>
          <a:p>
            <a:pPr lvl="1"/>
            <a:r>
              <a:rPr lang="en-US" sz="2000" dirty="0"/>
              <a:t>L2 regularization</a:t>
            </a:r>
          </a:p>
          <a:p>
            <a:pPr lvl="1"/>
            <a:r>
              <a:rPr lang="en-US" sz="2000" dirty="0" err="1"/>
              <a:t>regularization_scale</a:t>
            </a:r>
            <a:r>
              <a:rPr lang="en-US" sz="2000" dirty="0"/>
              <a:t> = 1e-5</a:t>
            </a:r>
          </a:p>
          <a:p>
            <a:r>
              <a:rPr lang="en-US" sz="2400" dirty="0"/>
              <a:t>Better results</a:t>
            </a:r>
          </a:p>
          <a:p>
            <a:pPr lvl="1"/>
            <a:r>
              <a:rPr lang="en-US" sz="2000" dirty="0"/>
              <a:t>Test score keeps improving for longer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4F5D22-888A-493E-9688-F35BB6C62B92}"/>
              </a:ext>
            </a:extLst>
          </p:cNvPr>
          <p:cNvSpPr txBox="1"/>
          <p:nvPr/>
        </p:nvSpPr>
        <p:spPr>
          <a:xfrm>
            <a:off x="414798" y="6311900"/>
            <a:ext cx="300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VehiclePrice_NN_2.py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041D0-501F-4AC0-9FAF-82D4D8CDB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745" y="1690688"/>
            <a:ext cx="3181350" cy="4429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44406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F8A3-6182-48E8-A2E6-B72E9E18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for MNIST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D5ECD2-96B2-41E8-9076-BE8F4F2F2C8D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3585210" cy="390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2-Layer neural network</a:t>
            </a:r>
          </a:p>
          <a:p>
            <a:pPr lvl="1"/>
            <a:r>
              <a:rPr lang="en-US" sz="2000" dirty="0"/>
              <a:t>Learning rate = 0.02</a:t>
            </a:r>
          </a:p>
          <a:p>
            <a:pPr lvl="1"/>
            <a:r>
              <a:rPr lang="en-US" sz="2000" dirty="0"/>
              <a:t>n_nodes_l1 = 500</a:t>
            </a:r>
          </a:p>
          <a:p>
            <a:pPr lvl="1"/>
            <a:r>
              <a:rPr lang="en-US" sz="2000" dirty="0"/>
              <a:t>No regularization</a:t>
            </a:r>
          </a:p>
          <a:p>
            <a:r>
              <a:rPr lang="en-US" sz="2400" dirty="0"/>
              <a:t>Not improving beyond epoch 160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4F5D22-888A-493E-9688-F35BB6C62B92}"/>
              </a:ext>
            </a:extLst>
          </p:cNvPr>
          <p:cNvSpPr txBox="1"/>
          <p:nvPr/>
        </p:nvSpPr>
        <p:spPr>
          <a:xfrm>
            <a:off x="414798" y="6311900"/>
            <a:ext cx="300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MNIST_NN_3.py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417A5-9E92-436D-97CC-9FE51ED9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517" y="1520456"/>
            <a:ext cx="3444433" cy="4834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28274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F8A3-6182-48E8-A2E6-B72E9E18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 for MNIST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D5ECD2-96B2-41E8-9076-BE8F4F2F2C8D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4662280" cy="390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2-Layer neural network</a:t>
            </a:r>
          </a:p>
          <a:p>
            <a:pPr lvl="1"/>
            <a:r>
              <a:rPr lang="en-US" sz="2000" dirty="0"/>
              <a:t>Learning rate = 0.02 </a:t>
            </a:r>
          </a:p>
          <a:p>
            <a:pPr lvl="1"/>
            <a:r>
              <a:rPr lang="en-US" sz="2000" dirty="0"/>
              <a:t>n_nodes_l1 = 500</a:t>
            </a:r>
          </a:p>
          <a:p>
            <a:pPr lvl="1"/>
            <a:r>
              <a:rPr lang="en-US" sz="2000" dirty="0"/>
              <a:t>L2 regularization</a:t>
            </a:r>
          </a:p>
          <a:p>
            <a:pPr lvl="1"/>
            <a:r>
              <a:rPr lang="en-US" sz="2000" dirty="0" err="1"/>
              <a:t>regularization_scale</a:t>
            </a:r>
            <a:r>
              <a:rPr lang="en-US" sz="2000" dirty="0"/>
              <a:t> = 1e-4</a:t>
            </a:r>
          </a:p>
          <a:p>
            <a:r>
              <a:rPr lang="en-US" sz="2400" dirty="0"/>
              <a:t>Better</a:t>
            </a:r>
          </a:p>
          <a:p>
            <a:r>
              <a:rPr lang="en-US" sz="2400" dirty="0"/>
              <a:t>Seems to have peaked at epoch 400</a:t>
            </a:r>
          </a:p>
          <a:p>
            <a:r>
              <a:rPr lang="en-US" sz="2400" dirty="0"/>
              <a:t>Can try with a bit stronger regularization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4F5D22-888A-493E-9688-F35BB6C62B92}"/>
              </a:ext>
            </a:extLst>
          </p:cNvPr>
          <p:cNvSpPr txBox="1"/>
          <p:nvPr/>
        </p:nvSpPr>
        <p:spPr>
          <a:xfrm>
            <a:off x="414798" y="6311900"/>
            <a:ext cx="300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MNIST_NN_3.py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3CFB24-2A6F-4B16-B546-6042A953A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72" y="753412"/>
            <a:ext cx="2786538" cy="5735256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75132DBC-3AA6-4552-82DF-1EEECCD1E22D}"/>
              </a:ext>
            </a:extLst>
          </p:cNvPr>
          <p:cNvSpPr/>
          <p:nvPr/>
        </p:nvSpPr>
        <p:spPr>
          <a:xfrm>
            <a:off x="10021510" y="3575305"/>
            <a:ext cx="691376" cy="40144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017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3482-28F0-442A-AD59-9D665BB4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we do to Improve Performance?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897D-E407-45B2-9585-5D37DEFA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19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Visualize training evolution</a:t>
            </a:r>
          </a:p>
          <a:p>
            <a:pPr lvl="1"/>
            <a:r>
              <a:rPr lang="en-US" dirty="0"/>
              <a:t>Cost over time/epoch</a:t>
            </a:r>
          </a:p>
          <a:p>
            <a:pPr lvl="1"/>
            <a:r>
              <a:rPr lang="en-US" dirty="0"/>
              <a:t>Training and test scores over time</a:t>
            </a:r>
          </a:p>
          <a:p>
            <a:r>
              <a:rPr lang="en-US" dirty="0"/>
              <a:t>Use learning-rate schedules</a:t>
            </a:r>
          </a:p>
          <a:p>
            <a:pPr lvl="1"/>
            <a:r>
              <a:rPr lang="en-US" dirty="0"/>
              <a:t>Use varying learning rate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Start large, then gradually reduce</a:t>
            </a:r>
          </a:p>
          <a:p>
            <a:pPr lvl="1"/>
            <a:r>
              <a:rPr lang="en-US" dirty="0"/>
              <a:t>Or adaptive depending on the variation of the gradients</a:t>
            </a:r>
          </a:p>
          <a:p>
            <a:r>
              <a:rPr lang="en-US" dirty="0"/>
              <a:t>Save and restore the best model</a:t>
            </a:r>
          </a:p>
          <a:p>
            <a:pPr lvl="1"/>
            <a:r>
              <a:rPr lang="en-US" dirty="0"/>
              <a:t>Whenever you get a good result, save the model to disk</a:t>
            </a:r>
          </a:p>
          <a:p>
            <a:pPr lvl="1"/>
            <a:r>
              <a:rPr lang="en-US" dirty="0"/>
              <a:t>Use it as the starting point for further attempts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Instead of starting from random coefficients</a:t>
            </a:r>
          </a:p>
          <a:p>
            <a:r>
              <a:rPr lang="en-US" dirty="0"/>
              <a:t>Other regularization schemes</a:t>
            </a:r>
          </a:p>
          <a:p>
            <a:pPr lvl="1"/>
            <a:r>
              <a:rPr lang="en-US" dirty="0"/>
              <a:t>L1+L2</a:t>
            </a:r>
          </a:p>
          <a:p>
            <a:pPr lvl="1"/>
            <a:r>
              <a:rPr lang="en-US" dirty="0"/>
              <a:t>Max-norm</a:t>
            </a:r>
          </a:p>
          <a:p>
            <a:r>
              <a:rPr lang="en-US" dirty="0"/>
              <a:t>Dropout nodes</a:t>
            </a:r>
          </a:p>
          <a:p>
            <a:r>
              <a:rPr lang="en-US" dirty="0"/>
              <a:t>Data augmentation</a:t>
            </a:r>
          </a:p>
          <a:p>
            <a:r>
              <a:rPr lang="en-US" dirty="0"/>
              <a:t>All of these are easier done with a high-level API like </a:t>
            </a:r>
            <a:r>
              <a:rPr lang="en-US" dirty="0" err="1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7907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7B7C-A633-49D6-ACE5-C22D2523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C936-4B96-4E5D-92C9-E105CFCE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30" y="1690688"/>
            <a:ext cx="6688874" cy="4351338"/>
          </a:xfrm>
        </p:spPr>
        <p:txBody>
          <a:bodyPr/>
          <a:lstStyle/>
          <a:p>
            <a:r>
              <a:rPr lang="en-US" dirty="0"/>
              <a:t>A technique that removes a portion of the neurons at every training step</a:t>
            </a:r>
          </a:p>
          <a:p>
            <a:pPr lvl="1"/>
            <a:r>
              <a:rPr lang="en-US" dirty="0"/>
              <a:t>The dropped neurons produce a zero output for that step</a:t>
            </a:r>
          </a:p>
          <a:p>
            <a:r>
              <a:rPr lang="en-US" dirty="0"/>
              <a:t>The percentage of neurons that get dropped is controlled with a </a:t>
            </a:r>
            <a:r>
              <a:rPr lang="en-US" i="1" dirty="0" err="1"/>
              <a:t>dropout_rate</a:t>
            </a:r>
            <a:r>
              <a:rPr lang="en-US" dirty="0"/>
              <a:t> parameter</a:t>
            </a:r>
          </a:p>
          <a:p>
            <a:pPr lvl="1"/>
            <a:r>
              <a:rPr lang="en-US" dirty="0"/>
              <a:t>Allows fine control of overfitting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91F62-0FBE-4CBF-BE76-6364281C3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504" y="2468786"/>
            <a:ext cx="4126336" cy="285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124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E886A9-EDBE-4B10-A5E9-04C65CE02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863" y="3272088"/>
            <a:ext cx="5332374" cy="32207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254D76-A14B-4F6D-9DE2-925290E7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5B56-830D-427C-AD3F-8FFDAA984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80249" cy="4351338"/>
          </a:xfrm>
        </p:spPr>
        <p:txBody>
          <a:bodyPr/>
          <a:lstStyle/>
          <a:p>
            <a:r>
              <a:rPr lang="en-US" dirty="0"/>
              <a:t>If you don’t have more training data, you can generate some based on your existing data</a:t>
            </a:r>
          </a:p>
          <a:p>
            <a:pPr lvl="1"/>
            <a:r>
              <a:rPr lang="en-US" dirty="0"/>
              <a:t>Apply simple transformations that are reasonable for the type of data being used</a:t>
            </a:r>
          </a:p>
          <a:p>
            <a:pPr lvl="1"/>
            <a:r>
              <a:rPr lang="en-US" dirty="0"/>
              <a:t>For example: slightly shift or rotate images</a:t>
            </a:r>
          </a:p>
          <a:p>
            <a:r>
              <a:rPr lang="en-US" dirty="0"/>
              <a:t>Of course, the best is always to </a:t>
            </a:r>
            <a:br>
              <a:rPr lang="en-US" dirty="0"/>
            </a:br>
            <a:r>
              <a:rPr lang="en-US" dirty="0"/>
              <a:t>get more real data if possible</a:t>
            </a:r>
          </a:p>
        </p:txBody>
      </p:sp>
    </p:spTree>
    <p:extLst>
      <p:ext uri="{BB962C8B-B14F-4D97-AF65-F5344CB8AC3E}">
        <p14:creationId xmlns:p14="http://schemas.microsoft.com/office/powerpoint/2010/main" val="34988689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Thank</a:t>
            </a:r>
            <a:r>
              <a:rPr lang="es-CR" dirty="0"/>
              <a:t> </a:t>
            </a:r>
            <a:r>
              <a:rPr lang="es-CR" dirty="0" err="1"/>
              <a:t>you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9262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11479</TotalTime>
  <Words>4621</Words>
  <Application>Microsoft Office PowerPoint</Application>
  <PresentationFormat>Widescreen</PresentationFormat>
  <Paragraphs>870</Paragraphs>
  <Slides>96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Arial</vt:lpstr>
      <vt:lpstr>Calibri</vt:lpstr>
      <vt:lpstr>Calibri Light</vt:lpstr>
      <vt:lpstr>Intel Clear</vt:lpstr>
      <vt:lpstr>Office Theme</vt:lpstr>
      <vt:lpstr>Introduction to Artificial Intelligence Group 1 Week 5</vt:lpstr>
      <vt:lpstr>Schedule</vt:lpstr>
      <vt:lpstr>Agenda for Week 5</vt:lpstr>
      <vt:lpstr>Aviso Importante</vt:lpstr>
      <vt:lpstr>TensorFlow</vt:lpstr>
      <vt:lpstr>TensorFlow</vt:lpstr>
      <vt:lpstr>TensorFlow Example 1</vt:lpstr>
      <vt:lpstr>Solving Normal Equations in TensorFlow</vt:lpstr>
      <vt:lpstr>Practice 1</vt:lpstr>
      <vt:lpstr>Solving Gradient Descent in TensorFlow</vt:lpstr>
      <vt:lpstr>Computing Gradients</vt:lpstr>
      <vt:lpstr>Solving Gradient Descent in TensorFlow</vt:lpstr>
      <vt:lpstr>Solving Gradient Descent in TensorFlow</vt:lpstr>
      <vt:lpstr>Solving Gradient Descent in TensorFlow</vt:lpstr>
      <vt:lpstr>Solving Gradient Descent in TensorFlow</vt:lpstr>
      <vt:lpstr>Using Tensorflow Optimizers</vt:lpstr>
      <vt:lpstr>Using a Bias Variable</vt:lpstr>
      <vt:lpstr>Practice 2</vt:lpstr>
      <vt:lpstr>Optional HW Problem 2b</vt:lpstr>
      <vt:lpstr>Implementing Logistic Regression in TensorFlow</vt:lpstr>
      <vt:lpstr>Implementing Logistic Regression in TensorFlow</vt:lpstr>
      <vt:lpstr>Implementing Logistic Regression in TensorFlow</vt:lpstr>
      <vt:lpstr>Implementing Logistic Regression in TensorFlow</vt:lpstr>
      <vt:lpstr>Implementing Logistic Regression in TensorFlow</vt:lpstr>
      <vt:lpstr>Softmax Regression in TensorFlow</vt:lpstr>
      <vt:lpstr>Softmax Regression in TensorFlow</vt:lpstr>
      <vt:lpstr>Softmax Regression in TensorFlow</vt:lpstr>
      <vt:lpstr>Softmax Regression in TensorFlow</vt:lpstr>
      <vt:lpstr>Strategies to Speed-Up Convergence</vt:lpstr>
      <vt:lpstr>Xavier’s Initialization</vt:lpstr>
      <vt:lpstr>Xavier’s Initialization</vt:lpstr>
      <vt:lpstr>Softmax Regression in TensorFlow</vt:lpstr>
      <vt:lpstr>Optional HW Problem 2c</vt:lpstr>
      <vt:lpstr>Stochastic Gradient Descent</vt:lpstr>
      <vt:lpstr>Stochastic Gradient Descent</vt:lpstr>
      <vt:lpstr>Stochastic Gradient Descent</vt:lpstr>
      <vt:lpstr>Mini-Batch Softmax Regression in Tensorflow</vt:lpstr>
      <vt:lpstr>Mini-Batch Softmax Regression in Tensorflow</vt:lpstr>
      <vt:lpstr>Mini-Batch Softmax Regression in Tensorflow</vt:lpstr>
      <vt:lpstr>Mini-Batch Softmax Regression in Tensorflow</vt:lpstr>
      <vt:lpstr>Getting the Prediction Values</vt:lpstr>
      <vt:lpstr>Mini-Batch Softmax Regression in Tensorflow</vt:lpstr>
      <vt:lpstr>Mini-Batch Softmax Regression in Tensorflow</vt:lpstr>
      <vt:lpstr>Mini-Batch Softmax Regression in Tensorflow</vt:lpstr>
      <vt:lpstr>Practice 3</vt:lpstr>
      <vt:lpstr>Practice 3</vt:lpstr>
      <vt:lpstr>Mini-Batch Softmax Regression in Tensorflow</vt:lpstr>
      <vt:lpstr>Mini-Batch Softmax Regression in Tensorflow</vt:lpstr>
      <vt:lpstr>Mini-Batch Softmax Regression in Tensorflow</vt:lpstr>
      <vt:lpstr>Mini-Batch Softmax Regression in Tensorflow</vt:lpstr>
      <vt:lpstr>Selecting the Batch Size</vt:lpstr>
      <vt:lpstr>Selecting the Learning Rate</vt:lpstr>
      <vt:lpstr>Break</vt:lpstr>
      <vt:lpstr>Neural Networks</vt:lpstr>
      <vt:lpstr>Inspiration of Neural Networks</vt:lpstr>
      <vt:lpstr>The Perceptron</vt:lpstr>
      <vt:lpstr>Multi-Layer Perceptron (MLP)</vt:lpstr>
      <vt:lpstr>Multi-Layer Sigmoid Regression</vt:lpstr>
      <vt:lpstr>Anatomy of a Neural Network</vt:lpstr>
      <vt:lpstr>The Need for Activation Functions</vt:lpstr>
      <vt:lpstr>Activation Functions for Output Layer</vt:lpstr>
      <vt:lpstr>Activation Functions for Hidden Layers</vt:lpstr>
      <vt:lpstr>Shallow Neural Networks</vt:lpstr>
      <vt:lpstr>2-Layer Neural Net on TensorFlow</vt:lpstr>
      <vt:lpstr>2-Layer Neural Net on TensorFlow</vt:lpstr>
      <vt:lpstr>2-Layer Neural Net on TensorFlow</vt:lpstr>
      <vt:lpstr>2-Layer Neural Net on TensorFlow</vt:lpstr>
      <vt:lpstr>Practice 4</vt:lpstr>
      <vt:lpstr>Effect of the Number of Hidden Neurons</vt:lpstr>
      <vt:lpstr>Optional HW Problem 4b</vt:lpstr>
      <vt:lpstr>2-Layer NN for Vehicle Price Regression</vt:lpstr>
      <vt:lpstr>2-Layer NN for Vehicle Price Regression</vt:lpstr>
      <vt:lpstr>2-Layer NN for Vehicle Price Regression</vt:lpstr>
      <vt:lpstr>2-Layer NN for Vehicle Price Regression</vt:lpstr>
      <vt:lpstr>2-Layer NN for Vehicle Price Regression</vt:lpstr>
      <vt:lpstr>Effect of the Number of Hidden Neurons on Vehicle Price Regression</vt:lpstr>
      <vt:lpstr>Practice 5</vt:lpstr>
      <vt:lpstr>2-Layer NN for Credit Default</vt:lpstr>
      <vt:lpstr>How to Prevent Overfitting in Neural Networks?</vt:lpstr>
      <vt:lpstr>Early Stopping</vt:lpstr>
      <vt:lpstr>Observing the Test Score over Time</vt:lpstr>
      <vt:lpstr>Early Stopping</vt:lpstr>
      <vt:lpstr>Early Stopping</vt:lpstr>
      <vt:lpstr>L1/L2 Regularization</vt:lpstr>
      <vt:lpstr>L1-Regularization in TensorFlow</vt:lpstr>
      <vt:lpstr>L1-Regularization in TensorFlow</vt:lpstr>
      <vt:lpstr>L2-Regularization in TensorFlow</vt:lpstr>
      <vt:lpstr>L2-Regularization in TensorFlow</vt:lpstr>
      <vt:lpstr>Regularization for Vehicle price Regression</vt:lpstr>
      <vt:lpstr>Regularization for Vehicle price Regression</vt:lpstr>
      <vt:lpstr>Regularization for MNIST</vt:lpstr>
      <vt:lpstr>Early Stopping for MNIST</vt:lpstr>
      <vt:lpstr>What else can we do to Improve Performance?</vt:lpstr>
      <vt:lpstr>Dropout</vt:lpstr>
      <vt:lpstr>Data Augmentation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Artificial Intelligence Group 1 Week 1</dc:title>
  <dc:creator>Rojas, Juan Carlos</dc:creator>
  <cp:lastModifiedBy>Juan Carlos Rojas</cp:lastModifiedBy>
  <cp:revision>1707</cp:revision>
  <dcterms:created xsi:type="dcterms:W3CDTF">2019-05-16T20:43:44Z</dcterms:created>
  <dcterms:modified xsi:type="dcterms:W3CDTF">2019-06-22T01:54:59Z</dcterms:modified>
</cp:coreProperties>
</file>