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258" r:id="rId3"/>
    <p:sldId id="257" r:id="rId4"/>
    <p:sldId id="709" r:id="rId5"/>
    <p:sldId id="710" r:id="rId6"/>
    <p:sldId id="711" r:id="rId7"/>
    <p:sldId id="556" r:id="rId8"/>
    <p:sldId id="557" r:id="rId9"/>
    <p:sldId id="558" r:id="rId10"/>
    <p:sldId id="559" r:id="rId11"/>
    <p:sldId id="560" r:id="rId12"/>
    <p:sldId id="561" r:id="rId13"/>
    <p:sldId id="564" r:id="rId14"/>
    <p:sldId id="562" r:id="rId15"/>
    <p:sldId id="563" r:id="rId16"/>
    <p:sldId id="581" r:id="rId17"/>
    <p:sldId id="565" r:id="rId18"/>
    <p:sldId id="582" r:id="rId19"/>
    <p:sldId id="583" r:id="rId20"/>
    <p:sldId id="566" r:id="rId21"/>
    <p:sldId id="613" r:id="rId22"/>
    <p:sldId id="620" r:id="rId23"/>
    <p:sldId id="614" r:id="rId24"/>
    <p:sldId id="584" r:id="rId25"/>
    <p:sldId id="615" r:id="rId26"/>
    <p:sldId id="656" r:id="rId27"/>
    <p:sldId id="657" r:id="rId28"/>
    <p:sldId id="654" r:id="rId29"/>
    <p:sldId id="652" r:id="rId30"/>
    <p:sldId id="670" r:id="rId31"/>
    <p:sldId id="668" r:id="rId32"/>
    <p:sldId id="663" r:id="rId33"/>
    <p:sldId id="665" r:id="rId34"/>
    <p:sldId id="666" r:id="rId35"/>
    <p:sldId id="671" r:id="rId36"/>
    <p:sldId id="660" r:id="rId37"/>
    <p:sldId id="676" r:id="rId38"/>
    <p:sldId id="672" r:id="rId39"/>
    <p:sldId id="673" r:id="rId40"/>
    <p:sldId id="674" r:id="rId41"/>
    <p:sldId id="675" r:id="rId42"/>
    <p:sldId id="585" r:id="rId43"/>
    <p:sldId id="702" r:id="rId44"/>
    <p:sldId id="586" r:id="rId45"/>
    <p:sldId id="627" r:id="rId46"/>
    <p:sldId id="571" r:id="rId47"/>
    <p:sldId id="587" r:id="rId48"/>
    <p:sldId id="588" r:id="rId49"/>
    <p:sldId id="628" r:id="rId50"/>
    <p:sldId id="677" r:id="rId51"/>
    <p:sldId id="679" r:id="rId52"/>
    <p:sldId id="678" r:id="rId53"/>
    <p:sldId id="682" r:id="rId54"/>
    <p:sldId id="683" r:id="rId55"/>
    <p:sldId id="684" r:id="rId56"/>
    <p:sldId id="685" r:id="rId57"/>
    <p:sldId id="630" r:id="rId58"/>
    <p:sldId id="703" r:id="rId59"/>
    <p:sldId id="631" r:id="rId60"/>
    <p:sldId id="632" r:id="rId61"/>
    <p:sldId id="687" r:id="rId62"/>
    <p:sldId id="686" r:id="rId63"/>
    <p:sldId id="617" r:id="rId64"/>
    <p:sldId id="618" r:id="rId65"/>
    <p:sldId id="688" r:id="rId66"/>
    <p:sldId id="634" r:id="rId67"/>
    <p:sldId id="701" r:id="rId68"/>
    <p:sldId id="592" r:id="rId69"/>
    <p:sldId id="596" r:id="rId70"/>
    <p:sldId id="600" r:id="rId71"/>
    <p:sldId id="597" r:id="rId72"/>
    <p:sldId id="693" r:id="rId73"/>
    <p:sldId id="690" r:id="rId74"/>
    <p:sldId id="692" r:id="rId75"/>
    <p:sldId id="694" r:id="rId76"/>
    <p:sldId id="699" r:id="rId77"/>
    <p:sldId id="696" r:id="rId78"/>
    <p:sldId id="700" r:id="rId79"/>
    <p:sldId id="698" r:id="rId80"/>
    <p:sldId id="704" r:id="rId81"/>
    <p:sldId id="705" r:id="rId82"/>
    <p:sldId id="695" r:id="rId83"/>
    <p:sldId id="706" r:id="rId84"/>
    <p:sldId id="707" r:id="rId85"/>
    <p:sldId id="612" r:id="rId86"/>
    <p:sldId id="697" r:id="rId87"/>
    <p:sldId id="708" r:id="rId88"/>
    <p:sldId id="602" r:id="rId89"/>
    <p:sldId id="603" r:id="rId90"/>
    <p:sldId id="302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Carlos Rojas" initials="JCR" lastIdx="1" clrIdx="0">
    <p:extLst>
      <p:ext uri="{19B8F6BF-5375-455C-9EA6-DF929625EA0E}">
        <p15:presenceInfo xmlns:p15="http://schemas.microsoft.com/office/powerpoint/2012/main" userId="24bac671ff222b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FD4B-32A2-4332-9406-A058978543FD}" type="datetimeFigureOut">
              <a:rPr lang="es-CR" smtClean="0"/>
              <a:t>28/6/2019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2A656-8702-45FC-9024-23D71383B7AF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65678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28/6/2019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2798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28/6/2019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472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28/6/2019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1651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Client Computing Group</a:t>
            </a:r>
          </a:p>
          <a:p>
            <a:r>
              <a:rPr lang="en-US" sz="933"/>
              <a:t>Intel Confidential</a:t>
            </a:r>
            <a:endParaRPr lang="en-US" sz="933" dirty="0"/>
          </a:p>
        </p:txBody>
      </p:sp>
    </p:spTree>
    <p:extLst>
      <p:ext uri="{BB962C8B-B14F-4D97-AF65-F5344CB8AC3E}">
        <p14:creationId xmlns:p14="http://schemas.microsoft.com/office/powerpoint/2010/main" val="234675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28/6/2019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890" y="185738"/>
            <a:ext cx="1823736" cy="13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5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28/6/2019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9522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28/6/2019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4993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28/6/2019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5174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28/6/2019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3179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28/6/2019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9323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28/6/2019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4211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28/6/2019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7950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66240-6E89-4E09-8898-5022ECCE183D}" type="datetimeFigureOut">
              <a:rPr lang="es-CR" smtClean="0"/>
              <a:t>28/6/2019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489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uan-Carlos.Rojas@tt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icit.go.cr/tramites/Seguimiento_PINN.aspx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icit.go.cr/tramites/Seguimiento_PINN.asp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icit.go.cr/tramites/Seguimiento_PINN.aspx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e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R" dirty="0" err="1"/>
              <a:t>Introduction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Artificial </a:t>
            </a:r>
            <a:r>
              <a:rPr lang="es-CR" dirty="0" err="1"/>
              <a:t>Intelligence</a:t>
            </a:r>
            <a:br>
              <a:rPr lang="es-CR" dirty="0"/>
            </a:br>
            <a:r>
              <a:rPr lang="es-CR" sz="3200" dirty="0" err="1"/>
              <a:t>Group</a:t>
            </a:r>
            <a:r>
              <a:rPr lang="es-CR" sz="3200" dirty="0"/>
              <a:t> 1</a:t>
            </a:r>
            <a:br>
              <a:rPr lang="es-CR" sz="3200" dirty="0"/>
            </a:br>
            <a:r>
              <a:rPr lang="es-CR" sz="3200" dirty="0" err="1"/>
              <a:t>Week</a:t>
            </a:r>
            <a:r>
              <a:rPr lang="es-CR" sz="3200" dirty="0"/>
              <a:t> 6</a:t>
            </a:r>
            <a:endParaRPr lang="es-C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sz="2800" dirty="0"/>
              <a:t>Dr. Juan Carlos Rojas</a:t>
            </a:r>
          </a:p>
          <a:p>
            <a:r>
              <a:rPr lang="es-CR" dirty="0">
                <a:hlinkClick r:id="rId2"/>
              </a:rPr>
              <a:t>Juan-Carlos.Rojas@ttu.edu</a:t>
            </a:r>
            <a:endParaRPr lang="es-CR" dirty="0"/>
          </a:p>
          <a:p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553" y="4826460"/>
            <a:ext cx="2270957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3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878D-658B-4BA1-9667-7ACF56F5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7D59D-0EA9-42CF-A54D-7FB0533F6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9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Adds one or more hidden layers </a:t>
            </a:r>
          </a:p>
          <a:p>
            <a:pPr lvl="1"/>
            <a:r>
              <a:rPr lang="en-US" dirty="0"/>
              <a:t>Each is a linear combination of the previous, followed by a step activation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successful way to train it</a:t>
            </a:r>
          </a:p>
          <a:p>
            <a:pPr lvl="1"/>
            <a:r>
              <a:rPr lang="en-US" dirty="0"/>
              <a:t>Cannot use gradient descent (gradients are zero)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5EAA4-3B1A-40B0-9882-AB07B1B1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096" y="2571268"/>
            <a:ext cx="4883034" cy="316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9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1F51-EBB2-4C02-A7BC-9EA04322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Sigmoid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39102-B10E-44BF-8DD2-477DA590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26" y="1616149"/>
            <a:ext cx="5273748" cy="5039832"/>
          </a:xfrm>
        </p:spPr>
        <p:txBody>
          <a:bodyPr/>
          <a:lstStyle/>
          <a:p>
            <a:r>
              <a:rPr lang="en-US" dirty="0"/>
              <a:t>Uses a sigmoid as the activation function of the hidden layer neurons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softmax</a:t>
            </a:r>
            <a:r>
              <a:rPr lang="en-US" dirty="0"/>
              <a:t> for the output layer</a:t>
            </a:r>
          </a:p>
          <a:p>
            <a:r>
              <a:rPr lang="en-US" dirty="0"/>
              <a:t>Can be trained by gradient descent </a:t>
            </a:r>
          </a:p>
          <a:p>
            <a:pPr lvl="1"/>
            <a:r>
              <a:rPr lang="en-US" dirty="0"/>
              <a:t>Computed efficiently using reverse-mode auto-diff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A.k.a. back-propagation</a:t>
            </a:r>
          </a:p>
          <a:p>
            <a:r>
              <a:rPr lang="en-US" dirty="0"/>
              <a:t>This is the basis of most modern neural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25F5D-890E-4D4A-B875-D225F17A1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822" y="1913860"/>
            <a:ext cx="6283725" cy="407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0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FFF4-CEE6-4D6E-986C-BD73D185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Neural Network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B146A9-B27D-4C26-8438-4ADE943121AC}"/>
              </a:ext>
            </a:extLst>
          </p:cNvPr>
          <p:cNvGrpSpPr/>
          <p:nvPr/>
        </p:nvGrpSpPr>
        <p:grpSpPr>
          <a:xfrm>
            <a:off x="2198252" y="1690688"/>
            <a:ext cx="7716989" cy="4861021"/>
            <a:chOff x="2198252" y="1690688"/>
            <a:chExt cx="7716989" cy="486102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BCFCED7-82C6-4A8A-8318-4466E7973E99}"/>
                </a:ext>
              </a:extLst>
            </p:cNvPr>
            <p:cNvGrpSpPr/>
            <p:nvPr/>
          </p:nvGrpSpPr>
          <p:grpSpPr>
            <a:xfrm>
              <a:off x="2198254" y="2512393"/>
              <a:ext cx="1311564" cy="526436"/>
              <a:chOff x="1117600" y="2530764"/>
              <a:chExt cx="2235200" cy="89823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1770DB3-271B-463B-A9C9-23FB4A25614A}"/>
                  </a:ext>
                </a:extLst>
              </p:cNvPr>
              <p:cNvSpPr/>
              <p:nvPr/>
            </p:nvSpPr>
            <p:spPr>
              <a:xfrm>
                <a:off x="2429164" y="2530764"/>
                <a:ext cx="923636" cy="89823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CC31B16-2B75-4BC9-B063-3EBD44BA462F}"/>
                  </a:ext>
                </a:extLst>
              </p:cNvPr>
              <p:cNvCxnSpPr>
                <a:cxnSpLocks/>
                <a:stCxn id="11" idx="3"/>
                <a:endCxn id="4" idx="2"/>
              </p:cNvCxnSpPr>
              <p:nvPr/>
            </p:nvCxnSpPr>
            <p:spPr>
              <a:xfrm>
                <a:off x="2041236" y="2979882"/>
                <a:ext cx="38792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3B0A8D-E9D2-4D4A-9CDF-A3166CE807C9}"/>
                  </a:ext>
                </a:extLst>
              </p:cNvPr>
              <p:cNvSpPr/>
              <p:nvPr/>
            </p:nvSpPr>
            <p:spPr>
              <a:xfrm>
                <a:off x="1117600" y="2530764"/>
                <a:ext cx="923636" cy="8982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385A1AB-951D-4B13-9721-B5E04CCC8DD9}"/>
                </a:ext>
              </a:extLst>
            </p:cNvPr>
            <p:cNvGrpSpPr/>
            <p:nvPr/>
          </p:nvGrpSpPr>
          <p:grpSpPr>
            <a:xfrm>
              <a:off x="2198253" y="3410629"/>
              <a:ext cx="1311564" cy="526436"/>
              <a:chOff x="1117600" y="2530764"/>
              <a:chExt cx="2235200" cy="898236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E4C6DF5-115E-4CF5-A0AD-A2F8D00DD952}"/>
                  </a:ext>
                </a:extLst>
              </p:cNvPr>
              <p:cNvSpPr/>
              <p:nvPr/>
            </p:nvSpPr>
            <p:spPr>
              <a:xfrm>
                <a:off x="2429164" y="2530764"/>
                <a:ext cx="923636" cy="89823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0400437-296F-4D20-AA0E-785DB4546A88}"/>
                  </a:ext>
                </a:extLst>
              </p:cNvPr>
              <p:cNvCxnSpPr>
                <a:cxnSpLocks/>
                <a:stCxn id="20" idx="3"/>
                <a:endCxn id="18" idx="2"/>
              </p:cNvCxnSpPr>
              <p:nvPr/>
            </p:nvCxnSpPr>
            <p:spPr>
              <a:xfrm>
                <a:off x="2041236" y="2979882"/>
                <a:ext cx="38792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72B0E1-7B91-4E86-B56E-C0E0663E4C04}"/>
                  </a:ext>
                </a:extLst>
              </p:cNvPr>
              <p:cNvSpPr/>
              <p:nvPr/>
            </p:nvSpPr>
            <p:spPr>
              <a:xfrm>
                <a:off x="1117600" y="2530764"/>
                <a:ext cx="923636" cy="8982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2DAE00D-898F-4B05-BCC5-DDF50821BC21}"/>
                </a:ext>
              </a:extLst>
            </p:cNvPr>
            <p:cNvGrpSpPr/>
            <p:nvPr/>
          </p:nvGrpSpPr>
          <p:grpSpPr>
            <a:xfrm>
              <a:off x="2198252" y="4721703"/>
              <a:ext cx="1311564" cy="526436"/>
              <a:chOff x="1117600" y="2530764"/>
              <a:chExt cx="2235200" cy="89823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5212836-3341-4586-AFA2-B7AF89A3C9F8}"/>
                  </a:ext>
                </a:extLst>
              </p:cNvPr>
              <p:cNvSpPr/>
              <p:nvPr/>
            </p:nvSpPr>
            <p:spPr>
              <a:xfrm>
                <a:off x="2429164" y="2530764"/>
                <a:ext cx="923636" cy="89823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3C9E4AF-3EB9-4C7E-8EEE-9F2440AF4C84}"/>
                  </a:ext>
                </a:extLst>
              </p:cNvPr>
              <p:cNvCxnSpPr>
                <a:cxnSpLocks/>
                <a:stCxn id="24" idx="3"/>
                <a:endCxn id="22" idx="2"/>
              </p:cNvCxnSpPr>
              <p:nvPr/>
            </p:nvCxnSpPr>
            <p:spPr>
              <a:xfrm>
                <a:off x="2041236" y="2979882"/>
                <a:ext cx="38792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1F63F85-984C-49F4-92F8-0B89CC60F49B}"/>
                  </a:ext>
                </a:extLst>
              </p:cNvPr>
              <p:cNvSpPr/>
              <p:nvPr/>
            </p:nvSpPr>
            <p:spPr>
              <a:xfrm>
                <a:off x="1117600" y="2530764"/>
                <a:ext cx="923636" cy="8982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 err="1">
                    <a:solidFill>
                      <a:schemeClr val="tx1"/>
                    </a:solidFill>
                  </a:rPr>
                  <a:t>n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A08B4CA-3CA9-4A99-A572-8D662CC5DCD6}"/>
                </a:ext>
              </a:extLst>
            </p:cNvPr>
            <p:cNvGrpSpPr/>
            <p:nvPr/>
          </p:nvGrpSpPr>
          <p:grpSpPr>
            <a:xfrm>
              <a:off x="4805886" y="1951452"/>
              <a:ext cx="1568693" cy="526436"/>
              <a:chOff x="3725232" y="1969823"/>
              <a:chExt cx="1568693" cy="52643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A9AC98C-9796-444F-9014-B81B4503122E}"/>
                  </a:ext>
                </a:extLst>
              </p:cNvPr>
              <p:cNvSpPr/>
              <p:nvPr/>
            </p:nvSpPr>
            <p:spPr>
              <a:xfrm>
                <a:off x="4607305" y="1969823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F42866A-A9BF-40AB-9337-79B50D69C4F9}"/>
                  </a:ext>
                </a:extLst>
              </p:cNvPr>
              <p:cNvCxnSpPr>
                <a:cxnSpLocks/>
                <a:stCxn id="29" idx="6"/>
                <a:endCxn id="26" idx="2"/>
              </p:cNvCxnSpPr>
              <p:nvPr/>
            </p:nvCxnSpPr>
            <p:spPr>
              <a:xfrm>
                <a:off x="4267200" y="2233041"/>
                <a:ext cx="3401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3866AAA-F0AF-43C6-A934-CFEFD85EE157}"/>
                  </a:ext>
                </a:extLst>
              </p:cNvPr>
              <p:cNvSpPr/>
              <p:nvPr/>
            </p:nvSpPr>
            <p:spPr>
              <a:xfrm>
                <a:off x="3725232" y="1969823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/>
                  <a:t>Σ</a:t>
                </a:r>
                <a:endParaRPr lang="en-US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4DA4484-62FB-41F4-A46B-5F747BB33C05}"/>
                  </a:ext>
                </a:extLst>
              </p:cNvPr>
              <p:cNvGrpSpPr/>
              <p:nvPr/>
            </p:nvGrpSpPr>
            <p:grpSpPr>
              <a:xfrm>
                <a:off x="4462654" y="2101432"/>
                <a:ext cx="831271" cy="263217"/>
                <a:chOff x="5126184" y="1616363"/>
                <a:chExt cx="3786910" cy="879895"/>
              </a:xfrm>
            </p:grpSpPr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2D6B401C-63D1-4E28-B1D7-68818A325136}"/>
                    </a:ext>
                  </a:extLst>
                </p:cNvPr>
                <p:cNvSpPr/>
                <p:nvPr/>
              </p:nvSpPr>
              <p:spPr>
                <a:xfrm flipV="1">
                  <a:off x="5126184" y="1616363"/>
                  <a:ext cx="1893455" cy="879895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BD9925B0-AD1D-4B09-9369-F0DA300BE2AB}"/>
                    </a:ext>
                  </a:extLst>
                </p:cNvPr>
                <p:cNvSpPr/>
                <p:nvPr/>
              </p:nvSpPr>
              <p:spPr>
                <a:xfrm rot="10800000" flipV="1">
                  <a:off x="7019639" y="1616363"/>
                  <a:ext cx="1893455" cy="879895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79AC8DF-77C6-4917-A65D-07A16E579EFA}"/>
                </a:ext>
              </a:extLst>
            </p:cNvPr>
            <p:cNvGrpSpPr/>
            <p:nvPr/>
          </p:nvGrpSpPr>
          <p:grpSpPr>
            <a:xfrm>
              <a:off x="4805887" y="2884193"/>
              <a:ext cx="1568693" cy="526436"/>
              <a:chOff x="3725232" y="1969823"/>
              <a:chExt cx="1568693" cy="52643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57357CF-8360-4FE1-B277-C17CA1EECABB}"/>
                  </a:ext>
                </a:extLst>
              </p:cNvPr>
              <p:cNvSpPr/>
              <p:nvPr/>
            </p:nvSpPr>
            <p:spPr>
              <a:xfrm>
                <a:off x="4607305" y="1969823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A3587A9-1BDB-46DC-868F-4E7CA534CE73}"/>
                  </a:ext>
                </a:extLst>
              </p:cNvPr>
              <p:cNvCxnSpPr>
                <a:cxnSpLocks/>
                <a:stCxn id="41" idx="6"/>
                <a:endCxn id="39" idx="2"/>
              </p:cNvCxnSpPr>
              <p:nvPr/>
            </p:nvCxnSpPr>
            <p:spPr>
              <a:xfrm>
                <a:off x="4267200" y="2233041"/>
                <a:ext cx="3401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E16D210-6950-41F3-9969-5CFBF88B9886}"/>
                  </a:ext>
                </a:extLst>
              </p:cNvPr>
              <p:cNvSpPr/>
              <p:nvPr/>
            </p:nvSpPr>
            <p:spPr>
              <a:xfrm>
                <a:off x="3725232" y="1969823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/>
                  <a:t>Σ</a:t>
                </a:r>
                <a:endParaRPr lang="en-US" dirty="0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B310798-BF65-46A5-90B3-47C6C22684C1}"/>
                  </a:ext>
                </a:extLst>
              </p:cNvPr>
              <p:cNvGrpSpPr/>
              <p:nvPr/>
            </p:nvGrpSpPr>
            <p:grpSpPr>
              <a:xfrm>
                <a:off x="4462654" y="2101432"/>
                <a:ext cx="831271" cy="263217"/>
                <a:chOff x="5126184" y="1616363"/>
                <a:chExt cx="3786910" cy="879895"/>
              </a:xfrm>
            </p:grpSpPr>
            <p:sp>
              <p:nvSpPr>
                <p:cNvPr id="43" name="Arc 42">
                  <a:extLst>
                    <a:ext uri="{FF2B5EF4-FFF2-40B4-BE49-F238E27FC236}">
                      <a16:creationId xmlns:a16="http://schemas.microsoft.com/office/drawing/2014/main" id="{E2E4E7EB-BC73-49BD-A3BC-EFC8790204EB}"/>
                    </a:ext>
                  </a:extLst>
                </p:cNvPr>
                <p:cNvSpPr/>
                <p:nvPr/>
              </p:nvSpPr>
              <p:spPr>
                <a:xfrm flipV="1">
                  <a:off x="5126184" y="1616363"/>
                  <a:ext cx="1893455" cy="879895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Arc 43">
                  <a:extLst>
                    <a:ext uri="{FF2B5EF4-FFF2-40B4-BE49-F238E27FC236}">
                      <a16:creationId xmlns:a16="http://schemas.microsoft.com/office/drawing/2014/main" id="{61AAE939-4F17-4D83-8ED2-C1D9F46525A6}"/>
                    </a:ext>
                  </a:extLst>
                </p:cNvPr>
                <p:cNvSpPr/>
                <p:nvPr/>
              </p:nvSpPr>
              <p:spPr>
                <a:xfrm rot="10800000" flipV="1">
                  <a:off x="7019639" y="1616363"/>
                  <a:ext cx="1893455" cy="879895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E161AF1-15A8-4735-95CA-9A85432C1441}"/>
                </a:ext>
              </a:extLst>
            </p:cNvPr>
            <p:cNvGrpSpPr/>
            <p:nvPr/>
          </p:nvGrpSpPr>
          <p:grpSpPr>
            <a:xfrm>
              <a:off x="4805887" y="3816933"/>
              <a:ext cx="1568693" cy="526436"/>
              <a:chOff x="3725232" y="1969823"/>
              <a:chExt cx="1568693" cy="52643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7DCF572-DA90-4463-B3F6-0611FF42C86F}"/>
                  </a:ext>
                </a:extLst>
              </p:cNvPr>
              <p:cNvSpPr/>
              <p:nvPr/>
            </p:nvSpPr>
            <p:spPr>
              <a:xfrm>
                <a:off x="4607305" y="1969823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962409B-94D8-4E4F-9DC5-BDAFCEAC7130}"/>
                  </a:ext>
                </a:extLst>
              </p:cNvPr>
              <p:cNvCxnSpPr>
                <a:cxnSpLocks/>
                <a:stCxn id="48" idx="6"/>
                <a:endCxn id="46" idx="2"/>
              </p:cNvCxnSpPr>
              <p:nvPr/>
            </p:nvCxnSpPr>
            <p:spPr>
              <a:xfrm>
                <a:off x="4267200" y="2233041"/>
                <a:ext cx="3401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9E41656-ABCA-43BA-8F4D-269734F6DF17}"/>
                  </a:ext>
                </a:extLst>
              </p:cNvPr>
              <p:cNvSpPr/>
              <p:nvPr/>
            </p:nvSpPr>
            <p:spPr>
              <a:xfrm>
                <a:off x="3725232" y="1969823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/>
                  <a:t>Σ</a:t>
                </a:r>
                <a:endParaRPr lang="en-US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ECC1BED-8A0E-42A2-A970-FB588F30F2C3}"/>
                  </a:ext>
                </a:extLst>
              </p:cNvPr>
              <p:cNvGrpSpPr/>
              <p:nvPr/>
            </p:nvGrpSpPr>
            <p:grpSpPr>
              <a:xfrm>
                <a:off x="4462654" y="2101432"/>
                <a:ext cx="831271" cy="263217"/>
                <a:chOff x="5126184" y="1616363"/>
                <a:chExt cx="3786910" cy="879895"/>
              </a:xfrm>
            </p:grpSpPr>
            <p:sp>
              <p:nvSpPr>
                <p:cNvPr id="50" name="Arc 49">
                  <a:extLst>
                    <a:ext uri="{FF2B5EF4-FFF2-40B4-BE49-F238E27FC236}">
                      <a16:creationId xmlns:a16="http://schemas.microsoft.com/office/drawing/2014/main" id="{44D523DE-1C53-486F-BE9D-73E83254ED93}"/>
                    </a:ext>
                  </a:extLst>
                </p:cNvPr>
                <p:cNvSpPr/>
                <p:nvPr/>
              </p:nvSpPr>
              <p:spPr>
                <a:xfrm flipV="1">
                  <a:off x="5126184" y="1616363"/>
                  <a:ext cx="1893455" cy="879895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Arc 50">
                  <a:extLst>
                    <a:ext uri="{FF2B5EF4-FFF2-40B4-BE49-F238E27FC236}">
                      <a16:creationId xmlns:a16="http://schemas.microsoft.com/office/drawing/2014/main" id="{60AF1067-7A51-45B5-AD15-F85D445720E3}"/>
                    </a:ext>
                  </a:extLst>
                </p:cNvPr>
                <p:cNvSpPr/>
                <p:nvPr/>
              </p:nvSpPr>
              <p:spPr>
                <a:xfrm rot="10800000" flipV="1">
                  <a:off x="7019639" y="1616363"/>
                  <a:ext cx="1893455" cy="879895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FD7071D-DD42-4313-9B49-47FBB69A3438}"/>
                </a:ext>
              </a:extLst>
            </p:cNvPr>
            <p:cNvGrpSpPr/>
            <p:nvPr/>
          </p:nvGrpSpPr>
          <p:grpSpPr>
            <a:xfrm>
              <a:off x="4805887" y="5248139"/>
              <a:ext cx="1568693" cy="526436"/>
              <a:chOff x="3725232" y="1969823"/>
              <a:chExt cx="1568693" cy="526436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ED7BCA2-D9C5-44E9-8B3D-AAEDC053A534}"/>
                  </a:ext>
                </a:extLst>
              </p:cNvPr>
              <p:cNvSpPr/>
              <p:nvPr/>
            </p:nvSpPr>
            <p:spPr>
              <a:xfrm>
                <a:off x="4607305" y="1969823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D506AC5-47EB-4326-BD93-2702F5CAF7E7}"/>
                  </a:ext>
                </a:extLst>
              </p:cNvPr>
              <p:cNvCxnSpPr>
                <a:cxnSpLocks/>
                <a:stCxn id="55" idx="6"/>
                <a:endCxn id="53" idx="2"/>
              </p:cNvCxnSpPr>
              <p:nvPr/>
            </p:nvCxnSpPr>
            <p:spPr>
              <a:xfrm>
                <a:off x="4267200" y="2233041"/>
                <a:ext cx="3401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8962BF6-00EF-4D2A-96CC-65A29D767EF1}"/>
                  </a:ext>
                </a:extLst>
              </p:cNvPr>
              <p:cNvSpPr/>
              <p:nvPr/>
            </p:nvSpPr>
            <p:spPr>
              <a:xfrm>
                <a:off x="3725232" y="1969823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/>
                  <a:t>Σ</a:t>
                </a:r>
                <a:endParaRPr lang="en-US" dirty="0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E09FC1D8-7FAA-42DB-A1A8-DCD7B2BF2498}"/>
                  </a:ext>
                </a:extLst>
              </p:cNvPr>
              <p:cNvGrpSpPr/>
              <p:nvPr/>
            </p:nvGrpSpPr>
            <p:grpSpPr>
              <a:xfrm>
                <a:off x="4462654" y="2101432"/>
                <a:ext cx="831271" cy="263217"/>
                <a:chOff x="5126184" y="1616363"/>
                <a:chExt cx="3786910" cy="879895"/>
              </a:xfrm>
            </p:grpSpPr>
            <p:sp>
              <p:nvSpPr>
                <p:cNvPr id="57" name="Arc 56">
                  <a:extLst>
                    <a:ext uri="{FF2B5EF4-FFF2-40B4-BE49-F238E27FC236}">
                      <a16:creationId xmlns:a16="http://schemas.microsoft.com/office/drawing/2014/main" id="{6AE242A4-39AB-423D-8216-E11270F3599E}"/>
                    </a:ext>
                  </a:extLst>
                </p:cNvPr>
                <p:cNvSpPr/>
                <p:nvPr/>
              </p:nvSpPr>
              <p:spPr>
                <a:xfrm flipV="1">
                  <a:off x="5126184" y="1616363"/>
                  <a:ext cx="1893455" cy="879895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Arc 57">
                  <a:extLst>
                    <a:ext uri="{FF2B5EF4-FFF2-40B4-BE49-F238E27FC236}">
                      <a16:creationId xmlns:a16="http://schemas.microsoft.com/office/drawing/2014/main" id="{68D34DEB-0560-4870-9A39-29AB47B6EDC6}"/>
                    </a:ext>
                  </a:extLst>
                </p:cNvPr>
                <p:cNvSpPr/>
                <p:nvPr/>
              </p:nvSpPr>
              <p:spPr>
                <a:xfrm rot="10800000" flipV="1">
                  <a:off x="7019639" y="1616363"/>
                  <a:ext cx="1893455" cy="879895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888A9AB-1E1C-4E25-A99B-3D3FD6EF7C30}"/>
                </a:ext>
              </a:extLst>
            </p:cNvPr>
            <p:cNvGrpSpPr/>
            <p:nvPr/>
          </p:nvGrpSpPr>
          <p:grpSpPr>
            <a:xfrm>
              <a:off x="7553556" y="2512393"/>
              <a:ext cx="2361685" cy="528356"/>
              <a:chOff x="6472902" y="2530764"/>
              <a:chExt cx="2361685" cy="52835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A7283BA-175D-492F-9BE8-7865F40E0A42}"/>
                  </a:ext>
                </a:extLst>
              </p:cNvPr>
              <p:cNvSpPr/>
              <p:nvPr/>
            </p:nvSpPr>
            <p:spPr>
              <a:xfrm>
                <a:off x="7382833" y="2530764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BFB66DB-4C21-4290-B6F9-65E80F2E6298}"/>
                  </a:ext>
                </a:extLst>
              </p:cNvPr>
              <p:cNvSpPr/>
              <p:nvPr/>
            </p:nvSpPr>
            <p:spPr>
              <a:xfrm>
                <a:off x="8292619" y="2532684"/>
                <a:ext cx="541968" cy="5264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9D8AD10C-832E-407C-9273-A87F686693C3}"/>
                  </a:ext>
                </a:extLst>
              </p:cNvPr>
              <p:cNvCxnSpPr>
                <a:stCxn id="60" idx="6"/>
                <a:endCxn id="62" idx="1"/>
              </p:cNvCxnSpPr>
              <p:nvPr/>
            </p:nvCxnSpPr>
            <p:spPr>
              <a:xfrm>
                <a:off x="7924801" y="2793982"/>
                <a:ext cx="367818" cy="19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3B26210-A929-4DA6-8492-26EC9D39DA4C}"/>
                  </a:ext>
                </a:extLst>
              </p:cNvPr>
              <p:cNvSpPr/>
              <p:nvPr/>
            </p:nvSpPr>
            <p:spPr>
              <a:xfrm>
                <a:off x="6472902" y="2530764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/>
                  <a:t>Σ</a:t>
                </a:r>
                <a:endParaRPr lang="en-US" sz="2400" dirty="0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A4A2C3DB-EBE5-4A1D-AFF0-54D2BFABCE99}"/>
                  </a:ext>
                </a:extLst>
              </p:cNvPr>
              <p:cNvSpPr/>
              <p:nvPr/>
            </p:nvSpPr>
            <p:spPr>
              <a:xfrm flipV="1">
                <a:off x="7238109" y="2672787"/>
                <a:ext cx="415636" cy="263217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FCC3DFF-5485-43A6-BD51-2828123CDC2A}"/>
                  </a:ext>
                </a:extLst>
              </p:cNvPr>
              <p:cNvSpPr/>
              <p:nvPr/>
            </p:nvSpPr>
            <p:spPr>
              <a:xfrm rot="10800000" flipV="1">
                <a:off x="7653745" y="2672787"/>
                <a:ext cx="415636" cy="263217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E3262322-2391-4A43-BEAB-60C8028316F7}"/>
                  </a:ext>
                </a:extLst>
              </p:cNvPr>
              <p:cNvCxnSpPr>
                <a:cxnSpLocks/>
                <a:stCxn id="86" idx="6"/>
                <a:endCxn id="60" idx="2"/>
              </p:cNvCxnSpPr>
              <p:nvPr/>
            </p:nvCxnSpPr>
            <p:spPr>
              <a:xfrm>
                <a:off x="7014870" y="2793982"/>
                <a:ext cx="36796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B7F520E-FDDC-4597-A2D5-3362543F2B93}"/>
                </a:ext>
              </a:extLst>
            </p:cNvPr>
            <p:cNvGrpSpPr/>
            <p:nvPr/>
          </p:nvGrpSpPr>
          <p:grpSpPr>
            <a:xfrm>
              <a:off x="7553554" y="3408709"/>
              <a:ext cx="2361685" cy="528356"/>
              <a:chOff x="6472902" y="2530764"/>
              <a:chExt cx="2361685" cy="528356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6EC3FF2-A06D-4F4A-8A4D-A639BCE342F5}"/>
                  </a:ext>
                </a:extLst>
              </p:cNvPr>
              <p:cNvSpPr/>
              <p:nvPr/>
            </p:nvSpPr>
            <p:spPr>
              <a:xfrm>
                <a:off x="7382833" y="2530764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E7CDA3C-FCF8-46CC-97D3-3F7619FD1D07}"/>
                  </a:ext>
                </a:extLst>
              </p:cNvPr>
              <p:cNvSpPr/>
              <p:nvPr/>
            </p:nvSpPr>
            <p:spPr>
              <a:xfrm>
                <a:off x="8292619" y="2532684"/>
                <a:ext cx="541968" cy="5264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3787B9A1-7E02-4786-88A6-EE15194F0E77}"/>
                  </a:ext>
                </a:extLst>
              </p:cNvPr>
              <p:cNvCxnSpPr>
                <a:stCxn id="97" idx="6"/>
                <a:endCxn id="98" idx="1"/>
              </p:cNvCxnSpPr>
              <p:nvPr/>
            </p:nvCxnSpPr>
            <p:spPr>
              <a:xfrm>
                <a:off x="7924801" y="2793982"/>
                <a:ext cx="367818" cy="19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8B61E36-B464-4166-A4C0-0215FB33D93B}"/>
                  </a:ext>
                </a:extLst>
              </p:cNvPr>
              <p:cNvSpPr/>
              <p:nvPr/>
            </p:nvSpPr>
            <p:spPr>
              <a:xfrm>
                <a:off x="6472902" y="2530764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/>
                  <a:t>Σ</a:t>
                </a:r>
                <a:endParaRPr lang="en-US" sz="2400" dirty="0"/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24ED1466-9694-48DE-9977-58091370CE87}"/>
                  </a:ext>
                </a:extLst>
              </p:cNvPr>
              <p:cNvSpPr/>
              <p:nvPr/>
            </p:nvSpPr>
            <p:spPr>
              <a:xfrm flipV="1">
                <a:off x="7238109" y="2672787"/>
                <a:ext cx="415636" cy="263217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51623C88-3025-4B97-974D-40CA156CCDF7}"/>
                  </a:ext>
                </a:extLst>
              </p:cNvPr>
              <p:cNvSpPr/>
              <p:nvPr/>
            </p:nvSpPr>
            <p:spPr>
              <a:xfrm rot="10800000" flipV="1">
                <a:off x="7653745" y="2672787"/>
                <a:ext cx="415636" cy="263217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FFA179F-7A64-47C1-81AE-190E28AFAE81}"/>
                  </a:ext>
                </a:extLst>
              </p:cNvPr>
              <p:cNvCxnSpPr>
                <a:cxnSpLocks/>
                <a:stCxn id="100" idx="6"/>
                <a:endCxn id="97" idx="2"/>
              </p:cNvCxnSpPr>
              <p:nvPr/>
            </p:nvCxnSpPr>
            <p:spPr>
              <a:xfrm>
                <a:off x="7014870" y="2793982"/>
                <a:ext cx="36796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521F8C3-D66E-4773-981D-0A16BC5C571E}"/>
                </a:ext>
              </a:extLst>
            </p:cNvPr>
            <p:cNvGrpSpPr/>
            <p:nvPr/>
          </p:nvGrpSpPr>
          <p:grpSpPr>
            <a:xfrm>
              <a:off x="7553553" y="4708345"/>
              <a:ext cx="2361685" cy="528356"/>
              <a:chOff x="6472902" y="2530764"/>
              <a:chExt cx="2361685" cy="528356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D56C22E7-D227-40E3-861B-14F1991D5B5A}"/>
                  </a:ext>
                </a:extLst>
              </p:cNvPr>
              <p:cNvSpPr/>
              <p:nvPr/>
            </p:nvSpPr>
            <p:spPr>
              <a:xfrm>
                <a:off x="7382833" y="2530764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352C582-35B3-4D85-8568-7A2EE56EAAE8}"/>
                  </a:ext>
                </a:extLst>
              </p:cNvPr>
              <p:cNvSpPr/>
              <p:nvPr/>
            </p:nvSpPr>
            <p:spPr>
              <a:xfrm>
                <a:off x="8292619" y="2532684"/>
                <a:ext cx="541968" cy="5264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y</a:t>
                </a:r>
                <a:r>
                  <a:rPr lang="en-US" baseline="-25000" dirty="0" err="1">
                    <a:solidFill>
                      <a:schemeClr val="tx1"/>
                    </a:solidFill>
                  </a:rPr>
                  <a:t>m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B604173-3A18-41A8-A153-493FD5ABC344}"/>
                  </a:ext>
                </a:extLst>
              </p:cNvPr>
              <p:cNvCxnSpPr>
                <a:stCxn id="105" idx="6"/>
                <a:endCxn id="106" idx="1"/>
              </p:cNvCxnSpPr>
              <p:nvPr/>
            </p:nvCxnSpPr>
            <p:spPr>
              <a:xfrm>
                <a:off x="7924801" y="2793982"/>
                <a:ext cx="367818" cy="19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A6AB9EE8-E703-4491-98BC-BC2E3360B79C}"/>
                  </a:ext>
                </a:extLst>
              </p:cNvPr>
              <p:cNvSpPr/>
              <p:nvPr/>
            </p:nvSpPr>
            <p:spPr>
              <a:xfrm>
                <a:off x="6472902" y="2530764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/>
                  <a:t>Σ</a:t>
                </a:r>
                <a:endParaRPr lang="en-US" sz="2400" dirty="0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92992C80-258C-410A-A195-1E4E68FD2DA2}"/>
                  </a:ext>
                </a:extLst>
              </p:cNvPr>
              <p:cNvSpPr/>
              <p:nvPr/>
            </p:nvSpPr>
            <p:spPr>
              <a:xfrm flipV="1">
                <a:off x="7238109" y="2672787"/>
                <a:ext cx="415636" cy="263217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D3029C87-9257-48B5-94A1-4B3A3A7C0E2F}"/>
                  </a:ext>
                </a:extLst>
              </p:cNvPr>
              <p:cNvSpPr/>
              <p:nvPr/>
            </p:nvSpPr>
            <p:spPr>
              <a:xfrm rot="10800000" flipV="1">
                <a:off x="7653745" y="2672787"/>
                <a:ext cx="415636" cy="263217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FCE89BF-071A-4372-81BB-22708B91F2A7}"/>
                  </a:ext>
                </a:extLst>
              </p:cNvPr>
              <p:cNvCxnSpPr>
                <a:cxnSpLocks/>
                <a:stCxn id="108" idx="6"/>
                <a:endCxn id="105" idx="2"/>
              </p:cNvCxnSpPr>
              <p:nvPr/>
            </p:nvCxnSpPr>
            <p:spPr>
              <a:xfrm>
                <a:off x="7014870" y="2793982"/>
                <a:ext cx="36796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4F784230-8F9B-4100-A083-1242F35C881C}"/>
                </a:ext>
              </a:extLst>
            </p:cNvPr>
            <p:cNvSpPr/>
            <p:nvPr/>
          </p:nvSpPr>
          <p:spPr>
            <a:xfrm>
              <a:off x="8366432" y="2346277"/>
              <a:ext cx="735783" cy="3033467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724C131-0940-483A-991A-7E4D0B9A6DD8}"/>
                </a:ext>
              </a:extLst>
            </p:cNvPr>
            <p:cNvSpPr txBox="1"/>
            <p:nvPr/>
          </p:nvSpPr>
          <p:spPr>
            <a:xfrm>
              <a:off x="8346467" y="2054273"/>
              <a:ext cx="831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</a:rPr>
                <a:t>Softmax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328FD1B-C641-498A-A176-FDF4AB657306}"/>
                </a:ext>
              </a:extLst>
            </p:cNvPr>
            <p:cNvCxnSpPr>
              <a:stCxn id="4" idx="6"/>
              <a:endCxn id="29" idx="2"/>
            </p:cNvCxnSpPr>
            <p:nvPr/>
          </p:nvCxnSpPr>
          <p:spPr>
            <a:xfrm flipV="1">
              <a:off x="3509818" y="2214670"/>
              <a:ext cx="1296068" cy="560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9E32062-E08F-4CDF-85B0-4A5A9305B72E}"/>
                </a:ext>
              </a:extLst>
            </p:cNvPr>
            <p:cNvCxnSpPr>
              <a:stCxn id="18" idx="6"/>
              <a:endCxn id="29" idx="2"/>
            </p:cNvCxnSpPr>
            <p:nvPr/>
          </p:nvCxnSpPr>
          <p:spPr>
            <a:xfrm flipV="1">
              <a:off x="3509817" y="2214670"/>
              <a:ext cx="1296069" cy="1459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6873EB3-E4A6-41B2-A978-BB943B5881D8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 flipV="1">
              <a:off x="3509816" y="2214670"/>
              <a:ext cx="1296070" cy="2770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E1BB288-BAF3-4076-BDA7-F05D11C8FC87}"/>
                </a:ext>
              </a:extLst>
            </p:cNvPr>
            <p:cNvCxnSpPr>
              <a:cxnSpLocks/>
              <a:stCxn id="122" idx="5"/>
              <a:endCxn id="29" idx="1"/>
            </p:cNvCxnSpPr>
            <p:nvPr/>
          </p:nvCxnSpPr>
          <p:spPr>
            <a:xfrm>
              <a:off x="4810052" y="1899698"/>
              <a:ext cx="75203" cy="128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5B0458D-3AE5-4624-8591-759E3B83814E}"/>
                </a:ext>
              </a:extLst>
            </p:cNvPr>
            <p:cNvSpPr/>
            <p:nvPr/>
          </p:nvSpPr>
          <p:spPr>
            <a:xfrm>
              <a:off x="4587456" y="1690688"/>
              <a:ext cx="260788" cy="2448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  <a:endParaRPr lang="en-US" sz="2400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BBA5252-A328-4BBF-A4D8-EF18EF7E63EF}"/>
                </a:ext>
              </a:extLst>
            </p:cNvPr>
            <p:cNvCxnSpPr>
              <a:cxnSpLocks/>
              <a:stCxn id="125" idx="5"/>
              <a:endCxn id="41" idx="1"/>
            </p:cNvCxnSpPr>
            <p:nvPr/>
          </p:nvCxnSpPr>
          <p:spPr>
            <a:xfrm>
              <a:off x="4815363" y="2852772"/>
              <a:ext cx="69893" cy="108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F09C50D-FC90-4425-B421-34E33F6DB219}"/>
                </a:ext>
              </a:extLst>
            </p:cNvPr>
            <p:cNvSpPr/>
            <p:nvPr/>
          </p:nvSpPr>
          <p:spPr>
            <a:xfrm>
              <a:off x="4592767" y="2643762"/>
              <a:ext cx="260788" cy="2448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  <a:endParaRPr lang="en-US" sz="2400" dirty="0"/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1FDA8419-CEFB-47B9-BB33-BB5D0A197A3A}"/>
                </a:ext>
              </a:extLst>
            </p:cNvPr>
            <p:cNvCxnSpPr>
              <a:cxnSpLocks/>
              <a:stCxn id="127" idx="5"/>
              <a:endCxn id="48" idx="1"/>
            </p:cNvCxnSpPr>
            <p:nvPr/>
          </p:nvCxnSpPr>
          <p:spPr>
            <a:xfrm>
              <a:off x="4810052" y="3753103"/>
              <a:ext cx="75204" cy="140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02AC316-C410-410B-945D-63E95E17DAE9}"/>
                </a:ext>
              </a:extLst>
            </p:cNvPr>
            <p:cNvSpPr/>
            <p:nvPr/>
          </p:nvSpPr>
          <p:spPr>
            <a:xfrm>
              <a:off x="4587456" y="3544093"/>
              <a:ext cx="260788" cy="2448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  <a:endParaRPr lang="en-US" sz="2400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ECB6232-7079-42AA-9061-9556781A0830}"/>
                </a:ext>
              </a:extLst>
            </p:cNvPr>
            <p:cNvCxnSpPr>
              <a:cxnSpLocks/>
              <a:stCxn id="129" idx="5"/>
              <a:endCxn id="55" idx="1"/>
            </p:cNvCxnSpPr>
            <p:nvPr/>
          </p:nvCxnSpPr>
          <p:spPr>
            <a:xfrm>
              <a:off x="4810052" y="5135184"/>
              <a:ext cx="75204" cy="19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08DD261-7D6D-4C48-A836-9D98E81E1BCE}"/>
                </a:ext>
              </a:extLst>
            </p:cNvPr>
            <p:cNvSpPr/>
            <p:nvPr/>
          </p:nvSpPr>
          <p:spPr>
            <a:xfrm>
              <a:off x="4587456" y="4926174"/>
              <a:ext cx="260788" cy="2448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  <a:endParaRPr lang="en-US" sz="2400" dirty="0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0A729CF-6680-43D6-B1ED-84767AB91760}"/>
                </a:ext>
              </a:extLst>
            </p:cNvPr>
            <p:cNvCxnSpPr>
              <a:stCxn id="4" idx="6"/>
              <a:endCxn id="41" idx="2"/>
            </p:cNvCxnSpPr>
            <p:nvPr/>
          </p:nvCxnSpPr>
          <p:spPr>
            <a:xfrm>
              <a:off x="3509818" y="2775611"/>
              <a:ext cx="1296069" cy="371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D1F40D5D-415C-4ED5-B519-90C599C21B31}"/>
                </a:ext>
              </a:extLst>
            </p:cNvPr>
            <p:cNvCxnSpPr>
              <a:stCxn id="18" idx="6"/>
              <a:endCxn id="48" idx="2"/>
            </p:cNvCxnSpPr>
            <p:nvPr/>
          </p:nvCxnSpPr>
          <p:spPr>
            <a:xfrm>
              <a:off x="3509817" y="3673847"/>
              <a:ext cx="1296070" cy="406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8EC843CA-E3C9-4EBE-B02D-C974306A1765}"/>
                </a:ext>
              </a:extLst>
            </p:cNvPr>
            <p:cNvCxnSpPr>
              <a:stCxn id="22" idx="6"/>
              <a:endCxn id="48" idx="2"/>
            </p:cNvCxnSpPr>
            <p:nvPr/>
          </p:nvCxnSpPr>
          <p:spPr>
            <a:xfrm flipV="1">
              <a:off x="3509816" y="4080151"/>
              <a:ext cx="1296071" cy="904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C502B74A-713A-47D9-A023-A8EFE7D67C90}"/>
                </a:ext>
              </a:extLst>
            </p:cNvPr>
            <p:cNvCxnSpPr>
              <a:cxnSpLocks/>
              <a:stCxn id="22" idx="6"/>
              <a:endCxn id="41" idx="2"/>
            </p:cNvCxnSpPr>
            <p:nvPr/>
          </p:nvCxnSpPr>
          <p:spPr>
            <a:xfrm flipV="1">
              <a:off x="3509816" y="3147411"/>
              <a:ext cx="1296071" cy="1837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2A5272C-EDB6-4C4B-B210-E27C803D84A0}"/>
                </a:ext>
              </a:extLst>
            </p:cNvPr>
            <p:cNvCxnSpPr>
              <a:stCxn id="22" idx="6"/>
              <a:endCxn id="55" idx="2"/>
            </p:cNvCxnSpPr>
            <p:nvPr/>
          </p:nvCxnSpPr>
          <p:spPr>
            <a:xfrm>
              <a:off x="3509816" y="4984921"/>
              <a:ext cx="1296071" cy="526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7725964-2FE9-4B55-956D-9F9856887A3C}"/>
                </a:ext>
              </a:extLst>
            </p:cNvPr>
            <p:cNvCxnSpPr>
              <a:stCxn id="4" idx="6"/>
              <a:endCxn id="48" idx="2"/>
            </p:cNvCxnSpPr>
            <p:nvPr/>
          </p:nvCxnSpPr>
          <p:spPr>
            <a:xfrm>
              <a:off x="3509818" y="2775611"/>
              <a:ext cx="1296069" cy="1304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799341D-4DF7-4D83-B590-695BC8EBCC49}"/>
                </a:ext>
              </a:extLst>
            </p:cNvPr>
            <p:cNvCxnSpPr>
              <a:stCxn id="4" idx="6"/>
              <a:endCxn id="55" idx="2"/>
            </p:cNvCxnSpPr>
            <p:nvPr/>
          </p:nvCxnSpPr>
          <p:spPr>
            <a:xfrm>
              <a:off x="3509818" y="2775611"/>
              <a:ext cx="1296069" cy="2735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5A4A3019-58F7-4CFB-A2C5-7B1799F4E587}"/>
                </a:ext>
              </a:extLst>
            </p:cNvPr>
            <p:cNvCxnSpPr>
              <a:stCxn id="18" idx="6"/>
              <a:endCxn id="41" idx="2"/>
            </p:cNvCxnSpPr>
            <p:nvPr/>
          </p:nvCxnSpPr>
          <p:spPr>
            <a:xfrm flipV="1">
              <a:off x="3509817" y="3147411"/>
              <a:ext cx="1296070" cy="526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190E47F8-8DF4-4102-BDF6-5B3BA2558860}"/>
                </a:ext>
              </a:extLst>
            </p:cNvPr>
            <p:cNvCxnSpPr>
              <a:stCxn id="18" idx="6"/>
              <a:endCxn id="55" idx="2"/>
            </p:cNvCxnSpPr>
            <p:nvPr/>
          </p:nvCxnSpPr>
          <p:spPr>
            <a:xfrm>
              <a:off x="3509817" y="3673847"/>
              <a:ext cx="1296070" cy="1837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F6276D6F-296A-48BA-A47F-7808EB3251ED}"/>
                </a:ext>
              </a:extLst>
            </p:cNvPr>
            <p:cNvSpPr/>
            <p:nvPr/>
          </p:nvSpPr>
          <p:spPr>
            <a:xfrm>
              <a:off x="7324681" y="2251297"/>
              <a:ext cx="260788" cy="2448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4CC9F1D-C61D-4AF6-A335-B28B55EC33DF}"/>
                </a:ext>
              </a:extLst>
            </p:cNvPr>
            <p:cNvSpPr/>
            <p:nvPr/>
          </p:nvSpPr>
          <p:spPr>
            <a:xfrm>
              <a:off x="7319005" y="3181373"/>
              <a:ext cx="260788" cy="2448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  <a:endParaRPr lang="en-US" sz="2400" dirty="0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85177A5E-6F4D-4F51-A1CE-10033EAC703D}"/>
                </a:ext>
              </a:extLst>
            </p:cNvPr>
            <p:cNvCxnSpPr>
              <a:stCxn id="26" idx="6"/>
              <a:endCxn id="86" idx="2"/>
            </p:cNvCxnSpPr>
            <p:nvPr/>
          </p:nvCxnSpPr>
          <p:spPr>
            <a:xfrm>
              <a:off x="6229927" y="2214670"/>
              <a:ext cx="1323629" cy="560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9AB0B18-8178-4A07-9939-721997E997C0}"/>
                </a:ext>
              </a:extLst>
            </p:cNvPr>
            <p:cNvCxnSpPr>
              <a:stCxn id="26" idx="6"/>
              <a:endCxn id="100" idx="2"/>
            </p:cNvCxnSpPr>
            <p:nvPr/>
          </p:nvCxnSpPr>
          <p:spPr>
            <a:xfrm>
              <a:off x="6229927" y="2214670"/>
              <a:ext cx="1323627" cy="1457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20248128-0592-4DFE-AE8A-15E50FB2FE7B}"/>
                </a:ext>
              </a:extLst>
            </p:cNvPr>
            <p:cNvCxnSpPr>
              <a:stCxn id="26" idx="6"/>
              <a:endCxn id="108" idx="2"/>
            </p:cNvCxnSpPr>
            <p:nvPr/>
          </p:nvCxnSpPr>
          <p:spPr>
            <a:xfrm>
              <a:off x="6229927" y="2214670"/>
              <a:ext cx="1323626" cy="2756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50532797-B1DA-4D7B-B745-E9335A6A34E5}"/>
                </a:ext>
              </a:extLst>
            </p:cNvPr>
            <p:cNvCxnSpPr>
              <a:stCxn id="39" idx="6"/>
              <a:endCxn id="86" idx="2"/>
            </p:cNvCxnSpPr>
            <p:nvPr/>
          </p:nvCxnSpPr>
          <p:spPr>
            <a:xfrm flipV="1">
              <a:off x="6229928" y="2775611"/>
              <a:ext cx="1323628" cy="371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76A7D1C3-A86C-4727-BD68-9CBE7E890E21}"/>
                </a:ext>
              </a:extLst>
            </p:cNvPr>
            <p:cNvCxnSpPr>
              <a:stCxn id="39" idx="6"/>
              <a:endCxn id="100" idx="2"/>
            </p:cNvCxnSpPr>
            <p:nvPr/>
          </p:nvCxnSpPr>
          <p:spPr>
            <a:xfrm>
              <a:off x="6229928" y="3147411"/>
              <a:ext cx="1323626" cy="524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9747A72-882D-45CE-986F-1B78D6067C33}"/>
                </a:ext>
              </a:extLst>
            </p:cNvPr>
            <p:cNvCxnSpPr>
              <a:stCxn id="39" idx="6"/>
              <a:endCxn id="108" idx="2"/>
            </p:cNvCxnSpPr>
            <p:nvPr/>
          </p:nvCxnSpPr>
          <p:spPr>
            <a:xfrm>
              <a:off x="6229928" y="3147411"/>
              <a:ext cx="1323625" cy="1824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034C771A-2DE4-4456-B789-12E83B63FDD4}"/>
                </a:ext>
              </a:extLst>
            </p:cNvPr>
            <p:cNvCxnSpPr>
              <a:stCxn id="46" idx="6"/>
              <a:endCxn id="86" idx="2"/>
            </p:cNvCxnSpPr>
            <p:nvPr/>
          </p:nvCxnSpPr>
          <p:spPr>
            <a:xfrm flipV="1">
              <a:off x="6229928" y="2775611"/>
              <a:ext cx="1323628" cy="1304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9619D51B-0034-4CE9-8F71-15FBB0C0E05A}"/>
                </a:ext>
              </a:extLst>
            </p:cNvPr>
            <p:cNvCxnSpPr>
              <a:stCxn id="46" idx="6"/>
              <a:endCxn id="100" idx="2"/>
            </p:cNvCxnSpPr>
            <p:nvPr/>
          </p:nvCxnSpPr>
          <p:spPr>
            <a:xfrm flipV="1">
              <a:off x="6229928" y="3671927"/>
              <a:ext cx="1323626" cy="408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5C276E0-6174-400D-88B9-C7868F5322C9}"/>
                </a:ext>
              </a:extLst>
            </p:cNvPr>
            <p:cNvCxnSpPr>
              <a:stCxn id="46" idx="6"/>
              <a:endCxn id="108" idx="2"/>
            </p:cNvCxnSpPr>
            <p:nvPr/>
          </p:nvCxnSpPr>
          <p:spPr>
            <a:xfrm>
              <a:off x="6229928" y="4080151"/>
              <a:ext cx="1323625" cy="891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24880989-4BDF-4940-83D0-C44A577B204C}"/>
                </a:ext>
              </a:extLst>
            </p:cNvPr>
            <p:cNvCxnSpPr>
              <a:stCxn id="53" idx="6"/>
              <a:endCxn id="86" idx="2"/>
            </p:cNvCxnSpPr>
            <p:nvPr/>
          </p:nvCxnSpPr>
          <p:spPr>
            <a:xfrm flipV="1">
              <a:off x="6229928" y="2775611"/>
              <a:ext cx="1323628" cy="2735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0398DF4-C64B-42A9-AFB2-2CCDC35B29FC}"/>
                </a:ext>
              </a:extLst>
            </p:cNvPr>
            <p:cNvCxnSpPr>
              <a:stCxn id="53" idx="6"/>
              <a:endCxn id="100" idx="2"/>
            </p:cNvCxnSpPr>
            <p:nvPr/>
          </p:nvCxnSpPr>
          <p:spPr>
            <a:xfrm flipV="1">
              <a:off x="6229928" y="3671927"/>
              <a:ext cx="1323626" cy="1839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76B85695-9205-4D77-9825-C9CD28CACE88}"/>
                </a:ext>
              </a:extLst>
            </p:cNvPr>
            <p:cNvCxnSpPr>
              <a:stCxn id="53" idx="6"/>
              <a:endCxn id="108" idx="2"/>
            </p:cNvCxnSpPr>
            <p:nvPr/>
          </p:nvCxnSpPr>
          <p:spPr>
            <a:xfrm flipV="1">
              <a:off x="6229928" y="4971563"/>
              <a:ext cx="1323625" cy="53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21E8BF3-E7F4-47AE-A63F-A4053929C21C}"/>
                </a:ext>
              </a:extLst>
            </p:cNvPr>
            <p:cNvCxnSpPr>
              <a:stCxn id="156" idx="5"/>
              <a:endCxn id="86" idx="1"/>
            </p:cNvCxnSpPr>
            <p:nvPr/>
          </p:nvCxnSpPr>
          <p:spPr>
            <a:xfrm>
              <a:off x="7547277" y="2460307"/>
              <a:ext cx="85648" cy="129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1F7F47F8-BC38-4815-88CD-44523D70E1D5}"/>
                </a:ext>
              </a:extLst>
            </p:cNvPr>
            <p:cNvCxnSpPr>
              <a:stCxn id="157" idx="5"/>
              <a:endCxn id="100" idx="1"/>
            </p:cNvCxnSpPr>
            <p:nvPr/>
          </p:nvCxnSpPr>
          <p:spPr>
            <a:xfrm>
              <a:off x="7541601" y="3390383"/>
              <a:ext cx="91322" cy="95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B7C6D372-B9AD-4148-9581-84CAAA7E8597}"/>
                </a:ext>
              </a:extLst>
            </p:cNvPr>
            <p:cNvCxnSpPr>
              <a:stCxn id="158" idx="5"/>
              <a:endCxn id="108" idx="1"/>
            </p:cNvCxnSpPr>
            <p:nvPr/>
          </p:nvCxnSpPr>
          <p:spPr>
            <a:xfrm>
              <a:off x="7541601" y="4678569"/>
              <a:ext cx="91321" cy="106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96D7359-19E3-446E-8F4A-A57C90F566CE}"/>
                </a:ext>
              </a:extLst>
            </p:cNvPr>
            <p:cNvSpPr/>
            <p:nvPr/>
          </p:nvSpPr>
          <p:spPr>
            <a:xfrm>
              <a:off x="7319005" y="4469559"/>
              <a:ext cx="260788" cy="2448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193" name="Right Brace 192">
              <a:extLst>
                <a:ext uri="{FF2B5EF4-FFF2-40B4-BE49-F238E27FC236}">
                  <a16:creationId xmlns:a16="http://schemas.microsoft.com/office/drawing/2014/main" id="{898DDDDF-D9B7-4675-8891-51C6F7057576}"/>
                </a:ext>
              </a:extLst>
            </p:cNvPr>
            <p:cNvSpPr/>
            <p:nvPr/>
          </p:nvSpPr>
          <p:spPr>
            <a:xfrm rot="5400000">
              <a:off x="5386297" y="5206438"/>
              <a:ext cx="263217" cy="1702489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9B90859-82E3-4959-A839-73099847384D}"/>
                </a:ext>
              </a:extLst>
            </p:cNvPr>
            <p:cNvSpPr txBox="1"/>
            <p:nvPr/>
          </p:nvSpPr>
          <p:spPr>
            <a:xfrm>
              <a:off x="4887646" y="6209182"/>
              <a:ext cx="13422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Hidden Layer</a:t>
              </a:r>
            </a:p>
          </p:txBody>
        </p:sp>
        <p:sp>
          <p:nvSpPr>
            <p:cNvPr id="195" name="Right Brace 194">
              <a:extLst>
                <a:ext uri="{FF2B5EF4-FFF2-40B4-BE49-F238E27FC236}">
                  <a16:creationId xmlns:a16="http://schemas.microsoft.com/office/drawing/2014/main" id="{FD1EE72E-7A00-47CF-905F-7D3A622D3C98}"/>
                </a:ext>
              </a:extLst>
            </p:cNvPr>
            <p:cNvSpPr/>
            <p:nvPr/>
          </p:nvSpPr>
          <p:spPr>
            <a:xfrm rot="5400000">
              <a:off x="8146270" y="5210411"/>
              <a:ext cx="263217" cy="1702489"/>
            </a:xfrm>
            <a:prstGeom prst="rightBrac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73EC2DD-8F1B-433A-B253-51F09418E961}"/>
                </a:ext>
              </a:extLst>
            </p:cNvPr>
            <p:cNvSpPr txBox="1"/>
            <p:nvPr/>
          </p:nvSpPr>
          <p:spPr>
            <a:xfrm>
              <a:off x="7647619" y="6213155"/>
              <a:ext cx="13422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Output Layer</a:t>
              </a:r>
            </a:p>
          </p:txBody>
        </p:sp>
        <p:sp>
          <p:nvSpPr>
            <p:cNvPr id="197" name="Right Brace 196">
              <a:extLst>
                <a:ext uri="{FF2B5EF4-FFF2-40B4-BE49-F238E27FC236}">
                  <a16:creationId xmlns:a16="http://schemas.microsoft.com/office/drawing/2014/main" id="{AB753E6B-8851-4922-AC0E-F76D38012F90}"/>
                </a:ext>
              </a:extLst>
            </p:cNvPr>
            <p:cNvSpPr/>
            <p:nvPr/>
          </p:nvSpPr>
          <p:spPr>
            <a:xfrm rot="5400000">
              <a:off x="2880633" y="5507940"/>
              <a:ext cx="263217" cy="1110740"/>
            </a:xfrm>
            <a:prstGeom prst="righ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9D154E-571E-4F35-9FCD-A793E8B23224}"/>
                </a:ext>
              </a:extLst>
            </p:cNvPr>
            <p:cNvSpPr txBox="1"/>
            <p:nvPr/>
          </p:nvSpPr>
          <p:spPr>
            <a:xfrm>
              <a:off x="2456871" y="6206264"/>
              <a:ext cx="13422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Input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7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8E0A-A232-449F-B1EF-C1DF4735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6444-742A-46D0-AF80-184C371A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Activation functions in hidden layers introduce non-linearities</a:t>
            </a:r>
          </a:p>
          <a:p>
            <a:pPr lvl="1"/>
            <a:r>
              <a:rPr lang="en-US" dirty="0"/>
              <a:t>Without them, the entire structure would be a linear system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Limited flexibility to fit to data</a:t>
            </a:r>
          </a:p>
          <a:p>
            <a:r>
              <a:rPr lang="en-US" dirty="0"/>
              <a:t>Allows the network to become a universal function approximator</a:t>
            </a:r>
          </a:p>
          <a:p>
            <a:r>
              <a:rPr lang="en-US" dirty="0"/>
              <a:t>Any non-linear function will work</a:t>
            </a:r>
          </a:p>
          <a:p>
            <a:pPr lvl="1"/>
            <a:r>
              <a:rPr lang="en-US" dirty="0"/>
              <a:t>But we want it to be differentiable so we can use it in gradient descent</a:t>
            </a:r>
          </a:p>
          <a:p>
            <a:r>
              <a:rPr lang="en-US" dirty="0"/>
              <a:t>Several activation functions are used in practice</a:t>
            </a:r>
          </a:p>
        </p:txBody>
      </p:sp>
    </p:spTree>
    <p:extLst>
      <p:ext uri="{BB962C8B-B14F-4D97-AF65-F5344CB8AC3E}">
        <p14:creationId xmlns:p14="http://schemas.microsoft.com/office/powerpoint/2010/main" val="33764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BDF8-71E1-40A6-8D56-F71461CA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 for Output Layer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495D4B-A3B4-4416-BD7D-6B1985A1A7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90074" y="2254106"/>
          <a:ext cx="9411852" cy="31861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7284">
                  <a:extLst>
                    <a:ext uri="{9D8B030D-6E8A-4147-A177-3AD203B41FA5}">
                      <a16:colId xmlns:a16="http://schemas.microsoft.com/office/drawing/2014/main" val="1874302256"/>
                    </a:ext>
                  </a:extLst>
                </a:gridCol>
                <a:gridCol w="3137284">
                  <a:extLst>
                    <a:ext uri="{9D8B030D-6E8A-4147-A177-3AD203B41FA5}">
                      <a16:colId xmlns:a16="http://schemas.microsoft.com/office/drawing/2014/main" val="2878871371"/>
                    </a:ext>
                  </a:extLst>
                </a:gridCol>
                <a:gridCol w="3137284">
                  <a:extLst>
                    <a:ext uri="{9D8B030D-6E8A-4147-A177-3AD203B41FA5}">
                      <a16:colId xmlns:a16="http://schemas.microsoft.com/office/drawing/2014/main" val="3668681421"/>
                    </a:ext>
                  </a:extLst>
                </a:gridCol>
              </a:tblGrid>
              <a:tr h="76563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Type of Problem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Recommended Activation Function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Characteristics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381079"/>
                  </a:ext>
                </a:extLst>
              </a:tr>
              <a:tr h="6923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Keep the linear combination of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75717"/>
                  </a:ext>
                </a:extLst>
              </a:tr>
              <a:tr h="76563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Binary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 sigmoid function with outputs between 0 and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607420"/>
                  </a:ext>
                </a:extLst>
              </a:tr>
              <a:tr h="96253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Multinomial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err="1"/>
                        <a:t>Softmax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Each output is between 0 and 1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All values add-up to 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5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173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DD16-13AA-481E-941E-1D610AB1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 for Hidden Layers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063C22-652E-4E3B-A3DC-DF71C74A8271}"/>
              </a:ext>
            </a:extLst>
          </p:cNvPr>
          <p:cNvGraphicFramePr>
            <a:graphicFrameLocks/>
          </p:cNvGraphicFramePr>
          <p:nvPr/>
        </p:nvGraphicFramePr>
        <p:xfrm>
          <a:off x="627320" y="1509823"/>
          <a:ext cx="7368362" cy="47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4181">
                  <a:extLst>
                    <a:ext uri="{9D8B030D-6E8A-4147-A177-3AD203B41FA5}">
                      <a16:colId xmlns:a16="http://schemas.microsoft.com/office/drawing/2014/main" val="1874302256"/>
                    </a:ext>
                  </a:extLst>
                </a:gridCol>
                <a:gridCol w="3684181">
                  <a:extLst>
                    <a:ext uri="{9D8B030D-6E8A-4147-A177-3AD203B41FA5}">
                      <a16:colId xmlns:a16="http://schemas.microsoft.com/office/drawing/2014/main" val="2878871371"/>
                    </a:ext>
                  </a:extLst>
                </a:gridCol>
              </a:tblGrid>
              <a:tr h="83021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Activation Function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Characteristics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381079"/>
                  </a:ext>
                </a:extLst>
              </a:tr>
              <a:tr h="1120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Hyperbolic Tangent (</a:t>
                      </a:r>
                      <a:r>
                        <a:rPr lang="en-US" dirty="0" err="1"/>
                        <a:t>TanH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 sigmoid function with outputs between -1 and 1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Expensive to compute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Subject to vanishing gradients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97880"/>
                  </a:ext>
                </a:extLst>
              </a:tr>
              <a:tr h="9794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Rectified Linear Unit (</a:t>
                      </a:r>
                      <a:r>
                        <a:rPr lang="en-US" dirty="0" err="1"/>
                        <a:t>ReLU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Fast and effective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Avoids vanishing gradients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lead to neuron death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607420"/>
                  </a:ext>
                </a:extLst>
              </a:tr>
              <a:tr h="83021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Leaky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 modified version that prevents neuron death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5149"/>
                  </a:ext>
                </a:extLst>
              </a:tr>
              <a:tr h="8302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Exponential Linear Unit (ELU)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Best performing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Avoids discontinuity around zero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Expensive to compute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12411"/>
                  </a:ext>
                </a:extLst>
              </a:tr>
            </a:tbl>
          </a:graphicData>
        </a:graphic>
      </p:graphicFrame>
      <p:pic>
        <p:nvPicPr>
          <p:cNvPr id="3076" name="Picture 4" descr="Image result for elu activation">
            <a:extLst>
              <a:ext uri="{FF2B5EF4-FFF2-40B4-BE49-F238E27FC236}">
                <a16:creationId xmlns:a16="http://schemas.microsoft.com/office/drawing/2014/main" id="{91EE69D1-CC7B-4B0D-9507-A8A36439A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1" t="42270" r="56483" b="31644"/>
          <a:stretch/>
        </p:blipFill>
        <p:spPr bwMode="auto">
          <a:xfrm>
            <a:off x="8399634" y="2018485"/>
            <a:ext cx="1391887" cy="103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elu activation">
            <a:extLst>
              <a:ext uri="{FF2B5EF4-FFF2-40B4-BE49-F238E27FC236}">
                <a16:creationId xmlns:a16="http://schemas.microsoft.com/office/drawing/2014/main" id="{31D76403-BB28-4669-AB30-65FE317FA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t="68497" r="55960" b="3413"/>
          <a:stretch/>
        </p:blipFill>
        <p:spPr bwMode="auto">
          <a:xfrm>
            <a:off x="9791521" y="2892066"/>
            <a:ext cx="178546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elu activation">
            <a:extLst>
              <a:ext uri="{FF2B5EF4-FFF2-40B4-BE49-F238E27FC236}">
                <a16:creationId xmlns:a16="http://schemas.microsoft.com/office/drawing/2014/main" id="{890AF617-4299-4F32-8A56-3DA0DED91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3" t="13131" r="4544" b="56496"/>
          <a:stretch/>
        </p:blipFill>
        <p:spPr bwMode="auto">
          <a:xfrm>
            <a:off x="8068754" y="4265316"/>
            <a:ext cx="1711843" cy="137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elu activation">
            <a:extLst>
              <a:ext uri="{FF2B5EF4-FFF2-40B4-BE49-F238E27FC236}">
                <a16:creationId xmlns:a16="http://schemas.microsoft.com/office/drawing/2014/main" id="{6B0CBC6B-7271-42E7-B0E8-6AE0D1912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55" t="67629" r="4331" b="3039"/>
          <a:stretch/>
        </p:blipFill>
        <p:spPr bwMode="auto">
          <a:xfrm>
            <a:off x="9780597" y="5310923"/>
            <a:ext cx="1711011" cy="137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65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61B6-EB19-4393-AC62-79CB19DA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1C3E-31EF-4988-B579-2B55D4D4A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269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Networks with 1 hidden layer</a:t>
            </a:r>
          </a:p>
          <a:p>
            <a:pPr lvl="1"/>
            <a:r>
              <a:rPr lang="en-US" dirty="0"/>
              <a:t>Generally referred to as a 2-layer network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One hidden layer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One output layer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The input layer is not counted</a:t>
            </a:r>
          </a:p>
          <a:p>
            <a:r>
              <a:rPr lang="en-US" dirty="0"/>
              <a:t>The number of nodes in the output layer is determined by the number of outputs</a:t>
            </a:r>
          </a:p>
          <a:p>
            <a:r>
              <a:rPr lang="en-US" dirty="0"/>
              <a:t>The number of nodes in the hidden layer can be chosen at will</a:t>
            </a:r>
          </a:p>
          <a:p>
            <a:pPr lvl="1"/>
            <a:r>
              <a:rPr lang="en-US" dirty="0"/>
              <a:t>More nodes will allow the model to capture more complexity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AA0C0-F710-422E-BF07-F4EDA1C7D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829" y="2165039"/>
            <a:ext cx="3902863" cy="252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6EC4-167C-4E18-8D4E-31EAE72F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2-Layer Neural Net on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10B4-956E-4631-940E-7D20C6E6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3567" cy="275700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Let’s create a 2-layer network for solving the MNIST classification problem</a:t>
            </a:r>
          </a:p>
          <a:p>
            <a:r>
              <a:rPr lang="en-US" sz="2400" dirty="0"/>
              <a:t>We will use </a:t>
            </a:r>
            <a:r>
              <a:rPr lang="en-US" sz="2400" dirty="0" err="1"/>
              <a:t>TanH</a:t>
            </a:r>
            <a:r>
              <a:rPr lang="en-US" sz="2400" dirty="0"/>
              <a:t> activation on the hidden layer</a:t>
            </a:r>
          </a:p>
          <a:p>
            <a:pPr lvl="1"/>
            <a:r>
              <a:rPr lang="en-US" sz="2000" dirty="0"/>
              <a:t>And </a:t>
            </a:r>
            <a:r>
              <a:rPr lang="en-US" sz="2000" dirty="0" err="1"/>
              <a:t>softmax</a:t>
            </a:r>
            <a:r>
              <a:rPr lang="en-US" sz="2000" dirty="0"/>
              <a:t> for the output layer</a:t>
            </a:r>
          </a:p>
          <a:p>
            <a:r>
              <a:rPr lang="en-US" sz="2400" dirty="0"/>
              <a:t>The number of nodes in the hidden layer will be a tunable design parameter</a:t>
            </a:r>
          </a:p>
          <a:p>
            <a:pPr lvl="1"/>
            <a:r>
              <a:rPr lang="en-US" sz="2000" dirty="0"/>
              <a:t>Along with the learning rate, mini-batch size, </a:t>
            </a:r>
            <a:br>
              <a:rPr lang="en-US" sz="2000" dirty="0"/>
            </a:br>
            <a:r>
              <a:rPr lang="en-US" sz="2000" dirty="0"/>
              <a:t>and number of epochs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56B1C3E7-A82A-4272-A8C8-72630053D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291" y="2803820"/>
            <a:ext cx="3735820" cy="2059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6BD2CD-6518-4BFD-AC41-F0C268629B05}"/>
              </a:ext>
            </a:extLst>
          </p:cNvPr>
          <p:cNvSpPr txBox="1"/>
          <p:nvPr/>
        </p:nvSpPr>
        <p:spPr>
          <a:xfrm>
            <a:off x="527641" y="6308209"/>
            <a:ext cx="26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Mnist_NN_1.py</a:t>
            </a:r>
          </a:p>
        </p:txBody>
      </p:sp>
    </p:spTree>
    <p:extLst>
      <p:ext uri="{BB962C8B-B14F-4D97-AF65-F5344CB8AC3E}">
        <p14:creationId xmlns:p14="http://schemas.microsoft.com/office/powerpoint/2010/main" val="157914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6EC4-167C-4E18-8D4E-31EAE72F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2-Layer Neural Net on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10B4-956E-4631-940E-7D20C6E6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7262091" cy="1460500"/>
          </a:xfrm>
        </p:spPr>
        <p:txBody>
          <a:bodyPr>
            <a:normAutofit/>
          </a:bodyPr>
          <a:lstStyle/>
          <a:p>
            <a:r>
              <a:rPr lang="en-US" sz="2000" dirty="0"/>
              <a:t>We’ll start with the previous implementation of </a:t>
            </a:r>
            <a:r>
              <a:rPr lang="en-US" sz="2000" dirty="0" err="1"/>
              <a:t>softmax</a:t>
            </a:r>
            <a:r>
              <a:rPr lang="en-US" sz="2000" dirty="0"/>
              <a:t> regression with mini-batch gradient descent</a:t>
            </a:r>
          </a:p>
          <a:p>
            <a:r>
              <a:rPr lang="en-US" sz="2000" dirty="0"/>
              <a:t>We modify the computations to include the two layers</a:t>
            </a:r>
          </a:p>
          <a:p>
            <a:pPr lvl="1"/>
            <a:r>
              <a:rPr lang="en-US" sz="1600" dirty="0"/>
              <a:t>The output of the first layer becomes the input of the second layer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2DA6CD5-49F2-4DF4-AE36-B5C3F962F743}"/>
              </a:ext>
            </a:extLst>
          </p:cNvPr>
          <p:cNvSpPr txBox="1"/>
          <p:nvPr/>
        </p:nvSpPr>
        <p:spPr>
          <a:xfrm>
            <a:off x="9086850" y="6326871"/>
            <a:ext cx="26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Mnist_NN_1.py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D92BD-01F0-44C9-998B-8734E3A95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97" y="3151188"/>
            <a:ext cx="10210800" cy="3114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6B1C3E7-A82A-4272-A8C8-72630053D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008" y="1823208"/>
            <a:ext cx="2913595" cy="160638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0743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6EC4-167C-4E18-8D4E-31EAE72F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2-Layer Neural Net on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10B4-956E-4631-940E-7D20C6E6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2091" cy="277827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The cost function is the same as before (</a:t>
            </a:r>
            <a:r>
              <a:rPr lang="en-US" sz="2000" dirty="0" err="1"/>
              <a:t>softmax</a:t>
            </a:r>
            <a:r>
              <a:rPr lang="en-US" sz="2000" dirty="0"/>
              <a:t> cross entropy)</a:t>
            </a:r>
          </a:p>
          <a:p>
            <a:pPr lvl="1"/>
            <a:r>
              <a:rPr lang="en-US" sz="1600" dirty="0"/>
              <a:t>But applied to the output of the second layer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The prediction values are also computed from the output of the second layer</a:t>
            </a:r>
          </a:p>
          <a:p>
            <a:pPr lvl="1"/>
            <a:r>
              <a:rPr lang="en-US" sz="1600" dirty="0"/>
              <a:t>Still need to add the </a:t>
            </a:r>
            <a:r>
              <a:rPr lang="en-US" sz="1600" dirty="0" err="1"/>
              <a:t>softmax</a:t>
            </a:r>
            <a:r>
              <a:rPr lang="en-US" sz="1600" dirty="0"/>
              <a:t> to the linear outputs, and then find the maximum</a:t>
            </a:r>
          </a:p>
          <a:p>
            <a:pPr lvl="1"/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2DA6CD5-49F2-4DF4-AE36-B5C3F962F743}"/>
              </a:ext>
            </a:extLst>
          </p:cNvPr>
          <p:cNvSpPr txBox="1"/>
          <p:nvPr/>
        </p:nvSpPr>
        <p:spPr>
          <a:xfrm>
            <a:off x="9086850" y="6326871"/>
            <a:ext cx="26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Mnist_NN_1.py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FD08F-28A5-4502-9303-E9A2C8DEE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32" y="2638425"/>
            <a:ext cx="7134225" cy="790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B33B23-5DDA-47A2-B03E-6353029CF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32" y="4874585"/>
            <a:ext cx="4533900" cy="723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266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Schedule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E10C121-0FDD-47F5-9320-EB6A02DE6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079302"/>
              </p:ext>
            </p:extLst>
          </p:nvPr>
        </p:nvGraphicFramePr>
        <p:xfrm>
          <a:off x="1889760" y="2035690"/>
          <a:ext cx="841248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764425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860432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684932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5776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3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1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0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5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09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06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29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16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8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0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70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6EC4-167C-4E18-8D4E-31EAE72F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2-Layer Neural Net on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10B4-956E-4631-940E-7D20C6E6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104859" cy="4667250"/>
          </a:xfrm>
        </p:spPr>
        <p:txBody>
          <a:bodyPr>
            <a:normAutofit/>
          </a:bodyPr>
          <a:lstStyle/>
          <a:p>
            <a:r>
              <a:rPr lang="en-US" sz="2400" dirty="0"/>
              <a:t>Try with 100 nodes in layer 1: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Very promising results!</a:t>
            </a:r>
          </a:p>
          <a:p>
            <a:r>
              <a:rPr lang="en-US" sz="2400" dirty="0"/>
              <a:t>But…</a:t>
            </a:r>
          </a:p>
          <a:p>
            <a:pPr lvl="1"/>
            <a:r>
              <a:rPr lang="en-US" sz="2000" dirty="0"/>
              <a:t>Is the learning rate OK?</a:t>
            </a:r>
          </a:p>
          <a:p>
            <a:pPr lvl="1"/>
            <a:r>
              <a:rPr lang="en-US" sz="2000" dirty="0"/>
              <a:t>Is the number of epochs OK?</a:t>
            </a:r>
          </a:p>
          <a:p>
            <a:pPr lvl="1"/>
            <a:r>
              <a:rPr lang="en-US" sz="2000" dirty="0"/>
              <a:t>Is the number of hidden nodes OK?</a:t>
            </a:r>
            <a:endParaRPr lang="en-US" sz="1600" dirty="0"/>
          </a:p>
          <a:p>
            <a:pPr lvl="1"/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2DA6CD5-49F2-4DF4-AE36-B5C3F962F743}"/>
              </a:ext>
            </a:extLst>
          </p:cNvPr>
          <p:cNvSpPr txBox="1"/>
          <p:nvPr/>
        </p:nvSpPr>
        <p:spPr>
          <a:xfrm>
            <a:off x="9086850" y="6326871"/>
            <a:ext cx="26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Mnist_NN_1.py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B896F-E17C-445B-8B73-BDBE91EAC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49"/>
          <a:stretch/>
        </p:blipFill>
        <p:spPr>
          <a:xfrm>
            <a:off x="976424" y="2455978"/>
            <a:ext cx="2613887" cy="1181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7F14FE-6B6D-4178-9C02-F266C5B1A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460" y="1690688"/>
            <a:ext cx="3680779" cy="38941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509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21F7-1CA8-42C9-9E79-C7A90C19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Gaining Better Insight about Model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02C33-8AA5-4B65-A77B-3B517FF22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530438"/>
          </a:xfrm>
        </p:spPr>
        <p:txBody>
          <a:bodyPr>
            <a:normAutofit/>
          </a:bodyPr>
          <a:lstStyle/>
          <a:p>
            <a:r>
              <a:rPr lang="en-US" sz="2600" dirty="0"/>
              <a:t>The measurement of the average training cost is useful</a:t>
            </a:r>
          </a:p>
          <a:p>
            <a:pPr lvl="1"/>
            <a:r>
              <a:rPr lang="en-US" sz="2200" dirty="0"/>
              <a:t>But it doesn´t tell us how well the model will perform against the test data</a:t>
            </a:r>
          </a:p>
          <a:p>
            <a:r>
              <a:rPr lang="en-US" sz="2600" dirty="0"/>
              <a:t>We can capture additional metrics that will give us better insight:</a:t>
            </a:r>
          </a:p>
          <a:p>
            <a:pPr lvl="1"/>
            <a:r>
              <a:rPr lang="en-US" sz="2200" dirty="0"/>
              <a:t>The prediction accuracy against the training data</a:t>
            </a:r>
          </a:p>
          <a:p>
            <a:pPr lvl="1"/>
            <a:r>
              <a:rPr lang="en-US" sz="2200" dirty="0"/>
              <a:t>The cost function against the test data</a:t>
            </a:r>
          </a:p>
          <a:p>
            <a:pPr lvl="1"/>
            <a:r>
              <a:rPr lang="en-US" sz="2200" dirty="0"/>
              <a:t>The prediction accuracy against the test data</a:t>
            </a:r>
          </a:p>
        </p:txBody>
      </p:sp>
    </p:spTree>
    <p:extLst>
      <p:ext uri="{BB962C8B-B14F-4D97-AF65-F5344CB8AC3E}">
        <p14:creationId xmlns:p14="http://schemas.microsoft.com/office/powerpoint/2010/main" val="3458874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21F7-1CA8-42C9-9E79-C7A90C19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Gaining Better Insight about Model Fit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C3AB7-FD22-4360-A033-52BB6F9CEA78}"/>
              </a:ext>
            </a:extLst>
          </p:cNvPr>
          <p:cNvSpPr txBox="1"/>
          <p:nvPr/>
        </p:nvSpPr>
        <p:spPr>
          <a:xfrm>
            <a:off x="389417" y="6308209"/>
            <a:ext cx="26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Mnist_NN_2.py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09326-709D-4C77-8192-B0A93252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51" y="1897690"/>
            <a:ext cx="10163175" cy="4019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3985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6EC4-167C-4E18-8D4E-31EAE72F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826257" cy="1325563"/>
          </a:xfrm>
        </p:spPr>
        <p:txBody>
          <a:bodyPr>
            <a:normAutofit/>
          </a:bodyPr>
          <a:lstStyle/>
          <a:p>
            <a:r>
              <a:rPr lang="en-US" dirty="0"/>
              <a:t>Gaining Better Insight about Model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10B4-956E-4631-940E-7D20C6E6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005" y="1591115"/>
            <a:ext cx="3440896" cy="4522606"/>
          </a:xfrm>
        </p:spPr>
        <p:txBody>
          <a:bodyPr>
            <a:normAutofit/>
          </a:bodyPr>
          <a:lstStyle/>
          <a:p>
            <a:r>
              <a:rPr lang="en-US" sz="2400" dirty="0"/>
              <a:t>With: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100 hidden nodes</a:t>
            </a:r>
          </a:p>
          <a:p>
            <a:pPr lvl="1">
              <a:spcBef>
                <a:spcPts val="0"/>
              </a:spcBef>
            </a:pPr>
            <a:r>
              <a:rPr lang="en-US" sz="1800" dirty="0" err="1"/>
              <a:t>TanH</a:t>
            </a:r>
            <a:r>
              <a:rPr lang="en-US" sz="1800" dirty="0"/>
              <a:t> activation</a:t>
            </a:r>
          </a:p>
          <a:p>
            <a:pPr lvl="1">
              <a:spcBef>
                <a:spcPts val="0"/>
              </a:spcBef>
            </a:pPr>
            <a:r>
              <a:rPr lang="en-US" sz="1800" dirty="0" err="1"/>
              <a:t>batch_size</a:t>
            </a:r>
            <a:r>
              <a:rPr lang="en-US" sz="1800" dirty="0"/>
              <a:t> = 32</a:t>
            </a:r>
          </a:p>
          <a:p>
            <a:pPr lvl="1">
              <a:spcBef>
                <a:spcPts val="0"/>
              </a:spcBef>
            </a:pPr>
            <a:r>
              <a:rPr lang="en-US" sz="1800" dirty="0" err="1"/>
              <a:t>learning_rate</a:t>
            </a:r>
            <a:r>
              <a:rPr lang="en-US" sz="1800" dirty="0"/>
              <a:t> = 0.03</a:t>
            </a:r>
          </a:p>
          <a:p>
            <a:pPr lvl="1">
              <a:spcBef>
                <a:spcPts val="0"/>
              </a:spcBef>
            </a:pPr>
            <a:r>
              <a:rPr lang="en-US" sz="1800" dirty="0" err="1"/>
              <a:t>n_epochs</a:t>
            </a:r>
            <a:r>
              <a:rPr lang="en-US" sz="1800" dirty="0"/>
              <a:t> = 100</a:t>
            </a:r>
          </a:p>
          <a:p>
            <a:pPr>
              <a:spcBef>
                <a:spcPts val="0"/>
              </a:spcBef>
            </a:pP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/>
              <a:t>It would be nice to plot the results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2DA6CD5-49F2-4DF4-AE36-B5C3F962F743}"/>
              </a:ext>
            </a:extLst>
          </p:cNvPr>
          <p:cNvSpPr txBox="1"/>
          <p:nvPr/>
        </p:nvSpPr>
        <p:spPr>
          <a:xfrm>
            <a:off x="9086850" y="6326871"/>
            <a:ext cx="26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Mnist_NN_2.py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63173-1E73-4C94-B01B-AE5334921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8" y="1555981"/>
            <a:ext cx="7895560" cy="4936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3990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3248-42DE-42EC-95ED-83304C35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C7E6-63BA-4299-9118-A3B53F6EB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the 2-layer neural network for MNIST classification</a:t>
            </a:r>
          </a:p>
          <a:p>
            <a:pPr lvl="1"/>
            <a:r>
              <a:rPr lang="en-US" dirty="0"/>
              <a:t>From Mnist_NN_2.py</a:t>
            </a:r>
          </a:p>
          <a:p>
            <a:r>
              <a:rPr lang="en-US" dirty="0"/>
              <a:t>Save a history of the four measurements at every epoch eval step: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Cost against training data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Cost against test data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Accuracy against training data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Accuracy against test data</a:t>
            </a:r>
          </a:p>
          <a:p>
            <a:pPr lvl="1"/>
            <a:r>
              <a:rPr lang="en-US" dirty="0"/>
              <a:t>Hints: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Define a Python list for each, and append the values every time you compute them</a:t>
            </a:r>
          </a:p>
          <a:p>
            <a:r>
              <a:rPr lang="en-US" dirty="0"/>
              <a:t>Make two plots using </a:t>
            </a:r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/>
              <a:t>Cost vs. epoch (both training and test)</a:t>
            </a:r>
          </a:p>
          <a:p>
            <a:pPr lvl="1"/>
            <a:r>
              <a:rPr lang="en-US" dirty="0"/>
              <a:t>Accuracy vs. epoch (both training and test)</a:t>
            </a:r>
          </a:p>
        </p:txBody>
      </p:sp>
    </p:spTree>
    <p:extLst>
      <p:ext uri="{BB962C8B-B14F-4D97-AF65-F5344CB8AC3E}">
        <p14:creationId xmlns:p14="http://schemas.microsoft.com/office/powerpoint/2010/main" val="247157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02FA-8BDF-43CF-BD1F-DCD26BD2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100 neurons, learning_rate=0.03, 100 epochs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994F3-0F8B-4B54-B972-7267DB071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69" y="1531790"/>
            <a:ext cx="5438775" cy="420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3E0069-D614-4E04-992E-69DC2C35E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12" y="1404790"/>
            <a:ext cx="55149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62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6E1071-9036-438F-A3F7-143FD8532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30" y="1363493"/>
            <a:ext cx="5509737" cy="4328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C4A108-9BAC-4C1F-84F2-3D104C6AD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45" y="1432079"/>
            <a:ext cx="5479255" cy="42599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7E02FA-8BDF-43CF-BD1F-DCD26BD2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100 neurons, learning_rate=0.03, 100 epochs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A929E-08A0-4BD3-A8FA-F5C1682F6615}"/>
              </a:ext>
            </a:extLst>
          </p:cNvPr>
          <p:cNvCxnSpPr/>
          <p:nvPr/>
        </p:nvCxnSpPr>
        <p:spPr>
          <a:xfrm>
            <a:off x="2717075" y="1822947"/>
            <a:ext cx="0" cy="347821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A07EAF-C759-441C-AE9B-380FF5EC6023}"/>
              </a:ext>
            </a:extLst>
          </p:cNvPr>
          <p:cNvCxnSpPr/>
          <p:nvPr/>
        </p:nvCxnSpPr>
        <p:spPr>
          <a:xfrm>
            <a:off x="10732952" y="1788654"/>
            <a:ext cx="0" cy="347821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AF7D4E-906E-49CA-88ED-718F7A829F99}"/>
              </a:ext>
            </a:extLst>
          </p:cNvPr>
          <p:cNvSpPr txBox="1"/>
          <p:nvPr/>
        </p:nvSpPr>
        <p:spPr>
          <a:xfrm>
            <a:off x="2717075" y="2064973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Lowest test cost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CDD8CA-69AA-418C-8535-8D4A44972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6" y="5494507"/>
            <a:ext cx="6921499" cy="132556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Test cost reaches a minimum at epoch 30, then slightly degrades</a:t>
            </a:r>
          </a:p>
          <a:p>
            <a:pPr lvl="1"/>
            <a:r>
              <a:rPr lang="en-US" dirty="0"/>
              <a:t>Test accuracy continues to improve for a few more epochs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Then just oscillates around the maximum values</a:t>
            </a:r>
          </a:p>
          <a:p>
            <a:pPr lvl="1"/>
            <a:r>
              <a:rPr lang="en-US" dirty="0"/>
              <a:t>Cost values roughly predict accuracy, but not exactly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8B49B-D59E-4A8B-9FF1-2AA6E4FE9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262" y="5771820"/>
            <a:ext cx="4991533" cy="937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7080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AD27-1775-4BB2-A85E-C5049343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let it run Longer?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5675-80A6-42DA-B3CB-F642BF0B1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Will the behavior continue?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77CC7-855F-4DEF-9245-DAAC320168BD}"/>
              </a:ext>
            </a:extLst>
          </p:cNvPr>
          <p:cNvSpPr txBox="1"/>
          <p:nvPr/>
        </p:nvSpPr>
        <p:spPr>
          <a:xfrm>
            <a:off x="389417" y="6308209"/>
            <a:ext cx="26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Mnist_NN_3.py</a:t>
            </a:r>
          </a:p>
        </p:txBody>
      </p:sp>
    </p:spTree>
    <p:extLst>
      <p:ext uri="{BB962C8B-B14F-4D97-AF65-F5344CB8AC3E}">
        <p14:creationId xmlns:p14="http://schemas.microsoft.com/office/powerpoint/2010/main" val="390193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50C2-636C-49B1-A51A-AFD05042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100 neurons, learning_rate=0.03, 1000 epochs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617C84-362D-4668-A95B-EF9400A5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57338"/>
            <a:ext cx="5467350" cy="418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F9743-6CA9-41A0-AEFA-6491C9E29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1587500"/>
            <a:ext cx="5534025" cy="419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CE2FDA-381E-47F2-9A9E-E92E60F2D5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981"/>
          <a:stretch/>
        </p:blipFill>
        <p:spPr>
          <a:xfrm>
            <a:off x="8093247" y="5782612"/>
            <a:ext cx="2695575" cy="885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C4D129-2DBF-44E1-B73E-79C10917E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32" y="5640945"/>
            <a:ext cx="6921499" cy="116898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The test cost continues to degrade</a:t>
            </a:r>
          </a:p>
          <a:p>
            <a:pPr lvl="1"/>
            <a:r>
              <a:rPr lang="en-US" dirty="0"/>
              <a:t>The test accuracy remains stable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It is more common to have it degrade too</a:t>
            </a:r>
          </a:p>
        </p:txBody>
      </p:sp>
    </p:spTree>
    <p:extLst>
      <p:ext uri="{BB962C8B-B14F-4D97-AF65-F5344CB8AC3E}">
        <p14:creationId xmlns:p14="http://schemas.microsoft.com/office/powerpoint/2010/main" val="3840652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AD27-1775-4BB2-A85E-C5049343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5675-80A6-42DA-B3CB-F642BF0B1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Is 0.3 a reasonable learning_rate?</a:t>
            </a:r>
          </a:p>
          <a:p>
            <a:r>
              <a:rPr lang="en-US" sz="2400" dirty="0"/>
              <a:t>Let’s run multiple rates and compare the behavior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5AD54-2844-4058-9BB7-5A7260561DCF}"/>
              </a:ext>
            </a:extLst>
          </p:cNvPr>
          <p:cNvSpPr txBox="1"/>
          <p:nvPr/>
        </p:nvSpPr>
        <p:spPr>
          <a:xfrm>
            <a:off x="389417" y="6308209"/>
            <a:ext cx="26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Mnist_NN_3.py</a:t>
            </a:r>
          </a:p>
        </p:txBody>
      </p:sp>
    </p:spTree>
    <p:extLst>
      <p:ext uri="{BB962C8B-B14F-4D97-AF65-F5344CB8AC3E}">
        <p14:creationId xmlns:p14="http://schemas.microsoft.com/office/powerpoint/2010/main" val="397941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 </a:t>
            </a:r>
            <a:r>
              <a:rPr lang="es-CR" dirty="0" err="1"/>
              <a:t>for</a:t>
            </a:r>
            <a:r>
              <a:rPr lang="es-CR" dirty="0"/>
              <a:t> </a:t>
            </a:r>
            <a:r>
              <a:rPr lang="es-CR" dirty="0" err="1"/>
              <a:t>Week</a:t>
            </a:r>
            <a:r>
              <a:rPr lang="es-CR" dirty="0"/>
              <a:t>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049795" cy="4866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 err="1"/>
              <a:t>Theory</a:t>
            </a:r>
            <a:endParaRPr lang="es-CR" dirty="0"/>
          </a:p>
          <a:p>
            <a:pPr lvl="1"/>
            <a:r>
              <a:rPr lang="es-CR" dirty="0"/>
              <a:t>Neural Networks</a:t>
            </a: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History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Topologies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Shallow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networks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>
                <a:solidFill>
                  <a:schemeClr val="tx1"/>
                </a:solidFill>
              </a:rPr>
              <a:t>Effect of learning rate</a:t>
            </a:r>
          </a:p>
          <a:p>
            <a:pPr lvl="2"/>
            <a:r>
              <a:rPr lang="es-CR" dirty="0">
                <a:solidFill>
                  <a:schemeClr val="tx1"/>
                </a:solidFill>
              </a:rPr>
              <a:t>Adaptive learning schemes</a:t>
            </a:r>
          </a:p>
          <a:p>
            <a:pPr lvl="2"/>
            <a:r>
              <a:rPr lang="es-CR" dirty="0">
                <a:solidFill>
                  <a:schemeClr val="tx1"/>
                </a:solidFill>
              </a:rPr>
              <a:t>Early stopping</a:t>
            </a:r>
          </a:p>
          <a:p>
            <a:pPr lvl="2"/>
            <a:r>
              <a:rPr lang="es-CR" dirty="0">
                <a:solidFill>
                  <a:schemeClr val="tx1"/>
                </a:solidFill>
              </a:rPr>
              <a:t>Effect of number of nodes</a:t>
            </a:r>
          </a:p>
          <a:p>
            <a:pPr lvl="2"/>
            <a:r>
              <a:rPr lang="es-CR" dirty="0">
                <a:solidFill>
                  <a:schemeClr val="tx1"/>
                </a:solidFill>
              </a:rPr>
              <a:t>Regularization</a:t>
            </a:r>
          </a:p>
          <a:p>
            <a:pPr lvl="2"/>
            <a:endParaRPr lang="es-CR" dirty="0">
              <a:solidFill>
                <a:schemeClr val="tx1"/>
              </a:solidFill>
            </a:endParaRPr>
          </a:p>
          <a:p>
            <a:pPr lvl="1"/>
            <a:endParaRPr lang="es-CR" dirty="0">
              <a:solidFill>
                <a:schemeClr val="tx1"/>
              </a:solidFill>
            </a:endParaRPr>
          </a:p>
          <a:p>
            <a:pPr lvl="1"/>
            <a:endParaRPr lang="es-CR" dirty="0">
              <a:solidFill>
                <a:schemeClr val="tx1"/>
              </a:solidFill>
            </a:endParaRPr>
          </a:p>
          <a:p>
            <a:pPr lvl="2"/>
            <a:endParaRPr lang="es-C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E47AE9-7A7A-4E11-890A-DFFA4335BDE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49795" cy="4522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R" dirty="0" err="1"/>
              <a:t>Practice</a:t>
            </a:r>
            <a:endParaRPr lang="es-CR" dirty="0"/>
          </a:p>
          <a:p>
            <a:pPr lvl="1"/>
            <a:r>
              <a:rPr lang="es-CR" dirty="0"/>
              <a:t>Neural </a:t>
            </a:r>
            <a:r>
              <a:rPr lang="es-CR" dirty="0" err="1"/>
              <a:t>networks</a:t>
            </a:r>
            <a:r>
              <a:rPr lang="es-CR" dirty="0"/>
              <a:t> in </a:t>
            </a:r>
            <a:r>
              <a:rPr lang="es-CR" dirty="0" err="1"/>
              <a:t>TensorFlow</a:t>
            </a:r>
            <a:endParaRPr lang="es-CR" dirty="0"/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Shallow</a:t>
            </a:r>
            <a:r>
              <a:rPr lang="es-CR" dirty="0">
                <a:solidFill>
                  <a:schemeClr val="tx1"/>
                </a:solidFill>
              </a:rPr>
              <a:t> NN </a:t>
            </a:r>
            <a:r>
              <a:rPr lang="es-CR" dirty="0" err="1">
                <a:solidFill>
                  <a:schemeClr val="tx1"/>
                </a:solidFill>
              </a:rPr>
              <a:t>of</a:t>
            </a:r>
            <a:r>
              <a:rPr lang="es-CR" dirty="0">
                <a:solidFill>
                  <a:schemeClr val="tx1"/>
                </a:solidFill>
              </a:rPr>
              <a:t> MNIST</a:t>
            </a:r>
          </a:p>
          <a:p>
            <a:pPr lvl="2"/>
            <a:r>
              <a:rPr lang="es-CR" dirty="0">
                <a:solidFill>
                  <a:schemeClr val="tx1"/>
                </a:solidFill>
              </a:rPr>
              <a:t>Shallow NN of Vehicle Price</a:t>
            </a:r>
          </a:p>
          <a:p>
            <a:pPr lvl="2"/>
            <a:r>
              <a:rPr lang="es-CR" dirty="0">
                <a:solidFill>
                  <a:schemeClr val="tx1"/>
                </a:solidFill>
              </a:rPr>
              <a:t>Shallow NN of Credit Default</a:t>
            </a:r>
          </a:p>
          <a:p>
            <a:pPr lvl="2"/>
            <a:r>
              <a:rPr lang="es-CR" dirty="0">
                <a:solidFill>
                  <a:schemeClr val="tx1"/>
                </a:solidFill>
              </a:rPr>
              <a:t>Early stopping</a:t>
            </a:r>
          </a:p>
          <a:p>
            <a:pPr lvl="2"/>
            <a:r>
              <a:rPr lang="es-CR" dirty="0">
                <a:solidFill>
                  <a:schemeClr val="tx1"/>
                </a:solidFill>
              </a:rPr>
              <a:t>Adaptive learning</a:t>
            </a:r>
          </a:p>
          <a:p>
            <a:pPr lvl="2"/>
            <a:r>
              <a:rPr lang="es-CR" dirty="0">
                <a:solidFill>
                  <a:schemeClr val="tx1"/>
                </a:solidFill>
              </a:rPr>
              <a:t>Regularization</a:t>
            </a:r>
          </a:p>
          <a:p>
            <a:pPr lvl="1"/>
            <a:endParaRPr lang="es-CR" dirty="0"/>
          </a:p>
          <a:p>
            <a:pPr lvl="1"/>
            <a:endParaRPr lang="es-C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391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665405-D7A9-4202-890F-79470EF75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638" y="1260922"/>
            <a:ext cx="5532599" cy="43361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1F1B2F-26ED-402C-9FDC-BCFFFD46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08" y="1378921"/>
            <a:ext cx="5524979" cy="4252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7E02FA-8BDF-43CF-BD1F-DCD26BD2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100 neurons, learning_rate=0.01, 100 epochs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A929E-08A0-4BD3-A8FA-F5C1682F6615}"/>
              </a:ext>
            </a:extLst>
          </p:cNvPr>
          <p:cNvCxnSpPr/>
          <p:nvPr/>
        </p:nvCxnSpPr>
        <p:spPr>
          <a:xfrm>
            <a:off x="3894484" y="1689894"/>
            <a:ext cx="0" cy="347821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A07EAF-C759-441C-AE9B-380FF5EC6023}"/>
              </a:ext>
            </a:extLst>
          </p:cNvPr>
          <p:cNvCxnSpPr/>
          <p:nvPr/>
        </p:nvCxnSpPr>
        <p:spPr>
          <a:xfrm>
            <a:off x="9985241" y="1689894"/>
            <a:ext cx="0" cy="347821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29426DD-13A0-4D39-A3C2-FF16510CE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129" y="5715324"/>
            <a:ext cx="5166808" cy="9297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228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0337B1-5E2E-4DAE-A37D-8166FEDA6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228" y="1394163"/>
            <a:ext cx="5616427" cy="4244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1F5DF7-44F5-47EF-9CE5-B1AD18AE0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45" y="1409404"/>
            <a:ext cx="5654530" cy="4229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7E02FA-8BDF-43CF-BD1F-DCD26BD2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100 neurons, learning_rate=0.03, 100 epochs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A929E-08A0-4BD3-A8FA-F5C1682F6615}"/>
              </a:ext>
            </a:extLst>
          </p:cNvPr>
          <p:cNvCxnSpPr/>
          <p:nvPr/>
        </p:nvCxnSpPr>
        <p:spPr>
          <a:xfrm>
            <a:off x="2182969" y="1690688"/>
            <a:ext cx="0" cy="347821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A07EAF-C759-441C-AE9B-380FF5EC6023}"/>
              </a:ext>
            </a:extLst>
          </p:cNvPr>
          <p:cNvCxnSpPr/>
          <p:nvPr/>
        </p:nvCxnSpPr>
        <p:spPr>
          <a:xfrm>
            <a:off x="8220835" y="1690688"/>
            <a:ext cx="0" cy="347821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BB665E8-7059-4CBF-A166-247211EA4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884" y="5779771"/>
            <a:ext cx="4861981" cy="9297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5710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CC712F4-765C-4E08-93B8-B813C8FBE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410" y="1324889"/>
            <a:ext cx="5547841" cy="42370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0A3FAD-A3EA-4EE7-8B3F-FE1FF54C3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73" y="1324889"/>
            <a:ext cx="5730737" cy="42370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F50C2-636C-49B1-A51A-AFD05042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100 neurons, learning_rate=0.05, 100 epochs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A47DAE-845C-4BE5-A85D-D9B09D57927B}"/>
              </a:ext>
            </a:extLst>
          </p:cNvPr>
          <p:cNvCxnSpPr/>
          <p:nvPr/>
        </p:nvCxnSpPr>
        <p:spPr>
          <a:xfrm>
            <a:off x="1873876" y="1587120"/>
            <a:ext cx="0" cy="347821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12E00F-E7A7-4D61-B4D7-D0BE95432D0B}"/>
              </a:ext>
            </a:extLst>
          </p:cNvPr>
          <p:cNvCxnSpPr/>
          <p:nvPr/>
        </p:nvCxnSpPr>
        <p:spPr>
          <a:xfrm>
            <a:off x="8972770" y="1587120"/>
            <a:ext cx="0" cy="347821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159742A-6558-4D14-A026-010BF2241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142" y="5675409"/>
            <a:ext cx="4938188" cy="9678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91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14F2D7B-FADE-4D7D-913C-4AFDCCFF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520" y="1267645"/>
            <a:ext cx="5555461" cy="4267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8E8C19-695A-4DD7-98CA-535114340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83" y="1355371"/>
            <a:ext cx="5730737" cy="42066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F50C2-636C-49B1-A51A-AFD05042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100 neurons, learning_rate=0.1, 100 epochs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A47DAE-845C-4BE5-A85D-D9B09D57927B}"/>
              </a:ext>
            </a:extLst>
          </p:cNvPr>
          <p:cNvCxnSpPr/>
          <p:nvPr/>
        </p:nvCxnSpPr>
        <p:spPr>
          <a:xfrm>
            <a:off x="1461752" y="1633959"/>
            <a:ext cx="0" cy="347821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12E00F-E7A7-4D61-B4D7-D0BE95432D0B}"/>
              </a:ext>
            </a:extLst>
          </p:cNvPr>
          <p:cNvCxnSpPr/>
          <p:nvPr/>
        </p:nvCxnSpPr>
        <p:spPr>
          <a:xfrm>
            <a:off x="9086046" y="1633959"/>
            <a:ext cx="0" cy="347821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B6F5470-5BA3-4C37-9561-67D5DDDE0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847" y="5649702"/>
            <a:ext cx="4938188" cy="937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140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C5089EE-1BB6-413C-9BA7-05BCAABA3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8318"/>
            <a:ext cx="5502117" cy="4275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F50C2-636C-49B1-A51A-AFD05042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100 neurons, learning_rate=0.3, 100 epochs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C5FDE5-4031-4398-B913-65E3CD820ABA}"/>
              </a:ext>
            </a:extLst>
          </p:cNvPr>
          <p:cNvSpPr txBox="1">
            <a:spLocks/>
          </p:cNvSpPr>
          <p:nvPr/>
        </p:nvSpPr>
        <p:spPr>
          <a:xfrm>
            <a:off x="657896" y="5807289"/>
            <a:ext cx="4776989" cy="983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Jumpy approach to gradient descent</a:t>
            </a:r>
          </a:p>
          <a:p>
            <a:pPr lvl="1"/>
            <a:r>
              <a:rPr lang="en-US" sz="2000" dirty="0"/>
              <a:t>Converging slower</a:t>
            </a:r>
          </a:p>
          <a:p>
            <a:r>
              <a:rPr lang="en-US" sz="2400" dirty="0"/>
              <a:t>No clear minimum in test cost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F1D690-E773-4A5D-8595-CB34B4CC2B13}"/>
              </a:ext>
            </a:extLst>
          </p:cNvPr>
          <p:cNvCxnSpPr/>
          <p:nvPr/>
        </p:nvCxnSpPr>
        <p:spPr>
          <a:xfrm>
            <a:off x="8300434" y="1582444"/>
            <a:ext cx="0" cy="347821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3B44CC6-4BDB-4CD7-B185-DC8ECE037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00" y="1337128"/>
            <a:ext cx="5547841" cy="418374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406CA3-51E2-4A83-A536-0C587F9E749B}"/>
              </a:ext>
            </a:extLst>
          </p:cNvPr>
          <p:cNvCxnSpPr/>
          <p:nvPr/>
        </p:nvCxnSpPr>
        <p:spPr>
          <a:xfrm>
            <a:off x="1768699" y="1582444"/>
            <a:ext cx="0" cy="347821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0621AE4-3518-4E73-BC0F-6411D43E5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228" y="5664080"/>
            <a:ext cx="4922947" cy="9830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9395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AD27-1775-4BB2-A85E-C5049343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5675-80A6-42DA-B3CB-F642BF0B1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it is too high, we will have a “jumpy” descent</a:t>
            </a:r>
          </a:p>
          <a:p>
            <a:pPr lvl="1"/>
            <a:r>
              <a:rPr lang="en-US" sz="2000" dirty="0"/>
              <a:t>Risks not finding the minimum</a:t>
            </a:r>
          </a:p>
          <a:p>
            <a:r>
              <a:rPr lang="en-US" sz="2400" dirty="0"/>
              <a:t>A well tuned rate will produce a fast &amp; smooth descent</a:t>
            </a:r>
          </a:p>
          <a:p>
            <a:pPr lvl="1"/>
            <a:r>
              <a:rPr lang="en-US" sz="2000" dirty="0"/>
              <a:t>Like 0.1 in this example</a:t>
            </a:r>
          </a:p>
          <a:p>
            <a:r>
              <a:rPr lang="en-US" sz="2400" dirty="0"/>
              <a:t>Making it smaller makes the convergence slower</a:t>
            </a:r>
          </a:p>
          <a:p>
            <a:pPr lvl="1"/>
            <a:r>
              <a:rPr lang="en-US" sz="2000" dirty="0"/>
              <a:t>But results are not necessarily better</a:t>
            </a:r>
          </a:p>
          <a:p>
            <a:r>
              <a:rPr lang="en-US" sz="2400" dirty="0"/>
              <a:t>The behavior can be different for every problem and network</a:t>
            </a:r>
          </a:p>
          <a:p>
            <a:pPr lvl="1"/>
            <a:r>
              <a:rPr lang="en-US" sz="2000" dirty="0"/>
              <a:t>Some do converge deeper with lower learning rates</a:t>
            </a:r>
          </a:p>
          <a:p>
            <a:pPr lvl="1"/>
            <a:r>
              <a:rPr lang="en-US" sz="2000" dirty="0"/>
              <a:t>It is important to explore and understand the behavior of your system through experiments</a:t>
            </a:r>
          </a:p>
          <a:p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1572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AD27-1775-4BB2-A85E-C5049343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Number of Hidden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5675-80A6-42DA-B3CB-F642BF0B1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Let’s observe the behavior with different numbers of hidden nodes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5625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2D5F08-88E9-4AA9-911F-61875D3F2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520" y="1279974"/>
            <a:ext cx="5479255" cy="42980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30333D-8B83-4357-B55B-3F649AF30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59" y="1381955"/>
            <a:ext cx="5555461" cy="41532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F50C2-636C-49B1-A51A-AFD05042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50 neurons, learning_rate=0.05, 100 epochs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A47DAE-845C-4BE5-A85D-D9B09D57927B}"/>
              </a:ext>
            </a:extLst>
          </p:cNvPr>
          <p:cNvCxnSpPr/>
          <p:nvPr/>
        </p:nvCxnSpPr>
        <p:spPr>
          <a:xfrm>
            <a:off x="1783724" y="1633959"/>
            <a:ext cx="0" cy="347821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12E00F-E7A7-4D61-B4D7-D0BE95432D0B}"/>
              </a:ext>
            </a:extLst>
          </p:cNvPr>
          <p:cNvCxnSpPr/>
          <p:nvPr/>
        </p:nvCxnSpPr>
        <p:spPr>
          <a:xfrm>
            <a:off x="8454981" y="1633959"/>
            <a:ext cx="0" cy="347821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DF717AA-4F81-41F9-80FD-EA4726BAA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476" y="5652807"/>
            <a:ext cx="4900085" cy="8992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767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14F2D7B-FADE-4D7D-913C-4AFDCCFF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520" y="1267645"/>
            <a:ext cx="5555461" cy="4267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8E8C19-695A-4DD7-98CA-535114340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83" y="1355371"/>
            <a:ext cx="5730737" cy="42066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F50C2-636C-49B1-A51A-AFD05042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100 neurons, learning_rate=0.1, 100 epochs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A47DAE-845C-4BE5-A85D-D9B09D57927B}"/>
              </a:ext>
            </a:extLst>
          </p:cNvPr>
          <p:cNvCxnSpPr/>
          <p:nvPr/>
        </p:nvCxnSpPr>
        <p:spPr>
          <a:xfrm>
            <a:off x="1461752" y="1633959"/>
            <a:ext cx="0" cy="347821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12E00F-E7A7-4D61-B4D7-D0BE95432D0B}"/>
              </a:ext>
            </a:extLst>
          </p:cNvPr>
          <p:cNvCxnSpPr/>
          <p:nvPr/>
        </p:nvCxnSpPr>
        <p:spPr>
          <a:xfrm>
            <a:off x="9086046" y="1633959"/>
            <a:ext cx="0" cy="347821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B6F5470-5BA3-4C37-9561-67D5DDDE0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847" y="5649702"/>
            <a:ext cx="4938188" cy="937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029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3693EC-184A-4297-9877-ABAB808E9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481" y="1251036"/>
            <a:ext cx="5563082" cy="43513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51FD88-57FE-44BE-906E-51984D4C5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78" y="1302836"/>
            <a:ext cx="5570703" cy="4252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F50C2-636C-49B1-A51A-AFD05042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200 neurons, learning_rate=0.1, 100 epochs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A47DAE-845C-4BE5-A85D-D9B09D57927B}"/>
              </a:ext>
            </a:extLst>
          </p:cNvPr>
          <p:cNvCxnSpPr/>
          <p:nvPr/>
        </p:nvCxnSpPr>
        <p:spPr>
          <a:xfrm>
            <a:off x="1873876" y="1633959"/>
            <a:ext cx="0" cy="347821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12E00F-E7A7-4D61-B4D7-D0BE95432D0B}"/>
              </a:ext>
            </a:extLst>
          </p:cNvPr>
          <p:cNvCxnSpPr/>
          <p:nvPr/>
        </p:nvCxnSpPr>
        <p:spPr>
          <a:xfrm>
            <a:off x="9459533" y="1633959"/>
            <a:ext cx="0" cy="347821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240A405-FB53-48B7-8C34-5B27879E0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593" y="5593982"/>
            <a:ext cx="4953429" cy="944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631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F83A-3744-42E9-ADA8-91579B53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Aviso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50C63-3668-4899-9254-0D47E028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becados</a:t>
            </a:r>
            <a:r>
              <a:rPr lang="en-US" dirty="0"/>
              <a:t> por el MICITT, es </a:t>
            </a:r>
            <a:r>
              <a:rPr lang="en-US" dirty="0" err="1"/>
              <a:t>obligatorio</a:t>
            </a:r>
            <a:r>
              <a:rPr lang="en-US" dirty="0"/>
              <a:t> </a:t>
            </a:r>
            <a:r>
              <a:rPr lang="en-US" dirty="0" err="1"/>
              <a:t>llenar</a:t>
            </a:r>
            <a:r>
              <a:rPr lang="en-US" dirty="0"/>
              <a:t> un </a:t>
            </a:r>
            <a:r>
              <a:rPr lang="en-US" dirty="0" err="1"/>
              <a:t>formulario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de </a:t>
            </a:r>
            <a:r>
              <a:rPr lang="en-US" dirty="0" err="1"/>
              <a:t>participantes</a:t>
            </a:r>
            <a:r>
              <a:rPr lang="en-US" dirty="0"/>
              <a:t> que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localizar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enlace:</a:t>
            </a:r>
          </a:p>
          <a:p>
            <a:pPr lvl="1"/>
            <a:r>
              <a:rPr lang="en-US" u="sng" dirty="0">
                <a:hlinkClick r:id="rId2"/>
              </a:rPr>
              <a:t>http://www.conicit.go.cr/tramites/Seguimiento_PINN.aspx</a:t>
            </a:r>
            <a:r>
              <a:rPr lang="en-US" dirty="0"/>
              <a:t>. 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Buscar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i="1" dirty="0" err="1">
                <a:solidFill>
                  <a:schemeClr val="tx1"/>
                </a:solidFill>
              </a:rPr>
              <a:t>Formulario</a:t>
            </a:r>
            <a:r>
              <a:rPr lang="en-US" i="1" dirty="0">
                <a:solidFill>
                  <a:schemeClr val="tx1"/>
                </a:solidFill>
              </a:rPr>
              <a:t> de </a:t>
            </a:r>
            <a:r>
              <a:rPr lang="en-US" i="1" dirty="0" err="1">
                <a:solidFill>
                  <a:schemeClr val="tx1"/>
                </a:solidFill>
              </a:rPr>
              <a:t>información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inicial</a:t>
            </a:r>
            <a:r>
              <a:rPr lang="en-US" i="1" dirty="0">
                <a:solidFill>
                  <a:schemeClr val="tx1"/>
                </a:solidFill>
              </a:rPr>
              <a:t> para los </a:t>
            </a:r>
            <a:r>
              <a:rPr lang="en-US" i="1" dirty="0" err="1">
                <a:solidFill>
                  <a:schemeClr val="tx1"/>
                </a:solidFill>
              </a:rPr>
              <a:t>participantes</a:t>
            </a:r>
            <a:r>
              <a:rPr lang="en-US" dirty="0">
                <a:solidFill>
                  <a:schemeClr val="tx1"/>
                </a:solidFill>
              </a:rPr>
              <a:t>”, y </a:t>
            </a:r>
            <a:r>
              <a:rPr lang="en-US" dirty="0" err="1">
                <a:solidFill>
                  <a:schemeClr val="tx1"/>
                </a:solidFill>
              </a:rPr>
              <a:t>seguir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vínculo</a:t>
            </a:r>
            <a:r>
              <a:rPr lang="en-US" dirty="0">
                <a:solidFill>
                  <a:schemeClr val="tx1"/>
                </a:solidFill>
              </a:rPr>
              <a:t> al </a:t>
            </a:r>
            <a:r>
              <a:rPr lang="en-US" dirty="0" err="1">
                <a:solidFill>
                  <a:schemeClr val="tx1"/>
                </a:solidFill>
              </a:rPr>
              <a:t>formulario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electrónico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/>
              <a:t>Necesito</a:t>
            </a:r>
            <a:r>
              <a:rPr lang="en-US" dirty="0"/>
              <a:t> que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firmen</a:t>
            </a:r>
            <a:r>
              <a:rPr lang="en-US" dirty="0"/>
              <a:t> la hoja </a:t>
            </a:r>
            <a:r>
              <a:rPr lang="en-US" dirty="0" err="1"/>
              <a:t>denominada</a:t>
            </a:r>
            <a:r>
              <a:rPr lang="en-US" dirty="0"/>
              <a:t> “Lista de </a:t>
            </a:r>
            <a:r>
              <a:rPr lang="en-US" dirty="0" err="1"/>
              <a:t>confirmación</a:t>
            </a:r>
            <a:r>
              <a:rPr lang="en-US" dirty="0"/>
              <a:t> de </a:t>
            </a:r>
            <a:r>
              <a:rPr lang="en-US" dirty="0" err="1"/>
              <a:t>requerimiento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Sólo</a:t>
            </a:r>
            <a:r>
              <a:rPr lang="en-US" dirty="0"/>
              <a:t> </a:t>
            </a:r>
            <a:r>
              <a:rPr lang="en-US" dirty="0" err="1"/>
              <a:t>tengo</a:t>
            </a:r>
            <a:r>
              <a:rPr lang="en-US" dirty="0"/>
              <a:t> 41 </a:t>
            </a:r>
            <a:r>
              <a:rPr lang="en-US" dirty="0" err="1"/>
              <a:t>firmas</a:t>
            </a:r>
            <a:r>
              <a:rPr lang="en-US" dirty="0"/>
              <a:t>.  Deben ser 47.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72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40B1D8-A682-4930-9AF5-6ADDCBB63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539" y="1306646"/>
            <a:ext cx="5524979" cy="4320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04A2C2-E586-4834-A8FE-147FF86FC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60" y="1306646"/>
            <a:ext cx="5768840" cy="42447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F50C2-636C-49B1-A51A-AFD05042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500 neurons, learning_rate=0.1, 100 epochs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A47DAE-845C-4BE5-A85D-D9B09D57927B}"/>
              </a:ext>
            </a:extLst>
          </p:cNvPr>
          <p:cNvCxnSpPr/>
          <p:nvPr/>
        </p:nvCxnSpPr>
        <p:spPr>
          <a:xfrm>
            <a:off x="1783724" y="1633959"/>
            <a:ext cx="0" cy="347821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12E00F-E7A7-4D61-B4D7-D0BE95432D0B}"/>
              </a:ext>
            </a:extLst>
          </p:cNvPr>
          <p:cNvCxnSpPr/>
          <p:nvPr/>
        </p:nvCxnSpPr>
        <p:spPr>
          <a:xfrm>
            <a:off x="10361054" y="1633959"/>
            <a:ext cx="0" cy="347821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E9FF11D-8942-47EA-AB90-B0B79B791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977" y="5693546"/>
            <a:ext cx="4900085" cy="906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956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DABF3F-BC50-4288-8DC5-47530A22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125" y="1291405"/>
            <a:ext cx="5555461" cy="42751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0EBD08-98FD-45A8-B97D-5C2EDD865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58" y="1406135"/>
            <a:ext cx="5555461" cy="41532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F50C2-636C-49B1-A51A-AFD05042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1000 neurons, learning_rate=0.1, 100 epochs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A47DAE-845C-4BE5-A85D-D9B09D57927B}"/>
              </a:ext>
            </a:extLst>
          </p:cNvPr>
          <p:cNvCxnSpPr/>
          <p:nvPr/>
        </p:nvCxnSpPr>
        <p:spPr>
          <a:xfrm>
            <a:off x="1783724" y="1633959"/>
            <a:ext cx="0" cy="347821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12E00F-E7A7-4D61-B4D7-D0BE95432D0B}"/>
              </a:ext>
            </a:extLst>
          </p:cNvPr>
          <p:cNvCxnSpPr/>
          <p:nvPr/>
        </p:nvCxnSpPr>
        <p:spPr>
          <a:xfrm>
            <a:off x="10464085" y="1633959"/>
            <a:ext cx="0" cy="347821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BA99C9F-4922-434E-ACAA-5F8C88B3A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61" y="5671121"/>
            <a:ext cx="4892464" cy="9525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2122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E613-CF5E-4B40-81DA-500593B0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16" y="353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Effect of the Number of Hidden Neurons on MNIST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D574CE-7F42-45FE-A8A3-86B88E6B5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435544"/>
              </p:ext>
            </p:extLst>
          </p:nvPr>
        </p:nvGraphicFramePr>
        <p:xfrm>
          <a:off x="3161100" y="1679113"/>
          <a:ext cx="6309600" cy="3790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623">
                  <a:extLst>
                    <a:ext uri="{9D8B030D-6E8A-4147-A177-3AD203B41FA5}">
                      <a16:colId xmlns:a16="http://schemas.microsoft.com/office/drawing/2014/main" val="2356337242"/>
                    </a:ext>
                  </a:extLst>
                </a:gridCol>
                <a:gridCol w="1045554">
                  <a:extLst>
                    <a:ext uri="{9D8B030D-6E8A-4147-A177-3AD203B41FA5}">
                      <a16:colId xmlns:a16="http://schemas.microsoft.com/office/drawing/2014/main" val="2516665198"/>
                    </a:ext>
                  </a:extLst>
                </a:gridCol>
                <a:gridCol w="1045554">
                  <a:extLst>
                    <a:ext uri="{9D8B030D-6E8A-4147-A177-3AD203B41FA5}">
                      <a16:colId xmlns:a16="http://schemas.microsoft.com/office/drawing/2014/main" val="2491218867"/>
                    </a:ext>
                  </a:extLst>
                </a:gridCol>
                <a:gridCol w="1054623">
                  <a:extLst>
                    <a:ext uri="{9D8B030D-6E8A-4147-A177-3AD203B41FA5}">
                      <a16:colId xmlns:a16="http://schemas.microsoft.com/office/drawing/2014/main" val="1232175368"/>
                    </a:ext>
                  </a:extLst>
                </a:gridCol>
                <a:gridCol w="1054623">
                  <a:extLst>
                    <a:ext uri="{9D8B030D-6E8A-4147-A177-3AD203B41FA5}">
                      <a16:colId xmlns:a16="http://schemas.microsoft.com/office/drawing/2014/main" val="3062005735"/>
                    </a:ext>
                  </a:extLst>
                </a:gridCol>
                <a:gridCol w="1054623">
                  <a:extLst>
                    <a:ext uri="{9D8B030D-6E8A-4147-A177-3AD203B41FA5}">
                      <a16:colId xmlns:a16="http://schemas.microsoft.com/office/drawing/2014/main" val="2623119468"/>
                    </a:ext>
                  </a:extLst>
                </a:gridCol>
              </a:tblGrid>
              <a:tr h="8750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Hidden Nodes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Learning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Test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Train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Test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Train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336823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0.16379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860936"/>
                  </a:ext>
                </a:extLst>
              </a:tr>
              <a:tr h="2541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0.05172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183257"/>
                  </a:ext>
                </a:extLst>
              </a:tr>
              <a:tr h="303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211095"/>
                  </a:ext>
                </a:extLst>
              </a:tr>
              <a:tr h="341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003212"/>
                  </a:ext>
                </a:extLst>
              </a:tr>
              <a:tr h="358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02490"/>
                  </a:ext>
                </a:extLst>
              </a:tr>
              <a:tr h="407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76676"/>
                  </a:ext>
                </a:extLst>
              </a:tr>
              <a:tr h="3341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11677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021B9-D1D6-4CAB-B2A5-9E97AAE40A6D}"/>
              </a:ext>
            </a:extLst>
          </p:cNvPr>
          <p:cNvSpPr txBox="1">
            <a:spLocks/>
          </p:cNvSpPr>
          <p:nvPr/>
        </p:nvSpPr>
        <p:spPr>
          <a:xfrm>
            <a:off x="360608" y="6296627"/>
            <a:ext cx="5735392" cy="39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Fewer nodes requires slower learning rate</a:t>
            </a:r>
          </a:p>
        </p:txBody>
      </p:sp>
    </p:spTree>
    <p:extLst>
      <p:ext uri="{BB962C8B-B14F-4D97-AF65-F5344CB8AC3E}">
        <p14:creationId xmlns:p14="http://schemas.microsoft.com/office/powerpoint/2010/main" val="2001354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B9C7-B5B1-4476-9985-4D46AD54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Effect of the Number of Hidden Neurons on MNIST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BD6433-F387-467F-914B-6CEF290BB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6685" y="1690687"/>
            <a:ext cx="4090771" cy="34716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183F91-4F50-49AB-9AC2-BFC637FFD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671" y="1690687"/>
            <a:ext cx="4139543" cy="347162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9FDF62-6B1D-4953-B909-C79F295126D4}"/>
              </a:ext>
            </a:extLst>
          </p:cNvPr>
          <p:cNvSpPr txBox="1">
            <a:spLocks/>
          </p:cNvSpPr>
          <p:nvPr/>
        </p:nvSpPr>
        <p:spPr>
          <a:xfrm>
            <a:off x="838200" y="5552810"/>
            <a:ext cx="7672222" cy="935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More nodes produces better results</a:t>
            </a:r>
          </a:p>
          <a:p>
            <a:pPr lvl="1"/>
            <a:r>
              <a:rPr lang="en-US" sz="2000" dirty="0"/>
              <a:t>Diminishing returns after ~200 nodes</a:t>
            </a:r>
          </a:p>
          <a:p>
            <a:r>
              <a:rPr lang="en-US" sz="2400" dirty="0"/>
              <a:t>Cost roughly represents accuracy, but not exactly</a:t>
            </a:r>
          </a:p>
        </p:txBody>
      </p:sp>
    </p:spTree>
    <p:extLst>
      <p:ext uri="{BB962C8B-B14F-4D97-AF65-F5344CB8AC3E}">
        <p14:creationId xmlns:p14="http://schemas.microsoft.com/office/powerpoint/2010/main" val="3989871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55CB-B6AE-40FE-A4F9-7B5E13A9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HW Problem 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1D99-B014-4F6B-8E2F-0ACEE39B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Train a 2-layer neural network for MNIST with: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200 neurons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Learning rate = 0.05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100 epochs</a:t>
            </a: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TanH</a:t>
            </a:r>
            <a:r>
              <a:rPr lang="en-US" dirty="0">
                <a:solidFill>
                  <a:schemeClr val="tx1"/>
                </a:solidFill>
              </a:rPr>
              <a:t> activation function in the hidden layer</a:t>
            </a:r>
          </a:p>
          <a:p>
            <a:pPr lvl="1"/>
            <a:r>
              <a:rPr lang="en-US" dirty="0"/>
              <a:t>Graph the performance over time</a:t>
            </a:r>
          </a:p>
          <a:p>
            <a:pPr lvl="1"/>
            <a:r>
              <a:rPr lang="en-US" dirty="0"/>
              <a:t>Report the best test accuracy</a:t>
            </a:r>
          </a:p>
          <a:p>
            <a:pPr lvl="1"/>
            <a:r>
              <a:rPr lang="en-US" dirty="0"/>
              <a:t>Based on Mnist_NN_3.py</a:t>
            </a:r>
          </a:p>
          <a:p>
            <a:r>
              <a:rPr lang="en-US" dirty="0"/>
              <a:t>Change the activation function to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How do your results compare with the previous?</a:t>
            </a:r>
          </a:p>
          <a:p>
            <a:pPr lvl="1"/>
            <a:r>
              <a:rPr lang="en-US" dirty="0"/>
              <a:t>Did it train any faster?</a:t>
            </a:r>
          </a:p>
          <a:p>
            <a:r>
              <a:rPr lang="en-US" dirty="0"/>
              <a:t>Now change to ELU</a:t>
            </a:r>
          </a:p>
          <a:p>
            <a:pPr lvl="1"/>
            <a:r>
              <a:rPr lang="en-US" dirty="0"/>
              <a:t>Did your results improve?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935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55CB-B6AE-40FE-A4F9-7B5E13A9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HW Problem 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1D99-B014-4F6B-8E2F-0ACEE39B4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760"/>
            <a:ext cx="10515600" cy="4934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 </a:t>
            </a:r>
            <a:r>
              <a:rPr lang="en-US" dirty="0" err="1"/>
              <a:t>Softmax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dirty="0" err="1"/>
              <a:t>ReLU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ELU: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may be run-to-run variations</a:t>
            </a:r>
          </a:p>
          <a:p>
            <a:pPr lvl="1"/>
            <a:r>
              <a:rPr lang="en-US" dirty="0"/>
              <a:t>Run a few times to be sure of trends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21958-B73F-4409-91BA-5CE4A36E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285" y="1508245"/>
            <a:ext cx="4953429" cy="944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5A3F39-8A7C-48CC-85F5-68F4F2A8C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285" y="2689038"/>
            <a:ext cx="5037257" cy="975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68F359-C0AC-4118-9170-B6D2BC557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285" y="4087679"/>
            <a:ext cx="4930567" cy="944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5568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F8A3-6182-48E8-A2E6-B72E9E18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2-Layer NN for Vehicle Price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B324-EA6F-48FD-A707-FB72F5A5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very similar to the MNIST</a:t>
            </a:r>
          </a:p>
          <a:p>
            <a:r>
              <a:rPr lang="en-US" sz="2400" dirty="0"/>
              <a:t>There is only one output, so this is reflected in the definition of Y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59292-AFA2-4BAB-8109-10798A6F2867}"/>
              </a:ext>
            </a:extLst>
          </p:cNvPr>
          <p:cNvSpPr txBox="1"/>
          <p:nvPr/>
        </p:nvSpPr>
        <p:spPr>
          <a:xfrm>
            <a:off x="414798" y="6311900"/>
            <a:ext cx="26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VehiclePrice_NN_1.py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7B416-10B4-4545-BEB0-292704B5E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926" y="2844007"/>
            <a:ext cx="6877050" cy="771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21687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F8A3-6182-48E8-A2E6-B72E9E18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2-Layer NN for Vehicle Price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B324-EA6F-48FD-A707-FB72F5A54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113"/>
            <a:ext cx="10515600" cy="4725850"/>
          </a:xfrm>
        </p:spPr>
        <p:txBody>
          <a:bodyPr>
            <a:normAutofit/>
          </a:bodyPr>
          <a:lstStyle/>
          <a:p>
            <a:r>
              <a:rPr lang="en-US" sz="2400" dirty="0"/>
              <a:t>Chose to use ELU activation for the hidden layer </a:t>
            </a:r>
          </a:p>
          <a:p>
            <a:pPr lvl="1"/>
            <a:r>
              <a:rPr lang="en-US" sz="2000" dirty="0"/>
              <a:t>Others can work too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We use no activation in the output layer</a:t>
            </a:r>
          </a:p>
          <a:p>
            <a:pPr lvl="1"/>
            <a:r>
              <a:rPr lang="en-US" sz="2000" dirty="0"/>
              <a:t>Y_L2_linear will go directly into the cost function optimizer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59292-AFA2-4BAB-8109-10798A6F2867}"/>
              </a:ext>
            </a:extLst>
          </p:cNvPr>
          <p:cNvSpPr txBox="1"/>
          <p:nvPr/>
        </p:nvSpPr>
        <p:spPr>
          <a:xfrm>
            <a:off x="414798" y="6311900"/>
            <a:ext cx="26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VehiclePrice_NN_1.py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9B4D48-0DA7-4307-9EF9-3FB20D1A3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83"/>
          <a:stretch/>
        </p:blipFill>
        <p:spPr>
          <a:xfrm>
            <a:off x="1056651" y="2257237"/>
            <a:ext cx="9667875" cy="15568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B5681-4CCE-43E9-9A6B-08AFA78FA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78"/>
          <a:stretch/>
        </p:blipFill>
        <p:spPr>
          <a:xfrm>
            <a:off x="1056651" y="4733134"/>
            <a:ext cx="9667875" cy="14438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99253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F8A3-6182-48E8-A2E6-B72E9E18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2-Layer NN for Vehicle Price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B324-EA6F-48FD-A707-FB72F5A5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cost function is the mean square error of the layer 2 outputs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test metrics are RMSE (the square root of the costs)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59292-AFA2-4BAB-8109-10798A6F2867}"/>
              </a:ext>
            </a:extLst>
          </p:cNvPr>
          <p:cNvSpPr txBox="1"/>
          <p:nvPr/>
        </p:nvSpPr>
        <p:spPr>
          <a:xfrm>
            <a:off x="414798" y="6311900"/>
            <a:ext cx="26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VehiclePrice_NN_1.py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CAD17-8432-46F5-B55A-204E5C899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74" y="2306121"/>
            <a:ext cx="5429250" cy="533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5B5DD-9352-4C4A-AB2E-A3E98B1C2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74" y="3804875"/>
            <a:ext cx="7124700" cy="1933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917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2137-4C08-4508-B6DE-30291BE4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100 neurons, learning_rate=1e-5, 100 epochs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C4A2F9-5F55-4B0A-A3AB-2364ADB5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3" y="1314266"/>
            <a:ext cx="5524979" cy="42294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A79EF1-976D-4A3B-94AF-4F93EF29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17" y="1314266"/>
            <a:ext cx="5540220" cy="42447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2DF767-3E59-4D63-927E-9195FC35A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291" y="5703859"/>
            <a:ext cx="4747671" cy="9830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37ED72-DF6D-49C6-B030-FA358C191C6C}"/>
              </a:ext>
            </a:extLst>
          </p:cNvPr>
          <p:cNvSpPr txBox="1">
            <a:spLocks/>
          </p:cNvSpPr>
          <p:nvPr/>
        </p:nvSpPr>
        <p:spPr>
          <a:xfrm>
            <a:off x="632139" y="5637982"/>
            <a:ext cx="4776989" cy="1220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Noisy</a:t>
            </a:r>
          </a:p>
          <a:p>
            <a:pPr lvl="1"/>
            <a:r>
              <a:rPr lang="en-US" sz="2000" dirty="0"/>
              <a:t>We should reduce the learning rate</a:t>
            </a:r>
          </a:p>
          <a:p>
            <a:r>
              <a:rPr lang="en-US" sz="2400" dirty="0"/>
              <a:t>Not fully converged</a:t>
            </a:r>
          </a:p>
          <a:p>
            <a:pPr lvl="1"/>
            <a:r>
              <a:rPr lang="en-US" sz="2000" dirty="0"/>
              <a:t>Need to add more epochs</a:t>
            </a:r>
          </a:p>
        </p:txBody>
      </p:sp>
    </p:spTree>
    <p:extLst>
      <p:ext uri="{BB962C8B-B14F-4D97-AF65-F5344CB8AC3E}">
        <p14:creationId xmlns:p14="http://schemas.microsoft.com/office/powerpoint/2010/main" val="369518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F83A-3744-42E9-ADA8-91579B53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Aviso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50C63-3668-4899-9254-0D47E028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becados</a:t>
            </a:r>
            <a:r>
              <a:rPr lang="en-US" dirty="0"/>
              <a:t> por el MICITT, una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finalizado</a:t>
            </a:r>
            <a:r>
              <a:rPr lang="en-US" dirty="0"/>
              <a:t> el </a:t>
            </a:r>
            <a:r>
              <a:rPr lang="en-US" dirty="0" err="1"/>
              <a:t>curso</a:t>
            </a:r>
            <a:r>
              <a:rPr lang="en-US" dirty="0"/>
              <a:t>, es </a:t>
            </a:r>
            <a:r>
              <a:rPr lang="en-US" dirty="0" err="1"/>
              <a:t>obligatorio</a:t>
            </a:r>
            <a:r>
              <a:rPr lang="en-US" dirty="0"/>
              <a:t> </a:t>
            </a:r>
            <a:r>
              <a:rPr lang="en-US" dirty="0" err="1"/>
              <a:t>llenar</a:t>
            </a:r>
            <a:r>
              <a:rPr lang="en-US" dirty="0"/>
              <a:t> el </a:t>
            </a:r>
            <a:r>
              <a:rPr lang="en-US" dirty="0" err="1"/>
              <a:t>formulario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r>
              <a:rPr lang="en-US" dirty="0"/>
              <a:t> del </a:t>
            </a:r>
            <a:r>
              <a:rPr lang="en-US" dirty="0" err="1"/>
              <a:t>curso</a:t>
            </a:r>
            <a:r>
              <a:rPr lang="en-US" dirty="0"/>
              <a:t> e instructor que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localizar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enlace:</a:t>
            </a:r>
          </a:p>
          <a:p>
            <a:pPr lvl="1"/>
            <a:r>
              <a:rPr lang="en-US" u="sng" dirty="0">
                <a:hlinkClick r:id="rId2"/>
              </a:rPr>
              <a:t>http://www.conicit.go.cr/tramites/Seguimiento_PINN.aspx</a:t>
            </a:r>
            <a:r>
              <a:rPr lang="en-US" dirty="0"/>
              <a:t>. 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Buscar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s-ES" i="1" dirty="0">
                <a:solidFill>
                  <a:schemeClr val="tx1"/>
                </a:solidFill>
              </a:rPr>
              <a:t>Formulario de evaluación del curso o módulo y del Instructor</a:t>
            </a:r>
            <a:r>
              <a:rPr lang="en-US" dirty="0">
                <a:solidFill>
                  <a:schemeClr val="tx1"/>
                </a:solidFill>
              </a:rPr>
              <a:t>”, y </a:t>
            </a:r>
            <a:r>
              <a:rPr lang="en-US" dirty="0" err="1">
                <a:solidFill>
                  <a:schemeClr val="tx1"/>
                </a:solidFill>
              </a:rPr>
              <a:t>seguir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vínculo</a:t>
            </a:r>
            <a:r>
              <a:rPr lang="en-US" dirty="0">
                <a:solidFill>
                  <a:schemeClr val="tx1"/>
                </a:solidFill>
              </a:rPr>
              <a:t> al </a:t>
            </a:r>
            <a:r>
              <a:rPr lang="en-US" dirty="0" err="1">
                <a:solidFill>
                  <a:schemeClr val="tx1"/>
                </a:solidFill>
              </a:rPr>
              <a:t>formulario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electrónico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/>
              <a:t>Necesito</a:t>
            </a:r>
            <a:r>
              <a:rPr lang="en-US" dirty="0"/>
              <a:t> que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firmen</a:t>
            </a:r>
            <a:r>
              <a:rPr lang="en-US" dirty="0"/>
              <a:t> la hoja </a:t>
            </a:r>
            <a:r>
              <a:rPr lang="en-US" dirty="0" err="1"/>
              <a:t>denominada</a:t>
            </a:r>
            <a:r>
              <a:rPr lang="en-US" dirty="0"/>
              <a:t> “Lista de </a:t>
            </a:r>
            <a:r>
              <a:rPr lang="en-US" dirty="0" err="1"/>
              <a:t>confirmación</a:t>
            </a:r>
            <a:r>
              <a:rPr lang="en-US" dirty="0"/>
              <a:t> de </a:t>
            </a:r>
            <a:r>
              <a:rPr lang="en-US" dirty="0" err="1"/>
              <a:t>requerimiento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r>
              <a:rPr lang="en-US" dirty="0"/>
              <a:t> final y del instructor”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82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2137-4C08-4508-B6DE-30291BE4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100 neurons, learning_rate=5e-6, 200 epochs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37ED72-DF6D-49C6-B030-FA358C191C6C}"/>
              </a:ext>
            </a:extLst>
          </p:cNvPr>
          <p:cNvSpPr txBox="1">
            <a:spLocks/>
          </p:cNvSpPr>
          <p:nvPr/>
        </p:nvSpPr>
        <p:spPr>
          <a:xfrm>
            <a:off x="632139" y="5637982"/>
            <a:ext cx="4776989" cy="1220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Better, but still a bit noisy</a:t>
            </a:r>
          </a:p>
          <a:p>
            <a:pPr lvl="1"/>
            <a:r>
              <a:rPr lang="en-US" sz="2000" dirty="0"/>
              <a:t>Should reduce the learning rate further</a:t>
            </a:r>
          </a:p>
          <a:p>
            <a:r>
              <a:rPr lang="en-US" sz="2400" dirty="0"/>
              <a:t>Still not fully converged</a:t>
            </a:r>
          </a:p>
          <a:p>
            <a:pPr lvl="1"/>
            <a:r>
              <a:rPr lang="en-US" sz="2000" dirty="0"/>
              <a:t>Need to add even more epochs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11BA6-26FC-4382-BC3B-470AFFC76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0" y="1314266"/>
            <a:ext cx="5540220" cy="42599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B3D730-7480-47A8-93E4-68BDA87E7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55" y="1391873"/>
            <a:ext cx="5532599" cy="4214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4AAC98-4F36-4F0B-8F9A-37BC7D775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438" y="5718367"/>
            <a:ext cx="4762913" cy="914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2508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2137-4C08-4508-B6DE-30291BE4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100 neurons, learning_rate=1e-6, 500 epochs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37ED72-DF6D-49C6-B030-FA358C191C6C}"/>
              </a:ext>
            </a:extLst>
          </p:cNvPr>
          <p:cNvSpPr txBox="1">
            <a:spLocks/>
          </p:cNvSpPr>
          <p:nvPr/>
        </p:nvSpPr>
        <p:spPr>
          <a:xfrm>
            <a:off x="632139" y="5637982"/>
            <a:ext cx="4776989" cy="1220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Much better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ABC7BD-C06B-44EF-9959-582C31B2D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80" y="1300425"/>
            <a:ext cx="5486875" cy="4305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B475F0-D544-45A5-BEDB-A43A43F8F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50" y="1300425"/>
            <a:ext cx="5486875" cy="4351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C25D2E-D986-44B7-AA1B-D9C61405C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651822"/>
            <a:ext cx="4854361" cy="944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16885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2137-4C08-4508-B6DE-30291BE4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100 neurons, learning_rate=1e-6, 500 epochs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37ED72-DF6D-49C6-B030-FA358C191C6C}"/>
              </a:ext>
            </a:extLst>
          </p:cNvPr>
          <p:cNvSpPr txBox="1">
            <a:spLocks/>
          </p:cNvSpPr>
          <p:nvPr/>
        </p:nvSpPr>
        <p:spPr>
          <a:xfrm>
            <a:off x="632139" y="5637982"/>
            <a:ext cx="4776989" cy="1220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Reaches a minimum at epoch 210</a:t>
            </a:r>
          </a:p>
          <a:p>
            <a:r>
              <a:rPr lang="en-US" sz="2400" dirty="0"/>
              <a:t>A bit noisy after epoch 100</a:t>
            </a:r>
          </a:p>
          <a:p>
            <a:pPr lvl="1"/>
            <a:r>
              <a:rPr lang="en-US" sz="2000" dirty="0"/>
              <a:t>Could mean that we need to reduce the learning rate further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C25D2E-D986-44B7-AA1B-D9C61405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651822"/>
            <a:ext cx="4854361" cy="944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DA9DCF-1FF8-43B9-BA7E-F826C6504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79" y="1279974"/>
            <a:ext cx="5547841" cy="42980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E1C2CA-2C88-4A9F-809A-09971C8654D7}"/>
              </a:ext>
            </a:extLst>
          </p:cNvPr>
          <p:cNvCxnSpPr/>
          <p:nvPr/>
        </p:nvCxnSpPr>
        <p:spPr>
          <a:xfrm>
            <a:off x="5904964" y="1552241"/>
            <a:ext cx="0" cy="347821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6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1228-A7F3-4524-9FB5-E9835790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Learning-Rate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1CDB3-597F-40F3-864F-EBA2DBF3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converge faster with adaptive learning rate mechanisms</a:t>
            </a:r>
          </a:p>
          <a:p>
            <a:r>
              <a:rPr lang="en-US" dirty="0"/>
              <a:t>Global learning-rate decay</a:t>
            </a:r>
          </a:p>
          <a:p>
            <a:pPr lvl="1"/>
            <a:r>
              <a:rPr lang="en-US" dirty="0"/>
              <a:t>Linear decay</a:t>
            </a:r>
          </a:p>
          <a:p>
            <a:pPr lvl="1"/>
            <a:r>
              <a:rPr lang="en-US" dirty="0"/>
              <a:t>Exponential decay</a:t>
            </a:r>
          </a:p>
          <a:p>
            <a:pPr lvl="1"/>
            <a:r>
              <a:rPr lang="en-US" dirty="0"/>
              <a:t>Custom step changes</a:t>
            </a:r>
          </a:p>
          <a:p>
            <a:r>
              <a:rPr lang="en-US" dirty="0"/>
              <a:t>Momentum</a:t>
            </a:r>
          </a:p>
          <a:p>
            <a:pPr lvl="1"/>
            <a:r>
              <a:rPr lang="en-US" dirty="0"/>
              <a:t>SGD with momentum</a:t>
            </a:r>
          </a:p>
          <a:p>
            <a:pPr lvl="1"/>
            <a:r>
              <a:rPr lang="en-US" dirty="0" err="1"/>
              <a:t>Zegerov</a:t>
            </a:r>
            <a:endParaRPr lang="en-US" dirty="0"/>
          </a:p>
          <a:p>
            <a:r>
              <a:rPr lang="en-US" dirty="0"/>
              <a:t>Per-coefficient adaptive mechanisms</a:t>
            </a:r>
          </a:p>
          <a:p>
            <a:pPr lvl="1"/>
            <a:r>
              <a:rPr lang="en-US" dirty="0"/>
              <a:t>Adapt the learning rate for each coefficient depending on the changes observed in the gradients</a:t>
            </a:r>
          </a:p>
          <a:p>
            <a:pPr lvl="1"/>
            <a:r>
              <a:rPr lang="en-US" dirty="0" err="1"/>
              <a:t>Adagrad</a:t>
            </a:r>
            <a:r>
              <a:rPr lang="en-US" dirty="0"/>
              <a:t>, </a:t>
            </a:r>
            <a:r>
              <a:rPr lang="en-US" dirty="0" err="1"/>
              <a:t>Adadelta</a:t>
            </a:r>
            <a:r>
              <a:rPr lang="en-US" dirty="0"/>
              <a:t>, </a:t>
            </a:r>
            <a:r>
              <a:rPr lang="en-US" dirty="0" err="1"/>
              <a:t>RMSprop</a:t>
            </a:r>
            <a:r>
              <a:rPr lang="en-US" dirty="0"/>
              <a:t>, Adam</a:t>
            </a:r>
          </a:p>
        </p:txBody>
      </p:sp>
    </p:spTree>
    <p:extLst>
      <p:ext uri="{BB962C8B-B14F-4D97-AF65-F5344CB8AC3E}">
        <p14:creationId xmlns:p14="http://schemas.microsoft.com/office/powerpoint/2010/main" val="2879341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CE27-3454-415B-AA6D-596F919E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88FC-3F99-4CEF-B154-564A4A8DB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Published in 2014</a:t>
            </a:r>
          </a:p>
          <a:p>
            <a:r>
              <a:rPr lang="en-US" dirty="0"/>
              <a:t>Considered by many the best performing adaptation mechanism available</a:t>
            </a:r>
          </a:p>
          <a:p>
            <a:r>
              <a:rPr lang="en-US" dirty="0"/>
              <a:t>Combines:</a:t>
            </a:r>
          </a:p>
          <a:p>
            <a:pPr lvl="1"/>
            <a:r>
              <a:rPr lang="en-US" dirty="0"/>
              <a:t>Per-coefficient adaptive rates (like </a:t>
            </a:r>
            <a:r>
              <a:rPr lang="en-US" dirty="0" err="1"/>
              <a:t>Adagrad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Momentum </a:t>
            </a:r>
          </a:p>
          <a:p>
            <a:r>
              <a:rPr lang="en-US" dirty="0"/>
              <a:t>In TensorFlow, simply replace the optimizer line:</a:t>
            </a:r>
          </a:p>
          <a:p>
            <a:endParaRPr lang="en-US" dirty="0"/>
          </a:p>
          <a:p>
            <a:pPr lvl="1"/>
            <a:r>
              <a:rPr lang="en-US" dirty="0"/>
              <a:t>The learning_rate parameter is only used initially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It then adapts the learning rate automatically</a:t>
            </a:r>
          </a:p>
          <a:p>
            <a:pPr lvl="1"/>
            <a:r>
              <a:rPr lang="en-US" dirty="0"/>
              <a:t>Using the recommended default of 0.001 generally works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B0037-A7B0-4B9F-AEAC-676AA96F4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34" y="4788139"/>
            <a:ext cx="6073666" cy="243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B56527-B319-4CFF-9C29-F9A1F3B3C64C}"/>
              </a:ext>
            </a:extLst>
          </p:cNvPr>
          <p:cNvSpPr txBox="1"/>
          <p:nvPr/>
        </p:nvSpPr>
        <p:spPr>
          <a:xfrm>
            <a:off x="414798" y="6311900"/>
            <a:ext cx="26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VehiclePrice_NN_2.py</a:t>
            </a:r>
          </a:p>
        </p:txBody>
      </p:sp>
    </p:spTree>
    <p:extLst>
      <p:ext uri="{BB962C8B-B14F-4D97-AF65-F5344CB8AC3E}">
        <p14:creationId xmlns:p14="http://schemas.microsoft.com/office/powerpoint/2010/main" val="4401764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2137-4C08-4508-B6DE-30291BE4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100 neurons, Adam, 500 epochs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37ED72-DF6D-49C6-B030-FA358C191C6C}"/>
              </a:ext>
            </a:extLst>
          </p:cNvPr>
          <p:cNvSpPr txBox="1">
            <a:spLocks/>
          </p:cNvSpPr>
          <p:nvPr/>
        </p:nvSpPr>
        <p:spPr>
          <a:xfrm>
            <a:off x="632139" y="5637982"/>
            <a:ext cx="4776989" cy="1220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bit better results</a:t>
            </a:r>
          </a:p>
          <a:p>
            <a:r>
              <a:rPr lang="en-US" sz="2400" dirty="0"/>
              <a:t>Was still improving after 500 epochs</a:t>
            </a:r>
          </a:p>
          <a:p>
            <a:pPr lvl="1"/>
            <a:r>
              <a:rPr lang="en-US" sz="1600" dirty="0"/>
              <a:t>Try with more epochs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A751F5-AB9C-413C-A3E2-1D1C9106C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45" y="1291405"/>
            <a:ext cx="5601185" cy="4275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D228D2-7807-4E77-86E6-A80E87AD9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352" y="1352370"/>
            <a:ext cx="5616427" cy="4214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284062-B4C9-474A-9F9E-49336C2FD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298" y="5679838"/>
            <a:ext cx="4770533" cy="9525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04918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2137-4C08-4508-B6DE-30291BE4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100 neurons, Adam, 1000 epochs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37ED72-DF6D-49C6-B030-FA358C191C6C}"/>
              </a:ext>
            </a:extLst>
          </p:cNvPr>
          <p:cNvSpPr txBox="1">
            <a:spLocks/>
          </p:cNvSpPr>
          <p:nvPr/>
        </p:nvSpPr>
        <p:spPr>
          <a:xfrm>
            <a:off x="632139" y="5637982"/>
            <a:ext cx="4776989" cy="1220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Was still improving after 1000 epochs</a:t>
            </a:r>
          </a:p>
          <a:p>
            <a:pPr lvl="1"/>
            <a:r>
              <a:rPr lang="en-US" sz="1600" dirty="0"/>
              <a:t>Diminishing returns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6CD6A-3204-4B94-8859-9D45DDB79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77" y="1260922"/>
            <a:ext cx="5494496" cy="4305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6EFB86-2B1A-4602-A35E-47D9B2F56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73" y="1276163"/>
            <a:ext cx="5639289" cy="4305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B139F9-10D8-405A-A352-2FE03651D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069" y="5641201"/>
            <a:ext cx="4877223" cy="10135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09417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E613-CF5E-4B40-81DA-500593B0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the Number of Hidden Neurons on Vehicle Price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D574CE-7F42-45FE-A8A3-86B88E6B5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064335"/>
              </p:ext>
            </p:extLst>
          </p:nvPr>
        </p:nvGraphicFramePr>
        <p:xfrm>
          <a:off x="5790608" y="1998938"/>
          <a:ext cx="3370009" cy="3831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19">
                  <a:extLst>
                    <a:ext uri="{9D8B030D-6E8A-4147-A177-3AD203B41FA5}">
                      <a16:colId xmlns:a16="http://schemas.microsoft.com/office/drawing/2014/main" val="2356337242"/>
                    </a:ext>
                  </a:extLst>
                </a:gridCol>
                <a:gridCol w="1152497">
                  <a:extLst>
                    <a:ext uri="{9D8B030D-6E8A-4147-A177-3AD203B41FA5}">
                      <a16:colId xmlns:a16="http://schemas.microsoft.com/office/drawing/2014/main" val="2491218867"/>
                    </a:ext>
                  </a:extLst>
                </a:gridCol>
                <a:gridCol w="1162493">
                  <a:extLst>
                    <a:ext uri="{9D8B030D-6E8A-4147-A177-3AD203B41FA5}">
                      <a16:colId xmlns:a16="http://schemas.microsoft.com/office/drawing/2014/main" val="1232175368"/>
                    </a:ext>
                  </a:extLst>
                </a:gridCol>
              </a:tblGrid>
              <a:tr h="8750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Hidden Nodes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Test 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Train 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336823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3712.4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3682.1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860936"/>
                  </a:ext>
                </a:extLst>
              </a:tr>
              <a:tr h="2541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3354.6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3293.0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183257"/>
                  </a:ext>
                </a:extLst>
              </a:tr>
              <a:tr h="303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3290.9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211095"/>
                  </a:ext>
                </a:extLst>
              </a:tr>
              <a:tr h="341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3235.1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3056.1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003212"/>
                  </a:ext>
                </a:extLst>
              </a:tr>
              <a:tr h="358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3185.6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2947.3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02490"/>
                  </a:ext>
                </a:extLst>
              </a:tr>
              <a:tr h="407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3153.2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2781.9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76676"/>
                  </a:ext>
                </a:extLst>
              </a:tr>
              <a:tr h="407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3133.1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2653.4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77797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021B9-D1D6-4CAB-B2A5-9E97AAE40A6D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4661262" cy="390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With:</a:t>
            </a:r>
          </a:p>
          <a:p>
            <a:pPr lvl="1"/>
            <a:r>
              <a:rPr lang="en-US" sz="2000" dirty="0"/>
              <a:t>ELU activation</a:t>
            </a:r>
          </a:p>
          <a:p>
            <a:pPr lvl="1"/>
            <a:r>
              <a:rPr lang="en-US" sz="2000" dirty="0"/>
              <a:t>Adam adaptation</a:t>
            </a:r>
          </a:p>
          <a:p>
            <a:pPr lvl="1"/>
            <a:r>
              <a:rPr lang="en-US" sz="2000" dirty="0"/>
              <a:t>Batch size = 32</a:t>
            </a:r>
          </a:p>
          <a:p>
            <a:pPr lvl="1"/>
            <a:r>
              <a:rPr lang="en-US" sz="2000" dirty="0"/>
              <a:t>500 epochs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59060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E613-CF5E-4B40-81DA-500593B0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the Number of Hidden Neurons on Vehicle Price Regression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021B9-D1D6-4CAB-B2A5-9E97AAE40A6D}"/>
              </a:ext>
            </a:extLst>
          </p:cNvPr>
          <p:cNvSpPr txBox="1">
            <a:spLocks/>
          </p:cNvSpPr>
          <p:nvPr/>
        </p:nvSpPr>
        <p:spPr>
          <a:xfrm>
            <a:off x="710879" y="5531501"/>
            <a:ext cx="466126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Observations:</a:t>
            </a:r>
          </a:p>
          <a:p>
            <a:pPr lvl="1"/>
            <a:r>
              <a:rPr lang="en-US" sz="2000" dirty="0"/>
              <a:t>More nodes produce better results</a:t>
            </a:r>
          </a:p>
          <a:p>
            <a:pPr lvl="1"/>
            <a:r>
              <a:rPr lang="en-US" sz="2000" dirty="0"/>
              <a:t>Diminishing results after ~200 nodes</a:t>
            </a:r>
          </a:p>
          <a:p>
            <a:pPr lvl="1"/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A4062-1128-4075-B3AE-D8FECDE48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282" y="1690688"/>
            <a:ext cx="458458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889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F8A3-6182-48E8-A2E6-B72E9E18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2-Layer NN for Credit Default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B324-EA6F-48FD-A707-FB72F5A54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r>
              <a:rPr lang="en-US" sz="2400" dirty="0"/>
              <a:t>Very similar to the MNIST solution</a:t>
            </a:r>
          </a:p>
          <a:p>
            <a:r>
              <a:rPr lang="en-US" sz="2400" dirty="0"/>
              <a:t>Using a sigmoid cross-entropy function for the cost</a:t>
            </a:r>
          </a:p>
          <a:p>
            <a:pPr lvl="1"/>
            <a:r>
              <a:rPr lang="en-US" sz="2000" dirty="0"/>
              <a:t>And sigmoid for the calculation of the prediction probabilities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59292-AFA2-4BAB-8109-10798A6F2867}"/>
              </a:ext>
            </a:extLst>
          </p:cNvPr>
          <p:cNvSpPr txBox="1"/>
          <p:nvPr/>
        </p:nvSpPr>
        <p:spPr>
          <a:xfrm>
            <a:off x="414797" y="6311900"/>
            <a:ext cx="31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CreditDefault_NN_1.py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0F944C-CFD6-4667-A88E-49849276F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62" y="3158285"/>
            <a:ext cx="7651143" cy="2385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6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F83A-3744-42E9-ADA8-91579B53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Aviso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50C63-3668-4899-9254-0D47E028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becados</a:t>
            </a:r>
            <a:r>
              <a:rPr lang="en-US" dirty="0"/>
              <a:t> por el MICITT, seis </a:t>
            </a:r>
            <a:r>
              <a:rPr lang="en-US" dirty="0" err="1"/>
              <a:t>meses</a:t>
            </a:r>
            <a:r>
              <a:rPr lang="en-US" dirty="0"/>
              <a:t> </a:t>
            </a:r>
            <a:r>
              <a:rPr lang="en-US" dirty="0" err="1"/>
              <a:t>después</a:t>
            </a:r>
            <a:r>
              <a:rPr lang="en-US" dirty="0"/>
              <a:t> de </a:t>
            </a:r>
            <a:r>
              <a:rPr lang="en-US" dirty="0" err="1"/>
              <a:t>completar</a:t>
            </a:r>
            <a:r>
              <a:rPr lang="en-US" dirty="0"/>
              <a:t> el </a:t>
            </a:r>
            <a:r>
              <a:rPr lang="en-US" dirty="0" err="1"/>
              <a:t>curso</a:t>
            </a:r>
            <a:r>
              <a:rPr lang="en-US" dirty="0"/>
              <a:t>, es </a:t>
            </a:r>
            <a:r>
              <a:rPr lang="en-US" dirty="0" err="1"/>
              <a:t>obligatorio</a:t>
            </a:r>
            <a:r>
              <a:rPr lang="en-US" dirty="0"/>
              <a:t> </a:t>
            </a:r>
            <a:r>
              <a:rPr lang="en-US" dirty="0" err="1"/>
              <a:t>llenar</a:t>
            </a:r>
            <a:r>
              <a:rPr lang="en-US" dirty="0"/>
              <a:t> el </a:t>
            </a:r>
            <a:r>
              <a:rPr lang="en-US" dirty="0" err="1"/>
              <a:t>formulario</a:t>
            </a:r>
            <a:r>
              <a:rPr lang="en-US" dirty="0"/>
              <a:t> de </a:t>
            </a:r>
            <a:r>
              <a:rPr lang="en-US" dirty="0" err="1"/>
              <a:t>informe</a:t>
            </a:r>
            <a:r>
              <a:rPr lang="en-US" dirty="0"/>
              <a:t> </a:t>
            </a:r>
            <a:r>
              <a:rPr lang="en-US" dirty="0" err="1"/>
              <a:t>expost</a:t>
            </a:r>
            <a:r>
              <a:rPr lang="en-US" dirty="0"/>
              <a:t> de </a:t>
            </a:r>
            <a:r>
              <a:rPr lang="en-US" dirty="0" err="1"/>
              <a:t>calificación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que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localizar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enlace:</a:t>
            </a:r>
          </a:p>
          <a:p>
            <a:pPr lvl="1"/>
            <a:r>
              <a:rPr lang="en-US" u="sng" dirty="0">
                <a:hlinkClick r:id="rId2"/>
              </a:rPr>
              <a:t>http://www.conicit.go.cr/tramites/Seguimiento_PINN.aspx</a:t>
            </a:r>
            <a:r>
              <a:rPr lang="en-US" dirty="0"/>
              <a:t>. 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Buscar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s-ES" i="1" dirty="0">
                <a:solidFill>
                  <a:schemeClr val="tx1"/>
                </a:solidFill>
              </a:rPr>
              <a:t>Formulario del Informe </a:t>
            </a:r>
            <a:r>
              <a:rPr lang="es-ES" i="1" dirty="0" err="1">
                <a:solidFill>
                  <a:schemeClr val="tx1"/>
                </a:solidFill>
              </a:rPr>
              <a:t>Expost</a:t>
            </a:r>
            <a:r>
              <a:rPr lang="es-ES" i="1" dirty="0">
                <a:solidFill>
                  <a:schemeClr val="tx1"/>
                </a:solidFill>
              </a:rPr>
              <a:t> Calificación Profesional</a:t>
            </a:r>
            <a:r>
              <a:rPr lang="en-US" dirty="0">
                <a:solidFill>
                  <a:schemeClr val="tx1"/>
                </a:solidFill>
              </a:rPr>
              <a:t>”, y </a:t>
            </a:r>
            <a:r>
              <a:rPr lang="en-US" dirty="0" err="1">
                <a:solidFill>
                  <a:schemeClr val="tx1"/>
                </a:solidFill>
              </a:rPr>
              <a:t>seguir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vínculo</a:t>
            </a:r>
            <a:r>
              <a:rPr lang="en-US" dirty="0">
                <a:solidFill>
                  <a:schemeClr val="tx1"/>
                </a:solidFill>
              </a:rPr>
              <a:t> al </a:t>
            </a:r>
            <a:r>
              <a:rPr lang="en-US" dirty="0" err="1">
                <a:solidFill>
                  <a:schemeClr val="tx1"/>
                </a:solidFill>
              </a:rPr>
              <a:t>formulario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electrónico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/>
              <a:t>Necesito</a:t>
            </a:r>
            <a:r>
              <a:rPr lang="en-US" dirty="0"/>
              <a:t> que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firmen</a:t>
            </a:r>
            <a:r>
              <a:rPr lang="en-US" dirty="0"/>
              <a:t> la hoja </a:t>
            </a:r>
            <a:r>
              <a:rPr lang="en-US" dirty="0" err="1"/>
              <a:t>denominada</a:t>
            </a:r>
            <a:r>
              <a:rPr lang="en-US" dirty="0"/>
              <a:t> “Informe </a:t>
            </a:r>
            <a:r>
              <a:rPr lang="en-US" dirty="0" err="1"/>
              <a:t>Expost</a:t>
            </a:r>
            <a:r>
              <a:rPr lang="en-US" dirty="0"/>
              <a:t> </a:t>
            </a:r>
            <a:r>
              <a:rPr lang="en-US" dirty="0" err="1"/>
              <a:t>Calificación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, PINN”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782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F8A3-6182-48E8-A2E6-B72E9E18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2-Layer NN for Credit Default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B324-EA6F-48FD-A707-FB72F5A54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r>
              <a:rPr lang="en-US" sz="2400" dirty="0"/>
              <a:t>For the test metrics, we use the ROC AUC</a:t>
            </a:r>
          </a:p>
          <a:p>
            <a:pPr lvl="1"/>
            <a:r>
              <a:rPr lang="en-US" sz="1600" dirty="0"/>
              <a:t>Computed with </a:t>
            </a:r>
            <a:r>
              <a:rPr lang="en-US" sz="1600" dirty="0" err="1"/>
              <a:t>sklearn</a:t>
            </a:r>
            <a:endParaRPr lang="en-US" sz="1600" dirty="0"/>
          </a:p>
          <a:p>
            <a:pPr lvl="1"/>
            <a:r>
              <a:rPr lang="en-US" sz="1600" dirty="0"/>
              <a:t>Based on the prediction probabilities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59292-AFA2-4BAB-8109-10798A6F2867}"/>
              </a:ext>
            </a:extLst>
          </p:cNvPr>
          <p:cNvSpPr txBox="1"/>
          <p:nvPr/>
        </p:nvSpPr>
        <p:spPr>
          <a:xfrm>
            <a:off x="414797" y="6311900"/>
            <a:ext cx="31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CreditDefault_NN_1.py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D63B2-0D4A-43D8-9564-CFEC466DC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18" y="2816946"/>
            <a:ext cx="9723963" cy="2530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27229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2137-4C08-4508-B6DE-30291BE4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100 neurons, L.R=0.1, 500 epochs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37ED72-DF6D-49C6-B030-FA358C191C6C}"/>
              </a:ext>
            </a:extLst>
          </p:cNvPr>
          <p:cNvSpPr txBox="1">
            <a:spLocks/>
          </p:cNvSpPr>
          <p:nvPr/>
        </p:nvSpPr>
        <p:spPr>
          <a:xfrm>
            <a:off x="632140" y="5637982"/>
            <a:ext cx="4425998" cy="1052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Clear minimum in test cost</a:t>
            </a:r>
          </a:p>
          <a:p>
            <a:r>
              <a:rPr lang="en-US" sz="2400" dirty="0"/>
              <a:t>Clear maximum in test ROC AUC</a:t>
            </a:r>
          </a:p>
          <a:p>
            <a:pPr lvl="1"/>
            <a:r>
              <a:rPr lang="en-US" sz="1600" dirty="0"/>
              <a:t>This is typical behavior in overfitted systems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85984F-276A-475F-BC2A-EA6E6B24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09" y="1353921"/>
            <a:ext cx="5258810" cy="41501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D1A3D1-2858-4BA6-AF45-2A332733F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819" y="1353921"/>
            <a:ext cx="5251070" cy="41501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381B05-0C02-40F3-9450-1DBDD6D21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271" y="5637982"/>
            <a:ext cx="4238625" cy="828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81736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2137-4C08-4508-B6DE-30291BE4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100 neurons, Adam, 500 epochs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37ED72-DF6D-49C6-B030-FA358C191C6C}"/>
              </a:ext>
            </a:extLst>
          </p:cNvPr>
          <p:cNvSpPr txBox="1">
            <a:spLocks/>
          </p:cNvSpPr>
          <p:nvPr/>
        </p:nvSpPr>
        <p:spPr>
          <a:xfrm>
            <a:off x="632139" y="5637983"/>
            <a:ext cx="4776989" cy="673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Converged train cost better</a:t>
            </a:r>
          </a:p>
          <a:p>
            <a:r>
              <a:rPr lang="en-US" sz="2000" dirty="0"/>
              <a:t>Generalized a bit worse into test scores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48F04-48EA-447B-850C-623C12710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7" y="1295400"/>
            <a:ext cx="5505450" cy="426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74C966-CA4D-42A6-873A-7AC2E76F1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412" y="1271587"/>
            <a:ext cx="5534025" cy="4314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9D5E3C-54C5-43F1-B0A0-D2338187C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735" y="5647178"/>
            <a:ext cx="4248150" cy="866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912462-9460-4660-92AA-2A48A985F62D}"/>
              </a:ext>
            </a:extLst>
          </p:cNvPr>
          <p:cNvSpPr txBox="1"/>
          <p:nvPr/>
        </p:nvSpPr>
        <p:spPr>
          <a:xfrm>
            <a:off x="414797" y="6311900"/>
            <a:ext cx="31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CreditDefault_NN_2.py</a:t>
            </a:r>
          </a:p>
        </p:txBody>
      </p:sp>
    </p:spTree>
    <p:extLst>
      <p:ext uri="{BB962C8B-B14F-4D97-AF65-F5344CB8AC3E}">
        <p14:creationId xmlns:p14="http://schemas.microsoft.com/office/powerpoint/2010/main" val="3978323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8654-E24A-4473-A832-06FA42B7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8D42-FD0F-449B-8FB6-8C4A760E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Overfitting is common in neural networks</a:t>
            </a:r>
          </a:p>
          <a:p>
            <a:r>
              <a:rPr lang="en-US" dirty="0"/>
              <a:t>The performance against the training set will keep improving with more epochs</a:t>
            </a:r>
          </a:p>
          <a:p>
            <a:pPr lvl="1"/>
            <a:r>
              <a:rPr lang="en-US" dirty="0"/>
              <a:t>But the performance against the test set will stabilize and possibly degrade after a certain point</a:t>
            </a:r>
          </a:p>
          <a:p>
            <a:r>
              <a:rPr lang="en-US" dirty="0"/>
              <a:t>We can stop early, if the test performance begins to drop</a:t>
            </a:r>
          </a:p>
          <a:p>
            <a:r>
              <a:rPr lang="en-US" dirty="0"/>
              <a:t>It may not always be easy to know when to stop</a:t>
            </a:r>
          </a:p>
        </p:txBody>
      </p:sp>
    </p:spTree>
    <p:extLst>
      <p:ext uri="{BB962C8B-B14F-4D97-AF65-F5344CB8AC3E}">
        <p14:creationId xmlns:p14="http://schemas.microsoft.com/office/powerpoint/2010/main" val="16511740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FEC6-7381-4EEA-8EAE-1639430E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A2EAD-CDA1-4BD2-AB49-E4E429E6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08688" cy="4351338"/>
          </a:xfrm>
        </p:spPr>
        <p:txBody>
          <a:bodyPr>
            <a:normAutofit/>
          </a:bodyPr>
          <a:lstStyle/>
          <a:p>
            <a:r>
              <a:rPr lang="en-US" dirty="0"/>
              <a:t>A good algorithm for early stopping would be:</a:t>
            </a:r>
          </a:p>
          <a:p>
            <a:pPr lvl="1"/>
            <a:r>
              <a:rPr lang="en-US" dirty="0"/>
              <a:t>Periodically check the test score</a:t>
            </a:r>
          </a:p>
          <a:p>
            <a:pPr lvl="1"/>
            <a:r>
              <a:rPr lang="en-US" dirty="0"/>
              <a:t>If the test score is better than the previous best: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Save the model coefficients</a:t>
            </a:r>
          </a:p>
          <a:p>
            <a:pPr lvl="1"/>
            <a:r>
              <a:rPr lang="en-US" dirty="0"/>
              <a:t>Continue for the maximum number of epochs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Or stop training if the test score is significantly worse than the best so far</a:t>
            </a:r>
          </a:p>
          <a:p>
            <a:pPr lvl="1"/>
            <a:r>
              <a:rPr lang="en-US" dirty="0"/>
              <a:t>Restore the best model coefficients and use them for prediction</a:t>
            </a:r>
          </a:p>
          <a:p>
            <a:r>
              <a:rPr lang="en-US" dirty="0"/>
              <a:t>For class we are just going to note the best value from the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FD169-6676-4CC0-AB97-B6681C91F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843" y="1476103"/>
            <a:ext cx="2749494" cy="217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91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2137-4C08-4508-B6DE-30291BE4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5 neurons, Adam, 1000 epochs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37ED72-DF6D-49C6-B030-FA358C191C6C}"/>
              </a:ext>
            </a:extLst>
          </p:cNvPr>
          <p:cNvSpPr txBox="1">
            <a:spLocks/>
          </p:cNvSpPr>
          <p:nvPr/>
        </p:nvSpPr>
        <p:spPr>
          <a:xfrm>
            <a:off x="632139" y="5637982"/>
            <a:ext cx="4776989" cy="98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Interesting graph of Adam in action</a:t>
            </a:r>
          </a:p>
          <a:p>
            <a:r>
              <a:rPr lang="en-US" sz="2000" dirty="0"/>
              <a:t>We can observe the gear changes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AC75B-0A67-40FC-BC5F-1C7798A3C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99" y="1343024"/>
            <a:ext cx="5476875" cy="417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F62BF-D16D-469C-BDE8-A4B213ABF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974" y="1304924"/>
            <a:ext cx="55245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380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E613-CF5E-4B40-81DA-500593B0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the Number of Hidden Neurons on Credit Default Classification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D574CE-7F42-45FE-A8A3-86B88E6B5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705136"/>
              </p:ext>
            </p:extLst>
          </p:nvPr>
        </p:nvGraphicFramePr>
        <p:xfrm>
          <a:off x="4665809" y="1690688"/>
          <a:ext cx="6974957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93">
                  <a:extLst>
                    <a:ext uri="{9D8B030D-6E8A-4147-A177-3AD203B41FA5}">
                      <a16:colId xmlns:a16="http://schemas.microsoft.com/office/drawing/2014/main" val="2356337242"/>
                    </a:ext>
                  </a:extLst>
                </a:gridCol>
                <a:gridCol w="1172488">
                  <a:extLst>
                    <a:ext uri="{9D8B030D-6E8A-4147-A177-3AD203B41FA5}">
                      <a16:colId xmlns:a16="http://schemas.microsoft.com/office/drawing/2014/main" val="580926138"/>
                    </a:ext>
                  </a:extLst>
                </a:gridCol>
                <a:gridCol w="1152497">
                  <a:extLst>
                    <a:ext uri="{9D8B030D-6E8A-4147-A177-3AD203B41FA5}">
                      <a16:colId xmlns:a16="http://schemas.microsoft.com/office/drawing/2014/main" val="2491218867"/>
                    </a:ext>
                  </a:extLst>
                </a:gridCol>
                <a:gridCol w="1162493">
                  <a:extLst>
                    <a:ext uri="{9D8B030D-6E8A-4147-A177-3AD203B41FA5}">
                      <a16:colId xmlns:a16="http://schemas.microsoft.com/office/drawing/2014/main" val="1232175368"/>
                    </a:ext>
                  </a:extLst>
                </a:gridCol>
                <a:gridCol w="1162493">
                  <a:extLst>
                    <a:ext uri="{9D8B030D-6E8A-4147-A177-3AD203B41FA5}">
                      <a16:colId xmlns:a16="http://schemas.microsoft.com/office/drawing/2014/main" val="3062005735"/>
                    </a:ext>
                  </a:extLst>
                </a:gridCol>
                <a:gridCol w="1162493">
                  <a:extLst>
                    <a:ext uri="{9D8B030D-6E8A-4147-A177-3AD203B41FA5}">
                      <a16:colId xmlns:a16="http://schemas.microsoft.com/office/drawing/2014/main" val="2623119468"/>
                    </a:ext>
                  </a:extLst>
                </a:gridCol>
              </a:tblGrid>
              <a:tr h="8750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Hidden Nodes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Peak Epoch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Test </a:t>
                      </a:r>
                      <a:br>
                        <a:rPr lang="en-US" dirty="0"/>
                      </a:br>
                      <a:r>
                        <a:rPr lang="en-US" dirty="0"/>
                        <a:t>ROC AUC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Train</a:t>
                      </a:r>
                      <a:br>
                        <a:rPr lang="en-US" dirty="0"/>
                      </a:br>
                      <a:r>
                        <a:rPr lang="en-US" dirty="0"/>
                        <a:t>ROC AUC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Test </a:t>
                      </a:r>
                      <a:br>
                        <a:rPr lang="en-US" dirty="0"/>
                      </a:br>
                      <a:r>
                        <a:rPr lang="en-US" dirty="0"/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Train </a:t>
                      </a:r>
                      <a:br>
                        <a:rPr lang="en-US" dirty="0"/>
                      </a:br>
                      <a:r>
                        <a:rPr lang="en-US" dirty="0"/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336823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597518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171416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277763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061092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888724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860936"/>
                  </a:ext>
                </a:extLst>
              </a:tr>
              <a:tr h="2541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157862"/>
                  </a:ext>
                </a:extLst>
              </a:tr>
              <a:tr h="2541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183257"/>
                  </a:ext>
                </a:extLst>
              </a:tr>
              <a:tr h="303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211095"/>
                  </a:ext>
                </a:extLst>
              </a:tr>
              <a:tr h="341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003212"/>
                  </a:ext>
                </a:extLst>
              </a:tr>
              <a:tr h="358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0249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021B9-D1D6-4CAB-B2A5-9E97AAE40A6D}"/>
              </a:ext>
            </a:extLst>
          </p:cNvPr>
          <p:cNvSpPr txBox="1">
            <a:spLocks/>
          </p:cNvSpPr>
          <p:nvPr/>
        </p:nvSpPr>
        <p:spPr>
          <a:xfrm>
            <a:off x="370390" y="1825625"/>
            <a:ext cx="3877519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With:</a:t>
            </a:r>
          </a:p>
          <a:p>
            <a:pPr lvl="1"/>
            <a:r>
              <a:rPr lang="en-US" sz="2000" dirty="0"/>
              <a:t>ELU activation</a:t>
            </a:r>
          </a:p>
          <a:p>
            <a:pPr lvl="1"/>
            <a:r>
              <a:rPr lang="en-US" sz="2000" dirty="0"/>
              <a:t>Adam adaptation</a:t>
            </a:r>
          </a:p>
          <a:p>
            <a:pPr lvl="1"/>
            <a:r>
              <a:rPr lang="en-US" sz="2000" dirty="0"/>
              <a:t>Batch size = 32</a:t>
            </a:r>
          </a:p>
          <a:p>
            <a:pPr lvl="1"/>
            <a:r>
              <a:rPr lang="en-US" sz="2000" dirty="0"/>
              <a:t>1000 epochs</a:t>
            </a:r>
          </a:p>
        </p:txBody>
      </p:sp>
    </p:spTree>
    <p:extLst>
      <p:ext uri="{BB962C8B-B14F-4D97-AF65-F5344CB8AC3E}">
        <p14:creationId xmlns:p14="http://schemas.microsoft.com/office/powerpoint/2010/main" val="29991318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ABCB-C7B7-4FFD-ACBB-F1A88ECD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the Number of Hidden Neurons on Credit Default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3279C-4233-4429-A041-42588AD48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25" y="1605336"/>
            <a:ext cx="4572396" cy="3987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E7DCB0-72D0-44C4-A131-20F891DDC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21" y="1605336"/>
            <a:ext cx="4657748" cy="39871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543147-AB36-4542-AE4E-39A1335B5B6C}"/>
              </a:ext>
            </a:extLst>
          </p:cNvPr>
          <p:cNvSpPr txBox="1">
            <a:spLocks/>
          </p:cNvSpPr>
          <p:nvPr/>
        </p:nvSpPr>
        <p:spPr>
          <a:xfrm>
            <a:off x="370390" y="5592466"/>
            <a:ext cx="11424213" cy="1069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Observations:</a:t>
            </a:r>
          </a:p>
          <a:p>
            <a:pPr lvl="1"/>
            <a:r>
              <a:rPr lang="en-US" sz="2000" dirty="0"/>
              <a:t>Train results are better with more neurons</a:t>
            </a:r>
          </a:p>
          <a:p>
            <a:pPr lvl="1"/>
            <a:r>
              <a:rPr lang="en-US" sz="2000" dirty="0"/>
              <a:t>Test results are best with few neurons (about 10-20)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Overfitting is hurting the test scores</a:t>
            </a:r>
          </a:p>
        </p:txBody>
      </p:sp>
    </p:spTree>
    <p:extLst>
      <p:ext uri="{BB962C8B-B14F-4D97-AF65-F5344CB8AC3E}">
        <p14:creationId xmlns:p14="http://schemas.microsoft.com/office/powerpoint/2010/main" val="36104652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3248-42DE-42EC-95ED-83304C35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C7E6-63BA-4299-9118-A3B53F6E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9482"/>
          </a:xfrm>
        </p:spPr>
        <p:txBody>
          <a:bodyPr>
            <a:normAutofit/>
          </a:bodyPr>
          <a:lstStyle/>
          <a:p>
            <a:r>
              <a:rPr lang="en-US" sz="2400" dirty="0"/>
              <a:t>Consider the 2-layer neural network for the classification of credit defaults</a:t>
            </a:r>
          </a:p>
          <a:p>
            <a:pPr lvl="1"/>
            <a:r>
              <a:rPr lang="en-US" sz="2000" dirty="0"/>
              <a:t>Based on CreditDefault_NN_2.py</a:t>
            </a:r>
          </a:p>
          <a:p>
            <a:r>
              <a:rPr lang="en-US" sz="2400" dirty="0"/>
              <a:t>Change the hidden layer activation function to </a:t>
            </a:r>
            <a:r>
              <a:rPr lang="en-US" sz="2400" dirty="0" err="1"/>
              <a:t>ReLU</a:t>
            </a:r>
            <a:endParaRPr lang="en-US" sz="2400" dirty="0"/>
          </a:p>
          <a:p>
            <a:r>
              <a:rPr lang="en-US" sz="2400" dirty="0"/>
              <a:t>Test with different number of hidden neurons: 5, 10, 15, 20, 30, etc.</a:t>
            </a:r>
          </a:p>
          <a:p>
            <a:pPr lvl="1"/>
            <a:r>
              <a:rPr lang="en-US" sz="2000" dirty="0"/>
              <a:t>Did results improve, get worse, or are the same as with ELU?</a:t>
            </a:r>
          </a:p>
          <a:p>
            <a:pPr lvl="1"/>
            <a:r>
              <a:rPr lang="en-US" sz="2000" dirty="0"/>
              <a:t>Did it converge faster, slower or about the same?</a:t>
            </a:r>
          </a:p>
          <a:p>
            <a:r>
              <a:rPr lang="en-US" sz="2400" dirty="0"/>
              <a:t>Suggest using:</a:t>
            </a:r>
          </a:p>
          <a:p>
            <a:pPr lvl="1"/>
            <a:r>
              <a:rPr lang="en-US" sz="2000" dirty="0"/>
              <a:t>Adam optimizer with initial learning rate = 0.001</a:t>
            </a:r>
          </a:p>
          <a:p>
            <a:pPr lvl="1"/>
            <a:r>
              <a:rPr lang="en-US" sz="2000" dirty="0"/>
              <a:t>1000 epochs</a:t>
            </a:r>
          </a:p>
          <a:p>
            <a:r>
              <a:rPr lang="en-US" sz="2400" dirty="0"/>
              <a:t>Note that there might be run-to-run variations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297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3F82-9B02-43B8-ABD3-C187430A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L1/L2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BAFDB-32CA-4BC1-BA0E-5D737D652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Penalizes large coefficients</a:t>
            </a:r>
          </a:p>
          <a:p>
            <a:r>
              <a:rPr lang="en-US" dirty="0"/>
              <a:t>Reduces overfitting in neural networks</a:t>
            </a:r>
          </a:p>
          <a:p>
            <a:pPr lvl="1"/>
            <a:r>
              <a:rPr lang="en-US" dirty="0"/>
              <a:t>Makes the network learn slower</a:t>
            </a:r>
          </a:p>
          <a:p>
            <a:pPr lvl="1"/>
            <a:r>
              <a:rPr lang="en-US" dirty="0"/>
              <a:t>Generalizes better</a:t>
            </a:r>
          </a:p>
          <a:p>
            <a:r>
              <a:rPr lang="en-US" dirty="0"/>
              <a:t>L1-Norm (Lasso regularization)</a:t>
            </a:r>
          </a:p>
          <a:p>
            <a:pPr lvl="1"/>
            <a:r>
              <a:rPr lang="en-US" dirty="0"/>
              <a:t>Penalizes the sum of the absolute value of the coefficients</a:t>
            </a:r>
          </a:p>
          <a:p>
            <a:pPr lvl="1"/>
            <a:r>
              <a:rPr lang="en-US" dirty="0"/>
              <a:t>Tends to produce more zero coefficients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Could be useful to produce faster networks by pruning</a:t>
            </a:r>
          </a:p>
          <a:p>
            <a:r>
              <a:rPr lang="en-US" dirty="0"/>
              <a:t>L2-Norm (Ridge regularization)</a:t>
            </a:r>
          </a:p>
          <a:p>
            <a:pPr lvl="1"/>
            <a:r>
              <a:rPr lang="en-US" dirty="0"/>
              <a:t>Penalizes the sum of the square of the coefficients</a:t>
            </a:r>
          </a:p>
          <a:p>
            <a:pPr lvl="1"/>
            <a:r>
              <a:rPr lang="en-US" dirty="0"/>
              <a:t>Tends to produce small but non-zero coefficients</a:t>
            </a:r>
          </a:p>
          <a:p>
            <a:r>
              <a:rPr lang="en-US" dirty="0"/>
              <a:t>There is a tuning parameter for the regularization weight</a:t>
            </a:r>
          </a:p>
          <a:p>
            <a:r>
              <a:rPr lang="en-US" dirty="0"/>
              <a:t>More people report better results with L2</a:t>
            </a:r>
          </a:p>
          <a:p>
            <a:pPr lvl="1"/>
            <a:r>
              <a:rPr lang="en-US" dirty="0"/>
              <a:t>But depends on each particular problem</a:t>
            </a:r>
          </a:p>
        </p:txBody>
      </p:sp>
    </p:spTree>
    <p:extLst>
      <p:ext uri="{BB962C8B-B14F-4D97-AF65-F5344CB8AC3E}">
        <p14:creationId xmlns:p14="http://schemas.microsoft.com/office/powerpoint/2010/main" val="140704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BFD747-3C3F-4636-BAD3-2906EF11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629192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29F6-A0C8-48A1-883B-71CBF9E0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L2-Regularization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266F-7BD6-4A66-878E-CC90B795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implement a new component of the cost function, that computes the sum of squares of the coefficients</a:t>
            </a:r>
          </a:p>
          <a:p>
            <a:pPr lvl="1"/>
            <a:r>
              <a:rPr lang="en-US" dirty="0"/>
              <a:t>Add it to the base cost function</a:t>
            </a:r>
          </a:p>
          <a:p>
            <a:pPr lvl="1"/>
            <a:r>
              <a:rPr lang="en-US" dirty="0"/>
              <a:t>Control the contribution of the regularization cost by using a tuning parameter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A5F1A-2A45-4601-8DE6-8F95F6A5CD19}"/>
              </a:ext>
            </a:extLst>
          </p:cNvPr>
          <p:cNvSpPr txBox="1"/>
          <p:nvPr/>
        </p:nvSpPr>
        <p:spPr>
          <a:xfrm>
            <a:off x="414798" y="6311900"/>
            <a:ext cx="300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CreditDefault_NN_3.py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3CFB6-6322-4022-98D7-7AB450D55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47" y="4004188"/>
            <a:ext cx="9096375" cy="1028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42079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29F6-A0C8-48A1-883B-71CBF9E0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L1-Regularization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266F-7BD6-4A66-878E-CC90B795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implement a new component of the cost function, that computes the sum of the absolute value of the coefficients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9CDC3-7C9E-436E-A261-97BFF96A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49" y="2839244"/>
            <a:ext cx="8401050" cy="1162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44707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2137-4C08-4508-B6DE-30291BE4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100 neurons, Adam, No regularization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37ED72-DF6D-49C6-B030-FA358C191C6C}"/>
              </a:ext>
            </a:extLst>
          </p:cNvPr>
          <p:cNvSpPr txBox="1">
            <a:spLocks/>
          </p:cNvSpPr>
          <p:nvPr/>
        </p:nvSpPr>
        <p:spPr>
          <a:xfrm>
            <a:off x="632139" y="5637983"/>
            <a:ext cx="4776989" cy="673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577D4-1B49-4CAF-AAD8-AC44DF7CD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39" y="1373572"/>
            <a:ext cx="5524500" cy="4219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52CC02-5ED0-42A4-9840-F707B3EAA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3571"/>
            <a:ext cx="5553075" cy="421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714D2F-6FD3-418E-88C5-B8362F384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337" y="5673725"/>
            <a:ext cx="4267200" cy="819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83397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2137-4C08-4508-B6DE-30291BE4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100 neurons, Adam, L2 reg. with 1e-5 scale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37ED72-DF6D-49C6-B030-FA358C191C6C}"/>
              </a:ext>
            </a:extLst>
          </p:cNvPr>
          <p:cNvSpPr txBox="1">
            <a:spLocks/>
          </p:cNvSpPr>
          <p:nvPr/>
        </p:nvSpPr>
        <p:spPr>
          <a:xfrm>
            <a:off x="632139" y="5637983"/>
            <a:ext cx="4776989" cy="673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DA5DA-85BE-46D4-A4F1-2B1C4AB75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87" y="1271586"/>
            <a:ext cx="5686425" cy="426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C408C1-F0D5-46F2-B102-1AAD41C25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696" y="1309687"/>
            <a:ext cx="5629275" cy="423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B117B0-34FD-495B-A34C-B1A1116AF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893" y="5683249"/>
            <a:ext cx="4324350" cy="809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180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2137-4C08-4508-B6DE-30291BE4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100 neurons, Adam, L2 reg. with 1e-4 scale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37ED72-DF6D-49C6-B030-FA358C191C6C}"/>
              </a:ext>
            </a:extLst>
          </p:cNvPr>
          <p:cNvSpPr txBox="1">
            <a:spLocks/>
          </p:cNvSpPr>
          <p:nvPr/>
        </p:nvSpPr>
        <p:spPr>
          <a:xfrm>
            <a:off x="632139" y="5637983"/>
            <a:ext cx="4776989" cy="673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692FF-2A08-41E2-9BEF-D02E9BE61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37" y="1271586"/>
            <a:ext cx="5667375" cy="428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E09C9-CE97-40E1-A894-27310DAB4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453" y="1322297"/>
            <a:ext cx="5629275" cy="427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8C4E68-935C-45CA-B766-8F16FEAEC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464" y="5746569"/>
            <a:ext cx="4248150" cy="809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0477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E613-CF5E-4B40-81DA-500593B0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Effect of L2 Reg. Scale on Credit Default Classification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D574CE-7F42-45FE-A8A3-86B88E6B5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371052"/>
              </p:ext>
            </p:extLst>
          </p:nvPr>
        </p:nvGraphicFramePr>
        <p:xfrm>
          <a:off x="4018109" y="1465263"/>
          <a:ext cx="697495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93">
                  <a:extLst>
                    <a:ext uri="{9D8B030D-6E8A-4147-A177-3AD203B41FA5}">
                      <a16:colId xmlns:a16="http://schemas.microsoft.com/office/drawing/2014/main" val="2356337242"/>
                    </a:ext>
                  </a:extLst>
                </a:gridCol>
                <a:gridCol w="1172488">
                  <a:extLst>
                    <a:ext uri="{9D8B030D-6E8A-4147-A177-3AD203B41FA5}">
                      <a16:colId xmlns:a16="http://schemas.microsoft.com/office/drawing/2014/main" val="580926138"/>
                    </a:ext>
                  </a:extLst>
                </a:gridCol>
                <a:gridCol w="1152497">
                  <a:extLst>
                    <a:ext uri="{9D8B030D-6E8A-4147-A177-3AD203B41FA5}">
                      <a16:colId xmlns:a16="http://schemas.microsoft.com/office/drawing/2014/main" val="2491218867"/>
                    </a:ext>
                  </a:extLst>
                </a:gridCol>
                <a:gridCol w="1162493">
                  <a:extLst>
                    <a:ext uri="{9D8B030D-6E8A-4147-A177-3AD203B41FA5}">
                      <a16:colId xmlns:a16="http://schemas.microsoft.com/office/drawing/2014/main" val="1232175368"/>
                    </a:ext>
                  </a:extLst>
                </a:gridCol>
                <a:gridCol w="1162493">
                  <a:extLst>
                    <a:ext uri="{9D8B030D-6E8A-4147-A177-3AD203B41FA5}">
                      <a16:colId xmlns:a16="http://schemas.microsoft.com/office/drawing/2014/main" val="3062005735"/>
                    </a:ext>
                  </a:extLst>
                </a:gridCol>
                <a:gridCol w="1162493">
                  <a:extLst>
                    <a:ext uri="{9D8B030D-6E8A-4147-A177-3AD203B41FA5}">
                      <a16:colId xmlns:a16="http://schemas.microsoft.com/office/drawing/2014/main" val="2623119468"/>
                    </a:ext>
                  </a:extLst>
                </a:gridCol>
              </a:tblGrid>
              <a:tr h="5895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Reg. Scale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Peak Epoch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Test </a:t>
                      </a:r>
                      <a:br>
                        <a:rPr lang="en-US" dirty="0"/>
                      </a:br>
                      <a:r>
                        <a:rPr lang="en-US" dirty="0"/>
                        <a:t>ROC AUC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Train</a:t>
                      </a:r>
                      <a:br>
                        <a:rPr lang="en-US" dirty="0"/>
                      </a:br>
                      <a:r>
                        <a:rPr lang="en-US" dirty="0"/>
                        <a:t>ROC AUC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Test </a:t>
                      </a:r>
                      <a:br>
                        <a:rPr lang="en-US" dirty="0"/>
                      </a:br>
                      <a:r>
                        <a:rPr lang="en-US" dirty="0"/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Train </a:t>
                      </a:r>
                      <a:br>
                        <a:rPr lang="en-US" dirty="0"/>
                      </a:br>
                      <a:r>
                        <a:rPr lang="en-US" dirty="0"/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336823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597518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171416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277763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4e-5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020967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5e-5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847185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6e-5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665104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8e-5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725222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061092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807147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651994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888724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86093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021B9-D1D6-4CAB-B2A5-9E97AAE40A6D}"/>
              </a:ext>
            </a:extLst>
          </p:cNvPr>
          <p:cNvSpPr txBox="1">
            <a:spLocks/>
          </p:cNvSpPr>
          <p:nvPr/>
        </p:nvSpPr>
        <p:spPr>
          <a:xfrm>
            <a:off x="370390" y="1825625"/>
            <a:ext cx="3877519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With:</a:t>
            </a:r>
          </a:p>
          <a:p>
            <a:pPr lvl="1"/>
            <a:r>
              <a:rPr lang="en-US" sz="2000" dirty="0"/>
              <a:t>ELU activation</a:t>
            </a:r>
          </a:p>
          <a:p>
            <a:pPr lvl="1"/>
            <a:r>
              <a:rPr lang="en-US" sz="2000" dirty="0"/>
              <a:t>Adam adaptation</a:t>
            </a:r>
          </a:p>
          <a:p>
            <a:pPr lvl="1"/>
            <a:r>
              <a:rPr lang="en-US" sz="2000" dirty="0"/>
              <a:t>Batch size = 32</a:t>
            </a:r>
          </a:p>
          <a:p>
            <a:pPr lvl="1"/>
            <a:r>
              <a:rPr lang="en-US" sz="2000" dirty="0"/>
              <a:t>100 neurons</a:t>
            </a:r>
          </a:p>
          <a:p>
            <a:pPr lvl="1"/>
            <a:r>
              <a:rPr lang="en-US" sz="2000" dirty="0"/>
              <a:t>1000 epochs</a:t>
            </a:r>
          </a:p>
        </p:txBody>
      </p:sp>
    </p:spTree>
    <p:extLst>
      <p:ext uri="{BB962C8B-B14F-4D97-AF65-F5344CB8AC3E}">
        <p14:creationId xmlns:p14="http://schemas.microsoft.com/office/powerpoint/2010/main" val="29457813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5DC3-5061-4008-A544-0230B814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Effect of L2 Reg. Scale on Credit Default Classification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6AE133-4F2C-4E5B-B3AF-B2FB10C8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45" y="1385001"/>
            <a:ext cx="5316173" cy="4279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83DF1E-DBD3-4535-92BB-EDD3422B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5001"/>
            <a:ext cx="5285690" cy="427976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88C5CE-9D86-40A0-998E-254923833E25}"/>
              </a:ext>
            </a:extLst>
          </p:cNvPr>
          <p:cNvSpPr txBox="1">
            <a:spLocks/>
          </p:cNvSpPr>
          <p:nvPr/>
        </p:nvSpPr>
        <p:spPr>
          <a:xfrm>
            <a:off x="226681" y="5664764"/>
            <a:ext cx="11191837" cy="11337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Observations:</a:t>
            </a:r>
          </a:p>
          <a:p>
            <a:pPr lvl="1"/>
            <a:r>
              <a:rPr lang="en-US" sz="2000" dirty="0"/>
              <a:t>Regularization worsens training results</a:t>
            </a:r>
          </a:p>
          <a:p>
            <a:pPr lvl="1"/>
            <a:r>
              <a:rPr lang="en-US" sz="2000" dirty="0"/>
              <a:t>But improves peak test results</a:t>
            </a:r>
          </a:p>
          <a:p>
            <a:pPr lvl="1"/>
            <a:r>
              <a:rPr lang="en-US" sz="2000" dirty="0"/>
              <a:t>There is an optimum amount after which it hurts</a:t>
            </a:r>
          </a:p>
        </p:txBody>
      </p:sp>
    </p:spTree>
    <p:extLst>
      <p:ext uri="{BB962C8B-B14F-4D97-AF65-F5344CB8AC3E}">
        <p14:creationId xmlns:p14="http://schemas.microsoft.com/office/powerpoint/2010/main" val="17761230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E613-CF5E-4B40-81DA-500593B0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Effect of L1 Reg. Scale on Credit Default Classification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D574CE-7F42-45FE-A8A3-86B88E6B5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491568"/>
              </p:ext>
            </p:extLst>
          </p:nvPr>
        </p:nvGraphicFramePr>
        <p:xfrm>
          <a:off x="4056209" y="1690688"/>
          <a:ext cx="6974957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93">
                  <a:extLst>
                    <a:ext uri="{9D8B030D-6E8A-4147-A177-3AD203B41FA5}">
                      <a16:colId xmlns:a16="http://schemas.microsoft.com/office/drawing/2014/main" val="2356337242"/>
                    </a:ext>
                  </a:extLst>
                </a:gridCol>
                <a:gridCol w="1172488">
                  <a:extLst>
                    <a:ext uri="{9D8B030D-6E8A-4147-A177-3AD203B41FA5}">
                      <a16:colId xmlns:a16="http://schemas.microsoft.com/office/drawing/2014/main" val="580926138"/>
                    </a:ext>
                  </a:extLst>
                </a:gridCol>
                <a:gridCol w="1152497">
                  <a:extLst>
                    <a:ext uri="{9D8B030D-6E8A-4147-A177-3AD203B41FA5}">
                      <a16:colId xmlns:a16="http://schemas.microsoft.com/office/drawing/2014/main" val="2491218867"/>
                    </a:ext>
                  </a:extLst>
                </a:gridCol>
                <a:gridCol w="1162493">
                  <a:extLst>
                    <a:ext uri="{9D8B030D-6E8A-4147-A177-3AD203B41FA5}">
                      <a16:colId xmlns:a16="http://schemas.microsoft.com/office/drawing/2014/main" val="1232175368"/>
                    </a:ext>
                  </a:extLst>
                </a:gridCol>
                <a:gridCol w="1162493">
                  <a:extLst>
                    <a:ext uri="{9D8B030D-6E8A-4147-A177-3AD203B41FA5}">
                      <a16:colId xmlns:a16="http://schemas.microsoft.com/office/drawing/2014/main" val="3062005735"/>
                    </a:ext>
                  </a:extLst>
                </a:gridCol>
                <a:gridCol w="1162493">
                  <a:extLst>
                    <a:ext uri="{9D8B030D-6E8A-4147-A177-3AD203B41FA5}">
                      <a16:colId xmlns:a16="http://schemas.microsoft.com/office/drawing/2014/main" val="2623119468"/>
                    </a:ext>
                  </a:extLst>
                </a:gridCol>
              </a:tblGrid>
              <a:tr h="5895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Reg. Scale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Peak Epoch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Test </a:t>
                      </a:r>
                      <a:br>
                        <a:rPr lang="en-US" dirty="0"/>
                      </a:br>
                      <a:r>
                        <a:rPr lang="en-US" dirty="0"/>
                        <a:t>ROC AUC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Train</a:t>
                      </a:r>
                      <a:br>
                        <a:rPr lang="en-US" dirty="0"/>
                      </a:br>
                      <a:r>
                        <a:rPr lang="en-US" dirty="0"/>
                        <a:t>ROC AUC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Test </a:t>
                      </a:r>
                      <a:br>
                        <a:rPr lang="en-US" dirty="0"/>
                      </a:br>
                      <a:r>
                        <a:rPr lang="en-US" dirty="0"/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Train </a:t>
                      </a:r>
                      <a:br>
                        <a:rPr lang="en-US" dirty="0"/>
                      </a:br>
                      <a:r>
                        <a:rPr lang="en-US" dirty="0"/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336823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597518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171416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277763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4e-5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020967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5e-5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847185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6e-5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665104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8e-5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725222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061092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807147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651994"/>
                  </a:ext>
                </a:extLst>
              </a:tr>
              <a:tr h="258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88872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021B9-D1D6-4CAB-B2A5-9E97AAE40A6D}"/>
              </a:ext>
            </a:extLst>
          </p:cNvPr>
          <p:cNvSpPr txBox="1">
            <a:spLocks/>
          </p:cNvSpPr>
          <p:nvPr/>
        </p:nvSpPr>
        <p:spPr>
          <a:xfrm>
            <a:off x="370390" y="1825625"/>
            <a:ext cx="3877519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With:</a:t>
            </a:r>
          </a:p>
          <a:p>
            <a:pPr lvl="1"/>
            <a:r>
              <a:rPr lang="en-US" sz="2000" dirty="0"/>
              <a:t>ELU activation</a:t>
            </a:r>
          </a:p>
          <a:p>
            <a:pPr lvl="1"/>
            <a:r>
              <a:rPr lang="en-US" sz="2000" dirty="0"/>
              <a:t>Adam adaptation</a:t>
            </a:r>
          </a:p>
          <a:p>
            <a:pPr lvl="1"/>
            <a:r>
              <a:rPr lang="en-US" sz="2000" dirty="0"/>
              <a:t>Batch size = 32</a:t>
            </a:r>
          </a:p>
          <a:p>
            <a:pPr lvl="1"/>
            <a:r>
              <a:rPr lang="en-US" sz="2000" dirty="0"/>
              <a:t>100 neurons</a:t>
            </a:r>
          </a:p>
          <a:p>
            <a:pPr lvl="1"/>
            <a:r>
              <a:rPr lang="en-US" sz="2000" dirty="0"/>
              <a:t>1000 epochs</a:t>
            </a:r>
          </a:p>
        </p:txBody>
      </p:sp>
    </p:spTree>
    <p:extLst>
      <p:ext uri="{BB962C8B-B14F-4D97-AF65-F5344CB8AC3E}">
        <p14:creationId xmlns:p14="http://schemas.microsoft.com/office/powerpoint/2010/main" val="1051931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195B-7466-46C1-8A1E-DB3525F3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Effect of L1 Reg. Scale on Credit Default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513D8-A211-4414-953A-3C3EE759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110" y="1418307"/>
            <a:ext cx="5419814" cy="44037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A25529-385C-4645-ABD1-9B90DA2F4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8307"/>
            <a:ext cx="5425910" cy="440375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3C170A-7443-439D-95D0-81953C7BE1A2}"/>
              </a:ext>
            </a:extLst>
          </p:cNvPr>
          <p:cNvSpPr txBox="1">
            <a:spLocks/>
          </p:cNvSpPr>
          <p:nvPr/>
        </p:nvSpPr>
        <p:spPr>
          <a:xfrm>
            <a:off x="364856" y="5822066"/>
            <a:ext cx="9722734" cy="1016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Observations:</a:t>
            </a:r>
          </a:p>
          <a:p>
            <a:pPr lvl="1"/>
            <a:r>
              <a:rPr lang="en-US" sz="2000" dirty="0"/>
              <a:t>L1 is working better than L2 for this problem</a:t>
            </a:r>
          </a:p>
          <a:p>
            <a:pPr lvl="1"/>
            <a:r>
              <a:rPr lang="en-US" sz="2000" dirty="0"/>
              <a:t>Beats the previous best results</a:t>
            </a:r>
          </a:p>
          <a:p>
            <a:pPr lvl="1"/>
            <a:r>
              <a:rPr lang="en-US" sz="2000" dirty="0"/>
              <a:t>Enabled the use of a larger network</a:t>
            </a:r>
          </a:p>
        </p:txBody>
      </p:sp>
    </p:spTree>
    <p:extLst>
      <p:ext uri="{BB962C8B-B14F-4D97-AF65-F5344CB8AC3E}">
        <p14:creationId xmlns:p14="http://schemas.microsoft.com/office/powerpoint/2010/main" val="42597148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CBF2-F448-4A1C-977B-87A4C364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C2CB-D343-4884-9FB2-E481399FD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think regularization would help a 10-node network for credit default classification?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41470-7A6B-4988-942C-9FFD21F09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32" y="2864567"/>
            <a:ext cx="3407072" cy="2970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32B00C-2FFE-4BD6-9582-B313F04A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098" y="2864567"/>
            <a:ext cx="3470671" cy="29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2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E257-CF61-4A9D-A51D-85742074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of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85BE9-8A08-492B-8C6E-4D835264FD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018824"/>
            <a:ext cx="5943600" cy="35718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28BCB-B3A6-415D-B37B-F7204F67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6880" cy="4351338"/>
          </a:xfrm>
        </p:spPr>
        <p:txBody>
          <a:bodyPr/>
          <a:lstStyle/>
          <a:p>
            <a:r>
              <a:rPr lang="en-US" dirty="0"/>
              <a:t>Brain neurons are interconnected to others by axons</a:t>
            </a:r>
          </a:p>
          <a:p>
            <a:r>
              <a:rPr lang="en-US" dirty="0"/>
              <a:t>They </a:t>
            </a:r>
            <a:r>
              <a:rPr lang="en-US" i="1" dirty="0"/>
              <a:t>activate </a:t>
            </a:r>
            <a:r>
              <a:rPr lang="en-US" dirty="0"/>
              <a:t>by sending a spike of electrical charges (synapses)</a:t>
            </a:r>
          </a:p>
          <a:p>
            <a:r>
              <a:rPr lang="en-US" dirty="0"/>
              <a:t>Neurons </a:t>
            </a:r>
            <a:r>
              <a:rPr lang="en-US" i="1" dirty="0"/>
              <a:t>fire/activate</a:t>
            </a:r>
            <a:r>
              <a:rPr lang="en-US" dirty="0"/>
              <a:t> in response to the level of activation of their neighbors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44247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E3ED-D22C-487E-AD2F-DD2B4DC1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554AA-9B37-4EBF-9195-D652C4B9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Do you think regularization would help MNIST classification accuracy?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would be a good number of nodes to try to improve by regularization?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491238C-3EE1-43A8-9C3A-92A3F3827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31789"/>
            <a:ext cx="3045107" cy="2584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048EB-6D19-40EC-AE4F-AA8C3DD0C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601" y="2531788"/>
            <a:ext cx="3081412" cy="25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017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B61F-8051-4639-91C0-EB046A03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A43B-BC09-4007-9DEE-0544E09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Do you think regularization will help vehicle price RMSE?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would be a good number of nodes to try to improve by regularization?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A59E0-17B0-4FFE-9958-8EF13AA2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45" y="2445576"/>
            <a:ext cx="3517723" cy="294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460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3248-42DE-42EC-95ED-83304C35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 (Homework)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C7E6-63BA-4299-9118-A3B53F6E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9482"/>
          </a:xfrm>
        </p:spPr>
        <p:txBody>
          <a:bodyPr>
            <a:normAutofit/>
          </a:bodyPr>
          <a:lstStyle/>
          <a:p>
            <a:r>
              <a:rPr lang="en-US" sz="2400" dirty="0"/>
              <a:t>Pick one problem between MNIST or Vehicle Price</a:t>
            </a:r>
          </a:p>
          <a:p>
            <a:r>
              <a:rPr lang="en-US" sz="2400" dirty="0"/>
              <a:t>Pick a number of hidden nodes that you think has a potential for improving through regularization</a:t>
            </a:r>
          </a:p>
          <a:p>
            <a:r>
              <a:rPr lang="en-US" sz="2400" dirty="0"/>
              <a:t>Try both L1 and L2 regularization with different scale values</a:t>
            </a:r>
          </a:p>
          <a:p>
            <a:r>
              <a:rPr lang="en-US" sz="2400" dirty="0"/>
              <a:t>Pick the best regularization value you can find</a:t>
            </a:r>
          </a:p>
          <a:p>
            <a:r>
              <a:rPr lang="en-US" sz="2400" dirty="0"/>
              <a:t>Are your test results better than anything we have tried so far?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48240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3248-42DE-42EC-95ED-83304C35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Problem 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C7E6-63BA-4299-9118-A3B53F6E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7691"/>
          </a:xfrm>
        </p:spPr>
        <p:txBody>
          <a:bodyPr>
            <a:normAutofit/>
          </a:bodyPr>
          <a:lstStyle/>
          <a:p>
            <a:r>
              <a:rPr lang="en-US" sz="2400" dirty="0"/>
              <a:t>Repeat the regularization optimization of problem 3 but with different numbers of hidden nodes</a:t>
            </a:r>
          </a:p>
          <a:p>
            <a:r>
              <a:rPr lang="en-US" sz="2400" dirty="0"/>
              <a:t>How do your results compare with the previous results without regularization?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Is there an optimal number of nodes, or does it continue to be “the bigger the better”</a:t>
            </a:r>
          </a:p>
          <a:p>
            <a:r>
              <a:rPr lang="en-US" sz="2400" dirty="0"/>
              <a:t>What is the best test score that you can find?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9399A-E9D8-4F29-8A5D-9B3211B0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41" y="3135466"/>
            <a:ext cx="2573181" cy="2155724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2C9F24A-CB40-4B7D-B1AB-E0ADB31F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960" y="3135466"/>
            <a:ext cx="2333766" cy="1980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9B9F45-8815-442F-8678-74D8EE6DC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453" y="3135466"/>
            <a:ext cx="2361591" cy="198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34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4DDD-BE7F-4C88-8A5D-BB9FD809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Recommendations for Training a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181C-B631-4585-8616-CD077BEB0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Pick one random network size and train with Adam optimization, no regularization, lots of epochs, capturing the best test results</a:t>
            </a:r>
          </a:p>
          <a:p>
            <a:pPr lvl="1"/>
            <a:r>
              <a:rPr lang="en-US" dirty="0"/>
              <a:t>Determine a good number of epochs to make sure you capture the peak of performance, or a point of diminishing returns</a:t>
            </a:r>
          </a:p>
          <a:p>
            <a:pPr lvl="1"/>
            <a:r>
              <a:rPr lang="en-US" dirty="0"/>
              <a:t>If Adam is not doing a reasonable job, then use other optimizers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with a other network sizes</a:t>
            </a:r>
          </a:p>
          <a:p>
            <a:pPr lvl="1"/>
            <a:r>
              <a:rPr lang="en-US" dirty="0"/>
              <a:t>Determine a good number of hidden nodes to use, close to a point of diminishing returns, with some amount of overfitting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regularization and optimize the scale</a:t>
            </a:r>
          </a:p>
          <a:p>
            <a:pPr lvl="1"/>
            <a:r>
              <a:rPr lang="en-US" dirty="0"/>
              <a:t>Try both L1 and L2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Adjust the number of nodes with regularization</a:t>
            </a:r>
          </a:p>
          <a:p>
            <a:pPr lvl="1"/>
            <a:r>
              <a:rPr lang="en-US" dirty="0"/>
              <a:t>You may need to re-adjust the regularization scale for each case</a:t>
            </a:r>
          </a:p>
          <a:p>
            <a:pPr lvl="1"/>
            <a:r>
              <a:rPr lang="en-US" dirty="0"/>
              <a:t>Repeat as long as you keep finding better results, or until satisfied</a:t>
            </a:r>
          </a:p>
        </p:txBody>
      </p:sp>
    </p:spTree>
    <p:extLst>
      <p:ext uri="{BB962C8B-B14F-4D97-AF65-F5344CB8AC3E}">
        <p14:creationId xmlns:p14="http://schemas.microsoft.com/office/powerpoint/2010/main" val="20981758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3482-28F0-442A-AD59-9D665BB4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else can we do to Improve Performance?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897D-E407-45B2-9585-5D37DEFA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1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Other regularization schemes</a:t>
            </a:r>
          </a:p>
          <a:p>
            <a:pPr lvl="1"/>
            <a:r>
              <a:rPr lang="en-US" dirty="0"/>
              <a:t>L1+L2 (elastic net)</a:t>
            </a:r>
          </a:p>
          <a:p>
            <a:pPr lvl="1"/>
            <a:r>
              <a:rPr lang="en-US" dirty="0"/>
              <a:t>Max-norm</a:t>
            </a:r>
          </a:p>
          <a:p>
            <a:pPr lvl="1"/>
            <a:r>
              <a:rPr lang="en-US" dirty="0"/>
              <a:t>Dropout nodes</a:t>
            </a:r>
          </a:p>
          <a:p>
            <a:r>
              <a:rPr lang="en-US" dirty="0"/>
              <a:t>Other optimizers</a:t>
            </a:r>
          </a:p>
          <a:p>
            <a:pPr lvl="1"/>
            <a:r>
              <a:rPr lang="en-US" dirty="0"/>
              <a:t>Each optimizer has unique properties that may outperform Adam in specific problems</a:t>
            </a:r>
          </a:p>
          <a:p>
            <a:pPr lvl="1"/>
            <a:r>
              <a:rPr lang="en-US" dirty="0"/>
              <a:t>Carefully tuned learning-rate schedules</a:t>
            </a:r>
          </a:p>
          <a:p>
            <a:r>
              <a:rPr lang="en-US" dirty="0"/>
              <a:t>Simulated annealing</a:t>
            </a:r>
          </a:p>
          <a:p>
            <a:pPr lvl="1"/>
            <a:r>
              <a:rPr lang="en-US" dirty="0"/>
              <a:t>Helps get out of local optima</a:t>
            </a:r>
          </a:p>
          <a:p>
            <a:r>
              <a:rPr lang="en-US" dirty="0"/>
              <a:t>Try multiple times</a:t>
            </a:r>
          </a:p>
          <a:p>
            <a:pPr lvl="1"/>
            <a:r>
              <a:rPr lang="en-US" dirty="0"/>
              <a:t>Run-to-run variation may occasionally result in a better fit</a:t>
            </a:r>
          </a:p>
          <a:p>
            <a:r>
              <a:rPr lang="en-US" dirty="0"/>
              <a:t>Save and restore the best model</a:t>
            </a:r>
          </a:p>
          <a:p>
            <a:pPr lvl="1"/>
            <a:r>
              <a:rPr lang="en-US" dirty="0"/>
              <a:t>Whenever you get a good result, save the model to a file</a:t>
            </a:r>
          </a:p>
          <a:p>
            <a:pPr lvl="1"/>
            <a:r>
              <a:rPr lang="en-US" dirty="0"/>
              <a:t>Use it as the starting point for further attempts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Instead of starting from random coefficients</a:t>
            </a:r>
          </a:p>
        </p:txBody>
      </p:sp>
    </p:spTree>
    <p:extLst>
      <p:ext uri="{BB962C8B-B14F-4D97-AF65-F5344CB8AC3E}">
        <p14:creationId xmlns:p14="http://schemas.microsoft.com/office/powerpoint/2010/main" val="8969790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3482-28F0-442A-AD59-9D665BB4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else can we do to Improve Performance?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897D-E407-45B2-9585-5D37DEFA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1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More data</a:t>
            </a:r>
          </a:p>
          <a:p>
            <a:pPr lvl="1"/>
            <a:r>
              <a:rPr lang="en-US" dirty="0"/>
              <a:t>More training samples</a:t>
            </a:r>
          </a:p>
          <a:p>
            <a:pPr lvl="1"/>
            <a:r>
              <a:rPr lang="en-US" dirty="0"/>
              <a:t>More features</a:t>
            </a:r>
          </a:p>
          <a:p>
            <a:pPr lvl="1"/>
            <a:r>
              <a:rPr lang="en-US" dirty="0"/>
              <a:t>Data augmentation</a:t>
            </a:r>
          </a:p>
          <a:p>
            <a:r>
              <a:rPr lang="en-US" dirty="0"/>
              <a:t>More complex networks</a:t>
            </a:r>
          </a:p>
          <a:p>
            <a:pPr lvl="1"/>
            <a:r>
              <a:rPr lang="en-US" dirty="0"/>
              <a:t>More nodes</a:t>
            </a:r>
          </a:p>
          <a:p>
            <a:pPr lvl="1"/>
            <a:r>
              <a:rPr lang="en-US" dirty="0"/>
              <a:t>More layers (deep networks)</a:t>
            </a:r>
          </a:p>
          <a:p>
            <a:r>
              <a:rPr lang="en-US" dirty="0"/>
              <a:t>Batch normalization</a:t>
            </a:r>
          </a:p>
          <a:p>
            <a:r>
              <a:rPr lang="en-US" dirty="0"/>
              <a:t>Other network topologies</a:t>
            </a:r>
          </a:p>
          <a:p>
            <a:pPr lvl="1"/>
            <a:r>
              <a:rPr lang="en-US" dirty="0"/>
              <a:t>Convolutional networks</a:t>
            </a:r>
          </a:p>
          <a:p>
            <a:pPr lvl="1"/>
            <a:r>
              <a:rPr lang="en-US" dirty="0"/>
              <a:t>Recurrent networks</a:t>
            </a:r>
          </a:p>
          <a:p>
            <a:r>
              <a:rPr lang="en-US" dirty="0"/>
              <a:t>Ensemble of diverse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489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8CD1-D9BE-4568-B782-990C328F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D236B-86D6-4747-8D28-CAF4079D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2129" cy="4351338"/>
          </a:xfrm>
        </p:spPr>
        <p:txBody>
          <a:bodyPr/>
          <a:lstStyle/>
          <a:p>
            <a:r>
              <a:rPr lang="en-US" dirty="0"/>
              <a:t>A technique to help get out of local minima during gradient descent</a:t>
            </a:r>
          </a:p>
          <a:p>
            <a:r>
              <a:rPr lang="en-US" dirty="0"/>
              <a:t>Have periodic cycles of high and low “temperature”</a:t>
            </a:r>
          </a:p>
          <a:p>
            <a:pPr lvl="1"/>
            <a:r>
              <a:rPr lang="en-US" dirty="0"/>
              <a:t>In our case, increasing and decreasing the learning rate</a:t>
            </a:r>
          </a:p>
          <a:p>
            <a:endParaRPr lang="en-US" dirty="0"/>
          </a:p>
        </p:txBody>
      </p:sp>
      <p:pic>
        <p:nvPicPr>
          <p:cNvPr id="1028" name="Picture 4" descr="Image result for simulated annealing">
            <a:extLst>
              <a:ext uri="{FF2B5EF4-FFF2-40B4-BE49-F238E27FC236}">
                <a16:creationId xmlns:a16="http://schemas.microsoft.com/office/drawing/2014/main" id="{DD97AB1C-E08C-416A-B148-B67A21AE5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332" y="1190152"/>
            <a:ext cx="4586468" cy="287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imulated annealing">
            <a:extLst>
              <a:ext uri="{FF2B5EF4-FFF2-40B4-BE49-F238E27FC236}">
                <a16:creationId xmlns:a16="http://schemas.microsoft.com/office/drawing/2014/main" id="{9E9262AE-36AA-4CA4-B21D-AB1BEFC43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332" y="4372778"/>
            <a:ext cx="4321215" cy="212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8445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7B7C-A633-49D6-ACE5-C22D2523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C936-4B96-4E5D-92C9-E105CFCE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30" y="1690688"/>
            <a:ext cx="6688874" cy="4351338"/>
          </a:xfrm>
        </p:spPr>
        <p:txBody>
          <a:bodyPr/>
          <a:lstStyle/>
          <a:p>
            <a:r>
              <a:rPr lang="en-US" dirty="0"/>
              <a:t>A technique that removes a portion of the neurons at every training step</a:t>
            </a:r>
          </a:p>
          <a:p>
            <a:pPr lvl="1"/>
            <a:r>
              <a:rPr lang="en-US" dirty="0"/>
              <a:t>The dropped neurons produce a zero output for that step</a:t>
            </a:r>
          </a:p>
          <a:p>
            <a:r>
              <a:rPr lang="en-US" dirty="0"/>
              <a:t>An effective method to reduce overfitting</a:t>
            </a:r>
          </a:p>
          <a:p>
            <a:r>
              <a:rPr lang="en-US" dirty="0"/>
              <a:t>The percentage of neurons that get dropped is controlled with a </a:t>
            </a:r>
            <a:r>
              <a:rPr lang="en-US" i="1" dirty="0" err="1"/>
              <a:t>dropout_rate</a:t>
            </a:r>
            <a:r>
              <a:rPr lang="en-US" dirty="0"/>
              <a:t> parameter</a:t>
            </a:r>
          </a:p>
          <a:p>
            <a:pPr lvl="1"/>
            <a:r>
              <a:rPr lang="en-US" dirty="0"/>
              <a:t>Allows tuning of overfitting reduction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91F62-0FBE-4CBF-BE76-6364281C3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504" y="2468786"/>
            <a:ext cx="4126336" cy="285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124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E886A9-EDBE-4B10-A5E9-04C65CE02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863" y="3272088"/>
            <a:ext cx="5332374" cy="32207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254D76-A14B-4F6D-9DE2-925290E7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5B56-830D-427C-AD3F-8FFDAA984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80249" cy="4351338"/>
          </a:xfrm>
        </p:spPr>
        <p:txBody>
          <a:bodyPr/>
          <a:lstStyle/>
          <a:p>
            <a:r>
              <a:rPr lang="en-US" dirty="0"/>
              <a:t>If you don’t have more training data, you can generate some based on your existing data</a:t>
            </a:r>
          </a:p>
          <a:p>
            <a:pPr lvl="1"/>
            <a:r>
              <a:rPr lang="en-US" dirty="0"/>
              <a:t>Apply simple transformations that are reasonable for the type of data being used</a:t>
            </a:r>
          </a:p>
          <a:p>
            <a:pPr lvl="1"/>
            <a:r>
              <a:rPr lang="en-US" dirty="0"/>
              <a:t>For example: slightly shift or rotate images</a:t>
            </a:r>
          </a:p>
          <a:p>
            <a:r>
              <a:rPr lang="en-US" dirty="0"/>
              <a:t>Of course, the best is always to </a:t>
            </a:r>
            <a:br>
              <a:rPr lang="en-US" dirty="0"/>
            </a:br>
            <a:r>
              <a:rPr lang="en-US" dirty="0"/>
              <a:t>get more real data if possible</a:t>
            </a:r>
          </a:p>
        </p:txBody>
      </p:sp>
    </p:spTree>
    <p:extLst>
      <p:ext uri="{BB962C8B-B14F-4D97-AF65-F5344CB8AC3E}">
        <p14:creationId xmlns:p14="http://schemas.microsoft.com/office/powerpoint/2010/main" val="349886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F5E6-090F-4B3C-8EBA-AAEF2D98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E14A0-FE21-4F55-9ED9-EA64A1065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189381" cy="4351338"/>
          </a:xfrm>
        </p:spPr>
        <p:txBody>
          <a:bodyPr>
            <a:normAutofit/>
          </a:bodyPr>
          <a:lstStyle/>
          <a:p>
            <a:r>
              <a:rPr lang="en-US" dirty="0"/>
              <a:t>An early prototype of artificial neural network</a:t>
            </a:r>
          </a:p>
          <a:p>
            <a:pPr lvl="1"/>
            <a:r>
              <a:rPr lang="en-US" dirty="0"/>
              <a:t>Also known as Linear Threshold Unit (LTU)</a:t>
            </a:r>
          </a:p>
          <a:p>
            <a:r>
              <a:rPr lang="en-US" dirty="0"/>
              <a:t>A linear combination of inputs, </a:t>
            </a:r>
            <a:br>
              <a:rPr lang="en-US" dirty="0"/>
            </a:br>
            <a:r>
              <a:rPr lang="en-US" dirty="0"/>
              <a:t>followed by a step function</a:t>
            </a:r>
          </a:p>
          <a:p>
            <a:pPr lvl="1"/>
            <a:r>
              <a:rPr lang="en-US" dirty="0"/>
              <a:t>The output of each LTU is 1 or 0</a:t>
            </a:r>
          </a:p>
          <a:p>
            <a:r>
              <a:rPr lang="en-US" dirty="0"/>
              <a:t>The step function is considered an </a:t>
            </a:r>
            <a:r>
              <a:rPr lang="en-US" i="1" dirty="0"/>
              <a:t>activation function</a:t>
            </a:r>
          </a:p>
          <a:p>
            <a:pPr lvl="1"/>
            <a:r>
              <a:rPr lang="en-US" dirty="0"/>
              <a:t>Mimics brain neural activations</a:t>
            </a:r>
          </a:p>
          <a:p>
            <a:r>
              <a:rPr lang="en-US" dirty="0"/>
              <a:t>Equivalent to Linear Regression with a threshold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5D1C3-5008-4282-94F5-D5990EE1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792" y="2088504"/>
            <a:ext cx="4038600" cy="40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6659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Thank</a:t>
            </a:r>
            <a:r>
              <a:rPr lang="es-CR" dirty="0"/>
              <a:t> </a:t>
            </a:r>
            <a:r>
              <a:rPr lang="es-CR" dirty="0" err="1"/>
              <a:t>you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9262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14176</TotalTime>
  <Words>3910</Words>
  <Application>Microsoft Office PowerPoint</Application>
  <PresentationFormat>Widescreen</PresentationFormat>
  <Paragraphs>902</Paragraphs>
  <Slides>90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5" baseType="lpstr">
      <vt:lpstr>Arial</vt:lpstr>
      <vt:lpstr>Calibri</vt:lpstr>
      <vt:lpstr>Calibri Light</vt:lpstr>
      <vt:lpstr>Intel Clear</vt:lpstr>
      <vt:lpstr>Office Theme</vt:lpstr>
      <vt:lpstr>Introduction to Artificial Intelligence Group 1 Week 6</vt:lpstr>
      <vt:lpstr>Schedule</vt:lpstr>
      <vt:lpstr>Agenda for Week 6</vt:lpstr>
      <vt:lpstr>Aviso 1</vt:lpstr>
      <vt:lpstr>Aviso 2</vt:lpstr>
      <vt:lpstr>Aviso 3</vt:lpstr>
      <vt:lpstr>Neural Networks</vt:lpstr>
      <vt:lpstr>Inspiration of Neural Networks</vt:lpstr>
      <vt:lpstr>The Perceptron</vt:lpstr>
      <vt:lpstr>Multi-Layer Perceptron (MLP)</vt:lpstr>
      <vt:lpstr>Multi-Layer Sigmoid Regression</vt:lpstr>
      <vt:lpstr>Anatomy of a Neural Network</vt:lpstr>
      <vt:lpstr>The Need for Activation Functions</vt:lpstr>
      <vt:lpstr>Activation Functions for Output Layer</vt:lpstr>
      <vt:lpstr>Activation Functions for Hidden Layers</vt:lpstr>
      <vt:lpstr>Shallow Neural Networks</vt:lpstr>
      <vt:lpstr>2-Layer Neural Net on TensorFlow</vt:lpstr>
      <vt:lpstr>2-Layer Neural Net on TensorFlow</vt:lpstr>
      <vt:lpstr>2-Layer Neural Net on TensorFlow</vt:lpstr>
      <vt:lpstr>2-Layer Neural Net on TensorFlow</vt:lpstr>
      <vt:lpstr>Gaining Better Insight about Model Fit</vt:lpstr>
      <vt:lpstr>Gaining Better Insight about Model Fit</vt:lpstr>
      <vt:lpstr>Gaining Better Insight about Model Fit</vt:lpstr>
      <vt:lpstr>Practice 1</vt:lpstr>
      <vt:lpstr>100 neurons, learning_rate=0.03, 100 epochs</vt:lpstr>
      <vt:lpstr>100 neurons, learning_rate=0.03, 100 epochs</vt:lpstr>
      <vt:lpstr>What if we let it run Longer?</vt:lpstr>
      <vt:lpstr>100 neurons, learning_rate=0.03, 1000 epochs</vt:lpstr>
      <vt:lpstr>About the Learning Rate</vt:lpstr>
      <vt:lpstr>100 neurons, learning_rate=0.01, 100 epochs</vt:lpstr>
      <vt:lpstr>100 neurons, learning_rate=0.03, 100 epochs</vt:lpstr>
      <vt:lpstr>100 neurons, learning_rate=0.05, 100 epochs</vt:lpstr>
      <vt:lpstr>100 neurons, learning_rate=0.1, 100 epochs</vt:lpstr>
      <vt:lpstr>100 neurons, learning_rate=0.3, 100 epochs</vt:lpstr>
      <vt:lpstr>About the Learning Rate</vt:lpstr>
      <vt:lpstr>About the Number of Hidden Neurons</vt:lpstr>
      <vt:lpstr>50 neurons, learning_rate=0.05, 100 epochs</vt:lpstr>
      <vt:lpstr>100 neurons, learning_rate=0.1, 100 epochs</vt:lpstr>
      <vt:lpstr>200 neurons, learning_rate=0.1, 100 epochs</vt:lpstr>
      <vt:lpstr>500 neurons, learning_rate=0.1, 100 epochs</vt:lpstr>
      <vt:lpstr>1000 neurons, learning_rate=0.1, 100 epochs</vt:lpstr>
      <vt:lpstr>Effect of the Number of Hidden Neurons on MNIST</vt:lpstr>
      <vt:lpstr>Effect of the Number of Hidden Neurons on MNIST</vt:lpstr>
      <vt:lpstr>Optional HW Problem 1b</vt:lpstr>
      <vt:lpstr>Optional HW Problem 1b</vt:lpstr>
      <vt:lpstr>2-Layer NN for Vehicle Price Regression</vt:lpstr>
      <vt:lpstr>2-Layer NN for Vehicle Price Regression</vt:lpstr>
      <vt:lpstr>2-Layer NN for Vehicle Price Regression</vt:lpstr>
      <vt:lpstr>100 neurons, learning_rate=1e-5, 100 epochs</vt:lpstr>
      <vt:lpstr>100 neurons, learning_rate=5e-6, 200 epochs</vt:lpstr>
      <vt:lpstr>100 neurons, learning_rate=1e-6, 500 epochs</vt:lpstr>
      <vt:lpstr>100 neurons, learning_rate=1e-6, 500 epochs</vt:lpstr>
      <vt:lpstr>Adaptive Learning-Rate Mechanisms</vt:lpstr>
      <vt:lpstr>Adam</vt:lpstr>
      <vt:lpstr>100 neurons, Adam, 500 epochs</vt:lpstr>
      <vt:lpstr>100 neurons, Adam, 1000 epochs</vt:lpstr>
      <vt:lpstr>Effect of the Number of Hidden Neurons on Vehicle Price Regression</vt:lpstr>
      <vt:lpstr>Effect of the Number of Hidden Neurons on Vehicle Price Regression</vt:lpstr>
      <vt:lpstr>2-Layer NN for Credit Default Classification</vt:lpstr>
      <vt:lpstr>2-Layer NN for Credit Default Classification</vt:lpstr>
      <vt:lpstr>100 neurons, L.R=0.1, 500 epochs</vt:lpstr>
      <vt:lpstr>100 neurons, Adam, 500 epochs</vt:lpstr>
      <vt:lpstr>Early Stopping</vt:lpstr>
      <vt:lpstr>Early Stopping</vt:lpstr>
      <vt:lpstr>5 neurons, Adam, 1000 epochs</vt:lpstr>
      <vt:lpstr>Effect of the Number of Hidden Neurons on Credit Default Classification</vt:lpstr>
      <vt:lpstr>Effect of the Number of Hidden Neurons on Credit Default Classification</vt:lpstr>
      <vt:lpstr>Practice 2</vt:lpstr>
      <vt:lpstr>L1/L2 Regularization</vt:lpstr>
      <vt:lpstr>L2-Regularization in TensorFlow</vt:lpstr>
      <vt:lpstr>L1-Regularization in TensorFlow</vt:lpstr>
      <vt:lpstr>100 neurons, Adam, No regularization</vt:lpstr>
      <vt:lpstr>100 neurons, Adam, L2 reg. with 1e-5 scale</vt:lpstr>
      <vt:lpstr>100 neurons, Adam, L2 reg. with 1e-4 scale</vt:lpstr>
      <vt:lpstr>Effect of L2 Reg. Scale on Credit Default Classification</vt:lpstr>
      <vt:lpstr>Effect of L2 Reg. Scale on Credit Default Classification</vt:lpstr>
      <vt:lpstr>Effect of L1 Reg. Scale on Credit Default Classification</vt:lpstr>
      <vt:lpstr>Effect of L1 Reg. Scale on Credit Default Classification</vt:lpstr>
      <vt:lpstr>Question</vt:lpstr>
      <vt:lpstr>Question</vt:lpstr>
      <vt:lpstr>Question</vt:lpstr>
      <vt:lpstr>Practice 3 (Homework)</vt:lpstr>
      <vt:lpstr>Optional Problem 3b</vt:lpstr>
      <vt:lpstr>General Recommendations for Training a Neural Network</vt:lpstr>
      <vt:lpstr>What else can we do to Improve Performance?</vt:lpstr>
      <vt:lpstr>What else can we do to Improve Performance?</vt:lpstr>
      <vt:lpstr>Simulated Annealing</vt:lpstr>
      <vt:lpstr>Dropout</vt:lpstr>
      <vt:lpstr>Data Augmentation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Artificial Intelligence Group 1 Week 1</dc:title>
  <dc:creator>Rojas, Juan Carlos</dc:creator>
  <cp:lastModifiedBy>Juan Carlos Rojas</cp:lastModifiedBy>
  <cp:revision>2347</cp:revision>
  <dcterms:created xsi:type="dcterms:W3CDTF">2019-05-16T20:43:44Z</dcterms:created>
  <dcterms:modified xsi:type="dcterms:W3CDTF">2019-06-28T21:25:30Z</dcterms:modified>
</cp:coreProperties>
</file>