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77" r:id="rId6"/>
    <p:sldId id="257" r:id="rId7"/>
    <p:sldId id="258" r:id="rId8"/>
    <p:sldId id="259" r:id="rId9"/>
    <p:sldId id="260" r:id="rId10"/>
    <p:sldId id="261" r:id="rId11"/>
    <p:sldId id="269" r:id="rId12"/>
    <p:sldId id="262" r:id="rId13"/>
    <p:sldId id="276" r:id="rId14"/>
    <p:sldId id="263" r:id="rId15"/>
    <p:sldId id="264" r:id="rId16"/>
    <p:sldId id="265" r:id="rId17"/>
    <p:sldId id="266" r:id="rId18"/>
    <p:sldId id="267" r:id="rId19"/>
    <p:sldId id="268" r:id="rId20"/>
    <p:sldId id="270" r:id="rId21"/>
    <p:sldId id="271" r:id="rId22"/>
    <p:sldId id="272" r:id="rId23"/>
    <p:sldId id="273" r:id="rId24"/>
    <p:sldId id="274"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9A7B"/>
    <a:srgbClr val="156082"/>
    <a:srgbClr val="FFCE00"/>
    <a:srgbClr val="2A2A3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16F1E5-EB25-43A0-AA25-A5A9CA3100A3}" v="6693" dt="2024-12-04T04:40:03.9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16C74F-444F-8740-92DC-F50749B260CB}" type="datetimeFigureOut">
              <a:rPr lang="en-US" smtClean="0"/>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3F799-2846-BA4F-97A5-7BBBFEE57B64}" type="slidenum">
              <a:rPr lang="en-US" smtClean="0"/>
              <a:t>‹#›</a:t>
            </a:fld>
            <a:endParaRPr lang="en-US"/>
          </a:p>
        </p:txBody>
      </p:sp>
    </p:spTree>
    <p:extLst>
      <p:ext uri="{BB962C8B-B14F-4D97-AF65-F5344CB8AC3E}">
        <p14:creationId xmlns:p14="http://schemas.microsoft.com/office/powerpoint/2010/main" val="1316887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effectLst/>
                <a:latin typeface="gg sans"/>
              </a:rPr>
              <a:t>Today, I’m going to talk about an important process in sequencing technology which is quality control, or QC. </a:t>
            </a:r>
            <a:br>
              <a:rPr lang="en-US"/>
            </a:br>
            <a:endParaRPr lang="en-US"/>
          </a:p>
          <a:p>
            <a:r>
              <a:rPr lang="en-US" b="0" i="0">
                <a:effectLst/>
                <a:latin typeface="gg sans"/>
              </a:rPr>
              <a:t>This step is crucial in ensuring that the sequencing data we work with is accurate and reliable.</a:t>
            </a:r>
          </a:p>
          <a:p>
            <a:endParaRPr lang="en-US" b="0" i="0">
              <a:effectLst/>
              <a:latin typeface="gg sans"/>
            </a:endParaRPr>
          </a:p>
          <a:p>
            <a:r>
              <a:rPr lang="en-US" b="0" i="0">
                <a:effectLst/>
                <a:latin typeface="gg sans"/>
              </a:rPr>
              <a:t>In this presentation, I will introduce a program that has been developed to make QC for FASTQ files faster and more efficient. </a:t>
            </a:r>
          </a:p>
          <a:p>
            <a:endParaRPr lang="en-US" b="0" i="0">
              <a:effectLst/>
              <a:latin typeface="gg sans"/>
            </a:endParaRPr>
          </a:p>
          <a:p>
            <a:r>
              <a:rPr lang="en-US" b="0" i="0">
                <a:effectLst/>
                <a:latin typeface="gg sans"/>
              </a:rPr>
              <a:t>I’ll walk you through the key features of our program, explain how it operates, and demonstrate the results it generates.</a:t>
            </a:r>
          </a:p>
          <a:p>
            <a:endParaRPr lang="en-US" b="0" i="0">
              <a:effectLst/>
              <a:latin typeface="gg sans"/>
            </a:endParaRPr>
          </a:p>
          <a:p>
            <a:r>
              <a:rPr lang="en-US" b="0" i="0">
                <a:effectLst/>
                <a:latin typeface="gg sans"/>
              </a:rPr>
              <a:t>So now, before we go on the key features, </a:t>
            </a:r>
            <a:r>
              <a:rPr lang="th-TH" b="0" i="0">
                <a:effectLst/>
                <a:latin typeface="gg sans"/>
              </a:rPr>
              <a:t>โด่ง </a:t>
            </a:r>
            <a:r>
              <a:rPr lang="en-US" b="0" i="0">
                <a:effectLst/>
                <a:latin typeface="gg sans"/>
              </a:rPr>
              <a:t>will guide you through the collaborate and introduction of this program.</a:t>
            </a:r>
            <a:endParaRPr lang="en-US"/>
          </a:p>
        </p:txBody>
      </p:sp>
      <p:sp>
        <p:nvSpPr>
          <p:cNvPr id="4" name="Slide Number Placeholder 3"/>
          <p:cNvSpPr>
            <a:spLocks noGrp="1"/>
          </p:cNvSpPr>
          <p:nvPr>
            <p:ph type="sldNum" sz="quarter" idx="5"/>
          </p:nvPr>
        </p:nvSpPr>
        <p:spPr/>
        <p:txBody>
          <a:bodyPr/>
          <a:lstStyle/>
          <a:p>
            <a:fld id="{07E3F799-2846-BA4F-97A5-7BBBFEE57B64}" type="slidenum">
              <a:rPr lang="en-US" smtClean="0"/>
              <a:t>1</a:t>
            </a:fld>
            <a:endParaRPr lang="en-US"/>
          </a:p>
        </p:txBody>
      </p:sp>
    </p:spTree>
    <p:extLst>
      <p:ext uri="{BB962C8B-B14F-4D97-AF65-F5344CB8AC3E}">
        <p14:creationId xmlns:p14="http://schemas.microsoft.com/office/powerpoint/2010/main" val="346104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I’ll explain the function </a:t>
            </a:r>
            <a:r>
              <a:rPr lang="en-US" sz="1800" kern="100" err="1">
                <a:effectLst/>
                <a:latin typeface="Aptos" panose="020B0004020202020204" pitchFamily="34" charset="0"/>
                <a:ea typeface="Aptos" panose="020B0004020202020204" pitchFamily="34" charset="0"/>
                <a:cs typeface="Angsana New" panose="02020603050405020304" pitchFamily="18" charset="-34"/>
              </a:rPr>
              <a:t>filter_goodread</a:t>
            </a:r>
            <a:r>
              <a:rPr lang="en-US" sz="1800" kern="100">
                <a:effectLst/>
                <a:latin typeface="Aptos" panose="020B0004020202020204" pitchFamily="34" charset="0"/>
                <a:ea typeface="Aptos" panose="020B0004020202020204" pitchFamily="34" charset="0"/>
                <a:cs typeface="Angsana New" panose="02020603050405020304" pitchFamily="18" charset="-34"/>
              </a:rPr>
              <a:t>, a </a:t>
            </a:r>
            <a:r>
              <a:rPr lang="en-US" sz="1800" kern="100" err="1">
                <a:effectLst/>
                <a:latin typeface="Aptos" panose="020B0004020202020204" pitchFamily="34" charset="0"/>
                <a:ea typeface="Aptos" panose="020B0004020202020204" pitchFamily="34" charset="0"/>
                <a:cs typeface="Angsana New" panose="02020603050405020304" pitchFamily="18" charset="-34"/>
              </a:rPr>
              <a:t>fn</a:t>
            </a:r>
            <a:r>
              <a:rPr lang="en-US" sz="1800" kern="100">
                <a:effectLst/>
                <a:latin typeface="Aptos" panose="020B0004020202020204" pitchFamily="34" charset="0"/>
                <a:ea typeface="Aptos" panose="020B0004020202020204" pitchFamily="34" charset="0"/>
                <a:cs typeface="Angsana New" panose="02020603050405020304" pitchFamily="18" charset="-34"/>
              </a:rPr>
              <a:t> for filtering sequence reads from a FASTQ file </a:t>
            </a:r>
          </a:p>
          <a:p>
            <a:pPr marL="0" marR="0" indent="457200">
              <a:lnSpc>
                <a:spcPct val="115000"/>
              </a:lnSpc>
              <a:spcAft>
                <a:spcPts val="800"/>
              </a:spcAft>
            </a:pPr>
            <a:endParaRPr lang="en-US" sz="1800" kern="100">
              <a:effectLst/>
              <a:latin typeface="Aptos" panose="020B0004020202020204" pitchFamily="34" charset="0"/>
              <a:ea typeface="Aptos" panose="020B0004020202020204" pitchFamily="34" charset="0"/>
              <a:cs typeface="Angsana New" panose="02020603050405020304" pitchFamily="18" charset="-34"/>
            </a:endParaRPr>
          </a:p>
          <a:p>
            <a:pPr marL="0" marR="0" indent="45720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the core logic filters out any read with a quality score below the threshold, returning only the reads that meet or exceed the set </a:t>
            </a:r>
            <a:r>
              <a:rPr lang="en-US" sz="1800" kern="100" err="1">
                <a:effectLst/>
                <a:latin typeface="Aptos" panose="020B0004020202020204" pitchFamily="34" charset="0"/>
                <a:ea typeface="Aptos" panose="020B0004020202020204" pitchFamily="34" charset="0"/>
                <a:cs typeface="Angsana New" panose="02020603050405020304" pitchFamily="18" charset="-34"/>
              </a:rPr>
              <a:t>Qcutoff</a:t>
            </a:r>
            <a:r>
              <a:rPr lang="en-US" sz="1800" kern="100">
                <a:effectLst/>
                <a:latin typeface="Aptos" panose="020B0004020202020204" pitchFamily="34" charset="0"/>
                <a:ea typeface="Aptos" panose="020B0004020202020204" pitchFamily="34" charset="0"/>
                <a:cs typeface="Angsana New" panose="02020603050405020304" pitchFamily="18" charset="-34"/>
              </a:rPr>
              <a:t>.</a:t>
            </a:r>
          </a:p>
          <a:p>
            <a:pPr marL="0" marR="0" indent="457200">
              <a:lnSpc>
                <a:spcPct val="115000"/>
              </a:lnSpc>
              <a:spcAft>
                <a:spcPts val="800"/>
              </a:spcAft>
            </a:pPr>
            <a:endParaRPr lang="en-US" sz="1800" kern="100">
              <a:effectLst/>
              <a:latin typeface="Aptos" panose="020B0004020202020204" pitchFamily="34" charset="0"/>
              <a:ea typeface="Aptos" panose="020B0004020202020204" pitchFamily="34" charset="0"/>
              <a:cs typeface="Angsana New" panose="02020603050405020304" pitchFamily="18" charset="-34"/>
            </a:endParaRPr>
          </a:p>
          <a:p>
            <a:pPr marL="0" marR="0">
              <a:lnSpc>
                <a:spcPct val="115000"/>
              </a:lnSpc>
              <a:spcAft>
                <a:spcPts val="800"/>
              </a:spcAft>
            </a:pPr>
            <a:r>
              <a:rPr lang="en-US" sz="1800" b="1" kern="100">
                <a:effectLst/>
                <a:latin typeface="Aptos" panose="020B0004020202020204" pitchFamily="34" charset="0"/>
                <a:ea typeface="Aptos" panose="020B0004020202020204" pitchFamily="34" charset="0"/>
                <a:cs typeface="Angsana New" panose="02020603050405020304" pitchFamily="18" charset="-34"/>
              </a:rPr>
              <a:t>Input include File Path and </a:t>
            </a:r>
            <a:r>
              <a:rPr lang="en-US" sz="1800" kern="100">
                <a:effectLst/>
                <a:latin typeface="Aptos" panose="020B0004020202020204" pitchFamily="34" charset="0"/>
                <a:ea typeface="Aptos" panose="020B0004020202020204" pitchFamily="34" charset="0"/>
                <a:cs typeface="Angsana New" panose="02020603050405020304" pitchFamily="18" charset="-34"/>
              </a:rPr>
              <a:t> </a:t>
            </a:r>
            <a:r>
              <a:rPr lang="en-US" sz="1800" b="1" kern="100" err="1">
                <a:effectLst/>
                <a:latin typeface="Aptos" panose="020B0004020202020204" pitchFamily="34" charset="0"/>
                <a:ea typeface="Aptos" panose="020B0004020202020204" pitchFamily="34" charset="0"/>
                <a:cs typeface="Angsana New" panose="02020603050405020304" pitchFamily="18" charset="-34"/>
              </a:rPr>
              <a:t>Qcutoff</a:t>
            </a:r>
            <a:r>
              <a:rPr lang="en-US" sz="1800" kern="100">
                <a:effectLst/>
                <a:latin typeface="Aptos" panose="020B0004020202020204" pitchFamily="34" charset="0"/>
                <a:ea typeface="Aptos" panose="020B0004020202020204" pitchFamily="34" charset="0"/>
                <a:cs typeface="Angsana New" panose="02020603050405020304" pitchFamily="18" charset="-34"/>
              </a:rPr>
              <a:t>: A user-defined threshold for quality scores.</a:t>
            </a:r>
          </a:p>
          <a:p>
            <a:pPr marL="0" marR="0">
              <a:lnSpc>
                <a:spcPct val="115000"/>
              </a:lnSpc>
              <a:spcAft>
                <a:spcPts val="800"/>
              </a:spcAft>
            </a:pPr>
            <a:r>
              <a:rPr lang="en-US" sz="1800" b="1" kern="100">
                <a:effectLst/>
                <a:latin typeface="Aptos" panose="020B0004020202020204" pitchFamily="34" charset="0"/>
                <a:ea typeface="Aptos" panose="020B0004020202020204" pitchFamily="34" charset="0"/>
                <a:cs typeface="Angsana New" panose="02020603050405020304" pitchFamily="18" charset="-34"/>
              </a:rPr>
              <a:t>So how It Works:</a:t>
            </a:r>
            <a:endParaRPr lang="en-US" sz="1800" kern="100">
              <a:effectLst/>
              <a:latin typeface="Aptos" panose="020B0004020202020204" pitchFamily="34" charset="0"/>
              <a:ea typeface="Aptos" panose="020B0004020202020204" pitchFamily="34" charset="0"/>
              <a:cs typeface="Angsana New" panose="02020603050405020304" pitchFamily="18" charset="-34"/>
            </a:endParaRPr>
          </a:p>
          <a:p>
            <a:pPr marL="0" marR="0" indent="45720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1.	The </a:t>
            </a:r>
            <a:r>
              <a:rPr lang="en-US" sz="1800" kern="100" err="1">
                <a:effectLst/>
                <a:latin typeface="Aptos" panose="020B0004020202020204" pitchFamily="34" charset="0"/>
                <a:ea typeface="Aptos" panose="020B0004020202020204" pitchFamily="34" charset="0"/>
                <a:cs typeface="Angsana New" panose="02020603050405020304" pitchFamily="18" charset="-34"/>
              </a:rPr>
              <a:t>filter_goodread</a:t>
            </a:r>
            <a:r>
              <a:rPr lang="en-US" sz="1800" kern="100">
                <a:effectLst/>
                <a:latin typeface="Aptos" panose="020B0004020202020204" pitchFamily="34" charset="0"/>
                <a:ea typeface="Aptos" panose="020B0004020202020204" pitchFamily="34" charset="0"/>
                <a:cs typeface="Angsana New" panose="02020603050405020304" pitchFamily="18" charset="-34"/>
              </a:rPr>
              <a:t> function uses a helper function that is </a:t>
            </a:r>
            <a:r>
              <a:rPr lang="en-US" sz="1800" kern="100" err="1">
                <a:effectLst/>
                <a:latin typeface="Aptos" panose="020B0004020202020204" pitchFamily="34" charset="0"/>
                <a:ea typeface="Aptos" panose="020B0004020202020204" pitchFamily="34" charset="0"/>
                <a:cs typeface="Angsana New" panose="02020603050405020304" pitchFamily="18" charset="-34"/>
              </a:rPr>
              <a:t>Qmedian</a:t>
            </a:r>
            <a:r>
              <a:rPr lang="en-US" sz="1800" kern="100">
                <a:effectLst/>
                <a:latin typeface="Aptos" panose="020B0004020202020204" pitchFamily="34" charset="0"/>
                <a:ea typeface="Aptos" panose="020B0004020202020204" pitchFamily="34" charset="0"/>
                <a:cs typeface="Angsana New" panose="02020603050405020304" pitchFamily="18" charset="-34"/>
              </a:rPr>
              <a:t>, to calculate median quality scores for each read in the file.</a:t>
            </a:r>
          </a:p>
          <a:p>
            <a:pPr marL="0" marR="0" indent="45720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2.	It iterates through the calculated quality scores and compares them against the </a:t>
            </a:r>
            <a:r>
              <a:rPr lang="en-US" sz="1800" kern="100" err="1">
                <a:effectLst/>
                <a:latin typeface="Aptos" panose="020B0004020202020204" pitchFamily="34" charset="0"/>
                <a:ea typeface="Aptos" panose="020B0004020202020204" pitchFamily="34" charset="0"/>
                <a:cs typeface="Angsana New" panose="02020603050405020304" pitchFamily="18" charset="-34"/>
              </a:rPr>
              <a:t>Qcutoff</a:t>
            </a:r>
            <a:r>
              <a:rPr lang="en-US" sz="1800" kern="100">
                <a:effectLst/>
                <a:latin typeface="Aptos" panose="020B0004020202020204" pitchFamily="34" charset="0"/>
                <a:ea typeface="Aptos" panose="020B0004020202020204" pitchFamily="34" charset="0"/>
                <a:cs typeface="Angsana New" panose="02020603050405020304" pitchFamily="18" charset="-34"/>
              </a:rPr>
              <a:t>.</a:t>
            </a:r>
          </a:p>
          <a:p>
            <a:pPr marL="0" marR="0" indent="45720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3.	With scores greater than or equal to </a:t>
            </a:r>
            <a:r>
              <a:rPr lang="en-US" sz="1800" kern="100" err="1">
                <a:effectLst/>
                <a:latin typeface="Aptos" panose="020B0004020202020204" pitchFamily="34" charset="0"/>
                <a:ea typeface="Aptos" panose="020B0004020202020204" pitchFamily="34" charset="0"/>
                <a:cs typeface="Angsana New" panose="02020603050405020304" pitchFamily="18" charset="-34"/>
              </a:rPr>
              <a:t>Qcutoff</a:t>
            </a:r>
            <a:r>
              <a:rPr lang="en-US" sz="1800" kern="100">
                <a:effectLst/>
                <a:latin typeface="Aptos" panose="020B0004020202020204" pitchFamily="34" charset="0"/>
                <a:ea typeface="Aptos" panose="020B0004020202020204" pitchFamily="34" charset="0"/>
                <a:cs typeface="Angsana New" panose="02020603050405020304" pitchFamily="18" charset="-34"/>
              </a:rPr>
              <a:t> are stored in a dictionary.</a:t>
            </a:r>
          </a:p>
          <a:p>
            <a:pPr marL="0" marR="0">
              <a:lnSpc>
                <a:spcPct val="115000"/>
              </a:lnSpc>
              <a:spcAft>
                <a:spcPts val="800"/>
              </a:spcAft>
            </a:pPr>
            <a:endParaRPr lang="en-US" sz="1800" b="1" kern="100">
              <a:effectLst/>
              <a:latin typeface="Aptos" panose="020B0004020202020204" pitchFamily="34" charset="0"/>
              <a:ea typeface="Aptos" panose="020B0004020202020204" pitchFamily="34" charset="0"/>
              <a:cs typeface="Angsana New" panose="02020603050405020304" pitchFamily="18" charset="-34"/>
            </a:endParaRP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The function returns a dictionary containing only the reads that passed the quality threshold. Each entry includes:</a:t>
            </a:r>
          </a:p>
          <a:p>
            <a:pPr marL="285750" marR="0" indent="-285750">
              <a:lnSpc>
                <a:spcPct val="115000"/>
              </a:lnSpc>
              <a:spcAft>
                <a:spcPts val="800"/>
              </a:spcAft>
              <a:buFontTx/>
              <a:buChar char="-"/>
            </a:pPr>
            <a:r>
              <a:rPr lang="en-US" sz="1800" kern="100">
                <a:effectLst/>
                <a:latin typeface="Aptos" panose="020B0004020202020204" pitchFamily="34" charset="0"/>
                <a:ea typeface="Aptos" panose="020B0004020202020204" pitchFamily="34" charset="0"/>
                <a:cs typeface="Angsana New" panose="02020603050405020304" pitchFamily="18" charset="-34"/>
              </a:rPr>
              <a:t>Key that is the read identifier- </a:t>
            </a:r>
          </a:p>
          <a:p>
            <a:pPr marL="285750" marR="0" indent="-285750">
              <a:lnSpc>
                <a:spcPct val="115000"/>
              </a:lnSpc>
              <a:spcAft>
                <a:spcPts val="800"/>
              </a:spcAft>
              <a:buFontTx/>
              <a:buChar char="-"/>
            </a:pPr>
            <a:r>
              <a:rPr lang="en-US" sz="1800" kern="100">
                <a:effectLst/>
                <a:latin typeface="Aptos" panose="020B0004020202020204" pitchFamily="34" charset="0"/>
                <a:ea typeface="Aptos" panose="020B0004020202020204" pitchFamily="34" charset="0"/>
                <a:cs typeface="Angsana New" panose="02020603050405020304" pitchFamily="18" charset="-34"/>
              </a:rPr>
              <a:t>Its corresponding quality score so call value</a:t>
            </a:r>
          </a:p>
          <a:p>
            <a:r>
              <a:rPr lang="en-US">
                <a:solidFill>
                  <a:srgbClr val="0E0E0E"/>
                </a:solidFill>
                <a:effectLst/>
                <a:latin typeface=".AppleSystemUIFont"/>
              </a:rPr>
              <a:t>Here are some possible Q&amp;A suggestions for your coding presentation based on the provided code:</a:t>
            </a:r>
          </a:p>
          <a:p>
            <a:br>
              <a:rPr lang="en-US">
                <a:effectLst/>
              </a:rPr>
            </a:br>
            <a:endParaRPr lang="en-US">
              <a:effectLst/>
            </a:endParaRPr>
          </a:p>
          <a:p>
            <a:r>
              <a:rPr lang="en-US" b="1">
                <a:solidFill>
                  <a:srgbClr val="0E0E0E"/>
                </a:solidFill>
                <a:effectLst/>
                <a:latin typeface=".AppleSystemUIFont"/>
              </a:rPr>
              <a:t>Q1: What does the </a:t>
            </a:r>
            <a:r>
              <a:rPr lang="en-US" b="1" err="1">
                <a:solidFill>
                  <a:srgbClr val="0E0E0E"/>
                </a:solidFill>
                <a:effectLst/>
                <a:latin typeface=".AppleSystemUIFont"/>
              </a:rPr>
              <a:t>filter_goodread</a:t>
            </a:r>
            <a:r>
              <a:rPr lang="en-US" b="1">
                <a:solidFill>
                  <a:srgbClr val="0E0E0E"/>
                </a:solidFill>
                <a:effectLst/>
                <a:latin typeface=".AppleSystemUIFont"/>
              </a:rPr>
              <a:t> function do?</a:t>
            </a:r>
            <a:endParaRPr lang="en-US">
              <a:solidFill>
                <a:srgbClr val="0E0E0E"/>
              </a:solidFill>
              <a:effectLst/>
              <a:latin typeface=".AppleSystemUIFont"/>
            </a:endParaRPr>
          </a:p>
          <a:p>
            <a:br>
              <a:rPr lang="en-US">
                <a:solidFill>
                  <a:srgbClr val="0E0E0E"/>
                </a:solidFill>
                <a:effectLst/>
                <a:latin typeface=".AppleSystemUIFont"/>
              </a:rPr>
            </a:br>
            <a:endParaRPr lang="en-US">
              <a:solidFill>
                <a:srgbClr val="0E0E0E"/>
              </a:solidFill>
              <a:effectLst/>
              <a:latin typeface=".AppleSystemUIFont"/>
            </a:endParaRPr>
          </a:p>
          <a:p>
            <a:r>
              <a:rPr lang="en-US" b="1">
                <a:solidFill>
                  <a:srgbClr val="0E0E0E"/>
                </a:solidFill>
                <a:effectLst/>
                <a:latin typeface=".AppleSystemUIFont"/>
              </a:rPr>
              <a:t>Answer:</a:t>
            </a:r>
            <a:endParaRPr lang="en-US">
              <a:solidFill>
                <a:srgbClr val="0E0E0E"/>
              </a:solidFill>
              <a:effectLst/>
              <a:latin typeface=".AppleSystemUIFont"/>
            </a:endParaRPr>
          </a:p>
          <a:p>
            <a:r>
              <a:rPr lang="en-US">
                <a:solidFill>
                  <a:srgbClr val="0E0E0E"/>
                </a:solidFill>
                <a:effectLst/>
                <a:latin typeface=".AppleSystemUIFont"/>
              </a:rPr>
              <a:t>The </a:t>
            </a:r>
            <a:r>
              <a:rPr lang="en-US" err="1">
                <a:solidFill>
                  <a:srgbClr val="0E0E0E"/>
                </a:solidFill>
                <a:effectLst/>
                <a:latin typeface=".AppleSystemUIFontMonospaced"/>
              </a:rPr>
              <a:t>filter_goodread</a:t>
            </a:r>
            <a:r>
              <a:rPr lang="en-US">
                <a:solidFill>
                  <a:srgbClr val="0E0E0E"/>
                </a:solidFill>
                <a:effectLst/>
                <a:latin typeface=".AppleSystemUIFont"/>
              </a:rPr>
              <a:t> function takes a file path (</a:t>
            </a:r>
            <a:r>
              <a:rPr lang="en-US" err="1">
                <a:solidFill>
                  <a:srgbClr val="0E0E0E"/>
                </a:solidFill>
                <a:effectLst/>
                <a:latin typeface=".AppleSystemUIFontMonospaced"/>
              </a:rPr>
              <a:t>file_path</a:t>
            </a:r>
            <a:r>
              <a:rPr lang="en-US">
                <a:solidFill>
                  <a:srgbClr val="0E0E0E"/>
                </a:solidFill>
                <a:effectLst/>
                <a:latin typeface=".AppleSystemUIFont"/>
              </a:rPr>
              <a:t>) and a quality cutoff value (</a:t>
            </a:r>
            <a:r>
              <a:rPr lang="en-US" err="1">
                <a:solidFill>
                  <a:srgbClr val="0E0E0E"/>
                </a:solidFill>
                <a:effectLst/>
                <a:latin typeface=".AppleSystemUIFontMonospaced"/>
              </a:rPr>
              <a:t>Qcutoff</a:t>
            </a:r>
            <a:r>
              <a:rPr lang="en-US">
                <a:solidFill>
                  <a:srgbClr val="0E0E0E"/>
                </a:solidFill>
                <a:effectLst/>
                <a:latin typeface=".AppleSystemUIFont"/>
              </a:rPr>
              <a:t>) as inputs. It then uses the </a:t>
            </a:r>
            <a:r>
              <a:rPr lang="en-US" err="1">
                <a:solidFill>
                  <a:srgbClr val="0E0E0E"/>
                </a:solidFill>
                <a:effectLst/>
                <a:latin typeface=".AppleSystemUIFontMonospaced"/>
              </a:rPr>
              <a:t>Qmedian</a:t>
            </a:r>
            <a:r>
              <a:rPr lang="en-US">
                <a:solidFill>
                  <a:srgbClr val="0E0E0E"/>
                </a:solidFill>
                <a:effectLst/>
                <a:latin typeface=".AppleSystemUIFont"/>
              </a:rPr>
              <a:t> function from the </a:t>
            </a:r>
            <a:r>
              <a:rPr lang="en-US" err="1">
                <a:solidFill>
                  <a:srgbClr val="0E0E0E"/>
                </a:solidFill>
                <a:effectLst/>
                <a:latin typeface=".AppleSystemUIFontMonospaced"/>
              </a:rPr>
              <a:t>FilQ.stat.main_stat</a:t>
            </a:r>
            <a:r>
              <a:rPr lang="en-US">
                <a:solidFill>
                  <a:srgbClr val="0E0E0E"/>
                </a:solidFill>
                <a:effectLst/>
                <a:latin typeface=".AppleSystemUIFont"/>
              </a:rPr>
              <a:t> module to get the quality scores (Q-values) of sequences in the provided file. The function filters out any sequences whose quality score is below the specified </a:t>
            </a:r>
            <a:r>
              <a:rPr lang="en-US" err="1">
                <a:solidFill>
                  <a:srgbClr val="0E0E0E"/>
                </a:solidFill>
                <a:effectLst/>
                <a:latin typeface=".AppleSystemUIFontMonospaced"/>
              </a:rPr>
              <a:t>Qcutoff</a:t>
            </a:r>
            <a:r>
              <a:rPr lang="en-US">
                <a:solidFill>
                  <a:srgbClr val="0E0E0E"/>
                </a:solidFill>
                <a:effectLst/>
                <a:latin typeface=".AppleSystemUIFont"/>
              </a:rPr>
              <a:t> and returns a dictionary of sequences (or reads) with their corresponding quality scores above or equal to the cutoff.</a:t>
            </a:r>
          </a:p>
          <a:p>
            <a:br>
              <a:rPr lang="en-US">
                <a:effectLst/>
              </a:rPr>
            </a:br>
            <a:endParaRPr lang="en-US">
              <a:effectLst/>
            </a:endParaRPr>
          </a:p>
          <a:p>
            <a:r>
              <a:rPr lang="en-US" b="1">
                <a:solidFill>
                  <a:srgbClr val="0E0E0E"/>
                </a:solidFill>
                <a:effectLst/>
                <a:latin typeface=".AppleSystemUIFont"/>
              </a:rPr>
              <a:t>Q2: How does the code determine which reads are considered “good”?</a:t>
            </a:r>
            <a:endParaRPr lang="en-US">
              <a:solidFill>
                <a:srgbClr val="0E0E0E"/>
              </a:solidFill>
              <a:effectLst/>
              <a:latin typeface=".AppleSystemUIFont"/>
            </a:endParaRPr>
          </a:p>
          <a:p>
            <a:br>
              <a:rPr lang="en-US">
                <a:solidFill>
                  <a:srgbClr val="0E0E0E"/>
                </a:solidFill>
                <a:effectLst/>
                <a:latin typeface=".AppleSystemUIFont"/>
              </a:rPr>
            </a:br>
            <a:endParaRPr lang="en-US">
              <a:solidFill>
                <a:srgbClr val="0E0E0E"/>
              </a:solidFill>
              <a:effectLst/>
              <a:latin typeface=".AppleSystemUIFont"/>
            </a:endParaRPr>
          </a:p>
          <a:p>
            <a:r>
              <a:rPr lang="en-US" b="1">
                <a:solidFill>
                  <a:srgbClr val="0E0E0E"/>
                </a:solidFill>
                <a:effectLst/>
                <a:latin typeface=".AppleSystemUIFont"/>
              </a:rPr>
              <a:t>Answer:</a:t>
            </a:r>
            <a:endParaRPr lang="en-US">
              <a:solidFill>
                <a:srgbClr val="0E0E0E"/>
              </a:solidFill>
              <a:effectLst/>
              <a:latin typeface=".AppleSystemUIFont"/>
            </a:endParaRPr>
          </a:p>
          <a:p>
            <a:r>
              <a:rPr lang="en-US">
                <a:solidFill>
                  <a:srgbClr val="0E0E0E"/>
                </a:solidFill>
                <a:effectLst/>
                <a:latin typeface=".AppleSystemUIFont"/>
              </a:rPr>
              <a:t>The code uses the </a:t>
            </a:r>
            <a:r>
              <a:rPr lang="en-US" err="1">
                <a:solidFill>
                  <a:srgbClr val="0E0E0E"/>
                </a:solidFill>
                <a:effectLst/>
                <a:latin typeface=".AppleSystemUIFontMonospaced"/>
              </a:rPr>
              <a:t>Qmedian</a:t>
            </a:r>
            <a:r>
              <a:rPr lang="en-US">
                <a:solidFill>
                  <a:srgbClr val="0E0E0E"/>
                </a:solidFill>
                <a:effectLst/>
                <a:latin typeface=".AppleSystemUIFont"/>
              </a:rPr>
              <a:t> function to obtain the quality scores for each read in the file. A read is considered “good” if its quality score is greater than or equal to the </a:t>
            </a:r>
            <a:r>
              <a:rPr lang="en-US" err="1">
                <a:solidFill>
                  <a:srgbClr val="0E0E0E"/>
                </a:solidFill>
                <a:effectLst/>
                <a:latin typeface=".AppleSystemUIFontMonospaced"/>
              </a:rPr>
              <a:t>Qcutoff</a:t>
            </a:r>
            <a:r>
              <a:rPr lang="en-US">
                <a:solidFill>
                  <a:srgbClr val="0E0E0E"/>
                </a:solidFill>
                <a:effectLst/>
                <a:latin typeface=".AppleSystemUIFont"/>
              </a:rPr>
              <a:t> value passed to the </a:t>
            </a:r>
            <a:r>
              <a:rPr lang="en-US" err="1">
                <a:solidFill>
                  <a:srgbClr val="0E0E0E"/>
                </a:solidFill>
                <a:effectLst/>
                <a:latin typeface=".AppleSystemUIFontMonospaced"/>
              </a:rPr>
              <a:t>filter_goodread</a:t>
            </a:r>
            <a:r>
              <a:rPr lang="en-US">
                <a:solidFill>
                  <a:srgbClr val="0E0E0E"/>
                </a:solidFill>
                <a:effectLst/>
                <a:latin typeface=".AppleSystemUIFont"/>
              </a:rPr>
              <a:t> function. Only reads that meet or exceed this cutoff are included in the </a:t>
            </a:r>
            <a:r>
              <a:rPr lang="en-US" err="1">
                <a:solidFill>
                  <a:srgbClr val="0E0E0E"/>
                </a:solidFill>
                <a:effectLst/>
                <a:latin typeface=".AppleSystemUIFontMonospaced"/>
              </a:rPr>
              <a:t>filtered_reads</a:t>
            </a:r>
            <a:r>
              <a:rPr lang="en-US">
                <a:solidFill>
                  <a:srgbClr val="0E0E0E"/>
                </a:solidFill>
                <a:effectLst/>
                <a:latin typeface=".AppleSystemUIFont"/>
              </a:rPr>
              <a:t> dictionary.</a:t>
            </a:r>
          </a:p>
          <a:p>
            <a:br>
              <a:rPr lang="en-US">
                <a:effectLst/>
              </a:rPr>
            </a:br>
            <a:endParaRPr lang="en-US">
              <a:effectLst/>
            </a:endParaRPr>
          </a:p>
          <a:p>
            <a:r>
              <a:rPr lang="en-US" b="1">
                <a:solidFill>
                  <a:srgbClr val="0E0E0E"/>
                </a:solidFill>
                <a:effectLst/>
                <a:latin typeface=".AppleSystemUIFont"/>
              </a:rPr>
              <a:t>Q3: What is the role of the </a:t>
            </a:r>
            <a:r>
              <a:rPr lang="en-US" b="1" err="1">
                <a:solidFill>
                  <a:srgbClr val="0E0E0E"/>
                </a:solidFill>
                <a:effectLst/>
                <a:latin typeface=".AppleSystemUIFont"/>
              </a:rPr>
              <a:t>Qmedian</a:t>
            </a:r>
            <a:r>
              <a:rPr lang="en-US" b="1">
                <a:solidFill>
                  <a:srgbClr val="0E0E0E"/>
                </a:solidFill>
                <a:effectLst/>
                <a:latin typeface=".AppleSystemUIFont"/>
              </a:rPr>
              <a:t> function in this code?</a:t>
            </a:r>
            <a:endParaRPr lang="en-US">
              <a:solidFill>
                <a:srgbClr val="0E0E0E"/>
              </a:solidFill>
              <a:effectLst/>
              <a:latin typeface=".AppleSystemUIFont"/>
            </a:endParaRPr>
          </a:p>
          <a:p>
            <a:br>
              <a:rPr lang="en-US">
                <a:solidFill>
                  <a:srgbClr val="0E0E0E"/>
                </a:solidFill>
                <a:effectLst/>
                <a:latin typeface=".AppleSystemUIFont"/>
              </a:rPr>
            </a:br>
            <a:endParaRPr lang="en-US">
              <a:solidFill>
                <a:srgbClr val="0E0E0E"/>
              </a:solidFill>
              <a:effectLst/>
              <a:latin typeface=".AppleSystemUIFont"/>
            </a:endParaRPr>
          </a:p>
          <a:p>
            <a:r>
              <a:rPr lang="en-US" b="1">
                <a:solidFill>
                  <a:srgbClr val="0E0E0E"/>
                </a:solidFill>
                <a:effectLst/>
                <a:latin typeface=".AppleSystemUIFont"/>
              </a:rPr>
              <a:t>Answer:</a:t>
            </a:r>
            <a:endParaRPr lang="en-US">
              <a:solidFill>
                <a:srgbClr val="0E0E0E"/>
              </a:solidFill>
              <a:effectLst/>
              <a:latin typeface=".AppleSystemUIFont"/>
            </a:endParaRPr>
          </a:p>
          <a:p>
            <a:r>
              <a:rPr lang="en-US">
                <a:solidFill>
                  <a:srgbClr val="0E0E0E"/>
                </a:solidFill>
                <a:effectLst/>
                <a:latin typeface=".AppleSystemUIFont"/>
              </a:rPr>
              <a:t>The </a:t>
            </a:r>
            <a:r>
              <a:rPr lang="en-US" err="1">
                <a:solidFill>
                  <a:srgbClr val="0E0E0E"/>
                </a:solidFill>
                <a:effectLst/>
                <a:latin typeface=".AppleSystemUIFontMonospaced"/>
              </a:rPr>
              <a:t>Qmedian</a:t>
            </a:r>
            <a:r>
              <a:rPr lang="en-US">
                <a:solidFill>
                  <a:srgbClr val="0E0E0E"/>
                </a:solidFill>
                <a:effectLst/>
                <a:latin typeface=".AppleSystemUIFont"/>
              </a:rPr>
              <a:t> function is called to extract the quality scores (Q-values) of the reads in the file specified by </a:t>
            </a:r>
            <a:r>
              <a:rPr lang="en-US" err="1">
                <a:solidFill>
                  <a:srgbClr val="0E0E0E"/>
                </a:solidFill>
                <a:effectLst/>
                <a:latin typeface=".AppleSystemUIFontMonospaced"/>
              </a:rPr>
              <a:t>file_path</a:t>
            </a:r>
            <a:r>
              <a:rPr lang="en-US">
                <a:solidFill>
                  <a:srgbClr val="0E0E0E"/>
                </a:solidFill>
                <a:effectLst/>
                <a:latin typeface=".AppleSystemUIFont"/>
              </a:rPr>
              <a:t>. It returns a dictionary where the keys are the read identifiers (or sequence names) and the values are their corresponding quality scores. This information is then used in the </a:t>
            </a:r>
            <a:r>
              <a:rPr lang="en-US" err="1">
                <a:solidFill>
                  <a:srgbClr val="0E0E0E"/>
                </a:solidFill>
                <a:effectLst/>
                <a:latin typeface=".AppleSystemUIFontMonospaced"/>
              </a:rPr>
              <a:t>filter_goodread</a:t>
            </a:r>
            <a:r>
              <a:rPr lang="en-US">
                <a:solidFill>
                  <a:srgbClr val="0E0E0E"/>
                </a:solidFill>
                <a:effectLst/>
                <a:latin typeface=".AppleSystemUIFont"/>
              </a:rPr>
              <a:t> function to filter reads based on their quality.</a:t>
            </a:r>
          </a:p>
          <a:p>
            <a:br>
              <a:rPr lang="en-US">
                <a:effectLst/>
              </a:rPr>
            </a:br>
            <a:endParaRPr lang="en-US">
              <a:effectLst/>
            </a:endParaRPr>
          </a:p>
          <a:p>
            <a:r>
              <a:rPr lang="en-US" b="1">
                <a:solidFill>
                  <a:srgbClr val="0E0E0E"/>
                </a:solidFill>
                <a:effectLst/>
                <a:latin typeface=".AppleSystemUIFont"/>
              </a:rPr>
              <a:t>Q4: What would happen if the quality score of a read is below the </a:t>
            </a:r>
            <a:r>
              <a:rPr lang="en-US" b="1" err="1">
                <a:solidFill>
                  <a:srgbClr val="0E0E0E"/>
                </a:solidFill>
                <a:effectLst/>
                <a:latin typeface=".AppleSystemUIFont"/>
              </a:rPr>
              <a:t>Qcutoff</a:t>
            </a:r>
            <a:r>
              <a:rPr lang="en-US" b="1">
                <a:solidFill>
                  <a:srgbClr val="0E0E0E"/>
                </a:solidFill>
                <a:effectLst/>
                <a:latin typeface=".AppleSystemUIFont"/>
              </a:rPr>
              <a:t> value?</a:t>
            </a:r>
            <a:endParaRPr lang="en-US">
              <a:solidFill>
                <a:srgbClr val="0E0E0E"/>
              </a:solidFill>
              <a:effectLst/>
              <a:latin typeface=".AppleSystemUIFont"/>
            </a:endParaRPr>
          </a:p>
          <a:p>
            <a:br>
              <a:rPr lang="en-US">
                <a:solidFill>
                  <a:srgbClr val="0E0E0E"/>
                </a:solidFill>
                <a:effectLst/>
                <a:latin typeface=".AppleSystemUIFont"/>
              </a:rPr>
            </a:br>
            <a:endParaRPr lang="en-US">
              <a:solidFill>
                <a:srgbClr val="0E0E0E"/>
              </a:solidFill>
              <a:effectLst/>
              <a:latin typeface=".AppleSystemUIFont"/>
            </a:endParaRPr>
          </a:p>
          <a:p>
            <a:r>
              <a:rPr lang="en-US" b="1">
                <a:solidFill>
                  <a:srgbClr val="0E0E0E"/>
                </a:solidFill>
                <a:effectLst/>
                <a:latin typeface=".AppleSystemUIFont"/>
              </a:rPr>
              <a:t>Answer:</a:t>
            </a:r>
            <a:endParaRPr lang="en-US">
              <a:solidFill>
                <a:srgbClr val="0E0E0E"/>
              </a:solidFill>
              <a:effectLst/>
              <a:latin typeface=".AppleSystemUIFont"/>
            </a:endParaRPr>
          </a:p>
          <a:p>
            <a:r>
              <a:rPr lang="en-US">
                <a:solidFill>
                  <a:srgbClr val="0E0E0E"/>
                </a:solidFill>
                <a:effectLst/>
                <a:latin typeface=".AppleSystemUIFont"/>
              </a:rPr>
              <a:t>If the quality score of a read is below the </a:t>
            </a:r>
            <a:r>
              <a:rPr lang="en-US" err="1">
                <a:solidFill>
                  <a:srgbClr val="0E0E0E"/>
                </a:solidFill>
                <a:effectLst/>
                <a:latin typeface=".AppleSystemUIFontMonospaced"/>
              </a:rPr>
              <a:t>Qcutoff</a:t>
            </a:r>
            <a:r>
              <a:rPr lang="en-US">
                <a:solidFill>
                  <a:srgbClr val="0E0E0E"/>
                </a:solidFill>
                <a:effectLst/>
                <a:latin typeface=".AppleSystemUIFont"/>
              </a:rPr>
              <a:t> value, that read is excluded from the </a:t>
            </a:r>
            <a:r>
              <a:rPr lang="en-US" err="1">
                <a:solidFill>
                  <a:srgbClr val="0E0E0E"/>
                </a:solidFill>
                <a:effectLst/>
                <a:latin typeface=".AppleSystemUIFontMonospaced"/>
              </a:rPr>
              <a:t>filtered_reads</a:t>
            </a:r>
            <a:r>
              <a:rPr lang="en-US">
                <a:solidFill>
                  <a:srgbClr val="0E0E0E"/>
                </a:solidFill>
                <a:effectLst/>
                <a:latin typeface=".AppleSystemUIFont"/>
              </a:rPr>
              <a:t> dictionary. Only the reads with quality scores greater than or equal to the cutoff are kept.</a:t>
            </a:r>
          </a:p>
          <a:p>
            <a:br>
              <a:rPr lang="en-US">
                <a:effectLst/>
              </a:rPr>
            </a:br>
            <a:endParaRPr lang="en-US">
              <a:effectLst/>
            </a:endParaRPr>
          </a:p>
          <a:p>
            <a:r>
              <a:rPr lang="en-US" b="1">
                <a:solidFill>
                  <a:srgbClr val="0E0E0E"/>
                </a:solidFill>
                <a:effectLst/>
                <a:latin typeface=".AppleSystemUIFont"/>
              </a:rPr>
              <a:t>Q5: Why is the int(Q2) used in the condition if int(Q2) &gt;= </a:t>
            </a:r>
            <a:r>
              <a:rPr lang="en-US" b="1" err="1">
                <a:solidFill>
                  <a:srgbClr val="0E0E0E"/>
                </a:solidFill>
                <a:effectLst/>
                <a:latin typeface=".AppleSystemUIFont"/>
              </a:rPr>
              <a:t>Qcutoff</a:t>
            </a:r>
            <a:r>
              <a:rPr lang="en-US" b="1">
                <a:solidFill>
                  <a:srgbClr val="0E0E0E"/>
                </a:solidFill>
                <a:effectLst/>
                <a:latin typeface=".AppleSystemUIFont"/>
              </a:rPr>
              <a:t>?</a:t>
            </a:r>
            <a:endParaRPr lang="en-US">
              <a:solidFill>
                <a:srgbClr val="0E0E0E"/>
              </a:solidFill>
              <a:effectLst/>
              <a:latin typeface=".AppleSystemUIFont"/>
            </a:endParaRPr>
          </a:p>
          <a:p>
            <a:br>
              <a:rPr lang="en-US">
                <a:solidFill>
                  <a:srgbClr val="0E0E0E"/>
                </a:solidFill>
                <a:effectLst/>
                <a:latin typeface=".AppleSystemUIFont"/>
              </a:rPr>
            </a:br>
            <a:endParaRPr lang="en-US">
              <a:solidFill>
                <a:srgbClr val="0E0E0E"/>
              </a:solidFill>
              <a:effectLst/>
              <a:latin typeface=".AppleSystemUIFont"/>
            </a:endParaRPr>
          </a:p>
          <a:p>
            <a:r>
              <a:rPr lang="en-US" b="1">
                <a:solidFill>
                  <a:srgbClr val="0E0E0E"/>
                </a:solidFill>
                <a:effectLst/>
                <a:latin typeface=".AppleSystemUIFont"/>
              </a:rPr>
              <a:t>Answer:</a:t>
            </a:r>
            <a:endParaRPr lang="en-US">
              <a:solidFill>
                <a:srgbClr val="0E0E0E"/>
              </a:solidFill>
              <a:effectLst/>
              <a:latin typeface=".AppleSystemUIFont"/>
            </a:endParaRPr>
          </a:p>
          <a:p>
            <a:r>
              <a:rPr lang="en-US">
                <a:solidFill>
                  <a:srgbClr val="0E0E0E"/>
                </a:solidFill>
                <a:effectLst/>
                <a:latin typeface=".AppleSystemUIFont"/>
              </a:rPr>
              <a:t>The quality score </a:t>
            </a:r>
            <a:r>
              <a:rPr lang="en-US">
                <a:solidFill>
                  <a:srgbClr val="0E0E0E"/>
                </a:solidFill>
                <a:effectLst/>
                <a:latin typeface=".AppleSystemUIFontMonospaced"/>
              </a:rPr>
              <a:t>Q2</a:t>
            </a:r>
            <a:r>
              <a:rPr lang="en-US">
                <a:solidFill>
                  <a:srgbClr val="0E0E0E"/>
                </a:solidFill>
                <a:effectLst/>
                <a:latin typeface=".AppleSystemUIFont"/>
              </a:rPr>
              <a:t> returned by the </a:t>
            </a:r>
            <a:r>
              <a:rPr lang="en-US" err="1">
                <a:solidFill>
                  <a:srgbClr val="0E0E0E"/>
                </a:solidFill>
                <a:effectLst/>
                <a:latin typeface=".AppleSystemUIFontMonospaced"/>
              </a:rPr>
              <a:t>Qmedian</a:t>
            </a:r>
            <a:r>
              <a:rPr lang="en-US">
                <a:solidFill>
                  <a:srgbClr val="0E0E0E"/>
                </a:solidFill>
                <a:effectLst/>
                <a:latin typeface=".AppleSystemUIFont"/>
              </a:rPr>
              <a:t> function is likely a string, so it needs to be converted to an integer using </a:t>
            </a:r>
            <a:r>
              <a:rPr lang="en-US">
                <a:solidFill>
                  <a:srgbClr val="0E0E0E"/>
                </a:solidFill>
                <a:effectLst/>
                <a:latin typeface=".AppleSystemUIFontMonospaced"/>
              </a:rPr>
              <a:t>int(Q2)</a:t>
            </a:r>
            <a:r>
              <a:rPr lang="en-US">
                <a:solidFill>
                  <a:srgbClr val="0E0E0E"/>
                </a:solidFill>
                <a:effectLst/>
                <a:latin typeface=".AppleSystemUIFont"/>
              </a:rPr>
              <a:t> in order to properly compare it with the integer </a:t>
            </a:r>
            <a:r>
              <a:rPr lang="en-US" err="1">
                <a:solidFill>
                  <a:srgbClr val="0E0E0E"/>
                </a:solidFill>
                <a:effectLst/>
                <a:latin typeface=".AppleSystemUIFontMonospaced"/>
              </a:rPr>
              <a:t>Qcutoff</a:t>
            </a:r>
            <a:r>
              <a:rPr lang="en-US">
                <a:solidFill>
                  <a:srgbClr val="0E0E0E"/>
                </a:solidFill>
                <a:effectLst/>
                <a:latin typeface=".AppleSystemUIFont"/>
              </a:rPr>
              <a:t>. This ensures that the comparison is numeric and not lexicographic.</a:t>
            </a:r>
          </a:p>
          <a:p>
            <a:br>
              <a:rPr lang="en-US">
                <a:effectLst/>
              </a:rPr>
            </a:br>
            <a:endParaRPr lang="en-US">
              <a:effectLst/>
            </a:endParaRPr>
          </a:p>
          <a:p>
            <a:r>
              <a:rPr lang="en-US" b="1">
                <a:solidFill>
                  <a:srgbClr val="0E0E0E"/>
                </a:solidFill>
                <a:effectLst/>
                <a:latin typeface=".AppleSystemUIFont"/>
              </a:rPr>
              <a:t>Q6: Can the </a:t>
            </a:r>
            <a:r>
              <a:rPr lang="en-US" b="1" err="1">
                <a:solidFill>
                  <a:srgbClr val="0E0E0E"/>
                </a:solidFill>
                <a:effectLst/>
                <a:latin typeface=".AppleSystemUIFont"/>
              </a:rPr>
              <a:t>filter_goodread</a:t>
            </a:r>
            <a:r>
              <a:rPr lang="en-US" b="1">
                <a:solidFill>
                  <a:srgbClr val="0E0E0E"/>
                </a:solidFill>
                <a:effectLst/>
                <a:latin typeface=".AppleSystemUIFont"/>
              </a:rPr>
              <a:t> function handle any type of file?</a:t>
            </a:r>
            <a:endParaRPr lang="en-US">
              <a:solidFill>
                <a:srgbClr val="0E0E0E"/>
              </a:solidFill>
              <a:effectLst/>
              <a:latin typeface=".AppleSystemUIFont"/>
            </a:endParaRPr>
          </a:p>
          <a:p>
            <a:br>
              <a:rPr lang="en-US">
                <a:solidFill>
                  <a:srgbClr val="0E0E0E"/>
                </a:solidFill>
                <a:effectLst/>
                <a:latin typeface=".AppleSystemUIFont"/>
              </a:rPr>
            </a:br>
            <a:endParaRPr lang="en-US">
              <a:solidFill>
                <a:srgbClr val="0E0E0E"/>
              </a:solidFill>
              <a:effectLst/>
              <a:latin typeface=".AppleSystemUIFont"/>
            </a:endParaRPr>
          </a:p>
          <a:p>
            <a:r>
              <a:rPr lang="en-US" b="1">
                <a:solidFill>
                  <a:srgbClr val="0E0E0E"/>
                </a:solidFill>
                <a:effectLst/>
                <a:latin typeface=".AppleSystemUIFont"/>
              </a:rPr>
              <a:t>Answer:</a:t>
            </a:r>
            <a:endParaRPr lang="en-US">
              <a:solidFill>
                <a:srgbClr val="0E0E0E"/>
              </a:solidFill>
              <a:effectLst/>
              <a:latin typeface=".AppleSystemUIFont"/>
            </a:endParaRPr>
          </a:p>
          <a:p>
            <a:r>
              <a:rPr lang="en-US">
                <a:solidFill>
                  <a:srgbClr val="0E0E0E"/>
                </a:solidFill>
                <a:effectLst/>
                <a:latin typeface=".AppleSystemUIFont"/>
              </a:rPr>
              <a:t>The </a:t>
            </a:r>
            <a:r>
              <a:rPr lang="en-US" err="1">
                <a:solidFill>
                  <a:srgbClr val="0E0E0E"/>
                </a:solidFill>
                <a:effectLst/>
                <a:latin typeface=".AppleSystemUIFontMonospaced"/>
              </a:rPr>
              <a:t>filter_goodread</a:t>
            </a:r>
            <a:r>
              <a:rPr lang="en-US">
                <a:solidFill>
                  <a:srgbClr val="0E0E0E"/>
                </a:solidFill>
                <a:effectLst/>
                <a:latin typeface=".AppleSystemUIFont"/>
              </a:rPr>
              <a:t> function is designed to work with files that can be processed by the </a:t>
            </a:r>
            <a:r>
              <a:rPr lang="en-US" err="1">
                <a:solidFill>
                  <a:srgbClr val="0E0E0E"/>
                </a:solidFill>
                <a:effectLst/>
                <a:latin typeface=".AppleSystemUIFontMonospaced"/>
              </a:rPr>
              <a:t>Qmedian</a:t>
            </a:r>
            <a:r>
              <a:rPr lang="en-US">
                <a:solidFill>
                  <a:srgbClr val="0E0E0E"/>
                </a:solidFill>
                <a:effectLst/>
                <a:latin typeface=".AppleSystemUIFont"/>
              </a:rPr>
              <a:t> function. Typically, this would be a FASTQ file or another type of file containing sequence data with quality scores. The function assumes that the </a:t>
            </a:r>
            <a:r>
              <a:rPr lang="en-US" err="1">
                <a:solidFill>
                  <a:srgbClr val="0E0E0E"/>
                </a:solidFill>
                <a:effectLst/>
                <a:latin typeface=".AppleSystemUIFontMonospaced"/>
              </a:rPr>
              <a:t>Qmedian</a:t>
            </a:r>
            <a:r>
              <a:rPr lang="en-US">
                <a:solidFill>
                  <a:srgbClr val="0E0E0E"/>
                </a:solidFill>
                <a:effectLst/>
                <a:latin typeface=".AppleSystemUIFont"/>
              </a:rPr>
              <a:t> function can read and process the file correctly, so the file format should be compatible with that function.</a:t>
            </a:r>
          </a:p>
          <a:p>
            <a:br>
              <a:rPr lang="en-US">
                <a:effectLst/>
              </a:rPr>
            </a:br>
            <a:endParaRPr lang="en-US">
              <a:effectLst/>
            </a:endParaRPr>
          </a:p>
          <a:p>
            <a:r>
              <a:rPr lang="en-US" b="1">
                <a:solidFill>
                  <a:srgbClr val="0E0E0E"/>
                </a:solidFill>
                <a:effectLst/>
                <a:latin typeface=".AppleSystemUIFont"/>
              </a:rPr>
              <a:t>Q7: How can this code be improved for larger datasets?</a:t>
            </a:r>
            <a:endParaRPr lang="en-US">
              <a:solidFill>
                <a:srgbClr val="0E0E0E"/>
              </a:solidFill>
              <a:effectLst/>
              <a:latin typeface=".AppleSystemUIFont"/>
            </a:endParaRPr>
          </a:p>
          <a:p>
            <a:br>
              <a:rPr lang="en-US">
                <a:solidFill>
                  <a:srgbClr val="0E0E0E"/>
                </a:solidFill>
                <a:effectLst/>
                <a:latin typeface=".AppleSystemUIFont"/>
              </a:rPr>
            </a:br>
            <a:endParaRPr lang="en-US">
              <a:solidFill>
                <a:srgbClr val="0E0E0E"/>
              </a:solidFill>
              <a:effectLst/>
              <a:latin typeface=".AppleSystemUIFont"/>
            </a:endParaRPr>
          </a:p>
          <a:p>
            <a:r>
              <a:rPr lang="en-US" b="1">
                <a:solidFill>
                  <a:srgbClr val="0E0E0E"/>
                </a:solidFill>
                <a:effectLst/>
                <a:latin typeface=".AppleSystemUIFont"/>
              </a:rPr>
              <a:t>Answer:</a:t>
            </a:r>
            <a:endParaRPr lang="en-US">
              <a:solidFill>
                <a:srgbClr val="0E0E0E"/>
              </a:solidFill>
              <a:effectLst/>
              <a:latin typeface=".AppleSystemUIFont"/>
            </a:endParaRPr>
          </a:p>
          <a:p>
            <a:r>
              <a:rPr lang="en-US">
                <a:solidFill>
                  <a:srgbClr val="0E0E0E"/>
                </a:solidFill>
                <a:effectLst/>
                <a:latin typeface=".AppleSystemUIFont"/>
              </a:rPr>
              <a:t>For larger datasets, performance improvements might be necessary. Possible improvements include:</a:t>
            </a:r>
          </a:p>
          <a:p>
            <a:pPr>
              <a:spcBef>
                <a:spcPts val="900"/>
              </a:spcBef>
            </a:pPr>
            <a:r>
              <a:rPr lang="en-US">
                <a:solidFill>
                  <a:srgbClr val="0E0E0E"/>
                </a:solidFill>
                <a:effectLst/>
                <a:latin typeface=".AppleSystemUIFont"/>
              </a:rPr>
              <a:t>• Using a more efficient data structure to store the reads and their quality scores.</a:t>
            </a:r>
          </a:p>
          <a:p>
            <a:pPr>
              <a:spcBef>
                <a:spcPts val="900"/>
              </a:spcBef>
            </a:pPr>
            <a:r>
              <a:rPr lang="en-US">
                <a:solidFill>
                  <a:srgbClr val="0E0E0E"/>
                </a:solidFill>
                <a:effectLst/>
                <a:latin typeface=".AppleSystemUIFont"/>
              </a:rPr>
              <a:t>• Adding error handling to manage unexpected file formats or corrupted data.</a:t>
            </a:r>
          </a:p>
          <a:p>
            <a:pPr>
              <a:spcBef>
                <a:spcPts val="900"/>
              </a:spcBef>
            </a:pPr>
            <a:r>
              <a:rPr lang="en-US">
                <a:solidFill>
                  <a:srgbClr val="0E0E0E"/>
                </a:solidFill>
                <a:effectLst/>
                <a:latin typeface=".AppleSystemUIFont"/>
              </a:rPr>
              <a:t>• Parallel processing to speed up the filtering process if the dataset is very large.</a:t>
            </a:r>
          </a:p>
          <a:p>
            <a:br>
              <a:rPr lang="en-US">
                <a:effectLst/>
              </a:rPr>
            </a:br>
            <a:endParaRPr lang="en-US">
              <a:effectLst/>
            </a:endParaRPr>
          </a:p>
          <a:p>
            <a:r>
              <a:rPr lang="en-US" b="1">
                <a:solidFill>
                  <a:srgbClr val="0E0E0E"/>
                </a:solidFill>
                <a:effectLst/>
                <a:latin typeface=".AppleSystemUIFont"/>
              </a:rPr>
              <a:t>Q8: What would happen if </a:t>
            </a:r>
            <a:r>
              <a:rPr lang="en-US" b="1" err="1">
                <a:solidFill>
                  <a:srgbClr val="0E0E0E"/>
                </a:solidFill>
                <a:effectLst/>
                <a:latin typeface=".AppleSystemUIFont"/>
              </a:rPr>
              <a:t>Qcutoff</a:t>
            </a:r>
            <a:r>
              <a:rPr lang="en-US" b="1">
                <a:solidFill>
                  <a:srgbClr val="0E0E0E"/>
                </a:solidFill>
                <a:effectLst/>
                <a:latin typeface=".AppleSystemUIFont"/>
              </a:rPr>
              <a:t> is not provided or is set to an invalid value?</a:t>
            </a:r>
            <a:endParaRPr lang="en-US">
              <a:solidFill>
                <a:srgbClr val="0E0E0E"/>
              </a:solidFill>
              <a:effectLst/>
              <a:latin typeface=".AppleSystemUIFont"/>
            </a:endParaRPr>
          </a:p>
          <a:p>
            <a:br>
              <a:rPr lang="en-US">
                <a:solidFill>
                  <a:srgbClr val="0E0E0E"/>
                </a:solidFill>
                <a:effectLst/>
                <a:latin typeface=".AppleSystemUIFont"/>
              </a:rPr>
            </a:br>
            <a:endParaRPr lang="en-US">
              <a:solidFill>
                <a:srgbClr val="0E0E0E"/>
              </a:solidFill>
              <a:effectLst/>
              <a:latin typeface=".AppleSystemUIFont"/>
            </a:endParaRPr>
          </a:p>
          <a:p>
            <a:r>
              <a:rPr lang="en-US" b="1">
                <a:solidFill>
                  <a:srgbClr val="0E0E0E"/>
                </a:solidFill>
                <a:effectLst/>
                <a:latin typeface=".AppleSystemUIFont"/>
              </a:rPr>
              <a:t>Answer:</a:t>
            </a:r>
            <a:endParaRPr lang="en-US">
              <a:solidFill>
                <a:srgbClr val="0E0E0E"/>
              </a:solidFill>
              <a:effectLst/>
              <a:latin typeface=".AppleSystemUIFont"/>
            </a:endParaRPr>
          </a:p>
          <a:p>
            <a:r>
              <a:rPr lang="en-US">
                <a:solidFill>
                  <a:srgbClr val="0E0E0E"/>
                </a:solidFill>
                <a:effectLst/>
                <a:latin typeface=".AppleSystemUIFont"/>
              </a:rPr>
              <a:t>If </a:t>
            </a:r>
            <a:r>
              <a:rPr lang="en-US" err="1">
                <a:solidFill>
                  <a:srgbClr val="0E0E0E"/>
                </a:solidFill>
                <a:effectLst/>
                <a:latin typeface=".AppleSystemUIFontMonospaced"/>
              </a:rPr>
              <a:t>Qcutoff</a:t>
            </a:r>
            <a:r>
              <a:rPr lang="en-US">
                <a:solidFill>
                  <a:srgbClr val="0E0E0E"/>
                </a:solidFill>
                <a:effectLst/>
                <a:latin typeface=".AppleSystemUIFont"/>
              </a:rPr>
              <a:t> is not provided or is set to an invalid value, the function may either throw an error or return an empty dictionary. It’s important to validate </a:t>
            </a:r>
            <a:r>
              <a:rPr lang="en-US" err="1">
                <a:solidFill>
                  <a:srgbClr val="0E0E0E"/>
                </a:solidFill>
                <a:effectLst/>
                <a:latin typeface=".AppleSystemUIFontMonospaced"/>
              </a:rPr>
              <a:t>Qcutoff</a:t>
            </a:r>
            <a:r>
              <a:rPr lang="en-US">
                <a:solidFill>
                  <a:srgbClr val="0E0E0E"/>
                </a:solidFill>
                <a:effectLst/>
                <a:latin typeface=".AppleSystemUIFont"/>
              </a:rPr>
              <a:t> before passing it into the function, ensuring that it is a valid integer value and within an acceptable range.</a:t>
            </a:r>
          </a:p>
        </p:txBody>
      </p:sp>
      <p:sp>
        <p:nvSpPr>
          <p:cNvPr id="4" name="Slide Number Placeholder 3"/>
          <p:cNvSpPr>
            <a:spLocks noGrp="1"/>
          </p:cNvSpPr>
          <p:nvPr>
            <p:ph type="sldNum" sz="quarter" idx="5"/>
          </p:nvPr>
        </p:nvSpPr>
        <p:spPr/>
        <p:txBody>
          <a:bodyPr/>
          <a:lstStyle/>
          <a:p>
            <a:fld id="{07E3F799-2846-BA4F-97A5-7BBBFEE57B64}" type="slidenum">
              <a:rPr lang="en-US" smtClean="0"/>
              <a:t>11</a:t>
            </a:fld>
            <a:endParaRPr lang="en-US"/>
          </a:p>
        </p:txBody>
      </p:sp>
    </p:spTree>
    <p:extLst>
      <p:ext uri="{BB962C8B-B14F-4D97-AF65-F5344CB8AC3E}">
        <p14:creationId xmlns:p14="http://schemas.microsoft.com/office/powerpoint/2010/main" val="3502544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Next, the process of generating a new FASTQ file using the </a:t>
            </a:r>
            <a:r>
              <a:rPr lang="en-US" sz="1800" kern="100" err="1">
                <a:effectLst/>
                <a:latin typeface="Aptos" panose="020B0004020202020204" pitchFamily="34" charset="0"/>
                <a:ea typeface="Aptos" panose="020B0004020202020204" pitchFamily="34" charset="0"/>
                <a:cs typeface="Angsana New" panose="02020603050405020304" pitchFamily="18" charset="-34"/>
              </a:rPr>
              <a:t>write_fastq</a:t>
            </a:r>
            <a:r>
              <a:rPr lang="en-US" sz="1800" kern="100">
                <a:effectLst/>
                <a:latin typeface="Aptos" panose="020B0004020202020204" pitchFamily="34" charset="0"/>
                <a:ea typeface="Aptos" panose="020B0004020202020204" pitchFamily="34" charset="0"/>
                <a:cs typeface="Angsana New" panose="02020603050405020304" pitchFamily="18" charset="-34"/>
              </a:rPr>
              <a:t> function. The goal here is to extract only the reads that pass a specified quality score threshold, known as </a:t>
            </a:r>
            <a:r>
              <a:rPr lang="en-US" sz="1800" kern="100" err="1">
                <a:effectLst/>
                <a:latin typeface="Aptos" panose="020B0004020202020204" pitchFamily="34" charset="0"/>
                <a:ea typeface="Aptos" panose="020B0004020202020204" pitchFamily="34" charset="0"/>
                <a:cs typeface="Angsana New" panose="02020603050405020304" pitchFamily="18" charset="-34"/>
              </a:rPr>
              <a:t>Qcutoff</a:t>
            </a:r>
            <a:r>
              <a:rPr lang="en-US" sz="1800" kern="100">
                <a:effectLst/>
                <a:latin typeface="Aptos" panose="020B0004020202020204" pitchFamily="34" charset="0"/>
                <a:ea typeface="Aptos" panose="020B0004020202020204" pitchFamily="34" charset="0"/>
                <a:cs typeface="Angsana New" panose="02020603050405020304" pitchFamily="18" charset="-34"/>
              </a:rPr>
              <a:t>, and save them into a new FASTQ file.</a:t>
            </a: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Let’s start with the inputs. </a:t>
            </a:r>
          </a:p>
          <a:p>
            <a:pPr marL="0" marR="0">
              <a:lnSpc>
                <a:spcPct val="115000"/>
              </a:lnSpc>
              <a:spcAft>
                <a:spcPts val="800"/>
              </a:spcAft>
            </a:pPr>
            <a:endParaRPr lang="en-US" sz="1800" kern="100">
              <a:effectLst/>
              <a:latin typeface="Aptos" panose="020B0004020202020204" pitchFamily="34" charset="0"/>
              <a:ea typeface="Aptos" panose="020B0004020202020204" pitchFamily="34" charset="0"/>
              <a:cs typeface="Angsana New" panose="02020603050405020304" pitchFamily="18" charset="-34"/>
            </a:endParaRP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This process requires three main inputs, which include</a:t>
            </a: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	1.	</a:t>
            </a:r>
            <a:r>
              <a:rPr lang="en-US" sz="1800" kern="100" err="1">
                <a:effectLst/>
                <a:latin typeface="Aptos" panose="020B0004020202020204" pitchFamily="34" charset="0"/>
                <a:ea typeface="Aptos" panose="020B0004020202020204" pitchFamily="34" charset="0"/>
                <a:cs typeface="Angsana New" panose="02020603050405020304" pitchFamily="18" charset="-34"/>
              </a:rPr>
              <a:t>file_path</a:t>
            </a:r>
            <a:r>
              <a:rPr lang="en-US" sz="1800" kern="100">
                <a:effectLst/>
                <a:latin typeface="Aptos" panose="020B0004020202020204" pitchFamily="34" charset="0"/>
                <a:ea typeface="Aptos" panose="020B0004020202020204" pitchFamily="34" charset="0"/>
                <a:cs typeface="Angsana New" panose="02020603050405020304" pitchFamily="18" charset="-34"/>
              </a:rPr>
              <a:t> </a:t>
            </a: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	2.	</a:t>
            </a:r>
            <a:r>
              <a:rPr lang="en-US" sz="1800" kern="100" err="1">
                <a:effectLst/>
                <a:latin typeface="Aptos" panose="020B0004020202020204" pitchFamily="34" charset="0"/>
                <a:ea typeface="Aptos" panose="020B0004020202020204" pitchFamily="34" charset="0"/>
                <a:cs typeface="Angsana New" panose="02020603050405020304" pitchFamily="18" charset="-34"/>
              </a:rPr>
              <a:t>Qcutoff</a:t>
            </a:r>
            <a:r>
              <a:rPr lang="en-US" sz="1800" kern="100">
                <a:effectLst/>
                <a:latin typeface="Aptos" panose="020B0004020202020204" pitchFamily="34" charset="0"/>
                <a:ea typeface="Aptos" panose="020B0004020202020204" pitchFamily="34" charset="0"/>
                <a:cs typeface="Angsana New" panose="02020603050405020304" pitchFamily="18" charset="-34"/>
              </a:rPr>
              <a:t> </a:t>
            </a:r>
          </a:p>
          <a:p>
            <a:pPr marL="0" marR="0" lvl="0" indent="0" algn="l" defTabSz="914400" rtl="0" eaLnBrk="1" fontAlgn="auto" latinLnBrk="0" hangingPunct="1">
              <a:lnSpc>
                <a:spcPct val="115000"/>
              </a:lnSpc>
              <a:spcBef>
                <a:spcPts val="0"/>
              </a:spcBef>
              <a:spcAft>
                <a:spcPts val="800"/>
              </a:spcAft>
              <a:buClrTx/>
              <a:buSzTx/>
              <a:buFontTx/>
              <a:buNone/>
              <a:tabLst/>
              <a:defRPr/>
            </a:pPr>
            <a:r>
              <a:rPr lang="en-US" sz="1800" kern="100">
                <a:effectLst/>
                <a:latin typeface="Aptos" panose="020B0004020202020204" pitchFamily="34" charset="0"/>
                <a:ea typeface="Aptos" panose="020B0004020202020204" pitchFamily="34" charset="0"/>
                <a:cs typeface="Angsana New" panose="02020603050405020304" pitchFamily="18" charset="-34"/>
              </a:rPr>
              <a:t>	3.	</a:t>
            </a:r>
            <a:r>
              <a:rPr lang="en-US" sz="1800" kern="100" err="1">
                <a:effectLst/>
                <a:latin typeface="Aptos" panose="020B0004020202020204" pitchFamily="34" charset="0"/>
                <a:ea typeface="Aptos" panose="020B0004020202020204" pitchFamily="34" charset="0"/>
                <a:cs typeface="Angsana New" panose="02020603050405020304" pitchFamily="18" charset="-34"/>
              </a:rPr>
              <a:t>file_naming</a:t>
            </a:r>
            <a:r>
              <a:rPr lang="en-US" sz="1800" kern="100">
                <a:effectLst/>
                <a:latin typeface="Aptos" panose="020B0004020202020204" pitchFamily="34" charset="0"/>
                <a:ea typeface="Aptos" panose="020B0004020202020204" pitchFamily="34" charset="0"/>
                <a:cs typeface="Angsana New" panose="02020603050405020304" pitchFamily="18" charset="-34"/>
              </a:rPr>
              <a:t> – This is the name for the output FASTQ file we’ll generate.</a:t>
            </a:r>
          </a:p>
          <a:p>
            <a:pPr marL="0" marR="0" lvl="0" indent="0" algn="l" defTabSz="914400" rtl="0" eaLnBrk="1" fontAlgn="auto" latinLnBrk="0" hangingPunct="1">
              <a:lnSpc>
                <a:spcPct val="115000"/>
              </a:lnSpc>
              <a:spcBef>
                <a:spcPts val="0"/>
              </a:spcBef>
              <a:spcAft>
                <a:spcPts val="800"/>
              </a:spcAft>
              <a:buClrTx/>
              <a:buSzTx/>
              <a:buFontTx/>
              <a:buNone/>
              <a:tabLst/>
              <a:defRPr/>
            </a:pPr>
            <a:endParaRPr lang="en-US" sz="1800" kern="100">
              <a:effectLst/>
              <a:latin typeface="Aptos" panose="020B0004020202020204" pitchFamily="34" charset="0"/>
              <a:ea typeface="Aptos" panose="020B0004020202020204" pitchFamily="34" charset="0"/>
              <a:cs typeface="Angsana New" panose="02020603050405020304" pitchFamily="18" charset="-34"/>
            </a:endParaRP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Next, I’ll highlight the primary functions used to extract, filter, and format the data</a:t>
            </a:r>
          </a:p>
          <a:p>
            <a:pPr marL="0" marR="0">
              <a:lnSpc>
                <a:spcPct val="115000"/>
              </a:lnSpc>
              <a:spcAft>
                <a:spcPts val="800"/>
              </a:spcAft>
            </a:pPr>
            <a:endParaRPr lang="en-US" sz="1800" kern="100">
              <a:effectLst/>
              <a:latin typeface="Aptos" panose="020B0004020202020204" pitchFamily="34" charset="0"/>
              <a:ea typeface="Aptos" panose="020B0004020202020204" pitchFamily="34" charset="0"/>
              <a:cs typeface="Angsana New" panose="02020603050405020304" pitchFamily="18" charset="-34"/>
            </a:endParaRP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Here’s the workflow for generating the new FASTQ file:</a:t>
            </a: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	1.	We start by filtering the reads based on </a:t>
            </a:r>
            <a:r>
              <a:rPr lang="en-US" sz="1800" kern="100" err="1">
                <a:effectLst/>
                <a:latin typeface="Aptos" panose="020B0004020202020204" pitchFamily="34" charset="0"/>
                <a:ea typeface="Aptos" panose="020B0004020202020204" pitchFamily="34" charset="0"/>
                <a:cs typeface="Angsana New" panose="02020603050405020304" pitchFamily="18" charset="-34"/>
              </a:rPr>
              <a:t>Qcutoff</a:t>
            </a:r>
            <a:r>
              <a:rPr lang="en-US" sz="1800" kern="100">
                <a:effectLst/>
                <a:latin typeface="Aptos" panose="020B0004020202020204" pitchFamily="34" charset="0"/>
                <a:ea typeface="Aptos" panose="020B0004020202020204" pitchFamily="34" charset="0"/>
                <a:cs typeface="Angsana New" panose="02020603050405020304" pitchFamily="18" charset="-34"/>
              </a:rPr>
              <a:t> using the </a:t>
            </a:r>
            <a:r>
              <a:rPr lang="en-US" sz="1800" kern="100" err="1">
                <a:effectLst/>
                <a:latin typeface="Aptos" panose="020B0004020202020204" pitchFamily="34" charset="0"/>
                <a:ea typeface="Aptos" panose="020B0004020202020204" pitchFamily="34" charset="0"/>
                <a:cs typeface="Angsana New" panose="02020603050405020304" pitchFamily="18" charset="-34"/>
              </a:rPr>
              <a:t>filter_goodread</a:t>
            </a:r>
            <a:r>
              <a:rPr lang="en-US" sz="1800" kern="100">
                <a:effectLst/>
                <a:latin typeface="Aptos" panose="020B0004020202020204" pitchFamily="34" charset="0"/>
                <a:ea typeface="Aptos" panose="020B0004020202020204" pitchFamily="34" charset="0"/>
                <a:cs typeface="Angsana New" panose="02020603050405020304" pitchFamily="18" charset="-34"/>
              </a:rPr>
              <a:t> function.</a:t>
            </a: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	2.	Then, we extract the required information: Read IDs, sequences, strand details, and quality scores.</a:t>
            </a: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	3.	we write the passing records into a new FASTQ file. Each record includes four lines.</a:t>
            </a:r>
          </a:p>
          <a:p>
            <a:pPr marL="0" marR="0">
              <a:lnSpc>
                <a:spcPct val="115000"/>
              </a:lnSpc>
              <a:spcAft>
                <a:spcPts val="800"/>
              </a:spcAft>
            </a:pPr>
            <a:endParaRPr lang="en-US" sz="1800" kern="100">
              <a:effectLst/>
              <a:latin typeface="Aptos" panose="020B0004020202020204" pitchFamily="34" charset="0"/>
              <a:ea typeface="Aptos" panose="020B0004020202020204" pitchFamily="34" charset="0"/>
              <a:cs typeface="Angsana New" panose="02020603050405020304" pitchFamily="18" charset="-34"/>
            </a:endParaRP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This process ensures that only the high-quality reads are saved</a:t>
            </a:r>
          </a:p>
          <a:p>
            <a:endParaRPr lang="en-US"/>
          </a:p>
        </p:txBody>
      </p:sp>
      <p:sp>
        <p:nvSpPr>
          <p:cNvPr id="4" name="Slide Number Placeholder 3"/>
          <p:cNvSpPr>
            <a:spLocks noGrp="1"/>
          </p:cNvSpPr>
          <p:nvPr>
            <p:ph type="sldNum" sz="quarter" idx="5"/>
          </p:nvPr>
        </p:nvSpPr>
        <p:spPr/>
        <p:txBody>
          <a:bodyPr/>
          <a:lstStyle/>
          <a:p>
            <a:fld id="{07E3F799-2846-BA4F-97A5-7BBBFEE57B64}" type="slidenum">
              <a:rPr lang="en-US" smtClean="0"/>
              <a:t>12</a:t>
            </a:fld>
            <a:endParaRPr lang="en-US"/>
          </a:p>
        </p:txBody>
      </p:sp>
    </p:spTree>
    <p:extLst>
      <p:ext uri="{BB962C8B-B14F-4D97-AF65-F5344CB8AC3E}">
        <p14:creationId xmlns:p14="http://schemas.microsoft.com/office/powerpoint/2010/main" val="2503866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F559EC-683A-99F4-5908-25853BACE5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024FF7-FAD5-2A31-8723-190EA56F65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50B1A1-932D-AFFC-0A62-1F92A51D3BE2}"/>
              </a:ext>
            </a:extLst>
          </p:cNvPr>
          <p:cNvSpPr>
            <a:spLocks noGrp="1"/>
          </p:cNvSpPr>
          <p:nvPr>
            <p:ph type="body" idx="1"/>
          </p:nvPr>
        </p:nvSpPr>
        <p:spPr/>
        <p:txBody>
          <a:bodyPr/>
          <a:lstStyle/>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Next the function </a:t>
            </a:r>
            <a:r>
              <a:rPr lang="en-US" sz="1800" kern="100" err="1">
                <a:effectLst/>
                <a:latin typeface="Aptos" panose="020B0004020202020204" pitchFamily="34" charset="0"/>
                <a:ea typeface="Aptos" panose="020B0004020202020204" pitchFamily="34" charset="0"/>
                <a:cs typeface="Angsana New" panose="02020603050405020304" pitchFamily="18" charset="-34"/>
              </a:rPr>
              <a:t>pass_report_tsv</a:t>
            </a:r>
            <a:r>
              <a:rPr lang="en-US" sz="1800" kern="100">
                <a:effectLst/>
                <a:latin typeface="Aptos" panose="020B0004020202020204" pitchFamily="34" charset="0"/>
                <a:ea typeface="Aptos" panose="020B0004020202020204" pitchFamily="34" charset="0"/>
                <a:cs typeface="Angsana New" panose="02020603050405020304" pitchFamily="18" charset="-34"/>
              </a:rPr>
              <a:t>, which generates a quality control (QC) report for sequencing reads in a FASTQ file.</a:t>
            </a: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The function follows these key steps:</a:t>
            </a: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	1.	</a:t>
            </a:r>
            <a:r>
              <a:rPr lang="en-US" sz="1800" b="1" kern="100">
                <a:effectLst/>
                <a:latin typeface="Aptos" panose="020B0004020202020204" pitchFamily="34" charset="0"/>
                <a:ea typeface="Aptos" panose="020B0004020202020204" pitchFamily="34" charset="0"/>
                <a:cs typeface="Angsana New" panose="02020603050405020304" pitchFamily="18" charset="-34"/>
              </a:rPr>
              <a:t>Input Parameters: same as previous </a:t>
            </a:r>
            <a:r>
              <a:rPr lang="en-US" sz="1800" b="1" kern="100" err="1">
                <a:effectLst/>
                <a:latin typeface="Aptos" panose="020B0004020202020204" pitchFamily="34" charset="0"/>
                <a:ea typeface="Aptos" panose="020B0004020202020204" pitchFamily="34" charset="0"/>
                <a:cs typeface="Angsana New" panose="02020603050405020304" pitchFamily="18" charset="-34"/>
              </a:rPr>
              <a:t>fn</a:t>
            </a:r>
            <a:r>
              <a:rPr lang="en-US" sz="1800" kern="100">
                <a:effectLst/>
                <a:latin typeface="Aptos" panose="020B0004020202020204" pitchFamily="34" charset="0"/>
                <a:ea typeface="Aptos" panose="020B0004020202020204" pitchFamily="34" charset="0"/>
                <a:cs typeface="Angsana New" panose="02020603050405020304" pitchFamily="18" charset="-34"/>
              </a:rPr>
              <a:t> </a:t>
            </a: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	</a:t>
            </a:r>
          </a:p>
          <a:p>
            <a:pPr marL="0" marR="0">
              <a:lnSpc>
                <a:spcPct val="115000"/>
              </a:lnSpc>
              <a:spcAft>
                <a:spcPts val="800"/>
              </a:spcAft>
            </a:pPr>
            <a:r>
              <a:rPr lang="th-TH" sz="1800" kern="100">
                <a:effectLst/>
                <a:latin typeface="Aptos" panose="020B0004020202020204" pitchFamily="34" charset="0"/>
                <a:ea typeface="Aptos" panose="020B0004020202020204" pitchFamily="34" charset="0"/>
                <a:cs typeface="Angsana New" panose="02020603050405020304" pitchFamily="18" charset="-34"/>
              </a:rPr>
              <a:t>	</a:t>
            </a:r>
            <a:r>
              <a:rPr lang="en-US" sz="1800" kern="100">
                <a:effectLst/>
                <a:latin typeface="Aptos" panose="020B0004020202020204" pitchFamily="34" charset="0"/>
                <a:ea typeface="Aptos" panose="020B0004020202020204" pitchFamily="34" charset="0"/>
                <a:cs typeface="Angsana New" panose="02020603050405020304" pitchFamily="18" charset="-34"/>
              </a:rPr>
              <a:t>2.</a:t>
            </a:r>
            <a:r>
              <a:rPr lang="en-US" sz="1800" b="1" kern="100">
                <a:effectLst/>
                <a:latin typeface="Aptos" panose="020B0004020202020204" pitchFamily="34" charset="0"/>
                <a:ea typeface="Aptos" panose="020B0004020202020204" pitchFamily="34" charset="0"/>
                <a:cs typeface="Angsana New" panose="02020603050405020304" pitchFamily="18" charset="-34"/>
              </a:rPr>
              <a:t>	</a:t>
            </a:r>
            <a:r>
              <a:rPr lang="en-US" sz="1800" kern="100">
                <a:effectLst/>
                <a:latin typeface="Aptos" panose="020B0004020202020204" pitchFamily="34" charset="0"/>
                <a:ea typeface="Aptos" panose="020B0004020202020204" pitchFamily="34" charset="0"/>
                <a:cs typeface="Angsana New" panose="02020603050405020304" pitchFamily="18" charset="-34"/>
              </a:rPr>
              <a:t>Using helper functions like </a:t>
            </a:r>
            <a:r>
              <a:rPr lang="en-US" sz="1800" kern="100" err="1">
                <a:effectLst/>
                <a:latin typeface="Aptos" panose="020B0004020202020204" pitchFamily="34" charset="0"/>
                <a:ea typeface="Aptos" panose="020B0004020202020204" pitchFamily="34" charset="0"/>
                <a:cs typeface="Angsana New" panose="02020603050405020304" pitchFamily="18" charset="-34"/>
              </a:rPr>
              <a:t>extract_fastq_ids</a:t>
            </a:r>
            <a:r>
              <a:rPr lang="th-TH" sz="1800" kern="100">
                <a:effectLst/>
                <a:latin typeface="Aptos" panose="020B0004020202020204" pitchFamily="34" charset="0"/>
                <a:ea typeface="Aptos" panose="020B0004020202020204" pitchFamily="34" charset="0"/>
                <a:cs typeface="Angsana New" panose="02020603050405020304" pitchFamily="18" charset="-34"/>
              </a:rPr>
              <a:t> </a:t>
            </a:r>
            <a:r>
              <a:rPr lang="en-US" sz="1800" kern="100">
                <a:effectLst/>
                <a:latin typeface="Aptos" panose="020B0004020202020204" pitchFamily="34" charset="0"/>
                <a:ea typeface="Aptos" panose="020B0004020202020204" pitchFamily="34" charset="0"/>
                <a:cs typeface="Angsana New" panose="02020603050405020304" pitchFamily="18" charset="-34"/>
              </a:rPr>
              <a:t>: Regular expressions help parse specific fields, such as barcodes and record IDs, from each read.</a:t>
            </a: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	</a:t>
            </a: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	3.	Check if the read ID is in the filtered list</a:t>
            </a:r>
          </a:p>
          <a:p>
            <a:pPr marL="0" marR="0">
              <a:lnSpc>
                <a:spcPct val="115000"/>
              </a:lnSpc>
              <a:spcAft>
                <a:spcPts val="800"/>
              </a:spcAft>
            </a:pPr>
            <a:endParaRPr lang="en-US" sz="1800" kern="100">
              <a:effectLst/>
              <a:latin typeface="Aptos" panose="020B0004020202020204" pitchFamily="34" charset="0"/>
              <a:ea typeface="Aptos" panose="020B0004020202020204" pitchFamily="34" charset="0"/>
              <a:cs typeface="Angsana New" panose="02020603050405020304" pitchFamily="18" charset="-34"/>
            </a:endParaRP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	4.	Each passing read is appended to the result dictionary, which stores the data for the TSV output file.”</a:t>
            </a:r>
          </a:p>
          <a:p>
            <a:pPr marL="0" marR="0">
              <a:lnSpc>
                <a:spcPct val="115000"/>
              </a:lnSpc>
              <a:spcAft>
                <a:spcPts val="800"/>
              </a:spcAft>
            </a:pPr>
            <a:endParaRPr lang="en-US" sz="1800" kern="100">
              <a:effectLst/>
              <a:latin typeface="Aptos" panose="020B0004020202020204" pitchFamily="34" charset="0"/>
              <a:ea typeface="Aptos" panose="020B0004020202020204" pitchFamily="34" charset="0"/>
              <a:cs typeface="Angsana New" panose="02020603050405020304" pitchFamily="18" charset="-34"/>
            </a:endParaRP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The final output is a user-friendly TSV report that summarizes the QC status of all reads in the input file.</a:t>
            </a:r>
          </a:p>
          <a:p>
            <a:endParaRPr lang="en-US"/>
          </a:p>
        </p:txBody>
      </p:sp>
      <p:sp>
        <p:nvSpPr>
          <p:cNvPr id="4" name="Slide Number Placeholder 3">
            <a:extLst>
              <a:ext uri="{FF2B5EF4-FFF2-40B4-BE49-F238E27FC236}">
                <a16:creationId xmlns:a16="http://schemas.microsoft.com/office/drawing/2014/main" id="{6232C44D-74D2-5CD3-9B7F-97D0866A8B21}"/>
              </a:ext>
            </a:extLst>
          </p:cNvPr>
          <p:cNvSpPr>
            <a:spLocks noGrp="1"/>
          </p:cNvSpPr>
          <p:nvPr>
            <p:ph type="sldNum" sz="quarter" idx="5"/>
          </p:nvPr>
        </p:nvSpPr>
        <p:spPr/>
        <p:txBody>
          <a:bodyPr/>
          <a:lstStyle/>
          <a:p>
            <a:fld id="{07E3F799-2846-BA4F-97A5-7BBBFEE57B64}" type="slidenum">
              <a:rPr lang="en-US" smtClean="0"/>
              <a:t>13</a:t>
            </a:fld>
            <a:endParaRPr lang="en-US"/>
          </a:p>
        </p:txBody>
      </p:sp>
    </p:spTree>
    <p:extLst>
      <p:ext uri="{BB962C8B-B14F-4D97-AF65-F5344CB8AC3E}">
        <p14:creationId xmlns:p14="http://schemas.microsoft.com/office/powerpoint/2010/main" val="1528521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Focuses on the main function, the core component of our command-line tool for FASTQ file processing. It has key subcommands, such as filtering reads and generating reports, ensuring a streamlined workflow for sequence quality control.</a:t>
            </a: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The main function ties together the user input, subcommands, and core functionalities of our tool.</a:t>
            </a:r>
          </a:p>
          <a:p>
            <a:pPr marL="0" marR="0">
              <a:lnSpc>
                <a:spcPct val="115000"/>
              </a:lnSpc>
              <a:spcAft>
                <a:spcPts val="800"/>
              </a:spcAft>
            </a:pPr>
            <a:endParaRPr lang="en-US" sz="1800" kern="100">
              <a:effectLst/>
              <a:latin typeface="Aptos" panose="020B0004020202020204" pitchFamily="34" charset="0"/>
              <a:ea typeface="Aptos" panose="020B0004020202020204" pitchFamily="34" charset="0"/>
              <a:cs typeface="Angsana New" panose="02020603050405020304" pitchFamily="18" charset="-34"/>
            </a:endParaRP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Here’s how it works:</a:t>
            </a: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	1.	It begins by parsing command-line arguments with </a:t>
            </a:r>
            <a:r>
              <a:rPr lang="en-US" sz="1800" kern="100" err="1">
                <a:effectLst/>
                <a:latin typeface="Aptos" panose="020B0004020202020204" pitchFamily="34" charset="0"/>
                <a:ea typeface="Aptos" panose="020B0004020202020204" pitchFamily="34" charset="0"/>
                <a:cs typeface="Angsana New" panose="02020603050405020304" pitchFamily="18" charset="-34"/>
              </a:rPr>
              <a:t>argparserlocal</a:t>
            </a:r>
            <a:r>
              <a:rPr lang="en-US" sz="1800" kern="100">
                <a:effectLst/>
                <a:latin typeface="Aptos" panose="020B0004020202020204" pitchFamily="34" charset="0"/>
                <a:ea typeface="Aptos" panose="020B0004020202020204" pitchFamily="34" charset="0"/>
                <a:cs typeface="Angsana New" panose="02020603050405020304" pitchFamily="18" charset="-34"/>
              </a:rPr>
              <a:t>.</a:t>
            </a: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	2.	Based on the specified subcommand, either filtered or generateReport, it executes tasks to the appropriate function.</a:t>
            </a: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	3.	Finally, it shows that the written new file is successful or not</a:t>
            </a:r>
          </a:p>
          <a:p>
            <a:pPr marL="0" marR="0">
              <a:lnSpc>
                <a:spcPct val="115000"/>
              </a:lnSpc>
              <a:spcAft>
                <a:spcPts val="800"/>
              </a:spcAft>
            </a:pPr>
            <a:endParaRPr lang="en-US" sz="1800" kern="100">
              <a:effectLst/>
              <a:latin typeface="Aptos" panose="020B0004020202020204" pitchFamily="34" charset="0"/>
              <a:ea typeface="Aptos" panose="020B0004020202020204" pitchFamily="34" charset="0"/>
              <a:cs typeface="Angsana New" panose="02020603050405020304" pitchFamily="18" charset="-34"/>
            </a:endParaRPr>
          </a:p>
          <a:p>
            <a:pPr marL="0" marR="0">
              <a:lnSpc>
                <a:spcPct val="115000"/>
              </a:lnSpc>
              <a:spcAft>
                <a:spcPts val="800"/>
              </a:spcAft>
            </a:pPr>
            <a:endParaRPr lang="en-US" sz="1800" kern="100">
              <a:effectLst/>
              <a:latin typeface="Aptos" panose="020B0004020202020204" pitchFamily="34" charset="0"/>
              <a:ea typeface="Aptos" panose="020B0004020202020204" pitchFamily="34" charset="0"/>
              <a:cs typeface="Angsana New" panose="02020603050405020304" pitchFamily="18" charset="-34"/>
            </a:endParaRPr>
          </a:p>
          <a:p>
            <a:pPr marL="0" marR="0">
              <a:lnSpc>
                <a:spcPct val="115000"/>
              </a:lnSpc>
              <a:spcAft>
                <a:spcPts val="800"/>
              </a:spcAft>
            </a:pPr>
            <a:r>
              <a:rPr lang="en-US" sz="1800" b="1" kern="100">
                <a:effectLst/>
                <a:latin typeface="Aptos" panose="020B0004020202020204" pitchFamily="34" charset="0"/>
                <a:ea typeface="Aptos" panose="020B0004020202020204" pitchFamily="34" charset="0"/>
                <a:cs typeface="Angsana New" panose="02020603050405020304" pitchFamily="18" charset="-34"/>
              </a:rPr>
              <a:t>Subcommand 1: </a:t>
            </a:r>
            <a:r>
              <a:rPr lang="en-US" sz="1800" kern="100">
                <a:effectLst/>
                <a:latin typeface="Aptos" panose="020B0004020202020204" pitchFamily="34" charset="0"/>
                <a:ea typeface="Aptos" panose="020B0004020202020204" pitchFamily="34" charset="0"/>
                <a:cs typeface="Angsana New" panose="02020603050405020304" pitchFamily="18" charset="-34"/>
              </a:rPr>
              <a:t>filtered	</a:t>
            </a: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	•	“When the user chooses filterRead, the function calls </a:t>
            </a:r>
            <a:r>
              <a:rPr lang="en-US" sz="1800" kern="100" err="1">
                <a:effectLst/>
                <a:latin typeface="Aptos" panose="020B0004020202020204" pitchFamily="34" charset="0"/>
                <a:ea typeface="Aptos" panose="020B0004020202020204" pitchFamily="34" charset="0"/>
                <a:cs typeface="Angsana New" panose="02020603050405020304" pitchFamily="18" charset="-34"/>
              </a:rPr>
              <a:t>write_fastq</a:t>
            </a:r>
            <a:r>
              <a:rPr lang="en-US" sz="1800" kern="100">
                <a:effectLst/>
                <a:latin typeface="Aptos" panose="020B0004020202020204" pitchFamily="34" charset="0"/>
                <a:ea typeface="Aptos" panose="020B0004020202020204" pitchFamily="34" charset="0"/>
                <a:cs typeface="Angsana New" panose="02020603050405020304" pitchFamily="18" charset="-34"/>
              </a:rPr>
              <a:t> to filter reads based on quality scores.</a:t>
            </a: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	•	If successful, a new FASTQ file is generated with only high-quality reads.”</a:t>
            </a: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	•	</a:t>
            </a:r>
            <a:r>
              <a:rPr lang="en-US" sz="1800" b="1" kern="100">
                <a:effectLst/>
                <a:latin typeface="Aptos" panose="020B0004020202020204" pitchFamily="34" charset="0"/>
                <a:ea typeface="Aptos" panose="020B0004020202020204" pitchFamily="34" charset="0"/>
                <a:cs typeface="Angsana New" panose="02020603050405020304" pitchFamily="18" charset="-34"/>
              </a:rPr>
              <a:t>Error Handling:</a:t>
            </a:r>
            <a:endParaRPr lang="en-US" sz="1800" kern="100">
              <a:effectLst/>
              <a:latin typeface="Aptos" panose="020B0004020202020204" pitchFamily="34" charset="0"/>
              <a:ea typeface="Aptos" panose="020B0004020202020204" pitchFamily="34" charset="0"/>
              <a:cs typeface="Angsana New" panose="02020603050405020304" pitchFamily="18" charset="-34"/>
            </a:endParaRP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	•	“If an error occurs during filtering, the exception is caught and logged.”</a:t>
            </a:r>
          </a:p>
          <a:p>
            <a:pPr marL="0" marR="0">
              <a:lnSpc>
                <a:spcPct val="115000"/>
              </a:lnSpc>
              <a:spcAft>
                <a:spcPts val="800"/>
              </a:spcAft>
            </a:pPr>
            <a:endParaRPr lang="en-US" sz="1800" kern="100">
              <a:effectLst/>
              <a:latin typeface="Aptos" panose="020B0004020202020204" pitchFamily="34" charset="0"/>
              <a:ea typeface="Aptos" panose="020B0004020202020204" pitchFamily="34" charset="0"/>
              <a:cs typeface="Angsana New" panose="02020603050405020304" pitchFamily="18" charset="-34"/>
            </a:endParaRPr>
          </a:p>
          <a:p>
            <a:pPr marL="0" marR="0">
              <a:lnSpc>
                <a:spcPct val="115000"/>
              </a:lnSpc>
              <a:spcAft>
                <a:spcPts val="800"/>
              </a:spcAft>
            </a:pPr>
            <a:r>
              <a:rPr lang="en-US" sz="1800" b="1" kern="100">
                <a:effectLst/>
                <a:latin typeface="Aptos" panose="020B0004020202020204" pitchFamily="34" charset="0"/>
                <a:ea typeface="Aptos" panose="020B0004020202020204" pitchFamily="34" charset="0"/>
                <a:cs typeface="Angsana New" panose="02020603050405020304" pitchFamily="18" charset="-34"/>
              </a:rPr>
              <a:t>Subcommand 2: </a:t>
            </a:r>
            <a:r>
              <a:rPr lang="en-US" sz="1800" kern="100">
                <a:effectLst/>
                <a:latin typeface="Aptos" panose="020B0004020202020204" pitchFamily="34" charset="0"/>
                <a:ea typeface="Aptos" panose="020B0004020202020204" pitchFamily="34" charset="0"/>
                <a:cs typeface="Angsana New" panose="02020603050405020304" pitchFamily="18" charset="-34"/>
              </a:rPr>
              <a:t>generate report</a:t>
            </a: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	•	“For the generate report subcommand, the function invokes </a:t>
            </a:r>
            <a:r>
              <a:rPr lang="en-US" sz="1800" kern="100" err="1">
                <a:effectLst/>
                <a:latin typeface="Aptos" panose="020B0004020202020204" pitchFamily="34" charset="0"/>
                <a:ea typeface="Aptos" panose="020B0004020202020204" pitchFamily="34" charset="0"/>
                <a:cs typeface="Angsana New" panose="02020603050405020304" pitchFamily="18" charset="-34"/>
              </a:rPr>
              <a:t>pass_report_csv</a:t>
            </a:r>
            <a:r>
              <a:rPr lang="en-US" sz="1800" kern="100">
                <a:effectLst/>
                <a:latin typeface="Aptos" panose="020B0004020202020204" pitchFamily="34" charset="0"/>
                <a:ea typeface="Aptos" panose="020B0004020202020204" pitchFamily="34" charset="0"/>
                <a:cs typeface="Angsana New" panose="02020603050405020304" pitchFamily="18" charset="-34"/>
              </a:rPr>
              <a:t> to create a comprehensive QC report summarizing:</a:t>
            </a: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	•	The quality control status.</a:t>
            </a: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	•	Metadata like read IDs and barcodes.”</a:t>
            </a: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	•	</a:t>
            </a:r>
            <a:r>
              <a:rPr lang="en-US" sz="1800" b="1" kern="100">
                <a:effectLst/>
                <a:latin typeface="Aptos" panose="020B0004020202020204" pitchFamily="34" charset="0"/>
                <a:ea typeface="Aptos" panose="020B0004020202020204" pitchFamily="34" charset="0"/>
                <a:cs typeface="Angsana New" panose="02020603050405020304" pitchFamily="18" charset="-34"/>
              </a:rPr>
              <a:t>Error Handling:</a:t>
            </a:r>
            <a:endParaRPr lang="en-US" sz="1800" kern="100">
              <a:effectLst/>
              <a:latin typeface="Aptos" panose="020B0004020202020204" pitchFamily="34" charset="0"/>
              <a:ea typeface="Aptos" panose="020B0004020202020204" pitchFamily="34" charset="0"/>
              <a:cs typeface="Angsana New" panose="02020603050405020304" pitchFamily="18" charset="-34"/>
            </a:endParaRP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	•	“Similarly, any errors during report generation are logged for troubleshooting.”</a:t>
            </a:r>
          </a:p>
          <a:p>
            <a:endParaRPr lang="en-US"/>
          </a:p>
        </p:txBody>
      </p:sp>
      <p:sp>
        <p:nvSpPr>
          <p:cNvPr id="4" name="Slide Number Placeholder 3"/>
          <p:cNvSpPr>
            <a:spLocks noGrp="1"/>
          </p:cNvSpPr>
          <p:nvPr>
            <p:ph type="sldNum" sz="quarter" idx="5"/>
          </p:nvPr>
        </p:nvSpPr>
        <p:spPr/>
        <p:txBody>
          <a:bodyPr/>
          <a:lstStyle/>
          <a:p>
            <a:fld id="{07E3F799-2846-BA4F-97A5-7BBBFEE57B64}" type="slidenum">
              <a:rPr lang="en-US" smtClean="0"/>
              <a:t>14</a:t>
            </a:fld>
            <a:endParaRPr lang="en-US"/>
          </a:p>
        </p:txBody>
      </p:sp>
    </p:spTree>
    <p:extLst>
      <p:ext uri="{BB962C8B-B14F-4D97-AF65-F5344CB8AC3E}">
        <p14:creationId xmlns:p14="http://schemas.microsoft.com/office/powerpoint/2010/main" val="3560733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b="1" kern="100">
                <a:effectLst/>
                <a:latin typeface="Aptos" panose="020B0004020202020204" pitchFamily="34" charset="0"/>
                <a:ea typeface="Aptos" panose="020B0004020202020204" pitchFamily="34" charset="0"/>
                <a:cs typeface="Angsana New" panose="02020603050405020304" pitchFamily="18" charset="-34"/>
              </a:rPr>
              <a:t>Argument Parsing with </a:t>
            </a:r>
            <a:r>
              <a:rPr lang="en-US" sz="1800" b="1" kern="100" err="1">
                <a:effectLst/>
                <a:latin typeface="Aptos" panose="020B0004020202020204" pitchFamily="34" charset="0"/>
                <a:ea typeface="Aptos" panose="020B0004020202020204" pitchFamily="34" charset="0"/>
                <a:cs typeface="Angsana New" panose="02020603050405020304" pitchFamily="18" charset="-34"/>
              </a:rPr>
              <a:t>argparserlocal</a:t>
            </a:r>
            <a:r>
              <a:rPr lang="en-US" sz="1800" b="1" kern="100">
                <a:effectLst/>
                <a:latin typeface="Aptos" panose="020B0004020202020204" pitchFamily="34" charset="0"/>
                <a:ea typeface="Aptos" panose="020B0004020202020204" pitchFamily="34" charset="0"/>
                <a:cs typeface="Angsana New" panose="02020603050405020304" pitchFamily="18" charset="-34"/>
              </a:rPr>
              <a:t>()</a:t>
            </a:r>
            <a:endParaRPr lang="en-US" sz="1800" kern="100">
              <a:effectLst/>
              <a:latin typeface="Aptos" panose="020B0004020202020204" pitchFamily="34" charset="0"/>
              <a:ea typeface="Aptos" panose="020B0004020202020204" pitchFamily="34" charset="0"/>
              <a:cs typeface="Angsana New" panose="02020603050405020304" pitchFamily="18" charset="-34"/>
            </a:endParaRP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 </a:t>
            </a: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“The function starts by calling </a:t>
            </a:r>
            <a:r>
              <a:rPr lang="en-US" sz="1800" kern="100" err="1">
                <a:effectLst/>
                <a:latin typeface="Aptos" panose="020B0004020202020204" pitchFamily="34" charset="0"/>
                <a:ea typeface="Aptos" panose="020B0004020202020204" pitchFamily="34" charset="0"/>
                <a:cs typeface="Angsana New" panose="02020603050405020304" pitchFamily="18" charset="-34"/>
              </a:rPr>
              <a:t>argparserlocal</a:t>
            </a:r>
            <a:r>
              <a:rPr lang="en-US" sz="1800" kern="100">
                <a:effectLst/>
                <a:latin typeface="Aptos" panose="020B0004020202020204" pitchFamily="34" charset="0"/>
                <a:ea typeface="Aptos" panose="020B0004020202020204" pitchFamily="34" charset="0"/>
                <a:cs typeface="Angsana New" panose="02020603050405020304" pitchFamily="18" charset="-34"/>
              </a:rPr>
              <a:t>, which defines and processes the command-line arguments, such as:</a:t>
            </a: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	•	The input file path (file).</a:t>
            </a: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	•	The quality cutoff (</a:t>
            </a:r>
            <a:r>
              <a:rPr lang="en-US" sz="1800" kern="100" err="1">
                <a:effectLst/>
                <a:latin typeface="Aptos" panose="020B0004020202020204" pitchFamily="34" charset="0"/>
                <a:ea typeface="Aptos" panose="020B0004020202020204" pitchFamily="34" charset="0"/>
                <a:cs typeface="Angsana New" panose="02020603050405020304" pitchFamily="18" charset="-34"/>
              </a:rPr>
              <a:t>qcutoff</a:t>
            </a:r>
            <a:r>
              <a:rPr lang="en-US" sz="1800" kern="100">
                <a:effectLst/>
                <a:latin typeface="Aptos" panose="020B0004020202020204" pitchFamily="34" charset="0"/>
                <a:ea typeface="Aptos" panose="020B0004020202020204" pitchFamily="34" charset="0"/>
                <a:cs typeface="Angsana New" panose="02020603050405020304" pitchFamily="18" charset="-34"/>
              </a:rPr>
              <a:t>).</a:t>
            </a: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Angsana New" panose="02020603050405020304" pitchFamily="18" charset="-34"/>
              </a:rPr>
              <a:t>	•	The output file name (output).</a:t>
            </a:r>
          </a:p>
          <a:p>
            <a:endParaRPr lang="en-US"/>
          </a:p>
          <a:p>
            <a:r>
              <a:rPr lang="en-US"/>
              <a:t>Next, let</a:t>
            </a:r>
          </a:p>
        </p:txBody>
      </p:sp>
      <p:sp>
        <p:nvSpPr>
          <p:cNvPr id="4" name="Slide Number Placeholder 3"/>
          <p:cNvSpPr>
            <a:spLocks noGrp="1"/>
          </p:cNvSpPr>
          <p:nvPr>
            <p:ph type="sldNum" sz="quarter" idx="5"/>
          </p:nvPr>
        </p:nvSpPr>
        <p:spPr/>
        <p:txBody>
          <a:bodyPr/>
          <a:lstStyle/>
          <a:p>
            <a:fld id="{07E3F799-2846-BA4F-97A5-7BBBFEE57B64}" type="slidenum">
              <a:rPr lang="en-US" smtClean="0"/>
              <a:t>15</a:t>
            </a:fld>
            <a:endParaRPr lang="en-US"/>
          </a:p>
        </p:txBody>
      </p:sp>
    </p:spTree>
    <p:extLst>
      <p:ext uri="{BB962C8B-B14F-4D97-AF65-F5344CB8AC3E}">
        <p14:creationId xmlns:p14="http://schemas.microsoft.com/office/powerpoint/2010/main" val="569475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1D6F8-FCE2-1C65-4FC9-EFF6DF5A78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05E8E2-D593-150D-7CC7-04E656CAC2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2078A8-D542-6F42-A085-73C6FC2A7470}"/>
              </a:ext>
            </a:extLst>
          </p:cNvPr>
          <p:cNvSpPr>
            <a:spLocks noGrp="1"/>
          </p:cNvSpPr>
          <p:nvPr>
            <p:ph type="body" idx="1"/>
          </p:nvPr>
        </p:nvSpPr>
        <p:spPr/>
        <p:txBody>
          <a:bodyPr/>
          <a:lstStyle/>
          <a:p>
            <a:r>
              <a:rPr lang="en-US"/>
              <a:t>For the manual, </a:t>
            </a:r>
            <a:r>
              <a:rPr lang="en-US" err="1"/>
              <a:t>i</a:t>
            </a:r>
            <a:r>
              <a:rPr lang="en-US"/>
              <a:t> </a:t>
            </a:r>
            <a:r>
              <a:rPr lang="en-US" err="1"/>
              <a:t>wil</a:t>
            </a:r>
            <a:r>
              <a:rPr lang="en-US"/>
              <a:t> demonstrate how to use this program. So, this program is command-line based. Therefore, </a:t>
            </a:r>
            <a:r>
              <a:rPr lang="en-US" err="1"/>
              <a:t>i</a:t>
            </a:r>
            <a:r>
              <a:rPr lang="en-US"/>
              <a:t> will use the </a:t>
            </a:r>
            <a:r>
              <a:rPr lang="en-US" err="1"/>
              <a:t>linux</a:t>
            </a:r>
            <a:r>
              <a:rPr lang="en-US"/>
              <a:t> </a:t>
            </a:r>
            <a:r>
              <a:rPr lang="en-US" err="1"/>
              <a:t>os</a:t>
            </a:r>
            <a:r>
              <a:rPr lang="en-US"/>
              <a:t> to demonstrate this program; in this case </a:t>
            </a:r>
            <a:r>
              <a:rPr lang="en-US" err="1"/>
              <a:t>i</a:t>
            </a:r>
            <a:r>
              <a:rPr lang="en-US"/>
              <a:t> will use </a:t>
            </a:r>
            <a:r>
              <a:rPr lang="en-US" err="1"/>
              <a:t>wsl</a:t>
            </a:r>
            <a:r>
              <a:rPr lang="en-US"/>
              <a:t> to use this program. </a:t>
            </a:r>
          </a:p>
          <a:p>
            <a:endParaRPr lang="en-US"/>
          </a:p>
          <a:p>
            <a:endParaRPr lang="en-US"/>
          </a:p>
        </p:txBody>
      </p:sp>
      <p:sp>
        <p:nvSpPr>
          <p:cNvPr id="4" name="Slide Number Placeholder 3">
            <a:extLst>
              <a:ext uri="{FF2B5EF4-FFF2-40B4-BE49-F238E27FC236}">
                <a16:creationId xmlns:a16="http://schemas.microsoft.com/office/drawing/2014/main" id="{628EA1AF-F388-197F-5F4D-61DC94E08148}"/>
              </a:ext>
            </a:extLst>
          </p:cNvPr>
          <p:cNvSpPr>
            <a:spLocks noGrp="1"/>
          </p:cNvSpPr>
          <p:nvPr>
            <p:ph type="sldNum" sz="quarter" idx="5"/>
          </p:nvPr>
        </p:nvSpPr>
        <p:spPr/>
        <p:txBody>
          <a:bodyPr/>
          <a:lstStyle/>
          <a:p>
            <a:fld id="{07E3F799-2846-BA4F-97A5-7BBBFEE57B64}" type="slidenum">
              <a:rPr lang="en-US" smtClean="0"/>
              <a:t>16</a:t>
            </a:fld>
            <a:endParaRPr lang="en-US"/>
          </a:p>
        </p:txBody>
      </p:sp>
    </p:spTree>
    <p:extLst>
      <p:ext uri="{BB962C8B-B14F-4D97-AF65-F5344CB8AC3E}">
        <p14:creationId xmlns:p14="http://schemas.microsoft.com/office/powerpoint/2010/main" val="1273578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92711-68D5-A620-0551-71ED1D57C9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FA0236-FEC4-0981-61F1-A80E6F086C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5A42E1-60D6-D9ED-6C4B-CA753223B034}"/>
              </a:ext>
            </a:extLst>
          </p:cNvPr>
          <p:cNvSpPr>
            <a:spLocks noGrp="1"/>
          </p:cNvSpPr>
          <p:nvPr>
            <p:ph type="body" idx="1"/>
          </p:nvPr>
        </p:nvSpPr>
        <p:spPr/>
        <p:txBody>
          <a:bodyPr/>
          <a:lstStyle/>
          <a:p>
            <a:r>
              <a:rPr lang="en-US"/>
              <a:t>Due to this program is designed for newbie-user, so that the users can use help to read the detail of this program.</a:t>
            </a:r>
          </a:p>
        </p:txBody>
      </p:sp>
      <p:sp>
        <p:nvSpPr>
          <p:cNvPr id="4" name="Slide Number Placeholder 3">
            <a:extLst>
              <a:ext uri="{FF2B5EF4-FFF2-40B4-BE49-F238E27FC236}">
                <a16:creationId xmlns:a16="http://schemas.microsoft.com/office/drawing/2014/main" id="{F573D637-9838-2618-7546-EAD3872B3BBD}"/>
              </a:ext>
            </a:extLst>
          </p:cNvPr>
          <p:cNvSpPr>
            <a:spLocks noGrp="1"/>
          </p:cNvSpPr>
          <p:nvPr>
            <p:ph type="sldNum" sz="quarter" idx="5"/>
          </p:nvPr>
        </p:nvSpPr>
        <p:spPr/>
        <p:txBody>
          <a:bodyPr/>
          <a:lstStyle/>
          <a:p>
            <a:fld id="{07E3F799-2846-BA4F-97A5-7BBBFEE57B64}" type="slidenum">
              <a:rPr lang="en-US" smtClean="0"/>
              <a:t>17</a:t>
            </a:fld>
            <a:endParaRPr lang="en-US"/>
          </a:p>
        </p:txBody>
      </p:sp>
    </p:spTree>
    <p:extLst>
      <p:ext uri="{BB962C8B-B14F-4D97-AF65-F5344CB8AC3E}">
        <p14:creationId xmlns:p14="http://schemas.microsoft.com/office/powerpoint/2010/main" val="3318616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1AD95-BD20-09CD-E012-18D595D0E9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7CFFE3-DAF7-4D86-79BE-CA43171D49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BE9CE-9C0B-5978-3D72-E1DEC3C1F05D}"/>
              </a:ext>
            </a:extLst>
          </p:cNvPr>
          <p:cNvSpPr>
            <a:spLocks noGrp="1"/>
          </p:cNvSpPr>
          <p:nvPr>
            <p:ph type="body" idx="1"/>
          </p:nvPr>
        </p:nvSpPr>
        <p:spPr/>
        <p:txBody>
          <a:bodyPr/>
          <a:lstStyle/>
          <a:p>
            <a:r>
              <a:rPr lang="en-US"/>
              <a:t>For the manual, </a:t>
            </a:r>
            <a:r>
              <a:rPr lang="en-US" err="1"/>
              <a:t>i</a:t>
            </a:r>
            <a:r>
              <a:rPr lang="en-US"/>
              <a:t> </a:t>
            </a:r>
            <a:r>
              <a:rPr lang="en-US" err="1"/>
              <a:t>wil</a:t>
            </a:r>
            <a:r>
              <a:rPr lang="en-US"/>
              <a:t> demonstrate how to use this program. So, this program is command-line based. Therefore, </a:t>
            </a:r>
            <a:r>
              <a:rPr lang="en-US" err="1"/>
              <a:t>i</a:t>
            </a:r>
            <a:r>
              <a:rPr lang="en-US"/>
              <a:t> will use the </a:t>
            </a:r>
            <a:r>
              <a:rPr lang="en-US" err="1"/>
              <a:t>linux</a:t>
            </a:r>
            <a:r>
              <a:rPr lang="en-US"/>
              <a:t> </a:t>
            </a:r>
            <a:r>
              <a:rPr lang="en-US" err="1"/>
              <a:t>os</a:t>
            </a:r>
            <a:r>
              <a:rPr lang="en-US"/>
              <a:t> to demonstrate this program; in this case </a:t>
            </a:r>
            <a:r>
              <a:rPr lang="en-US" err="1"/>
              <a:t>i</a:t>
            </a:r>
            <a:r>
              <a:rPr lang="en-US"/>
              <a:t> will use </a:t>
            </a:r>
            <a:r>
              <a:rPr lang="en-US" err="1"/>
              <a:t>wsl</a:t>
            </a:r>
            <a:r>
              <a:rPr lang="en-US"/>
              <a:t> to use this program</a:t>
            </a:r>
          </a:p>
          <a:p>
            <a:endParaRPr lang="en-US"/>
          </a:p>
          <a:p>
            <a:endParaRPr lang="en-US"/>
          </a:p>
        </p:txBody>
      </p:sp>
      <p:sp>
        <p:nvSpPr>
          <p:cNvPr id="4" name="Slide Number Placeholder 3">
            <a:extLst>
              <a:ext uri="{FF2B5EF4-FFF2-40B4-BE49-F238E27FC236}">
                <a16:creationId xmlns:a16="http://schemas.microsoft.com/office/drawing/2014/main" id="{0CD72929-4402-8895-1004-C441790538FA}"/>
              </a:ext>
            </a:extLst>
          </p:cNvPr>
          <p:cNvSpPr>
            <a:spLocks noGrp="1"/>
          </p:cNvSpPr>
          <p:nvPr>
            <p:ph type="sldNum" sz="quarter" idx="5"/>
          </p:nvPr>
        </p:nvSpPr>
        <p:spPr/>
        <p:txBody>
          <a:bodyPr/>
          <a:lstStyle/>
          <a:p>
            <a:fld id="{07E3F799-2846-BA4F-97A5-7BBBFEE57B64}" type="slidenum">
              <a:rPr lang="en-US" smtClean="0"/>
              <a:t>18</a:t>
            </a:fld>
            <a:endParaRPr lang="en-US"/>
          </a:p>
        </p:txBody>
      </p:sp>
    </p:spTree>
    <p:extLst>
      <p:ext uri="{BB962C8B-B14F-4D97-AF65-F5344CB8AC3E}">
        <p14:creationId xmlns:p14="http://schemas.microsoft.com/office/powerpoint/2010/main" val="3574282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7F7E5E-D253-D62D-74EA-53025286ED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4866B7-23ED-5EAE-D1CE-F05151D901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F781A1-A4D5-E7B3-20E8-7D0E3B8EFC11}"/>
              </a:ext>
            </a:extLst>
          </p:cNvPr>
          <p:cNvSpPr>
            <a:spLocks noGrp="1"/>
          </p:cNvSpPr>
          <p:nvPr>
            <p:ph type="body" idx="1"/>
          </p:nvPr>
        </p:nvSpPr>
        <p:spPr/>
        <p:txBody>
          <a:bodyPr/>
          <a:lstStyle/>
          <a:p>
            <a:r>
              <a:rPr lang="en-US"/>
              <a:t>This is the syntax that we summarize from the manual ...</a:t>
            </a:r>
          </a:p>
          <a:p>
            <a:endParaRPr lang="en-US"/>
          </a:p>
        </p:txBody>
      </p:sp>
      <p:sp>
        <p:nvSpPr>
          <p:cNvPr id="4" name="Slide Number Placeholder 3">
            <a:extLst>
              <a:ext uri="{FF2B5EF4-FFF2-40B4-BE49-F238E27FC236}">
                <a16:creationId xmlns:a16="http://schemas.microsoft.com/office/drawing/2014/main" id="{CEB68A1E-E3F5-47A2-093F-9838137844AC}"/>
              </a:ext>
            </a:extLst>
          </p:cNvPr>
          <p:cNvSpPr>
            <a:spLocks noGrp="1"/>
          </p:cNvSpPr>
          <p:nvPr>
            <p:ph type="sldNum" sz="quarter" idx="5"/>
          </p:nvPr>
        </p:nvSpPr>
        <p:spPr/>
        <p:txBody>
          <a:bodyPr/>
          <a:lstStyle/>
          <a:p>
            <a:fld id="{07E3F799-2846-BA4F-97A5-7BBBFEE57B64}" type="slidenum">
              <a:rPr lang="en-US" smtClean="0"/>
              <a:t>19</a:t>
            </a:fld>
            <a:endParaRPr lang="en-US"/>
          </a:p>
        </p:txBody>
      </p:sp>
    </p:spTree>
    <p:extLst>
      <p:ext uri="{BB962C8B-B14F-4D97-AF65-F5344CB8AC3E}">
        <p14:creationId xmlns:p14="http://schemas.microsoft.com/office/powerpoint/2010/main" val="3946941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732B5-0DF3-812D-9B1D-37134B62B6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5FDEF1-1725-A52C-006D-B2E03BF1EF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4034BD-04F0-43B5-EE19-F5A70938E970}"/>
              </a:ext>
            </a:extLst>
          </p:cNvPr>
          <p:cNvSpPr>
            <a:spLocks noGrp="1"/>
          </p:cNvSpPr>
          <p:nvPr>
            <p:ph type="body" idx="1"/>
          </p:nvPr>
        </p:nvSpPr>
        <p:spPr/>
        <p:txBody>
          <a:bodyPr/>
          <a:lstStyle/>
          <a:p>
            <a:endParaRPr lang="en-US"/>
          </a:p>
          <a:p>
            <a:endParaRPr lang="en-US"/>
          </a:p>
        </p:txBody>
      </p:sp>
      <p:sp>
        <p:nvSpPr>
          <p:cNvPr id="4" name="Slide Number Placeholder 3">
            <a:extLst>
              <a:ext uri="{FF2B5EF4-FFF2-40B4-BE49-F238E27FC236}">
                <a16:creationId xmlns:a16="http://schemas.microsoft.com/office/drawing/2014/main" id="{4760678F-605E-E561-BC4E-998A7DF21160}"/>
              </a:ext>
            </a:extLst>
          </p:cNvPr>
          <p:cNvSpPr>
            <a:spLocks noGrp="1"/>
          </p:cNvSpPr>
          <p:nvPr>
            <p:ph type="sldNum" sz="quarter" idx="5"/>
          </p:nvPr>
        </p:nvSpPr>
        <p:spPr/>
        <p:txBody>
          <a:bodyPr/>
          <a:lstStyle/>
          <a:p>
            <a:fld id="{07E3F799-2846-BA4F-97A5-7BBBFEE57B64}" type="slidenum">
              <a:rPr lang="en-US" smtClean="0"/>
              <a:t>20</a:t>
            </a:fld>
            <a:endParaRPr lang="en-US"/>
          </a:p>
        </p:txBody>
      </p:sp>
    </p:spTree>
    <p:extLst>
      <p:ext uri="{BB962C8B-B14F-4D97-AF65-F5344CB8AC3E}">
        <p14:creationId xmlns:p14="http://schemas.microsoft.com/office/powerpoint/2010/main" val="916942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effectLst/>
                <a:latin typeface="gg sans"/>
              </a:rPr>
              <a:t>collaborate</a:t>
            </a:r>
            <a:endParaRPr lang="en-US"/>
          </a:p>
        </p:txBody>
      </p:sp>
      <p:sp>
        <p:nvSpPr>
          <p:cNvPr id="4" name="Slide Number Placeholder 3"/>
          <p:cNvSpPr>
            <a:spLocks noGrp="1"/>
          </p:cNvSpPr>
          <p:nvPr>
            <p:ph type="sldNum" sz="quarter" idx="5"/>
          </p:nvPr>
        </p:nvSpPr>
        <p:spPr/>
        <p:txBody>
          <a:bodyPr/>
          <a:lstStyle/>
          <a:p>
            <a:fld id="{07E3F799-2846-BA4F-97A5-7BBBFEE57B64}" type="slidenum">
              <a:rPr lang="en-US" smtClean="0"/>
              <a:t>2</a:t>
            </a:fld>
            <a:endParaRPr lang="en-US"/>
          </a:p>
        </p:txBody>
      </p:sp>
    </p:spTree>
    <p:extLst>
      <p:ext uri="{BB962C8B-B14F-4D97-AF65-F5344CB8AC3E}">
        <p14:creationId xmlns:p14="http://schemas.microsoft.com/office/powerpoint/2010/main" val="519420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6022A-7A2D-087F-00C4-E5FAAAF879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6045F5-CE6D-2D3B-DDFC-6445A304CF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618467-760A-07AA-A98C-4FE218A442DA}"/>
              </a:ext>
            </a:extLst>
          </p:cNvPr>
          <p:cNvSpPr>
            <a:spLocks noGrp="1"/>
          </p:cNvSpPr>
          <p:nvPr>
            <p:ph type="body" idx="1"/>
          </p:nvPr>
        </p:nvSpPr>
        <p:spPr/>
        <p:txBody>
          <a:bodyPr/>
          <a:lstStyle/>
          <a:p>
            <a:endParaRPr lang="en-US"/>
          </a:p>
          <a:p>
            <a:endParaRPr lang="en-US"/>
          </a:p>
        </p:txBody>
      </p:sp>
      <p:sp>
        <p:nvSpPr>
          <p:cNvPr id="4" name="Slide Number Placeholder 3">
            <a:extLst>
              <a:ext uri="{FF2B5EF4-FFF2-40B4-BE49-F238E27FC236}">
                <a16:creationId xmlns:a16="http://schemas.microsoft.com/office/drawing/2014/main" id="{C29F0844-4D74-6BDA-1538-560C81231BBA}"/>
              </a:ext>
            </a:extLst>
          </p:cNvPr>
          <p:cNvSpPr>
            <a:spLocks noGrp="1"/>
          </p:cNvSpPr>
          <p:nvPr>
            <p:ph type="sldNum" sz="quarter" idx="5"/>
          </p:nvPr>
        </p:nvSpPr>
        <p:spPr/>
        <p:txBody>
          <a:bodyPr/>
          <a:lstStyle/>
          <a:p>
            <a:fld id="{07E3F799-2846-BA4F-97A5-7BBBFEE57B64}" type="slidenum">
              <a:rPr lang="en-US" smtClean="0"/>
              <a:t>21</a:t>
            </a:fld>
            <a:endParaRPr lang="en-US"/>
          </a:p>
        </p:txBody>
      </p:sp>
    </p:spTree>
    <p:extLst>
      <p:ext uri="{BB962C8B-B14F-4D97-AF65-F5344CB8AC3E}">
        <p14:creationId xmlns:p14="http://schemas.microsoft.com/office/powerpoint/2010/main" val="2295066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E1CF31-FD5D-C598-DB48-AA1EF6F233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1D8D17-9606-7378-D1B3-CC857DFE28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329B04-2692-F1CE-3858-D23F49D0A69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0664B43-794F-7A46-0A3B-CCCDEF67DA2D}"/>
              </a:ext>
            </a:extLst>
          </p:cNvPr>
          <p:cNvSpPr>
            <a:spLocks noGrp="1"/>
          </p:cNvSpPr>
          <p:nvPr>
            <p:ph type="sldNum" sz="quarter" idx="5"/>
          </p:nvPr>
        </p:nvSpPr>
        <p:spPr/>
        <p:txBody>
          <a:bodyPr/>
          <a:lstStyle/>
          <a:p>
            <a:fld id="{07E3F799-2846-BA4F-97A5-7BBBFEE57B64}" type="slidenum">
              <a:rPr lang="en-US" smtClean="0"/>
              <a:t>22</a:t>
            </a:fld>
            <a:endParaRPr lang="en-US"/>
          </a:p>
        </p:txBody>
      </p:sp>
    </p:spTree>
    <p:extLst>
      <p:ext uri="{BB962C8B-B14F-4D97-AF65-F5344CB8AC3E}">
        <p14:creationId xmlns:p14="http://schemas.microsoft.com/office/powerpoint/2010/main" val="3189519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latin typeface="+mn-lt"/>
                <a:ea typeface="+mn-ea"/>
                <a:cs typeface="+mn-cs"/>
              </a:rPr>
              <a:t>The program will receive input in the FASTQ file format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n-lt"/>
                <a:ea typeface="+mn-ea"/>
                <a:cs typeface="+mn-cs"/>
              </a:rPr>
              <a:t>After that the program will generate a new file containing only good-read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n-lt"/>
                <a:ea typeface="+mn-ea"/>
                <a:cs typeface="+mn-cs"/>
              </a:rPr>
              <a:t>We let the users choose the output format they want between the </a:t>
            </a:r>
            <a:r>
              <a:rPr lang="en-US" sz="1200" kern="1200" err="1">
                <a:solidFill>
                  <a:schemeClr val="tx1"/>
                </a:solidFill>
                <a:latin typeface="+mn-lt"/>
                <a:ea typeface="+mn-ea"/>
                <a:cs typeface="+mn-cs"/>
              </a:rPr>
              <a:t>fastq</a:t>
            </a:r>
            <a:r>
              <a:rPr lang="en-US" sz="1200" kern="1200">
                <a:solidFill>
                  <a:schemeClr val="tx1"/>
                </a:solidFill>
                <a:latin typeface="+mn-lt"/>
                <a:ea typeface="+mn-ea"/>
                <a:cs typeface="+mn-cs"/>
              </a:rPr>
              <a:t> file format or Report in TSV file format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n-lt"/>
                <a:ea typeface="+mn-ea"/>
                <a:cs typeface="+mn-cs"/>
              </a:rPr>
              <a:t>Next, pipe will explain the objective of creating this programs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a:solidFill>
                <a:schemeClr val="bg1"/>
              </a:solidFill>
              <a:latin typeface="Arial" panose="020B0604020202020204" pitchFamily="34" charset="0"/>
              <a:cs typeface="Arial" panose="020B0604020202020204" pitchFamily="34" charset="0"/>
            </a:endParaRPr>
          </a:p>
          <a:p>
            <a:endParaRPr lang="en-US"/>
          </a:p>
        </p:txBody>
      </p:sp>
      <p:sp>
        <p:nvSpPr>
          <p:cNvPr id="4" name="Slide Number Placeholder 3"/>
          <p:cNvSpPr>
            <a:spLocks noGrp="1"/>
          </p:cNvSpPr>
          <p:nvPr>
            <p:ph type="sldNum" sz="quarter" idx="5"/>
          </p:nvPr>
        </p:nvSpPr>
        <p:spPr/>
        <p:txBody>
          <a:bodyPr/>
          <a:lstStyle/>
          <a:p>
            <a:fld id="{07E3F799-2846-BA4F-97A5-7BBBFEE57B64}" type="slidenum">
              <a:rPr lang="en-US" smtClean="0"/>
              <a:t>3</a:t>
            </a:fld>
            <a:endParaRPr lang="en-US"/>
          </a:p>
        </p:txBody>
      </p:sp>
    </p:spTree>
    <p:extLst>
      <p:ext uri="{BB962C8B-B14F-4D97-AF65-F5344CB8AC3E}">
        <p14:creationId xmlns:p14="http://schemas.microsoft.com/office/powerpoint/2010/main" val="2934954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a:latin typeface="Angsana New" panose="02020603050405020304" pitchFamily="18" charset="-34"/>
                <a:cs typeface="Angsana New" panose="02020603050405020304" pitchFamily="18" charset="-34"/>
              </a:rPr>
              <a:t>As my partner</a:t>
            </a:r>
            <a:r>
              <a:rPr lang="th-TH" sz="2000" b="0">
                <a:latin typeface="Angsana New" panose="02020603050405020304" pitchFamily="18" charset="-34"/>
                <a:cs typeface="Angsana New" panose="02020603050405020304" pitchFamily="18" charset="-34"/>
              </a:rPr>
              <a:t> </a:t>
            </a:r>
            <a:r>
              <a:rPr lang="en-US" sz="2000" b="0">
                <a:latin typeface="Angsana New" panose="02020603050405020304" pitchFamily="18" charset="-34"/>
                <a:cs typeface="Angsana New" panose="02020603050405020304" pitchFamily="18" charset="-34"/>
              </a:rPr>
              <a:t>presented previously, our objective is </a:t>
            </a:r>
            <a:r>
              <a:rPr kumimoji="0" lang="en-US" sz="2000" b="0" i="0" u="none" strike="noStrike" cap="none" normalizeH="0" baseline="0">
                <a:ln>
                  <a:noFill/>
                </a:ln>
                <a:solidFill>
                  <a:schemeClr val="bg2"/>
                </a:solidFill>
                <a:effectLst/>
                <a:latin typeface="Angsana New" panose="02020603050405020304" pitchFamily="18" charset="-34"/>
                <a:cs typeface="Angsana New" panose="02020603050405020304" pitchFamily="18" charset="-34"/>
              </a:rPr>
              <a:t>t</a:t>
            </a:r>
            <a:r>
              <a:rPr kumimoji="0" lang="en-US" altLang="en-US" sz="2000" b="0" i="0" u="none" strike="noStrike" cap="none" normalizeH="0" baseline="0">
                <a:ln>
                  <a:noFill/>
                </a:ln>
                <a:solidFill>
                  <a:schemeClr val="bg2"/>
                </a:solidFill>
                <a:effectLst/>
                <a:latin typeface="Angsana New" panose="02020603050405020304" pitchFamily="18" charset="-34"/>
                <a:cs typeface="Angsana New" panose="02020603050405020304" pitchFamily="18" charset="-34"/>
              </a:rPr>
              <a:t>o build the program that can do QC reads in the input fastq file. And now, it’s time to present the best program that we have been developed together. We call PFFP program.</a:t>
            </a:r>
          </a:p>
          <a:p>
            <a:endParaRPr lang="en-US"/>
          </a:p>
        </p:txBody>
      </p:sp>
      <p:sp>
        <p:nvSpPr>
          <p:cNvPr id="4" name="Slide Number Placeholder 3"/>
          <p:cNvSpPr>
            <a:spLocks noGrp="1"/>
          </p:cNvSpPr>
          <p:nvPr>
            <p:ph type="sldNum" sz="quarter" idx="5"/>
          </p:nvPr>
        </p:nvSpPr>
        <p:spPr/>
        <p:txBody>
          <a:bodyPr/>
          <a:lstStyle/>
          <a:p>
            <a:fld id="{07E3F799-2846-BA4F-97A5-7BBBFEE57B64}" type="slidenum">
              <a:rPr lang="en-US" smtClean="0"/>
              <a:t>4</a:t>
            </a:fld>
            <a:endParaRPr lang="en-US"/>
          </a:p>
        </p:txBody>
      </p:sp>
    </p:spTree>
    <p:extLst>
      <p:ext uri="{BB962C8B-B14F-4D97-AF65-F5344CB8AC3E}">
        <p14:creationId xmlns:p14="http://schemas.microsoft.com/office/powerpoint/2010/main" val="4212469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PFFP program is a user-friendly tool for quality control (QC) of reads in FASTQ files. It’s made up of four key subpackages:</a:t>
            </a:r>
          </a:p>
          <a:p>
            <a:pPr>
              <a:buFont typeface="+mj-lt"/>
              <a:buAutoNum type="arabicPeriod"/>
            </a:pPr>
            <a:r>
              <a:rPr lang="en-US" b="1"/>
              <a:t>The Extract </a:t>
            </a:r>
            <a:r>
              <a:rPr lang="en-US"/>
              <a:t>subpackages: This pulls out each line from the FASTQ file for processing.</a:t>
            </a:r>
          </a:p>
          <a:p>
            <a:pPr>
              <a:buFont typeface="+mj-lt"/>
              <a:buAutoNum type="arabicPeriod"/>
            </a:pPr>
            <a:r>
              <a:rPr lang="en-US" b="1"/>
              <a:t>The Stat </a:t>
            </a:r>
            <a:r>
              <a:rPr lang="en-US"/>
              <a:t>subpackages: It calculates the quality score for each read.</a:t>
            </a:r>
          </a:p>
          <a:p>
            <a:pPr>
              <a:buFont typeface="+mj-lt"/>
              <a:buAutoNum type="arabicPeriod"/>
            </a:pPr>
            <a:r>
              <a:rPr lang="en-US" b="1"/>
              <a:t>The Filter </a:t>
            </a:r>
            <a:r>
              <a:rPr lang="en-US"/>
              <a:t>subpackages: It removes any reads that don’t pass QC, keeping only the high-quality ones. These good reads are then sent to the report package.</a:t>
            </a:r>
          </a:p>
          <a:p>
            <a:pPr>
              <a:buFont typeface="+mj-lt"/>
              <a:buAutoNum type="arabicPeriod"/>
            </a:pPr>
            <a:r>
              <a:rPr lang="en-US" b="1"/>
              <a:t>The Report </a:t>
            </a:r>
            <a:r>
              <a:rPr lang="en-US"/>
              <a:t>subpackages: This creates a new FASTQ file with only the good reads. It can also generate a summary TSV file that shows which read IDs passed the QC.</a:t>
            </a:r>
          </a:p>
        </p:txBody>
      </p:sp>
      <p:sp>
        <p:nvSpPr>
          <p:cNvPr id="4" name="Slide Number Placeholder 3"/>
          <p:cNvSpPr>
            <a:spLocks noGrp="1"/>
          </p:cNvSpPr>
          <p:nvPr>
            <p:ph type="sldNum" sz="quarter" idx="5"/>
          </p:nvPr>
        </p:nvSpPr>
        <p:spPr/>
        <p:txBody>
          <a:bodyPr/>
          <a:lstStyle/>
          <a:p>
            <a:fld id="{07E3F799-2846-BA4F-97A5-7BBBFEE57B64}" type="slidenum">
              <a:rPr lang="en-US" smtClean="0"/>
              <a:t>5</a:t>
            </a:fld>
            <a:endParaRPr lang="en-US"/>
          </a:p>
        </p:txBody>
      </p:sp>
    </p:spTree>
    <p:extLst>
      <p:ext uri="{BB962C8B-B14F-4D97-AF65-F5344CB8AC3E}">
        <p14:creationId xmlns:p14="http://schemas.microsoft.com/office/powerpoint/2010/main" val="1255111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So now let’s deeply describe about each package, start from </a:t>
            </a:r>
            <a:r>
              <a:rPr kumimoji="0" lang="en-US" altLang="en-US" sz="1200" b="1" i="0" u="none" strike="noStrike" cap="none" normalizeH="0" baseline="0">
                <a:ln>
                  <a:noFill/>
                </a:ln>
                <a:solidFill>
                  <a:schemeClr val="bg2"/>
                </a:solidFill>
                <a:effectLst/>
                <a:latin typeface="Arial" panose="020B0604020202020204" pitchFamily="34" charset="0"/>
              </a:rPr>
              <a:t>Extract subpackage</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a:t>
            </a:r>
            <a:r>
              <a:rPr kumimoji="0" lang="en-US" altLang="en-US" sz="1200" b="1" i="0" u="none" strike="noStrike" cap="none" normalizeH="0" baseline="0">
                <a:ln>
                  <a:noFill/>
                </a:ln>
                <a:solidFill>
                  <a:schemeClr val="bg2"/>
                </a:solidFill>
                <a:effectLst/>
                <a:latin typeface="Arial" panose="020B0604020202020204" pitchFamily="34" charset="0"/>
              </a:rPr>
              <a:t>Extract subpackage </a:t>
            </a:r>
            <a:r>
              <a:rPr kumimoji="0" lang="en-US" altLang="en-US" sz="1200" b="0" i="0" u="none" strike="noStrike" cap="none" normalizeH="0" baseline="0">
                <a:ln>
                  <a:noFill/>
                </a:ln>
                <a:solidFill>
                  <a:schemeClr val="bg2"/>
                </a:solidFill>
                <a:effectLst/>
                <a:latin typeface="Arial" panose="020B0604020202020204" pitchFamily="34" charset="0"/>
              </a:rPr>
              <a:t>comprise with </a:t>
            </a:r>
            <a:r>
              <a:rPr kumimoji="0" lang="en-US" altLang="en-US" sz="1200" b="0" i="0" u="none" strike="noStrike" cap="none" normalizeH="0" baseline="0" err="1">
                <a:ln>
                  <a:noFill/>
                </a:ln>
                <a:solidFill>
                  <a:schemeClr val="bg2"/>
                </a:solidFill>
                <a:effectLst/>
                <a:latin typeface="Arial" panose="020B0604020202020204" pitchFamily="34" charset="0"/>
              </a:rPr>
              <a:t>main_extract</a:t>
            </a:r>
            <a:r>
              <a:rPr kumimoji="0" lang="en-US" altLang="en-US" sz="1200" b="0" i="0" u="none" strike="noStrike" cap="none" normalizeH="0" baseline="0">
                <a:ln>
                  <a:noFill/>
                </a:ln>
                <a:solidFill>
                  <a:schemeClr val="bg2"/>
                </a:solidFill>
                <a:effectLst/>
                <a:latin typeface="Arial" panose="020B0604020202020204" pitchFamily="34" charset="0"/>
              </a:rPr>
              <a:t> module, </a:t>
            </a:r>
            <a:r>
              <a:rPr kumimoji="0" lang="en-US" altLang="en-US" sz="1200" b="0" i="0" u="none" strike="noStrike" cap="none" normalizeH="0" baseline="0" err="1">
                <a:ln>
                  <a:noFill/>
                </a:ln>
                <a:solidFill>
                  <a:schemeClr val="bg2"/>
                </a:solidFill>
                <a:effectLst/>
                <a:latin typeface="Arial" panose="020B0604020202020204" pitchFamily="34" charset="0"/>
              </a:rPr>
              <a:t>containg</a:t>
            </a:r>
            <a:r>
              <a:rPr kumimoji="0" lang="en-US" altLang="en-US" sz="1200" b="0" i="0" u="none" strike="noStrike" cap="none" normalizeH="0" baseline="0">
                <a:ln>
                  <a:noFill/>
                </a:ln>
                <a:solidFill>
                  <a:schemeClr val="bg2"/>
                </a:solidFill>
                <a:effectLst/>
                <a:latin typeface="Arial" panose="020B0604020202020204" pitchFamily="34" charset="0"/>
              </a:rPr>
              <a:t> with 4 functions  which is </a:t>
            </a:r>
            <a:r>
              <a:rPr lang="en-US" sz="1200" b="1" err="1">
                <a:solidFill>
                  <a:schemeClr val="tx1"/>
                </a:solidFill>
                <a:latin typeface="Courier New" panose="02070309020205020404" pitchFamily="49" charset="0"/>
                <a:cs typeface="Courier New" panose="02070309020205020404" pitchFamily="49" charset="0"/>
              </a:rPr>
              <a:t>extract_read_ids</a:t>
            </a:r>
            <a:r>
              <a:rPr lang="en-US" sz="1200" b="1">
                <a:solidFill>
                  <a:schemeClr val="tx1"/>
                </a:solidFill>
                <a:latin typeface="Courier New" panose="02070309020205020404" pitchFamily="49" charset="0"/>
                <a:cs typeface="Courier New" panose="02070309020205020404" pitchFamily="49" charset="0"/>
              </a:rPr>
              <a:t>(</a:t>
            </a:r>
            <a:r>
              <a:rPr lang="en-US" sz="1200" b="1" err="1">
                <a:solidFill>
                  <a:schemeClr val="tx1"/>
                </a:solidFill>
                <a:latin typeface="Courier New" panose="02070309020205020404" pitchFamily="49" charset="0"/>
                <a:cs typeface="Courier New" panose="02070309020205020404" pitchFamily="49" charset="0"/>
              </a:rPr>
              <a:t>file_path</a:t>
            </a:r>
            <a:r>
              <a:rPr lang="en-US" sz="1200" b="1">
                <a:solidFill>
                  <a:schemeClr val="tx1"/>
                </a:solidFill>
                <a:latin typeface="Courier New" panose="02070309020205020404" pitchFamily="49" charset="0"/>
                <a:cs typeface="Courier New" panose="02070309020205020404" pitchFamily="49" charset="0"/>
              </a:rPr>
              <a:t>), </a:t>
            </a:r>
            <a:r>
              <a:rPr lang="en-US" sz="1200" b="1" err="1">
                <a:solidFill>
                  <a:schemeClr val="tx1"/>
                </a:solidFill>
                <a:latin typeface="Courier New" panose="02070309020205020404" pitchFamily="49" charset="0"/>
                <a:cs typeface="Courier New" panose="02070309020205020404" pitchFamily="49" charset="0"/>
              </a:rPr>
              <a:t>extract_sequence</a:t>
            </a:r>
            <a:r>
              <a:rPr lang="en-US" sz="1200" b="1">
                <a:solidFill>
                  <a:schemeClr val="tx1"/>
                </a:solidFill>
                <a:latin typeface="Courier New" panose="02070309020205020404" pitchFamily="49" charset="0"/>
                <a:cs typeface="Courier New" panose="02070309020205020404" pitchFamily="49" charset="0"/>
              </a:rPr>
              <a:t>(</a:t>
            </a:r>
            <a:r>
              <a:rPr lang="en-US" sz="1200" b="1" err="1">
                <a:solidFill>
                  <a:schemeClr val="tx1"/>
                </a:solidFill>
                <a:latin typeface="Courier New" panose="02070309020205020404" pitchFamily="49" charset="0"/>
                <a:cs typeface="Courier New" panose="02070309020205020404" pitchFamily="49" charset="0"/>
              </a:rPr>
              <a:t>file_path</a:t>
            </a:r>
            <a:r>
              <a:rPr lang="en-US" sz="1200" b="1">
                <a:solidFill>
                  <a:schemeClr val="tx1"/>
                </a:solidFill>
                <a:latin typeface="Courier New" panose="02070309020205020404" pitchFamily="49" charset="0"/>
                <a:cs typeface="Courier New" panose="02070309020205020404" pitchFamily="49" charset="0"/>
              </a:rPr>
              <a:t>), </a:t>
            </a:r>
            <a:r>
              <a:rPr lang="en-US" sz="1200" b="1" err="1">
                <a:solidFill>
                  <a:schemeClr val="tx1"/>
                </a:solidFill>
                <a:latin typeface="Courier New" panose="02070309020205020404" pitchFamily="49" charset="0"/>
                <a:cs typeface="Courier New" panose="02070309020205020404" pitchFamily="49" charset="0"/>
              </a:rPr>
              <a:t>extract_strand</a:t>
            </a:r>
            <a:r>
              <a:rPr lang="en-US" sz="1200" b="1">
                <a:solidFill>
                  <a:schemeClr val="tx1"/>
                </a:solidFill>
                <a:latin typeface="Courier New" panose="02070309020205020404" pitchFamily="49" charset="0"/>
                <a:cs typeface="Courier New" panose="02070309020205020404" pitchFamily="49" charset="0"/>
              </a:rPr>
              <a:t>(</a:t>
            </a:r>
            <a:r>
              <a:rPr lang="en-US" sz="1200" b="1" err="1">
                <a:solidFill>
                  <a:schemeClr val="tx1"/>
                </a:solidFill>
                <a:latin typeface="Courier New" panose="02070309020205020404" pitchFamily="49" charset="0"/>
                <a:cs typeface="Courier New" panose="02070309020205020404" pitchFamily="49" charset="0"/>
              </a:rPr>
              <a:t>file_path</a:t>
            </a:r>
            <a:r>
              <a:rPr lang="en-US" sz="1200" b="1">
                <a:solidFill>
                  <a:schemeClr val="tx1"/>
                </a:solidFill>
                <a:latin typeface="Courier New" panose="02070309020205020404" pitchFamily="49" charset="0"/>
                <a:cs typeface="Courier New" panose="02070309020205020404" pitchFamily="49" charset="0"/>
              </a:rPr>
              <a:t>) </a:t>
            </a:r>
            <a:r>
              <a:rPr lang="en-US" sz="1200" b="0">
                <a:solidFill>
                  <a:schemeClr val="tx1"/>
                </a:solidFill>
                <a:latin typeface="Courier New" panose="02070309020205020404" pitchFamily="49" charset="0"/>
                <a:cs typeface="Courier New" panose="02070309020205020404" pitchFamily="49" charset="0"/>
              </a:rPr>
              <a:t>and</a:t>
            </a:r>
            <a:r>
              <a:rPr lang="en-US" sz="1200" b="1">
                <a:solidFill>
                  <a:schemeClr val="tx1"/>
                </a:solidFill>
                <a:latin typeface="Courier New" panose="02070309020205020404" pitchFamily="49" charset="0"/>
                <a:cs typeface="Courier New" panose="02070309020205020404" pitchFamily="49" charset="0"/>
              </a:rPr>
              <a:t> </a:t>
            </a:r>
            <a:r>
              <a:rPr lang="en-US" sz="1200" b="1" err="1">
                <a:solidFill>
                  <a:schemeClr val="tx1"/>
                </a:solidFill>
                <a:latin typeface="Courier New" panose="02070309020205020404" pitchFamily="49" charset="0"/>
                <a:cs typeface="Courier New" panose="02070309020205020404" pitchFamily="49" charset="0"/>
              </a:rPr>
              <a:t>extract_phred_seq</a:t>
            </a:r>
            <a:r>
              <a:rPr lang="en-US" sz="1200" b="1">
                <a:solidFill>
                  <a:schemeClr val="tx1"/>
                </a:solidFill>
                <a:latin typeface="Courier New" panose="02070309020205020404" pitchFamily="49" charset="0"/>
                <a:cs typeface="Courier New" panose="02070309020205020404" pitchFamily="49" charset="0"/>
              </a:rPr>
              <a:t>(</a:t>
            </a:r>
            <a:r>
              <a:rPr lang="en-US" sz="1200" b="1" err="1">
                <a:solidFill>
                  <a:schemeClr val="tx1"/>
                </a:solidFill>
                <a:latin typeface="Courier New" panose="02070309020205020404" pitchFamily="49" charset="0"/>
                <a:cs typeface="Courier New" panose="02070309020205020404" pitchFamily="49" charset="0"/>
              </a:rPr>
              <a:t>file_path</a:t>
            </a:r>
            <a:r>
              <a:rPr lang="en-US" sz="1200" b="1">
                <a:solidFill>
                  <a:schemeClr val="tx1"/>
                </a:solidFill>
                <a:latin typeface="Courier New" panose="02070309020205020404" pitchFamily="49" charset="0"/>
                <a:cs typeface="Courier New" panose="02070309020205020404" pitchFamily="49" charset="0"/>
              </a:rPr>
              <a:t>)</a:t>
            </a:r>
            <a:r>
              <a:rPr lang="en-US" sz="1200" b="0">
                <a:solidFill>
                  <a:schemeClr val="tx1"/>
                </a:solidFill>
                <a:latin typeface="Courier New" panose="02070309020205020404" pitchFamily="49" charset="0"/>
                <a:cs typeface="Courier New" panose="02070309020205020404" pitchFamily="49" charset="0"/>
              </a:rPr>
              <a:t>. As you can see from this slide, you will see the component of fastq file, and you also see what the line that each function was extracted. </a:t>
            </a:r>
            <a:endParaRPr lang="en-US" sz="1200" b="1">
              <a:solidFill>
                <a:schemeClr val="tx1"/>
              </a:solidFill>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a:solidFill>
                <a:schemeClr val="tx1"/>
              </a:solidFill>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1" i="0" u="none" strike="noStrike" cap="none" normalizeH="0" baseline="0">
              <a:ln>
                <a:noFill/>
              </a:ln>
              <a:solidFill>
                <a:schemeClr val="bg2"/>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07E3F799-2846-BA4F-97A5-7BBBFEE57B64}" type="slidenum">
              <a:rPr lang="en-US" smtClean="0"/>
              <a:t>7</a:t>
            </a:fld>
            <a:endParaRPr lang="en-US"/>
          </a:p>
        </p:txBody>
      </p:sp>
    </p:spTree>
    <p:extLst>
      <p:ext uri="{BB962C8B-B14F-4D97-AF65-F5344CB8AC3E}">
        <p14:creationId xmlns:p14="http://schemas.microsoft.com/office/powerpoint/2010/main" val="1662630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57E0F-4005-2226-2B9F-F53E6B38AC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C69A4B-8B64-ACF3-7BBF-386C33A01F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C1689C-35B1-7ECE-6C88-74B8B14E136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a:t>To extract line 1, this</a:t>
            </a:r>
            <a:r>
              <a:rPr lang="en-US" sz="1200" b="0">
                <a:solidFill>
                  <a:schemeClr val="tx1"/>
                </a:solidFill>
                <a:latin typeface="Courier New" panose="02070309020205020404" pitchFamily="49" charset="0"/>
                <a:cs typeface="Courier New" panose="02070309020205020404" pitchFamily="49" charset="0"/>
              </a:rPr>
              <a:t> </a:t>
            </a:r>
            <a:r>
              <a:rPr lang="en-US" b="0"/>
              <a:t>function was extracted the read numbers and their corresponding IDs from the FASTQ file. The output is a list of tuples where each tuple contains a read number and its read ID.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a:t>For Line 2, we constructed </a:t>
            </a:r>
            <a:r>
              <a:rPr lang="en-US" sz="1200" b="0" err="1">
                <a:solidFill>
                  <a:schemeClr val="tx1"/>
                </a:solidFill>
                <a:latin typeface="Courier New" panose="02070309020205020404" pitchFamily="49" charset="0"/>
                <a:cs typeface="Courier New" panose="02070309020205020404" pitchFamily="49" charset="0"/>
              </a:rPr>
              <a:t>extract_sequence</a:t>
            </a:r>
            <a:r>
              <a:rPr lang="en-US" sz="1200" b="0">
                <a:solidFill>
                  <a:schemeClr val="tx1"/>
                </a:solidFill>
                <a:latin typeface="Courier New" panose="02070309020205020404" pitchFamily="49" charset="0"/>
                <a:cs typeface="Courier New" panose="02070309020205020404" pitchFamily="49" charset="0"/>
              </a:rPr>
              <a:t> function.</a:t>
            </a:r>
            <a:r>
              <a:rPr lang="en-US" b="0"/>
              <a:t> Here, the sequences are extracted and organized by barcodes. The output is a dictionary where each key is a barcode, such as barcode01, and the value is a list of tuples containing the read numbers and their respective sequences.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a:t>For Line 3, we constructed </a:t>
            </a:r>
            <a:r>
              <a:rPr lang="en-US" b="0" err="1"/>
              <a:t>extract_strand</a:t>
            </a:r>
            <a:r>
              <a:rPr lang="en-US" b="0"/>
              <a:t> function. This function extracts the strand information for each read. Similar to the first function, it outputs a list of tuples, with each tuple containing the read number and its strand information.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a:t>For line 4 we constructed </a:t>
            </a:r>
            <a:r>
              <a:rPr lang="en-US" b="0" err="1"/>
              <a:t>extract_phred_seq</a:t>
            </a:r>
            <a:r>
              <a:rPr lang="en-US" b="0"/>
              <a:t> function ,this function retrieves the Phred quality scores for each read. The output is a list of tuples where each tuple consists of a read number and its corresponding Phred score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1" i="0" u="none" strike="noStrike" cap="none" normalizeH="0" baseline="0">
              <a:ln>
                <a:noFill/>
              </a:ln>
              <a:solidFill>
                <a:schemeClr val="bg2"/>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1E0A8B5D-D91E-C930-CEFA-31989076345D}"/>
              </a:ext>
            </a:extLst>
          </p:cNvPr>
          <p:cNvSpPr>
            <a:spLocks noGrp="1"/>
          </p:cNvSpPr>
          <p:nvPr>
            <p:ph type="sldNum" sz="quarter" idx="5"/>
          </p:nvPr>
        </p:nvSpPr>
        <p:spPr/>
        <p:txBody>
          <a:bodyPr/>
          <a:lstStyle/>
          <a:p>
            <a:fld id="{07E3F799-2846-BA4F-97A5-7BBBFEE57B64}" type="slidenum">
              <a:rPr lang="en-US" smtClean="0"/>
              <a:t>8</a:t>
            </a:fld>
            <a:endParaRPr lang="en-US"/>
          </a:p>
        </p:txBody>
      </p:sp>
    </p:spTree>
    <p:extLst>
      <p:ext uri="{BB962C8B-B14F-4D97-AF65-F5344CB8AC3E}">
        <p14:creationId xmlns:p14="http://schemas.microsoft.com/office/powerpoint/2010/main" val="3314455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slide, I’ll explain how the PFFP program uses the Stat subpackage, specifically the </a:t>
            </a:r>
            <a:r>
              <a:rPr lang="en-US" err="1"/>
              <a:t>Qscore</a:t>
            </a:r>
            <a:r>
              <a:rPr lang="en-US"/>
              <a:t> and </a:t>
            </a:r>
            <a:r>
              <a:rPr lang="en-US" err="1"/>
              <a:t>Qmedian</a:t>
            </a:r>
            <a:r>
              <a:rPr lang="en-US"/>
              <a:t> functions, to analyze FASTQ data. This process is implemented in main_stat.py and involves calculating Phred quality scores and summarizing them for each read. </a:t>
            </a:r>
          </a:p>
          <a:p>
            <a:endParaRPr lang="en-US"/>
          </a:p>
          <a:p>
            <a:pPr>
              <a:buFont typeface="Arial" panose="020B0604020202020204" pitchFamily="34" charset="0"/>
              <a:buNone/>
            </a:pPr>
            <a:r>
              <a:rPr lang="en-US"/>
              <a:t>The process begins with the </a:t>
            </a:r>
            <a:r>
              <a:rPr lang="en-US" err="1"/>
              <a:t>extract_phred_seq</a:t>
            </a:r>
            <a:r>
              <a:rPr lang="en-US"/>
              <a:t> function from main_extract.py. The outputs of this function will be given to the </a:t>
            </a:r>
            <a:r>
              <a:rPr lang="en-US" err="1"/>
              <a:t>Qscore</a:t>
            </a:r>
            <a:r>
              <a:rPr lang="en-US"/>
              <a:t> function, and </a:t>
            </a:r>
            <a:r>
              <a:rPr lang="en-US" err="1"/>
              <a:t>Qscore</a:t>
            </a:r>
            <a:r>
              <a:rPr lang="en-US"/>
              <a:t> will takes the extracted data and calculate it into a dictionary. Here, the keys are the record numbers, and the values are lists of integer quality scores for each base. This structured format makes it easier to calculate statistical measures in the next step.</a:t>
            </a:r>
          </a:p>
          <a:p>
            <a:pPr>
              <a:buFont typeface="Arial" panose="020B0604020202020204" pitchFamily="34" charset="0"/>
              <a:buNone/>
            </a:pPr>
            <a:endParaRPr lang="en-US"/>
          </a:p>
          <a:p>
            <a:pPr>
              <a:buFont typeface="Arial" panose="020B0604020202020204" pitchFamily="34" charset="0"/>
              <a:buNone/>
            </a:pPr>
            <a:r>
              <a:rPr lang="en-US"/>
              <a:t>Finally, the </a:t>
            </a:r>
            <a:r>
              <a:rPr lang="en-US" err="1"/>
              <a:t>Qmedian</a:t>
            </a:r>
            <a:r>
              <a:rPr lang="en-US"/>
              <a:t> function processes the dictionary created by </a:t>
            </a:r>
            <a:r>
              <a:rPr lang="en-US" err="1"/>
              <a:t>Qscore</a:t>
            </a:r>
            <a:r>
              <a:rPr lang="en-US"/>
              <a:t> and computes the median quality score for each read. The output is another dictionary where each record number maps to its median quality score. This provides a concise representation of the overall quality of each read.</a:t>
            </a:r>
          </a:p>
          <a:p>
            <a:pPr>
              <a:buFont typeface="Arial" panose="020B0604020202020204" pitchFamily="34" charset="0"/>
              <a:buNone/>
            </a:pPr>
            <a:endParaRPr lang="en-US"/>
          </a:p>
        </p:txBody>
      </p:sp>
      <p:sp>
        <p:nvSpPr>
          <p:cNvPr id="4" name="Slide Number Placeholder 3"/>
          <p:cNvSpPr>
            <a:spLocks noGrp="1"/>
          </p:cNvSpPr>
          <p:nvPr>
            <p:ph type="sldNum" sz="quarter" idx="5"/>
          </p:nvPr>
        </p:nvSpPr>
        <p:spPr/>
        <p:txBody>
          <a:bodyPr/>
          <a:lstStyle/>
          <a:p>
            <a:fld id="{07E3F799-2846-BA4F-97A5-7BBBFEE57B64}" type="slidenum">
              <a:rPr lang="en-US" smtClean="0"/>
              <a:t>9</a:t>
            </a:fld>
            <a:endParaRPr lang="en-US"/>
          </a:p>
        </p:txBody>
      </p:sp>
    </p:spTree>
    <p:extLst>
      <p:ext uri="{BB962C8B-B14F-4D97-AF65-F5344CB8AC3E}">
        <p14:creationId xmlns:p14="http://schemas.microsoft.com/office/powerpoint/2010/main" val="1901753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4347A-B419-A37E-D733-17B5A767D2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AD2033-333C-E530-4C87-26788C636F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924867-777E-9F49-5988-01823BE60DE8}"/>
              </a:ext>
            </a:extLst>
          </p:cNvPr>
          <p:cNvSpPr>
            <a:spLocks noGrp="1"/>
          </p:cNvSpPr>
          <p:nvPr>
            <p:ph type="body" idx="1"/>
          </p:nvPr>
        </p:nvSpPr>
        <p:spPr/>
        <p:txBody>
          <a:bodyPr/>
          <a:lstStyle/>
          <a:p>
            <a:r>
              <a:rPr lang="en-US"/>
              <a:t>In this slide, I’ll explain how the PFFP program uses the Stat subpackage, specifically the </a:t>
            </a:r>
            <a:r>
              <a:rPr lang="en-US" err="1"/>
              <a:t>Qscore</a:t>
            </a:r>
            <a:r>
              <a:rPr lang="en-US"/>
              <a:t> and </a:t>
            </a:r>
            <a:r>
              <a:rPr lang="en-US" err="1"/>
              <a:t>Qmedian</a:t>
            </a:r>
            <a:r>
              <a:rPr lang="en-US"/>
              <a:t> functions, to analyze FASTQ data. This process is implemented in main_stat.py and involves calculating Phred quality scores and summarizing them for each read. </a:t>
            </a:r>
          </a:p>
          <a:p>
            <a:endParaRPr lang="en-US"/>
          </a:p>
          <a:p>
            <a:pPr>
              <a:buFont typeface="Arial" panose="020B0604020202020204" pitchFamily="34" charset="0"/>
              <a:buNone/>
            </a:pPr>
            <a:r>
              <a:rPr lang="en-US"/>
              <a:t>The process begins with the </a:t>
            </a:r>
            <a:r>
              <a:rPr lang="en-US" err="1"/>
              <a:t>extract_phred_seq</a:t>
            </a:r>
            <a:r>
              <a:rPr lang="en-US"/>
              <a:t> function from main_extract.py. The outputs of this function will be given to the </a:t>
            </a:r>
            <a:r>
              <a:rPr lang="en-US" err="1"/>
              <a:t>Qscore</a:t>
            </a:r>
            <a:r>
              <a:rPr lang="en-US"/>
              <a:t> function, and </a:t>
            </a:r>
            <a:r>
              <a:rPr lang="en-US" err="1"/>
              <a:t>Qscore</a:t>
            </a:r>
            <a:r>
              <a:rPr lang="en-US"/>
              <a:t> will takes the extracted data and calculate it into a dictionary. Here, the keys are the record numbers, and the values are lists of integer quality scores for each base. This structured format makes it easier to calculate statistical measures in the next step.</a:t>
            </a:r>
          </a:p>
          <a:p>
            <a:pPr>
              <a:buFont typeface="Arial" panose="020B0604020202020204" pitchFamily="34" charset="0"/>
              <a:buNone/>
            </a:pPr>
            <a:endParaRPr lang="en-US"/>
          </a:p>
          <a:p>
            <a:pPr>
              <a:buFont typeface="Arial" panose="020B0604020202020204" pitchFamily="34" charset="0"/>
              <a:buNone/>
            </a:pPr>
            <a:r>
              <a:rPr lang="en-US"/>
              <a:t>Finally, the </a:t>
            </a:r>
            <a:r>
              <a:rPr lang="en-US" err="1"/>
              <a:t>Qmedian</a:t>
            </a:r>
            <a:r>
              <a:rPr lang="en-US"/>
              <a:t> function processes the dictionary created by </a:t>
            </a:r>
            <a:r>
              <a:rPr lang="en-US" err="1"/>
              <a:t>Qscore</a:t>
            </a:r>
            <a:r>
              <a:rPr lang="en-US"/>
              <a:t> and computes the median quality score for each read. The output is another dictionary where each record number maps to its median quality score. This provides a concise representation of the overall quality of each read.</a:t>
            </a:r>
          </a:p>
          <a:p>
            <a:pPr>
              <a:buFont typeface="Arial" panose="020B0604020202020204" pitchFamily="34" charset="0"/>
              <a:buNone/>
            </a:pPr>
            <a:endParaRPr lang="en-US"/>
          </a:p>
        </p:txBody>
      </p:sp>
      <p:sp>
        <p:nvSpPr>
          <p:cNvPr id="4" name="Slide Number Placeholder 3">
            <a:extLst>
              <a:ext uri="{FF2B5EF4-FFF2-40B4-BE49-F238E27FC236}">
                <a16:creationId xmlns:a16="http://schemas.microsoft.com/office/drawing/2014/main" id="{5D63F5C7-455E-270C-0CB8-D35969AE824C}"/>
              </a:ext>
            </a:extLst>
          </p:cNvPr>
          <p:cNvSpPr>
            <a:spLocks noGrp="1"/>
          </p:cNvSpPr>
          <p:nvPr>
            <p:ph type="sldNum" sz="quarter" idx="5"/>
          </p:nvPr>
        </p:nvSpPr>
        <p:spPr/>
        <p:txBody>
          <a:bodyPr/>
          <a:lstStyle/>
          <a:p>
            <a:fld id="{07E3F799-2846-BA4F-97A5-7BBBFEE57B64}" type="slidenum">
              <a:rPr lang="en-US" smtClean="0"/>
              <a:t>10</a:t>
            </a:fld>
            <a:endParaRPr lang="en-US"/>
          </a:p>
        </p:txBody>
      </p:sp>
    </p:spTree>
    <p:extLst>
      <p:ext uri="{BB962C8B-B14F-4D97-AF65-F5344CB8AC3E}">
        <p14:creationId xmlns:p14="http://schemas.microsoft.com/office/powerpoint/2010/main" val="3202606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3C423-55D1-1637-E47C-82E2E34353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6EEB32-A0FC-0889-41CC-5F0F190DC8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CA2CC9-A70D-0083-E623-1492872C5A0E}"/>
              </a:ext>
            </a:extLst>
          </p:cNvPr>
          <p:cNvSpPr>
            <a:spLocks noGrp="1"/>
          </p:cNvSpPr>
          <p:nvPr>
            <p:ph type="dt" sz="half" idx="10"/>
          </p:nvPr>
        </p:nvSpPr>
        <p:spPr/>
        <p:txBody>
          <a:bodyPr/>
          <a:lstStyle/>
          <a:p>
            <a:fld id="{423C558B-6FE7-4C62-B8ED-621B875CC214}" type="datetimeFigureOut">
              <a:rPr lang="en-US" smtClean="0"/>
              <a:t>12/6/2024</a:t>
            </a:fld>
            <a:endParaRPr lang="en-US"/>
          </a:p>
        </p:txBody>
      </p:sp>
      <p:sp>
        <p:nvSpPr>
          <p:cNvPr id="5" name="Footer Placeholder 4">
            <a:extLst>
              <a:ext uri="{FF2B5EF4-FFF2-40B4-BE49-F238E27FC236}">
                <a16:creationId xmlns:a16="http://schemas.microsoft.com/office/drawing/2014/main" id="{ADEAF6BA-CFAA-1E5B-A9D3-7F2D6480F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15C3DE-7060-1359-16DF-8EC182207961}"/>
              </a:ext>
            </a:extLst>
          </p:cNvPr>
          <p:cNvSpPr>
            <a:spLocks noGrp="1"/>
          </p:cNvSpPr>
          <p:nvPr>
            <p:ph type="sldNum" sz="quarter" idx="12"/>
          </p:nvPr>
        </p:nvSpPr>
        <p:spPr/>
        <p:txBody>
          <a:bodyPr/>
          <a:lstStyle/>
          <a:p>
            <a:fld id="{20FCDD83-C731-4B70-8ACE-E3E17A90E0F4}" type="slidenum">
              <a:rPr lang="en-US" smtClean="0"/>
              <a:t>‹#›</a:t>
            </a:fld>
            <a:endParaRPr lang="en-US"/>
          </a:p>
        </p:txBody>
      </p:sp>
    </p:spTree>
    <p:extLst>
      <p:ext uri="{BB962C8B-B14F-4D97-AF65-F5344CB8AC3E}">
        <p14:creationId xmlns:p14="http://schemas.microsoft.com/office/powerpoint/2010/main" val="415464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820B9-FD72-9565-601C-D60EB5274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A00F2B-1F29-B112-CCF8-CC8C666227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4F8B6-9FDE-72B8-E12D-72328D509509}"/>
              </a:ext>
            </a:extLst>
          </p:cNvPr>
          <p:cNvSpPr>
            <a:spLocks noGrp="1"/>
          </p:cNvSpPr>
          <p:nvPr>
            <p:ph type="dt" sz="half" idx="10"/>
          </p:nvPr>
        </p:nvSpPr>
        <p:spPr/>
        <p:txBody>
          <a:bodyPr/>
          <a:lstStyle/>
          <a:p>
            <a:fld id="{423C558B-6FE7-4C62-B8ED-621B875CC214}" type="datetimeFigureOut">
              <a:rPr lang="en-US" smtClean="0"/>
              <a:t>12/6/2024</a:t>
            </a:fld>
            <a:endParaRPr lang="en-US"/>
          </a:p>
        </p:txBody>
      </p:sp>
      <p:sp>
        <p:nvSpPr>
          <p:cNvPr id="5" name="Footer Placeholder 4">
            <a:extLst>
              <a:ext uri="{FF2B5EF4-FFF2-40B4-BE49-F238E27FC236}">
                <a16:creationId xmlns:a16="http://schemas.microsoft.com/office/drawing/2014/main" id="{028118B4-2419-F307-FD59-C51C965F9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BDE476-D767-97CD-4F00-6A6A9CD06F9C}"/>
              </a:ext>
            </a:extLst>
          </p:cNvPr>
          <p:cNvSpPr>
            <a:spLocks noGrp="1"/>
          </p:cNvSpPr>
          <p:nvPr>
            <p:ph type="sldNum" sz="quarter" idx="12"/>
          </p:nvPr>
        </p:nvSpPr>
        <p:spPr/>
        <p:txBody>
          <a:bodyPr/>
          <a:lstStyle/>
          <a:p>
            <a:fld id="{20FCDD83-C731-4B70-8ACE-E3E17A90E0F4}" type="slidenum">
              <a:rPr lang="en-US" smtClean="0"/>
              <a:t>‹#›</a:t>
            </a:fld>
            <a:endParaRPr lang="en-US"/>
          </a:p>
        </p:txBody>
      </p:sp>
    </p:spTree>
    <p:extLst>
      <p:ext uri="{BB962C8B-B14F-4D97-AF65-F5344CB8AC3E}">
        <p14:creationId xmlns:p14="http://schemas.microsoft.com/office/powerpoint/2010/main" val="907682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DB9AF1-A49A-9A52-8A7E-46BB28C2C9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C629DC-071D-D2A6-2C75-72C070CDD5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B4363-0F8B-60CB-7096-82D68FE16E76}"/>
              </a:ext>
            </a:extLst>
          </p:cNvPr>
          <p:cNvSpPr>
            <a:spLocks noGrp="1"/>
          </p:cNvSpPr>
          <p:nvPr>
            <p:ph type="dt" sz="half" idx="10"/>
          </p:nvPr>
        </p:nvSpPr>
        <p:spPr/>
        <p:txBody>
          <a:bodyPr/>
          <a:lstStyle/>
          <a:p>
            <a:fld id="{423C558B-6FE7-4C62-B8ED-621B875CC214}" type="datetimeFigureOut">
              <a:rPr lang="en-US" smtClean="0"/>
              <a:t>12/6/2024</a:t>
            </a:fld>
            <a:endParaRPr lang="en-US"/>
          </a:p>
        </p:txBody>
      </p:sp>
      <p:sp>
        <p:nvSpPr>
          <p:cNvPr id="5" name="Footer Placeholder 4">
            <a:extLst>
              <a:ext uri="{FF2B5EF4-FFF2-40B4-BE49-F238E27FC236}">
                <a16:creationId xmlns:a16="http://schemas.microsoft.com/office/drawing/2014/main" id="{4B6F25AF-37D6-9AD6-C94C-168132F107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3E9BE-0B33-27DC-A77D-2F384670604D}"/>
              </a:ext>
            </a:extLst>
          </p:cNvPr>
          <p:cNvSpPr>
            <a:spLocks noGrp="1"/>
          </p:cNvSpPr>
          <p:nvPr>
            <p:ph type="sldNum" sz="quarter" idx="12"/>
          </p:nvPr>
        </p:nvSpPr>
        <p:spPr/>
        <p:txBody>
          <a:bodyPr/>
          <a:lstStyle/>
          <a:p>
            <a:fld id="{20FCDD83-C731-4B70-8ACE-E3E17A90E0F4}" type="slidenum">
              <a:rPr lang="en-US" smtClean="0"/>
              <a:t>‹#›</a:t>
            </a:fld>
            <a:endParaRPr lang="en-US"/>
          </a:p>
        </p:txBody>
      </p:sp>
    </p:spTree>
    <p:extLst>
      <p:ext uri="{BB962C8B-B14F-4D97-AF65-F5344CB8AC3E}">
        <p14:creationId xmlns:p14="http://schemas.microsoft.com/office/powerpoint/2010/main" val="3963664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6E88A-5668-BE23-4F54-8BFAD7E9CC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A2E9C5-9DC7-7205-16EC-1989DD8651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FE639E-F006-B610-2CEE-273E6C32CC56}"/>
              </a:ext>
            </a:extLst>
          </p:cNvPr>
          <p:cNvSpPr>
            <a:spLocks noGrp="1"/>
          </p:cNvSpPr>
          <p:nvPr>
            <p:ph type="dt" sz="half" idx="10"/>
          </p:nvPr>
        </p:nvSpPr>
        <p:spPr/>
        <p:txBody>
          <a:bodyPr/>
          <a:lstStyle/>
          <a:p>
            <a:fld id="{423C558B-6FE7-4C62-B8ED-621B875CC214}" type="datetimeFigureOut">
              <a:rPr lang="en-US" smtClean="0"/>
              <a:t>12/6/2024</a:t>
            </a:fld>
            <a:endParaRPr lang="en-US"/>
          </a:p>
        </p:txBody>
      </p:sp>
      <p:sp>
        <p:nvSpPr>
          <p:cNvPr id="5" name="Footer Placeholder 4">
            <a:extLst>
              <a:ext uri="{FF2B5EF4-FFF2-40B4-BE49-F238E27FC236}">
                <a16:creationId xmlns:a16="http://schemas.microsoft.com/office/drawing/2014/main" id="{0822FE51-5D00-21C5-A157-CF00C78B79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B17DD-FF7E-2D75-BBDB-37431D88B63B}"/>
              </a:ext>
            </a:extLst>
          </p:cNvPr>
          <p:cNvSpPr>
            <a:spLocks noGrp="1"/>
          </p:cNvSpPr>
          <p:nvPr>
            <p:ph type="sldNum" sz="quarter" idx="12"/>
          </p:nvPr>
        </p:nvSpPr>
        <p:spPr/>
        <p:txBody>
          <a:bodyPr/>
          <a:lstStyle/>
          <a:p>
            <a:fld id="{20FCDD83-C731-4B70-8ACE-E3E17A90E0F4}" type="slidenum">
              <a:rPr lang="en-US" smtClean="0"/>
              <a:t>‹#›</a:t>
            </a:fld>
            <a:endParaRPr lang="en-US"/>
          </a:p>
        </p:txBody>
      </p:sp>
    </p:spTree>
    <p:extLst>
      <p:ext uri="{BB962C8B-B14F-4D97-AF65-F5344CB8AC3E}">
        <p14:creationId xmlns:p14="http://schemas.microsoft.com/office/powerpoint/2010/main" val="1279456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1969-D7BB-086C-6871-A52E7E10B4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1AEEFB-68A8-1DCA-CFD4-0F41AB35702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28C31-F71B-6656-A77F-859DFF580950}"/>
              </a:ext>
            </a:extLst>
          </p:cNvPr>
          <p:cNvSpPr>
            <a:spLocks noGrp="1"/>
          </p:cNvSpPr>
          <p:nvPr>
            <p:ph type="dt" sz="half" idx="10"/>
          </p:nvPr>
        </p:nvSpPr>
        <p:spPr/>
        <p:txBody>
          <a:bodyPr/>
          <a:lstStyle/>
          <a:p>
            <a:fld id="{423C558B-6FE7-4C62-B8ED-621B875CC214}" type="datetimeFigureOut">
              <a:rPr lang="en-US" smtClean="0"/>
              <a:t>12/6/2024</a:t>
            </a:fld>
            <a:endParaRPr lang="en-US"/>
          </a:p>
        </p:txBody>
      </p:sp>
      <p:sp>
        <p:nvSpPr>
          <p:cNvPr id="5" name="Footer Placeholder 4">
            <a:extLst>
              <a:ext uri="{FF2B5EF4-FFF2-40B4-BE49-F238E27FC236}">
                <a16:creationId xmlns:a16="http://schemas.microsoft.com/office/drawing/2014/main" id="{B42D5489-9EC4-BC8F-2D43-AEFF6D78E4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57E94-0761-F972-22E0-DF0979A19A0B}"/>
              </a:ext>
            </a:extLst>
          </p:cNvPr>
          <p:cNvSpPr>
            <a:spLocks noGrp="1"/>
          </p:cNvSpPr>
          <p:nvPr>
            <p:ph type="sldNum" sz="quarter" idx="12"/>
          </p:nvPr>
        </p:nvSpPr>
        <p:spPr/>
        <p:txBody>
          <a:bodyPr/>
          <a:lstStyle/>
          <a:p>
            <a:fld id="{20FCDD83-C731-4B70-8ACE-E3E17A90E0F4}" type="slidenum">
              <a:rPr lang="en-US" smtClean="0"/>
              <a:t>‹#›</a:t>
            </a:fld>
            <a:endParaRPr lang="en-US"/>
          </a:p>
        </p:txBody>
      </p:sp>
    </p:spTree>
    <p:extLst>
      <p:ext uri="{BB962C8B-B14F-4D97-AF65-F5344CB8AC3E}">
        <p14:creationId xmlns:p14="http://schemas.microsoft.com/office/powerpoint/2010/main" val="1827329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E6AC-FF55-AEDA-5E1C-E9CFFFD47D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54238E-AE78-210D-88BA-55C32C415D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31D42E-2ADA-225A-D75F-55A98F8399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8BAE69-3C16-1A24-4E9C-55E4AF06D177}"/>
              </a:ext>
            </a:extLst>
          </p:cNvPr>
          <p:cNvSpPr>
            <a:spLocks noGrp="1"/>
          </p:cNvSpPr>
          <p:nvPr>
            <p:ph type="dt" sz="half" idx="10"/>
          </p:nvPr>
        </p:nvSpPr>
        <p:spPr/>
        <p:txBody>
          <a:bodyPr/>
          <a:lstStyle/>
          <a:p>
            <a:fld id="{423C558B-6FE7-4C62-B8ED-621B875CC214}" type="datetimeFigureOut">
              <a:rPr lang="en-US" smtClean="0"/>
              <a:t>12/6/2024</a:t>
            </a:fld>
            <a:endParaRPr lang="en-US"/>
          </a:p>
        </p:txBody>
      </p:sp>
      <p:sp>
        <p:nvSpPr>
          <p:cNvPr id="6" name="Footer Placeholder 5">
            <a:extLst>
              <a:ext uri="{FF2B5EF4-FFF2-40B4-BE49-F238E27FC236}">
                <a16:creationId xmlns:a16="http://schemas.microsoft.com/office/drawing/2014/main" id="{2A207C2E-6851-12E7-3C0F-884F92FCAC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E3BAC9-5FC5-98BA-95E8-BF1A701F29BC}"/>
              </a:ext>
            </a:extLst>
          </p:cNvPr>
          <p:cNvSpPr>
            <a:spLocks noGrp="1"/>
          </p:cNvSpPr>
          <p:nvPr>
            <p:ph type="sldNum" sz="quarter" idx="12"/>
          </p:nvPr>
        </p:nvSpPr>
        <p:spPr/>
        <p:txBody>
          <a:bodyPr/>
          <a:lstStyle/>
          <a:p>
            <a:fld id="{20FCDD83-C731-4B70-8ACE-E3E17A90E0F4}" type="slidenum">
              <a:rPr lang="en-US" smtClean="0"/>
              <a:t>‹#›</a:t>
            </a:fld>
            <a:endParaRPr lang="en-US"/>
          </a:p>
        </p:txBody>
      </p:sp>
    </p:spTree>
    <p:extLst>
      <p:ext uri="{BB962C8B-B14F-4D97-AF65-F5344CB8AC3E}">
        <p14:creationId xmlns:p14="http://schemas.microsoft.com/office/powerpoint/2010/main" val="694279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B889F-928C-FF1F-27F5-7F77B36F81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A607E7-03C1-0D1F-D7D0-2A93B8B26F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076EED-2384-A2B5-86DC-50B363FB44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35F89B-B077-C966-8BEE-4C9C45C0B6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FCC0E-534E-BF7B-D1EB-7A3CDF13D3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8CC22B-83B5-9F15-09D2-8D7FF3475AC0}"/>
              </a:ext>
            </a:extLst>
          </p:cNvPr>
          <p:cNvSpPr>
            <a:spLocks noGrp="1"/>
          </p:cNvSpPr>
          <p:nvPr>
            <p:ph type="dt" sz="half" idx="10"/>
          </p:nvPr>
        </p:nvSpPr>
        <p:spPr/>
        <p:txBody>
          <a:bodyPr/>
          <a:lstStyle/>
          <a:p>
            <a:fld id="{423C558B-6FE7-4C62-B8ED-621B875CC214}" type="datetimeFigureOut">
              <a:rPr lang="en-US" smtClean="0"/>
              <a:t>12/6/2024</a:t>
            </a:fld>
            <a:endParaRPr lang="en-US"/>
          </a:p>
        </p:txBody>
      </p:sp>
      <p:sp>
        <p:nvSpPr>
          <p:cNvPr id="8" name="Footer Placeholder 7">
            <a:extLst>
              <a:ext uri="{FF2B5EF4-FFF2-40B4-BE49-F238E27FC236}">
                <a16:creationId xmlns:a16="http://schemas.microsoft.com/office/drawing/2014/main" id="{0B1A4902-87C6-3B7B-A9A6-CC8C745F46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0CFBAF-879B-9681-7CFE-E3491140D15B}"/>
              </a:ext>
            </a:extLst>
          </p:cNvPr>
          <p:cNvSpPr>
            <a:spLocks noGrp="1"/>
          </p:cNvSpPr>
          <p:nvPr>
            <p:ph type="sldNum" sz="quarter" idx="12"/>
          </p:nvPr>
        </p:nvSpPr>
        <p:spPr/>
        <p:txBody>
          <a:bodyPr/>
          <a:lstStyle/>
          <a:p>
            <a:fld id="{20FCDD83-C731-4B70-8ACE-E3E17A90E0F4}" type="slidenum">
              <a:rPr lang="en-US" smtClean="0"/>
              <a:t>‹#›</a:t>
            </a:fld>
            <a:endParaRPr lang="en-US"/>
          </a:p>
        </p:txBody>
      </p:sp>
    </p:spTree>
    <p:extLst>
      <p:ext uri="{BB962C8B-B14F-4D97-AF65-F5344CB8AC3E}">
        <p14:creationId xmlns:p14="http://schemas.microsoft.com/office/powerpoint/2010/main" val="3505583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DAA27-E9A6-5D46-0004-A7892ED4FC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579723-6FDE-5C39-437B-B209185A39FB}"/>
              </a:ext>
            </a:extLst>
          </p:cNvPr>
          <p:cNvSpPr>
            <a:spLocks noGrp="1"/>
          </p:cNvSpPr>
          <p:nvPr>
            <p:ph type="dt" sz="half" idx="10"/>
          </p:nvPr>
        </p:nvSpPr>
        <p:spPr/>
        <p:txBody>
          <a:bodyPr/>
          <a:lstStyle/>
          <a:p>
            <a:fld id="{423C558B-6FE7-4C62-B8ED-621B875CC214}" type="datetimeFigureOut">
              <a:rPr lang="en-US" smtClean="0"/>
              <a:t>12/6/2024</a:t>
            </a:fld>
            <a:endParaRPr lang="en-US"/>
          </a:p>
        </p:txBody>
      </p:sp>
      <p:sp>
        <p:nvSpPr>
          <p:cNvPr id="4" name="Footer Placeholder 3">
            <a:extLst>
              <a:ext uri="{FF2B5EF4-FFF2-40B4-BE49-F238E27FC236}">
                <a16:creationId xmlns:a16="http://schemas.microsoft.com/office/drawing/2014/main" id="{9AE9455D-776C-BACE-A4D3-1C98B849DC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C1762D-D29B-08DA-7667-7A044C0C93C5}"/>
              </a:ext>
            </a:extLst>
          </p:cNvPr>
          <p:cNvSpPr>
            <a:spLocks noGrp="1"/>
          </p:cNvSpPr>
          <p:nvPr>
            <p:ph type="sldNum" sz="quarter" idx="12"/>
          </p:nvPr>
        </p:nvSpPr>
        <p:spPr/>
        <p:txBody>
          <a:bodyPr/>
          <a:lstStyle/>
          <a:p>
            <a:fld id="{20FCDD83-C731-4B70-8ACE-E3E17A90E0F4}" type="slidenum">
              <a:rPr lang="en-US" smtClean="0"/>
              <a:t>‹#›</a:t>
            </a:fld>
            <a:endParaRPr lang="en-US"/>
          </a:p>
        </p:txBody>
      </p:sp>
    </p:spTree>
    <p:extLst>
      <p:ext uri="{BB962C8B-B14F-4D97-AF65-F5344CB8AC3E}">
        <p14:creationId xmlns:p14="http://schemas.microsoft.com/office/powerpoint/2010/main" val="1562132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5056BB-9D4D-33A8-A795-42B8E0F05D06}"/>
              </a:ext>
            </a:extLst>
          </p:cNvPr>
          <p:cNvSpPr>
            <a:spLocks noGrp="1"/>
          </p:cNvSpPr>
          <p:nvPr>
            <p:ph type="dt" sz="half" idx="10"/>
          </p:nvPr>
        </p:nvSpPr>
        <p:spPr/>
        <p:txBody>
          <a:bodyPr/>
          <a:lstStyle/>
          <a:p>
            <a:fld id="{423C558B-6FE7-4C62-B8ED-621B875CC214}" type="datetimeFigureOut">
              <a:rPr lang="en-US" smtClean="0"/>
              <a:t>12/6/2024</a:t>
            </a:fld>
            <a:endParaRPr lang="en-US"/>
          </a:p>
        </p:txBody>
      </p:sp>
      <p:sp>
        <p:nvSpPr>
          <p:cNvPr id="3" name="Footer Placeholder 2">
            <a:extLst>
              <a:ext uri="{FF2B5EF4-FFF2-40B4-BE49-F238E27FC236}">
                <a16:creationId xmlns:a16="http://schemas.microsoft.com/office/drawing/2014/main" id="{6305CE65-FE37-156E-7A56-2CBA21905E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A10B7D-5CA5-D8CF-643F-FD9E74554F05}"/>
              </a:ext>
            </a:extLst>
          </p:cNvPr>
          <p:cNvSpPr>
            <a:spLocks noGrp="1"/>
          </p:cNvSpPr>
          <p:nvPr>
            <p:ph type="sldNum" sz="quarter" idx="12"/>
          </p:nvPr>
        </p:nvSpPr>
        <p:spPr/>
        <p:txBody>
          <a:bodyPr/>
          <a:lstStyle/>
          <a:p>
            <a:fld id="{20FCDD83-C731-4B70-8ACE-E3E17A90E0F4}" type="slidenum">
              <a:rPr lang="en-US" smtClean="0"/>
              <a:t>‹#›</a:t>
            </a:fld>
            <a:endParaRPr lang="en-US"/>
          </a:p>
        </p:txBody>
      </p:sp>
    </p:spTree>
    <p:extLst>
      <p:ext uri="{BB962C8B-B14F-4D97-AF65-F5344CB8AC3E}">
        <p14:creationId xmlns:p14="http://schemas.microsoft.com/office/powerpoint/2010/main" val="3037546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4D1E9-EC2A-421B-EDF8-B2403AE58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E6F07A-B4A0-4FC1-30CF-38BE10F229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907EED-6A5F-28E7-6627-038B0C36F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BCB005-C595-4553-CF5B-CD0AF70E8F54}"/>
              </a:ext>
            </a:extLst>
          </p:cNvPr>
          <p:cNvSpPr>
            <a:spLocks noGrp="1"/>
          </p:cNvSpPr>
          <p:nvPr>
            <p:ph type="dt" sz="half" idx="10"/>
          </p:nvPr>
        </p:nvSpPr>
        <p:spPr/>
        <p:txBody>
          <a:bodyPr/>
          <a:lstStyle/>
          <a:p>
            <a:fld id="{423C558B-6FE7-4C62-B8ED-621B875CC214}" type="datetimeFigureOut">
              <a:rPr lang="en-US" smtClean="0"/>
              <a:t>12/6/2024</a:t>
            </a:fld>
            <a:endParaRPr lang="en-US"/>
          </a:p>
        </p:txBody>
      </p:sp>
      <p:sp>
        <p:nvSpPr>
          <p:cNvPr id="6" name="Footer Placeholder 5">
            <a:extLst>
              <a:ext uri="{FF2B5EF4-FFF2-40B4-BE49-F238E27FC236}">
                <a16:creationId xmlns:a16="http://schemas.microsoft.com/office/drawing/2014/main" id="{8DF8E6DC-AF3C-D84B-F7AD-C286B9310C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B8142-3E2F-8FD8-0E41-E7F1ACCDE5CF}"/>
              </a:ext>
            </a:extLst>
          </p:cNvPr>
          <p:cNvSpPr>
            <a:spLocks noGrp="1"/>
          </p:cNvSpPr>
          <p:nvPr>
            <p:ph type="sldNum" sz="quarter" idx="12"/>
          </p:nvPr>
        </p:nvSpPr>
        <p:spPr/>
        <p:txBody>
          <a:bodyPr/>
          <a:lstStyle/>
          <a:p>
            <a:fld id="{20FCDD83-C731-4B70-8ACE-E3E17A90E0F4}" type="slidenum">
              <a:rPr lang="en-US" smtClean="0"/>
              <a:t>‹#›</a:t>
            </a:fld>
            <a:endParaRPr lang="en-US"/>
          </a:p>
        </p:txBody>
      </p:sp>
    </p:spTree>
    <p:extLst>
      <p:ext uri="{BB962C8B-B14F-4D97-AF65-F5344CB8AC3E}">
        <p14:creationId xmlns:p14="http://schemas.microsoft.com/office/powerpoint/2010/main" val="2709078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82C05-088F-B50E-6CC5-04B0AD267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095F0E-CD60-CB19-1BBD-2A3242079F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244E0D-3A6F-2118-CE70-D4021A14D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E85BC1-E808-6E99-0099-960653F1DAAE}"/>
              </a:ext>
            </a:extLst>
          </p:cNvPr>
          <p:cNvSpPr>
            <a:spLocks noGrp="1"/>
          </p:cNvSpPr>
          <p:nvPr>
            <p:ph type="dt" sz="half" idx="10"/>
          </p:nvPr>
        </p:nvSpPr>
        <p:spPr/>
        <p:txBody>
          <a:bodyPr/>
          <a:lstStyle/>
          <a:p>
            <a:fld id="{423C558B-6FE7-4C62-B8ED-621B875CC214}" type="datetimeFigureOut">
              <a:rPr lang="en-US" smtClean="0"/>
              <a:t>12/6/2024</a:t>
            </a:fld>
            <a:endParaRPr lang="en-US"/>
          </a:p>
        </p:txBody>
      </p:sp>
      <p:sp>
        <p:nvSpPr>
          <p:cNvPr id="6" name="Footer Placeholder 5">
            <a:extLst>
              <a:ext uri="{FF2B5EF4-FFF2-40B4-BE49-F238E27FC236}">
                <a16:creationId xmlns:a16="http://schemas.microsoft.com/office/drawing/2014/main" id="{FDDC0419-47AB-B791-79BD-0B24D69011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132E6D-13EA-9E21-6C93-5D22C8ACFA66}"/>
              </a:ext>
            </a:extLst>
          </p:cNvPr>
          <p:cNvSpPr>
            <a:spLocks noGrp="1"/>
          </p:cNvSpPr>
          <p:nvPr>
            <p:ph type="sldNum" sz="quarter" idx="12"/>
          </p:nvPr>
        </p:nvSpPr>
        <p:spPr/>
        <p:txBody>
          <a:bodyPr/>
          <a:lstStyle/>
          <a:p>
            <a:fld id="{20FCDD83-C731-4B70-8ACE-E3E17A90E0F4}" type="slidenum">
              <a:rPr lang="en-US" smtClean="0"/>
              <a:t>‹#›</a:t>
            </a:fld>
            <a:endParaRPr lang="en-US"/>
          </a:p>
        </p:txBody>
      </p:sp>
    </p:spTree>
    <p:extLst>
      <p:ext uri="{BB962C8B-B14F-4D97-AF65-F5344CB8AC3E}">
        <p14:creationId xmlns:p14="http://schemas.microsoft.com/office/powerpoint/2010/main" val="1696739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A2A3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BE85B8-33CE-0078-68AE-B0A2F99FD8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D4A08D-F743-5781-F1D8-2CB20D6AB1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382A83-FE10-54BD-F0CF-39735BF3BE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23C558B-6FE7-4C62-B8ED-621B875CC214}" type="datetimeFigureOut">
              <a:rPr lang="en-US" smtClean="0"/>
              <a:t>12/6/2024</a:t>
            </a:fld>
            <a:endParaRPr lang="en-US"/>
          </a:p>
        </p:txBody>
      </p:sp>
      <p:sp>
        <p:nvSpPr>
          <p:cNvPr id="5" name="Footer Placeholder 4">
            <a:extLst>
              <a:ext uri="{FF2B5EF4-FFF2-40B4-BE49-F238E27FC236}">
                <a16:creationId xmlns:a16="http://schemas.microsoft.com/office/drawing/2014/main" id="{FE019564-79B9-6990-2731-AAC5075E17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FF77A5A-52CB-797E-A93B-707AD49EB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0FCDD83-C731-4B70-8ACE-E3E17A90E0F4}" type="slidenum">
              <a:rPr lang="en-US" smtClean="0"/>
              <a:t>‹#›</a:t>
            </a:fld>
            <a:endParaRPr lang="en-US"/>
          </a:p>
        </p:txBody>
      </p:sp>
    </p:spTree>
    <p:extLst>
      <p:ext uri="{BB962C8B-B14F-4D97-AF65-F5344CB8AC3E}">
        <p14:creationId xmlns:p14="http://schemas.microsoft.com/office/powerpoint/2010/main" val="391798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4E68339-1B90-44F9-BCC4-4600A6E24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7492C8F-17F4-1120-C7F7-51004F1DC0AD}"/>
              </a:ext>
            </a:extLst>
          </p:cNvPr>
          <p:cNvSpPr txBox="1"/>
          <p:nvPr/>
        </p:nvSpPr>
        <p:spPr>
          <a:xfrm>
            <a:off x="543906" y="437292"/>
            <a:ext cx="4685121" cy="2215991"/>
          </a:xfrm>
          <a:prstGeom prst="rect">
            <a:avLst/>
          </a:prstGeom>
          <a:noFill/>
        </p:spPr>
        <p:txBody>
          <a:bodyPr wrap="square" rtlCol="0">
            <a:spAutoFit/>
          </a:bodyPr>
          <a:lstStyle/>
          <a:p>
            <a:r>
              <a:rPr lang="en-US" sz="13800" b="1">
                <a:solidFill>
                  <a:schemeClr val="bg1"/>
                </a:solidFill>
                <a:latin typeface="Aharoni" panose="02010803020104030203" pitchFamily="2" charset="-79"/>
                <a:ea typeface="ADLaM Display" panose="020F0502020204030204" pitchFamily="2" charset="0"/>
                <a:cs typeface="Aharoni" panose="02010803020104030203" pitchFamily="2" charset="-79"/>
              </a:rPr>
              <a:t>PFFP</a:t>
            </a:r>
          </a:p>
        </p:txBody>
      </p:sp>
      <p:sp>
        <p:nvSpPr>
          <p:cNvPr id="7" name="TextBox 6">
            <a:extLst>
              <a:ext uri="{FF2B5EF4-FFF2-40B4-BE49-F238E27FC236}">
                <a16:creationId xmlns:a16="http://schemas.microsoft.com/office/drawing/2014/main" id="{6DD33954-7431-DED5-7675-95E6FBA3D090}"/>
              </a:ext>
            </a:extLst>
          </p:cNvPr>
          <p:cNvSpPr txBox="1"/>
          <p:nvPr/>
        </p:nvSpPr>
        <p:spPr>
          <a:xfrm>
            <a:off x="644356" y="2268891"/>
            <a:ext cx="5777709" cy="461665"/>
          </a:xfrm>
          <a:prstGeom prst="rect">
            <a:avLst/>
          </a:prstGeom>
          <a:noFill/>
        </p:spPr>
        <p:txBody>
          <a:bodyPr wrap="square" rtlCol="0">
            <a:spAutoFit/>
          </a:bodyPr>
          <a:lstStyle/>
          <a:p>
            <a:r>
              <a:rPr lang="en-US" sz="2400" i="1">
                <a:solidFill>
                  <a:schemeClr val="bg1"/>
                </a:solidFill>
                <a:latin typeface="Courier New" panose="02070309020205020404" pitchFamily="49" charset="0"/>
                <a:ea typeface="ADLaM Display" panose="020F0502020204030204" pitchFamily="2" charset="0"/>
                <a:cs typeface="Courier New" panose="02070309020205020404" pitchFamily="49" charset="0"/>
              </a:rPr>
              <a:t>Python FastQ Filtering Program</a:t>
            </a:r>
          </a:p>
        </p:txBody>
      </p:sp>
      <p:sp>
        <p:nvSpPr>
          <p:cNvPr id="11" name="Rectangle 10">
            <a:extLst>
              <a:ext uri="{FF2B5EF4-FFF2-40B4-BE49-F238E27FC236}">
                <a16:creationId xmlns:a16="http://schemas.microsoft.com/office/drawing/2014/main" id="{FDF5ECED-8BF1-A800-C773-4CBF9DC1BF68}"/>
              </a:ext>
            </a:extLst>
          </p:cNvPr>
          <p:cNvSpPr/>
          <p:nvPr/>
        </p:nvSpPr>
        <p:spPr>
          <a:xfrm>
            <a:off x="-1" y="3806459"/>
            <a:ext cx="12188952" cy="3051541"/>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9839770-5764-3BDF-BFCC-8FB0E3196EB1}"/>
              </a:ext>
            </a:extLst>
          </p:cNvPr>
          <p:cNvSpPr/>
          <p:nvPr/>
        </p:nvSpPr>
        <p:spPr>
          <a:xfrm>
            <a:off x="3048" y="6283842"/>
            <a:ext cx="12188952" cy="57415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F705617-79F3-7843-3DC8-3EE5D423DF35}"/>
              </a:ext>
            </a:extLst>
          </p:cNvPr>
          <p:cNvCxnSpPr>
            <a:cxnSpLocks/>
          </p:cNvCxnSpPr>
          <p:nvPr/>
        </p:nvCxnSpPr>
        <p:spPr>
          <a:xfrm>
            <a:off x="1607535" y="2849755"/>
            <a:ext cx="6760289" cy="0"/>
          </a:xfrm>
          <a:prstGeom prst="line">
            <a:avLst/>
          </a:prstGeom>
          <a:ln>
            <a:solidFill>
              <a:schemeClr val="bg2">
                <a:lumMod val="75000"/>
              </a:schemeClr>
            </a:solidFill>
            <a:prstDash val="dashDot"/>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DFF7E676-19F1-F8DA-AED6-6D3C820EB235}"/>
              </a:ext>
            </a:extLst>
          </p:cNvPr>
          <p:cNvSpPr txBox="1"/>
          <p:nvPr/>
        </p:nvSpPr>
        <p:spPr>
          <a:xfrm>
            <a:off x="3248616" y="4448061"/>
            <a:ext cx="5691715" cy="1200329"/>
          </a:xfrm>
          <a:prstGeom prst="rect">
            <a:avLst/>
          </a:prstGeom>
          <a:noFill/>
        </p:spPr>
        <p:txBody>
          <a:bodyPr wrap="square">
            <a:spAutoFit/>
          </a:bodyPr>
          <a:lstStyle/>
          <a:p>
            <a:pPr algn="ctr">
              <a:buSzPct val="150000"/>
            </a:pPr>
            <a:r>
              <a:rPr lang="en-US" sz="2400" b="1">
                <a:solidFill>
                  <a:schemeClr val="bg1"/>
                </a:solidFill>
                <a:latin typeface="Courier New" panose="02070309020205020404" pitchFamily="49" charset="0"/>
                <a:cs typeface="Courier New" panose="02070309020205020404" pitchFamily="49" charset="0"/>
              </a:rPr>
              <a:t>Presented by </a:t>
            </a:r>
          </a:p>
          <a:p>
            <a:pPr algn="ctr">
              <a:buSzPct val="150000"/>
            </a:pPr>
            <a:r>
              <a:rPr lang="en-US" sz="2400" err="1">
                <a:solidFill>
                  <a:schemeClr val="bg1"/>
                </a:solidFill>
                <a:latin typeface="Courier New" panose="02070309020205020404" pitchFamily="49" charset="0"/>
                <a:cs typeface="Courier New" panose="02070309020205020404" pitchFamily="49" charset="0"/>
              </a:rPr>
              <a:t>Jittin</a:t>
            </a:r>
            <a:r>
              <a:rPr lang="en-US" sz="2400">
                <a:solidFill>
                  <a:schemeClr val="bg1"/>
                </a:solidFill>
                <a:latin typeface="Courier New" panose="02070309020205020404" pitchFamily="49" charset="0"/>
                <a:cs typeface="Courier New" panose="02070309020205020404" pitchFamily="49" charset="0"/>
              </a:rPr>
              <a:t> </a:t>
            </a:r>
            <a:r>
              <a:rPr lang="en-US" sz="2400" err="1">
                <a:solidFill>
                  <a:schemeClr val="bg1"/>
                </a:solidFill>
                <a:latin typeface="Courier New" panose="02070309020205020404" pitchFamily="49" charset="0"/>
                <a:cs typeface="Courier New" panose="02070309020205020404" pitchFamily="49" charset="0"/>
              </a:rPr>
              <a:t>Pomprakay</a:t>
            </a:r>
            <a:r>
              <a:rPr lang="en-US" sz="2400">
                <a:solidFill>
                  <a:schemeClr val="bg1"/>
                </a:solidFill>
                <a:latin typeface="Courier New" panose="02070309020205020404" pitchFamily="49" charset="0"/>
                <a:cs typeface="Courier New" panose="02070309020205020404" pitchFamily="49" charset="0"/>
              </a:rPr>
              <a:t> 6737930</a:t>
            </a:r>
            <a:endParaRPr lang="th-TH" sz="2400">
              <a:solidFill>
                <a:schemeClr val="bg1"/>
              </a:solidFill>
              <a:latin typeface="Courier New" panose="02070309020205020404" pitchFamily="49" charset="0"/>
            </a:endParaRPr>
          </a:p>
          <a:p>
            <a:pPr algn="ctr">
              <a:buSzPct val="150000"/>
            </a:pPr>
            <a:r>
              <a:rPr lang="en-US" sz="2400" err="1">
                <a:solidFill>
                  <a:schemeClr val="bg1"/>
                </a:solidFill>
                <a:latin typeface="Courier New" panose="02070309020205020404" pitchFamily="49" charset="0"/>
                <a:cs typeface="Courier New" panose="02070309020205020404" pitchFamily="49" charset="0"/>
              </a:rPr>
              <a:t>Chakrit</a:t>
            </a:r>
            <a:r>
              <a:rPr lang="en-US" sz="2400">
                <a:solidFill>
                  <a:schemeClr val="bg1"/>
                </a:solidFill>
                <a:latin typeface="Courier New" panose="02070309020205020404" pitchFamily="49" charset="0"/>
                <a:cs typeface="Courier New" panose="02070309020205020404" pitchFamily="49" charset="0"/>
              </a:rPr>
              <a:t> </a:t>
            </a:r>
            <a:r>
              <a:rPr lang="en-US" sz="2400" err="1">
                <a:solidFill>
                  <a:schemeClr val="bg1"/>
                </a:solidFill>
                <a:latin typeface="Courier New" panose="02070309020205020404" pitchFamily="49" charset="0"/>
                <a:cs typeface="Courier New" panose="02070309020205020404" pitchFamily="49" charset="0"/>
              </a:rPr>
              <a:t>Jiarasatit</a:t>
            </a:r>
            <a:r>
              <a:rPr lang="en-US" sz="2400">
                <a:solidFill>
                  <a:schemeClr val="bg1"/>
                </a:solidFill>
                <a:latin typeface="Courier New" panose="02070309020205020404" pitchFamily="49" charset="0"/>
                <a:cs typeface="Courier New" panose="02070309020205020404" pitchFamily="49" charset="0"/>
              </a:rPr>
              <a:t> 6737934</a:t>
            </a:r>
          </a:p>
        </p:txBody>
      </p:sp>
      <p:sp>
        <p:nvSpPr>
          <p:cNvPr id="8" name="TextBox 7">
            <a:extLst>
              <a:ext uri="{FF2B5EF4-FFF2-40B4-BE49-F238E27FC236}">
                <a16:creationId xmlns:a16="http://schemas.microsoft.com/office/drawing/2014/main" id="{21278A53-EF8E-09B8-7669-E5A684DE5508}"/>
              </a:ext>
            </a:extLst>
          </p:cNvPr>
          <p:cNvSpPr txBox="1"/>
          <p:nvPr/>
        </p:nvSpPr>
        <p:spPr>
          <a:xfrm>
            <a:off x="756930" y="6380233"/>
            <a:ext cx="10675088" cy="400494"/>
          </a:xfrm>
          <a:prstGeom prst="rect">
            <a:avLst/>
          </a:prstGeom>
          <a:noFill/>
        </p:spPr>
        <p:txBody>
          <a:bodyPr wrap="square">
            <a:spAutoFit/>
          </a:bodyPr>
          <a:lstStyle/>
          <a:p>
            <a:pPr marR="0" indent="457200" algn="ctr">
              <a:lnSpc>
                <a:spcPct val="115000"/>
              </a:lnSpc>
              <a:spcAft>
                <a:spcPts val="800"/>
              </a:spcAft>
              <a:buSzPct val="150000"/>
            </a:pPr>
            <a:r>
              <a:rPr lang="en-US">
                <a:solidFill>
                  <a:schemeClr val="bg1"/>
                </a:solidFill>
                <a:latin typeface="Courier New" panose="02070309020205020404" pitchFamily="49" charset="0"/>
                <a:cs typeface="Courier New" panose="02070309020205020404" pitchFamily="49" charset="0"/>
              </a:rPr>
              <a:t>Division of Medical Bioinformatics Faculty of Medicine, Siriraj Hospital</a:t>
            </a:r>
          </a:p>
        </p:txBody>
      </p:sp>
      <p:pic>
        <p:nvPicPr>
          <p:cNvPr id="17" name="Picture 16">
            <a:extLst>
              <a:ext uri="{FF2B5EF4-FFF2-40B4-BE49-F238E27FC236}">
                <a16:creationId xmlns:a16="http://schemas.microsoft.com/office/drawing/2014/main" id="{6C106349-B591-AC6F-AA67-E00FE5FD0F78}"/>
              </a:ext>
            </a:extLst>
          </p:cNvPr>
          <p:cNvPicPr>
            <a:picLocks noChangeAspect="1"/>
          </p:cNvPicPr>
          <p:nvPr/>
        </p:nvPicPr>
        <p:blipFill>
          <a:blip r:embed="rId3">
            <a:grayscl/>
          </a:blip>
          <a:stretch>
            <a:fillRect/>
          </a:stretch>
        </p:blipFill>
        <p:spPr>
          <a:xfrm>
            <a:off x="9155360" y="659853"/>
            <a:ext cx="2545897" cy="2545897"/>
          </a:xfrm>
          <a:prstGeom prst="rect">
            <a:avLst/>
          </a:prstGeom>
        </p:spPr>
      </p:pic>
      <p:pic>
        <p:nvPicPr>
          <p:cNvPr id="19" name="Picture 18">
            <a:extLst>
              <a:ext uri="{FF2B5EF4-FFF2-40B4-BE49-F238E27FC236}">
                <a16:creationId xmlns:a16="http://schemas.microsoft.com/office/drawing/2014/main" id="{995EDB0B-C7CF-DC0C-A625-2B2FB9F3619B}"/>
              </a:ext>
            </a:extLst>
          </p:cNvPr>
          <p:cNvPicPr>
            <a:picLocks noChangeAspect="1"/>
          </p:cNvPicPr>
          <p:nvPr/>
        </p:nvPicPr>
        <p:blipFill rotWithShape="1">
          <a:blip r:embed="rId3"/>
          <a:srcRect l="28961" t="33981" r="36373" b="31522"/>
          <a:stretch/>
        </p:blipFill>
        <p:spPr>
          <a:xfrm>
            <a:off x="9851968" y="1491988"/>
            <a:ext cx="948529" cy="943887"/>
          </a:xfrm>
          <a:prstGeom prst="ellipse">
            <a:avLst/>
          </a:prstGeom>
        </p:spPr>
      </p:pic>
      <p:pic>
        <p:nvPicPr>
          <p:cNvPr id="20" name="Picture 19">
            <a:extLst>
              <a:ext uri="{FF2B5EF4-FFF2-40B4-BE49-F238E27FC236}">
                <a16:creationId xmlns:a16="http://schemas.microsoft.com/office/drawing/2014/main" id="{1783F825-DEFC-1926-1D43-BBE2DF91D773}"/>
              </a:ext>
            </a:extLst>
          </p:cNvPr>
          <p:cNvPicPr>
            <a:picLocks noChangeAspect="1"/>
          </p:cNvPicPr>
          <p:nvPr/>
        </p:nvPicPr>
        <p:blipFill>
          <a:blip r:embed="rId4"/>
          <a:stretch>
            <a:fillRect/>
          </a:stretch>
        </p:blipFill>
        <p:spPr>
          <a:xfrm>
            <a:off x="10685863" y="1422031"/>
            <a:ext cx="677946" cy="677946"/>
          </a:xfrm>
          <a:prstGeom prst="rect">
            <a:avLst/>
          </a:prstGeom>
        </p:spPr>
      </p:pic>
    </p:spTree>
    <p:extLst>
      <p:ext uri="{BB962C8B-B14F-4D97-AF65-F5344CB8AC3E}">
        <p14:creationId xmlns:p14="http://schemas.microsoft.com/office/powerpoint/2010/main" val="2986913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674A983-CC40-0ECE-1164-BC1838922D1D}"/>
            </a:ext>
          </a:extLst>
        </p:cNvPr>
        <p:cNvGrpSpPr/>
        <p:nvPr/>
      </p:nvGrpSpPr>
      <p:grpSpPr>
        <a:xfrm>
          <a:off x="0" y="0"/>
          <a:ext cx="0" cy="0"/>
          <a:chOff x="0" y="0"/>
          <a:chExt cx="0" cy="0"/>
        </a:xfrm>
      </p:grpSpPr>
      <p:sp>
        <p:nvSpPr>
          <p:cNvPr id="77" name="TextBox 76">
            <a:extLst>
              <a:ext uri="{FF2B5EF4-FFF2-40B4-BE49-F238E27FC236}">
                <a16:creationId xmlns:a16="http://schemas.microsoft.com/office/drawing/2014/main" id="{AE7E5123-0769-9266-3803-6553E67A269E}"/>
              </a:ext>
            </a:extLst>
          </p:cNvPr>
          <p:cNvSpPr txBox="1"/>
          <p:nvPr/>
        </p:nvSpPr>
        <p:spPr>
          <a:xfrm>
            <a:off x="10648371" y="1310970"/>
            <a:ext cx="1447801" cy="707886"/>
          </a:xfrm>
          <a:prstGeom prst="rect">
            <a:avLst/>
          </a:prstGeom>
          <a:noFill/>
        </p:spPr>
        <p:txBody>
          <a:bodyPr wrap="square" rtlCol="0">
            <a:spAutoFit/>
          </a:bodyPr>
          <a:lstStyle/>
          <a:p>
            <a:r>
              <a:rPr lang="en-US" sz="4000" b="1">
                <a:solidFill>
                  <a:schemeClr val="bg1"/>
                </a:solidFill>
                <a:latin typeface="Franklin Gothic Demi" panose="020B0703020102020204" pitchFamily="34" charset="0"/>
                <a:ea typeface="ADLaM Display" panose="020F0502020204030204" pitchFamily="2" charset="0"/>
                <a:cs typeface="Hadassah Friedlaender" panose="020F0502020204030204" pitchFamily="18" charset="-79"/>
              </a:rPr>
              <a:t>PFFP</a:t>
            </a:r>
          </a:p>
        </p:txBody>
      </p:sp>
      <p:grpSp>
        <p:nvGrpSpPr>
          <p:cNvPr id="78" name="Group 77">
            <a:extLst>
              <a:ext uri="{FF2B5EF4-FFF2-40B4-BE49-F238E27FC236}">
                <a16:creationId xmlns:a16="http://schemas.microsoft.com/office/drawing/2014/main" id="{033F580D-D061-DB73-1D83-B76ED8B32C4C}"/>
              </a:ext>
            </a:extLst>
          </p:cNvPr>
          <p:cNvGrpSpPr>
            <a:grpSpLocks noChangeAspect="1"/>
          </p:cNvGrpSpPr>
          <p:nvPr/>
        </p:nvGrpSpPr>
        <p:grpSpPr>
          <a:xfrm>
            <a:off x="10633668" y="195093"/>
            <a:ext cx="1282400" cy="1184498"/>
            <a:chOff x="3388606" y="3522600"/>
            <a:chExt cx="2002784" cy="1849887"/>
          </a:xfrm>
        </p:grpSpPr>
        <p:sp>
          <p:nvSpPr>
            <p:cNvPr id="79" name="Oval 78">
              <a:extLst>
                <a:ext uri="{FF2B5EF4-FFF2-40B4-BE49-F238E27FC236}">
                  <a16:creationId xmlns:a16="http://schemas.microsoft.com/office/drawing/2014/main" id="{26C5186E-5875-BC78-FB5C-C8BEA822C6D0}"/>
                </a:ext>
              </a:extLst>
            </p:cNvPr>
            <p:cNvSpPr/>
            <p:nvPr/>
          </p:nvSpPr>
          <p:spPr>
            <a:xfrm>
              <a:off x="3388606" y="3522600"/>
              <a:ext cx="1916680" cy="1742718"/>
            </a:xfrm>
            <a:prstGeom prst="ellipse">
              <a:avLst/>
            </a:prstGeom>
            <a:solidFill>
              <a:schemeClr val="accent6">
                <a:lumMod val="60000"/>
                <a:lumOff val="4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0" name="Picture 11" descr="20+ Meme Icons to Express Yourself... Meme-ingfully [Free Download]">
              <a:extLst>
                <a:ext uri="{FF2B5EF4-FFF2-40B4-BE49-F238E27FC236}">
                  <a16:creationId xmlns:a16="http://schemas.microsoft.com/office/drawing/2014/main" id="{4D89C5BF-9EA9-DFA7-449F-5473A703E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474710" y="3853483"/>
              <a:ext cx="1916680" cy="1519004"/>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extBox 3">
            <a:extLst>
              <a:ext uri="{FF2B5EF4-FFF2-40B4-BE49-F238E27FC236}">
                <a16:creationId xmlns:a16="http://schemas.microsoft.com/office/drawing/2014/main" id="{378FFF09-2C7E-2BCE-8220-162ADA5840AD}"/>
              </a:ext>
            </a:extLst>
          </p:cNvPr>
          <p:cNvSpPr txBox="1"/>
          <p:nvPr/>
        </p:nvSpPr>
        <p:spPr>
          <a:xfrm>
            <a:off x="2446403" y="2569619"/>
            <a:ext cx="6696318" cy="707886"/>
          </a:xfrm>
          <a:prstGeom prst="rect">
            <a:avLst/>
          </a:prstGeom>
          <a:noFill/>
        </p:spPr>
        <p:txBody>
          <a:bodyPr wrap="square">
            <a:spAutoFit/>
          </a:bodyPr>
          <a:lstStyle/>
          <a:p>
            <a:pPr eaLnBrk="0" fontAlgn="base" hangingPunct="0">
              <a:spcBef>
                <a:spcPct val="0"/>
              </a:spcBef>
              <a:spcAft>
                <a:spcPct val="0"/>
              </a:spcAft>
            </a:pPr>
            <a:r>
              <a:rPr lang="en-US" altLang="en-US" sz="4000">
                <a:solidFill>
                  <a:schemeClr val="bg2"/>
                </a:solidFill>
                <a:latin typeface="Consolas" panose="020B0609020204030204" pitchFamily="49" charset="0"/>
                <a:cs typeface="Courier New" panose="02070309020205020404" pitchFamily="49" charset="0"/>
              </a:rPr>
              <a:t>[</a:t>
            </a:r>
            <a:r>
              <a:rPr lang="en-US" sz="4000">
                <a:solidFill>
                  <a:schemeClr val="bg2"/>
                </a:solidFill>
                <a:latin typeface="Consolas" panose="020B0609020204030204" pitchFamily="49" charset="0"/>
              </a:rPr>
              <a:t>30, 30, 25, 28, 2, 4</a:t>
            </a:r>
            <a:r>
              <a:rPr lang="en-US" altLang="en-US" sz="4000">
                <a:solidFill>
                  <a:schemeClr val="bg2"/>
                </a:solidFill>
                <a:latin typeface="Consolas" panose="020B06090202040302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83C69D35-29AA-BF76-3A36-36935C780D20}"/>
              </a:ext>
            </a:extLst>
          </p:cNvPr>
          <p:cNvSpPr txBox="1"/>
          <p:nvPr/>
        </p:nvSpPr>
        <p:spPr>
          <a:xfrm>
            <a:off x="2446403" y="3996655"/>
            <a:ext cx="2064951" cy="461665"/>
          </a:xfrm>
          <a:prstGeom prst="rect">
            <a:avLst/>
          </a:prstGeom>
          <a:noFill/>
        </p:spPr>
        <p:txBody>
          <a:bodyPr wrap="square">
            <a:spAutoFit/>
          </a:bodyPr>
          <a:lstStyle/>
          <a:p>
            <a:pPr eaLnBrk="0" fontAlgn="base" hangingPunct="0">
              <a:spcBef>
                <a:spcPct val="0"/>
              </a:spcBef>
              <a:spcAft>
                <a:spcPct val="0"/>
              </a:spcAft>
            </a:pPr>
            <a:r>
              <a:rPr lang="en-US" altLang="en-US" sz="2400" b="1">
                <a:solidFill>
                  <a:schemeClr val="bg2"/>
                </a:solidFill>
                <a:latin typeface="Consolas" panose="020B0609020204030204" pitchFamily="49" charset="0"/>
                <a:cs typeface="Courier New" panose="02070309020205020404" pitchFamily="49" charset="0"/>
              </a:rPr>
              <a:t>Mean: 19.83</a:t>
            </a:r>
          </a:p>
        </p:txBody>
      </p:sp>
      <p:sp>
        <p:nvSpPr>
          <p:cNvPr id="8" name="TextBox 7">
            <a:extLst>
              <a:ext uri="{FF2B5EF4-FFF2-40B4-BE49-F238E27FC236}">
                <a16:creationId xmlns:a16="http://schemas.microsoft.com/office/drawing/2014/main" id="{6C2B0EB0-D807-D4C0-58FF-FF38E27350C0}"/>
              </a:ext>
            </a:extLst>
          </p:cNvPr>
          <p:cNvSpPr txBox="1"/>
          <p:nvPr/>
        </p:nvSpPr>
        <p:spPr>
          <a:xfrm>
            <a:off x="6545825" y="5057359"/>
            <a:ext cx="2596896" cy="461665"/>
          </a:xfrm>
          <a:prstGeom prst="rect">
            <a:avLst/>
          </a:prstGeom>
          <a:noFill/>
        </p:spPr>
        <p:txBody>
          <a:bodyPr wrap="square">
            <a:spAutoFit/>
          </a:bodyPr>
          <a:lstStyle/>
          <a:p>
            <a:pPr eaLnBrk="0" fontAlgn="base" hangingPunct="0">
              <a:spcBef>
                <a:spcPct val="0"/>
              </a:spcBef>
              <a:spcAft>
                <a:spcPct val="0"/>
              </a:spcAft>
            </a:pPr>
            <a:r>
              <a:rPr lang="en-US" altLang="en-US" sz="2400" b="1">
                <a:solidFill>
                  <a:schemeClr val="bg2"/>
                </a:solidFill>
                <a:latin typeface="Consolas" panose="020B0609020204030204" pitchFamily="49" charset="0"/>
                <a:cs typeface="Courier New" panose="02070309020205020404" pitchFamily="49" charset="0"/>
              </a:rPr>
              <a:t>Median: 26.50</a:t>
            </a:r>
          </a:p>
        </p:txBody>
      </p:sp>
      <p:sp>
        <p:nvSpPr>
          <p:cNvPr id="13" name="TextBox 12">
            <a:extLst>
              <a:ext uri="{FF2B5EF4-FFF2-40B4-BE49-F238E27FC236}">
                <a16:creationId xmlns:a16="http://schemas.microsoft.com/office/drawing/2014/main" id="{B25D458B-64D6-6D41-4797-55ECD864518B}"/>
              </a:ext>
            </a:extLst>
          </p:cNvPr>
          <p:cNvSpPr txBox="1"/>
          <p:nvPr/>
        </p:nvSpPr>
        <p:spPr>
          <a:xfrm>
            <a:off x="3494846" y="763494"/>
            <a:ext cx="4599432" cy="1446550"/>
          </a:xfrm>
          <a:prstGeom prst="rect">
            <a:avLst/>
          </a:prstGeom>
          <a:noFill/>
        </p:spPr>
        <p:txBody>
          <a:bodyPr wrap="square">
            <a:spAutoFit/>
          </a:bodyPr>
          <a:lstStyle/>
          <a:p>
            <a:pPr eaLnBrk="0" fontAlgn="base" hangingPunct="0">
              <a:spcBef>
                <a:spcPct val="0"/>
              </a:spcBef>
              <a:spcAft>
                <a:spcPct val="0"/>
              </a:spcAft>
            </a:pPr>
            <a:r>
              <a:rPr lang="en-US" altLang="en-US" sz="8800" b="1">
                <a:solidFill>
                  <a:schemeClr val="bg2"/>
                </a:solidFill>
                <a:latin typeface="Consolas" panose="020B0609020204030204" pitchFamily="49" charset="0"/>
                <a:cs typeface="Courier New" panose="02070309020205020404" pitchFamily="49" charset="0"/>
              </a:rPr>
              <a:t>Read: 1</a:t>
            </a:r>
          </a:p>
        </p:txBody>
      </p:sp>
      <p:sp>
        <p:nvSpPr>
          <p:cNvPr id="21" name="TextBox 20">
            <a:extLst>
              <a:ext uri="{FF2B5EF4-FFF2-40B4-BE49-F238E27FC236}">
                <a16:creationId xmlns:a16="http://schemas.microsoft.com/office/drawing/2014/main" id="{73A5E11C-2156-F07E-6886-DFBBC3421322}"/>
              </a:ext>
            </a:extLst>
          </p:cNvPr>
          <p:cNvSpPr txBox="1"/>
          <p:nvPr/>
        </p:nvSpPr>
        <p:spPr>
          <a:xfrm>
            <a:off x="5562117" y="3905822"/>
            <a:ext cx="4768527" cy="523220"/>
          </a:xfrm>
          <a:prstGeom prst="rect">
            <a:avLst/>
          </a:prstGeom>
          <a:noFill/>
        </p:spPr>
        <p:txBody>
          <a:bodyPr wrap="square">
            <a:spAutoFit/>
          </a:bodyPr>
          <a:lstStyle/>
          <a:p>
            <a:pPr eaLnBrk="0" fontAlgn="base" hangingPunct="0">
              <a:spcBef>
                <a:spcPct val="0"/>
              </a:spcBef>
              <a:spcAft>
                <a:spcPct val="0"/>
              </a:spcAft>
            </a:pPr>
            <a:r>
              <a:rPr lang="en-US" altLang="en-US" sz="2800">
                <a:solidFill>
                  <a:schemeClr val="bg2"/>
                </a:solidFill>
                <a:latin typeface="Consolas" panose="020B0609020204030204" pitchFamily="49" charset="0"/>
                <a:cs typeface="Courier New" panose="02070309020205020404" pitchFamily="49" charset="0"/>
              </a:rPr>
              <a:t>[2, 4, 25, 28, </a:t>
            </a:r>
            <a:r>
              <a:rPr lang="en-US" sz="2800">
                <a:solidFill>
                  <a:schemeClr val="bg2"/>
                </a:solidFill>
                <a:latin typeface="Consolas" panose="020B0609020204030204" pitchFamily="49" charset="0"/>
              </a:rPr>
              <a:t>30, 30</a:t>
            </a:r>
            <a:r>
              <a:rPr lang="en-US" altLang="en-US" sz="2800">
                <a:solidFill>
                  <a:schemeClr val="bg2"/>
                </a:solidFill>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341407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anim calcmode="lin" valueType="num">
                                      <p:cBhvr>
                                        <p:cTn id="36" dur="1000" fill="hold"/>
                                        <p:tgtEl>
                                          <p:spTgt spid="21"/>
                                        </p:tgtEl>
                                        <p:attrNameLst>
                                          <p:attrName>ppt_x</p:attrName>
                                        </p:attrNameLst>
                                      </p:cBhvr>
                                      <p:tavLst>
                                        <p:tav tm="0">
                                          <p:val>
                                            <p:strVal val="#ppt_x"/>
                                          </p:val>
                                        </p:tav>
                                        <p:tav tm="100000">
                                          <p:val>
                                            <p:strVal val="#ppt_x"/>
                                          </p:val>
                                        </p:tav>
                                      </p:tavLst>
                                    </p:anim>
                                    <p:anim calcmode="lin" valueType="num">
                                      <p:cBhvr>
                                        <p:cTn id="3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3"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DA1172-FC82-57A2-6679-209BF72C73B4}"/>
              </a:ext>
            </a:extLst>
          </p:cNvPr>
          <p:cNvSpPr txBox="1"/>
          <p:nvPr/>
        </p:nvSpPr>
        <p:spPr>
          <a:xfrm>
            <a:off x="372083" y="276740"/>
            <a:ext cx="5153228" cy="1569660"/>
          </a:xfrm>
          <a:prstGeom prst="rect">
            <a:avLst/>
          </a:prstGeom>
          <a:noFill/>
        </p:spPr>
        <p:txBody>
          <a:bodyPr wrap="square">
            <a:spAutoFit/>
          </a:bodyPr>
          <a:lstStyle/>
          <a:p>
            <a:r>
              <a:rPr lang="en-US" sz="3200" b="1">
                <a:solidFill>
                  <a:schemeClr val="bg1"/>
                </a:solidFill>
                <a:latin typeface="Arial" panose="020B0604020202020204" pitchFamily="34" charset="0"/>
                <a:cs typeface="Arial" panose="020B0604020202020204" pitchFamily="34" charset="0"/>
              </a:rPr>
              <a:t>Filtering Sequence Reads with </a:t>
            </a:r>
            <a:r>
              <a:rPr lang="en-US" sz="3200" b="1">
                <a:solidFill>
                  <a:schemeClr val="accent2">
                    <a:lumMod val="60000"/>
                    <a:lumOff val="40000"/>
                  </a:schemeClr>
                </a:solidFill>
                <a:latin typeface="Arial" panose="020B0604020202020204" pitchFamily="34" charset="0"/>
                <a:cs typeface="Arial" panose="020B0604020202020204" pitchFamily="34" charset="0"/>
              </a:rPr>
              <a:t>filter_goodread</a:t>
            </a:r>
          </a:p>
          <a:p>
            <a:r>
              <a:rPr lang="en-US" sz="3200" b="1">
                <a:solidFill>
                  <a:schemeClr val="bg1"/>
                </a:solidFill>
                <a:latin typeface="Arial" panose="020B0604020202020204" pitchFamily="34" charset="0"/>
                <a:ea typeface="ADLaM Display" panose="020F0502020204030204" pitchFamily="2" charset="0"/>
                <a:cs typeface="Arial" panose="020B0604020202020204" pitchFamily="34" charset="0"/>
              </a:rPr>
              <a:t> </a:t>
            </a:r>
          </a:p>
        </p:txBody>
      </p:sp>
      <p:pic>
        <p:nvPicPr>
          <p:cNvPr id="10" name="Picture 9">
            <a:extLst>
              <a:ext uri="{FF2B5EF4-FFF2-40B4-BE49-F238E27FC236}">
                <a16:creationId xmlns:a16="http://schemas.microsoft.com/office/drawing/2014/main" id="{39510948-CF82-7C06-D9BD-465869C22828}"/>
              </a:ext>
            </a:extLst>
          </p:cNvPr>
          <p:cNvPicPr>
            <a:picLocks noChangeAspect="1"/>
          </p:cNvPicPr>
          <p:nvPr/>
        </p:nvPicPr>
        <p:blipFill>
          <a:blip r:embed="rId3"/>
          <a:stretch>
            <a:fillRect/>
          </a:stretch>
        </p:blipFill>
        <p:spPr>
          <a:xfrm>
            <a:off x="4200285" y="612899"/>
            <a:ext cx="897341" cy="897341"/>
          </a:xfrm>
          <a:prstGeom prst="rect">
            <a:avLst/>
          </a:prstGeom>
        </p:spPr>
      </p:pic>
      <p:sp>
        <p:nvSpPr>
          <p:cNvPr id="11" name="TextBox 10">
            <a:extLst>
              <a:ext uri="{FF2B5EF4-FFF2-40B4-BE49-F238E27FC236}">
                <a16:creationId xmlns:a16="http://schemas.microsoft.com/office/drawing/2014/main" id="{186918EB-0CF2-7EDC-3820-D8EDAE58D38E}"/>
              </a:ext>
            </a:extLst>
          </p:cNvPr>
          <p:cNvSpPr txBox="1"/>
          <p:nvPr/>
        </p:nvSpPr>
        <p:spPr>
          <a:xfrm>
            <a:off x="463685" y="1460482"/>
            <a:ext cx="7711535" cy="369332"/>
          </a:xfrm>
          <a:prstGeom prst="rect">
            <a:avLst/>
          </a:prstGeom>
          <a:noFill/>
        </p:spPr>
        <p:txBody>
          <a:bodyPr wrap="none" rtlCol="0">
            <a:spAutoFit/>
          </a:bodyPr>
          <a:lstStyle/>
          <a:p>
            <a:pPr marL="285750" indent="-285750">
              <a:buSzPct val="150000"/>
              <a:buFont typeface="Arial" panose="020B0604020202020204" pitchFamily="34" charset="0"/>
              <a:buChar char="•"/>
            </a:pPr>
            <a:r>
              <a:rPr lang="en-US">
                <a:solidFill>
                  <a:schemeClr val="bg1"/>
                </a:solidFill>
                <a:latin typeface="Aptos" panose="020B0004020202020204" pitchFamily="34" charset="0"/>
                <a:cs typeface="Arial" panose="020B0604020202020204" pitchFamily="34" charset="0"/>
              </a:rPr>
              <a:t>Filters read from a FASTQ file based on a quality score threshold (Qcutoff)</a:t>
            </a:r>
          </a:p>
        </p:txBody>
      </p:sp>
      <p:sp>
        <p:nvSpPr>
          <p:cNvPr id="15" name="TextBox 14">
            <a:extLst>
              <a:ext uri="{FF2B5EF4-FFF2-40B4-BE49-F238E27FC236}">
                <a16:creationId xmlns:a16="http://schemas.microsoft.com/office/drawing/2014/main" id="{9E734D31-1622-D5E9-6585-4E4B90F9C58D}"/>
              </a:ext>
            </a:extLst>
          </p:cNvPr>
          <p:cNvSpPr txBox="1"/>
          <p:nvPr/>
        </p:nvSpPr>
        <p:spPr>
          <a:xfrm>
            <a:off x="940116" y="2550875"/>
            <a:ext cx="877163" cy="369332"/>
          </a:xfrm>
          <a:prstGeom prst="rect">
            <a:avLst/>
          </a:prstGeom>
          <a:noFill/>
        </p:spPr>
        <p:txBody>
          <a:bodyPr wrap="none" rtlCol="0">
            <a:spAutoFit/>
          </a:bodyPr>
          <a:lstStyle/>
          <a:p>
            <a:r>
              <a:rPr lang="en-US" b="1">
                <a:solidFill>
                  <a:schemeClr val="accent2">
                    <a:lumMod val="60000"/>
                    <a:lumOff val="40000"/>
                  </a:schemeClr>
                </a:solidFill>
                <a:latin typeface="Arial" panose="020B0604020202020204" pitchFamily="34" charset="0"/>
                <a:cs typeface="Arial" panose="020B0604020202020204" pitchFamily="34" charset="0"/>
              </a:rPr>
              <a:t>INPUT</a:t>
            </a:r>
          </a:p>
        </p:txBody>
      </p:sp>
      <p:sp>
        <p:nvSpPr>
          <p:cNvPr id="16" name="TextBox 15">
            <a:extLst>
              <a:ext uri="{FF2B5EF4-FFF2-40B4-BE49-F238E27FC236}">
                <a16:creationId xmlns:a16="http://schemas.microsoft.com/office/drawing/2014/main" id="{6C0C8F2B-9C2E-F9C8-B248-351E43216648}"/>
              </a:ext>
            </a:extLst>
          </p:cNvPr>
          <p:cNvSpPr txBox="1"/>
          <p:nvPr/>
        </p:nvSpPr>
        <p:spPr>
          <a:xfrm>
            <a:off x="666003" y="3047790"/>
            <a:ext cx="1425390" cy="646331"/>
          </a:xfrm>
          <a:prstGeom prst="rect">
            <a:avLst/>
          </a:prstGeom>
          <a:noFill/>
        </p:spPr>
        <p:txBody>
          <a:bodyPr wrap="none" rtlCol="0">
            <a:spAutoFit/>
          </a:bodyPr>
          <a:lstStyle/>
          <a:p>
            <a:pPr>
              <a:buSzPct val="150000"/>
            </a:pPr>
            <a:r>
              <a:rPr lang="en-US">
                <a:solidFill>
                  <a:schemeClr val="bg1"/>
                </a:solidFill>
                <a:latin typeface="Courier New" panose="02070309020205020404" pitchFamily="49" charset="0"/>
                <a:cs typeface="Courier New" panose="02070309020205020404" pitchFamily="49" charset="0"/>
              </a:rPr>
              <a:t>File_path</a:t>
            </a:r>
          </a:p>
          <a:p>
            <a:pPr algn="ctr">
              <a:buSzPct val="150000"/>
            </a:pPr>
            <a:r>
              <a:rPr lang="en-US">
                <a:solidFill>
                  <a:schemeClr val="bg1"/>
                </a:solidFill>
                <a:latin typeface="Courier New" panose="02070309020205020404" pitchFamily="49" charset="0"/>
                <a:cs typeface="Courier New" panose="02070309020205020404" pitchFamily="49" charset="0"/>
              </a:rPr>
              <a:t>Qcutoff</a:t>
            </a:r>
          </a:p>
        </p:txBody>
      </p:sp>
      <p:sp>
        <p:nvSpPr>
          <p:cNvPr id="17" name="TextBox 16">
            <a:extLst>
              <a:ext uri="{FF2B5EF4-FFF2-40B4-BE49-F238E27FC236}">
                <a16:creationId xmlns:a16="http://schemas.microsoft.com/office/drawing/2014/main" id="{BE2E212F-81A2-1FD5-4359-342917F8D32D}"/>
              </a:ext>
            </a:extLst>
          </p:cNvPr>
          <p:cNvSpPr txBox="1"/>
          <p:nvPr/>
        </p:nvSpPr>
        <p:spPr>
          <a:xfrm>
            <a:off x="9513806" y="2550875"/>
            <a:ext cx="1133644" cy="369332"/>
          </a:xfrm>
          <a:prstGeom prst="rect">
            <a:avLst/>
          </a:prstGeom>
          <a:noFill/>
        </p:spPr>
        <p:txBody>
          <a:bodyPr wrap="none" rtlCol="0">
            <a:spAutoFit/>
          </a:bodyPr>
          <a:lstStyle/>
          <a:p>
            <a:r>
              <a:rPr lang="en-US" b="1">
                <a:solidFill>
                  <a:schemeClr val="accent2">
                    <a:lumMod val="60000"/>
                    <a:lumOff val="40000"/>
                  </a:schemeClr>
                </a:solidFill>
                <a:latin typeface="Arial" panose="020B0604020202020204" pitchFamily="34" charset="0"/>
                <a:cs typeface="Arial" panose="020B0604020202020204" pitchFamily="34" charset="0"/>
              </a:rPr>
              <a:t>OUTPUT</a:t>
            </a:r>
          </a:p>
        </p:txBody>
      </p:sp>
      <p:sp>
        <p:nvSpPr>
          <p:cNvPr id="18" name="TextBox 17">
            <a:extLst>
              <a:ext uri="{FF2B5EF4-FFF2-40B4-BE49-F238E27FC236}">
                <a16:creationId xmlns:a16="http://schemas.microsoft.com/office/drawing/2014/main" id="{D33CA608-E09B-4B10-5CE0-3B52267D184C}"/>
              </a:ext>
            </a:extLst>
          </p:cNvPr>
          <p:cNvSpPr txBox="1"/>
          <p:nvPr/>
        </p:nvSpPr>
        <p:spPr>
          <a:xfrm>
            <a:off x="8782534" y="3047789"/>
            <a:ext cx="2671903" cy="646331"/>
          </a:xfrm>
          <a:prstGeom prst="rect">
            <a:avLst/>
          </a:prstGeom>
          <a:noFill/>
        </p:spPr>
        <p:txBody>
          <a:bodyPr wrap="square" rtlCol="0">
            <a:spAutoFit/>
          </a:bodyPr>
          <a:lstStyle/>
          <a:p>
            <a:pPr algn="ctr">
              <a:buSzPct val="150000"/>
            </a:pPr>
            <a:r>
              <a:rPr lang="en-US">
                <a:solidFill>
                  <a:schemeClr val="bg1"/>
                </a:solidFill>
                <a:latin typeface="Courier New" panose="02070309020205020404" pitchFamily="49" charset="0"/>
                <a:cs typeface="Courier New" panose="02070309020205020404" pitchFamily="49" charset="0"/>
              </a:rPr>
              <a:t>A dictionary (filtered_reads)</a:t>
            </a:r>
          </a:p>
        </p:txBody>
      </p:sp>
      <p:sp>
        <p:nvSpPr>
          <p:cNvPr id="19" name="Right Arrow 18">
            <a:extLst>
              <a:ext uri="{FF2B5EF4-FFF2-40B4-BE49-F238E27FC236}">
                <a16:creationId xmlns:a16="http://schemas.microsoft.com/office/drawing/2014/main" id="{54A58930-2931-06D7-5C47-7AB5E4648613}"/>
              </a:ext>
            </a:extLst>
          </p:cNvPr>
          <p:cNvSpPr/>
          <p:nvPr/>
        </p:nvSpPr>
        <p:spPr>
          <a:xfrm>
            <a:off x="2300359" y="3187467"/>
            <a:ext cx="509573" cy="250361"/>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EC73D59-B6DD-EF44-5663-505462D7168A}"/>
              </a:ext>
            </a:extLst>
          </p:cNvPr>
          <p:cNvSpPr txBox="1"/>
          <p:nvPr/>
        </p:nvSpPr>
        <p:spPr>
          <a:xfrm>
            <a:off x="3287457" y="3437828"/>
            <a:ext cx="4773119" cy="923330"/>
          </a:xfrm>
          <a:prstGeom prst="rect">
            <a:avLst/>
          </a:prstGeom>
          <a:noFill/>
        </p:spPr>
        <p:txBody>
          <a:bodyPr wrap="square">
            <a:spAutoFit/>
          </a:bodyPr>
          <a:lstStyle/>
          <a:p>
            <a:r>
              <a:rPr lang="en-US">
                <a:solidFill>
                  <a:schemeClr val="bg1"/>
                </a:solidFill>
                <a:latin typeface="Courier New" panose="02070309020205020404" pitchFamily="49" charset="0"/>
                <a:cs typeface="Courier New" panose="02070309020205020404" pitchFamily="49" charset="0"/>
              </a:rPr>
              <a:t>for rec, Q2 in Q_values.items():</a:t>
            </a:r>
          </a:p>
          <a:p>
            <a:r>
              <a:rPr lang="th-TH">
                <a:solidFill>
                  <a:schemeClr val="bg1"/>
                </a:solidFill>
                <a:latin typeface="Courier New" panose="02070309020205020404" pitchFamily="49" charset="0"/>
                <a:cs typeface="Courier New" panose="02070309020205020404" pitchFamily="49" charset="0"/>
              </a:rPr>
              <a:t>    </a:t>
            </a:r>
            <a:r>
              <a:rPr lang="en-US">
                <a:solidFill>
                  <a:schemeClr val="bg1"/>
                </a:solidFill>
                <a:latin typeface="Courier New" panose="02070309020205020404" pitchFamily="49" charset="0"/>
                <a:cs typeface="Courier New" panose="02070309020205020404" pitchFamily="49" charset="0"/>
              </a:rPr>
              <a:t>if int(Q2) &gt;= Qcutoff:</a:t>
            </a:r>
          </a:p>
          <a:p>
            <a:r>
              <a:rPr lang="en-US">
                <a:solidFill>
                  <a:schemeClr val="bg1"/>
                </a:solidFill>
                <a:latin typeface="Courier New" panose="02070309020205020404" pitchFamily="49" charset="0"/>
                <a:cs typeface="Courier New" panose="02070309020205020404" pitchFamily="49" charset="0"/>
              </a:rPr>
              <a:t>    </a:t>
            </a:r>
            <a:r>
              <a:rPr lang="th-TH">
                <a:solidFill>
                  <a:schemeClr val="bg1"/>
                </a:solidFill>
                <a:latin typeface="Courier New" panose="02070309020205020404" pitchFamily="49" charset="0"/>
                <a:cs typeface="Courier New" panose="02070309020205020404" pitchFamily="49" charset="0"/>
              </a:rPr>
              <a:t>    </a:t>
            </a:r>
            <a:r>
              <a:rPr lang="en-US">
                <a:solidFill>
                  <a:schemeClr val="bg1"/>
                </a:solidFill>
                <a:latin typeface="Courier New" panose="02070309020205020404" pitchFamily="49" charset="0"/>
                <a:cs typeface="Courier New" panose="02070309020205020404" pitchFamily="49" charset="0"/>
              </a:rPr>
              <a:t>filtered_reads[rec] = Q2</a:t>
            </a:r>
          </a:p>
        </p:txBody>
      </p:sp>
      <p:sp>
        <p:nvSpPr>
          <p:cNvPr id="22" name="Right Arrow 21">
            <a:extLst>
              <a:ext uri="{FF2B5EF4-FFF2-40B4-BE49-F238E27FC236}">
                <a16:creationId xmlns:a16="http://schemas.microsoft.com/office/drawing/2014/main" id="{DA865A85-4F39-6406-C874-E3BAE6EAFB67}"/>
              </a:ext>
            </a:extLst>
          </p:cNvPr>
          <p:cNvSpPr/>
          <p:nvPr/>
        </p:nvSpPr>
        <p:spPr>
          <a:xfrm>
            <a:off x="8272961" y="3170881"/>
            <a:ext cx="509573" cy="250361"/>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A38F8BB-C3F6-1A82-694C-7C555AB1B5F7}"/>
              </a:ext>
            </a:extLst>
          </p:cNvPr>
          <p:cNvGrpSpPr/>
          <p:nvPr/>
        </p:nvGrpSpPr>
        <p:grpSpPr>
          <a:xfrm>
            <a:off x="2888295" y="2599119"/>
            <a:ext cx="4942144" cy="897341"/>
            <a:chOff x="6950332" y="767071"/>
            <a:chExt cx="4942144" cy="897341"/>
          </a:xfrm>
        </p:grpSpPr>
        <p:sp>
          <p:nvSpPr>
            <p:cNvPr id="24" name="Rectangle: Rounded Corners 46">
              <a:extLst>
                <a:ext uri="{FF2B5EF4-FFF2-40B4-BE49-F238E27FC236}">
                  <a16:creationId xmlns:a16="http://schemas.microsoft.com/office/drawing/2014/main" id="{44989BBE-539E-35FE-34AF-78F1DDC8A14E}"/>
                </a:ext>
              </a:extLst>
            </p:cNvPr>
            <p:cNvSpPr/>
            <p:nvPr/>
          </p:nvSpPr>
          <p:spPr>
            <a:xfrm>
              <a:off x="7399001" y="1012542"/>
              <a:ext cx="4493475" cy="406400"/>
            </a:xfrm>
            <a:prstGeom prst="roundRect">
              <a:avLst/>
            </a:prstGeom>
            <a:solidFill>
              <a:schemeClr val="bg1"/>
            </a:solidFill>
            <a:ln w="28575">
              <a:solidFill>
                <a:srgbClr val="FFC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ts val="1350"/>
                </a:lnSpc>
              </a:pPr>
              <a:r>
                <a:rPr lang="en-US" sz="1400" b="1">
                  <a:solidFill>
                    <a:schemeClr val="tx1"/>
                  </a:solidFill>
                  <a:effectLst/>
                  <a:latin typeface="Courier New" panose="02070309020205020404" pitchFamily="49" charset="0"/>
                  <a:cs typeface="Courier New" panose="02070309020205020404" pitchFamily="49" charset="0"/>
                </a:rPr>
                <a:t>  filter_goodread(file_path, Qcutoff)</a:t>
              </a:r>
            </a:p>
          </p:txBody>
        </p:sp>
        <p:pic>
          <p:nvPicPr>
            <p:cNvPr id="25" name="Picture 24">
              <a:extLst>
                <a:ext uri="{FF2B5EF4-FFF2-40B4-BE49-F238E27FC236}">
                  <a16:creationId xmlns:a16="http://schemas.microsoft.com/office/drawing/2014/main" id="{B18746A1-072D-76B4-29FD-3310030465B3}"/>
                </a:ext>
              </a:extLst>
            </p:cNvPr>
            <p:cNvPicPr>
              <a:picLocks noChangeAspect="1"/>
            </p:cNvPicPr>
            <p:nvPr/>
          </p:nvPicPr>
          <p:blipFill>
            <a:blip r:embed="rId3"/>
            <a:stretch>
              <a:fillRect/>
            </a:stretch>
          </p:blipFill>
          <p:spPr>
            <a:xfrm>
              <a:off x="6950332" y="767071"/>
              <a:ext cx="897341" cy="897341"/>
            </a:xfrm>
            <a:prstGeom prst="rect">
              <a:avLst/>
            </a:prstGeom>
          </p:spPr>
        </p:pic>
      </p:grpSp>
      <p:cxnSp>
        <p:nvCxnSpPr>
          <p:cNvPr id="8" name="Straight Arrow Connector 7">
            <a:extLst>
              <a:ext uri="{FF2B5EF4-FFF2-40B4-BE49-F238E27FC236}">
                <a16:creationId xmlns:a16="http://schemas.microsoft.com/office/drawing/2014/main" id="{5AED13E8-E7AA-F74F-D690-1D75990179C5}"/>
              </a:ext>
            </a:extLst>
          </p:cNvPr>
          <p:cNvCxnSpPr/>
          <p:nvPr/>
        </p:nvCxnSpPr>
        <p:spPr>
          <a:xfrm flipV="1">
            <a:off x="1378697" y="3836686"/>
            <a:ext cx="0" cy="772080"/>
          </a:xfrm>
          <a:prstGeom prst="straightConnector1">
            <a:avLst/>
          </a:prstGeom>
          <a:ln w="12700">
            <a:solidFill>
              <a:schemeClr val="bg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AA86A2DD-FE4E-5C62-3C4F-9A9F868D5D30}"/>
              </a:ext>
            </a:extLst>
          </p:cNvPr>
          <p:cNvSpPr txBox="1"/>
          <p:nvPr/>
        </p:nvSpPr>
        <p:spPr>
          <a:xfrm>
            <a:off x="666003" y="4751331"/>
            <a:ext cx="3064773" cy="369332"/>
          </a:xfrm>
          <a:prstGeom prst="rect">
            <a:avLst/>
          </a:prstGeom>
          <a:noFill/>
        </p:spPr>
        <p:txBody>
          <a:bodyPr wrap="square" rtlCol="0">
            <a:spAutoFit/>
          </a:bodyPr>
          <a:lstStyle/>
          <a:p>
            <a:pPr>
              <a:buSzPct val="150000"/>
            </a:pPr>
            <a:r>
              <a:rPr lang="en-US">
                <a:solidFill>
                  <a:schemeClr val="bg1"/>
                </a:solidFill>
                <a:latin typeface="Courier New" panose="02070309020205020404" pitchFamily="49" charset="0"/>
                <a:cs typeface="Courier New" panose="02070309020205020404" pitchFamily="49" charset="0"/>
              </a:rPr>
              <a:t>User defined Qcutoff</a:t>
            </a:r>
          </a:p>
        </p:txBody>
      </p:sp>
      <p:sp>
        <p:nvSpPr>
          <p:cNvPr id="12" name="TextBox 11">
            <a:extLst>
              <a:ext uri="{FF2B5EF4-FFF2-40B4-BE49-F238E27FC236}">
                <a16:creationId xmlns:a16="http://schemas.microsoft.com/office/drawing/2014/main" id="{C939146B-EE07-3EA2-3D43-D056CA01ED58}"/>
              </a:ext>
            </a:extLst>
          </p:cNvPr>
          <p:cNvSpPr txBox="1"/>
          <p:nvPr/>
        </p:nvSpPr>
        <p:spPr>
          <a:xfrm>
            <a:off x="10648371" y="1310970"/>
            <a:ext cx="1447801" cy="707886"/>
          </a:xfrm>
          <a:prstGeom prst="rect">
            <a:avLst/>
          </a:prstGeom>
          <a:noFill/>
        </p:spPr>
        <p:txBody>
          <a:bodyPr wrap="square" rtlCol="0">
            <a:spAutoFit/>
          </a:bodyPr>
          <a:lstStyle/>
          <a:p>
            <a:r>
              <a:rPr lang="en-US" sz="4000" b="1">
                <a:solidFill>
                  <a:schemeClr val="bg1"/>
                </a:solidFill>
                <a:latin typeface="Franklin Gothic Demi" panose="020B0703020102020204" pitchFamily="34" charset="0"/>
                <a:ea typeface="ADLaM Display" panose="020F0502020204030204" pitchFamily="2" charset="0"/>
                <a:cs typeface="Hadassah Friedlaender" panose="020F0502020204030204" pitchFamily="18" charset="-79"/>
              </a:rPr>
              <a:t>PFFP</a:t>
            </a:r>
          </a:p>
        </p:txBody>
      </p:sp>
      <p:grpSp>
        <p:nvGrpSpPr>
          <p:cNvPr id="13" name="Group 12">
            <a:extLst>
              <a:ext uri="{FF2B5EF4-FFF2-40B4-BE49-F238E27FC236}">
                <a16:creationId xmlns:a16="http://schemas.microsoft.com/office/drawing/2014/main" id="{816F158C-5BD8-5BBE-C264-EFC220D30A50}"/>
              </a:ext>
            </a:extLst>
          </p:cNvPr>
          <p:cNvGrpSpPr>
            <a:grpSpLocks noChangeAspect="1"/>
          </p:cNvGrpSpPr>
          <p:nvPr/>
        </p:nvGrpSpPr>
        <p:grpSpPr>
          <a:xfrm>
            <a:off x="10633668" y="195093"/>
            <a:ext cx="1282400" cy="1184498"/>
            <a:chOff x="3388606" y="3522600"/>
            <a:chExt cx="2002784" cy="1849887"/>
          </a:xfrm>
        </p:grpSpPr>
        <p:sp>
          <p:nvSpPr>
            <p:cNvPr id="14" name="Oval 13">
              <a:extLst>
                <a:ext uri="{FF2B5EF4-FFF2-40B4-BE49-F238E27FC236}">
                  <a16:creationId xmlns:a16="http://schemas.microsoft.com/office/drawing/2014/main" id="{249E693A-E894-AA02-F38A-DE6B16910BC3}"/>
                </a:ext>
              </a:extLst>
            </p:cNvPr>
            <p:cNvSpPr/>
            <p:nvPr/>
          </p:nvSpPr>
          <p:spPr>
            <a:xfrm>
              <a:off x="3388606" y="3522600"/>
              <a:ext cx="1916680" cy="1742718"/>
            </a:xfrm>
            <a:prstGeom prst="ellipse">
              <a:avLst/>
            </a:prstGeom>
            <a:solidFill>
              <a:schemeClr val="accent6">
                <a:lumMod val="60000"/>
                <a:lumOff val="4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0" name="Picture 11" descr="20+ Meme Icons to Express Yourself... Meme-ingfully [Free Download]">
              <a:extLst>
                <a:ext uri="{FF2B5EF4-FFF2-40B4-BE49-F238E27FC236}">
                  <a16:creationId xmlns:a16="http://schemas.microsoft.com/office/drawing/2014/main" id="{40DFC729-F4A8-2751-F625-7D5C986A6D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474710" y="3853483"/>
              <a:ext cx="1916680" cy="151900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6" name="Straight Arrow Connector 25">
            <a:extLst>
              <a:ext uri="{FF2B5EF4-FFF2-40B4-BE49-F238E27FC236}">
                <a16:creationId xmlns:a16="http://schemas.microsoft.com/office/drawing/2014/main" id="{B96ACC5B-318D-3A40-7E8F-909AC8507216}"/>
              </a:ext>
            </a:extLst>
          </p:cNvPr>
          <p:cNvCxnSpPr>
            <a:cxnSpLocks/>
          </p:cNvCxnSpPr>
          <p:nvPr/>
        </p:nvCxnSpPr>
        <p:spPr>
          <a:xfrm>
            <a:off x="10128444" y="3836686"/>
            <a:ext cx="0" cy="772080"/>
          </a:xfrm>
          <a:prstGeom prst="straightConnector1">
            <a:avLst/>
          </a:prstGeom>
          <a:ln w="12700">
            <a:solidFill>
              <a:schemeClr val="bg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7C35F786-3B28-83FE-038F-5662A49F1C49}"/>
              </a:ext>
            </a:extLst>
          </p:cNvPr>
          <p:cNvSpPr txBox="1"/>
          <p:nvPr/>
        </p:nvSpPr>
        <p:spPr>
          <a:xfrm>
            <a:off x="8596057" y="4751331"/>
            <a:ext cx="3064773" cy="646331"/>
          </a:xfrm>
          <a:prstGeom prst="rect">
            <a:avLst/>
          </a:prstGeom>
          <a:noFill/>
        </p:spPr>
        <p:txBody>
          <a:bodyPr wrap="square" rtlCol="0">
            <a:spAutoFit/>
          </a:bodyPr>
          <a:lstStyle/>
          <a:p>
            <a:pPr>
              <a:buSzPct val="150000"/>
            </a:pPr>
            <a:r>
              <a:rPr lang="en-US">
                <a:solidFill>
                  <a:schemeClr val="bg1"/>
                </a:solidFill>
                <a:latin typeface="Courier New" panose="02070309020205020404" pitchFamily="49" charset="0"/>
                <a:cs typeface="Courier New" panose="02070309020205020404" pitchFamily="49" charset="0"/>
              </a:rPr>
              <a:t>Only reads that pass the quality threshold</a:t>
            </a:r>
          </a:p>
        </p:txBody>
      </p:sp>
      <p:sp>
        <p:nvSpPr>
          <p:cNvPr id="31" name="TextBox 30">
            <a:extLst>
              <a:ext uri="{FF2B5EF4-FFF2-40B4-BE49-F238E27FC236}">
                <a16:creationId xmlns:a16="http://schemas.microsoft.com/office/drawing/2014/main" id="{0F49F707-FCD1-0828-1E7A-78F7F980552D}"/>
              </a:ext>
            </a:extLst>
          </p:cNvPr>
          <p:cNvSpPr txBox="1"/>
          <p:nvPr/>
        </p:nvSpPr>
        <p:spPr>
          <a:xfrm>
            <a:off x="8060575" y="3730405"/>
            <a:ext cx="650702" cy="430887"/>
          </a:xfrm>
          <a:prstGeom prst="rect">
            <a:avLst/>
          </a:prstGeom>
          <a:noFill/>
        </p:spPr>
        <p:txBody>
          <a:bodyPr wrap="square">
            <a:spAutoFit/>
          </a:bodyPr>
          <a:lstStyle/>
          <a:p>
            <a:r>
              <a:rPr lang="en-US" sz="1100" b="1">
                <a:solidFill>
                  <a:schemeClr val="accent2">
                    <a:lumMod val="60000"/>
                    <a:lumOff val="40000"/>
                  </a:schemeClr>
                </a:solidFill>
                <a:latin typeface="Courier New" panose="02070309020205020404" pitchFamily="49" charset="0"/>
                <a:cs typeface="Courier New" panose="02070309020205020404" pitchFamily="49" charset="0"/>
              </a:rPr>
              <a:t>code snip</a:t>
            </a:r>
          </a:p>
        </p:txBody>
      </p:sp>
      <p:sp>
        <p:nvSpPr>
          <p:cNvPr id="32" name="Double Brace 31">
            <a:extLst>
              <a:ext uri="{FF2B5EF4-FFF2-40B4-BE49-F238E27FC236}">
                <a16:creationId xmlns:a16="http://schemas.microsoft.com/office/drawing/2014/main" id="{39792E7D-1B0E-D010-8BF0-2B387CB66E15}"/>
              </a:ext>
            </a:extLst>
          </p:cNvPr>
          <p:cNvSpPr/>
          <p:nvPr/>
        </p:nvSpPr>
        <p:spPr>
          <a:xfrm>
            <a:off x="3162408" y="3476395"/>
            <a:ext cx="4898167" cy="430887"/>
          </a:xfrm>
          <a:prstGeom prst="bracePair">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2" name="Group 1">
            <a:extLst>
              <a:ext uri="{FF2B5EF4-FFF2-40B4-BE49-F238E27FC236}">
                <a16:creationId xmlns:a16="http://schemas.microsoft.com/office/drawing/2014/main" id="{01C994B0-E832-8006-CEF2-DD3A0340C137}"/>
              </a:ext>
            </a:extLst>
          </p:cNvPr>
          <p:cNvGrpSpPr>
            <a:grpSpLocks noChangeAspect="1"/>
          </p:cNvGrpSpPr>
          <p:nvPr/>
        </p:nvGrpSpPr>
        <p:grpSpPr>
          <a:xfrm>
            <a:off x="9770393" y="364949"/>
            <a:ext cx="569200" cy="531063"/>
            <a:chOff x="9014339" y="304812"/>
            <a:chExt cx="1395931" cy="1302399"/>
          </a:xfrm>
        </p:grpSpPr>
        <p:pic>
          <p:nvPicPr>
            <p:cNvPr id="3" name="Picture 2">
              <a:extLst>
                <a:ext uri="{FF2B5EF4-FFF2-40B4-BE49-F238E27FC236}">
                  <a16:creationId xmlns:a16="http://schemas.microsoft.com/office/drawing/2014/main" id="{A45DBBCA-6F71-1BED-7510-951AA5CD98F4}"/>
                </a:ext>
              </a:extLst>
            </p:cNvPr>
            <p:cNvPicPr>
              <a:picLocks noChangeAspect="1"/>
            </p:cNvPicPr>
            <p:nvPr/>
          </p:nvPicPr>
          <p:blipFill>
            <a:blip r:embed="rId5"/>
            <a:stretch>
              <a:fillRect/>
            </a:stretch>
          </p:blipFill>
          <p:spPr>
            <a:xfrm>
              <a:off x="9014339" y="304812"/>
              <a:ext cx="1007445" cy="1007445"/>
            </a:xfrm>
            <a:prstGeom prst="rect">
              <a:avLst/>
            </a:prstGeom>
          </p:spPr>
        </p:pic>
        <p:pic>
          <p:nvPicPr>
            <p:cNvPr id="4" name="Picture 3">
              <a:extLst>
                <a:ext uri="{FF2B5EF4-FFF2-40B4-BE49-F238E27FC236}">
                  <a16:creationId xmlns:a16="http://schemas.microsoft.com/office/drawing/2014/main" id="{F2AFD7CD-E7A3-9725-3F8F-E994D27FBC3D}"/>
                </a:ext>
              </a:extLst>
            </p:cNvPr>
            <p:cNvPicPr>
              <a:picLocks noChangeAspect="1"/>
            </p:cNvPicPr>
            <p:nvPr/>
          </p:nvPicPr>
          <p:blipFill>
            <a:blip r:embed="rId3"/>
            <a:stretch>
              <a:fillRect/>
            </a:stretch>
          </p:blipFill>
          <p:spPr>
            <a:xfrm>
              <a:off x="9480784" y="677725"/>
              <a:ext cx="929486" cy="929486"/>
            </a:xfrm>
            <a:prstGeom prst="rect">
              <a:avLst/>
            </a:prstGeom>
          </p:spPr>
        </p:pic>
      </p:grpSp>
      <p:sp>
        <p:nvSpPr>
          <p:cNvPr id="6" name="TextBox 5">
            <a:extLst>
              <a:ext uri="{FF2B5EF4-FFF2-40B4-BE49-F238E27FC236}">
                <a16:creationId xmlns:a16="http://schemas.microsoft.com/office/drawing/2014/main" id="{C1FD375C-2F92-4D59-002A-8EAEB50C9E93}"/>
              </a:ext>
            </a:extLst>
          </p:cNvPr>
          <p:cNvSpPr txBox="1"/>
          <p:nvPr/>
        </p:nvSpPr>
        <p:spPr>
          <a:xfrm>
            <a:off x="6400799" y="357107"/>
            <a:ext cx="3277951"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a:solidFill>
                  <a:schemeClr val="bg2"/>
                </a:solidFill>
                <a:latin typeface="Arial" panose="020B0604020202020204" pitchFamily="34" charset="0"/>
              </a:rPr>
              <a:t>Filtering</a:t>
            </a:r>
            <a:r>
              <a:rPr kumimoji="0" lang="en-US" altLang="en-US" sz="2400" b="1" i="0" u="none" strike="noStrike" cap="none" normalizeH="0" baseline="0">
                <a:ln>
                  <a:noFill/>
                </a:ln>
                <a:solidFill>
                  <a:schemeClr val="bg2"/>
                </a:solidFill>
                <a:effectLst/>
                <a:latin typeface="Arial" panose="020B0604020202020204" pitchFamily="34" charset="0"/>
              </a:rPr>
              <a:t> </a:t>
            </a:r>
            <a:r>
              <a:rPr lang="en-US" altLang="en-US" sz="2400" b="1">
                <a:solidFill>
                  <a:schemeClr val="bg2"/>
                </a:solidFill>
                <a:latin typeface="Arial" panose="020B0604020202020204" pitchFamily="34" charset="0"/>
              </a:rPr>
              <a:t>Subpackage</a:t>
            </a:r>
            <a:endParaRPr kumimoji="0" lang="en-US" altLang="en-US" sz="2400" b="1" i="0" u="none" strike="noStrike" cap="none" normalizeH="0" baseline="0">
              <a:ln>
                <a:noFill/>
              </a:ln>
              <a:solidFill>
                <a:schemeClr val="bg2"/>
              </a:solidFill>
              <a:effectLst/>
              <a:latin typeface="Arial" panose="020B0604020202020204" pitchFamily="34" charset="0"/>
            </a:endParaRPr>
          </a:p>
        </p:txBody>
      </p:sp>
    </p:spTree>
    <p:extLst>
      <p:ext uri="{BB962C8B-B14F-4D97-AF65-F5344CB8AC3E}">
        <p14:creationId xmlns:p14="http://schemas.microsoft.com/office/powerpoint/2010/main" val="2969244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E58281-AD59-6D28-1D4F-26B50FA94744}"/>
              </a:ext>
            </a:extLst>
          </p:cNvPr>
          <p:cNvSpPr txBox="1"/>
          <p:nvPr/>
        </p:nvSpPr>
        <p:spPr>
          <a:xfrm>
            <a:off x="372083" y="276740"/>
            <a:ext cx="9128052" cy="1569660"/>
          </a:xfrm>
          <a:prstGeom prst="rect">
            <a:avLst/>
          </a:prstGeom>
          <a:noFill/>
        </p:spPr>
        <p:txBody>
          <a:bodyPr wrap="square">
            <a:spAutoFit/>
          </a:bodyPr>
          <a:lstStyle/>
          <a:p>
            <a:r>
              <a:rPr lang="en-US" sz="3200" b="1">
                <a:solidFill>
                  <a:schemeClr val="bg1"/>
                </a:solidFill>
                <a:latin typeface="Arial" panose="020B0604020202020204" pitchFamily="34" charset="0"/>
                <a:cs typeface="Arial" panose="020B0604020202020204" pitchFamily="34" charset="0"/>
              </a:rPr>
              <a:t>Generate a new FASTQ file with </a:t>
            </a:r>
            <a:r>
              <a:rPr lang="en-US" sz="3200" b="1">
                <a:solidFill>
                  <a:schemeClr val="accent2">
                    <a:lumMod val="60000"/>
                    <a:lumOff val="40000"/>
                  </a:schemeClr>
                </a:solidFill>
                <a:latin typeface="Arial" panose="020B0604020202020204" pitchFamily="34" charset="0"/>
                <a:cs typeface="Arial" panose="020B0604020202020204" pitchFamily="34" charset="0"/>
              </a:rPr>
              <a:t>write_fastq</a:t>
            </a:r>
          </a:p>
          <a:p>
            <a:r>
              <a:rPr lang="en-US" sz="3200" b="1">
                <a:solidFill>
                  <a:schemeClr val="bg1"/>
                </a:solidFill>
                <a:latin typeface="Arial" panose="020B0604020202020204" pitchFamily="34" charset="0"/>
                <a:cs typeface="Arial" panose="020B0604020202020204" pitchFamily="34" charset="0"/>
              </a:rPr>
              <a:t>in</a:t>
            </a:r>
            <a:r>
              <a:rPr lang="en-US" sz="3200" b="1">
                <a:solidFill>
                  <a:schemeClr val="accent2">
                    <a:lumMod val="60000"/>
                    <a:lumOff val="40000"/>
                  </a:schemeClr>
                </a:solidFill>
                <a:latin typeface="Arial" panose="020B0604020202020204" pitchFamily="34" charset="0"/>
                <a:cs typeface="Arial" panose="020B0604020202020204" pitchFamily="34" charset="0"/>
              </a:rPr>
              <a:t>     main_report.py</a:t>
            </a:r>
          </a:p>
          <a:p>
            <a:r>
              <a:rPr lang="en-US" sz="3200" b="1">
                <a:solidFill>
                  <a:schemeClr val="bg1"/>
                </a:solidFill>
                <a:latin typeface="Arial" panose="020B0604020202020204" pitchFamily="34" charset="0"/>
                <a:ea typeface="ADLaM Display" panose="020F0502020204030204" pitchFamily="2" charset="0"/>
                <a:cs typeface="Arial" panose="020B0604020202020204" pitchFamily="34" charset="0"/>
              </a:rPr>
              <a:t> </a:t>
            </a:r>
          </a:p>
        </p:txBody>
      </p:sp>
      <p:pic>
        <p:nvPicPr>
          <p:cNvPr id="3" name="Picture 2">
            <a:extLst>
              <a:ext uri="{FF2B5EF4-FFF2-40B4-BE49-F238E27FC236}">
                <a16:creationId xmlns:a16="http://schemas.microsoft.com/office/drawing/2014/main" id="{A3FC41DA-C73F-8529-DE2F-4618078FB2E4}"/>
              </a:ext>
            </a:extLst>
          </p:cNvPr>
          <p:cNvPicPr>
            <a:picLocks noChangeAspect="1"/>
          </p:cNvPicPr>
          <p:nvPr/>
        </p:nvPicPr>
        <p:blipFill>
          <a:blip r:embed="rId3"/>
          <a:stretch>
            <a:fillRect/>
          </a:stretch>
        </p:blipFill>
        <p:spPr>
          <a:xfrm>
            <a:off x="8695283" y="164229"/>
            <a:ext cx="897341" cy="897341"/>
          </a:xfrm>
          <a:prstGeom prst="rect">
            <a:avLst/>
          </a:prstGeom>
        </p:spPr>
      </p:pic>
      <p:grpSp>
        <p:nvGrpSpPr>
          <p:cNvPr id="4" name="Group 3">
            <a:extLst>
              <a:ext uri="{FF2B5EF4-FFF2-40B4-BE49-F238E27FC236}">
                <a16:creationId xmlns:a16="http://schemas.microsoft.com/office/drawing/2014/main" id="{6D4DCB05-E7BB-F3D0-E0EA-2181754BB4C8}"/>
              </a:ext>
            </a:extLst>
          </p:cNvPr>
          <p:cNvGrpSpPr>
            <a:grpSpLocks noChangeAspect="1"/>
          </p:cNvGrpSpPr>
          <p:nvPr/>
        </p:nvGrpSpPr>
        <p:grpSpPr>
          <a:xfrm>
            <a:off x="854732" y="855066"/>
            <a:ext cx="521680" cy="567011"/>
            <a:chOff x="3563097" y="3245082"/>
            <a:chExt cx="1832193" cy="1991401"/>
          </a:xfrm>
        </p:grpSpPr>
        <p:pic>
          <p:nvPicPr>
            <p:cNvPr id="5" name="Picture 6" descr="file Free Icon Download | FreeImages">
              <a:extLst>
                <a:ext uri="{FF2B5EF4-FFF2-40B4-BE49-F238E27FC236}">
                  <a16:creationId xmlns:a16="http://schemas.microsoft.com/office/drawing/2014/main" id="{7FF1C51F-B163-7056-9684-F2473D6607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097" y="3245082"/>
              <a:ext cx="1730971" cy="1730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4585070-DDF9-DAF1-12E6-42FBBECD8826}"/>
                </a:ext>
              </a:extLst>
            </p:cNvPr>
            <p:cNvPicPr>
              <a:picLocks noChangeAspect="1"/>
            </p:cNvPicPr>
            <p:nvPr/>
          </p:nvPicPr>
          <p:blipFill>
            <a:blip r:embed="rId3"/>
            <a:stretch>
              <a:fillRect/>
            </a:stretch>
          </p:blipFill>
          <p:spPr>
            <a:xfrm>
              <a:off x="4163675" y="4004868"/>
              <a:ext cx="1231615" cy="1231615"/>
            </a:xfrm>
            <a:prstGeom prst="rect">
              <a:avLst/>
            </a:prstGeom>
          </p:spPr>
        </p:pic>
      </p:grpSp>
      <p:sp>
        <p:nvSpPr>
          <p:cNvPr id="7" name="TextBox 6">
            <a:extLst>
              <a:ext uri="{FF2B5EF4-FFF2-40B4-BE49-F238E27FC236}">
                <a16:creationId xmlns:a16="http://schemas.microsoft.com/office/drawing/2014/main" id="{7426AD7D-F62F-AE0D-E0C8-37FB4D83BCCE}"/>
              </a:ext>
            </a:extLst>
          </p:cNvPr>
          <p:cNvSpPr txBox="1"/>
          <p:nvPr/>
        </p:nvSpPr>
        <p:spPr>
          <a:xfrm>
            <a:off x="372083" y="1565317"/>
            <a:ext cx="10360085" cy="290913"/>
          </a:xfrm>
          <a:prstGeom prst="rect">
            <a:avLst/>
          </a:prstGeom>
          <a:noFill/>
        </p:spPr>
        <p:txBody>
          <a:bodyPr wrap="square" rtlCol="0">
            <a:spAutoFit/>
          </a:bodyPr>
          <a:lstStyle/>
          <a:p>
            <a:pPr marL="285750" indent="-285750">
              <a:lnSpc>
                <a:spcPts val="1350"/>
              </a:lnSpc>
              <a:buSzPct val="100000"/>
              <a:buFont typeface="Arial" panose="020B0604020202020204" pitchFamily="34" charset="0"/>
              <a:buChar char="•"/>
            </a:pPr>
            <a:r>
              <a:rPr lang="en-US">
                <a:solidFill>
                  <a:schemeClr val="bg1"/>
                </a:solidFill>
                <a:latin typeface="Aptos" panose="020B0004020202020204" pitchFamily="34" charset="0"/>
                <a:cs typeface="Arial" panose="020B0604020202020204" pitchFamily="34" charset="0"/>
              </a:rPr>
              <a:t>Creates a new FASTQ file containing only the reads that pass the quality score threshold (Qcutoff)</a:t>
            </a:r>
          </a:p>
        </p:txBody>
      </p:sp>
      <p:sp>
        <p:nvSpPr>
          <p:cNvPr id="8" name="TextBox 7">
            <a:extLst>
              <a:ext uri="{FF2B5EF4-FFF2-40B4-BE49-F238E27FC236}">
                <a16:creationId xmlns:a16="http://schemas.microsoft.com/office/drawing/2014/main" id="{31941575-1CBA-250C-23E6-AF0246D4E266}"/>
              </a:ext>
            </a:extLst>
          </p:cNvPr>
          <p:cNvSpPr txBox="1"/>
          <p:nvPr/>
        </p:nvSpPr>
        <p:spPr>
          <a:xfrm>
            <a:off x="1264331" y="2276193"/>
            <a:ext cx="877163" cy="369332"/>
          </a:xfrm>
          <a:prstGeom prst="rect">
            <a:avLst/>
          </a:prstGeom>
          <a:noFill/>
        </p:spPr>
        <p:txBody>
          <a:bodyPr wrap="none" rtlCol="0">
            <a:spAutoFit/>
          </a:bodyPr>
          <a:lstStyle/>
          <a:p>
            <a:r>
              <a:rPr lang="en-US" b="1">
                <a:solidFill>
                  <a:schemeClr val="accent2">
                    <a:lumMod val="60000"/>
                    <a:lumOff val="40000"/>
                  </a:schemeClr>
                </a:solidFill>
                <a:latin typeface="Arial" panose="020B0604020202020204" pitchFamily="34" charset="0"/>
                <a:cs typeface="Arial" panose="020B0604020202020204" pitchFamily="34" charset="0"/>
              </a:rPr>
              <a:t>INPUT</a:t>
            </a:r>
          </a:p>
        </p:txBody>
      </p:sp>
      <p:sp>
        <p:nvSpPr>
          <p:cNvPr id="9" name="TextBox 8">
            <a:extLst>
              <a:ext uri="{FF2B5EF4-FFF2-40B4-BE49-F238E27FC236}">
                <a16:creationId xmlns:a16="http://schemas.microsoft.com/office/drawing/2014/main" id="{8C3AE517-B05D-BFD2-DD64-13CB40328C1E}"/>
              </a:ext>
            </a:extLst>
          </p:cNvPr>
          <p:cNvSpPr txBox="1"/>
          <p:nvPr/>
        </p:nvSpPr>
        <p:spPr>
          <a:xfrm>
            <a:off x="854732" y="2632099"/>
            <a:ext cx="1701107" cy="923330"/>
          </a:xfrm>
          <a:prstGeom prst="rect">
            <a:avLst/>
          </a:prstGeom>
          <a:noFill/>
        </p:spPr>
        <p:txBody>
          <a:bodyPr wrap="none" rtlCol="0">
            <a:spAutoFit/>
          </a:bodyPr>
          <a:lstStyle/>
          <a:p>
            <a:pPr algn="ctr">
              <a:buSzPct val="150000"/>
            </a:pPr>
            <a:r>
              <a:rPr lang="en-US">
                <a:solidFill>
                  <a:schemeClr val="bg1"/>
                </a:solidFill>
                <a:latin typeface="Courier New" panose="02070309020205020404" pitchFamily="49" charset="0"/>
                <a:cs typeface="Courier New" panose="02070309020205020404" pitchFamily="49" charset="0"/>
              </a:rPr>
              <a:t>File_path</a:t>
            </a:r>
          </a:p>
          <a:p>
            <a:pPr algn="ctr">
              <a:buSzPct val="150000"/>
            </a:pPr>
            <a:r>
              <a:rPr lang="en-US">
                <a:solidFill>
                  <a:schemeClr val="bg1"/>
                </a:solidFill>
                <a:latin typeface="Courier New" panose="02070309020205020404" pitchFamily="49" charset="0"/>
                <a:cs typeface="Courier New" panose="02070309020205020404" pitchFamily="49" charset="0"/>
              </a:rPr>
              <a:t>File_naming</a:t>
            </a:r>
          </a:p>
          <a:p>
            <a:pPr algn="ctr">
              <a:buSzPct val="150000"/>
            </a:pPr>
            <a:r>
              <a:rPr lang="en-US">
                <a:solidFill>
                  <a:schemeClr val="bg1"/>
                </a:solidFill>
                <a:latin typeface="Courier New" panose="02070309020205020404" pitchFamily="49" charset="0"/>
                <a:cs typeface="Courier New" panose="02070309020205020404" pitchFamily="49" charset="0"/>
              </a:rPr>
              <a:t>Qcutoff</a:t>
            </a:r>
          </a:p>
        </p:txBody>
      </p:sp>
      <p:sp>
        <p:nvSpPr>
          <p:cNvPr id="10" name="TextBox 9">
            <a:extLst>
              <a:ext uri="{FF2B5EF4-FFF2-40B4-BE49-F238E27FC236}">
                <a16:creationId xmlns:a16="http://schemas.microsoft.com/office/drawing/2014/main" id="{08AC8512-49B5-D667-439A-2F39E354AE98}"/>
              </a:ext>
            </a:extLst>
          </p:cNvPr>
          <p:cNvSpPr txBox="1"/>
          <p:nvPr/>
        </p:nvSpPr>
        <p:spPr>
          <a:xfrm>
            <a:off x="9761129" y="4379107"/>
            <a:ext cx="1133644" cy="369332"/>
          </a:xfrm>
          <a:prstGeom prst="rect">
            <a:avLst/>
          </a:prstGeom>
          <a:noFill/>
        </p:spPr>
        <p:txBody>
          <a:bodyPr wrap="none" rtlCol="0">
            <a:spAutoFit/>
          </a:bodyPr>
          <a:lstStyle/>
          <a:p>
            <a:r>
              <a:rPr lang="en-US" b="1">
                <a:solidFill>
                  <a:schemeClr val="accent2">
                    <a:lumMod val="60000"/>
                    <a:lumOff val="40000"/>
                  </a:schemeClr>
                </a:solidFill>
                <a:latin typeface="Arial" panose="020B0604020202020204" pitchFamily="34" charset="0"/>
                <a:cs typeface="Arial" panose="020B0604020202020204" pitchFamily="34" charset="0"/>
              </a:rPr>
              <a:t>OUTPUT</a:t>
            </a:r>
          </a:p>
        </p:txBody>
      </p:sp>
      <p:sp>
        <p:nvSpPr>
          <p:cNvPr id="12" name="Right Arrow 11">
            <a:extLst>
              <a:ext uri="{FF2B5EF4-FFF2-40B4-BE49-F238E27FC236}">
                <a16:creationId xmlns:a16="http://schemas.microsoft.com/office/drawing/2014/main" id="{C696B6BA-E4CE-1150-1D98-B2EB97ADCC37}"/>
              </a:ext>
            </a:extLst>
          </p:cNvPr>
          <p:cNvSpPr/>
          <p:nvPr/>
        </p:nvSpPr>
        <p:spPr>
          <a:xfrm>
            <a:off x="2624574" y="2912785"/>
            <a:ext cx="509573" cy="250361"/>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F62882A-3890-8436-BF89-BA4A17613922}"/>
              </a:ext>
            </a:extLst>
          </p:cNvPr>
          <p:cNvGrpSpPr/>
          <p:nvPr/>
        </p:nvGrpSpPr>
        <p:grpSpPr>
          <a:xfrm>
            <a:off x="2965438" y="2236248"/>
            <a:ext cx="4736344" cy="1481820"/>
            <a:chOff x="6950332" y="767071"/>
            <a:chExt cx="4736344" cy="1481820"/>
          </a:xfrm>
        </p:grpSpPr>
        <p:sp>
          <p:nvSpPr>
            <p:cNvPr id="16" name="Rectangle: Rounded Corners 46">
              <a:extLst>
                <a:ext uri="{FF2B5EF4-FFF2-40B4-BE49-F238E27FC236}">
                  <a16:creationId xmlns:a16="http://schemas.microsoft.com/office/drawing/2014/main" id="{D9D88036-7B34-F5C1-EEF8-CD717E93ACA7}"/>
                </a:ext>
              </a:extLst>
            </p:cNvPr>
            <p:cNvSpPr/>
            <p:nvPr/>
          </p:nvSpPr>
          <p:spPr>
            <a:xfrm>
              <a:off x="7399002" y="1012542"/>
              <a:ext cx="4287674" cy="1236349"/>
            </a:xfrm>
            <a:prstGeom prst="roundRect">
              <a:avLst/>
            </a:prstGeom>
            <a:solidFill>
              <a:schemeClr val="bg1"/>
            </a:solidFill>
            <a:ln w="28575">
              <a:solidFill>
                <a:srgbClr val="FFC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ts val="1350"/>
                </a:lnSpc>
              </a:pPr>
              <a:r>
                <a:rPr lang="en-US" sz="1400" b="1">
                  <a:solidFill>
                    <a:schemeClr val="tx1"/>
                  </a:solidFill>
                  <a:latin typeface="Courier New" panose="02070309020205020404" pitchFamily="49" charset="0"/>
                  <a:cs typeface="Courier New" panose="02070309020205020404" pitchFamily="49" charset="0"/>
                </a:rPr>
                <a:t>  </a:t>
              </a:r>
            </a:p>
            <a:p>
              <a:pPr>
                <a:lnSpc>
                  <a:spcPts val="1350"/>
                </a:lnSpc>
              </a:pPr>
              <a:r>
                <a:rPr lang="en-US" sz="1400" b="1">
                  <a:solidFill>
                    <a:schemeClr val="tx1"/>
                  </a:solidFill>
                  <a:latin typeface="Courier New" panose="02070309020205020404" pitchFamily="49" charset="0"/>
                  <a:cs typeface="Courier New" panose="02070309020205020404" pitchFamily="49" charset="0"/>
                </a:rPr>
                <a:t>  filter_goodread(file_path, Qcutoff)</a:t>
              </a:r>
            </a:p>
            <a:p>
              <a:pPr>
                <a:lnSpc>
                  <a:spcPts val="1350"/>
                </a:lnSpc>
              </a:pPr>
              <a:r>
                <a:rPr lang="en-US" sz="1400" b="1">
                  <a:solidFill>
                    <a:schemeClr val="tx1"/>
                  </a:solidFill>
                  <a:latin typeface="Courier New" panose="02070309020205020404" pitchFamily="49" charset="0"/>
                  <a:cs typeface="Courier New" panose="02070309020205020404" pitchFamily="49" charset="0"/>
                </a:rPr>
                <a:t>  extract_fastq_ids(file_path)</a:t>
              </a:r>
            </a:p>
            <a:p>
              <a:pPr>
                <a:lnSpc>
                  <a:spcPts val="1350"/>
                </a:lnSpc>
              </a:pPr>
              <a:r>
                <a:rPr lang="en-US" sz="1400" b="1">
                  <a:solidFill>
                    <a:schemeClr val="tx1"/>
                  </a:solidFill>
                  <a:latin typeface="Courier New" panose="02070309020205020404" pitchFamily="49" charset="0"/>
                  <a:cs typeface="Courier New" panose="02070309020205020404" pitchFamily="49" charset="0"/>
                </a:rPr>
                <a:t>  extract_sequences(file_path)</a:t>
              </a:r>
            </a:p>
            <a:p>
              <a:pPr>
                <a:lnSpc>
                  <a:spcPts val="1350"/>
                </a:lnSpc>
              </a:pPr>
              <a:r>
                <a:rPr lang="en-US" sz="1400" b="1">
                  <a:solidFill>
                    <a:schemeClr val="tx1"/>
                  </a:solidFill>
                  <a:latin typeface="Courier New" panose="02070309020205020404" pitchFamily="49" charset="0"/>
                  <a:cs typeface="Courier New" panose="02070309020205020404" pitchFamily="49" charset="0"/>
                </a:rPr>
                <a:t>  extract_strand(file_path)</a:t>
              </a:r>
            </a:p>
            <a:p>
              <a:pPr>
                <a:lnSpc>
                  <a:spcPts val="1350"/>
                </a:lnSpc>
              </a:pPr>
              <a:r>
                <a:rPr lang="en-US" sz="1400" b="1">
                  <a:solidFill>
                    <a:schemeClr val="tx1"/>
                  </a:solidFill>
                  <a:latin typeface="Courier New" panose="02070309020205020404" pitchFamily="49" charset="0"/>
                  <a:cs typeface="Courier New" panose="02070309020205020404" pitchFamily="49" charset="0"/>
                </a:rPr>
                <a:t>  extract_phred(file_path)</a:t>
              </a:r>
            </a:p>
            <a:p>
              <a:pPr>
                <a:lnSpc>
                  <a:spcPts val="1350"/>
                </a:lnSpc>
              </a:pPr>
              <a:endParaRPr lang="en-US" sz="1400" b="1">
                <a:solidFill>
                  <a:schemeClr val="tx1"/>
                </a:solidFill>
                <a:effectLst/>
                <a:latin typeface="Courier New" panose="02070309020205020404" pitchFamily="49" charset="0"/>
                <a:cs typeface="Courier New" panose="02070309020205020404" pitchFamily="49" charset="0"/>
              </a:endParaRPr>
            </a:p>
          </p:txBody>
        </p:sp>
        <p:pic>
          <p:nvPicPr>
            <p:cNvPr id="17" name="Picture 16">
              <a:extLst>
                <a:ext uri="{FF2B5EF4-FFF2-40B4-BE49-F238E27FC236}">
                  <a16:creationId xmlns:a16="http://schemas.microsoft.com/office/drawing/2014/main" id="{27B7C9EE-F0F8-E8F3-5966-76747E0C2BB8}"/>
                </a:ext>
              </a:extLst>
            </p:cNvPr>
            <p:cNvPicPr>
              <a:picLocks noChangeAspect="1"/>
            </p:cNvPicPr>
            <p:nvPr/>
          </p:nvPicPr>
          <p:blipFill>
            <a:blip r:embed="rId3"/>
            <a:stretch>
              <a:fillRect/>
            </a:stretch>
          </p:blipFill>
          <p:spPr>
            <a:xfrm>
              <a:off x="6950332" y="767071"/>
              <a:ext cx="897341" cy="897341"/>
            </a:xfrm>
            <a:prstGeom prst="rect">
              <a:avLst/>
            </a:prstGeom>
          </p:spPr>
        </p:pic>
      </p:grpSp>
      <p:sp>
        <p:nvSpPr>
          <p:cNvPr id="26" name="TextBox 25">
            <a:extLst>
              <a:ext uri="{FF2B5EF4-FFF2-40B4-BE49-F238E27FC236}">
                <a16:creationId xmlns:a16="http://schemas.microsoft.com/office/drawing/2014/main" id="{6A825628-C30E-357D-D409-D24239E25EC4}"/>
              </a:ext>
            </a:extLst>
          </p:cNvPr>
          <p:cNvSpPr txBox="1"/>
          <p:nvPr/>
        </p:nvSpPr>
        <p:spPr>
          <a:xfrm>
            <a:off x="3597407" y="2176660"/>
            <a:ext cx="463588" cy="276999"/>
          </a:xfrm>
          <a:prstGeom prst="rect">
            <a:avLst/>
          </a:prstGeom>
          <a:noFill/>
        </p:spPr>
        <p:txBody>
          <a:bodyPr wrap="none" rtlCol="0">
            <a:spAutoFit/>
          </a:bodyPr>
          <a:lstStyle/>
          <a:p>
            <a:pPr algn="ctr">
              <a:buSzPct val="150000"/>
            </a:pPr>
            <a:r>
              <a:rPr lang="en-US" sz="1200">
                <a:solidFill>
                  <a:schemeClr val="bg1"/>
                </a:solidFill>
                <a:latin typeface="Courier New" panose="02070309020205020404" pitchFamily="49" charset="0"/>
                <a:cs typeface="Courier New" panose="02070309020205020404" pitchFamily="49" charset="0"/>
              </a:rPr>
              <a:t>USE</a:t>
            </a:r>
          </a:p>
        </p:txBody>
      </p:sp>
      <p:sp>
        <p:nvSpPr>
          <p:cNvPr id="28" name="TextBox 27">
            <a:extLst>
              <a:ext uri="{FF2B5EF4-FFF2-40B4-BE49-F238E27FC236}">
                <a16:creationId xmlns:a16="http://schemas.microsoft.com/office/drawing/2014/main" id="{3D0CC929-8624-1A93-648C-22B68C65F34D}"/>
              </a:ext>
            </a:extLst>
          </p:cNvPr>
          <p:cNvSpPr txBox="1"/>
          <p:nvPr/>
        </p:nvSpPr>
        <p:spPr>
          <a:xfrm>
            <a:off x="1051096" y="4561164"/>
            <a:ext cx="4726024" cy="584775"/>
          </a:xfrm>
          <a:prstGeom prst="rect">
            <a:avLst/>
          </a:prstGeom>
          <a:noFill/>
        </p:spPr>
        <p:txBody>
          <a:bodyPr wrap="square">
            <a:spAutoFit/>
          </a:bodyPr>
          <a:lstStyle/>
          <a:p>
            <a:r>
              <a:rPr lang="en-US" sz="1600">
                <a:solidFill>
                  <a:schemeClr val="bg1"/>
                </a:solidFill>
                <a:latin typeface="Courier New" panose="02070309020205020404" pitchFamily="49" charset="0"/>
                <a:cs typeface="Courier New" panose="02070309020205020404" pitchFamily="49" charset="0"/>
              </a:rPr>
              <a:t>Open the new FASTQ file (file_naming) </a:t>
            </a:r>
          </a:p>
          <a:p>
            <a:r>
              <a:rPr lang="en-US" sz="1600">
                <a:solidFill>
                  <a:schemeClr val="bg1"/>
                </a:solidFill>
                <a:latin typeface="Courier New" panose="02070309020205020404" pitchFamily="49" charset="0"/>
                <a:cs typeface="Courier New" panose="02070309020205020404" pitchFamily="49" charset="0"/>
              </a:rPr>
              <a:t>in write mode</a:t>
            </a:r>
          </a:p>
        </p:txBody>
      </p:sp>
      <p:sp>
        <p:nvSpPr>
          <p:cNvPr id="29" name="Right Arrow 28">
            <a:extLst>
              <a:ext uri="{FF2B5EF4-FFF2-40B4-BE49-F238E27FC236}">
                <a16:creationId xmlns:a16="http://schemas.microsoft.com/office/drawing/2014/main" id="{D7F1FBD0-0055-B4B5-F3E3-B22D4D691D78}"/>
              </a:ext>
            </a:extLst>
          </p:cNvPr>
          <p:cNvSpPr/>
          <p:nvPr/>
        </p:nvSpPr>
        <p:spPr>
          <a:xfrm>
            <a:off x="5979702" y="4728370"/>
            <a:ext cx="509573" cy="250361"/>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2596EBD2-5865-5BEB-ECE4-043EF287D1BB}"/>
              </a:ext>
            </a:extLst>
          </p:cNvPr>
          <p:cNvCxnSpPr>
            <a:cxnSpLocks/>
          </p:cNvCxnSpPr>
          <p:nvPr/>
        </p:nvCxnSpPr>
        <p:spPr>
          <a:xfrm>
            <a:off x="3890185" y="3927413"/>
            <a:ext cx="0" cy="550037"/>
          </a:xfrm>
          <a:prstGeom prst="straightConnector1">
            <a:avLst/>
          </a:prstGeom>
          <a:ln w="19050">
            <a:solidFill>
              <a:schemeClr val="bg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9B38252C-98D4-3A4E-ADF6-670103DD084B}"/>
              </a:ext>
            </a:extLst>
          </p:cNvPr>
          <p:cNvSpPr txBox="1"/>
          <p:nvPr/>
        </p:nvSpPr>
        <p:spPr>
          <a:xfrm>
            <a:off x="6649445" y="4182703"/>
            <a:ext cx="2239358" cy="1323439"/>
          </a:xfrm>
          <a:prstGeom prst="rect">
            <a:avLst/>
          </a:prstGeom>
          <a:noFill/>
        </p:spPr>
        <p:txBody>
          <a:bodyPr wrap="square">
            <a:spAutoFit/>
          </a:bodyPr>
          <a:lstStyle/>
          <a:p>
            <a:r>
              <a:rPr lang="en-US" sz="1600">
                <a:solidFill>
                  <a:schemeClr val="bg1"/>
                </a:solidFill>
                <a:latin typeface="Courier New" panose="02070309020205020404" pitchFamily="49" charset="0"/>
                <a:cs typeface="Courier New" panose="02070309020205020404" pitchFamily="49" charset="0"/>
              </a:rPr>
              <a:t>Retrieve </a:t>
            </a:r>
          </a:p>
          <a:p>
            <a:pPr marL="285750" indent="-285750">
              <a:buFontTx/>
              <a:buChar char="-"/>
            </a:pPr>
            <a:r>
              <a:rPr lang="en-US" sz="1600">
                <a:solidFill>
                  <a:schemeClr val="bg1"/>
                </a:solidFill>
                <a:latin typeface="Courier New" panose="02070309020205020404" pitchFamily="49" charset="0"/>
                <a:cs typeface="Courier New" panose="02070309020205020404" pitchFamily="49" charset="0"/>
              </a:rPr>
              <a:t>read ID</a:t>
            </a:r>
          </a:p>
          <a:p>
            <a:pPr marL="285750" indent="-285750">
              <a:buFontTx/>
              <a:buChar char="-"/>
            </a:pPr>
            <a:r>
              <a:rPr lang="en-US" sz="1600">
                <a:solidFill>
                  <a:schemeClr val="bg1"/>
                </a:solidFill>
                <a:latin typeface="Courier New" panose="02070309020205020404" pitchFamily="49" charset="0"/>
                <a:cs typeface="Courier New" panose="02070309020205020404" pitchFamily="49" charset="0"/>
              </a:rPr>
              <a:t>Sequence</a:t>
            </a:r>
          </a:p>
          <a:p>
            <a:pPr marL="285750" indent="-285750">
              <a:buFontTx/>
              <a:buChar char="-"/>
            </a:pPr>
            <a:r>
              <a:rPr lang="en-US" sz="1600">
                <a:solidFill>
                  <a:schemeClr val="bg1"/>
                </a:solidFill>
                <a:latin typeface="Courier New" panose="02070309020205020404" pitchFamily="49" charset="0"/>
                <a:cs typeface="Courier New" panose="02070309020205020404" pitchFamily="49" charset="0"/>
              </a:rPr>
              <a:t>Strand</a:t>
            </a:r>
          </a:p>
          <a:p>
            <a:pPr marL="285750" indent="-285750">
              <a:buFontTx/>
              <a:buChar char="-"/>
            </a:pPr>
            <a:r>
              <a:rPr lang="en-US" sz="1600">
                <a:solidFill>
                  <a:schemeClr val="bg1"/>
                </a:solidFill>
                <a:latin typeface="Courier New" panose="02070309020205020404" pitchFamily="49" charset="0"/>
                <a:cs typeface="Courier New" panose="02070309020205020404" pitchFamily="49" charset="0"/>
              </a:rPr>
              <a:t>quality score</a:t>
            </a:r>
          </a:p>
        </p:txBody>
      </p:sp>
      <p:sp>
        <p:nvSpPr>
          <p:cNvPr id="51" name="TextBox 50">
            <a:extLst>
              <a:ext uri="{FF2B5EF4-FFF2-40B4-BE49-F238E27FC236}">
                <a16:creationId xmlns:a16="http://schemas.microsoft.com/office/drawing/2014/main" id="{69987CEB-D20F-B5EA-E864-614949564D43}"/>
              </a:ext>
            </a:extLst>
          </p:cNvPr>
          <p:cNvSpPr txBox="1"/>
          <p:nvPr/>
        </p:nvSpPr>
        <p:spPr>
          <a:xfrm>
            <a:off x="9441359" y="4752743"/>
            <a:ext cx="1973173" cy="338554"/>
          </a:xfrm>
          <a:prstGeom prst="rect">
            <a:avLst/>
          </a:prstGeom>
          <a:noFill/>
        </p:spPr>
        <p:txBody>
          <a:bodyPr wrap="square">
            <a:spAutoFit/>
          </a:bodyPr>
          <a:lstStyle/>
          <a:p>
            <a:r>
              <a:rPr lang="en-US" sz="1600">
                <a:solidFill>
                  <a:schemeClr val="bg1"/>
                </a:solidFill>
                <a:latin typeface="Courier New" panose="02070309020205020404" pitchFamily="49" charset="0"/>
                <a:cs typeface="Courier New" panose="02070309020205020404" pitchFamily="49" charset="0"/>
              </a:rPr>
              <a:t>New FASTQ file</a:t>
            </a:r>
          </a:p>
        </p:txBody>
      </p:sp>
      <p:sp>
        <p:nvSpPr>
          <p:cNvPr id="52" name="Right Arrow 51">
            <a:extLst>
              <a:ext uri="{FF2B5EF4-FFF2-40B4-BE49-F238E27FC236}">
                <a16:creationId xmlns:a16="http://schemas.microsoft.com/office/drawing/2014/main" id="{2A53F9FF-8CDB-4C3A-C691-C64CAE0E7E2E}"/>
              </a:ext>
            </a:extLst>
          </p:cNvPr>
          <p:cNvSpPr/>
          <p:nvPr/>
        </p:nvSpPr>
        <p:spPr>
          <a:xfrm>
            <a:off x="8513894" y="4724066"/>
            <a:ext cx="509573" cy="250361"/>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833E23BF-40F2-FBCD-E9ED-35592AE0D87F}"/>
              </a:ext>
            </a:extLst>
          </p:cNvPr>
          <p:cNvSpPr txBox="1"/>
          <p:nvPr/>
        </p:nvSpPr>
        <p:spPr>
          <a:xfrm>
            <a:off x="6138261" y="5557202"/>
            <a:ext cx="4473134" cy="827150"/>
          </a:xfrm>
          <a:prstGeom prst="rect">
            <a:avLst/>
          </a:prstGeom>
          <a:noFill/>
        </p:spPr>
        <p:txBody>
          <a:bodyPr wrap="square">
            <a:spAutoFit/>
          </a:bodyPr>
          <a:lstStyle/>
          <a:p>
            <a:pPr>
              <a:lnSpc>
                <a:spcPts val="1350"/>
              </a:lnSpc>
            </a:pPr>
            <a:r>
              <a:rPr lang="en-US" sz="1400">
                <a:solidFill>
                  <a:schemeClr val="bg1"/>
                </a:solidFill>
                <a:latin typeface="Courier New" panose="02070309020205020404" pitchFamily="49" charset="0"/>
                <a:cs typeface="Courier New" panose="02070309020205020404" pitchFamily="49" charset="0"/>
              </a:rPr>
              <a:t>read_id = None</a:t>
            </a:r>
          </a:p>
          <a:p>
            <a:pPr>
              <a:lnSpc>
                <a:spcPts val="1350"/>
              </a:lnSpc>
            </a:pPr>
            <a:r>
              <a:rPr lang="en-US" sz="1400">
                <a:solidFill>
                  <a:schemeClr val="bg1"/>
                </a:solidFill>
                <a:latin typeface="Courier New" panose="02070309020205020404" pitchFamily="49" charset="0"/>
                <a:cs typeface="Courier New" panose="02070309020205020404" pitchFamily="49" charset="0"/>
              </a:rPr>
              <a:t>for rec_num, read in line1:</a:t>
            </a:r>
          </a:p>
          <a:p>
            <a:pPr>
              <a:lnSpc>
                <a:spcPts val="1350"/>
              </a:lnSpc>
            </a:pPr>
            <a:r>
              <a:rPr lang="th-TH" sz="1400">
                <a:solidFill>
                  <a:schemeClr val="bg1"/>
                </a:solidFill>
                <a:latin typeface="Courier New" panose="02070309020205020404" pitchFamily="49" charset="0"/>
                <a:cs typeface="Courier New" panose="02070309020205020404" pitchFamily="49" charset="0"/>
              </a:rPr>
              <a:t>    </a:t>
            </a:r>
            <a:r>
              <a:rPr lang="en-US" sz="1400">
                <a:solidFill>
                  <a:schemeClr val="bg1"/>
                </a:solidFill>
                <a:latin typeface="Courier New" panose="02070309020205020404" pitchFamily="49" charset="0"/>
                <a:cs typeface="Courier New" panose="02070309020205020404" pitchFamily="49" charset="0"/>
              </a:rPr>
              <a:t>if rec_num == record_num:</a:t>
            </a:r>
          </a:p>
          <a:p>
            <a:pPr>
              <a:lnSpc>
                <a:spcPts val="1350"/>
              </a:lnSpc>
            </a:pPr>
            <a:r>
              <a:rPr lang="th-TH" sz="1400">
                <a:solidFill>
                  <a:schemeClr val="bg1"/>
                </a:solidFill>
                <a:latin typeface="Courier New" panose="02070309020205020404" pitchFamily="49" charset="0"/>
                <a:cs typeface="Courier New" panose="02070309020205020404" pitchFamily="49" charset="0"/>
              </a:rPr>
              <a:t>        </a:t>
            </a:r>
            <a:r>
              <a:rPr lang="en-US" sz="1400">
                <a:solidFill>
                  <a:schemeClr val="bg1"/>
                </a:solidFill>
                <a:latin typeface="Courier New" panose="02070309020205020404" pitchFamily="49" charset="0"/>
                <a:cs typeface="Courier New" panose="02070309020205020404" pitchFamily="49" charset="0"/>
              </a:rPr>
              <a:t>read_id = read</a:t>
            </a:r>
          </a:p>
        </p:txBody>
      </p:sp>
      <p:sp>
        <p:nvSpPr>
          <p:cNvPr id="55" name="Double Brace 54">
            <a:extLst>
              <a:ext uri="{FF2B5EF4-FFF2-40B4-BE49-F238E27FC236}">
                <a16:creationId xmlns:a16="http://schemas.microsoft.com/office/drawing/2014/main" id="{355532FA-0C4B-3780-587E-0C0254C01B17}"/>
              </a:ext>
            </a:extLst>
          </p:cNvPr>
          <p:cNvSpPr/>
          <p:nvPr/>
        </p:nvSpPr>
        <p:spPr>
          <a:xfrm>
            <a:off x="6006951" y="5583021"/>
            <a:ext cx="3562694" cy="386179"/>
          </a:xfrm>
          <a:prstGeom prst="bracePair">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7" name="TextBox 56">
            <a:extLst>
              <a:ext uri="{FF2B5EF4-FFF2-40B4-BE49-F238E27FC236}">
                <a16:creationId xmlns:a16="http://schemas.microsoft.com/office/drawing/2014/main" id="{9D1985C5-95FC-BE11-4704-670E79657B79}"/>
              </a:ext>
            </a:extLst>
          </p:cNvPr>
          <p:cNvSpPr txBox="1"/>
          <p:nvPr/>
        </p:nvSpPr>
        <p:spPr>
          <a:xfrm>
            <a:off x="9622544" y="5776110"/>
            <a:ext cx="935951" cy="430887"/>
          </a:xfrm>
          <a:prstGeom prst="rect">
            <a:avLst/>
          </a:prstGeom>
          <a:noFill/>
        </p:spPr>
        <p:txBody>
          <a:bodyPr wrap="square">
            <a:spAutoFit/>
          </a:bodyPr>
          <a:lstStyle/>
          <a:p>
            <a:r>
              <a:rPr lang="en-US" sz="1100" b="1">
                <a:solidFill>
                  <a:schemeClr val="accent2">
                    <a:lumMod val="60000"/>
                    <a:lumOff val="40000"/>
                  </a:schemeClr>
                </a:solidFill>
                <a:latin typeface="Courier New" panose="02070309020205020404" pitchFamily="49" charset="0"/>
                <a:cs typeface="Courier New" panose="02070309020205020404" pitchFamily="49" charset="0"/>
              </a:rPr>
              <a:t>code snip</a:t>
            </a:r>
          </a:p>
        </p:txBody>
      </p:sp>
      <p:sp>
        <p:nvSpPr>
          <p:cNvPr id="58" name="TextBox 57">
            <a:extLst>
              <a:ext uri="{FF2B5EF4-FFF2-40B4-BE49-F238E27FC236}">
                <a16:creationId xmlns:a16="http://schemas.microsoft.com/office/drawing/2014/main" id="{D4F47F75-E69D-29C4-FFB0-0D04178350B8}"/>
              </a:ext>
            </a:extLst>
          </p:cNvPr>
          <p:cNvSpPr txBox="1"/>
          <p:nvPr/>
        </p:nvSpPr>
        <p:spPr>
          <a:xfrm>
            <a:off x="10648371" y="1310970"/>
            <a:ext cx="1447801" cy="707886"/>
          </a:xfrm>
          <a:prstGeom prst="rect">
            <a:avLst/>
          </a:prstGeom>
          <a:noFill/>
        </p:spPr>
        <p:txBody>
          <a:bodyPr wrap="square" rtlCol="0">
            <a:spAutoFit/>
          </a:bodyPr>
          <a:lstStyle/>
          <a:p>
            <a:r>
              <a:rPr lang="en-US" sz="4000" b="1">
                <a:solidFill>
                  <a:schemeClr val="bg1"/>
                </a:solidFill>
                <a:latin typeface="Franklin Gothic Demi" panose="020B0703020102020204" pitchFamily="34" charset="0"/>
                <a:ea typeface="ADLaM Display" panose="020F0502020204030204" pitchFamily="2" charset="0"/>
                <a:cs typeface="Hadassah Friedlaender" panose="020F0502020204030204" pitchFamily="18" charset="-79"/>
              </a:rPr>
              <a:t>PFFP</a:t>
            </a:r>
          </a:p>
        </p:txBody>
      </p:sp>
      <p:grpSp>
        <p:nvGrpSpPr>
          <p:cNvPr id="59" name="Group 58">
            <a:extLst>
              <a:ext uri="{FF2B5EF4-FFF2-40B4-BE49-F238E27FC236}">
                <a16:creationId xmlns:a16="http://schemas.microsoft.com/office/drawing/2014/main" id="{CF0A7D2E-C3A7-0D06-F3D5-EB91EC783E01}"/>
              </a:ext>
            </a:extLst>
          </p:cNvPr>
          <p:cNvGrpSpPr>
            <a:grpSpLocks noChangeAspect="1"/>
          </p:cNvGrpSpPr>
          <p:nvPr/>
        </p:nvGrpSpPr>
        <p:grpSpPr>
          <a:xfrm>
            <a:off x="10633668" y="195093"/>
            <a:ext cx="1282400" cy="1184498"/>
            <a:chOff x="3388606" y="3522600"/>
            <a:chExt cx="2002784" cy="1849887"/>
          </a:xfrm>
        </p:grpSpPr>
        <p:sp>
          <p:nvSpPr>
            <p:cNvPr id="60" name="Oval 59">
              <a:extLst>
                <a:ext uri="{FF2B5EF4-FFF2-40B4-BE49-F238E27FC236}">
                  <a16:creationId xmlns:a16="http://schemas.microsoft.com/office/drawing/2014/main" id="{3DB60EFF-BE41-3F54-E1AD-AC7932F4B839}"/>
                </a:ext>
              </a:extLst>
            </p:cNvPr>
            <p:cNvSpPr/>
            <p:nvPr/>
          </p:nvSpPr>
          <p:spPr>
            <a:xfrm>
              <a:off x="3388606" y="3522600"/>
              <a:ext cx="1916680" cy="1742718"/>
            </a:xfrm>
            <a:prstGeom prst="ellipse">
              <a:avLst/>
            </a:prstGeom>
            <a:solidFill>
              <a:schemeClr val="accent6">
                <a:lumMod val="60000"/>
                <a:lumOff val="4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1" name="Picture 11" descr="20+ Meme Icons to Express Yourself... Meme-ingfully [Free Download]">
              <a:extLst>
                <a:ext uri="{FF2B5EF4-FFF2-40B4-BE49-F238E27FC236}">
                  <a16:creationId xmlns:a16="http://schemas.microsoft.com/office/drawing/2014/main" id="{73DD4A72-B828-B496-12F2-CB2B930ADC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474710" y="3853483"/>
              <a:ext cx="1916680" cy="15190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4158BA33-E769-0470-2A85-4EB83B8BFACE}"/>
              </a:ext>
            </a:extLst>
          </p:cNvPr>
          <p:cNvGrpSpPr>
            <a:grpSpLocks noChangeAspect="1"/>
          </p:cNvGrpSpPr>
          <p:nvPr/>
        </p:nvGrpSpPr>
        <p:grpSpPr>
          <a:xfrm>
            <a:off x="10219982" y="2490429"/>
            <a:ext cx="918975" cy="857403"/>
            <a:chOff x="9014339" y="304812"/>
            <a:chExt cx="1395931" cy="1302399"/>
          </a:xfrm>
        </p:grpSpPr>
        <p:pic>
          <p:nvPicPr>
            <p:cNvPr id="13" name="Picture 12">
              <a:extLst>
                <a:ext uri="{FF2B5EF4-FFF2-40B4-BE49-F238E27FC236}">
                  <a16:creationId xmlns:a16="http://schemas.microsoft.com/office/drawing/2014/main" id="{06631240-9032-33C0-613D-D8A0D6643E31}"/>
                </a:ext>
              </a:extLst>
            </p:cNvPr>
            <p:cNvPicPr>
              <a:picLocks noChangeAspect="1"/>
            </p:cNvPicPr>
            <p:nvPr/>
          </p:nvPicPr>
          <p:blipFill>
            <a:blip r:embed="rId6"/>
            <a:stretch>
              <a:fillRect/>
            </a:stretch>
          </p:blipFill>
          <p:spPr>
            <a:xfrm>
              <a:off x="9014339" y="304812"/>
              <a:ext cx="1007445" cy="1007445"/>
            </a:xfrm>
            <a:prstGeom prst="rect">
              <a:avLst/>
            </a:prstGeom>
          </p:spPr>
        </p:pic>
        <p:pic>
          <p:nvPicPr>
            <p:cNvPr id="14" name="Picture 13">
              <a:extLst>
                <a:ext uri="{FF2B5EF4-FFF2-40B4-BE49-F238E27FC236}">
                  <a16:creationId xmlns:a16="http://schemas.microsoft.com/office/drawing/2014/main" id="{FA8C4796-B43C-C242-0CAF-45D4DD489347}"/>
                </a:ext>
              </a:extLst>
            </p:cNvPr>
            <p:cNvPicPr>
              <a:picLocks noChangeAspect="1"/>
            </p:cNvPicPr>
            <p:nvPr/>
          </p:nvPicPr>
          <p:blipFill>
            <a:blip r:embed="rId3"/>
            <a:stretch>
              <a:fillRect/>
            </a:stretch>
          </p:blipFill>
          <p:spPr>
            <a:xfrm>
              <a:off x="9480784" y="677725"/>
              <a:ext cx="929486" cy="929486"/>
            </a:xfrm>
            <a:prstGeom prst="rect">
              <a:avLst/>
            </a:prstGeom>
          </p:spPr>
        </p:pic>
      </p:grpSp>
      <p:sp>
        <p:nvSpPr>
          <p:cNvPr id="18" name="TextBox 17">
            <a:extLst>
              <a:ext uri="{FF2B5EF4-FFF2-40B4-BE49-F238E27FC236}">
                <a16:creationId xmlns:a16="http://schemas.microsoft.com/office/drawing/2014/main" id="{6AA26093-3AA7-6F15-FD0E-B0FF0BAF66C2}"/>
              </a:ext>
            </a:extLst>
          </p:cNvPr>
          <p:cNvSpPr txBox="1"/>
          <p:nvPr/>
        </p:nvSpPr>
        <p:spPr>
          <a:xfrm>
            <a:off x="9023467" y="2712584"/>
            <a:ext cx="2148411"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bg2"/>
                </a:solidFill>
                <a:effectLst/>
                <a:latin typeface="Arial" panose="020B0604020202020204" pitchFamily="34" charset="0"/>
              </a:rPr>
              <a:t>Report Subpackage</a:t>
            </a:r>
          </a:p>
        </p:txBody>
      </p:sp>
    </p:spTree>
    <p:extLst>
      <p:ext uri="{BB962C8B-B14F-4D97-AF65-F5344CB8AC3E}">
        <p14:creationId xmlns:p14="http://schemas.microsoft.com/office/powerpoint/2010/main" val="3740234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0E239-FC98-C05E-68CA-BA72C4E0B64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7CBF13E-1EB5-0452-6FF9-7F16441EB26F}"/>
              </a:ext>
            </a:extLst>
          </p:cNvPr>
          <p:cNvSpPr txBox="1"/>
          <p:nvPr/>
        </p:nvSpPr>
        <p:spPr>
          <a:xfrm>
            <a:off x="372083" y="276740"/>
            <a:ext cx="9527522" cy="1569660"/>
          </a:xfrm>
          <a:prstGeom prst="rect">
            <a:avLst/>
          </a:prstGeom>
          <a:noFill/>
        </p:spPr>
        <p:txBody>
          <a:bodyPr wrap="square">
            <a:spAutoFit/>
          </a:bodyPr>
          <a:lstStyle/>
          <a:p>
            <a:r>
              <a:rPr lang="en-US" sz="3200" b="1">
                <a:solidFill>
                  <a:schemeClr val="bg1"/>
                </a:solidFill>
                <a:latin typeface="Arial" panose="020B0604020202020204" pitchFamily="34" charset="0"/>
                <a:cs typeface="Arial" panose="020B0604020202020204" pitchFamily="34" charset="0"/>
              </a:rPr>
              <a:t>Report in TSV file format with </a:t>
            </a:r>
            <a:r>
              <a:rPr lang="en-US" sz="3200" b="1" err="1">
                <a:solidFill>
                  <a:schemeClr val="accent2">
                    <a:lumMod val="60000"/>
                    <a:lumOff val="40000"/>
                  </a:schemeClr>
                </a:solidFill>
                <a:latin typeface="Arial" panose="020B0604020202020204" pitchFamily="34" charset="0"/>
                <a:cs typeface="Arial" panose="020B0604020202020204" pitchFamily="34" charset="0"/>
              </a:rPr>
              <a:t>pass_report_tsv</a:t>
            </a:r>
            <a:endParaRPr lang="en-US" sz="3200" b="1">
              <a:solidFill>
                <a:schemeClr val="accent2">
                  <a:lumMod val="60000"/>
                  <a:lumOff val="40000"/>
                </a:schemeClr>
              </a:solidFill>
              <a:latin typeface="Arial" panose="020B0604020202020204" pitchFamily="34" charset="0"/>
              <a:cs typeface="Arial" panose="020B0604020202020204" pitchFamily="34" charset="0"/>
            </a:endParaRPr>
          </a:p>
          <a:p>
            <a:r>
              <a:rPr lang="en-US" sz="3200" b="1">
                <a:solidFill>
                  <a:schemeClr val="bg1"/>
                </a:solidFill>
                <a:latin typeface="Arial" panose="020B0604020202020204" pitchFamily="34" charset="0"/>
                <a:cs typeface="Arial" panose="020B0604020202020204" pitchFamily="34" charset="0"/>
              </a:rPr>
              <a:t>in</a:t>
            </a:r>
            <a:r>
              <a:rPr lang="en-US" sz="3200" b="1">
                <a:solidFill>
                  <a:schemeClr val="accent2">
                    <a:lumMod val="60000"/>
                    <a:lumOff val="40000"/>
                  </a:schemeClr>
                </a:solidFill>
                <a:latin typeface="Arial" panose="020B0604020202020204" pitchFamily="34" charset="0"/>
                <a:cs typeface="Arial" panose="020B0604020202020204" pitchFamily="34" charset="0"/>
              </a:rPr>
              <a:t>     main_report.py</a:t>
            </a:r>
          </a:p>
          <a:p>
            <a:r>
              <a:rPr lang="en-US" sz="3200" b="1">
                <a:solidFill>
                  <a:schemeClr val="bg1"/>
                </a:solidFill>
                <a:latin typeface="Arial" panose="020B0604020202020204" pitchFamily="34" charset="0"/>
                <a:ea typeface="ADLaM Display" panose="020F0502020204030204" pitchFamily="2" charset="0"/>
                <a:cs typeface="Arial" panose="020B0604020202020204" pitchFamily="34" charset="0"/>
              </a:rPr>
              <a:t> </a:t>
            </a:r>
          </a:p>
        </p:txBody>
      </p:sp>
      <p:pic>
        <p:nvPicPr>
          <p:cNvPr id="3" name="Picture 2">
            <a:extLst>
              <a:ext uri="{FF2B5EF4-FFF2-40B4-BE49-F238E27FC236}">
                <a16:creationId xmlns:a16="http://schemas.microsoft.com/office/drawing/2014/main" id="{A034611D-5193-67F2-98A9-2FF885843266}"/>
              </a:ext>
            </a:extLst>
          </p:cNvPr>
          <p:cNvPicPr>
            <a:picLocks noChangeAspect="1"/>
          </p:cNvPicPr>
          <p:nvPr/>
        </p:nvPicPr>
        <p:blipFill>
          <a:blip r:embed="rId3"/>
          <a:stretch>
            <a:fillRect/>
          </a:stretch>
        </p:blipFill>
        <p:spPr>
          <a:xfrm>
            <a:off x="9290240" y="147686"/>
            <a:ext cx="897341" cy="897341"/>
          </a:xfrm>
          <a:prstGeom prst="rect">
            <a:avLst/>
          </a:prstGeom>
        </p:spPr>
      </p:pic>
      <p:grpSp>
        <p:nvGrpSpPr>
          <p:cNvPr id="4" name="Group 3">
            <a:extLst>
              <a:ext uri="{FF2B5EF4-FFF2-40B4-BE49-F238E27FC236}">
                <a16:creationId xmlns:a16="http://schemas.microsoft.com/office/drawing/2014/main" id="{92C7A23B-6941-3AFD-D304-30E364E0C4C1}"/>
              </a:ext>
            </a:extLst>
          </p:cNvPr>
          <p:cNvGrpSpPr>
            <a:grpSpLocks noChangeAspect="1"/>
          </p:cNvGrpSpPr>
          <p:nvPr/>
        </p:nvGrpSpPr>
        <p:grpSpPr>
          <a:xfrm>
            <a:off x="854732" y="855066"/>
            <a:ext cx="521680" cy="567011"/>
            <a:chOff x="3563097" y="3245082"/>
            <a:chExt cx="1832193" cy="1991401"/>
          </a:xfrm>
        </p:grpSpPr>
        <p:pic>
          <p:nvPicPr>
            <p:cNvPr id="5" name="Picture 6" descr="file Free Icon Download | FreeImages">
              <a:extLst>
                <a:ext uri="{FF2B5EF4-FFF2-40B4-BE49-F238E27FC236}">
                  <a16:creationId xmlns:a16="http://schemas.microsoft.com/office/drawing/2014/main" id="{74B59C04-C42E-A344-FCCB-A2213A0F90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097" y="3245082"/>
              <a:ext cx="1730971" cy="1730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F2AD6D3-D9DC-8C7A-3C2F-FB8010BF7ABD}"/>
                </a:ext>
              </a:extLst>
            </p:cNvPr>
            <p:cNvPicPr>
              <a:picLocks noChangeAspect="1"/>
            </p:cNvPicPr>
            <p:nvPr/>
          </p:nvPicPr>
          <p:blipFill>
            <a:blip r:embed="rId3"/>
            <a:stretch>
              <a:fillRect/>
            </a:stretch>
          </p:blipFill>
          <p:spPr>
            <a:xfrm>
              <a:off x="4163675" y="4004868"/>
              <a:ext cx="1231615" cy="1231615"/>
            </a:xfrm>
            <a:prstGeom prst="rect">
              <a:avLst/>
            </a:prstGeom>
          </p:spPr>
        </p:pic>
      </p:grpSp>
      <p:sp>
        <p:nvSpPr>
          <p:cNvPr id="7" name="TextBox 6">
            <a:extLst>
              <a:ext uri="{FF2B5EF4-FFF2-40B4-BE49-F238E27FC236}">
                <a16:creationId xmlns:a16="http://schemas.microsoft.com/office/drawing/2014/main" id="{52027948-15CA-B063-D7F4-F4CABD1855CD}"/>
              </a:ext>
            </a:extLst>
          </p:cNvPr>
          <p:cNvSpPr txBox="1"/>
          <p:nvPr/>
        </p:nvSpPr>
        <p:spPr>
          <a:xfrm>
            <a:off x="372083" y="1565317"/>
            <a:ext cx="10360085" cy="290913"/>
          </a:xfrm>
          <a:prstGeom prst="rect">
            <a:avLst/>
          </a:prstGeom>
          <a:noFill/>
        </p:spPr>
        <p:txBody>
          <a:bodyPr wrap="square" rtlCol="0">
            <a:spAutoFit/>
          </a:bodyPr>
          <a:lstStyle/>
          <a:p>
            <a:pPr marL="285750" indent="-285750">
              <a:lnSpc>
                <a:spcPts val="1350"/>
              </a:lnSpc>
              <a:buFont typeface="Arial" panose="020B0604020202020204" pitchFamily="34" charset="0"/>
              <a:buChar char="•"/>
            </a:pPr>
            <a:r>
              <a:rPr lang="en-US">
                <a:solidFill>
                  <a:schemeClr val="bg1"/>
                </a:solidFill>
                <a:latin typeface="Aptos" panose="020B0004020202020204" pitchFamily="34" charset="0"/>
                <a:cs typeface="Arial" panose="020B0604020202020204" pitchFamily="34" charset="0"/>
              </a:rPr>
              <a:t>Generates a detailed TSV (tab-separated values) report</a:t>
            </a:r>
          </a:p>
        </p:txBody>
      </p:sp>
      <p:sp>
        <p:nvSpPr>
          <p:cNvPr id="8" name="TextBox 7">
            <a:extLst>
              <a:ext uri="{FF2B5EF4-FFF2-40B4-BE49-F238E27FC236}">
                <a16:creationId xmlns:a16="http://schemas.microsoft.com/office/drawing/2014/main" id="{D5C7F055-0DF0-BE21-5622-14E104C189D0}"/>
              </a:ext>
            </a:extLst>
          </p:cNvPr>
          <p:cNvSpPr txBox="1"/>
          <p:nvPr/>
        </p:nvSpPr>
        <p:spPr>
          <a:xfrm>
            <a:off x="558630" y="2332274"/>
            <a:ext cx="877163" cy="369332"/>
          </a:xfrm>
          <a:prstGeom prst="rect">
            <a:avLst/>
          </a:prstGeom>
          <a:noFill/>
        </p:spPr>
        <p:txBody>
          <a:bodyPr wrap="none" rtlCol="0">
            <a:spAutoFit/>
          </a:bodyPr>
          <a:lstStyle/>
          <a:p>
            <a:r>
              <a:rPr lang="en-US" b="1">
                <a:solidFill>
                  <a:schemeClr val="accent2">
                    <a:lumMod val="60000"/>
                    <a:lumOff val="40000"/>
                  </a:schemeClr>
                </a:solidFill>
                <a:latin typeface="Arial" panose="020B0604020202020204" pitchFamily="34" charset="0"/>
                <a:cs typeface="Arial" panose="020B0604020202020204" pitchFamily="34" charset="0"/>
              </a:rPr>
              <a:t>INPUT</a:t>
            </a:r>
          </a:p>
        </p:txBody>
      </p:sp>
      <p:sp>
        <p:nvSpPr>
          <p:cNvPr id="9" name="TextBox 8">
            <a:extLst>
              <a:ext uri="{FF2B5EF4-FFF2-40B4-BE49-F238E27FC236}">
                <a16:creationId xmlns:a16="http://schemas.microsoft.com/office/drawing/2014/main" id="{2A909257-5F82-22BC-22A9-B273321B3E1E}"/>
              </a:ext>
            </a:extLst>
          </p:cNvPr>
          <p:cNvSpPr txBox="1"/>
          <p:nvPr/>
        </p:nvSpPr>
        <p:spPr>
          <a:xfrm>
            <a:off x="149031" y="2688180"/>
            <a:ext cx="1701107" cy="923330"/>
          </a:xfrm>
          <a:prstGeom prst="rect">
            <a:avLst/>
          </a:prstGeom>
          <a:noFill/>
        </p:spPr>
        <p:txBody>
          <a:bodyPr wrap="none" rtlCol="0">
            <a:spAutoFit/>
          </a:bodyPr>
          <a:lstStyle/>
          <a:p>
            <a:pPr algn="ctr">
              <a:buSzPct val="150000"/>
            </a:pPr>
            <a:r>
              <a:rPr lang="en-US">
                <a:solidFill>
                  <a:schemeClr val="bg1"/>
                </a:solidFill>
                <a:latin typeface="Courier New" panose="02070309020205020404" pitchFamily="49" charset="0"/>
                <a:cs typeface="Courier New" panose="02070309020205020404" pitchFamily="49" charset="0"/>
              </a:rPr>
              <a:t>File_path</a:t>
            </a:r>
          </a:p>
          <a:p>
            <a:pPr algn="ctr">
              <a:buSzPct val="150000"/>
            </a:pPr>
            <a:r>
              <a:rPr lang="en-US">
                <a:solidFill>
                  <a:schemeClr val="bg1"/>
                </a:solidFill>
                <a:latin typeface="Courier New" panose="02070309020205020404" pitchFamily="49" charset="0"/>
                <a:cs typeface="Courier New" panose="02070309020205020404" pitchFamily="49" charset="0"/>
              </a:rPr>
              <a:t>File_naming</a:t>
            </a:r>
          </a:p>
          <a:p>
            <a:pPr algn="ctr">
              <a:buSzPct val="150000"/>
            </a:pPr>
            <a:r>
              <a:rPr lang="en-US">
                <a:solidFill>
                  <a:schemeClr val="bg1"/>
                </a:solidFill>
                <a:latin typeface="Courier New" panose="02070309020205020404" pitchFamily="49" charset="0"/>
                <a:cs typeface="Courier New" panose="02070309020205020404" pitchFamily="49" charset="0"/>
              </a:rPr>
              <a:t>Qcutoff</a:t>
            </a:r>
          </a:p>
        </p:txBody>
      </p:sp>
      <p:sp>
        <p:nvSpPr>
          <p:cNvPr id="10" name="TextBox 9">
            <a:extLst>
              <a:ext uri="{FF2B5EF4-FFF2-40B4-BE49-F238E27FC236}">
                <a16:creationId xmlns:a16="http://schemas.microsoft.com/office/drawing/2014/main" id="{CF0F481A-6997-01F8-59D5-EF2D85B42072}"/>
              </a:ext>
            </a:extLst>
          </p:cNvPr>
          <p:cNvSpPr txBox="1"/>
          <p:nvPr/>
        </p:nvSpPr>
        <p:spPr>
          <a:xfrm>
            <a:off x="9855583" y="5228765"/>
            <a:ext cx="1133644" cy="369332"/>
          </a:xfrm>
          <a:prstGeom prst="rect">
            <a:avLst/>
          </a:prstGeom>
          <a:noFill/>
        </p:spPr>
        <p:txBody>
          <a:bodyPr wrap="none" rtlCol="0">
            <a:spAutoFit/>
          </a:bodyPr>
          <a:lstStyle/>
          <a:p>
            <a:r>
              <a:rPr lang="en-US" b="1">
                <a:solidFill>
                  <a:schemeClr val="accent2">
                    <a:lumMod val="60000"/>
                    <a:lumOff val="40000"/>
                  </a:schemeClr>
                </a:solidFill>
                <a:latin typeface="Arial" panose="020B0604020202020204" pitchFamily="34" charset="0"/>
                <a:cs typeface="Arial" panose="020B0604020202020204" pitchFamily="34" charset="0"/>
              </a:rPr>
              <a:t>OUTPUT</a:t>
            </a:r>
          </a:p>
        </p:txBody>
      </p:sp>
      <p:sp>
        <p:nvSpPr>
          <p:cNvPr id="12" name="Right Arrow 11">
            <a:extLst>
              <a:ext uri="{FF2B5EF4-FFF2-40B4-BE49-F238E27FC236}">
                <a16:creationId xmlns:a16="http://schemas.microsoft.com/office/drawing/2014/main" id="{FF99D69E-5098-6DDD-22ED-99C5051D793B}"/>
              </a:ext>
            </a:extLst>
          </p:cNvPr>
          <p:cNvSpPr/>
          <p:nvPr/>
        </p:nvSpPr>
        <p:spPr>
          <a:xfrm>
            <a:off x="1918873" y="2968866"/>
            <a:ext cx="509573" cy="250361"/>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76DA972A-8CEA-DE99-FD74-A021F5534C6A}"/>
              </a:ext>
            </a:extLst>
          </p:cNvPr>
          <p:cNvGrpSpPr/>
          <p:nvPr/>
        </p:nvGrpSpPr>
        <p:grpSpPr>
          <a:xfrm>
            <a:off x="2339250" y="2508245"/>
            <a:ext cx="4736344" cy="897341"/>
            <a:chOff x="6950332" y="767071"/>
            <a:chExt cx="4736344" cy="897341"/>
          </a:xfrm>
        </p:grpSpPr>
        <p:sp>
          <p:nvSpPr>
            <p:cNvPr id="16" name="Rectangle: Rounded Corners 46">
              <a:extLst>
                <a:ext uri="{FF2B5EF4-FFF2-40B4-BE49-F238E27FC236}">
                  <a16:creationId xmlns:a16="http://schemas.microsoft.com/office/drawing/2014/main" id="{8ADAF2A0-45B7-D6B0-E009-A5A9FD07D80F}"/>
                </a:ext>
              </a:extLst>
            </p:cNvPr>
            <p:cNvSpPr/>
            <p:nvPr/>
          </p:nvSpPr>
          <p:spPr>
            <a:xfrm>
              <a:off x="7399002" y="1012542"/>
              <a:ext cx="4287674" cy="628505"/>
            </a:xfrm>
            <a:prstGeom prst="roundRect">
              <a:avLst/>
            </a:prstGeom>
            <a:solidFill>
              <a:schemeClr val="bg1"/>
            </a:solidFill>
            <a:ln w="28575">
              <a:solidFill>
                <a:srgbClr val="FFC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ts val="1350"/>
                </a:lnSpc>
              </a:pPr>
              <a:r>
                <a:rPr lang="en-US" sz="1400" b="1">
                  <a:solidFill>
                    <a:schemeClr val="tx1"/>
                  </a:solidFill>
                  <a:latin typeface="Courier New" panose="02070309020205020404" pitchFamily="49" charset="0"/>
                  <a:cs typeface="Courier New" panose="02070309020205020404" pitchFamily="49" charset="0"/>
                </a:rPr>
                <a:t> </a:t>
              </a:r>
            </a:p>
            <a:p>
              <a:pPr>
                <a:lnSpc>
                  <a:spcPts val="1350"/>
                </a:lnSpc>
              </a:pPr>
              <a:r>
                <a:rPr lang="en-US" sz="1400" b="1">
                  <a:solidFill>
                    <a:schemeClr val="tx1"/>
                  </a:solidFill>
                  <a:latin typeface="Courier New" panose="02070309020205020404" pitchFamily="49" charset="0"/>
                  <a:cs typeface="Courier New" panose="02070309020205020404" pitchFamily="49" charset="0"/>
                </a:rPr>
                <a:t>  filter_goodread(file_path, Qcutoff)</a:t>
              </a:r>
            </a:p>
            <a:p>
              <a:pPr>
                <a:lnSpc>
                  <a:spcPts val="1350"/>
                </a:lnSpc>
              </a:pPr>
              <a:r>
                <a:rPr lang="en-US" sz="1400" b="1">
                  <a:solidFill>
                    <a:schemeClr val="tx1"/>
                  </a:solidFill>
                  <a:latin typeface="Courier New" panose="02070309020205020404" pitchFamily="49" charset="0"/>
                  <a:cs typeface="Courier New" panose="02070309020205020404" pitchFamily="49" charset="0"/>
                </a:rPr>
                <a:t>  extract_fastq_ids(file_path)</a:t>
              </a:r>
            </a:p>
            <a:p>
              <a:pPr>
                <a:lnSpc>
                  <a:spcPts val="1350"/>
                </a:lnSpc>
              </a:pPr>
              <a:endParaRPr lang="en-US" sz="1400" b="1">
                <a:solidFill>
                  <a:schemeClr val="tx1"/>
                </a:solidFill>
                <a:effectLst/>
                <a:latin typeface="Courier New" panose="02070309020205020404" pitchFamily="49" charset="0"/>
                <a:cs typeface="Courier New" panose="02070309020205020404" pitchFamily="49" charset="0"/>
              </a:endParaRPr>
            </a:p>
          </p:txBody>
        </p:sp>
        <p:pic>
          <p:nvPicPr>
            <p:cNvPr id="17" name="Picture 16">
              <a:extLst>
                <a:ext uri="{FF2B5EF4-FFF2-40B4-BE49-F238E27FC236}">
                  <a16:creationId xmlns:a16="http://schemas.microsoft.com/office/drawing/2014/main" id="{48A52E65-8A14-C568-A90E-7730CE765DFA}"/>
                </a:ext>
              </a:extLst>
            </p:cNvPr>
            <p:cNvPicPr>
              <a:picLocks noChangeAspect="1"/>
            </p:cNvPicPr>
            <p:nvPr/>
          </p:nvPicPr>
          <p:blipFill>
            <a:blip r:embed="rId3"/>
            <a:stretch>
              <a:fillRect/>
            </a:stretch>
          </p:blipFill>
          <p:spPr>
            <a:xfrm>
              <a:off x="6950332" y="767071"/>
              <a:ext cx="897341" cy="897341"/>
            </a:xfrm>
            <a:prstGeom prst="rect">
              <a:avLst/>
            </a:prstGeom>
          </p:spPr>
        </p:pic>
      </p:grpSp>
      <p:sp>
        <p:nvSpPr>
          <p:cNvPr id="26" name="TextBox 25">
            <a:extLst>
              <a:ext uri="{FF2B5EF4-FFF2-40B4-BE49-F238E27FC236}">
                <a16:creationId xmlns:a16="http://schemas.microsoft.com/office/drawing/2014/main" id="{8FB5F5AD-9E17-B44A-E48F-EF00655585DF}"/>
              </a:ext>
            </a:extLst>
          </p:cNvPr>
          <p:cNvSpPr txBox="1"/>
          <p:nvPr/>
        </p:nvSpPr>
        <p:spPr>
          <a:xfrm>
            <a:off x="2971219" y="2448657"/>
            <a:ext cx="463588" cy="276999"/>
          </a:xfrm>
          <a:prstGeom prst="rect">
            <a:avLst/>
          </a:prstGeom>
          <a:noFill/>
        </p:spPr>
        <p:txBody>
          <a:bodyPr wrap="none" rtlCol="0">
            <a:spAutoFit/>
          </a:bodyPr>
          <a:lstStyle/>
          <a:p>
            <a:pPr algn="ctr">
              <a:buSzPct val="150000"/>
            </a:pPr>
            <a:r>
              <a:rPr lang="en-US" sz="1200">
                <a:solidFill>
                  <a:schemeClr val="bg1"/>
                </a:solidFill>
                <a:latin typeface="Courier New" panose="02070309020205020404" pitchFamily="49" charset="0"/>
                <a:cs typeface="Courier New" panose="02070309020205020404" pitchFamily="49" charset="0"/>
              </a:rPr>
              <a:t>USE</a:t>
            </a:r>
          </a:p>
        </p:txBody>
      </p:sp>
      <p:sp>
        <p:nvSpPr>
          <p:cNvPr id="28" name="TextBox 27">
            <a:extLst>
              <a:ext uri="{FF2B5EF4-FFF2-40B4-BE49-F238E27FC236}">
                <a16:creationId xmlns:a16="http://schemas.microsoft.com/office/drawing/2014/main" id="{7819C0CE-ED81-F73F-F5A7-3B29EEAA0A66}"/>
              </a:ext>
            </a:extLst>
          </p:cNvPr>
          <p:cNvSpPr txBox="1"/>
          <p:nvPr/>
        </p:nvSpPr>
        <p:spPr>
          <a:xfrm>
            <a:off x="2761118" y="3751299"/>
            <a:ext cx="1600198" cy="830997"/>
          </a:xfrm>
          <a:prstGeom prst="rect">
            <a:avLst/>
          </a:prstGeom>
          <a:noFill/>
        </p:spPr>
        <p:txBody>
          <a:bodyPr wrap="square">
            <a:spAutoFit/>
          </a:bodyPr>
          <a:lstStyle/>
          <a:p>
            <a:r>
              <a:rPr lang="en-US" sz="1600">
                <a:solidFill>
                  <a:schemeClr val="bg1"/>
                </a:solidFill>
                <a:latin typeface="Courier New" panose="02070309020205020404" pitchFamily="49" charset="0"/>
                <a:cs typeface="Courier New" panose="02070309020205020404" pitchFamily="49" charset="0"/>
              </a:rPr>
              <a:t>Extract </a:t>
            </a:r>
          </a:p>
          <a:p>
            <a:pPr marL="285750" indent="-285750">
              <a:buFontTx/>
              <a:buChar char="-"/>
            </a:pPr>
            <a:r>
              <a:rPr lang="en-US" sz="1600">
                <a:solidFill>
                  <a:schemeClr val="bg1"/>
                </a:solidFill>
                <a:latin typeface="Courier New" panose="02070309020205020404" pitchFamily="49" charset="0"/>
                <a:cs typeface="Courier New" panose="02070309020205020404" pitchFamily="49" charset="0"/>
              </a:rPr>
              <a:t>read ID</a:t>
            </a:r>
          </a:p>
          <a:p>
            <a:pPr marL="285750" indent="-285750">
              <a:buFontTx/>
              <a:buChar char="-"/>
            </a:pPr>
            <a:r>
              <a:rPr lang="en-US" sz="1600">
                <a:solidFill>
                  <a:schemeClr val="bg1"/>
                </a:solidFill>
                <a:latin typeface="Courier New" panose="02070309020205020404" pitchFamily="49" charset="0"/>
                <a:cs typeface="Courier New" panose="02070309020205020404" pitchFamily="49" charset="0"/>
              </a:rPr>
              <a:t>Barcode</a:t>
            </a:r>
          </a:p>
        </p:txBody>
      </p:sp>
      <p:sp>
        <p:nvSpPr>
          <p:cNvPr id="29" name="Right Arrow 28">
            <a:extLst>
              <a:ext uri="{FF2B5EF4-FFF2-40B4-BE49-F238E27FC236}">
                <a16:creationId xmlns:a16="http://schemas.microsoft.com/office/drawing/2014/main" id="{9CC483FF-9BBF-40C1-113B-5DA231A49F2B}"/>
              </a:ext>
            </a:extLst>
          </p:cNvPr>
          <p:cNvSpPr/>
          <p:nvPr/>
        </p:nvSpPr>
        <p:spPr>
          <a:xfrm>
            <a:off x="4380021" y="4036793"/>
            <a:ext cx="509573" cy="250361"/>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7CA7144B-B556-1197-6BE6-039182188754}"/>
              </a:ext>
            </a:extLst>
          </p:cNvPr>
          <p:cNvCxnSpPr>
            <a:cxnSpLocks/>
          </p:cNvCxnSpPr>
          <p:nvPr/>
        </p:nvCxnSpPr>
        <p:spPr>
          <a:xfrm>
            <a:off x="10394265" y="4557228"/>
            <a:ext cx="0" cy="550037"/>
          </a:xfrm>
          <a:prstGeom prst="straightConnector1">
            <a:avLst/>
          </a:prstGeom>
          <a:ln w="19050">
            <a:solidFill>
              <a:schemeClr val="bg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6BD527D4-B842-7C20-A40C-7EB87F9C4BD4}"/>
              </a:ext>
            </a:extLst>
          </p:cNvPr>
          <p:cNvSpPr txBox="1"/>
          <p:nvPr/>
        </p:nvSpPr>
        <p:spPr>
          <a:xfrm>
            <a:off x="5037871" y="3869585"/>
            <a:ext cx="3504313" cy="584775"/>
          </a:xfrm>
          <a:prstGeom prst="rect">
            <a:avLst/>
          </a:prstGeom>
          <a:noFill/>
        </p:spPr>
        <p:txBody>
          <a:bodyPr wrap="square">
            <a:spAutoFit/>
          </a:bodyPr>
          <a:lstStyle/>
          <a:p>
            <a:r>
              <a:rPr lang="en-US" sz="1600">
                <a:solidFill>
                  <a:schemeClr val="bg1"/>
                </a:solidFill>
                <a:latin typeface="Courier New" panose="02070309020205020404" pitchFamily="49" charset="0"/>
                <a:cs typeface="Courier New" panose="02070309020205020404" pitchFamily="49" charset="0"/>
              </a:rPr>
              <a:t>Check if the read ID is in the filtered list (good_id)</a:t>
            </a:r>
          </a:p>
        </p:txBody>
      </p:sp>
      <p:sp>
        <p:nvSpPr>
          <p:cNvPr id="51" name="TextBox 50">
            <a:extLst>
              <a:ext uri="{FF2B5EF4-FFF2-40B4-BE49-F238E27FC236}">
                <a16:creationId xmlns:a16="http://schemas.microsoft.com/office/drawing/2014/main" id="{7090B309-DAA6-9C7A-9238-31D68B533B83}"/>
              </a:ext>
            </a:extLst>
          </p:cNvPr>
          <p:cNvSpPr txBox="1"/>
          <p:nvPr/>
        </p:nvSpPr>
        <p:spPr>
          <a:xfrm>
            <a:off x="8996365" y="5615140"/>
            <a:ext cx="2852080" cy="584775"/>
          </a:xfrm>
          <a:prstGeom prst="rect">
            <a:avLst/>
          </a:prstGeom>
          <a:noFill/>
        </p:spPr>
        <p:txBody>
          <a:bodyPr wrap="square">
            <a:spAutoFit/>
          </a:bodyPr>
          <a:lstStyle/>
          <a:p>
            <a:pPr algn="ctr"/>
            <a:r>
              <a:rPr lang="en-US" sz="1600">
                <a:solidFill>
                  <a:schemeClr val="bg1"/>
                </a:solidFill>
                <a:latin typeface="Courier New" panose="02070309020205020404" pitchFamily="49" charset="0"/>
                <a:cs typeface="Courier New" panose="02070309020205020404" pitchFamily="49" charset="0"/>
              </a:rPr>
              <a:t>New file in TSV format</a:t>
            </a:r>
          </a:p>
        </p:txBody>
      </p:sp>
      <p:grpSp>
        <p:nvGrpSpPr>
          <p:cNvPr id="56" name="Group 55">
            <a:extLst>
              <a:ext uri="{FF2B5EF4-FFF2-40B4-BE49-F238E27FC236}">
                <a16:creationId xmlns:a16="http://schemas.microsoft.com/office/drawing/2014/main" id="{765FCD0F-5FFD-938A-7353-C5E64C7FA24F}"/>
              </a:ext>
            </a:extLst>
          </p:cNvPr>
          <p:cNvGrpSpPr/>
          <p:nvPr/>
        </p:nvGrpSpPr>
        <p:grpSpPr>
          <a:xfrm>
            <a:off x="10633668" y="195093"/>
            <a:ext cx="1462504" cy="1823763"/>
            <a:chOff x="10633668" y="195093"/>
            <a:chExt cx="1462504" cy="1823763"/>
          </a:xfrm>
        </p:grpSpPr>
        <p:sp>
          <p:nvSpPr>
            <p:cNvPr id="58" name="TextBox 57">
              <a:extLst>
                <a:ext uri="{FF2B5EF4-FFF2-40B4-BE49-F238E27FC236}">
                  <a16:creationId xmlns:a16="http://schemas.microsoft.com/office/drawing/2014/main" id="{09EF0C0C-13D6-C7B0-E761-6B11CFE251B8}"/>
                </a:ext>
              </a:extLst>
            </p:cNvPr>
            <p:cNvSpPr txBox="1"/>
            <p:nvPr/>
          </p:nvSpPr>
          <p:spPr>
            <a:xfrm>
              <a:off x="10648371" y="1310970"/>
              <a:ext cx="1447801" cy="707886"/>
            </a:xfrm>
            <a:prstGeom prst="rect">
              <a:avLst/>
            </a:prstGeom>
            <a:noFill/>
          </p:spPr>
          <p:txBody>
            <a:bodyPr wrap="square" rtlCol="0">
              <a:spAutoFit/>
            </a:bodyPr>
            <a:lstStyle/>
            <a:p>
              <a:r>
                <a:rPr lang="en-US" sz="4000" b="1">
                  <a:solidFill>
                    <a:schemeClr val="bg1"/>
                  </a:solidFill>
                  <a:latin typeface="Franklin Gothic Demi" panose="020B0703020102020204" pitchFamily="34" charset="0"/>
                  <a:ea typeface="ADLaM Display" panose="020F0502020204030204" pitchFamily="2" charset="0"/>
                  <a:cs typeface="Hadassah Friedlaender" panose="020F0502020204030204" pitchFamily="18" charset="-79"/>
                </a:rPr>
                <a:t>PFFP</a:t>
              </a:r>
            </a:p>
          </p:txBody>
        </p:sp>
        <p:grpSp>
          <p:nvGrpSpPr>
            <p:cNvPr id="59" name="Group 58">
              <a:extLst>
                <a:ext uri="{FF2B5EF4-FFF2-40B4-BE49-F238E27FC236}">
                  <a16:creationId xmlns:a16="http://schemas.microsoft.com/office/drawing/2014/main" id="{E7FA287C-E460-6D4F-0574-B962BF5A82C9}"/>
                </a:ext>
              </a:extLst>
            </p:cNvPr>
            <p:cNvGrpSpPr>
              <a:grpSpLocks noChangeAspect="1"/>
            </p:cNvGrpSpPr>
            <p:nvPr/>
          </p:nvGrpSpPr>
          <p:grpSpPr>
            <a:xfrm>
              <a:off x="10633668" y="195093"/>
              <a:ext cx="1282400" cy="1184498"/>
              <a:chOff x="3388606" y="3522600"/>
              <a:chExt cx="2002784" cy="1849887"/>
            </a:xfrm>
          </p:grpSpPr>
          <p:sp>
            <p:nvSpPr>
              <p:cNvPr id="60" name="Oval 59">
                <a:extLst>
                  <a:ext uri="{FF2B5EF4-FFF2-40B4-BE49-F238E27FC236}">
                    <a16:creationId xmlns:a16="http://schemas.microsoft.com/office/drawing/2014/main" id="{3A5942DB-5B71-F5C7-C3BE-DE1B6F55FEDB}"/>
                  </a:ext>
                </a:extLst>
              </p:cNvPr>
              <p:cNvSpPr/>
              <p:nvPr/>
            </p:nvSpPr>
            <p:spPr>
              <a:xfrm>
                <a:off x="3388606" y="3522600"/>
                <a:ext cx="1916680" cy="1742718"/>
              </a:xfrm>
              <a:prstGeom prst="ellipse">
                <a:avLst/>
              </a:prstGeom>
              <a:solidFill>
                <a:schemeClr val="accent6">
                  <a:lumMod val="60000"/>
                  <a:lumOff val="4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1" name="Picture 11" descr="20+ Meme Icons to Express Yourself... Meme-ingfully [Free Download]">
                <a:extLst>
                  <a:ext uri="{FF2B5EF4-FFF2-40B4-BE49-F238E27FC236}">
                    <a16:creationId xmlns:a16="http://schemas.microsoft.com/office/drawing/2014/main" id="{78112811-4722-53CA-DDDC-25D856F830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474710" y="3853483"/>
                <a:ext cx="1916680" cy="151900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1" name="Right Arrow 10">
            <a:extLst>
              <a:ext uri="{FF2B5EF4-FFF2-40B4-BE49-F238E27FC236}">
                <a16:creationId xmlns:a16="http://schemas.microsoft.com/office/drawing/2014/main" id="{CA93E5CD-FCA8-68CF-E510-64D54E76F9ED}"/>
              </a:ext>
            </a:extLst>
          </p:cNvPr>
          <p:cNvSpPr/>
          <p:nvPr/>
        </p:nvSpPr>
        <p:spPr>
          <a:xfrm>
            <a:off x="8709166" y="4036793"/>
            <a:ext cx="509573" cy="250361"/>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2E46C5F-BBFF-AADA-EAB6-0E34F18B255B}"/>
              </a:ext>
            </a:extLst>
          </p:cNvPr>
          <p:cNvSpPr txBox="1"/>
          <p:nvPr/>
        </p:nvSpPr>
        <p:spPr>
          <a:xfrm>
            <a:off x="9397114" y="3869585"/>
            <a:ext cx="2415536" cy="584775"/>
          </a:xfrm>
          <a:prstGeom prst="rect">
            <a:avLst/>
          </a:prstGeom>
          <a:noFill/>
        </p:spPr>
        <p:txBody>
          <a:bodyPr wrap="square">
            <a:spAutoFit/>
          </a:bodyPr>
          <a:lstStyle/>
          <a:p>
            <a:r>
              <a:rPr lang="en-US" sz="1600">
                <a:solidFill>
                  <a:schemeClr val="bg1"/>
                </a:solidFill>
                <a:latin typeface="Courier New" panose="02070309020205020404" pitchFamily="49" charset="0"/>
                <a:cs typeface="Courier New" panose="02070309020205020404" pitchFamily="49" charset="0"/>
              </a:rPr>
              <a:t>Append to the result dictionary</a:t>
            </a:r>
          </a:p>
        </p:txBody>
      </p:sp>
      <p:sp>
        <p:nvSpPr>
          <p:cNvPr id="24" name="Freeform 23">
            <a:extLst>
              <a:ext uri="{FF2B5EF4-FFF2-40B4-BE49-F238E27FC236}">
                <a16:creationId xmlns:a16="http://schemas.microsoft.com/office/drawing/2014/main" id="{5B8FCE2C-F87A-71C1-49EB-D854BEE9E64A}"/>
              </a:ext>
            </a:extLst>
          </p:cNvPr>
          <p:cNvSpPr/>
          <p:nvPr/>
        </p:nvSpPr>
        <p:spPr>
          <a:xfrm rot="275797">
            <a:off x="2428888" y="3431154"/>
            <a:ext cx="297978" cy="361665"/>
          </a:xfrm>
          <a:custGeom>
            <a:avLst/>
            <a:gdLst>
              <a:gd name="connsiteX0" fmla="*/ 373646 w 487471"/>
              <a:gd name="connsiteY0" fmla="*/ 0 h 841463"/>
              <a:gd name="connsiteX1" fmla="*/ 55594 w 487471"/>
              <a:gd name="connsiteY1" fmla="*/ 318052 h 841463"/>
              <a:gd name="connsiteX2" fmla="*/ 35716 w 487471"/>
              <a:gd name="connsiteY2" fmla="*/ 576470 h 841463"/>
              <a:gd name="connsiteX3" fmla="*/ 423342 w 487471"/>
              <a:gd name="connsiteY3" fmla="*/ 815009 h 841463"/>
              <a:gd name="connsiteX4" fmla="*/ 482977 w 487471"/>
              <a:gd name="connsiteY4" fmla="*/ 824948 h 841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471" h="841463">
                <a:moveTo>
                  <a:pt x="373646" y="0"/>
                </a:moveTo>
                <a:cubicBezTo>
                  <a:pt x="242781" y="110987"/>
                  <a:pt x="111916" y="221974"/>
                  <a:pt x="55594" y="318052"/>
                </a:cubicBezTo>
                <a:cubicBezTo>
                  <a:pt x="-728" y="414130"/>
                  <a:pt x="-25575" y="493644"/>
                  <a:pt x="35716" y="576470"/>
                </a:cubicBezTo>
                <a:cubicBezTo>
                  <a:pt x="97007" y="659296"/>
                  <a:pt x="348799" y="773596"/>
                  <a:pt x="423342" y="815009"/>
                </a:cubicBezTo>
                <a:cubicBezTo>
                  <a:pt x="497885" y="856422"/>
                  <a:pt x="490431" y="840685"/>
                  <a:pt x="482977" y="824948"/>
                </a:cubicBezTo>
              </a:path>
            </a:pathLst>
          </a:custGeom>
          <a:noFill/>
          <a:ln>
            <a:solidFill>
              <a:schemeClr val="bg1"/>
            </a:solidFill>
            <a:prstDash val="dash"/>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9949EF04-0795-4A73-DBA4-A3592D436E75}"/>
              </a:ext>
            </a:extLst>
          </p:cNvPr>
          <p:cNvSpPr txBox="1"/>
          <p:nvPr/>
        </p:nvSpPr>
        <p:spPr>
          <a:xfrm>
            <a:off x="8542184" y="2856218"/>
            <a:ext cx="3373884" cy="338554"/>
          </a:xfrm>
          <a:prstGeom prst="rect">
            <a:avLst/>
          </a:prstGeom>
          <a:noFill/>
        </p:spPr>
        <p:txBody>
          <a:bodyPr wrap="square">
            <a:spAutoFit/>
          </a:bodyPr>
          <a:lstStyle/>
          <a:p>
            <a:r>
              <a:rPr lang="en-US" sz="1600">
                <a:solidFill>
                  <a:schemeClr val="bg1"/>
                </a:solidFill>
                <a:latin typeface="Courier New" panose="02070309020205020404" pitchFamily="49" charset="0"/>
                <a:cs typeface="Courier New" panose="02070309020205020404" pitchFamily="49" charset="0"/>
              </a:rPr>
              <a:t>Create an empty dictionary</a:t>
            </a:r>
          </a:p>
        </p:txBody>
      </p:sp>
      <p:cxnSp>
        <p:nvCxnSpPr>
          <p:cNvPr id="32" name="Straight Arrow Connector 31">
            <a:extLst>
              <a:ext uri="{FF2B5EF4-FFF2-40B4-BE49-F238E27FC236}">
                <a16:creationId xmlns:a16="http://schemas.microsoft.com/office/drawing/2014/main" id="{96BF1AB2-B559-3A15-ADF7-CEDAAB7ACF86}"/>
              </a:ext>
            </a:extLst>
          </p:cNvPr>
          <p:cNvCxnSpPr>
            <a:cxnSpLocks/>
          </p:cNvCxnSpPr>
          <p:nvPr/>
        </p:nvCxnSpPr>
        <p:spPr>
          <a:xfrm>
            <a:off x="10410732" y="3319548"/>
            <a:ext cx="0" cy="377252"/>
          </a:xfrm>
          <a:prstGeom prst="straightConnector1">
            <a:avLst/>
          </a:prstGeom>
          <a:ln w="19050">
            <a:solidFill>
              <a:schemeClr val="bg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268C8449-7786-4972-5885-6F7BDE533924}"/>
              </a:ext>
            </a:extLst>
          </p:cNvPr>
          <p:cNvCxnSpPr>
            <a:cxnSpLocks/>
          </p:cNvCxnSpPr>
          <p:nvPr/>
        </p:nvCxnSpPr>
        <p:spPr>
          <a:xfrm>
            <a:off x="7446891" y="3029403"/>
            <a:ext cx="894521" cy="0"/>
          </a:xfrm>
          <a:prstGeom prst="straightConnector1">
            <a:avLst/>
          </a:prstGeom>
          <a:ln w="19050">
            <a:solidFill>
              <a:schemeClr val="bg1"/>
            </a:solidFill>
            <a:prstDash val="dash"/>
            <a:tailEnd type="triangle"/>
          </a:ln>
        </p:spPr>
        <p:style>
          <a:lnRef idx="2">
            <a:schemeClr val="accent1"/>
          </a:lnRef>
          <a:fillRef idx="0">
            <a:schemeClr val="accent1"/>
          </a:fillRef>
          <a:effectRef idx="1">
            <a:schemeClr val="accent1"/>
          </a:effectRef>
          <a:fontRef idx="minor">
            <a:schemeClr val="tx1"/>
          </a:fontRef>
        </p:style>
      </p:cxnSp>
      <p:grpSp>
        <p:nvGrpSpPr>
          <p:cNvPr id="46" name="Group 45">
            <a:extLst>
              <a:ext uri="{FF2B5EF4-FFF2-40B4-BE49-F238E27FC236}">
                <a16:creationId xmlns:a16="http://schemas.microsoft.com/office/drawing/2014/main" id="{558BA3CA-CA08-5ECF-46CC-EDFBDF03EECA}"/>
              </a:ext>
            </a:extLst>
          </p:cNvPr>
          <p:cNvGrpSpPr/>
          <p:nvPr/>
        </p:nvGrpSpPr>
        <p:grpSpPr>
          <a:xfrm>
            <a:off x="260162" y="4593853"/>
            <a:ext cx="6188749" cy="1060631"/>
            <a:chOff x="217924" y="4326053"/>
            <a:chExt cx="6188749" cy="1060631"/>
          </a:xfrm>
        </p:grpSpPr>
        <p:sp>
          <p:nvSpPr>
            <p:cNvPr id="39" name="TextBox 38">
              <a:extLst>
                <a:ext uri="{FF2B5EF4-FFF2-40B4-BE49-F238E27FC236}">
                  <a16:creationId xmlns:a16="http://schemas.microsoft.com/office/drawing/2014/main" id="{F71F0B1D-68D0-35BD-67D7-68973E4CD6D0}"/>
                </a:ext>
              </a:extLst>
            </p:cNvPr>
            <p:cNvSpPr txBox="1"/>
            <p:nvPr/>
          </p:nvSpPr>
          <p:spPr>
            <a:xfrm>
              <a:off x="326709" y="4379998"/>
              <a:ext cx="5458620" cy="1006686"/>
            </a:xfrm>
            <a:prstGeom prst="rect">
              <a:avLst/>
            </a:prstGeom>
            <a:noFill/>
          </p:spPr>
          <p:txBody>
            <a:bodyPr wrap="square">
              <a:spAutoFit/>
            </a:bodyPr>
            <a:lstStyle/>
            <a:p>
              <a:pPr>
                <a:lnSpc>
                  <a:spcPts val="1350"/>
                </a:lnSpc>
              </a:pPr>
              <a:r>
                <a:rPr lang="en-US" sz="1400">
                  <a:solidFill>
                    <a:schemeClr val="bg1"/>
                  </a:solidFill>
                  <a:latin typeface="Courier New" panose="02070309020205020404" pitchFamily="49" charset="0"/>
                  <a:cs typeface="Courier New" panose="02070309020205020404" pitchFamily="49" charset="0"/>
                </a:rPr>
                <a:t>for nums_id, rec_ids in reads_id:</a:t>
              </a:r>
            </a:p>
            <a:p>
              <a:pPr>
                <a:lnSpc>
                  <a:spcPts val="1350"/>
                </a:lnSpc>
              </a:pPr>
              <a:r>
                <a:rPr lang="en-US" sz="1400">
                  <a:solidFill>
                    <a:schemeClr val="bg1"/>
                  </a:solidFill>
                  <a:latin typeface="Courier New" panose="02070309020205020404" pitchFamily="49" charset="0"/>
                  <a:cs typeface="Courier New" panose="02070309020205020404" pitchFamily="49" charset="0"/>
                </a:rPr>
                <a:t>    rec_id = re.match(r"^@\S+", rec_ids) </a:t>
              </a:r>
            </a:p>
            <a:p>
              <a:pPr>
                <a:lnSpc>
                  <a:spcPts val="1350"/>
                </a:lnSpc>
              </a:pPr>
              <a:r>
                <a:rPr lang="en-US" sz="1400">
                  <a:solidFill>
                    <a:schemeClr val="bg1"/>
                  </a:solidFill>
                  <a:latin typeface="Courier New" panose="02070309020205020404" pitchFamily="49" charset="0"/>
                  <a:cs typeface="Courier New" panose="02070309020205020404" pitchFamily="49" charset="0"/>
                </a:rPr>
                <a:t>    bar_id = re.search(r"barcode=(\S+)", rec_ids) </a:t>
              </a:r>
            </a:p>
            <a:p>
              <a:pPr>
                <a:lnSpc>
                  <a:spcPts val="1350"/>
                </a:lnSpc>
              </a:pPr>
              <a:r>
                <a:rPr lang="en-US" sz="1400">
                  <a:solidFill>
                    <a:schemeClr val="bg1"/>
                  </a:solidFill>
                  <a:latin typeface="Courier New" panose="02070309020205020404" pitchFamily="49" charset="0"/>
                  <a:cs typeface="Courier New" panose="02070309020205020404" pitchFamily="49" charset="0"/>
                </a:rPr>
                <a:t>    if bar_id:</a:t>
              </a:r>
            </a:p>
            <a:p>
              <a:pPr>
                <a:lnSpc>
                  <a:spcPts val="1350"/>
                </a:lnSpc>
              </a:pPr>
              <a:r>
                <a:rPr lang="en-US" sz="1400">
                  <a:solidFill>
                    <a:schemeClr val="bg1"/>
                  </a:solidFill>
                  <a:latin typeface="Courier New" panose="02070309020205020404" pitchFamily="49" charset="0"/>
                  <a:cs typeface="Courier New" panose="02070309020205020404" pitchFamily="49" charset="0"/>
                </a:rPr>
                <a:t>        barcode = bar_id.group(1)</a:t>
              </a:r>
            </a:p>
          </p:txBody>
        </p:sp>
        <p:sp>
          <p:nvSpPr>
            <p:cNvPr id="40" name="Double Brace 39">
              <a:extLst>
                <a:ext uri="{FF2B5EF4-FFF2-40B4-BE49-F238E27FC236}">
                  <a16:creationId xmlns:a16="http://schemas.microsoft.com/office/drawing/2014/main" id="{0852E76B-1BF0-1064-524F-E68EAA92F5D1}"/>
                </a:ext>
              </a:extLst>
            </p:cNvPr>
            <p:cNvSpPr/>
            <p:nvPr/>
          </p:nvSpPr>
          <p:spPr>
            <a:xfrm>
              <a:off x="217924" y="4326053"/>
              <a:ext cx="5567405" cy="386179"/>
            </a:xfrm>
            <a:prstGeom prst="bracePair">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TextBox 40">
              <a:extLst>
                <a:ext uri="{FF2B5EF4-FFF2-40B4-BE49-F238E27FC236}">
                  <a16:creationId xmlns:a16="http://schemas.microsoft.com/office/drawing/2014/main" id="{1B198F9E-7028-2A3C-172F-94B9F7FE62D9}"/>
                </a:ext>
              </a:extLst>
            </p:cNvPr>
            <p:cNvSpPr txBox="1"/>
            <p:nvPr/>
          </p:nvSpPr>
          <p:spPr>
            <a:xfrm>
              <a:off x="5785329" y="4519142"/>
              <a:ext cx="621344" cy="430887"/>
            </a:xfrm>
            <a:prstGeom prst="rect">
              <a:avLst/>
            </a:prstGeom>
            <a:noFill/>
          </p:spPr>
          <p:txBody>
            <a:bodyPr wrap="square">
              <a:spAutoFit/>
            </a:bodyPr>
            <a:lstStyle/>
            <a:p>
              <a:r>
                <a:rPr lang="en-US" sz="1100" b="1">
                  <a:solidFill>
                    <a:schemeClr val="accent2">
                      <a:lumMod val="60000"/>
                      <a:lumOff val="40000"/>
                    </a:schemeClr>
                  </a:solidFill>
                  <a:latin typeface="Courier New" panose="02070309020205020404" pitchFamily="49" charset="0"/>
                  <a:cs typeface="Courier New" panose="02070309020205020404" pitchFamily="49" charset="0"/>
                </a:rPr>
                <a:t>code snip</a:t>
              </a:r>
            </a:p>
          </p:txBody>
        </p:sp>
      </p:grpSp>
      <p:grpSp>
        <p:nvGrpSpPr>
          <p:cNvPr id="47" name="Group 46">
            <a:extLst>
              <a:ext uri="{FF2B5EF4-FFF2-40B4-BE49-F238E27FC236}">
                <a16:creationId xmlns:a16="http://schemas.microsoft.com/office/drawing/2014/main" id="{63BAA764-0D4A-0DA4-88C1-BD5F7DADC05A}"/>
              </a:ext>
            </a:extLst>
          </p:cNvPr>
          <p:cNvGrpSpPr/>
          <p:nvPr/>
        </p:nvGrpSpPr>
        <p:grpSpPr>
          <a:xfrm>
            <a:off x="4380021" y="4647798"/>
            <a:ext cx="5454089" cy="1003303"/>
            <a:chOff x="4163278" y="5523761"/>
            <a:chExt cx="5454089" cy="1003303"/>
          </a:xfrm>
        </p:grpSpPr>
        <p:sp>
          <p:nvSpPr>
            <p:cNvPr id="43" name="TextBox 42">
              <a:extLst>
                <a:ext uri="{FF2B5EF4-FFF2-40B4-BE49-F238E27FC236}">
                  <a16:creationId xmlns:a16="http://schemas.microsoft.com/office/drawing/2014/main" id="{A985C317-F762-B9DE-D7B5-DCAA857FC169}"/>
                </a:ext>
              </a:extLst>
            </p:cNvPr>
            <p:cNvSpPr txBox="1"/>
            <p:nvPr/>
          </p:nvSpPr>
          <p:spPr>
            <a:xfrm>
              <a:off x="4204943" y="5525828"/>
              <a:ext cx="4583932" cy="1001236"/>
            </a:xfrm>
            <a:prstGeom prst="rect">
              <a:avLst/>
            </a:prstGeom>
            <a:noFill/>
          </p:spPr>
          <p:txBody>
            <a:bodyPr wrap="square">
              <a:spAutoFit/>
            </a:bodyPr>
            <a:lstStyle/>
            <a:p>
              <a:pPr>
                <a:lnSpc>
                  <a:spcPts val="1350"/>
                </a:lnSpc>
              </a:pPr>
              <a:r>
                <a:rPr lang="en-US" sz="1400">
                  <a:solidFill>
                    <a:schemeClr val="bg1"/>
                  </a:solidFill>
                  <a:latin typeface="Courier New" panose="02070309020205020404" pitchFamily="49" charset="0"/>
                  <a:cs typeface="Courier New" panose="02070309020205020404" pitchFamily="49" charset="0"/>
                </a:rPr>
                <a:t>if nums_id in good_id:</a:t>
              </a:r>
            </a:p>
            <a:p>
              <a:pPr>
                <a:lnSpc>
                  <a:spcPts val="1350"/>
                </a:lnSpc>
              </a:pPr>
              <a:r>
                <a:rPr lang="en-US" sz="1400">
                  <a:solidFill>
                    <a:schemeClr val="bg1"/>
                  </a:solidFill>
                  <a:latin typeface="Courier New" panose="02070309020205020404" pitchFamily="49" charset="0"/>
                  <a:cs typeface="Courier New" panose="02070309020205020404" pitchFamily="49" charset="0"/>
                </a:rPr>
                <a:t>    result["Read Number"].append(nums_id)</a:t>
              </a:r>
            </a:p>
            <a:p>
              <a:pPr>
                <a:lnSpc>
                  <a:spcPts val="1350"/>
                </a:lnSpc>
              </a:pPr>
              <a:r>
                <a:rPr lang="en-US" sz="1400">
                  <a:solidFill>
                    <a:schemeClr val="bg1"/>
                  </a:solidFill>
                  <a:latin typeface="Courier New" panose="02070309020205020404" pitchFamily="49" charset="0"/>
                  <a:cs typeface="Courier New" panose="02070309020205020404" pitchFamily="49" charset="0"/>
                </a:rPr>
                <a:t>    result["Read ID"].append(rec_id)</a:t>
              </a:r>
            </a:p>
            <a:p>
              <a:pPr>
                <a:lnSpc>
                  <a:spcPts val="1350"/>
                </a:lnSpc>
              </a:pPr>
              <a:r>
                <a:rPr lang="en-US" sz="1400">
                  <a:solidFill>
                    <a:schemeClr val="bg1"/>
                  </a:solidFill>
                  <a:latin typeface="Courier New" panose="02070309020205020404" pitchFamily="49" charset="0"/>
                  <a:cs typeface="Courier New" panose="02070309020205020404" pitchFamily="49" charset="0"/>
                </a:rPr>
                <a:t>    result["QC"].append("Pass")</a:t>
              </a:r>
            </a:p>
            <a:p>
              <a:pPr>
                <a:lnSpc>
                  <a:spcPts val="1350"/>
                </a:lnSpc>
              </a:pPr>
              <a:r>
                <a:rPr lang="en-US" sz="1400">
                  <a:solidFill>
                    <a:schemeClr val="bg1"/>
                  </a:solidFill>
                  <a:latin typeface="Courier New" panose="02070309020205020404" pitchFamily="49" charset="0"/>
                  <a:cs typeface="Courier New" panose="02070309020205020404" pitchFamily="49" charset="0"/>
                </a:rPr>
                <a:t>    result["Barcode"].append(barcode)</a:t>
              </a:r>
            </a:p>
          </p:txBody>
        </p:sp>
        <p:sp>
          <p:nvSpPr>
            <p:cNvPr id="44" name="Double Brace 43">
              <a:extLst>
                <a:ext uri="{FF2B5EF4-FFF2-40B4-BE49-F238E27FC236}">
                  <a16:creationId xmlns:a16="http://schemas.microsoft.com/office/drawing/2014/main" id="{59BB594C-CB88-FA4D-5883-770147DF7B19}"/>
                </a:ext>
              </a:extLst>
            </p:cNvPr>
            <p:cNvSpPr/>
            <p:nvPr/>
          </p:nvSpPr>
          <p:spPr>
            <a:xfrm>
              <a:off x="4163278" y="5523761"/>
              <a:ext cx="4790849" cy="386179"/>
            </a:xfrm>
            <a:prstGeom prst="bracePair">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4096F9EE-34A5-8636-377E-AAB8779C5DBE}"/>
                </a:ext>
              </a:extLst>
            </p:cNvPr>
            <p:cNvSpPr txBox="1"/>
            <p:nvPr/>
          </p:nvSpPr>
          <p:spPr>
            <a:xfrm>
              <a:off x="8996023" y="5716671"/>
              <a:ext cx="621344" cy="430887"/>
            </a:xfrm>
            <a:prstGeom prst="rect">
              <a:avLst/>
            </a:prstGeom>
            <a:noFill/>
          </p:spPr>
          <p:txBody>
            <a:bodyPr wrap="square">
              <a:spAutoFit/>
            </a:bodyPr>
            <a:lstStyle/>
            <a:p>
              <a:r>
                <a:rPr lang="en-US" sz="1100" b="1">
                  <a:solidFill>
                    <a:schemeClr val="accent2">
                      <a:lumMod val="60000"/>
                      <a:lumOff val="40000"/>
                    </a:schemeClr>
                  </a:solidFill>
                  <a:latin typeface="Courier New" panose="02070309020205020404" pitchFamily="49" charset="0"/>
                  <a:cs typeface="Courier New" panose="02070309020205020404" pitchFamily="49" charset="0"/>
                </a:rPr>
                <a:t>code snip</a:t>
              </a:r>
            </a:p>
          </p:txBody>
        </p:sp>
      </p:grpSp>
      <p:grpSp>
        <p:nvGrpSpPr>
          <p:cNvPr id="62" name="Group 61">
            <a:extLst>
              <a:ext uri="{FF2B5EF4-FFF2-40B4-BE49-F238E27FC236}">
                <a16:creationId xmlns:a16="http://schemas.microsoft.com/office/drawing/2014/main" id="{07779D84-0B61-77E6-4F2E-23A2015F5D22}"/>
              </a:ext>
            </a:extLst>
          </p:cNvPr>
          <p:cNvGrpSpPr>
            <a:grpSpLocks noChangeAspect="1"/>
          </p:cNvGrpSpPr>
          <p:nvPr/>
        </p:nvGrpSpPr>
        <p:grpSpPr>
          <a:xfrm>
            <a:off x="14745279" y="1994834"/>
            <a:ext cx="569199" cy="531062"/>
            <a:chOff x="9014339" y="304812"/>
            <a:chExt cx="1395931" cy="1302399"/>
          </a:xfrm>
        </p:grpSpPr>
        <p:pic>
          <p:nvPicPr>
            <p:cNvPr id="63" name="Picture 62">
              <a:extLst>
                <a:ext uri="{FF2B5EF4-FFF2-40B4-BE49-F238E27FC236}">
                  <a16:creationId xmlns:a16="http://schemas.microsoft.com/office/drawing/2014/main" id="{70918200-21CF-41F7-64E0-D8F94C2C84C5}"/>
                </a:ext>
              </a:extLst>
            </p:cNvPr>
            <p:cNvPicPr>
              <a:picLocks noChangeAspect="1"/>
            </p:cNvPicPr>
            <p:nvPr/>
          </p:nvPicPr>
          <p:blipFill>
            <a:blip r:embed="rId6"/>
            <a:stretch>
              <a:fillRect/>
            </a:stretch>
          </p:blipFill>
          <p:spPr>
            <a:xfrm>
              <a:off x="9014339" y="304812"/>
              <a:ext cx="1007445" cy="1007445"/>
            </a:xfrm>
            <a:prstGeom prst="rect">
              <a:avLst/>
            </a:prstGeom>
          </p:spPr>
        </p:pic>
        <p:pic>
          <p:nvPicPr>
            <p:cNvPr id="64" name="Picture 63">
              <a:extLst>
                <a:ext uri="{FF2B5EF4-FFF2-40B4-BE49-F238E27FC236}">
                  <a16:creationId xmlns:a16="http://schemas.microsoft.com/office/drawing/2014/main" id="{24C71124-DEA4-D174-0A38-614F7C3286ED}"/>
                </a:ext>
              </a:extLst>
            </p:cNvPr>
            <p:cNvPicPr>
              <a:picLocks noChangeAspect="1"/>
            </p:cNvPicPr>
            <p:nvPr/>
          </p:nvPicPr>
          <p:blipFill>
            <a:blip r:embed="rId3"/>
            <a:stretch>
              <a:fillRect/>
            </a:stretch>
          </p:blipFill>
          <p:spPr>
            <a:xfrm>
              <a:off x="9480784" y="677725"/>
              <a:ext cx="929486" cy="929486"/>
            </a:xfrm>
            <a:prstGeom prst="rect">
              <a:avLst/>
            </a:prstGeom>
          </p:spPr>
        </p:pic>
      </p:grpSp>
      <p:sp>
        <p:nvSpPr>
          <p:cNvPr id="65" name="TextBox 64">
            <a:extLst>
              <a:ext uri="{FF2B5EF4-FFF2-40B4-BE49-F238E27FC236}">
                <a16:creationId xmlns:a16="http://schemas.microsoft.com/office/drawing/2014/main" id="{49FC900F-1575-B070-90CD-057E373E5187}"/>
              </a:ext>
            </a:extLst>
          </p:cNvPr>
          <p:cNvSpPr txBox="1"/>
          <p:nvPr/>
        </p:nvSpPr>
        <p:spPr>
          <a:xfrm>
            <a:off x="12289298" y="1986992"/>
            <a:ext cx="2364345"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bg2"/>
                </a:solidFill>
                <a:effectLst/>
                <a:latin typeface="Arial" panose="020B0604020202020204" pitchFamily="34" charset="0"/>
              </a:rPr>
              <a:t>Report module</a:t>
            </a:r>
          </a:p>
        </p:txBody>
      </p:sp>
      <p:grpSp>
        <p:nvGrpSpPr>
          <p:cNvPr id="13" name="Group 12">
            <a:extLst>
              <a:ext uri="{FF2B5EF4-FFF2-40B4-BE49-F238E27FC236}">
                <a16:creationId xmlns:a16="http://schemas.microsoft.com/office/drawing/2014/main" id="{EC4A2FCB-9AEE-BD9B-C21D-7294713305D3}"/>
              </a:ext>
            </a:extLst>
          </p:cNvPr>
          <p:cNvGrpSpPr>
            <a:grpSpLocks noChangeAspect="1"/>
          </p:cNvGrpSpPr>
          <p:nvPr/>
        </p:nvGrpSpPr>
        <p:grpSpPr>
          <a:xfrm>
            <a:off x="8937626" y="1214751"/>
            <a:ext cx="918975" cy="857403"/>
            <a:chOff x="9014339" y="304812"/>
            <a:chExt cx="1395931" cy="1302399"/>
          </a:xfrm>
        </p:grpSpPr>
        <p:pic>
          <p:nvPicPr>
            <p:cNvPr id="18" name="Picture 17">
              <a:extLst>
                <a:ext uri="{FF2B5EF4-FFF2-40B4-BE49-F238E27FC236}">
                  <a16:creationId xmlns:a16="http://schemas.microsoft.com/office/drawing/2014/main" id="{1880C5FC-AE69-EF70-8534-849B06865A25}"/>
                </a:ext>
              </a:extLst>
            </p:cNvPr>
            <p:cNvPicPr>
              <a:picLocks noChangeAspect="1"/>
            </p:cNvPicPr>
            <p:nvPr/>
          </p:nvPicPr>
          <p:blipFill>
            <a:blip r:embed="rId6"/>
            <a:stretch>
              <a:fillRect/>
            </a:stretch>
          </p:blipFill>
          <p:spPr>
            <a:xfrm>
              <a:off x="9014339" y="304812"/>
              <a:ext cx="1007445" cy="1007445"/>
            </a:xfrm>
            <a:prstGeom prst="rect">
              <a:avLst/>
            </a:prstGeom>
          </p:spPr>
        </p:pic>
        <p:pic>
          <p:nvPicPr>
            <p:cNvPr id="19" name="Picture 18">
              <a:extLst>
                <a:ext uri="{FF2B5EF4-FFF2-40B4-BE49-F238E27FC236}">
                  <a16:creationId xmlns:a16="http://schemas.microsoft.com/office/drawing/2014/main" id="{4CE6A6B0-F41B-9451-B8A5-32A5CD8218BF}"/>
                </a:ext>
              </a:extLst>
            </p:cNvPr>
            <p:cNvPicPr>
              <a:picLocks noChangeAspect="1"/>
            </p:cNvPicPr>
            <p:nvPr/>
          </p:nvPicPr>
          <p:blipFill>
            <a:blip r:embed="rId3"/>
            <a:stretch>
              <a:fillRect/>
            </a:stretch>
          </p:blipFill>
          <p:spPr>
            <a:xfrm>
              <a:off x="9480784" y="677725"/>
              <a:ext cx="929486" cy="929486"/>
            </a:xfrm>
            <a:prstGeom prst="rect">
              <a:avLst/>
            </a:prstGeom>
          </p:spPr>
        </p:pic>
      </p:grpSp>
      <p:sp>
        <p:nvSpPr>
          <p:cNvPr id="20" name="TextBox 19">
            <a:extLst>
              <a:ext uri="{FF2B5EF4-FFF2-40B4-BE49-F238E27FC236}">
                <a16:creationId xmlns:a16="http://schemas.microsoft.com/office/drawing/2014/main" id="{B8E41EB8-4CB8-4D21-0ED0-09FB1B96B091}"/>
              </a:ext>
            </a:extLst>
          </p:cNvPr>
          <p:cNvSpPr txBox="1"/>
          <p:nvPr/>
        </p:nvSpPr>
        <p:spPr>
          <a:xfrm>
            <a:off x="7741111" y="1436906"/>
            <a:ext cx="2148411"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bg2"/>
                </a:solidFill>
                <a:effectLst/>
                <a:latin typeface="Arial" panose="020B0604020202020204" pitchFamily="34" charset="0"/>
              </a:rPr>
              <a:t>Report Subpackage</a:t>
            </a:r>
          </a:p>
        </p:txBody>
      </p:sp>
    </p:spTree>
    <p:extLst>
      <p:ext uri="{BB962C8B-B14F-4D97-AF65-F5344CB8AC3E}">
        <p14:creationId xmlns:p14="http://schemas.microsoft.com/office/powerpoint/2010/main" val="101632052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8"/>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nextCondLst>
                <p:cond evt="onClick" delay="0">
                  <p:tgtEl>
                    <p:spTgt spid="28"/>
                  </p:tgtEl>
                </p:cond>
              </p:nextCondLst>
            </p:seq>
            <p:seq concurrent="1" nextAc="seek">
              <p:cTn id="7" restart="whenNotActive" fill="hold" evtFilter="cancelBubble" nodeType="interactiveSeq">
                <p:stCondLst>
                  <p:cond evt="onClick" delay="0">
                    <p:tgtEl>
                      <p:spTgt spid="34"/>
                    </p:tgtEl>
                  </p:cond>
                </p:stCondLst>
                <p:endSync evt="end" delay="0">
                  <p:rtn val="all"/>
                </p:endSync>
                <p:childTnLst>
                  <p:par>
                    <p:cTn id="8" fill="hold">
                      <p:stCondLst>
                        <p:cond delay="0"/>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4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7"/>
                                        </p:tgtEl>
                                        <p:attrNameLst>
                                          <p:attrName>style.visibility</p:attrName>
                                        </p:attrNameLst>
                                      </p:cBhvr>
                                      <p:to>
                                        <p:strVal val="visible"/>
                                      </p:to>
                                    </p:set>
                                  </p:childTnLst>
                                </p:cTn>
                              </p:par>
                            </p:childTnLst>
                          </p:cTn>
                        </p:par>
                      </p:childTnLst>
                    </p:cTn>
                  </p:par>
                </p:childTnLst>
              </p:cTn>
              <p:nextCondLst>
                <p:cond evt="onClick" delay="0">
                  <p:tgtEl>
                    <p:spTgt spid="3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9C0A17-8AB0-431F-CB59-5F58065197B9}"/>
              </a:ext>
            </a:extLst>
          </p:cNvPr>
          <p:cNvSpPr txBox="1"/>
          <p:nvPr/>
        </p:nvSpPr>
        <p:spPr>
          <a:xfrm>
            <a:off x="294032" y="203609"/>
            <a:ext cx="9774307" cy="2062103"/>
          </a:xfrm>
          <a:prstGeom prst="rect">
            <a:avLst/>
          </a:prstGeom>
          <a:noFill/>
        </p:spPr>
        <p:txBody>
          <a:bodyPr wrap="square">
            <a:spAutoFit/>
          </a:bodyPr>
          <a:lstStyle/>
          <a:p>
            <a:r>
              <a:rPr lang="en-US" sz="3200" b="1">
                <a:solidFill>
                  <a:schemeClr val="bg1"/>
                </a:solidFill>
                <a:latin typeface="Arial" panose="020B0604020202020204" pitchFamily="34" charset="0"/>
                <a:cs typeface="Arial" panose="020B0604020202020204" pitchFamily="34" charset="0"/>
              </a:rPr>
              <a:t>Command-Line Tool for FASTQ File Filtering and Reporting with </a:t>
            </a:r>
            <a:r>
              <a:rPr lang="en-US" sz="3200" b="1" err="1">
                <a:solidFill>
                  <a:schemeClr val="accent2">
                    <a:lumMod val="60000"/>
                    <a:lumOff val="40000"/>
                  </a:schemeClr>
                </a:solidFill>
                <a:latin typeface="Arial" panose="020B0604020202020204" pitchFamily="34" charset="0"/>
                <a:cs typeface="Arial" panose="020B0604020202020204" pitchFamily="34" charset="0"/>
              </a:rPr>
              <a:t>argparserlocal</a:t>
            </a:r>
            <a:r>
              <a:rPr lang="en-US" sz="3200">
                <a:solidFill>
                  <a:srgbClr val="DCDCAA"/>
                </a:solidFill>
                <a:latin typeface="Menlo" panose="020B0609030804020204" pitchFamily="49" charset="0"/>
                <a:cs typeface="Arial" panose="020B0604020202020204" pitchFamily="34" charset="0"/>
              </a:rPr>
              <a:t>   </a:t>
            </a:r>
            <a:r>
              <a:rPr lang="en-US" sz="3200" b="1">
                <a:solidFill>
                  <a:schemeClr val="bg1"/>
                </a:solidFill>
                <a:latin typeface="Arial" panose="020B0604020202020204" pitchFamily="34" charset="0"/>
                <a:cs typeface="Arial" panose="020B0604020202020204" pitchFamily="34" charset="0"/>
              </a:rPr>
              <a:t>and </a:t>
            </a:r>
            <a:r>
              <a:rPr lang="en-US" sz="3200" b="1">
                <a:solidFill>
                  <a:schemeClr val="accent2">
                    <a:lumMod val="60000"/>
                    <a:lumOff val="40000"/>
                  </a:schemeClr>
                </a:solidFill>
                <a:latin typeface="Arial" panose="020B0604020202020204" pitchFamily="34" charset="0"/>
                <a:cs typeface="Arial" panose="020B0604020202020204" pitchFamily="34" charset="0"/>
              </a:rPr>
              <a:t>main </a:t>
            </a:r>
          </a:p>
          <a:p>
            <a:r>
              <a:rPr lang="en-US" sz="3200" b="1">
                <a:solidFill>
                  <a:schemeClr val="bg1"/>
                </a:solidFill>
                <a:latin typeface="Arial" panose="020B0604020202020204" pitchFamily="34" charset="0"/>
                <a:cs typeface="Arial" panose="020B0604020202020204" pitchFamily="34" charset="0"/>
              </a:rPr>
              <a:t>in</a:t>
            </a:r>
            <a:r>
              <a:rPr lang="en-US" sz="3200" b="1">
                <a:solidFill>
                  <a:schemeClr val="accent2">
                    <a:lumMod val="60000"/>
                    <a:lumOff val="40000"/>
                  </a:schemeClr>
                </a:solidFill>
                <a:latin typeface="Arial" panose="020B0604020202020204" pitchFamily="34" charset="0"/>
                <a:cs typeface="Arial" panose="020B0604020202020204" pitchFamily="34" charset="0"/>
              </a:rPr>
              <a:t>     main.py</a:t>
            </a:r>
          </a:p>
          <a:p>
            <a:endParaRPr lang="en-US" sz="3200" b="1">
              <a:solidFill>
                <a:schemeClr val="bg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D866F36-A279-7AEB-ABCE-5921616DFC76}"/>
              </a:ext>
            </a:extLst>
          </p:cNvPr>
          <p:cNvPicPr>
            <a:picLocks noChangeAspect="1"/>
          </p:cNvPicPr>
          <p:nvPr/>
        </p:nvPicPr>
        <p:blipFill>
          <a:blip r:embed="rId3"/>
          <a:stretch>
            <a:fillRect/>
          </a:stretch>
        </p:blipFill>
        <p:spPr>
          <a:xfrm>
            <a:off x="6009854" y="539768"/>
            <a:ext cx="897341" cy="897341"/>
          </a:xfrm>
          <a:prstGeom prst="rect">
            <a:avLst/>
          </a:prstGeom>
        </p:spPr>
      </p:pic>
      <p:pic>
        <p:nvPicPr>
          <p:cNvPr id="7" name="Picture 6">
            <a:extLst>
              <a:ext uri="{FF2B5EF4-FFF2-40B4-BE49-F238E27FC236}">
                <a16:creationId xmlns:a16="http://schemas.microsoft.com/office/drawing/2014/main" id="{D2424B9D-ABAA-0E3A-3DC5-86EAFE0AB14D}"/>
              </a:ext>
            </a:extLst>
          </p:cNvPr>
          <p:cNvPicPr>
            <a:picLocks noChangeAspect="1"/>
          </p:cNvPicPr>
          <p:nvPr/>
        </p:nvPicPr>
        <p:blipFill>
          <a:blip r:embed="rId3"/>
          <a:stretch>
            <a:fillRect/>
          </a:stretch>
        </p:blipFill>
        <p:spPr>
          <a:xfrm>
            <a:off x="8554272" y="532884"/>
            <a:ext cx="897341" cy="897341"/>
          </a:xfrm>
          <a:prstGeom prst="rect">
            <a:avLst/>
          </a:prstGeom>
        </p:spPr>
      </p:pic>
      <p:grpSp>
        <p:nvGrpSpPr>
          <p:cNvPr id="8" name="Group 7">
            <a:extLst>
              <a:ext uri="{FF2B5EF4-FFF2-40B4-BE49-F238E27FC236}">
                <a16:creationId xmlns:a16="http://schemas.microsoft.com/office/drawing/2014/main" id="{C7C939CA-4077-3C08-3825-E024C15AE687}"/>
              </a:ext>
            </a:extLst>
          </p:cNvPr>
          <p:cNvGrpSpPr>
            <a:grpSpLocks noChangeAspect="1"/>
          </p:cNvGrpSpPr>
          <p:nvPr/>
        </p:nvGrpSpPr>
        <p:grpSpPr>
          <a:xfrm>
            <a:off x="755340" y="1234660"/>
            <a:ext cx="521680" cy="567011"/>
            <a:chOff x="3563097" y="3245082"/>
            <a:chExt cx="1832193" cy="1991401"/>
          </a:xfrm>
        </p:grpSpPr>
        <p:pic>
          <p:nvPicPr>
            <p:cNvPr id="9" name="Picture 6" descr="file Free Icon Download | FreeImages">
              <a:extLst>
                <a:ext uri="{FF2B5EF4-FFF2-40B4-BE49-F238E27FC236}">
                  <a16:creationId xmlns:a16="http://schemas.microsoft.com/office/drawing/2014/main" id="{D544023F-C820-53E3-2C40-2930F7D336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097" y="3245082"/>
              <a:ext cx="1730971" cy="17309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14960038-1A8E-419E-C9A3-D7D564327E2C}"/>
                </a:ext>
              </a:extLst>
            </p:cNvPr>
            <p:cNvPicPr>
              <a:picLocks noChangeAspect="1"/>
            </p:cNvPicPr>
            <p:nvPr/>
          </p:nvPicPr>
          <p:blipFill>
            <a:blip r:embed="rId3"/>
            <a:stretch>
              <a:fillRect/>
            </a:stretch>
          </p:blipFill>
          <p:spPr>
            <a:xfrm>
              <a:off x="4163675" y="4004868"/>
              <a:ext cx="1231615" cy="1231615"/>
            </a:xfrm>
            <a:prstGeom prst="rect">
              <a:avLst/>
            </a:prstGeom>
          </p:spPr>
        </p:pic>
      </p:grpSp>
      <p:grpSp>
        <p:nvGrpSpPr>
          <p:cNvPr id="11" name="Group 10">
            <a:extLst>
              <a:ext uri="{FF2B5EF4-FFF2-40B4-BE49-F238E27FC236}">
                <a16:creationId xmlns:a16="http://schemas.microsoft.com/office/drawing/2014/main" id="{4AC29C15-5888-A590-C7A3-5638C2DCDC49}"/>
              </a:ext>
            </a:extLst>
          </p:cNvPr>
          <p:cNvGrpSpPr/>
          <p:nvPr/>
        </p:nvGrpSpPr>
        <p:grpSpPr>
          <a:xfrm>
            <a:off x="10633668" y="195093"/>
            <a:ext cx="1462504" cy="1823763"/>
            <a:chOff x="10633668" y="195093"/>
            <a:chExt cx="1462504" cy="1823763"/>
          </a:xfrm>
        </p:grpSpPr>
        <p:sp>
          <p:nvSpPr>
            <p:cNvPr id="12" name="TextBox 11">
              <a:extLst>
                <a:ext uri="{FF2B5EF4-FFF2-40B4-BE49-F238E27FC236}">
                  <a16:creationId xmlns:a16="http://schemas.microsoft.com/office/drawing/2014/main" id="{3677685B-CDFE-EB24-0641-602EF7EFF122}"/>
                </a:ext>
              </a:extLst>
            </p:cNvPr>
            <p:cNvSpPr txBox="1"/>
            <p:nvPr/>
          </p:nvSpPr>
          <p:spPr>
            <a:xfrm>
              <a:off x="10648371" y="1310970"/>
              <a:ext cx="1447801" cy="707886"/>
            </a:xfrm>
            <a:prstGeom prst="rect">
              <a:avLst/>
            </a:prstGeom>
            <a:noFill/>
          </p:spPr>
          <p:txBody>
            <a:bodyPr wrap="square" rtlCol="0">
              <a:spAutoFit/>
            </a:bodyPr>
            <a:lstStyle/>
            <a:p>
              <a:r>
                <a:rPr lang="en-US" sz="4000" b="1">
                  <a:solidFill>
                    <a:schemeClr val="bg1"/>
                  </a:solidFill>
                  <a:latin typeface="Franklin Gothic Demi" panose="020B0703020102020204" pitchFamily="34" charset="0"/>
                  <a:ea typeface="ADLaM Display" panose="020F0502020204030204" pitchFamily="2" charset="0"/>
                  <a:cs typeface="Hadassah Friedlaender" panose="020F0502020204030204" pitchFamily="18" charset="-79"/>
                </a:rPr>
                <a:t>PFFP</a:t>
              </a:r>
            </a:p>
          </p:txBody>
        </p:sp>
        <p:grpSp>
          <p:nvGrpSpPr>
            <p:cNvPr id="13" name="Group 12">
              <a:extLst>
                <a:ext uri="{FF2B5EF4-FFF2-40B4-BE49-F238E27FC236}">
                  <a16:creationId xmlns:a16="http://schemas.microsoft.com/office/drawing/2014/main" id="{A2AC6701-9A57-C57E-E6A7-4A94E06D817F}"/>
                </a:ext>
              </a:extLst>
            </p:cNvPr>
            <p:cNvGrpSpPr>
              <a:grpSpLocks noChangeAspect="1"/>
            </p:cNvGrpSpPr>
            <p:nvPr/>
          </p:nvGrpSpPr>
          <p:grpSpPr>
            <a:xfrm>
              <a:off x="10633668" y="195093"/>
              <a:ext cx="1282400" cy="1184498"/>
              <a:chOff x="3388606" y="3522600"/>
              <a:chExt cx="2002784" cy="1849887"/>
            </a:xfrm>
          </p:grpSpPr>
          <p:sp>
            <p:nvSpPr>
              <p:cNvPr id="14" name="Oval 13">
                <a:extLst>
                  <a:ext uri="{FF2B5EF4-FFF2-40B4-BE49-F238E27FC236}">
                    <a16:creationId xmlns:a16="http://schemas.microsoft.com/office/drawing/2014/main" id="{D51993D5-63A4-926E-FFF8-18446A77D1A4}"/>
                  </a:ext>
                </a:extLst>
              </p:cNvPr>
              <p:cNvSpPr/>
              <p:nvPr/>
            </p:nvSpPr>
            <p:spPr>
              <a:xfrm>
                <a:off x="3388606" y="3522600"/>
                <a:ext cx="1916680" cy="1742718"/>
              </a:xfrm>
              <a:prstGeom prst="ellipse">
                <a:avLst/>
              </a:prstGeom>
              <a:solidFill>
                <a:schemeClr val="accent6">
                  <a:lumMod val="60000"/>
                  <a:lumOff val="4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5" name="Picture 11" descr="20+ Meme Icons to Express Yourself... Meme-ingfully [Free Download]">
                <a:extLst>
                  <a:ext uri="{FF2B5EF4-FFF2-40B4-BE49-F238E27FC236}">
                    <a16:creationId xmlns:a16="http://schemas.microsoft.com/office/drawing/2014/main" id="{336E30CB-1C91-B02F-08E9-6AE71EBDE3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474710" y="3853483"/>
                <a:ext cx="1916680" cy="151900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8" name="Group 17">
            <a:extLst>
              <a:ext uri="{FF2B5EF4-FFF2-40B4-BE49-F238E27FC236}">
                <a16:creationId xmlns:a16="http://schemas.microsoft.com/office/drawing/2014/main" id="{37D925CF-8B8E-8D21-E8F2-FD172F54D696}"/>
              </a:ext>
            </a:extLst>
          </p:cNvPr>
          <p:cNvGrpSpPr/>
          <p:nvPr/>
        </p:nvGrpSpPr>
        <p:grpSpPr>
          <a:xfrm>
            <a:off x="294032" y="2030556"/>
            <a:ext cx="2747308" cy="897341"/>
            <a:chOff x="6950332" y="767071"/>
            <a:chExt cx="2747308" cy="897341"/>
          </a:xfrm>
        </p:grpSpPr>
        <p:sp>
          <p:nvSpPr>
            <p:cNvPr id="19" name="Rectangle: Rounded Corners 46">
              <a:extLst>
                <a:ext uri="{FF2B5EF4-FFF2-40B4-BE49-F238E27FC236}">
                  <a16:creationId xmlns:a16="http://schemas.microsoft.com/office/drawing/2014/main" id="{DB3C472E-7D6E-8123-0EB1-A11A1D841E72}"/>
                </a:ext>
              </a:extLst>
            </p:cNvPr>
            <p:cNvSpPr/>
            <p:nvPr/>
          </p:nvSpPr>
          <p:spPr>
            <a:xfrm>
              <a:off x="7399001" y="1012542"/>
              <a:ext cx="2298639" cy="406400"/>
            </a:xfrm>
            <a:prstGeom prst="roundRect">
              <a:avLst/>
            </a:prstGeom>
            <a:solidFill>
              <a:schemeClr val="bg1"/>
            </a:solidFill>
            <a:ln w="28575">
              <a:solidFill>
                <a:srgbClr val="FFCE00"/>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nSpc>
                  <a:spcPts val="1350"/>
                </a:lnSpc>
              </a:pPr>
              <a:r>
                <a:rPr lang="en-US" sz="1400" b="0">
                  <a:solidFill>
                    <a:srgbClr val="DCDCAA"/>
                  </a:solidFill>
                  <a:effectLst/>
                  <a:latin typeface="Menlo" panose="020B0609030804020204" pitchFamily="49" charset="0"/>
                </a:rPr>
                <a:t>  </a:t>
              </a:r>
              <a:r>
                <a:rPr lang="en-US" sz="1400" b="1">
                  <a:solidFill>
                    <a:schemeClr val="tx1"/>
                  </a:solidFill>
                  <a:latin typeface="Courier New" panose="02070309020205020404" pitchFamily="49" charset="0"/>
                  <a:cs typeface="Courier New" panose="02070309020205020404" pitchFamily="49" charset="0"/>
                </a:rPr>
                <a:t>argparserlocal()</a:t>
              </a:r>
            </a:p>
          </p:txBody>
        </p:sp>
        <p:pic>
          <p:nvPicPr>
            <p:cNvPr id="20" name="Picture 19">
              <a:extLst>
                <a:ext uri="{FF2B5EF4-FFF2-40B4-BE49-F238E27FC236}">
                  <a16:creationId xmlns:a16="http://schemas.microsoft.com/office/drawing/2014/main" id="{EA4C2068-F45C-3333-BCAA-5CE29602EB85}"/>
                </a:ext>
              </a:extLst>
            </p:cNvPr>
            <p:cNvPicPr>
              <a:picLocks noChangeAspect="1"/>
            </p:cNvPicPr>
            <p:nvPr/>
          </p:nvPicPr>
          <p:blipFill>
            <a:blip r:embed="rId3"/>
            <a:stretch>
              <a:fillRect/>
            </a:stretch>
          </p:blipFill>
          <p:spPr>
            <a:xfrm>
              <a:off x="6950332" y="767071"/>
              <a:ext cx="897341" cy="897341"/>
            </a:xfrm>
            <a:prstGeom prst="rect">
              <a:avLst/>
            </a:prstGeom>
          </p:spPr>
        </p:pic>
      </p:grpSp>
      <p:sp>
        <p:nvSpPr>
          <p:cNvPr id="21" name="Right Arrow 20">
            <a:extLst>
              <a:ext uri="{FF2B5EF4-FFF2-40B4-BE49-F238E27FC236}">
                <a16:creationId xmlns:a16="http://schemas.microsoft.com/office/drawing/2014/main" id="{02CC20D8-EB62-A820-2180-5ABB45AFC5C5}"/>
              </a:ext>
            </a:extLst>
          </p:cNvPr>
          <p:cNvSpPr/>
          <p:nvPr/>
        </p:nvSpPr>
        <p:spPr>
          <a:xfrm rot="5400000">
            <a:off x="978791" y="3031601"/>
            <a:ext cx="509573" cy="250361"/>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30818BD-6588-65E0-F123-F61193C66C38}"/>
              </a:ext>
            </a:extLst>
          </p:cNvPr>
          <p:cNvSpPr txBox="1"/>
          <p:nvPr/>
        </p:nvSpPr>
        <p:spPr>
          <a:xfrm>
            <a:off x="1958398" y="3576260"/>
            <a:ext cx="1197234" cy="461665"/>
          </a:xfrm>
          <a:prstGeom prst="rect">
            <a:avLst/>
          </a:prstGeom>
          <a:noFill/>
        </p:spPr>
        <p:txBody>
          <a:bodyPr wrap="square">
            <a:spAutoFit/>
          </a:bodyPr>
          <a:lstStyle/>
          <a:p>
            <a:r>
              <a:rPr lang="en-US" sz="1200">
                <a:solidFill>
                  <a:schemeClr val="bg1"/>
                </a:solidFill>
                <a:latin typeface="Courier New" panose="02070309020205020404" pitchFamily="49" charset="0"/>
                <a:cs typeface="Courier New" panose="02070309020205020404" pitchFamily="49" charset="0"/>
              </a:rPr>
              <a:t>Check Subcommand</a:t>
            </a:r>
          </a:p>
        </p:txBody>
      </p:sp>
      <p:grpSp>
        <p:nvGrpSpPr>
          <p:cNvPr id="24" name="Group 23">
            <a:extLst>
              <a:ext uri="{FF2B5EF4-FFF2-40B4-BE49-F238E27FC236}">
                <a16:creationId xmlns:a16="http://schemas.microsoft.com/office/drawing/2014/main" id="{DAA9F270-BA27-A5DD-957A-A3645679F121}"/>
              </a:ext>
            </a:extLst>
          </p:cNvPr>
          <p:cNvGrpSpPr/>
          <p:nvPr/>
        </p:nvGrpSpPr>
        <p:grpSpPr>
          <a:xfrm>
            <a:off x="332164" y="3330789"/>
            <a:ext cx="1539034" cy="897341"/>
            <a:chOff x="6950332" y="767071"/>
            <a:chExt cx="1539034" cy="897341"/>
          </a:xfrm>
        </p:grpSpPr>
        <p:sp>
          <p:nvSpPr>
            <p:cNvPr id="25" name="Rectangle: Rounded Corners 46">
              <a:extLst>
                <a:ext uri="{FF2B5EF4-FFF2-40B4-BE49-F238E27FC236}">
                  <a16:creationId xmlns:a16="http://schemas.microsoft.com/office/drawing/2014/main" id="{273A4FEA-B14F-A485-1514-09336D23B5E4}"/>
                </a:ext>
              </a:extLst>
            </p:cNvPr>
            <p:cNvSpPr/>
            <p:nvPr/>
          </p:nvSpPr>
          <p:spPr>
            <a:xfrm>
              <a:off x="7399001" y="1012542"/>
              <a:ext cx="1090365" cy="406400"/>
            </a:xfrm>
            <a:prstGeom prst="roundRect">
              <a:avLst/>
            </a:prstGeom>
            <a:solidFill>
              <a:schemeClr val="bg1"/>
            </a:solidFill>
            <a:ln w="28575">
              <a:solidFill>
                <a:srgbClr val="FFCE00"/>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nSpc>
                  <a:spcPts val="1350"/>
                </a:lnSpc>
              </a:pPr>
              <a:r>
                <a:rPr lang="en-US" sz="1400" b="0">
                  <a:solidFill>
                    <a:srgbClr val="DCDCAA"/>
                  </a:solidFill>
                  <a:effectLst/>
                  <a:latin typeface="Menlo" panose="020B0609030804020204" pitchFamily="49" charset="0"/>
                </a:rPr>
                <a:t>  </a:t>
              </a:r>
              <a:r>
                <a:rPr lang="en-US" sz="1400" b="1">
                  <a:solidFill>
                    <a:schemeClr val="tx1"/>
                  </a:solidFill>
                  <a:latin typeface="Courier New" panose="02070309020205020404" pitchFamily="49" charset="0"/>
                  <a:cs typeface="Courier New" panose="02070309020205020404" pitchFamily="49" charset="0"/>
                </a:rPr>
                <a:t>main()</a:t>
              </a:r>
            </a:p>
          </p:txBody>
        </p:sp>
        <p:pic>
          <p:nvPicPr>
            <p:cNvPr id="26" name="Picture 25">
              <a:extLst>
                <a:ext uri="{FF2B5EF4-FFF2-40B4-BE49-F238E27FC236}">
                  <a16:creationId xmlns:a16="http://schemas.microsoft.com/office/drawing/2014/main" id="{B1E959E1-6BCF-E213-30BA-8D1BBD22A8C5}"/>
                </a:ext>
              </a:extLst>
            </p:cNvPr>
            <p:cNvPicPr>
              <a:picLocks noChangeAspect="1"/>
            </p:cNvPicPr>
            <p:nvPr/>
          </p:nvPicPr>
          <p:blipFill>
            <a:blip r:embed="rId3"/>
            <a:stretch>
              <a:fillRect/>
            </a:stretch>
          </p:blipFill>
          <p:spPr>
            <a:xfrm>
              <a:off x="6950332" y="767071"/>
              <a:ext cx="897341" cy="897341"/>
            </a:xfrm>
            <a:prstGeom prst="rect">
              <a:avLst/>
            </a:prstGeom>
          </p:spPr>
        </p:pic>
      </p:grpSp>
      <p:sp>
        <p:nvSpPr>
          <p:cNvPr id="28" name="TextBox 27">
            <a:extLst>
              <a:ext uri="{FF2B5EF4-FFF2-40B4-BE49-F238E27FC236}">
                <a16:creationId xmlns:a16="http://schemas.microsoft.com/office/drawing/2014/main" id="{FBAE25F1-FE0D-2870-52F0-A2B31E59D1DC}"/>
              </a:ext>
            </a:extLst>
          </p:cNvPr>
          <p:cNvSpPr txBox="1"/>
          <p:nvPr/>
        </p:nvSpPr>
        <p:spPr>
          <a:xfrm>
            <a:off x="3851190" y="3661136"/>
            <a:ext cx="1580554" cy="369332"/>
          </a:xfrm>
          <a:prstGeom prst="rect">
            <a:avLst/>
          </a:prstGeom>
          <a:noFill/>
        </p:spPr>
        <p:txBody>
          <a:bodyPr wrap="square">
            <a:spAutoFit/>
          </a:bodyPr>
          <a:lstStyle/>
          <a:p>
            <a:r>
              <a:rPr lang="en-US">
                <a:solidFill>
                  <a:schemeClr val="bg1"/>
                </a:solidFill>
                <a:latin typeface="Courier New" panose="02070309020205020404" pitchFamily="49" charset="0"/>
                <a:cs typeface="Courier New" panose="02070309020205020404" pitchFamily="49" charset="0"/>
              </a:rPr>
              <a:t>filterRead</a:t>
            </a:r>
          </a:p>
        </p:txBody>
      </p:sp>
      <p:sp>
        <p:nvSpPr>
          <p:cNvPr id="30" name="TextBox 29">
            <a:extLst>
              <a:ext uri="{FF2B5EF4-FFF2-40B4-BE49-F238E27FC236}">
                <a16:creationId xmlns:a16="http://schemas.microsoft.com/office/drawing/2014/main" id="{D8DCF4C6-9DBE-37EE-7BB6-485F44FD92F4}"/>
              </a:ext>
            </a:extLst>
          </p:cNvPr>
          <p:cNvSpPr txBox="1"/>
          <p:nvPr/>
        </p:nvSpPr>
        <p:spPr>
          <a:xfrm>
            <a:off x="261301" y="4789000"/>
            <a:ext cx="2133854" cy="369332"/>
          </a:xfrm>
          <a:prstGeom prst="rect">
            <a:avLst/>
          </a:prstGeom>
          <a:noFill/>
        </p:spPr>
        <p:txBody>
          <a:bodyPr wrap="square">
            <a:spAutoFit/>
          </a:bodyPr>
          <a:lstStyle/>
          <a:p>
            <a:r>
              <a:rPr lang="en-US">
                <a:solidFill>
                  <a:schemeClr val="bg1"/>
                </a:solidFill>
                <a:latin typeface="Courier New" panose="02070309020205020404" pitchFamily="49" charset="0"/>
                <a:cs typeface="Courier New" panose="02070309020205020404" pitchFamily="49" charset="0"/>
              </a:rPr>
              <a:t>generateReport</a:t>
            </a:r>
          </a:p>
        </p:txBody>
      </p:sp>
      <p:sp>
        <p:nvSpPr>
          <p:cNvPr id="31" name="Right Arrow 30">
            <a:extLst>
              <a:ext uri="{FF2B5EF4-FFF2-40B4-BE49-F238E27FC236}">
                <a16:creationId xmlns:a16="http://schemas.microsoft.com/office/drawing/2014/main" id="{6038B22F-60D6-0F75-AFCB-05521884ACD4}"/>
              </a:ext>
            </a:extLst>
          </p:cNvPr>
          <p:cNvSpPr/>
          <p:nvPr/>
        </p:nvSpPr>
        <p:spPr>
          <a:xfrm>
            <a:off x="5625627" y="3720621"/>
            <a:ext cx="509573" cy="250361"/>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50323B87-0A6C-5805-6E3A-9906E0184A53}"/>
              </a:ext>
            </a:extLst>
          </p:cNvPr>
          <p:cNvCxnSpPr>
            <a:cxnSpLocks/>
          </p:cNvCxnSpPr>
          <p:nvPr/>
        </p:nvCxnSpPr>
        <p:spPr>
          <a:xfrm>
            <a:off x="1261583" y="4228130"/>
            <a:ext cx="0" cy="485230"/>
          </a:xfrm>
          <a:prstGeom prst="straightConnector1">
            <a:avLst/>
          </a:prstGeom>
          <a:ln w="19050">
            <a:solidFill>
              <a:schemeClr val="bg1"/>
            </a:solidFill>
            <a:prstDash val="dash"/>
            <a:tailEnd type="triangle"/>
          </a:ln>
        </p:spPr>
        <p:style>
          <a:lnRef idx="2">
            <a:schemeClr val="accent1"/>
          </a:lnRef>
          <a:fillRef idx="0">
            <a:schemeClr val="accent1"/>
          </a:fillRef>
          <a:effectRef idx="1">
            <a:schemeClr val="accent1"/>
          </a:effectRef>
          <a:fontRef idx="minor">
            <a:schemeClr val="tx1"/>
          </a:fontRef>
        </p:style>
      </p:cxnSp>
      <p:grpSp>
        <p:nvGrpSpPr>
          <p:cNvPr id="39" name="Group 38">
            <a:extLst>
              <a:ext uri="{FF2B5EF4-FFF2-40B4-BE49-F238E27FC236}">
                <a16:creationId xmlns:a16="http://schemas.microsoft.com/office/drawing/2014/main" id="{6AC1D837-9676-121B-394F-4EE7E4B64858}"/>
              </a:ext>
            </a:extLst>
          </p:cNvPr>
          <p:cNvGrpSpPr/>
          <p:nvPr/>
        </p:nvGrpSpPr>
        <p:grpSpPr>
          <a:xfrm>
            <a:off x="6009854" y="3330789"/>
            <a:ext cx="5750360" cy="897341"/>
            <a:chOff x="6950332" y="767071"/>
            <a:chExt cx="5750360" cy="897341"/>
          </a:xfrm>
        </p:grpSpPr>
        <p:sp>
          <p:nvSpPr>
            <p:cNvPr id="40" name="Rectangle: Rounded Corners 46">
              <a:extLst>
                <a:ext uri="{FF2B5EF4-FFF2-40B4-BE49-F238E27FC236}">
                  <a16:creationId xmlns:a16="http://schemas.microsoft.com/office/drawing/2014/main" id="{44C17E8B-CED8-E15F-54F6-B0122DD2AC31}"/>
                </a:ext>
              </a:extLst>
            </p:cNvPr>
            <p:cNvSpPr/>
            <p:nvPr/>
          </p:nvSpPr>
          <p:spPr>
            <a:xfrm>
              <a:off x="7399002" y="1012542"/>
              <a:ext cx="5301690" cy="406400"/>
            </a:xfrm>
            <a:prstGeom prst="roundRect">
              <a:avLst/>
            </a:prstGeom>
            <a:solidFill>
              <a:schemeClr val="bg1"/>
            </a:solidFill>
            <a:ln w="28575">
              <a:solidFill>
                <a:srgbClr val="FFCE00"/>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nSpc>
                  <a:spcPts val="1350"/>
                </a:lnSpc>
              </a:pPr>
              <a:r>
                <a:rPr lang="en-US" sz="1400" b="1">
                  <a:solidFill>
                    <a:schemeClr val="tx1"/>
                  </a:solidFill>
                  <a:latin typeface="Courier New" panose="02070309020205020404" pitchFamily="49" charset="0"/>
                  <a:cs typeface="Courier New" panose="02070309020205020404" pitchFamily="49" charset="0"/>
                </a:rPr>
                <a:t>  write_fastq</a:t>
              </a:r>
              <a:r>
                <a:rPr lang="en-US" sz="1400" b="0">
                  <a:solidFill>
                    <a:srgbClr val="CCCCCC"/>
                  </a:solidFill>
                  <a:effectLst/>
                  <a:latin typeface="Menlo" panose="020B0609030804020204" pitchFamily="49" charset="0"/>
                </a:rPr>
                <a:t> </a:t>
              </a:r>
              <a:r>
                <a:rPr lang="en-US" sz="1400" b="1">
                  <a:solidFill>
                    <a:schemeClr val="tx1"/>
                  </a:solidFill>
                  <a:latin typeface="Courier New" panose="02070309020205020404" pitchFamily="49" charset="0"/>
                  <a:cs typeface="Courier New" panose="02070309020205020404" pitchFamily="49" charset="0"/>
                </a:rPr>
                <a:t>(file_path, file_naming, Qcutoff)</a:t>
              </a:r>
            </a:p>
          </p:txBody>
        </p:sp>
        <p:pic>
          <p:nvPicPr>
            <p:cNvPr id="41" name="Picture 40">
              <a:extLst>
                <a:ext uri="{FF2B5EF4-FFF2-40B4-BE49-F238E27FC236}">
                  <a16:creationId xmlns:a16="http://schemas.microsoft.com/office/drawing/2014/main" id="{328E9814-65C1-1B2F-C30D-EA32049837EA}"/>
                </a:ext>
              </a:extLst>
            </p:cNvPr>
            <p:cNvPicPr>
              <a:picLocks noChangeAspect="1"/>
            </p:cNvPicPr>
            <p:nvPr/>
          </p:nvPicPr>
          <p:blipFill>
            <a:blip r:embed="rId3"/>
            <a:stretch>
              <a:fillRect/>
            </a:stretch>
          </p:blipFill>
          <p:spPr>
            <a:xfrm>
              <a:off x="6950332" y="767071"/>
              <a:ext cx="897341" cy="897341"/>
            </a:xfrm>
            <a:prstGeom prst="rect">
              <a:avLst/>
            </a:prstGeom>
          </p:spPr>
        </p:pic>
      </p:grpSp>
      <p:sp>
        <p:nvSpPr>
          <p:cNvPr id="42" name="Right Arrow 41">
            <a:extLst>
              <a:ext uri="{FF2B5EF4-FFF2-40B4-BE49-F238E27FC236}">
                <a16:creationId xmlns:a16="http://schemas.microsoft.com/office/drawing/2014/main" id="{CA131FF4-2EA9-5AD1-6000-69FC1D948EA8}"/>
              </a:ext>
            </a:extLst>
          </p:cNvPr>
          <p:cNvSpPr/>
          <p:nvPr/>
        </p:nvSpPr>
        <p:spPr>
          <a:xfrm rot="5400000">
            <a:off x="993412" y="5402277"/>
            <a:ext cx="509573" cy="250361"/>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867D93E8-E54E-C640-5B26-6B42F54DA532}"/>
              </a:ext>
            </a:extLst>
          </p:cNvPr>
          <p:cNvGrpSpPr/>
          <p:nvPr/>
        </p:nvGrpSpPr>
        <p:grpSpPr>
          <a:xfrm>
            <a:off x="332164" y="5819018"/>
            <a:ext cx="6184014" cy="897341"/>
            <a:chOff x="6950332" y="767071"/>
            <a:chExt cx="6184014" cy="897341"/>
          </a:xfrm>
        </p:grpSpPr>
        <p:sp>
          <p:nvSpPr>
            <p:cNvPr id="44" name="Rectangle: Rounded Corners 46">
              <a:extLst>
                <a:ext uri="{FF2B5EF4-FFF2-40B4-BE49-F238E27FC236}">
                  <a16:creationId xmlns:a16="http://schemas.microsoft.com/office/drawing/2014/main" id="{4CC42860-9FBD-8521-3432-9BDE566207A5}"/>
                </a:ext>
              </a:extLst>
            </p:cNvPr>
            <p:cNvSpPr/>
            <p:nvPr/>
          </p:nvSpPr>
          <p:spPr>
            <a:xfrm>
              <a:off x="7399002" y="1012542"/>
              <a:ext cx="5735344" cy="406400"/>
            </a:xfrm>
            <a:prstGeom prst="roundRect">
              <a:avLst/>
            </a:prstGeom>
            <a:solidFill>
              <a:schemeClr val="bg1"/>
            </a:solidFill>
            <a:ln w="28575">
              <a:solidFill>
                <a:srgbClr val="FFCE00"/>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nSpc>
                  <a:spcPts val="1350"/>
                </a:lnSpc>
              </a:pPr>
              <a:r>
                <a:rPr lang="en-US" sz="1400" b="1">
                  <a:solidFill>
                    <a:schemeClr val="tx1"/>
                  </a:solidFill>
                  <a:latin typeface="Courier New" panose="02070309020205020404" pitchFamily="49" charset="0"/>
                  <a:cs typeface="Courier New" panose="02070309020205020404" pitchFamily="49" charset="0"/>
                </a:rPr>
                <a:t>  </a:t>
              </a:r>
              <a:r>
                <a:rPr lang="en-US" sz="1400" b="1" err="1">
                  <a:solidFill>
                    <a:schemeClr val="tx1"/>
                  </a:solidFill>
                  <a:latin typeface="Courier New" panose="02070309020205020404" pitchFamily="49" charset="0"/>
                  <a:cs typeface="Courier New" panose="02070309020205020404" pitchFamily="49" charset="0"/>
                </a:rPr>
                <a:t>pass_report_csv</a:t>
              </a:r>
              <a:r>
                <a:rPr lang="en-US" sz="1400" b="1">
                  <a:solidFill>
                    <a:schemeClr val="tx1"/>
                  </a:solidFill>
                  <a:latin typeface="Courier New" panose="02070309020205020404" pitchFamily="49" charset="0"/>
                  <a:cs typeface="Courier New" panose="02070309020205020404" pitchFamily="49" charset="0"/>
                </a:rPr>
                <a:t>(file_path , Qcutoff, file_naming)</a:t>
              </a:r>
            </a:p>
          </p:txBody>
        </p:sp>
        <p:pic>
          <p:nvPicPr>
            <p:cNvPr id="45" name="Picture 44">
              <a:extLst>
                <a:ext uri="{FF2B5EF4-FFF2-40B4-BE49-F238E27FC236}">
                  <a16:creationId xmlns:a16="http://schemas.microsoft.com/office/drawing/2014/main" id="{7AF5E211-53E9-2D94-3E7D-CC4ECAC5D95F}"/>
                </a:ext>
              </a:extLst>
            </p:cNvPr>
            <p:cNvPicPr>
              <a:picLocks noChangeAspect="1"/>
            </p:cNvPicPr>
            <p:nvPr/>
          </p:nvPicPr>
          <p:blipFill>
            <a:blip r:embed="rId3"/>
            <a:stretch>
              <a:fillRect/>
            </a:stretch>
          </p:blipFill>
          <p:spPr>
            <a:xfrm>
              <a:off x="6950332" y="767071"/>
              <a:ext cx="897341" cy="897341"/>
            </a:xfrm>
            <a:prstGeom prst="rect">
              <a:avLst/>
            </a:prstGeom>
          </p:spPr>
        </p:pic>
      </p:grpSp>
      <p:sp>
        <p:nvSpPr>
          <p:cNvPr id="48" name="TextBox 47">
            <a:extLst>
              <a:ext uri="{FF2B5EF4-FFF2-40B4-BE49-F238E27FC236}">
                <a16:creationId xmlns:a16="http://schemas.microsoft.com/office/drawing/2014/main" id="{2FFC0A30-E083-7089-3CCD-2BF6800FE161}"/>
              </a:ext>
            </a:extLst>
          </p:cNvPr>
          <p:cNvSpPr txBox="1"/>
          <p:nvPr/>
        </p:nvSpPr>
        <p:spPr>
          <a:xfrm>
            <a:off x="7595303" y="6119570"/>
            <a:ext cx="4320765" cy="296235"/>
          </a:xfrm>
          <a:prstGeom prst="rect">
            <a:avLst/>
          </a:prstGeom>
          <a:noFill/>
        </p:spPr>
        <p:txBody>
          <a:bodyPr wrap="square">
            <a:spAutoFit/>
          </a:bodyPr>
          <a:lstStyle/>
          <a:p>
            <a:pPr>
              <a:lnSpc>
                <a:spcPts val="1350"/>
              </a:lnSpc>
            </a:pPr>
            <a:r>
              <a:rPr lang="en-US">
                <a:solidFill>
                  <a:schemeClr val="bg1"/>
                </a:solidFill>
                <a:latin typeface="Courier New" panose="02070309020205020404" pitchFamily="49" charset="0"/>
                <a:cs typeface="Courier New" panose="02070309020205020404" pitchFamily="49" charset="0"/>
              </a:rPr>
              <a:t>Written/generated successfully</a:t>
            </a:r>
          </a:p>
        </p:txBody>
      </p:sp>
      <p:cxnSp>
        <p:nvCxnSpPr>
          <p:cNvPr id="49" name="Straight Arrow Connector 48">
            <a:extLst>
              <a:ext uri="{FF2B5EF4-FFF2-40B4-BE49-F238E27FC236}">
                <a16:creationId xmlns:a16="http://schemas.microsoft.com/office/drawing/2014/main" id="{17998474-EEBB-A00B-D82A-AA861C020CE0}"/>
              </a:ext>
            </a:extLst>
          </p:cNvPr>
          <p:cNvCxnSpPr>
            <a:cxnSpLocks/>
          </p:cNvCxnSpPr>
          <p:nvPr/>
        </p:nvCxnSpPr>
        <p:spPr>
          <a:xfrm>
            <a:off x="10816400" y="4228130"/>
            <a:ext cx="0" cy="1715470"/>
          </a:xfrm>
          <a:prstGeom prst="straightConnector1">
            <a:avLst/>
          </a:prstGeom>
          <a:ln w="19050">
            <a:solidFill>
              <a:schemeClr val="bg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BBBC3028-308B-2E74-905A-B5D79CEF85E8}"/>
              </a:ext>
            </a:extLst>
          </p:cNvPr>
          <p:cNvCxnSpPr>
            <a:cxnSpLocks/>
          </p:cNvCxnSpPr>
          <p:nvPr/>
        </p:nvCxnSpPr>
        <p:spPr>
          <a:xfrm>
            <a:off x="3159003" y="3856600"/>
            <a:ext cx="586409" cy="0"/>
          </a:xfrm>
          <a:prstGeom prst="straightConnector1">
            <a:avLst/>
          </a:prstGeom>
          <a:ln w="19050">
            <a:solidFill>
              <a:schemeClr val="bg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4B84C853-14C6-749D-A437-1BD9CDB97A87}"/>
              </a:ext>
            </a:extLst>
          </p:cNvPr>
          <p:cNvCxnSpPr>
            <a:cxnSpLocks/>
          </p:cNvCxnSpPr>
          <p:nvPr/>
        </p:nvCxnSpPr>
        <p:spPr>
          <a:xfrm>
            <a:off x="6749841" y="6267688"/>
            <a:ext cx="586409" cy="0"/>
          </a:xfrm>
          <a:prstGeom prst="straightConnector1">
            <a:avLst/>
          </a:prstGeom>
          <a:ln w="19050">
            <a:solidFill>
              <a:schemeClr val="bg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A990ACDC-322A-5211-AC01-B77AEFEB10BC}"/>
              </a:ext>
            </a:extLst>
          </p:cNvPr>
          <p:cNvSpPr txBox="1"/>
          <p:nvPr/>
        </p:nvSpPr>
        <p:spPr>
          <a:xfrm>
            <a:off x="4514851" y="4740203"/>
            <a:ext cx="4469979" cy="655308"/>
          </a:xfrm>
          <a:prstGeom prst="rect">
            <a:avLst/>
          </a:prstGeom>
          <a:noFill/>
        </p:spPr>
        <p:txBody>
          <a:bodyPr wrap="square">
            <a:spAutoFit/>
          </a:bodyPr>
          <a:lstStyle/>
          <a:p>
            <a:pPr>
              <a:lnSpc>
                <a:spcPts val="1350"/>
              </a:lnSpc>
            </a:pPr>
            <a:r>
              <a:rPr lang="en-US">
                <a:solidFill>
                  <a:schemeClr val="bg1"/>
                </a:solidFill>
                <a:latin typeface="Courier New" panose="02070309020205020404" pitchFamily="49" charset="0"/>
                <a:cs typeface="Courier New" panose="02070309020205020404" pitchFamily="49" charset="0"/>
              </a:rPr>
              <a:t>Error while filtering reads</a:t>
            </a:r>
          </a:p>
          <a:p>
            <a:pPr>
              <a:lnSpc>
                <a:spcPts val="1350"/>
              </a:lnSpc>
            </a:pPr>
            <a:endParaRPr lang="en-US">
              <a:solidFill>
                <a:schemeClr val="bg1"/>
              </a:solidFill>
              <a:latin typeface="Courier New" panose="02070309020205020404" pitchFamily="49" charset="0"/>
              <a:cs typeface="Courier New" panose="02070309020205020404" pitchFamily="49" charset="0"/>
            </a:endParaRPr>
          </a:p>
          <a:p>
            <a:pPr>
              <a:lnSpc>
                <a:spcPts val="1350"/>
              </a:lnSpc>
            </a:pPr>
            <a:r>
              <a:rPr lang="en-US">
                <a:solidFill>
                  <a:schemeClr val="bg1"/>
                </a:solidFill>
                <a:latin typeface="Courier New" panose="02070309020205020404" pitchFamily="49" charset="0"/>
                <a:cs typeface="Courier New" panose="02070309020205020404" pitchFamily="49" charset="0"/>
              </a:rPr>
              <a:t>Error while generating report</a:t>
            </a:r>
          </a:p>
        </p:txBody>
      </p:sp>
      <p:cxnSp>
        <p:nvCxnSpPr>
          <p:cNvPr id="56" name="Straight Arrow Connector 55">
            <a:extLst>
              <a:ext uri="{FF2B5EF4-FFF2-40B4-BE49-F238E27FC236}">
                <a16:creationId xmlns:a16="http://schemas.microsoft.com/office/drawing/2014/main" id="{91D09165-EE1F-EA5E-9481-980DF782680E}"/>
              </a:ext>
            </a:extLst>
          </p:cNvPr>
          <p:cNvCxnSpPr>
            <a:cxnSpLocks/>
          </p:cNvCxnSpPr>
          <p:nvPr/>
        </p:nvCxnSpPr>
        <p:spPr>
          <a:xfrm>
            <a:off x="7595303" y="4210122"/>
            <a:ext cx="0" cy="421513"/>
          </a:xfrm>
          <a:prstGeom prst="straightConnector1">
            <a:avLst/>
          </a:prstGeom>
          <a:ln w="19050">
            <a:solidFill>
              <a:schemeClr val="bg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4FA59403-FCD7-A993-99ED-5F0E007CCD24}"/>
              </a:ext>
            </a:extLst>
          </p:cNvPr>
          <p:cNvCxnSpPr>
            <a:cxnSpLocks/>
          </p:cNvCxnSpPr>
          <p:nvPr/>
        </p:nvCxnSpPr>
        <p:spPr>
          <a:xfrm flipV="1">
            <a:off x="6152082" y="5472856"/>
            <a:ext cx="0" cy="432856"/>
          </a:xfrm>
          <a:prstGeom prst="straightConnector1">
            <a:avLst/>
          </a:prstGeom>
          <a:ln w="19050">
            <a:solidFill>
              <a:schemeClr val="bg1"/>
            </a:solidFill>
            <a:prstDash val="dash"/>
            <a:tailEnd type="triangle"/>
          </a:ln>
        </p:spPr>
        <p:style>
          <a:lnRef idx="2">
            <a:schemeClr val="accent1"/>
          </a:lnRef>
          <a:fillRef idx="0">
            <a:schemeClr val="accent1"/>
          </a:fillRef>
          <a:effectRef idx="1">
            <a:schemeClr val="accent1"/>
          </a:effectRef>
          <a:fontRef idx="minor">
            <a:schemeClr val="tx1"/>
          </a:fontRef>
        </p:style>
      </p:cxnSp>
      <p:grpSp>
        <p:nvGrpSpPr>
          <p:cNvPr id="66" name="Group 65">
            <a:extLst>
              <a:ext uri="{FF2B5EF4-FFF2-40B4-BE49-F238E27FC236}">
                <a16:creationId xmlns:a16="http://schemas.microsoft.com/office/drawing/2014/main" id="{1531A5FD-86C1-94B0-5663-B9A1F537D5E2}"/>
              </a:ext>
            </a:extLst>
          </p:cNvPr>
          <p:cNvGrpSpPr>
            <a:grpSpLocks noChangeAspect="1"/>
          </p:cNvGrpSpPr>
          <p:nvPr/>
        </p:nvGrpSpPr>
        <p:grpSpPr>
          <a:xfrm>
            <a:off x="14831639" y="2000181"/>
            <a:ext cx="569199" cy="531062"/>
            <a:chOff x="9014339" y="304812"/>
            <a:chExt cx="1395931" cy="1302399"/>
          </a:xfrm>
        </p:grpSpPr>
        <p:pic>
          <p:nvPicPr>
            <p:cNvPr id="67" name="Picture 66">
              <a:extLst>
                <a:ext uri="{FF2B5EF4-FFF2-40B4-BE49-F238E27FC236}">
                  <a16:creationId xmlns:a16="http://schemas.microsoft.com/office/drawing/2014/main" id="{A74DDD52-CE34-527D-8246-3CD1C254F302}"/>
                </a:ext>
              </a:extLst>
            </p:cNvPr>
            <p:cNvPicPr>
              <a:picLocks noChangeAspect="1"/>
            </p:cNvPicPr>
            <p:nvPr/>
          </p:nvPicPr>
          <p:blipFill>
            <a:blip r:embed="rId6"/>
            <a:stretch>
              <a:fillRect/>
            </a:stretch>
          </p:blipFill>
          <p:spPr>
            <a:xfrm>
              <a:off x="9014339" y="304812"/>
              <a:ext cx="1007445" cy="1007445"/>
            </a:xfrm>
            <a:prstGeom prst="rect">
              <a:avLst/>
            </a:prstGeom>
          </p:spPr>
        </p:pic>
        <p:pic>
          <p:nvPicPr>
            <p:cNvPr id="68" name="Picture 67">
              <a:extLst>
                <a:ext uri="{FF2B5EF4-FFF2-40B4-BE49-F238E27FC236}">
                  <a16:creationId xmlns:a16="http://schemas.microsoft.com/office/drawing/2014/main" id="{084DF3E1-8807-3231-B892-BDA88EF81081}"/>
                </a:ext>
              </a:extLst>
            </p:cNvPr>
            <p:cNvPicPr>
              <a:picLocks noChangeAspect="1"/>
            </p:cNvPicPr>
            <p:nvPr/>
          </p:nvPicPr>
          <p:blipFill>
            <a:blip r:embed="rId3"/>
            <a:stretch>
              <a:fillRect/>
            </a:stretch>
          </p:blipFill>
          <p:spPr>
            <a:xfrm>
              <a:off x="9480784" y="677725"/>
              <a:ext cx="929486" cy="929486"/>
            </a:xfrm>
            <a:prstGeom prst="rect">
              <a:avLst/>
            </a:prstGeom>
          </p:spPr>
        </p:pic>
      </p:grpSp>
      <p:sp>
        <p:nvSpPr>
          <p:cNvPr id="69" name="TextBox 68">
            <a:extLst>
              <a:ext uri="{FF2B5EF4-FFF2-40B4-BE49-F238E27FC236}">
                <a16:creationId xmlns:a16="http://schemas.microsoft.com/office/drawing/2014/main" id="{D76AE7A8-6989-A5BD-7C90-3CECB4836F83}"/>
              </a:ext>
            </a:extLst>
          </p:cNvPr>
          <p:cNvSpPr txBox="1"/>
          <p:nvPr/>
        </p:nvSpPr>
        <p:spPr>
          <a:xfrm>
            <a:off x="8554272" y="1929404"/>
            <a:ext cx="2364345"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bg2"/>
                </a:solidFill>
                <a:effectLst/>
                <a:latin typeface="Arial" panose="020B0604020202020204" pitchFamily="34" charset="0"/>
              </a:rPr>
              <a:t>main.py</a:t>
            </a:r>
          </a:p>
        </p:txBody>
      </p:sp>
      <p:grpSp>
        <p:nvGrpSpPr>
          <p:cNvPr id="17" name="Group 16">
            <a:extLst>
              <a:ext uri="{FF2B5EF4-FFF2-40B4-BE49-F238E27FC236}">
                <a16:creationId xmlns:a16="http://schemas.microsoft.com/office/drawing/2014/main" id="{B36EDB3C-A3D9-1872-227C-892D06F1FEFF}"/>
              </a:ext>
            </a:extLst>
          </p:cNvPr>
          <p:cNvGrpSpPr>
            <a:grpSpLocks noChangeAspect="1"/>
          </p:cNvGrpSpPr>
          <p:nvPr/>
        </p:nvGrpSpPr>
        <p:grpSpPr>
          <a:xfrm>
            <a:off x="9755322" y="1748777"/>
            <a:ext cx="861580" cy="936447"/>
            <a:chOff x="3563097" y="3245082"/>
            <a:chExt cx="1832193" cy="1991401"/>
          </a:xfrm>
        </p:grpSpPr>
        <p:pic>
          <p:nvPicPr>
            <p:cNvPr id="22" name="Picture 6" descr="file Free Icon Download | FreeImages">
              <a:extLst>
                <a:ext uri="{FF2B5EF4-FFF2-40B4-BE49-F238E27FC236}">
                  <a16:creationId xmlns:a16="http://schemas.microsoft.com/office/drawing/2014/main" id="{DF272678-7271-41AA-7DFD-3204098111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097" y="3245082"/>
              <a:ext cx="1730971" cy="173097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88D9B5AD-7369-51C6-7914-BFF5C7D16E94}"/>
                </a:ext>
              </a:extLst>
            </p:cNvPr>
            <p:cNvPicPr>
              <a:picLocks noChangeAspect="1"/>
            </p:cNvPicPr>
            <p:nvPr/>
          </p:nvPicPr>
          <p:blipFill>
            <a:blip r:embed="rId3"/>
            <a:stretch>
              <a:fillRect/>
            </a:stretch>
          </p:blipFill>
          <p:spPr>
            <a:xfrm>
              <a:off x="4163675" y="4004868"/>
              <a:ext cx="1231615" cy="1231615"/>
            </a:xfrm>
            <a:prstGeom prst="rect">
              <a:avLst/>
            </a:prstGeom>
          </p:spPr>
        </p:pic>
      </p:grpSp>
    </p:spTree>
    <p:extLst>
      <p:ext uri="{BB962C8B-B14F-4D97-AF65-F5344CB8AC3E}">
        <p14:creationId xmlns:p14="http://schemas.microsoft.com/office/powerpoint/2010/main" val="946818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F77A4-95CE-EB4B-857E-DBCD310E435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CFB63DD-B3F0-50F7-5BA6-56F311FDF3FB}"/>
              </a:ext>
            </a:extLst>
          </p:cNvPr>
          <p:cNvSpPr txBox="1"/>
          <p:nvPr/>
        </p:nvSpPr>
        <p:spPr>
          <a:xfrm>
            <a:off x="294032" y="203609"/>
            <a:ext cx="9774307" cy="2062103"/>
          </a:xfrm>
          <a:prstGeom prst="rect">
            <a:avLst/>
          </a:prstGeom>
          <a:noFill/>
        </p:spPr>
        <p:txBody>
          <a:bodyPr wrap="square">
            <a:spAutoFit/>
          </a:bodyPr>
          <a:lstStyle/>
          <a:p>
            <a:r>
              <a:rPr lang="en-US" sz="3200" b="1">
                <a:solidFill>
                  <a:schemeClr val="bg1"/>
                </a:solidFill>
                <a:latin typeface="Arial" panose="020B0604020202020204" pitchFamily="34" charset="0"/>
                <a:cs typeface="Arial" panose="020B0604020202020204" pitchFamily="34" charset="0"/>
              </a:rPr>
              <a:t>Command-Line Tool for FASTQ File Filtering and Reporting with </a:t>
            </a:r>
            <a:r>
              <a:rPr lang="en-US" sz="3200" b="1">
                <a:solidFill>
                  <a:schemeClr val="accent2">
                    <a:lumMod val="60000"/>
                    <a:lumOff val="40000"/>
                  </a:schemeClr>
                </a:solidFill>
                <a:latin typeface="Arial" panose="020B0604020202020204" pitchFamily="34" charset="0"/>
                <a:cs typeface="Arial" panose="020B0604020202020204" pitchFamily="34" charset="0"/>
              </a:rPr>
              <a:t>argparserlocal</a:t>
            </a:r>
            <a:r>
              <a:rPr lang="en-US" sz="3200">
                <a:solidFill>
                  <a:srgbClr val="DCDCAA"/>
                </a:solidFill>
                <a:latin typeface="Menlo" panose="020B0609030804020204" pitchFamily="49" charset="0"/>
                <a:cs typeface="Arial" panose="020B0604020202020204" pitchFamily="34" charset="0"/>
              </a:rPr>
              <a:t>   </a:t>
            </a:r>
            <a:r>
              <a:rPr lang="en-US" sz="3200" b="1">
                <a:solidFill>
                  <a:schemeClr val="bg1"/>
                </a:solidFill>
                <a:latin typeface="Arial" panose="020B0604020202020204" pitchFamily="34" charset="0"/>
                <a:cs typeface="Arial" panose="020B0604020202020204" pitchFamily="34" charset="0"/>
              </a:rPr>
              <a:t>and </a:t>
            </a:r>
            <a:r>
              <a:rPr lang="en-US" sz="3200" b="1">
                <a:solidFill>
                  <a:schemeClr val="accent2">
                    <a:lumMod val="60000"/>
                    <a:lumOff val="40000"/>
                  </a:schemeClr>
                </a:solidFill>
                <a:latin typeface="Arial" panose="020B0604020202020204" pitchFamily="34" charset="0"/>
                <a:cs typeface="Arial" panose="020B0604020202020204" pitchFamily="34" charset="0"/>
              </a:rPr>
              <a:t>main </a:t>
            </a:r>
          </a:p>
          <a:p>
            <a:r>
              <a:rPr lang="en-US" sz="3200" b="1">
                <a:solidFill>
                  <a:schemeClr val="bg1"/>
                </a:solidFill>
                <a:latin typeface="Arial" panose="020B0604020202020204" pitchFamily="34" charset="0"/>
                <a:cs typeface="Arial" panose="020B0604020202020204" pitchFamily="34" charset="0"/>
              </a:rPr>
              <a:t>in</a:t>
            </a:r>
            <a:r>
              <a:rPr lang="en-US" sz="3200" b="1">
                <a:solidFill>
                  <a:schemeClr val="accent2">
                    <a:lumMod val="60000"/>
                    <a:lumOff val="40000"/>
                  </a:schemeClr>
                </a:solidFill>
                <a:latin typeface="Arial" panose="020B0604020202020204" pitchFamily="34" charset="0"/>
                <a:cs typeface="Arial" panose="020B0604020202020204" pitchFamily="34" charset="0"/>
              </a:rPr>
              <a:t>     main.py</a:t>
            </a:r>
          </a:p>
          <a:p>
            <a:endParaRPr lang="en-US" sz="3200" b="1">
              <a:solidFill>
                <a:schemeClr val="bg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907AACE-4883-8944-0084-E47646745C13}"/>
              </a:ext>
            </a:extLst>
          </p:cNvPr>
          <p:cNvPicPr>
            <a:picLocks noChangeAspect="1"/>
          </p:cNvPicPr>
          <p:nvPr/>
        </p:nvPicPr>
        <p:blipFill>
          <a:blip r:embed="rId3"/>
          <a:stretch>
            <a:fillRect/>
          </a:stretch>
        </p:blipFill>
        <p:spPr>
          <a:xfrm>
            <a:off x="6009854" y="539768"/>
            <a:ext cx="897341" cy="897341"/>
          </a:xfrm>
          <a:prstGeom prst="rect">
            <a:avLst/>
          </a:prstGeom>
        </p:spPr>
      </p:pic>
      <p:pic>
        <p:nvPicPr>
          <p:cNvPr id="7" name="Picture 6">
            <a:extLst>
              <a:ext uri="{FF2B5EF4-FFF2-40B4-BE49-F238E27FC236}">
                <a16:creationId xmlns:a16="http://schemas.microsoft.com/office/drawing/2014/main" id="{CB399203-977E-8F50-4957-F962581F90CF}"/>
              </a:ext>
            </a:extLst>
          </p:cNvPr>
          <p:cNvPicPr>
            <a:picLocks noChangeAspect="1"/>
          </p:cNvPicPr>
          <p:nvPr/>
        </p:nvPicPr>
        <p:blipFill>
          <a:blip r:embed="rId3"/>
          <a:stretch>
            <a:fillRect/>
          </a:stretch>
        </p:blipFill>
        <p:spPr>
          <a:xfrm>
            <a:off x="8554272" y="532884"/>
            <a:ext cx="897341" cy="897341"/>
          </a:xfrm>
          <a:prstGeom prst="rect">
            <a:avLst/>
          </a:prstGeom>
        </p:spPr>
      </p:pic>
      <p:grpSp>
        <p:nvGrpSpPr>
          <p:cNvPr id="8" name="Group 7">
            <a:extLst>
              <a:ext uri="{FF2B5EF4-FFF2-40B4-BE49-F238E27FC236}">
                <a16:creationId xmlns:a16="http://schemas.microsoft.com/office/drawing/2014/main" id="{9E592BF4-016E-7C0D-E836-BB071B80036C}"/>
              </a:ext>
            </a:extLst>
          </p:cNvPr>
          <p:cNvGrpSpPr>
            <a:grpSpLocks noChangeAspect="1"/>
          </p:cNvGrpSpPr>
          <p:nvPr/>
        </p:nvGrpSpPr>
        <p:grpSpPr>
          <a:xfrm>
            <a:off x="755340" y="1234660"/>
            <a:ext cx="521680" cy="567011"/>
            <a:chOff x="3563097" y="3245082"/>
            <a:chExt cx="1832193" cy="1991401"/>
          </a:xfrm>
        </p:grpSpPr>
        <p:pic>
          <p:nvPicPr>
            <p:cNvPr id="9" name="Picture 6" descr="file Free Icon Download | FreeImages">
              <a:extLst>
                <a:ext uri="{FF2B5EF4-FFF2-40B4-BE49-F238E27FC236}">
                  <a16:creationId xmlns:a16="http://schemas.microsoft.com/office/drawing/2014/main" id="{022E0C49-A488-9DB9-19C9-2A541137FE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097" y="3245082"/>
              <a:ext cx="1730971" cy="17309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0304673C-A232-7BEC-AE42-D9C2F095C240}"/>
                </a:ext>
              </a:extLst>
            </p:cNvPr>
            <p:cNvPicPr>
              <a:picLocks noChangeAspect="1"/>
            </p:cNvPicPr>
            <p:nvPr/>
          </p:nvPicPr>
          <p:blipFill>
            <a:blip r:embed="rId3"/>
            <a:stretch>
              <a:fillRect/>
            </a:stretch>
          </p:blipFill>
          <p:spPr>
            <a:xfrm>
              <a:off x="4163675" y="4004868"/>
              <a:ext cx="1231615" cy="1231615"/>
            </a:xfrm>
            <a:prstGeom prst="rect">
              <a:avLst/>
            </a:prstGeom>
          </p:spPr>
        </p:pic>
      </p:grpSp>
      <p:grpSp>
        <p:nvGrpSpPr>
          <p:cNvPr id="11" name="Group 10">
            <a:extLst>
              <a:ext uri="{FF2B5EF4-FFF2-40B4-BE49-F238E27FC236}">
                <a16:creationId xmlns:a16="http://schemas.microsoft.com/office/drawing/2014/main" id="{5CAE56AD-B4F3-F2DF-3753-5744D4A4A5BE}"/>
              </a:ext>
            </a:extLst>
          </p:cNvPr>
          <p:cNvGrpSpPr/>
          <p:nvPr/>
        </p:nvGrpSpPr>
        <p:grpSpPr>
          <a:xfrm>
            <a:off x="10633668" y="195093"/>
            <a:ext cx="1462504" cy="1823763"/>
            <a:chOff x="10633668" y="195093"/>
            <a:chExt cx="1462504" cy="1823763"/>
          </a:xfrm>
        </p:grpSpPr>
        <p:sp>
          <p:nvSpPr>
            <p:cNvPr id="12" name="TextBox 11">
              <a:extLst>
                <a:ext uri="{FF2B5EF4-FFF2-40B4-BE49-F238E27FC236}">
                  <a16:creationId xmlns:a16="http://schemas.microsoft.com/office/drawing/2014/main" id="{7B932952-F59A-B5D1-089B-C931796D8194}"/>
                </a:ext>
              </a:extLst>
            </p:cNvPr>
            <p:cNvSpPr txBox="1"/>
            <p:nvPr/>
          </p:nvSpPr>
          <p:spPr>
            <a:xfrm>
              <a:off x="10648371" y="1310970"/>
              <a:ext cx="1447801" cy="707886"/>
            </a:xfrm>
            <a:prstGeom prst="rect">
              <a:avLst/>
            </a:prstGeom>
            <a:noFill/>
          </p:spPr>
          <p:txBody>
            <a:bodyPr wrap="square" rtlCol="0">
              <a:spAutoFit/>
            </a:bodyPr>
            <a:lstStyle/>
            <a:p>
              <a:r>
                <a:rPr lang="en-US" sz="4000" b="1">
                  <a:solidFill>
                    <a:schemeClr val="bg1"/>
                  </a:solidFill>
                  <a:latin typeface="Franklin Gothic Demi" panose="020B0703020102020204" pitchFamily="34" charset="0"/>
                  <a:ea typeface="ADLaM Display" panose="020F0502020204030204" pitchFamily="2" charset="0"/>
                  <a:cs typeface="Hadassah Friedlaender" panose="020F0502020204030204" pitchFamily="18" charset="-79"/>
                </a:rPr>
                <a:t>PFFP</a:t>
              </a:r>
            </a:p>
          </p:txBody>
        </p:sp>
        <p:grpSp>
          <p:nvGrpSpPr>
            <p:cNvPr id="13" name="Group 12">
              <a:extLst>
                <a:ext uri="{FF2B5EF4-FFF2-40B4-BE49-F238E27FC236}">
                  <a16:creationId xmlns:a16="http://schemas.microsoft.com/office/drawing/2014/main" id="{224878D0-7D6A-E15C-1827-C986272BF65E}"/>
                </a:ext>
              </a:extLst>
            </p:cNvPr>
            <p:cNvGrpSpPr>
              <a:grpSpLocks noChangeAspect="1"/>
            </p:cNvGrpSpPr>
            <p:nvPr/>
          </p:nvGrpSpPr>
          <p:grpSpPr>
            <a:xfrm>
              <a:off x="10633668" y="195093"/>
              <a:ext cx="1282400" cy="1184498"/>
              <a:chOff x="3388606" y="3522600"/>
              <a:chExt cx="2002784" cy="1849887"/>
            </a:xfrm>
          </p:grpSpPr>
          <p:sp>
            <p:nvSpPr>
              <p:cNvPr id="14" name="Oval 13">
                <a:extLst>
                  <a:ext uri="{FF2B5EF4-FFF2-40B4-BE49-F238E27FC236}">
                    <a16:creationId xmlns:a16="http://schemas.microsoft.com/office/drawing/2014/main" id="{DCABD341-6529-0267-2515-5FA73BE379F1}"/>
                  </a:ext>
                </a:extLst>
              </p:cNvPr>
              <p:cNvSpPr/>
              <p:nvPr/>
            </p:nvSpPr>
            <p:spPr>
              <a:xfrm>
                <a:off x="3388606" y="3522600"/>
                <a:ext cx="1916680" cy="1742718"/>
              </a:xfrm>
              <a:prstGeom prst="ellipse">
                <a:avLst/>
              </a:prstGeom>
              <a:solidFill>
                <a:schemeClr val="accent6">
                  <a:lumMod val="60000"/>
                  <a:lumOff val="4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5" name="Picture 11" descr="20+ Meme Icons to Express Yourself... Meme-ingfully [Free Download]">
                <a:extLst>
                  <a:ext uri="{FF2B5EF4-FFF2-40B4-BE49-F238E27FC236}">
                    <a16:creationId xmlns:a16="http://schemas.microsoft.com/office/drawing/2014/main" id="{56993648-C699-30EC-BF3C-5C19FA13F7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474710" y="3853483"/>
                <a:ext cx="1916680" cy="151900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8" name="Group 17">
            <a:extLst>
              <a:ext uri="{FF2B5EF4-FFF2-40B4-BE49-F238E27FC236}">
                <a16:creationId xmlns:a16="http://schemas.microsoft.com/office/drawing/2014/main" id="{86780C93-61C8-3B93-B678-A1A8349B9025}"/>
              </a:ext>
            </a:extLst>
          </p:cNvPr>
          <p:cNvGrpSpPr/>
          <p:nvPr/>
        </p:nvGrpSpPr>
        <p:grpSpPr>
          <a:xfrm>
            <a:off x="763793" y="2171105"/>
            <a:ext cx="2747308" cy="897341"/>
            <a:chOff x="6950332" y="767071"/>
            <a:chExt cx="2747308" cy="897341"/>
          </a:xfrm>
        </p:grpSpPr>
        <p:sp>
          <p:nvSpPr>
            <p:cNvPr id="19" name="Rectangle: Rounded Corners 46">
              <a:extLst>
                <a:ext uri="{FF2B5EF4-FFF2-40B4-BE49-F238E27FC236}">
                  <a16:creationId xmlns:a16="http://schemas.microsoft.com/office/drawing/2014/main" id="{052D1D60-47BE-8B49-2CAE-22A32B45FDBD}"/>
                </a:ext>
              </a:extLst>
            </p:cNvPr>
            <p:cNvSpPr/>
            <p:nvPr/>
          </p:nvSpPr>
          <p:spPr>
            <a:xfrm>
              <a:off x="7399001" y="1012542"/>
              <a:ext cx="2298639" cy="406400"/>
            </a:xfrm>
            <a:prstGeom prst="roundRect">
              <a:avLst/>
            </a:prstGeom>
            <a:solidFill>
              <a:schemeClr val="bg1"/>
            </a:solidFill>
            <a:ln w="28575">
              <a:solidFill>
                <a:srgbClr val="FFCE00"/>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lnSpc>
                  <a:spcPts val="1350"/>
                </a:lnSpc>
              </a:pPr>
              <a:r>
                <a:rPr lang="en-US" sz="1400" b="0">
                  <a:solidFill>
                    <a:srgbClr val="DCDCAA"/>
                  </a:solidFill>
                  <a:effectLst/>
                  <a:latin typeface="Menlo" panose="020B0609030804020204" pitchFamily="49" charset="0"/>
                </a:rPr>
                <a:t>  </a:t>
              </a:r>
              <a:r>
                <a:rPr lang="en-US" sz="1400" b="1">
                  <a:solidFill>
                    <a:schemeClr val="tx1"/>
                  </a:solidFill>
                  <a:latin typeface="Courier New" panose="02070309020205020404" pitchFamily="49" charset="0"/>
                  <a:cs typeface="Courier New" panose="02070309020205020404" pitchFamily="49" charset="0"/>
                </a:rPr>
                <a:t>argparserlocal()</a:t>
              </a:r>
            </a:p>
          </p:txBody>
        </p:sp>
        <p:pic>
          <p:nvPicPr>
            <p:cNvPr id="20" name="Picture 19">
              <a:extLst>
                <a:ext uri="{FF2B5EF4-FFF2-40B4-BE49-F238E27FC236}">
                  <a16:creationId xmlns:a16="http://schemas.microsoft.com/office/drawing/2014/main" id="{21A20BC2-B991-26BE-D267-CF0EE3DEB45E}"/>
                </a:ext>
              </a:extLst>
            </p:cNvPr>
            <p:cNvPicPr>
              <a:picLocks noChangeAspect="1"/>
            </p:cNvPicPr>
            <p:nvPr/>
          </p:nvPicPr>
          <p:blipFill>
            <a:blip r:embed="rId3"/>
            <a:stretch>
              <a:fillRect/>
            </a:stretch>
          </p:blipFill>
          <p:spPr>
            <a:xfrm>
              <a:off x="6950332" y="767071"/>
              <a:ext cx="897341" cy="897341"/>
            </a:xfrm>
            <a:prstGeom prst="rect">
              <a:avLst/>
            </a:prstGeom>
          </p:spPr>
        </p:pic>
      </p:grpSp>
      <p:sp>
        <p:nvSpPr>
          <p:cNvPr id="63" name="TextBox 62">
            <a:extLst>
              <a:ext uri="{FF2B5EF4-FFF2-40B4-BE49-F238E27FC236}">
                <a16:creationId xmlns:a16="http://schemas.microsoft.com/office/drawing/2014/main" id="{5D481726-7B77-0D69-452D-38E814AE843C}"/>
              </a:ext>
            </a:extLst>
          </p:cNvPr>
          <p:cNvSpPr txBox="1"/>
          <p:nvPr/>
        </p:nvSpPr>
        <p:spPr>
          <a:xfrm>
            <a:off x="4419035" y="3503665"/>
            <a:ext cx="4442100" cy="646331"/>
          </a:xfrm>
          <a:prstGeom prst="rect">
            <a:avLst/>
          </a:prstGeom>
          <a:noFill/>
        </p:spPr>
        <p:txBody>
          <a:bodyPr wrap="square">
            <a:spAutoFit/>
          </a:bodyPr>
          <a:lstStyle/>
          <a:p>
            <a:pPr algn="ctr"/>
            <a:r>
              <a:rPr lang="en-US">
                <a:solidFill>
                  <a:schemeClr val="bg1"/>
                </a:solidFill>
                <a:latin typeface="Courier New" panose="02070309020205020404" pitchFamily="49" charset="0"/>
                <a:cs typeface="Courier New" panose="02070309020205020404" pitchFamily="49" charset="0"/>
              </a:rPr>
              <a:t>-h, --help</a:t>
            </a:r>
          </a:p>
          <a:p>
            <a:pPr algn="ctr"/>
            <a:r>
              <a:rPr lang="en-US">
                <a:solidFill>
                  <a:schemeClr val="bg1"/>
                </a:solidFill>
                <a:latin typeface="Courier New" panose="02070309020205020404" pitchFamily="49" charset="0"/>
                <a:cs typeface="Courier New" panose="02070309020205020404" pitchFamily="49" charset="0"/>
              </a:rPr>
              <a:t>show this help message and exit</a:t>
            </a:r>
          </a:p>
        </p:txBody>
      </p:sp>
      <p:sp>
        <p:nvSpPr>
          <p:cNvPr id="3" name="TextBox 2">
            <a:extLst>
              <a:ext uri="{FF2B5EF4-FFF2-40B4-BE49-F238E27FC236}">
                <a16:creationId xmlns:a16="http://schemas.microsoft.com/office/drawing/2014/main" id="{D804304E-9C31-2D69-F60D-565477C1FA9A}"/>
              </a:ext>
            </a:extLst>
          </p:cNvPr>
          <p:cNvSpPr txBox="1"/>
          <p:nvPr/>
        </p:nvSpPr>
        <p:spPr>
          <a:xfrm>
            <a:off x="763793" y="2133043"/>
            <a:ext cx="3732644" cy="1200329"/>
          </a:xfrm>
          <a:prstGeom prst="rect">
            <a:avLst/>
          </a:prstGeom>
          <a:noFill/>
        </p:spPr>
        <p:txBody>
          <a:bodyPr wrap="square">
            <a:spAutoFit/>
          </a:bodyPr>
          <a:lstStyle/>
          <a:p>
            <a:r>
              <a:rPr lang="en-US">
                <a:solidFill>
                  <a:schemeClr val="bg1"/>
                </a:solidFill>
                <a:latin typeface="Courier New" panose="02070309020205020404" pitchFamily="49" charset="0"/>
                <a:cs typeface="Courier New" panose="02070309020205020404" pitchFamily="49" charset="0"/>
              </a:rPr>
              <a:t>python main.py filterRead -f </a:t>
            </a:r>
            <a:r>
              <a:rPr lang="en-US" err="1">
                <a:solidFill>
                  <a:schemeClr val="bg1"/>
                </a:solidFill>
                <a:latin typeface="Courier New" panose="02070309020205020404" pitchFamily="49" charset="0"/>
                <a:cs typeface="Courier New" panose="02070309020205020404" pitchFamily="49" charset="0"/>
              </a:rPr>
              <a:t>test.fastq</a:t>
            </a:r>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-q 25 </a:t>
            </a:r>
          </a:p>
          <a:p>
            <a:r>
              <a:rPr lang="en-US">
                <a:solidFill>
                  <a:schemeClr val="bg1"/>
                </a:solidFill>
                <a:latin typeface="Courier New" panose="02070309020205020404" pitchFamily="49" charset="0"/>
                <a:cs typeface="Courier New" panose="02070309020205020404" pitchFamily="49" charset="0"/>
              </a:rPr>
              <a:t>-o </a:t>
            </a:r>
            <a:r>
              <a:rPr lang="en-US" err="1">
                <a:solidFill>
                  <a:schemeClr val="bg1"/>
                </a:solidFill>
                <a:latin typeface="Courier New" panose="02070309020205020404" pitchFamily="49" charset="0"/>
                <a:cs typeface="Courier New" panose="02070309020205020404" pitchFamily="49" charset="0"/>
              </a:rPr>
              <a:t>filtered_reads.fastq</a:t>
            </a:r>
            <a:endParaRPr lang="en-US">
              <a:solidFill>
                <a:schemeClr val="bg1"/>
              </a:solidFill>
              <a:latin typeface="Courier New" panose="02070309020205020404" pitchFamily="49" charset="0"/>
              <a:cs typeface="Courier New" panose="02070309020205020404" pitchFamily="49" charset="0"/>
            </a:endParaRPr>
          </a:p>
        </p:txBody>
      </p:sp>
      <p:sp>
        <p:nvSpPr>
          <p:cNvPr id="16" name="Right Arrow 15">
            <a:extLst>
              <a:ext uri="{FF2B5EF4-FFF2-40B4-BE49-F238E27FC236}">
                <a16:creationId xmlns:a16="http://schemas.microsoft.com/office/drawing/2014/main" id="{A09B615B-5D28-E78F-12A6-4352C0A4AC52}"/>
              </a:ext>
            </a:extLst>
          </p:cNvPr>
          <p:cNvSpPr/>
          <p:nvPr/>
        </p:nvSpPr>
        <p:spPr>
          <a:xfrm>
            <a:off x="4539934" y="2494594"/>
            <a:ext cx="509573" cy="250361"/>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D705E24F-6CDC-C5FE-9FC1-13BB8139DED1}"/>
              </a:ext>
            </a:extLst>
          </p:cNvPr>
          <p:cNvSpPr txBox="1"/>
          <p:nvPr/>
        </p:nvSpPr>
        <p:spPr>
          <a:xfrm>
            <a:off x="1813906" y="4742000"/>
            <a:ext cx="4195948" cy="646331"/>
          </a:xfrm>
          <a:prstGeom prst="rect">
            <a:avLst/>
          </a:prstGeom>
          <a:noFill/>
        </p:spPr>
        <p:txBody>
          <a:bodyPr wrap="square">
            <a:spAutoFit/>
          </a:bodyPr>
          <a:lstStyle/>
          <a:p>
            <a:pPr algn="ctr"/>
            <a:r>
              <a:rPr lang="en-US">
                <a:solidFill>
                  <a:schemeClr val="bg1"/>
                </a:solidFill>
                <a:latin typeface="Courier New" panose="02070309020205020404" pitchFamily="49" charset="0"/>
                <a:cs typeface="Courier New" panose="02070309020205020404" pitchFamily="49" charset="0"/>
              </a:rPr>
              <a:t>-f FILE, --file </a:t>
            </a:r>
            <a:r>
              <a:rPr lang="en-US" err="1">
                <a:solidFill>
                  <a:schemeClr val="bg1"/>
                </a:solidFill>
                <a:latin typeface="Courier New" panose="02070309020205020404" pitchFamily="49" charset="0"/>
                <a:cs typeface="Courier New" panose="02070309020205020404" pitchFamily="49" charset="0"/>
              </a:rPr>
              <a:t>FILE</a:t>
            </a:r>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Path to the input FASTQ file</a:t>
            </a:r>
          </a:p>
        </p:txBody>
      </p:sp>
      <p:sp>
        <p:nvSpPr>
          <p:cNvPr id="29" name="TextBox 28">
            <a:extLst>
              <a:ext uri="{FF2B5EF4-FFF2-40B4-BE49-F238E27FC236}">
                <a16:creationId xmlns:a16="http://schemas.microsoft.com/office/drawing/2014/main" id="{F1C154C2-818D-35D8-C1B7-ED1BFC881ABE}"/>
              </a:ext>
            </a:extLst>
          </p:cNvPr>
          <p:cNvSpPr txBox="1"/>
          <p:nvPr/>
        </p:nvSpPr>
        <p:spPr>
          <a:xfrm>
            <a:off x="3652433" y="5653583"/>
            <a:ext cx="4442100" cy="923330"/>
          </a:xfrm>
          <a:prstGeom prst="rect">
            <a:avLst/>
          </a:prstGeom>
          <a:noFill/>
        </p:spPr>
        <p:txBody>
          <a:bodyPr wrap="square">
            <a:spAutoFit/>
          </a:bodyPr>
          <a:lstStyle/>
          <a:p>
            <a:pPr algn="ctr"/>
            <a:r>
              <a:rPr lang="en-US">
                <a:solidFill>
                  <a:schemeClr val="bg1"/>
                </a:solidFill>
                <a:latin typeface="Courier New" panose="02070309020205020404" pitchFamily="49" charset="0"/>
                <a:cs typeface="Courier New" panose="02070309020205020404" pitchFamily="49" charset="0"/>
              </a:rPr>
              <a:t>-q QCUTOFF, --</a:t>
            </a:r>
            <a:r>
              <a:rPr lang="en-US" err="1">
                <a:solidFill>
                  <a:schemeClr val="bg1"/>
                </a:solidFill>
                <a:latin typeface="Courier New" panose="02070309020205020404" pitchFamily="49" charset="0"/>
                <a:cs typeface="Courier New" panose="02070309020205020404" pitchFamily="49" charset="0"/>
              </a:rPr>
              <a:t>qcutoff</a:t>
            </a:r>
            <a:r>
              <a:rPr lang="en-US">
                <a:solidFill>
                  <a:schemeClr val="bg1"/>
                </a:solidFill>
                <a:latin typeface="Courier New" panose="02070309020205020404" pitchFamily="49" charset="0"/>
                <a:cs typeface="Courier New" panose="02070309020205020404" pitchFamily="49" charset="0"/>
              </a:rPr>
              <a:t> QCUTOFF</a:t>
            </a:r>
          </a:p>
          <a:p>
            <a:pPr algn="ctr"/>
            <a:r>
              <a:rPr lang="en-US">
                <a:solidFill>
                  <a:schemeClr val="bg1"/>
                </a:solidFill>
                <a:latin typeface="Courier New" panose="02070309020205020404" pitchFamily="49" charset="0"/>
                <a:cs typeface="Courier New" panose="02070309020205020404" pitchFamily="49" charset="0"/>
              </a:rPr>
              <a:t>Quality score threshold for filtering reads</a:t>
            </a:r>
          </a:p>
        </p:txBody>
      </p:sp>
      <p:sp>
        <p:nvSpPr>
          <p:cNvPr id="33" name="TextBox 32">
            <a:extLst>
              <a:ext uri="{FF2B5EF4-FFF2-40B4-BE49-F238E27FC236}">
                <a16:creationId xmlns:a16="http://schemas.microsoft.com/office/drawing/2014/main" id="{EE078A6C-36DB-CAFE-C4A4-B6D225D0144A}"/>
              </a:ext>
            </a:extLst>
          </p:cNvPr>
          <p:cNvSpPr txBox="1"/>
          <p:nvPr/>
        </p:nvSpPr>
        <p:spPr>
          <a:xfrm>
            <a:off x="7165135" y="4603500"/>
            <a:ext cx="4572955" cy="923330"/>
          </a:xfrm>
          <a:prstGeom prst="rect">
            <a:avLst/>
          </a:prstGeom>
          <a:noFill/>
        </p:spPr>
        <p:txBody>
          <a:bodyPr wrap="square">
            <a:spAutoFit/>
          </a:bodyPr>
          <a:lstStyle/>
          <a:p>
            <a:pPr algn="ctr"/>
            <a:r>
              <a:rPr lang="en-US">
                <a:solidFill>
                  <a:schemeClr val="bg1"/>
                </a:solidFill>
                <a:latin typeface="Courier New" panose="02070309020205020404" pitchFamily="49" charset="0"/>
                <a:cs typeface="Courier New" panose="02070309020205020404" pitchFamily="49" charset="0"/>
              </a:rPr>
              <a:t>-o OUTPUT, --output OUTPUT</a:t>
            </a:r>
          </a:p>
          <a:p>
            <a:pPr algn="ctr"/>
            <a:r>
              <a:rPr lang="en-US">
                <a:solidFill>
                  <a:schemeClr val="bg1"/>
                </a:solidFill>
                <a:latin typeface="Courier New" panose="02070309020205020404" pitchFamily="49" charset="0"/>
                <a:cs typeface="Courier New" panose="02070309020205020404" pitchFamily="49" charset="0"/>
              </a:rPr>
              <a:t>Name of the output FASTQ file for filtered reads</a:t>
            </a:r>
          </a:p>
        </p:txBody>
      </p:sp>
      <p:cxnSp>
        <p:nvCxnSpPr>
          <p:cNvPr id="34" name="Straight Arrow Connector 33">
            <a:extLst>
              <a:ext uri="{FF2B5EF4-FFF2-40B4-BE49-F238E27FC236}">
                <a16:creationId xmlns:a16="http://schemas.microsoft.com/office/drawing/2014/main" id="{EE757EE7-D84D-50B1-19AF-9AE802449E56}"/>
              </a:ext>
            </a:extLst>
          </p:cNvPr>
          <p:cNvCxnSpPr>
            <a:cxnSpLocks/>
          </p:cNvCxnSpPr>
          <p:nvPr/>
        </p:nvCxnSpPr>
        <p:spPr>
          <a:xfrm>
            <a:off x="6512456" y="3068446"/>
            <a:ext cx="0" cy="360554"/>
          </a:xfrm>
          <a:prstGeom prst="straightConnector1">
            <a:avLst/>
          </a:prstGeom>
          <a:ln w="19050">
            <a:solidFill>
              <a:schemeClr val="bg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5468A8C5-9EAC-B887-79D5-45C142B7AEBF}"/>
              </a:ext>
            </a:extLst>
          </p:cNvPr>
          <p:cNvCxnSpPr>
            <a:cxnSpLocks/>
          </p:cNvCxnSpPr>
          <p:nvPr/>
        </p:nvCxnSpPr>
        <p:spPr>
          <a:xfrm>
            <a:off x="6522070" y="4316819"/>
            <a:ext cx="0" cy="1302741"/>
          </a:xfrm>
          <a:prstGeom prst="straightConnector1">
            <a:avLst/>
          </a:prstGeom>
          <a:ln w="19050">
            <a:solidFill>
              <a:schemeClr val="bg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49ADD64F-2F65-EAD8-4C9B-2B075D630F17}"/>
              </a:ext>
            </a:extLst>
          </p:cNvPr>
          <p:cNvCxnSpPr>
            <a:cxnSpLocks/>
          </p:cNvCxnSpPr>
          <p:nvPr/>
        </p:nvCxnSpPr>
        <p:spPr>
          <a:xfrm flipH="1">
            <a:off x="5688731" y="4316819"/>
            <a:ext cx="817108" cy="499576"/>
          </a:xfrm>
          <a:prstGeom prst="straightConnector1">
            <a:avLst/>
          </a:prstGeom>
          <a:ln w="19050">
            <a:solidFill>
              <a:schemeClr val="bg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D3E9907B-4B9D-9B2E-9C03-AB40EFACD260}"/>
              </a:ext>
            </a:extLst>
          </p:cNvPr>
          <p:cNvCxnSpPr>
            <a:cxnSpLocks/>
          </p:cNvCxnSpPr>
          <p:nvPr/>
        </p:nvCxnSpPr>
        <p:spPr>
          <a:xfrm>
            <a:off x="6522070" y="4316819"/>
            <a:ext cx="896765" cy="472384"/>
          </a:xfrm>
          <a:prstGeom prst="straightConnector1">
            <a:avLst/>
          </a:prstGeom>
          <a:ln w="19050">
            <a:solidFill>
              <a:schemeClr val="bg1"/>
            </a:solidFill>
            <a:prstDash val="dash"/>
            <a:tailEnd type="triangle"/>
          </a:ln>
        </p:spPr>
        <p:style>
          <a:lnRef idx="2">
            <a:schemeClr val="accent1"/>
          </a:lnRef>
          <a:fillRef idx="0">
            <a:schemeClr val="accent1"/>
          </a:fillRef>
          <a:effectRef idx="1">
            <a:schemeClr val="accent1"/>
          </a:effectRef>
          <a:fontRef idx="minor">
            <a:schemeClr val="tx1"/>
          </a:fontRef>
        </p:style>
      </p:cxnSp>
      <p:grpSp>
        <p:nvGrpSpPr>
          <p:cNvPr id="73" name="Group 72">
            <a:extLst>
              <a:ext uri="{FF2B5EF4-FFF2-40B4-BE49-F238E27FC236}">
                <a16:creationId xmlns:a16="http://schemas.microsoft.com/office/drawing/2014/main" id="{FB5458F2-4DC0-9237-0448-B3BDB08E8DB3}"/>
              </a:ext>
            </a:extLst>
          </p:cNvPr>
          <p:cNvGrpSpPr>
            <a:grpSpLocks noChangeAspect="1"/>
          </p:cNvGrpSpPr>
          <p:nvPr/>
        </p:nvGrpSpPr>
        <p:grpSpPr>
          <a:xfrm>
            <a:off x="14744553" y="2477718"/>
            <a:ext cx="569199" cy="531062"/>
            <a:chOff x="9014339" y="304812"/>
            <a:chExt cx="1395931" cy="1302399"/>
          </a:xfrm>
        </p:grpSpPr>
        <p:pic>
          <p:nvPicPr>
            <p:cNvPr id="74" name="Picture 73">
              <a:extLst>
                <a:ext uri="{FF2B5EF4-FFF2-40B4-BE49-F238E27FC236}">
                  <a16:creationId xmlns:a16="http://schemas.microsoft.com/office/drawing/2014/main" id="{96368353-8C36-9D21-0813-8E7C056474F0}"/>
                </a:ext>
              </a:extLst>
            </p:cNvPr>
            <p:cNvPicPr>
              <a:picLocks noChangeAspect="1"/>
            </p:cNvPicPr>
            <p:nvPr/>
          </p:nvPicPr>
          <p:blipFill>
            <a:blip r:embed="rId6"/>
            <a:stretch>
              <a:fillRect/>
            </a:stretch>
          </p:blipFill>
          <p:spPr>
            <a:xfrm>
              <a:off x="9014339" y="304812"/>
              <a:ext cx="1007445" cy="1007445"/>
            </a:xfrm>
            <a:prstGeom prst="rect">
              <a:avLst/>
            </a:prstGeom>
          </p:spPr>
        </p:pic>
        <p:pic>
          <p:nvPicPr>
            <p:cNvPr id="75" name="Picture 74">
              <a:extLst>
                <a:ext uri="{FF2B5EF4-FFF2-40B4-BE49-F238E27FC236}">
                  <a16:creationId xmlns:a16="http://schemas.microsoft.com/office/drawing/2014/main" id="{B38D1EF0-CB34-65CB-602F-35BB34283FB7}"/>
                </a:ext>
              </a:extLst>
            </p:cNvPr>
            <p:cNvPicPr>
              <a:picLocks noChangeAspect="1"/>
            </p:cNvPicPr>
            <p:nvPr/>
          </p:nvPicPr>
          <p:blipFill>
            <a:blip r:embed="rId3"/>
            <a:stretch>
              <a:fillRect/>
            </a:stretch>
          </p:blipFill>
          <p:spPr>
            <a:xfrm>
              <a:off x="9480784" y="677725"/>
              <a:ext cx="929486" cy="929486"/>
            </a:xfrm>
            <a:prstGeom prst="rect">
              <a:avLst/>
            </a:prstGeom>
          </p:spPr>
        </p:pic>
      </p:grpSp>
      <p:sp>
        <p:nvSpPr>
          <p:cNvPr id="76" name="TextBox 75">
            <a:extLst>
              <a:ext uri="{FF2B5EF4-FFF2-40B4-BE49-F238E27FC236}">
                <a16:creationId xmlns:a16="http://schemas.microsoft.com/office/drawing/2014/main" id="{99EA0818-359E-4F5D-0385-41D2C0EAB94A}"/>
              </a:ext>
            </a:extLst>
          </p:cNvPr>
          <p:cNvSpPr txBox="1"/>
          <p:nvPr/>
        </p:nvSpPr>
        <p:spPr>
          <a:xfrm>
            <a:off x="12506884" y="2450617"/>
            <a:ext cx="2364345"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bg2"/>
                </a:solidFill>
                <a:effectLst/>
                <a:latin typeface="Arial" panose="020B0604020202020204" pitchFamily="34" charset="0"/>
              </a:rPr>
              <a:t>Main module</a:t>
            </a:r>
          </a:p>
        </p:txBody>
      </p:sp>
      <p:sp>
        <p:nvSpPr>
          <p:cNvPr id="2" name="TextBox 1">
            <a:extLst>
              <a:ext uri="{FF2B5EF4-FFF2-40B4-BE49-F238E27FC236}">
                <a16:creationId xmlns:a16="http://schemas.microsoft.com/office/drawing/2014/main" id="{47B7679D-6666-71B6-5BB1-505C9E6F6F97}"/>
              </a:ext>
            </a:extLst>
          </p:cNvPr>
          <p:cNvSpPr txBox="1"/>
          <p:nvPr/>
        </p:nvSpPr>
        <p:spPr>
          <a:xfrm>
            <a:off x="8192365" y="1743120"/>
            <a:ext cx="2364345"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bg2"/>
                </a:solidFill>
                <a:effectLst/>
                <a:latin typeface="Arial" panose="020B0604020202020204" pitchFamily="34" charset="0"/>
              </a:rPr>
              <a:t>main.py</a:t>
            </a:r>
          </a:p>
        </p:txBody>
      </p:sp>
      <p:grpSp>
        <p:nvGrpSpPr>
          <p:cNvPr id="4" name="Group 3">
            <a:extLst>
              <a:ext uri="{FF2B5EF4-FFF2-40B4-BE49-F238E27FC236}">
                <a16:creationId xmlns:a16="http://schemas.microsoft.com/office/drawing/2014/main" id="{9CCAD1CB-00BF-EE11-A1F4-3C538BEDCD1B}"/>
              </a:ext>
            </a:extLst>
          </p:cNvPr>
          <p:cNvGrpSpPr>
            <a:grpSpLocks noChangeAspect="1"/>
          </p:cNvGrpSpPr>
          <p:nvPr/>
        </p:nvGrpSpPr>
        <p:grpSpPr>
          <a:xfrm>
            <a:off x="9393415" y="1562493"/>
            <a:ext cx="861580" cy="936447"/>
            <a:chOff x="3563097" y="3245082"/>
            <a:chExt cx="1832193" cy="1991401"/>
          </a:xfrm>
        </p:grpSpPr>
        <p:pic>
          <p:nvPicPr>
            <p:cNvPr id="17" name="Picture 6" descr="file Free Icon Download | FreeImages">
              <a:extLst>
                <a:ext uri="{FF2B5EF4-FFF2-40B4-BE49-F238E27FC236}">
                  <a16:creationId xmlns:a16="http://schemas.microsoft.com/office/drawing/2014/main" id="{6DEF8C0F-17E5-4E8F-6C4A-D15D93654A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097" y="3245082"/>
              <a:ext cx="1730971" cy="173097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5994BA68-5F6B-DA4C-4B8B-F906EA163ED4}"/>
                </a:ext>
              </a:extLst>
            </p:cNvPr>
            <p:cNvPicPr>
              <a:picLocks noChangeAspect="1"/>
            </p:cNvPicPr>
            <p:nvPr/>
          </p:nvPicPr>
          <p:blipFill>
            <a:blip r:embed="rId3"/>
            <a:stretch>
              <a:fillRect/>
            </a:stretch>
          </p:blipFill>
          <p:spPr>
            <a:xfrm>
              <a:off x="4163675" y="4004868"/>
              <a:ext cx="1231615" cy="1231615"/>
            </a:xfrm>
            <a:prstGeom prst="rect">
              <a:avLst/>
            </a:prstGeom>
          </p:spPr>
        </p:pic>
      </p:grpSp>
    </p:spTree>
    <p:extLst>
      <p:ext uri="{BB962C8B-B14F-4D97-AF65-F5344CB8AC3E}">
        <p14:creationId xmlns:p14="http://schemas.microsoft.com/office/powerpoint/2010/main" val="191230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4.16667E-7 -4.44444E-6 L 0.35625 -4.44444E-6 " pathEditMode="relative" rAng="0" ptsTypes="AA">
                                      <p:cBhvr>
                                        <p:cTn id="6" dur="1000" fill="hold"/>
                                        <p:tgtEl>
                                          <p:spTgt spid="18"/>
                                        </p:tgtEl>
                                        <p:attrNameLst>
                                          <p:attrName>ppt_x</p:attrName>
                                          <p:attrName>ppt_y</p:attrName>
                                        </p:attrNameLst>
                                      </p:cBhvr>
                                      <p:rCtr x="17812" y="0"/>
                                    </p:animMotion>
                                  </p:childTnLst>
                                </p:cTn>
                              </p:par>
                              <p:par>
                                <p:cTn id="7" presetID="9"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dissolve">
                                      <p:cBhvr>
                                        <p:cTn id="9" dur="2000"/>
                                        <p:tgtEl>
                                          <p:spTgt spid="3"/>
                                        </p:tgtEl>
                                      </p:cBhvr>
                                    </p:animEffect>
                                  </p:childTnLst>
                                </p:cTn>
                              </p:par>
                              <p:par>
                                <p:cTn id="10" presetID="9"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2000"/>
                                        <p:tgtEl>
                                          <p:spTgt spid="16"/>
                                        </p:tgtEl>
                                      </p:cBhvr>
                                    </p:animEffect>
                                  </p:childTnLst>
                                </p:cTn>
                              </p:par>
                              <p:par>
                                <p:cTn id="13" presetID="9"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2000"/>
                                        <p:tgtEl>
                                          <p:spTgt spid="3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dissolve">
                                      <p:cBhvr>
                                        <p:cTn id="18" dur="2000"/>
                                        <p:tgtEl>
                                          <p:spTgt spid="6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dissolve">
                                      <p:cBhvr>
                                        <p:cTn id="21" dur="2000"/>
                                        <p:tgtEl>
                                          <p:spTgt spid="2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dissolve">
                                      <p:cBhvr>
                                        <p:cTn id="24" dur="2000"/>
                                        <p:tgtEl>
                                          <p:spTgt spid="29"/>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dissolve">
                                      <p:cBhvr>
                                        <p:cTn id="27" dur="2000"/>
                                        <p:tgtEl>
                                          <p:spTgt spid="33"/>
                                        </p:tgtEl>
                                      </p:cBhvr>
                                    </p:animEffect>
                                  </p:childTnLst>
                                </p:cTn>
                              </p:par>
                              <p:par>
                                <p:cTn id="28" presetID="9" presetClass="entr" presetSubtype="0" fill="hold"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dissolve">
                                      <p:cBhvr>
                                        <p:cTn id="30" dur="3000"/>
                                        <p:tgtEl>
                                          <p:spTgt spid="47"/>
                                        </p:tgtEl>
                                      </p:cBhvr>
                                    </p:animEffect>
                                  </p:childTnLst>
                                </p:cTn>
                              </p:par>
                              <p:par>
                                <p:cTn id="31" presetID="9" presetClass="entr" presetSubtype="0" fill="hold" nodeType="with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dissolve">
                                      <p:cBhvr>
                                        <p:cTn id="33" dur="2000"/>
                                        <p:tgtEl>
                                          <p:spTgt spid="57"/>
                                        </p:tgtEl>
                                      </p:cBhvr>
                                    </p:animEffect>
                                  </p:childTnLst>
                                </p:cTn>
                              </p:par>
                              <p:par>
                                <p:cTn id="34" presetID="9" presetClass="entr" presetSubtype="0" fill="hold" nodeType="with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dissolve">
                                      <p:cBhvr>
                                        <p:cTn id="36"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3" grpId="0"/>
      <p:bldP spid="16" grpId="0" animBg="1"/>
      <p:bldP spid="22" grpId="0"/>
      <p:bldP spid="29" grpId="0"/>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E3095-D920-2DCD-C01C-8D3111805E0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F17D687-449E-B3D3-2EB0-1F49023AF92C}"/>
              </a:ext>
            </a:extLst>
          </p:cNvPr>
          <p:cNvSpPr txBox="1"/>
          <p:nvPr/>
        </p:nvSpPr>
        <p:spPr>
          <a:xfrm>
            <a:off x="5086350" y="3013501"/>
            <a:ext cx="2019300" cy="830997"/>
          </a:xfrm>
          <a:prstGeom prst="rect">
            <a:avLst/>
          </a:prstGeom>
          <a:noFill/>
        </p:spPr>
        <p:txBody>
          <a:bodyPr wrap="square" rtlCol="0">
            <a:spAutoFit/>
          </a:bodyPr>
          <a:lstStyle/>
          <a:p>
            <a:r>
              <a:rPr lang="en-US" sz="4800">
                <a:solidFill>
                  <a:schemeClr val="bg1"/>
                </a:solidFill>
                <a:latin typeface="EucrosiaUPC" panose="02020603050405020304" pitchFamily="18" charset="-34"/>
                <a:ea typeface="ADLaM Display" panose="020F0502020204030204" pitchFamily="2" charset="0"/>
                <a:cs typeface="EucrosiaUPC" panose="02020603050405020304" pitchFamily="18" charset="-34"/>
              </a:rPr>
              <a:t>MANUAL</a:t>
            </a:r>
          </a:p>
        </p:txBody>
      </p:sp>
    </p:spTree>
    <p:extLst>
      <p:ext uri="{BB962C8B-B14F-4D97-AF65-F5344CB8AC3E}">
        <p14:creationId xmlns:p14="http://schemas.microsoft.com/office/powerpoint/2010/main" val="1805316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D3892-D076-A9EA-FD02-25880A72B494}"/>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7C980425-81AA-9E2E-591B-6D27C9290E9D}"/>
              </a:ext>
            </a:extLst>
          </p:cNvPr>
          <p:cNvPicPr>
            <a:picLocks noChangeAspect="1"/>
          </p:cNvPicPr>
          <p:nvPr/>
        </p:nvPicPr>
        <p:blipFill>
          <a:blip r:embed="rId3"/>
          <a:stretch>
            <a:fillRect/>
          </a:stretch>
        </p:blipFill>
        <p:spPr>
          <a:xfrm>
            <a:off x="404018" y="1557076"/>
            <a:ext cx="11383964" cy="3743847"/>
          </a:xfrm>
          <a:prstGeom prst="rect">
            <a:avLst/>
          </a:prstGeom>
        </p:spPr>
      </p:pic>
    </p:spTree>
    <p:extLst>
      <p:ext uri="{BB962C8B-B14F-4D97-AF65-F5344CB8AC3E}">
        <p14:creationId xmlns:p14="http://schemas.microsoft.com/office/powerpoint/2010/main" val="299627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F5666-854B-4B86-62CC-0C193762235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3D68753-A58B-81C7-5230-CD9BD86721A5}"/>
              </a:ext>
            </a:extLst>
          </p:cNvPr>
          <p:cNvPicPr>
            <a:picLocks noChangeAspect="1"/>
          </p:cNvPicPr>
          <p:nvPr/>
        </p:nvPicPr>
        <p:blipFill>
          <a:blip r:embed="rId3"/>
          <a:stretch>
            <a:fillRect/>
          </a:stretch>
        </p:blipFill>
        <p:spPr>
          <a:xfrm>
            <a:off x="256360" y="907413"/>
            <a:ext cx="11679280" cy="2200582"/>
          </a:xfrm>
          <a:prstGeom prst="rect">
            <a:avLst/>
          </a:prstGeom>
        </p:spPr>
      </p:pic>
      <p:pic>
        <p:nvPicPr>
          <p:cNvPr id="5" name="Picture 4">
            <a:extLst>
              <a:ext uri="{FF2B5EF4-FFF2-40B4-BE49-F238E27FC236}">
                <a16:creationId xmlns:a16="http://schemas.microsoft.com/office/drawing/2014/main" id="{B1BE3412-69A7-C191-20C8-0783F46A1371}"/>
              </a:ext>
            </a:extLst>
          </p:cNvPr>
          <p:cNvPicPr>
            <a:picLocks noChangeAspect="1"/>
          </p:cNvPicPr>
          <p:nvPr/>
        </p:nvPicPr>
        <p:blipFill>
          <a:blip r:embed="rId4"/>
          <a:srcRect t="1070" r="4205"/>
          <a:stretch/>
        </p:blipFill>
        <p:spPr>
          <a:xfrm>
            <a:off x="256360" y="3637722"/>
            <a:ext cx="11679280" cy="2130124"/>
          </a:xfrm>
          <a:prstGeom prst="rect">
            <a:avLst/>
          </a:prstGeom>
        </p:spPr>
      </p:pic>
    </p:spTree>
    <p:extLst>
      <p:ext uri="{BB962C8B-B14F-4D97-AF65-F5344CB8AC3E}">
        <p14:creationId xmlns:p14="http://schemas.microsoft.com/office/powerpoint/2010/main" val="2367390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329905-D53C-F3AE-3A54-2C5C30AF78AC}"/>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34FCC8E9-6260-9A33-F415-CB2E510AC65C}"/>
              </a:ext>
            </a:extLst>
          </p:cNvPr>
          <p:cNvSpPr txBox="1"/>
          <p:nvPr/>
        </p:nvSpPr>
        <p:spPr>
          <a:xfrm>
            <a:off x="321013" y="2551837"/>
            <a:ext cx="2071991" cy="707886"/>
          </a:xfrm>
          <a:prstGeom prst="rect">
            <a:avLst/>
          </a:prstGeom>
          <a:noFill/>
        </p:spPr>
        <p:txBody>
          <a:bodyPr wrap="square">
            <a:spAutoFit/>
          </a:bodyPr>
          <a:lstStyle/>
          <a:p>
            <a:pPr algn="ctr"/>
            <a:r>
              <a:rPr lang="en-US" sz="4000">
                <a:solidFill>
                  <a:schemeClr val="bg1"/>
                </a:solidFill>
                <a:latin typeface="Consolas" panose="020B0609020204030204" pitchFamily="49" charset="0"/>
                <a:cs typeface="Courier New" panose="02070309020205020404" pitchFamily="49" charset="0"/>
              </a:rPr>
              <a:t>Syntax</a:t>
            </a:r>
          </a:p>
        </p:txBody>
      </p:sp>
      <p:sp>
        <p:nvSpPr>
          <p:cNvPr id="12" name="TextBox 11">
            <a:extLst>
              <a:ext uri="{FF2B5EF4-FFF2-40B4-BE49-F238E27FC236}">
                <a16:creationId xmlns:a16="http://schemas.microsoft.com/office/drawing/2014/main" id="{00478F2A-EACB-528B-81D6-BFD90E677E9D}"/>
              </a:ext>
            </a:extLst>
          </p:cNvPr>
          <p:cNvSpPr txBox="1"/>
          <p:nvPr/>
        </p:nvSpPr>
        <p:spPr>
          <a:xfrm>
            <a:off x="321013" y="3259723"/>
            <a:ext cx="11619690" cy="338554"/>
          </a:xfrm>
          <a:prstGeom prst="rect">
            <a:avLst/>
          </a:prstGeom>
          <a:noFill/>
        </p:spPr>
        <p:txBody>
          <a:bodyPr wrap="square">
            <a:spAutoFit/>
          </a:bodyPr>
          <a:lstStyle/>
          <a:p>
            <a:pPr algn="ctr"/>
            <a:r>
              <a:rPr lang="en-US" sz="1600">
                <a:solidFill>
                  <a:schemeClr val="bg1"/>
                </a:solidFill>
                <a:latin typeface="Consolas" panose="020B0609020204030204" pitchFamily="49" charset="0"/>
                <a:cs typeface="Courier New" panose="02070309020205020404" pitchFamily="49" charset="0"/>
              </a:rPr>
              <a:t>$ ./PFFP_script generateReport –f file_name.fastq(or .fastq.gz) –q Quality_cutoff –o </a:t>
            </a:r>
            <a:r>
              <a:rPr lang="en-US" sz="1600" err="1">
                <a:solidFill>
                  <a:schemeClr val="bg1"/>
                </a:solidFill>
                <a:latin typeface="Consolas" panose="020B0609020204030204" pitchFamily="49" charset="0"/>
                <a:cs typeface="Courier New" panose="02070309020205020404" pitchFamily="49" charset="0"/>
              </a:rPr>
              <a:t>new_file_name.tsv</a:t>
            </a:r>
            <a:endParaRPr lang="en-US" sz="1600">
              <a:solidFill>
                <a:schemeClr val="bg1"/>
              </a:solidFill>
              <a:latin typeface="Consolas" panose="020B0609020204030204" pitchFamily="49" charset="0"/>
              <a:cs typeface="Courier New" panose="02070309020205020404" pitchFamily="49" charset="0"/>
            </a:endParaRPr>
          </a:p>
        </p:txBody>
      </p:sp>
      <p:cxnSp>
        <p:nvCxnSpPr>
          <p:cNvPr id="14" name="Straight Connector 13">
            <a:extLst>
              <a:ext uri="{FF2B5EF4-FFF2-40B4-BE49-F238E27FC236}">
                <a16:creationId xmlns:a16="http://schemas.microsoft.com/office/drawing/2014/main" id="{4E1402FE-B6DF-2163-5BD1-4EF89BECCF50}"/>
              </a:ext>
            </a:extLst>
          </p:cNvPr>
          <p:cNvCxnSpPr>
            <a:cxnSpLocks/>
          </p:cNvCxnSpPr>
          <p:nvPr/>
        </p:nvCxnSpPr>
        <p:spPr>
          <a:xfrm>
            <a:off x="321013" y="1603232"/>
            <a:ext cx="9027268" cy="0"/>
          </a:xfrm>
          <a:prstGeom prst="line">
            <a:avLst/>
          </a:prstGeom>
          <a:ln>
            <a:solidFill>
              <a:schemeClr val="bg2">
                <a:lumMod val="75000"/>
              </a:schemeClr>
            </a:solidFill>
            <a:prstDash val="dashDot"/>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2D138EF6-3A81-FA27-B8D7-AC3E391DAC2D}"/>
              </a:ext>
            </a:extLst>
          </p:cNvPr>
          <p:cNvSpPr txBox="1"/>
          <p:nvPr/>
        </p:nvSpPr>
        <p:spPr>
          <a:xfrm>
            <a:off x="321013" y="835545"/>
            <a:ext cx="8917022" cy="923330"/>
          </a:xfrm>
          <a:prstGeom prst="rect">
            <a:avLst/>
          </a:prstGeom>
          <a:noFill/>
        </p:spPr>
        <p:txBody>
          <a:bodyPr wrap="square">
            <a:spAutoFit/>
          </a:bodyPr>
          <a:lstStyle/>
          <a:p>
            <a:pPr algn="ctr"/>
            <a:r>
              <a:rPr lang="en-US" sz="5400" b="1">
                <a:solidFill>
                  <a:schemeClr val="bg1"/>
                </a:solidFill>
                <a:latin typeface="Consolas" panose="020B0609020204030204" pitchFamily="49" charset="0"/>
                <a:cs typeface="Courier New" panose="02070309020205020404" pitchFamily="49" charset="0"/>
              </a:rPr>
              <a:t>generateReport function</a:t>
            </a:r>
          </a:p>
        </p:txBody>
      </p:sp>
    </p:spTree>
    <p:extLst>
      <p:ext uri="{BB962C8B-B14F-4D97-AF65-F5344CB8AC3E}">
        <p14:creationId xmlns:p14="http://schemas.microsoft.com/office/powerpoint/2010/main" val="214692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20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2000"/>
                                        <p:tgtEl>
                                          <p:spTgt spid="1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E32400-6FFA-8395-28D3-3BE02E7B1B07}"/>
              </a:ext>
            </a:extLst>
          </p:cNvPr>
          <p:cNvSpPr txBox="1"/>
          <p:nvPr/>
        </p:nvSpPr>
        <p:spPr>
          <a:xfrm>
            <a:off x="2279795" y="1982450"/>
            <a:ext cx="7632409" cy="1446550"/>
          </a:xfrm>
          <a:prstGeom prst="rect">
            <a:avLst/>
          </a:prstGeom>
          <a:noFill/>
        </p:spPr>
        <p:txBody>
          <a:bodyPr wrap="square" rtlCol="0">
            <a:spAutoFit/>
          </a:bodyPr>
          <a:lstStyle/>
          <a:p>
            <a:r>
              <a:rPr lang="en-US" sz="8800" b="1" dirty="0">
                <a:solidFill>
                  <a:schemeClr val="bg1"/>
                </a:solidFill>
                <a:latin typeface="Arial" panose="020B0604020202020204" pitchFamily="34" charset="0"/>
                <a:ea typeface="ADLaM Display" panose="020F0502020204030204" pitchFamily="2" charset="0"/>
                <a:cs typeface="Arial" panose="020B0604020202020204" pitchFamily="34" charset="0"/>
              </a:rPr>
              <a:t>Collaboration</a:t>
            </a:r>
            <a:endParaRPr lang="en-US" sz="5400" b="1" dirty="0">
              <a:solidFill>
                <a:schemeClr val="bg1"/>
              </a:solidFill>
              <a:latin typeface="Arial" panose="020B0604020202020204" pitchFamily="34" charset="0"/>
              <a:ea typeface="ADLaM Display" panose="020F0502020204030204" pitchFamily="2" charset="0"/>
              <a:cs typeface="Arial" panose="020B0604020202020204" pitchFamily="34" charset="0"/>
            </a:endParaRPr>
          </a:p>
        </p:txBody>
      </p:sp>
      <p:pic>
        <p:nvPicPr>
          <p:cNvPr id="5" name="Picture 4" descr="A person with a black background">
            <a:extLst>
              <a:ext uri="{FF2B5EF4-FFF2-40B4-BE49-F238E27FC236}">
                <a16:creationId xmlns:a16="http://schemas.microsoft.com/office/drawing/2014/main" id="{34A3C5FE-F9D9-27EC-5808-BDD00B047061}"/>
              </a:ext>
            </a:extLst>
          </p:cNvPr>
          <p:cNvPicPr>
            <a:picLocks noChangeAspect="1"/>
          </p:cNvPicPr>
          <p:nvPr/>
        </p:nvPicPr>
        <p:blipFill>
          <a:blip r:embed="rId3">
            <a:extLst>
              <a:ext uri="{28A0092B-C50C-407E-A947-70E740481C1C}">
                <a14:useLocalDpi xmlns:a14="http://schemas.microsoft.com/office/drawing/2010/main" val="0"/>
              </a:ext>
            </a:extLst>
          </a:blip>
          <a:srcRect l="47636" t="26364" r="15497" b="-3104"/>
          <a:stretch/>
        </p:blipFill>
        <p:spPr>
          <a:xfrm>
            <a:off x="0" y="3557433"/>
            <a:ext cx="3097763" cy="3627138"/>
          </a:xfrm>
          <a:prstGeom prst="rect">
            <a:avLst/>
          </a:prstGeom>
        </p:spPr>
      </p:pic>
      <p:pic>
        <p:nvPicPr>
          <p:cNvPr id="6" name="Picture 5" descr="A person with a black background">
            <a:extLst>
              <a:ext uri="{FF2B5EF4-FFF2-40B4-BE49-F238E27FC236}">
                <a16:creationId xmlns:a16="http://schemas.microsoft.com/office/drawing/2014/main" id="{0BBA2D7F-12A4-C8DE-5CF3-FA2994A71E03}"/>
              </a:ext>
            </a:extLst>
          </p:cNvPr>
          <p:cNvPicPr>
            <a:picLocks noChangeAspect="1"/>
          </p:cNvPicPr>
          <p:nvPr/>
        </p:nvPicPr>
        <p:blipFill>
          <a:blip r:embed="rId3">
            <a:extLst>
              <a:ext uri="{28A0092B-C50C-407E-A947-70E740481C1C}">
                <a14:useLocalDpi xmlns:a14="http://schemas.microsoft.com/office/drawing/2010/main" val="0"/>
              </a:ext>
            </a:extLst>
          </a:blip>
          <a:srcRect l="6250" t="21963" r="56883" b="1297"/>
          <a:stretch/>
        </p:blipFill>
        <p:spPr>
          <a:xfrm>
            <a:off x="9094236" y="3230860"/>
            <a:ext cx="3097764" cy="3627139"/>
          </a:xfrm>
          <a:prstGeom prst="rect">
            <a:avLst/>
          </a:prstGeom>
        </p:spPr>
      </p:pic>
    </p:spTree>
    <p:extLst>
      <p:ext uri="{BB962C8B-B14F-4D97-AF65-F5344CB8AC3E}">
        <p14:creationId xmlns:p14="http://schemas.microsoft.com/office/powerpoint/2010/main" val="39754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727C41-9F7F-12FC-4A86-EFD81E43B59E}"/>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00AC8644-2B2E-FBEB-2BB8-59C1A9ABA4B6}"/>
              </a:ext>
            </a:extLst>
          </p:cNvPr>
          <p:cNvPicPr>
            <a:picLocks noChangeAspect="1"/>
          </p:cNvPicPr>
          <p:nvPr/>
        </p:nvPicPr>
        <p:blipFill>
          <a:blip r:embed="rId3"/>
          <a:stretch>
            <a:fillRect/>
          </a:stretch>
        </p:blipFill>
        <p:spPr>
          <a:xfrm>
            <a:off x="974520" y="145915"/>
            <a:ext cx="10242959" cy="6566170"/>
          </a:xfrm>
          <a:prstGeom prst="rect">
            <a:avLst/>
          </a:prstGeom>
        </p:spPr>
      </p:pic>
    </p:spTree>
    <p:extLst>
      <p:ext uri="{BB962C8B-B14F-4D97-AF65-F5344CB8AC3E}">
        <p14:creationId xmlns:p14="http://schemas.microsoft.com/office/powerpoint/2010/main" val="3283694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5A697-6405-FC7A-C48F-8FFC2F8EA5F0}"/>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5F2DB539-1102-563F-B007-6CA0759B38CB}"/>
              </a:ext>
            </a:extLst>
          </p:cNvPr>
          <p:cNvSpPr txBox="1"/>
          <p:nvPr/>
        </p:nvSpPr>
        <p:spPr>
          <a:xfrm>
            <a:off x="321013" y="2551837"/>
            <a:ext cx="2071991" cy="707886"/>
          </a:xfrm>
          <a:prstGeom prst="rect">
            <a:avLst/>
          </a:prstGeom>
          <a:noFill/>
        </p:spPr>
        <p:txBody>
          <a:bodyPr wrap="square">
            <a:spAutoFit/>
          </a:bodyPr>
          <a:lstStyle/>
          <a:p>
            <a:pPr algn="ctr"/>
            <a:r>
              <a:rPr lang="en-US" sz="4000">
                <a:solidFill>
                  <a:schemeClr val="bg1"/>
                </a:solidFill>
                <a:latin typeface="Consolas" panose="020B0609020204030204" pitchFamily="49" charset="0"/>
                <a:cs typeface="Courier New" panose="02070309020205020404" pitchFamily="49" charset="0"/>
              </a:rPr>
              <a:t>Syntax</a:t>
            </a:r>
          </a:p>
        </p:txBody>
      </p:sp>
      <p:sp>
        <p:nvSpPr>
          <p:cNvPr id="11" name="TextBox 10">
            <a:extLst>
              <a:ext uri="{FF2B5EF4-FFF2-40B4-BE49-F238E27FC236}">
                <a16:creationId xmlns:a16="http://schemas.microsoft.com/office/drawing/2014/main" id="{01DE02B5-37DA-0575-8AA7-B1C307B049ED}"/>
              </a:ext>
            </a:extLst>
          </p:cNvPr>
          <p:cNvSpPr txBox="1"/>
          <p:nvPr/>
        </p:nvSpPr>
        <p:spPr>
          <a:xfrm>
            <a:off x="439365" y="3259723"/>
            <a:ext cx="11313270" cy="338554"/>
          </a:xfrm>
          <a:prstGeom prst="rect">
            <a:avLst/>
          </a:prstGeom>
          <a:noFill/>
        </p:spPr>
        <p:txBody>
          <a:bodyPr wrap="square">
            <a:spAutoFit/>
          </a:bodyPr>
          <a:lstStyle/>
          <a:p>
            <a:pPr algn="ctr"/>
            <a:r>
              <a:rPr lang="en-US" sz="1600">
                <a:solidFill>
                  <a:schemeClr val="bg1"/>
                </a:solidFill>
                <a:latin typeface="Consolas" panose="020B0609020204030204" pitchFamily="49" charset="0"/>
                <a:cs typeface="Courier New" panose="02070309020205020404" pitchFamily="49" charset="0"/>
              </a:rPr>
              <a:t>$ ./PFFP_script filterRead –f file_name.fastq(or .fastq.gz) –q Quality_cutoff –o new_file_name.fastq</a:t>
            </a:r>
          </a:p>
        </p:txBody>
      </p:sp>
      <p:sp>
        <p:nvSpPr>
          <p:cNvPr id="13" name="TextBox 12">
            <a:extLst>
              <a:ext uri="{FF2B5EF4-FFF2-40B4-BE49-F238E27FC236}">
                <a16:creationId xmlns:a16="http://schemas.microsoft.com/office/drawing/2014/main" id="{91D2ADDD-59AE-C0E9-78A4-D2FE819BB568}"/>
              </a:ext>
            </a:extLst>
          </p:cNvPr>
          <p:cNvSpPr txBox="1"/>
          <p:nvPr/>
        </p:nvSpPr>
        <p:spPr>
          <a:xfrm>
            <a:off x="321013" y="812899"/>
            <a:ext cx="7412476" cy="923330"/>
          </a:xfrm>
          <a:prstGeom prst="rect">
            <a:avLst/>
          </a:prstGeom>
          <a:noFill/>
        </p:spPr>
        <p:txBody>
          <a:bodyPr wrap="square">
            <a:spAutoFit/>
          </a:bodyPr>
          <a:lstStyle/>
          <a:p>
            <a:pPr algn="ctr"/>
            <a:r>
              <a:rPr lang="en-US" sz="5400" b="1">
                <a:solidFill>
                  <a:schemeClr val="bg1"/>
                </a:solidFill>
                <a:latin typeface="Consolas" panose="020B0609020204030204" pitchFamily="49" charset="0"/>
                <a:cs typeface="Courier New" panose="02070309020205020404" pitchFamily="49" charset="0"/>
              </a:rPr>
              <a:t>filterRead function</a:t>
            </a:r>
          </a:p>
        </p:txBody>
      </p:sp>
      <p:cxnSp>
        <p:nvCxnSpPr>
          <p:cNvPr id="2" name="Straight Connector 1">
            <a:extLst>
              <a:ext uri="{FF2B5EF4-FFF2-40B4-BE49-F238E27FC236}">
                <a16:creationId xmlns:a16="http://schemas.microsoft.com/office/drawing/2014/main" id="{1BAFEA6F-E480-508B-8F70-8EB2BE28A9B3}"/>
              </a:ext>
            </a:extLst>
          </p:cNvPr>
          <p:cNvCxnSpPr>
            <a:cxnSpLocks/>
          </p:cNvCxnSpPr>
          <p:nvPr/>
        </p:nvCxnSpPr>
        <p:spPr>
          <a:xfrm>
            <a:off x="321013" y="1603232"/>
            <a:ext cx="7412476" cy="0"/>
          </a:xfrm>
          <a:prstGeom prst="line">
            <a:avLst/>
          </a:prstGeom>
          <a:ln>
            <a:solidFill>
              <a:schemeClr val="bg2">
                <a:lumMod val="75000"/>
              </a:schemeClr>
            </a:solidFill>
            <a:prstDash val="dash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173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20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2000"/>
                                        <p:tgtEl>
                                          <p:spTgt spid="1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A87D9-8C51-8F95-CC55-4B329D30456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EEFE725-BB43-7E5F-96A1-F9932AFBC290}"/>
              </a:ext>
            </a:extLst>
          </p:cNvPr>
          <p:cNvPicPr>
            <a:picLocks noChangeAspect="1"/>
          </p:cNvPicPr>
          <p:nvPr/>
        </p:nvPicPr>
        <p:blipFill>
          <a:blip r:embed="rId3"/>
          <a:stretch>
            <a:fillRect/>
          </a:stretch>
        </p:blipFill>
        <p:spPr>
          <a:xfrm>
            <a:off x="160911" y="754336"/>
            <a:ext cx="11870178" cy="5349328"/>
          </a:xfrm>
          <a:prstGeom prst="rect">
            <a:avLst/>
          </a:prstGeom>
        </p:spPr>
      </p:pic>
    </p:spTree>
    <p:extLst>
      <p:ext uri="{BB962C8B-B14F-4D97-AF65-F5344CB8AC3E}">
        <p14:creationId xmlns:p14="http://schemas.microsoft.com/office/powerpoint/2010/main" val="871073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599B69-E901-457B-FF56-02F37FFA90BB}"/>
              </a:ext>
            </a:extLst>
          </p:cNvPr>
          <p:cNvSpPr txBox="1"/>
          <p:nvPr/>
        </p:nvSpPr>
        <p:spPr>
          <a:xfrm>
            <a:off x="267074" y="138891"/>
            <a:ext cx="5218139" cy="1107996"/>
          </a:xfrm>
          <a:prstGeom prst="rect">
            <a:avLst/>
          </a:prstGeom>
          <a:noFill/>
        </p:spPr>
        <p:txBody>
          <a:bodyPr wrap="square" rtlCol="0">
            <a:spAutoFit/>
          </a:bodyPr>
          <a:lstStyle/>
          <a:p>
            <a:r>
              <a:rPr lang="en-US" sz="6600" b="1">
                <a:solidFill>
                  <a:schemeClr val="bg1"/>
                </a:solidFill>
                <a:latin typeface="Arial" panose="020B0604020202020204" pitchFamily="34" charset="0"/>
                <a:ea typeface="ADLaM Display" panose="020F0502020204030204" pitchFamily="2" charset="0"/>
                <a:cs typeface="Arial" panose="020B0604020202020204" pitchFamily="34" charset="0"/>
              </a:rPr>
              <a:t>Introduction</a:t>
            </a:r>
            <a:endParaRPr lang="en-US" sz="4000" b="1">
              <a:solidFill>
                <a:schemeClr val="bg1"/>
              </a:solidFill>
              <a:latin typeface="Arial" panose="020B0604020202020204" pitchFamily="34" charset="0"/>
              <a:ea typeface="ADLaM Display" panose="020F0502020204030204" pitchFamily="2" charset="0"/>
              <a:cs typeface="Arial" panose="020B0604020202020204" pitchFamily="34" charset="0"/>
            </a:endParaRPr>
          </a:p>
        </p:txBody>
      </p:sp>
      <p:pic>
        <p:nvPicPr>
          <p:cNvPr id="1026" name="Picture 2" descr="FASTQ file, how to open or convert it? | FileDesc.com">
            <a:extLst>
              <a:ext uri="{FF2B5EF4-FFF2-40B4-BE49-F238E27FC236}">
                <a16:creationId xmlns:a16="http://schemas.microsoft.com/office/drawing/2014/main" id="{21D3BDCE-DB22-6DBA-569F-A746E616FE5F}"/>
              </a:ext>
            </a:extLst>
          </p:cNvPr>
          <p:cNvPicPr>
            <a:picLocks noChangeAspect="1" noChangeArrowheads="1"/>
          </p:cNvPicPr>
          <p:nvPr/>
        </p:nvPicPr>
        <p:blipFill rotWithShape="1">
          <a:blip r:embed="rId3">
            <a:duotone>
              <a:srgbClr val="E97132">
                <a:shade val="45000"/>
                <a:satMod val="135000"/>
              </a:srgbClr>
              <a:prstClr val="white"/>
            </a:duotone>
            <a:extLst>
              <a:ext uri="{28A0092B-C50C-407E-A947-70E740481C1C}">
                <a14:useLocalDpi xmlns:a14="http://schemas.microsoft.com/office/drawing/2010/main" val="0"/>
              </a:ext>
            </a:extLst>
          </a:blip>
          <a:srcRect/>
          <a:stretch/>
        </p:blipFill>
        <p:spPr bwMode="auto">
          <a:xfrm>
            <a:off x="531824" y="2513687"/>
            <a:ext cx="1087122" cy="1358917"/>
          </a:xfrm>
          <a:prstGeom prst="roundRect">
            <a:avLst/>
          </a:prstGeom>
          <a:noFill/>
          <a:extLst>
            <a:ext uri="{909E8E84-426E-40DD-AFC4-6F175D3DCCD1}">
              <a14:hiddenFill xmlns:a14="http://schemas.microsoft.com/office/drawing/2010/main">
                <a:solidFill>
                  <a:srgbClr val="FFFFFF"/>
                </a:solidFill>
              </a14:hiddenFill>
            </a:ext>
          </a:extLst>
        </p:spPr>
      </p:pic>
      <p:cxnSp>
        <p:nvCxnSpPr>
          <p:cNvPr id="19" name="Elbow Connector 18">
            <a:extLst>
              <a:ext uri="{FF2B5EF4-FFF2-40B4-BE49-F238E27FC236}">
                <a16:creationId xmlns:a16="http://schemas.microsoft.com/office/drawing/2014/main" id="{B693DDA2-B60B-716E-4A3C-7CC57B93807E}"/>
              </a:ext>
            </a:extLst>
          </p:cNvPr>
          <p:cNvCxnSpPr>
            <a:cxnSpLocks/>
          </p:cNvCxnSpPr>
          <p:nvPr/>
        </p:nvCxnSpPr>
        <p:spPr>
          <a:xfrm>
            <a:off x="7159558" y="3230736"/>
            <a:ext cx="1281036" cy="1033781"/>
          </a:xfrm>
          <a:prstGeom prst="bentConnector3">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44A7C1F-32F1-E0D1-060A-815FAA2B6BC0}"/>
              </a:ext>
            </a:extLst>
          </p:cNvPr>
          <p:cNvCxnSpPr>
            <a:cxnSpLocks/>
          </p:cNvCxnSpPr>
          <p:nvPr/>
        </p:nvCxnSpPr>
        <p:spPr>
          <a:xfrm flipV="1">
            <a:off x="1834115" y="3193144"/>
            <a:ext cx="319059" cy="1"/>
          </a:xfrm>
          <a:prstGeom prst="line">
            <a:avLst/>
          </a:prstGeom>
          <a:ln w="381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1" name="Elbow Connector 20">
            <a:extLst>
              <a:ext uri="{FF2B5EF4-FFF2-40B4-BE49-F238E27FC236}">
                <a16:creationId xmlns:a16="http://schemas.microsoft.com/office/drawing/2014/main" id="{C882AEF4-3146-017C-617C-3A8E789E5056}"/>
              </a:ext>
            </a:extLst>
          </p:cNvPr>
          <p:cNvCxnSpPr>
            <a:cxnSpLocks/>
          </p:cNvCxnSpPr>
          <p:nvPr/>
        </p:nvCxnSpPr>
        <p:spPr>
          <a:xfrm flipV="1">
            <a:off x="7159558" y="2318249"/>
            <a:ext cx="1281036" cy="912487"/>
          </a:xfrm>
          <a:prstGeom prst="bentConnector3">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D535FA37-58B8-C4BD-69D0-E5B2467F12EF}"/>
              </a:ext>
            </a:extLst>
          </p:cNvPr>
          <p:cNvSpPr txBox="1"/>
          <p:nvPr/>
        </p:nvSpPr>
        <p:spPr>
          <a:xfrm>
            <a:off x="2310929" y="2900756"/>
            <a:ext cx="1872629" cy="584775"/>
          </a:xfrm>
          <a:prstGeom prst="rect">
            <a:avLst/>
          </a:prstGeom>
          <a:noFill/>
        </p:spPr>
        <p:txBody>
          <a:bodyPr wrap="none" rtlCol="0">
            <a:spAutoFit/>
          </a:bodyPr>
          <a:lstStyle/>
          <a:p>
            <a:r>
              <a:rPr lang="en-US" sz="3200" b="1">
                <a:solidFill>
                  <a:schemeClr val="bg1"/>
                </a:solidFill>
                <a:latin typeface="Arial" panose="020B0604020202020204" pitchFamily="34" charset="0"/>
                <a:cs typeface="Arial" panose="020B0604020202020204" pitchFamily="34" charset="0"/>
              </a:rPr>
              <a:t>Program</a:t>
            </a:r>
            <a:endParaRPr lang="en-US" sz="4000" b="1">
              <a:solidFill>
                <a:schemeClr val="bg1"/>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296496C3-5BC7-A8B6-564C-D811E098DDE5}"/>
              </a:ext>
            </a:extLst>
          </p:cNvPr>
          <p:cNvSpPr txBox="1"/>
          <p:nvPr/>
        </p:nvSpPr>
        <p:spPr>
          <a:xfrm>
            <a:off x="8638748" y="1779640"/>
            <a:ext cx="2467237" cy="1077218"/>
          </a:xfrm>
          <a:prstGeom prst="rect">
            <a:avLst/>
          </a:prstGeom>
          <a:noFill/>
        </p:spPr>
        <p:txBody>
          <a:bodyPr wrap="square" rtlCol="0">
            <a:spAutoFit/>
          </a:bodyPr>
          <a:lstStyle/>
          <a:p>
            <a:r>
              <a:rPr lang="en-US" sz="3200" b="1">
                <a:solidFill>
                  <a:schemeClr val="bg1"/>
                </a:solidFill>
                <a:latin typeface="Arial" panose="020B0604020202020204" pitchFamily="34" charset="0"/>
                <a:cs typeface="Arial" panose="020B0604020202020204" pitchFamily="34" charset="0"/>
              </a:rPr>
              <a:t>FastQ file format</a:t>
            </a:r>
          </a:p>
        </p:txBody>
      </p:sp>
      <p:sp>
        <p:nvSpPr>
          <p:cNvPr id="28" name="TextBox 27">
            <a:extLst>
              <a:ext uri="{FF2B5EF4-FFF2-40B4-BE49-F238E27FC236}">
                <a16:creationId xmlns:a16="http://schemas.microsoft.com/office/drawing/2014/main" id="{08FFAC92-1EAD-32A4-73B2-18043B0F0FFA}"/>
              </a:ext>
            </a:extLst>
          </p:cNvPr>
          <p:cNvSpPr txBox="1"/>
          <p:nvPr/>
        </p:nvSpPr>
        <p:spPr>
          <a:xfrm>
            <a:off x="8624839" y="3725908"/>
            <a:ext cx="3134448" cy="1077218"/>
          </a:xfrm>
          <a:prstGeom prst="rect">
            <a:avLst/>
          </a:prstGeom>
          <a:noFill/>
        </p:spPr>
        <p:txBody>
          <a:bodyPr wrap="square" rtlCol="0">
            <a:spAutoFit/>
          </a:bodyPr>
          <a:lstStyle/>
          <a:p>
            <a:r>
              <a:rPr lang="en-US" sz="3200" b="1">
                <a:solidFill>
                  <a:schemeClr val="bg1"/>
                </a:solidFill>
                <a:latin typeface="Arial" panose="020B0604020202020204" pitchFamily="34" charset="0"/>
                <a:cs typeface="Arial" panose="020B0604020202020204" pitchFamily="34" charset="0"/>
              </a:rPr>
              <a:t>Report in TSV file format</a:t>
            </a:r>
          </a:p>
        </p:txBody>
      </p:sp>
      <p:cxnSp>
        <p:nvCxnSpPr>
          <p:cNvPr id="31" name="Straight Arrow Connector 30">
            <a:extLst>
              <a:ext uri="{FF2B5EF4-FFF2-40B4-BE49-F238E27FC236}">
                <a16:creationId xmlns:a16="http://schemas.microsoft.com/office/drawing/2014/main" id="{6C154821-5911-AFB9-E3EF-0EE2F3E4D66F}"/>
              </a:ext>
            </a:extLst>
          </p:cNvPr>
          <p:cNvCxnSpPr>
            <a:cxnSpLocks/>
          </p:cNvCxnSpPr>
          <p:nvPr/>
        </p:nvCxnSpPr>
        <p:spPr>
          <a:xfrm>
            <a:off x="4275681" y="3193144"/>
            <a:ext cx="552659"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B9352397-EC72-C301-FC14-7CC56F4A3D19}"/>
              </a:ext>
            </a:extLst>
          </p:cNvPr>
          <p:cNvSpPr txBox="1"/>
          <p:nvPr/>
        </p:nvSpPr>
        <p:spPr>
          <a:xfrm>
            <a:off x="5057128" y="3990699"/>
            <a:ext cx="1872629" cy="984885"/>
          </a:xfrm>
          <a:prstGeom prst="rect">
            <a:avLst/>
          </a:prstGeom>
          <a:noFill/>
        </p:spPr>
        <p:txBody>
          <a:bodyPr wrap="square" rtlCol="0">
            <a:spAutoFit/>
          </a:bodyPr>
          <a:lstStyle/>
          <a:p>
            <a:pPr algn="ctr"/>
            <a:r>
              <a:rPr lang="en-US" sz="1400" b="1">
                <a:solidFill>
                  <a:schemeClr val="bg1"/>
                </a:solidFill>
                <a:latin typeface="Arial" panose="020B0604020202020204" pitchFamily="34" charset="0"/>
                <a:cs typeface="Arial" panose="020B0604020202020204" pitchFamily="34" charset="0"/>
              </a:rPr>
              <a:t>Generate a new file containing </a:t>
            </a:r>
            <a:r>
              <a:rPr lang="en-US" sz="1600" b="1">
                <a:solidFill>
                  <a:schemeClr val="bg1"/>
                </a:solidFill>
                <a:latin typeface="Arial" panose="020B0604020202020204" pitchFamily="34" charset="0"/>
                <a:cs typeface="Arial" panose="020B0604020202020204" pitchFamily="34" charset="0"/>
              </a:rPr>
              <a:t>only</a:t>
            </a:r>
            <a:r>
              <a:rPr lang="en-US" sz="1400" b="1">
                <a:solidFill>
                  <a:schemeClr val="bg1"/>
                </a:solidFill>
                <a:latin typeface="Arial" panose="020B0604020202020204" pitchFamily="34" charset="0"/>
                <a:cs typeface="Arial" panose="020B0604020202020204" pitchFamily="34" charset="0"/>
              </a:rPr>
              <a:t> good-read</a:t>
            </a:r>
          </a:p>
          <a:p>
            <a:endParaRPr lang="en-US" sz="1400"/>
          </a:p>
        </p:txBody>
      </p:sp>
      <p:grpSp>
        <p:nvGrpSpPr>
          <p:cNvPr id="37" name="Group 36">
            <a:extLst>
              <a:ext uri="{FF2B5EF4-FFF2-40B4-BE49-F238E27FC236}">
                <a16:creationId xmlns:a16="http://schemas.microsoft.com/office/drawing/2014/main" id="{1867D281-FB64-879F-9C24-D7E95DBAC76C}"/>
              </a:ext>
            </a:extLst>
          </p:cNvPr>
          <p:cNvGrpSpPr/>
          <p:nvPr/>
        </p:nvGrpSpPr>
        <p:grpSpPr>
          <a:xfrm>
            <a:off x="5247809" y="2318249"/>
            <a:ext cx="1497703" cy="1499708"/>
            <a:chOff x="5403451" y="2308522"/>
            <a:chExt cx="1497703" cy="1499708"/>
          </a:xfrm>
        </p:grpSpPr>
        <p:sp>
          <p:nvSpPr>
            <p:cNvPr id="11" name="Rounded Rectangle 10">
              <a:extLst>
                <a:ext uri="{FF2B5EF4-FFF2-40B4-BE49-F238E27FC236}">
                  <a16:creationId xmlns:a16="http://schemas.microsoft.com/office/drawing/2014/main" id="{BC7C04E9-8204-C560-3630-83BF01B6F050}"/>
                </a:ext>
              </a:extLst>
            </p:cNvPr>
            <p:cNvSpPr/>
            <p:nvPr/>
          </p:nvSpPr>
          <p:spPr>
            <a:xfrm>
              <a:off x="5403451" y="2308522"/>
              <a:ext cx="1497703" cy="1499708"/>
            </a:xfrm>
            <a:prstGeom prst="roundRect">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CE5F450-D151-B1DC-6099-DAA9166ED4D3}"/>
                </a:ext>
              </a:extLst>
            </p:cNvPr>
            <p:cNvPicPr>
              <a:picLocks noChangeAspect="1"/>
            </p:cNvPicPr>
            <p:nvPr/>
          </p:nvPicPr>
          <p:blipFill>
            <a:blip r:embed="rId4"/>
            <a:stretch>
              <a:fillRect/>
            </a:stretch>
          </p:blipFill>
          <p:spPr>
            <a:xfrm>
              <a:off x="5416061" y="2421674"/>
              <a:ext cx="1273403" cy="1273403"/>
            </a:xfrm>
            <a:prstGeom prst="rect">
              <a:avLst/>
            </a:prstGeom>
          </p:spPr>
        </p:pic>
      </p:grpSp>
      <p:pic>
        <p:nvPicPr>
          <p:cNvPr id="35" name="Picture 34">
            <a:extLst>
              <a:ext uri="{FF2B5EF4-FFF2-40B4-BE49-F238E27FC236}">
                <a16:creationId xmlns:a16="http://schemas.microsoft.com/office/drawing/2014/main" id="{054D55B8-4730-CE8D-3B19-5BF59FE9313E}"/>
              </a:ext>
            </a:extLst>
          </p:cNvPr>
          <p:cNvPicPr>
            <a:picLocks noChangeAspect="1"/>
          </p:cNvPicPr>
          <p:nvPr/>
        </p:nvPicPr>
        <p:blipFill>
          <a:blip r:embed="rId5"/>
          <a:stretch>
            <a:fillRect/>
          </a:stretch>
        </p:blipFill>
        <p:spPr>
          <a:xfrm>
            <a:off x="10540424" y="4829972"/>
            <a:ext cx="1029098" cy="1029098"/>
          </a:xfrm>
          <a:prstGeom prst="rect">
            <a:avLst/>
          </a:prstGeom>
        </p:spPr>
      </p:pic>
      <p:pic>
        <p:nvPicPr>
          <p:cNvPr id="36" name="Picture 35">
            <a:extLst>
              <a:ext uri="{FF2B5EF4-FFF2-40B4-BE49-F238E27FC236}">
                <a16:creationId xmlns:a16="http://schemas.microsoft.com/office/drawing/2014/main" id="{58A41221-294D-F0CF-3DD0-4EC337F5CB4F}"/>
              </a:ext>
            </a:extLst>
          </p:cNvPr>
          <p:cNvPicPr>
            <a:picLocks noChangeAspect="1"/>
          </p:cNvPicPr>
          <p:nvPr/>
        </p:nvPicPr>
        <p:blipFill>
          <a:blip r:embed="rId6"/>
          <a:stretch>
            <a:fillRect/>
          </a:stretch>
        </p:blipFill>
        <p:spPr>
          <a:xfrm>
            <a:off x="10765518" y="2029399"/>
            <a:ext cx="804004" cy="804004"/>
          </a:xfrm>
          <a:prstGeom prst="rect">
            <a:avLst/>
          </a:prstGeom>
        </p:spPr>
      </p:pic>
    </p:spTree>
    <p:extLst>
      <p:ext uri="{BB962C8B-B14F-4D97-AF65-F5344CB8AC3E}">
        <p14:creationId xmlns:p14="http://schemas.microsoft.com/office/powerpoint/2010/main" val="2458456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6E1A7D-9942-C199-23FB-A4C293CDF623}"/>
              </a:ext>
            </a:extLst>
          </p:cNvPr>
          <p:cNvSpPr txBox="1"/>
          <p:nvPr/>
        </p:nvSpPr>
        <p:spPr>
          <a:xfrm>
            <a:off x="438912" y="579352"/>
            <a:ext cx="4272014" cy="1107996"/>
          </a:xfrm>
          <a:prstGeom prst="rect">
            <a:avLst/>
          </a:prstGeom>
          <a:noFill/>
        </p:spPr>
        <p:txBody>
          <a:bodyPr wrap="square" rtlCol="0">
            <a:spAutoFit/>
          </a:bodyPr>
          <a:lstStyle/>
          <a:p>
            <a:r>
              <a:rPr lang="en-US" sz="6600" b="1">
                <a:solidFill>
                  <a:schemeClr val="bg1"/>
                </a:solidFill>
                <a:latin typeface="Franklin Gothic Demi" panose="020B0703020102020204" pitchFamily="34" charset="0"/>
                <a:ea typeface="ADLaM Display" panose="020F0502020204030204" pitchFamily="2" charset="0"/>
                <a:cs typeface="Hadassah Friedlaender" panose="020F0502020204030204" pitchFamily="18" charset="-79"/>
              </a:rPr>
              <a:t>OBJECTIVE</a:t>
            </a:r>
            <a:endParaRPr lang="en-US" sz="9600" b="1">
              <a:solidFill>
                <a:schemeClr val="bg1"/>
              </a:solidFill>
              <a:latin typeface="Franklin Gothic Demi" panose="020B0703020102020204" pitchFamily="34" charset="0"/>
              <a:ea typeface="ADLaM Display" panose="020F0502020204030204" pitchFamily="2" charset="0"/>
              <a:cs typeface="Hadassah Friedlaender" panose="020F0502020204030204" pitchFamily="18" charset="-79"/>
            </a:endParaRPr>
          </a:p>
        </p:txBody>
      </p:sp>
      <p:sp>
        <p:nvSpPr>
          <p:cNvPr id="17" name="TextBox 16">
            <a:extLst>
              <a:ext uri="{FF2B5EF4-FFF2-40B4-BE49-F238E27FC236}">
                <a16:creationId xmlns:a16="http://schemas.microsoft.com/office/drawing/2014/main" id="{E86EA743-1998-40A3-3813-F26C9C099294}"/>
              </a:ext>
            </a:extLst>
          </p:cNvPr>
          <p:cNvSpPr txBox="1"/>
          <p:nvPr/>
        </p:nvSpPr>
        <p:spPr>
          <a:xfrm>
            <a:off x="438912" y="1641453"/>
            <a:ext cx="11137392"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chemeClr val="bg2"/>
                </a:solidFill>
                <a:effectLst/>
                <a:latin typeface="Arial" panose="020B0604020202020204" pitchFamily="34" charset="0"/>
              </a:rPr>
              <a:t>To build the program that can do QC reads in the input fastq file.</a:t>
            </a:r>
          </a:p>
        </p:txBody>
      </p:sp>
      <p:grpSp>
        <p:nvGrpSpPr>
          <p:cNvPr id="9" name="Group 8">
            <a:extLst>
              <a:ext uri="{FF2B5EF4-FFF2-40B4-BE49-F238E27FC236}">
                <a16:creationId xmlns:a16="http://schemas.microsoft.com/office/drawing/2014/main" id="{CF761630-3554-C00F-60A4-CE11B0468840}"/>
              </a:ext>
            </a:extLst>
          </p:cNvPr>
          <p:cNvGrpSpPr/>
          <p:nvPr/>
        </p:nvGrpSpPr>
        <p:grpSpPr>
          <a:xfrm>
            <a:off x="2674063" y="2631225"/>
            <a:ext cx="6843874" cy="2215991"/>
            <a:chOff x="3374184" y="2631225"/>
            <a:chExt cx="6843874" cy="2215991"/>
          </a:xfrm>
        </p:grpSpPr>
        <p:sp>
          <p:nvSpPr>
            <p:cNvPr id="20" name="TextBox 19">
              <a:extLst>
                <a:ext uri="{FF2B5EF4-FFF2-40B4-BE49-F238E27FC236}">
                  <a16:creationId xmlns:a16="http://schemas.microsoft.com/office/drawing/2014/main" id="{85AAF291-F85B-3899-10F4-5CD524976D12}"/>
                </a:ext>
              </a:extLst>
            </p:cNvPr>
            <p:cNvSpPr txBox="1"/>
            <p:nvPr/>
          </p:nvSpPr>
          <p:spPr>
            <a:xfrm>
              <a:off x="5532937" y="2631225"/>
              <a:ext cx="4685121" cy="2215991"/>
            </a:xfrm>
            <a:prstGeom prst="rect">
              <a:avLst/>
            </a:prstGeom>
            <a:noFill/>
          </p:spPr>
          <p:txBody>
            <a:bodyPr wrap="square" rtlCol="0">
              <a:spAutoFit/>
            </a:bodyPr>
            <a:lstStyle/>
            <a:p>
              <a:r>
                <a:rPr lang="en-US" sz="13800" b="1">
                  <a:solidFill>
                    <a:schemeClr val="bg1"/>
                  </a:solidFill>
                  <a:latin typeface="Franklin Gothic Demi" panose="020B0703020102020204" pitchFamily="34" charset="0"/>
                  <a:ea typeface="ADLaM Display" panose="020F0502020204030204" pitchFamily="2" charset="0"/>
                  <a:cs typeface="Hadassah Friedlaender" panose="020F0502020204030204" pitchFamily="18" charset="-79"/>
                </a:rPr>
                <a:t>PFFP</a:t>
              </a:r>
            </a:p>
          </p:txBody>
        </p:sp>
        <p:grpSp>
          <p:nvGrpSpPr>
            <p:cNvPr id="22" name="Group 21">
              <a:extLst>
                <a:ext uri="{FF2B5EF4-FFF2-40B4-BE49-F238E27FC236}">
                  <a16:creationId xmlns:a16="http://schemas.microsoft.com/office/drawing/2014/main" id="{8D1D6BAA-3DDE-F69E-7818-3F3784EE80FA}"/>
                </a:ext>
              </a:extLst>
            </p:cNvPr>
            <p:cNvGrpSpPr/>
            <p:nvPr/>
          </p:nvGrpSpPr>
          <p:grpSpPr>
            <a:xfrm>
              <a:off x="3374184" y="2847213"/>
              <a:ext cx="1916680" cy="1821325"/>
              <a:chOff x="3388606" y="3522600"/>
              <a:chExt cx="1916680" cy="1821325"/>
            </a:xfrm>
          </p:grpSpPr>
          <p:sp>
            <p:nvSpPr>
              <p:cNvPr id="21" name="Oval 20">
                <a:extLst>
                  <a:ext uri="{FF2B5EF4-FFF2-40B4-BE49-F238E27FC236}">
                    <a16:creationId xmlns:a16="http://schemas.microsoft.com/office/drawing/2014/main" id="{0F041D27-4E54-08F4-6A65-2F30BA6C1EB7}"/>
                  </a:ext>
                </a:extLst>
              </p:cNvPr>
              <p:cNvSpPr/>
              <p:nvPr/>
            </p:nvSpPr>
            <p:spPr>
              <a:xfrm>
                <a:off x="3388606" y="3522600"/>
                <a:ext cx="1916680" cy="1742718"/>
              </a:xfrm>
              <a:prstGeom prst="ellipse">
                <a:avLst/>
              </a:prstGeom>
              <a:solidFill>
                <a:schemeClr val="accent6">
                  <a:lumMod val="60000"/>
                  <a:lumOff val="4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35" name="Picture 11" descr="20+ Meme Icons to Express Yourself... Meme-ingfully [Free Download]">
                <a:extLst>
                  <a:ext uri="{FF2B5EF4-FFF2-40B4-BE49-F238E27FC236}">
                    <a16:creationId xmlns:a16="http://schemas.microsoft.com/office/drawing/2014/main" id="{9F99A905-D7A8-47A6-1C94-5B2200519D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2358" y="3824921"/>
                <a:ext cx="1849176" cy="1519004"/>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77327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8ECA16-D10B-EF58-C989-E1BA8BB43B06}"/>
            </a:ext>
          </a:extLst>
        </p:cNvPr>
        <p:cNvGrpSpPr/>
        <p:nvPr/>
      </p:nvGrpSpPr>
      <p:grpSpPr>
        <a:xfrm>
          <a:off x="0" y="0"/>
          <a:ext cx="0" cy="0"/>
          <a:chOff x="0" y="0"/>
          <a:chExt cx="0" cy="0"/>
        </a:xfrm>
      </p:grpSpPr>
      <p:grpSp>
        <p:nvGrpSpPr>
          <p:cNvPr id="16" name="Group 15">
            <a:extLst>
              <a:ext uri="{FF2B5EF4-FFF2-40B4-BE49-F238E27FC236}">
                <a16:creationId xmlns:a16="http://schemas.microsoft.com/office/drawing/2014/main" id="{19365A5A-78E1-4FA6-800C-8227809D17FD}"/>
              </a:ext>
            </a:extLst>
          </p:cNvPr>
          <p:cNvGrpSpPr/>
          <p:nvPr/>
        </p:nvGrpSpPr>
        <p:grpSpPr>
          <a:xfrm>
            <a:off x="2674063" y="2321004"/>
            <a:ext cx="6843874" cy="2215991"/>
            <a:chOff x="-6843874" y="2321004"/>
            <a:chExt cx="6843874" cy="2215991"/>
          </a:xfrm>
        </p:grpSpPr>
        <p:sp>
          <p:nvSpPr>
            <p:cNvPr id="2" name="TextBox 1">
              <a:extLst>
                <a:ext uri="{FF2B5EF4-FFF2-40B4-BE49-F238E27FC236}">
                  <a16:creationId xmlns:a16="http://schemas.microsoft.com/office/drawing/2014/main" id="{2F709B51-4E67-E98F-1ED5-844D5DC3F924}"/>
                </a:ext>
              </a:extLst>
            </p:cNvPr>
            <p:cNvSpPr txBox="1"/>
            <p:nvPr/>
          </p:nvSpPr>
          <p:spPr>
            <a:xfrm>
              <a:off x="-4685121" y="2321004"/>
              <a:ext cx="4685121" cy="2215991"/>
            </a:xfrm>
            <a:prstGeom prst="rect">
              <a:avLst/>
            </a:prstGeom>
            <a:noFill/>
          </p:spPr>
          <p:txBody>
            <a:bodyPr wrap="square" rtlCol="0">
              <a:spAutoFit/>
            </a:bodyPr>
            <a:lstStyle/>
            <a:p>
              <a:r>
                <a:rPr lang="en-US" sz="13800" b="1">
                  <a:solidFill>
                    <a:schemeClr val="bg1"/>
                  </a:solidFill>
                  <a:latin typeface="Franklin Gothic Demi" panose="020B0703020102020204" pitchFamily="34" charset="0"/>
                  <a:ea typeface="ADLaM Display" panose="020F0502020204030204" pitchFamily="2" charset="0"/>
                  <a:cs typeface="Hadassah Friedlaender" panose="020F0502020204030204" pitchFamily="18" charset="-79"/>
                </a:rPr>
                <a:t>PFFP</a:t>
              </a:r>
            </a:p>
          </p:txBody>
        </p:sp>
        <p:grpSp>
          <p:nvGrpSpPr>
            <p:cNvPr id="3" name="Group 2">
              <a:extLst>
                <a:ext uri="{FF2B5EF4-FFF2-40B4-BE49-F238E27FC236}">
                  <a16:creationId xmlns:a16="http://schemas.microsoft.com/office/drawing/2014/main" id="{866A4827-EB6E-DCC2-4209-AC22661938A2}"/>
                </a:ext>
              </a:extLst>
            </p:cNvPr>
            <p:cNvGrpSpPr/>
            <p:nvPr/>
          </p:nvGrpSpPr>
          <p:grpSpPr>
            <a:xfrm>
              <a:off x="-6843874" y="2536992"/>
              <a:ext cx="1916680" cy="1821325"/>
              <a:chOff x="3388606" y="3522600"/>
              <a:chExt cx="1916680" cy="1821325"/>
            </a:xfrm>
          </p:grpSpPr>
          <p:sp>
            <p:nvSpPr>
              <p:cNvPr id="4" name="Oval 3">
                <a:extLst>
                  <a:ext uri="{FF2B5EF4-FFF2-40B4-BE49-F238E27FC236}">
                    <a16:creationId xmlns:a16="http://schemas.microsoft.com/office/drawing/2014/main" id="{C5183706-3A59-0630-5FC4-FC630BA4624C}"/>
                  </a:ext>
                </a:extLst>
              </p:cNvPr>
              <p:cNvSpPr/>
              <p:nvPr/>
            </p:nvSpPr>
            <p:spPr>
              <a:xfrm>
                <a:off x="3388606" y="3522600"/>
                <a:ext cx="1916680" cy="1742718"/>
              </a:xfrm>
              <a:prstGeom prst="ellipse">
                <a:avLst/>
              </a:prstGeom>
              <a:solidFill>
                <a:schemeClr val="accent6">
                  <a:lumMod val="60000"/>
                  <a:lumOff val="4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1" descr="20+ Meme Icons to Express Yourself... Meme-ingfully [Free Download]">
                <a:extLst>
                  <a:ext uri="{FF2B5EF4-FFF2-40B4-BE49-F238E27FC236}">
                    <a16:creationId xmlns:a16="http://schemas.microsoft.com/office/drawing/2014/main" id="{C0A45A4F-33D2-3B8C-9296-869027ABB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2358" y="3824921"/>
                <a:ext cx="1849176" cy="151900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7" name="Group 16">
            <a:extLst>
              <a:ext uri="{FF2B5EF4-FFF2-40B4-BE49-F238E27FC236}">
                <a16:creationId xmlns:a16="http://schemas.microsoft.com/office/drawing/2014/main" id="{619A950E-0258-E815-972C-2CF1285D2865}"/>
              </a:ext>
            </a:extLst>
          </p:cNvPr>
          <p:cNvGrpSpPr/>
          <p:nvPr/>
        </p:nvGrpSpPr>
        <p:grpSpPr>
          <a:xfrm>
            <a:off x="346618" y="458332"/>
            <a:ext cx="4820750" cy="1600886"/>
            <a:chOff x="346618" y="458332"/>
            <a:chExt cx="4820750" cy="1600886"/>
          </a:xfrm>
        </p:grpSpPr>
        <p:pic>
          <p:nvPicPr>
            <p:cNvPr id="6" name="Picture 5">
              <a:extLst>
                <a:ext uri="{FF2B5EF4-FFF2-40B4-BE49-F238E27FC236}">
                  <a16:creationId xmlns:a16="http://schemas.microsoft.com/office/drawing/2014/main" id="{70671346-F2A0-C545-0ECF-EC726D5ED3DB}"/>
                </a:ext>
              </a:extLst>
            </p:cNvPr>
            <p:cNvPicPr>
              <a:picLocks noChangeAspect="1"/>
            </p:cNvPicPr>
            <p:nvPr/>
          </p:nvPicPr>
          <p:blipFill>
            <a:blip r:embed="rId4"/>
            <a:stretch>
              <a:fillRect/>
            </a:stretch>
          </p:blipFill>
          <p:spPr>
            <a:xfrm>
              <a:off x="346618" y="458332"/>
              <a:ext cx="928632" cy="928632"/>
            </a:xfrm>
            <a:prstGeom prst="rect">
              <a:avLst/>
            </a:prstGeom>
          </p:spPr>
        </p:pic>
        <p:sp>
          <p:nvSpPr>
            <p:cNvPr id="10" name="TextBox 9">
              <a:extLst>
                <a:ext uri="{FF2B5EF4-FFF2-40B4-BE49-F238E27FC236}">
                  <a16:creationId xmlns:a16="http://schemas.microsoft.com/office/drawing/2014/main" id="{EF827C0F-681B-A89D-1120-3D06FA49D39D}"/>
                </a:ext>
              </a:extLst>
            </p:cNvPr>
            <p:cNvSpPr txBox="1"/>
            <p:nvPr/>
          </p:nvSpPr>
          <p:spPr>
            <a:xfrm>
              <a:off x="1450836" y="666407"/>
              <a:ext cx="3716532"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a:ln>
                    <a:noFill/>
                  </a:ln>
                  <a:solidFill>
                    <a:schemeClr val="bg2"/>
                  </a:solidFill>
                  <a:effectLst/>
                  <a:latin typeface="Arial" panose="020B0604020202020204" pitchFamily="34" charset="0"/>
                </a:rPr>
                <a:t>Extract </a:t>
              </a:r>
              <a:r>
                <a:rPr lang="en-US" altLang="en-US" sz="2800" b="1">
                  <a:solidFill>
                    <a:schemeClr val="bg2"/>
                  </a:solidFill>
                  <a:latin typeface="Arial" panose="020B0604020202020204" pitchFamily="34" charset="0"/>
                </a:rPr>
                <a:t>Subp</a:t>
              </a:r>
              <a:r>
                <a:rPr kumimoji="0" lang="en-US" altLang="en-US" sz="2800" b="1" i="0" u="none" strike="noStrike" cap="none" normalizeH="0" baseline="0">
                  <a:ln>
                    <a:noFill/>
                  </a:ln>
                  <a:solidFill>
                    <a:schemeClr val="bg2"/>
                  </a:solidFill>
                  <a:effectLst/>
                  <a:latin typeface="Arial" panose="020B0604020202020204" pitchFamily="34" charset="0"/>
                </a:rPr>
                <a:t>ackage</a:t>
              </a:r>
            </a:p>
          </p:txBody>
        </p:sp>
        <p:sp>
          <p:nvSpPr>
            <p:cNvPr id="14" name="Rectangle: Rounded Corners 13">
              <a:extLst>
                <a:ext uri="{FF2B5EF4-FFF2-40B4-BE49-F238E27FC236}">
                  <a16:creationId xmlns:a16="http://schemas.microsoft.com/office/drawing/2014/main" id="{998883C8-7E0D-F0E0-D505-565931E4CDFB}"/>
                </a:ext>
              </a:extLst>
            </p:cNvPr>
            <p:cNvSpPr/>
            <p:nvPr/>
          </p:nvSpPr>
          <p:spPr>
            <a:xfrm>
              <a:off x="483876" y="1451373"/>
              <a:ext cx="4494806" cy="607845"/>
            </a:xfrm>
            <a:prstGeom prst="roundRect">
              <a:avLst>
                <a:gd name="adj" fmla="val 50000"/>
              </a:avLst>
            </a:prstGeom>
            <a:solidFill>
              <a:schemeClr val="bg2"/>
            </a:solid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Consolas" panose="020B0609020204030204" pitchFamily="49" charset="0"/>
                </a:rPr>
                <a:t>pulls out each line from the FASTQ file </a:t>
              </a:r>
            </a:p>
          </p:txBody>
        </p:sp>
      </p:grpSp>
      <p:grpSp>
        <p:nvGrpSpPr>
          <p:cNvPr id="18" name="Group 17">
            <a:extLst>
              <a:ext uri="{FF2B5EF4-FFF2-40B4-BE49-F238E27FC236}">
                <a16:creationId xmlns:a16="http://schemas.microsoft.com/office/drawing/2014/main" id="{ADBE71D1-0A12-5F52-AF06-0B8C3B04B5A2}"/>
              </a:ext>
            </a:extLst>
          </p:cNvPr>
          <p:cNvGrpSpPr/>
          <p:nvPr/>
        </p:nvGrpSpPr>
        <p:grpSpPr>
          <a:xfrm>
            <a:off x="6704924" y="452964"/>
            <a:ext cx="4494806" cy="1600885"/>
            <a:chOff x="6704924" y="452964"/>
            <a:chExt cx="4494806" cy="1600885"/>
          </a:xfrm>
        </p:grpSpPr>
        <p:pic>
          <p:nvPicPr>
            <p:cNvPr id="7" name="Picture 6">
              <a:extLst>
                <a:ext uri="{FF2B5EF4-FFF2-40B4-BE49-F238E27FC236}">
                  <a16:creationId xmlns:a16="http://schemas.microsoft.com/office/drawing/2014/main" id="{746FC98B-4A0C-5C49-C368-E45ACF8EB130}"/>
                </a:ext>
              </a:extLst>
            </p:cNvPr>
            <p:cNvPicPr>
              <a:picLocks noChangeAspect="1"/>
            </p:cNvPicPr>
            <p:nvPr/>
          </p:nvPicPr>
          <p:blipFill>
            <a:blip r:embed="rId4"/>
            <a:stretch>
              <a:fillRect/>
            </a:stretch>
          </p:blipFill>
          <p:spPr>
            <a:xfrm>
              <a:off x="6900001" y="452964"/>
              <a:ext cx="928632" cy="928632"/>
            </a:xfrm>
            <a:prstGeom prst="rect">
              <a:avLst/>
            </a:prstGeom>
          </p:spPr>
        </p:pic>
        <p:sp>
          <p:nvSpPr>
            <p:cNvPr id="11" name="TextBox 10">
              <a:extLst>
                <a:ext uri="{FF2B5EF4-FFF2-40B4-BE49-F238E27FC236}">
                  <a16:creationId xmlns:a16="http://schemas.microsoft.com/office/drawing/2014/main" id="{757B55CF-FB4B-26FB-A42E-69B25E5F0402}"/>
                </a:ext>
              </a:extLst>
            </p:cNvPr>
            <p:cNvSpPr txBox="1"/>
            <p:nvPr/>
          </p:nvSpPr>
          <p:spPr>
            <a:xfrm>
              <a:off x="8103895" y="655670"/>
              <a:ext cx="3095835"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a:ln>
                    <a:noFill/>
                  </a:ln>
                  <a:solidFill>
                    <a:schemeClr val="bg2"/>
                  </a:solidFill>
                  <a:effectLst/>
                  <a:latin typeface="Arial" panose="020B0604020202020204" pitchFamily="34" charset="0"/>
                </a:rPr>
                <a:t>Stat </a:t>
              </a:r>
              <a:r>
                <a:rPr lang="en-US" altLang="en-US" sz="2800" b="1">
                  <a:solidFill>
                    <a:schemeClr val="bg2"/>
                  </a:solidFill>
                  <a:latin typeface="Arial" panose="020B0604020202020204" pitchFamily="34" charset="0"/>
                </a:rPr>
                <a:t>Subp</a:t>
              </a:r>
              <a:r>
                <a:rPr kumimoji="0" lang="en-US" altLang="en-US" sz="2800" b="1" i="0" u="none" strike="noStrike" cap="none" normalizeH="0" baseline="0">
                  <a:ln>
                    <a:noFill/>
                  </a:ln>
                  <a:solidFill>
                    <a:schemeClr val="bg2"/>
                  </a:solidFill>
                  <a:effectLst/>
                  <a:latin typeface="Arial" panose="020B0604020202020204" pitchFamily="34" charset="0"/>
                </a:rPr>
                <a:t>ackage</a:t>
              </a:r>
            </a:p>
          </p:txBody>
        </p:sp>
        <p:sp>
          <p:nvSpPr>
            <p:cNvPr id="15" name="Rectangle: Rounded Corners 14">
              <a:extLst>
                <a:ext uri="{FF2B5EF4-FFF2-40B4-BE49-F238E27FC236}">
                  <a16:creationId xmlns:a16="http://schemas.microsoft.com/office/drawing/2014/main" id="{EDE577D9-5158-10CA-5059-206346B50151}"/>
                </a:ext>
              </a:extLst>
            </p:cNvPr>
            <p:cNvSpPr/>
            <p:nvPr/>
          </p:nvSpPr>
          <p:spPr>
            <a:xfrm>
              <a:off x="6704924" y="1446004"/>
              <a:ext cx="4494806" cy="607845"/>
            </a:xfrm>
            <a:prstGeom prst="roundRect">
              <a:avLst>
                <a:gd name="adj" fmla="val 50000"/>
              </a:avLst>
            </a:prstGeom>
            <a:solidFill>
              <a:schemeClr val="bg2"/>
            </a:solid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Consolas" panose="020B0609020204030204" pitchFamily="49" charset="0"/>
                </a:rPr>
                <a:t>calculates the quality score for each read</a:t>
              </a:r>
              <a:endParaRPr lang="en-US" sz="2000">
                <a:solidFill>
                  <a:schemeClr val="tx1"/>
                </a:solidFill>
                <a:latin typeface="Consolas" panose="020B0609020204030204" pitchFamily="49" charset="0"/>
              </a:endParaRPr>
            </a:p>
          </p:txBody>
        </p:sp>
      </p:grpSp>
      <p:grpSp>
        <p:nvGrpSpPr>
          <p:cNvPr id="22" name="Group 21">
            <a:extLst>
              <a:ext uri="{FF2B5EF4-FFF2-40B4-BE49-F238E27FC236}">
                <a16:creationId xmlns:a16="http://schemas.microsoft.com/office/drawing/2014/main" id="{D6261A61-4022-EB0A-E3B3-38DBB09F8E90}"/>
              </a:ext>
            </a:extLst>
          </p:cNvPr>
          <p:cNvGrpSpPr/>
          <p:nvPr/>
        </p:nvGrpSpPr>
        <p:grpSpPr>
          <a:xfrm>
            <a:off x="6653216" y="4620523"/>
            <a:ext cx="5054907" cy="1571070"/>
            <a:chOff x="6653216" y="4620523"/>
            <a:chExt cx="5054907" cy="1571070"/>
          </a:xfrm>
        </p:grpSpPr>
        <p:pic>
          <p:nvPicPr>
            <p:cNvPr id="9" name="Picture 8">
              <a:extLst>
                <a:ext uri="{FF2B5EF4-FFF2-40B4-BE49-F238E27FC236}">
                  <a16:creationId xmlns:a16="http://schemas.microsoft.com/office/drawing/2014/main" id="{ECFAC411-0DB3-CB6F-3CD5-F1D1148E7EEA}"/>
                </a:ext>
              </a:extLst>
            </p:cNvPr>
            <p:cNvPicPr>
              <a:picLocks noChangeAspect="1"/>
            </p:cNvPicPr>
            <p:nvPr/>
          </p:nvPicPr>
          <p:blipFill>
            <a:blip r:embed="rId4"/>
            <a:stretch>
              <a:fillRect/>
            </a:stretch>
          </p:blipFill>
          <p:spPr>
            <a:xfrm>
              <a:off x="6936196" y="4620523"/>
              <a:ext cx="928632" cy="928632"/>
            </a:xfrm>
            <a:prstGeom prst="rect">
              <a:avLst/>
            </a:prstGeom>
          </p:spPr>
        </p:pic>
        <p:sp>
          <p:nvSpPr>
            <p:cNvPr id="13" name="TextBox 12">
              <a:extLst>
                <a:ext uri="{FF2B5EF4-FFF2-40B4-BE49-F238E27FC236}">
                  <a16:creationId xmlns:a16="http://schemas.microsoft.com/office/drawing/2014/main" id="{E22808C6-4B99-08B5-5D95-D896014F5164}"/>
                </a:ext>
              </a:extLst>
            </p:cNvPr>
            <p:cNvSpPr txBox="1"/>
            <p:nvPr/>
          </p:nvSpPr>
          <p:spPr>
            <a:xfrm>
              <a:off x="8052186" y="4823229"/>
              <a:ext cx="3655937"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a:ln>
                    <a:noFill/>
                  </a:ln>
                  <a:solidFill>
                    <a:schemeClr val="bg2"/>
                  </a:solidFill>
                  <a:effectLst/>
                  <a:latin typeface="Arial" panose="020B0604020202020204" pitchFamily="34" charset="0"/>
                </a:rPr>
                <a:t>Report Subpackage</a:t>
              </a:r>
            </a:p>
          </p:txBody>
        </p:sp>
        <p:sp>
          <p:nvSpPr>
            <p:cNvPr id="19" name="Rectangle: Rounded Corners 18">
              <a:extLst>
                <a:ext uri="{FF2B5EF4-FFF2-40B4-BE49-F238E27FC236}">
                  <a16:creationId xmlns:a16="http://schemas.microsoft.com/office/drawing/2014/main" id="{D77F6533-0FD0-63ED-3A57-52E1ADE0DF81}"/>
                </a:ext>
              </a:extLst>
            </p:cNvPr>
            <p:cNvSpPr/>
            <p:nvPr/>
          </p:nvSpPr>
          <p:spPr>
            <a:xfrm>
              <a:off x="6653216" y="5583748"/>
              <a:ext cx="4494806" cy="607845"/>
            </a:xfrm>
            <a:prstGeom prst="roundRect">
              <a:avLst>
                <a:gd name="adj" fmla="val 50000"/>
              </a:avLst>
            </a:prstGeom>
            <a:solidFill>
              <a:schemeClr val="bg2"/>
            </a:solid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Consolas" panose="020B0609020204030204" pitchFamily="49" charset="0"/>
                </a:rPr>
                <a:t>creates a new FASTQ and summary TSV file </a:t>
              </a:r>
            </a:p>
          </p:txBody>
        </p:sp>
      </p:grpSp>
      <p:grpSp>
        <p:nvGrpSpPr>
          <p:cNvPr id="20" name="Group 19">
            <a:extLst>
              <a:ext uri="{FF2B5EF4-FFF2-40B4-BE49-F238E27FC236}">
                <a16:creationId xmlns:a16="http://schemas.microsoft.com/office/drawing/2014/main" id="{3EF6B7B7-26E8-5850-6312-5A83333C06B9}"/>
              </a:ext>
            </a:extLst>
          </p:cNvPr>
          <p:cNvGrpSpPr/>
          <p:nvPr/>
        </p:nvGrpSpPr>
        <p:grpSpPr>
          <a:xfrm>
            <a:off x="346618" y="4625893"/>
            <a:ext cx="4632064" cy="1565700"/>
            <a:chOff x="346618" y="4625893"/>
            <a:chExt cx="4632064" cy="1565700"/>
          </a:xfrm>
        </p:grpSpPr>
        <p:pic>
          <p:nvPicPr>
            <p:cNvPr id="8" name="Picture 7">
              <a:extLst>
                <a:ext uri="{FF2B5EF4-FFF2-40B4-BE49-F238E27FC236}">
                  <a16:creationId xmlns:a16="http://schemas.microsoft.com/office/drawing/2014/main" id="{F0B5DA3F-9545-8703-7A60-8782A264C7CF}"/>
                </a:ext>
              </a:extLst>
            </p:cNvPr>
            <p:cNvPicPr>
              <a:picLocks noChangeAspect="1"/>
            </p:cNvPicPr>
            <p:nvPr/>
          </p:nvPicPr>
          <p:blipFill>
            <a:blip r:embed="rId4"/>
            <a:stretch>
              <a:fillRect/>
            </a:stretch>
          </p:blipFill>
          <p:spPr>
            <a:xfrm>
              <a:off x="346618" y="4625893"/>
              <a:ext cx="928632" cy="928632"/>
            </a:xfrm>
            <a:prstGeom prst="rect">
              <a:avLst/>
            </a:prstGeom>
          </p:spPr>
        </p:pic>
        <p:sp>
          <p:nvSpPr>
            <p:cNvPr id="12" name="TextBox 11">
              <a:extLst>
                <a:ext uri="{FF2B5EF4-FFF2-40B4-BE49-F238E27FC236}">
                  <a16:creationId xmlns:a16="http://schemas.microsoft.com/office/drawing/2014/main" id="{4A131FA8-68B7-314A-CE74-A4FB69009A6B}"/>
                </a:ext>
              </a:extLst>
            </p:cNvPr>
            <p:cNvSpPr txBox="1"/>
            <p:nvPr/>
          </p:nvSpPr>
          <p:spPr>
            <a:xfrm>
              <a:off x="1450835" y="4828599"/>
              <a:ext cx="3390589"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a:ln>
                    <a:noFill/>
                  </a:ln>
                  <a:solidFill>
                    <a:schemeClr val="bg2"/>
                  </a:solidFill>
                  <a:effectLst/>
                  <a:latin typeface="Arial" panose="020B0604020202020204" pitchFamily="34" charset="0"/>
                </a:rPr>
                <a:t>Filter </a:t>
              </a:r>
              <a:r>
                <a:rPr lang="en-US" altLang="en-US" sz="2800" b="1">
                  <a:solidFill>
                    <a:schemeClr val="bg2"/>
                  </a:solidFill>
                  <a:latin typeface="Arial" panose="020B0604020202020204" pitchFamily="34" charset="0"/>
                </a:rPr>
                <a:t>Subp</a:t>
              </a:r>
              <a:r>
                <a:rPr kumimoji="0" lang="en-US" altLang="en-US" sz="2800" b="1" i="0" u="none" strike="noStrike" cap="none" normalizeH="0" baseline="0">
                  <a:ln>
                    <a:noFill/>
                  </a:ln>
                  <a:solidFill>
                    <a:schemeClr val="bg2"/>
                  </a:solidFill>
                  <a:effectLst/>
                  <a:latin typeface="Arial" panose="020B0604020202020204" pitchFamily="34" charset="0"/>
                </a:rPr>
                <a:t>ackage</a:t>
              </a:r>
            </a:p>
          </p:txBody>
        </p:sp>
        <p:sp>
          <p:nvSpPr>
            <p:cNvPr id="21" name="Rectangle: Rounded Corners 20">
              <a:extLst>
                <a:ext uri="{FF2B5EF4-FFF2-40B4-BE49-F238E27FC236}">
                  <a16:creationId xmlns:a16="http://schemas.microsoft.com/office/drawing/2014/main" id="{03700076-3D37-0A5E-0B2D-ED0E10E30878}"/>
                </a:ext>
              </a:extLst>
            </p:cNvPr>
            <p:cNvSpPr/>
            <p:nvPr/>
          </p:nvSpPr>
          <p:spPr>
            <a:xfrm>
              <a:off x="483876" y="5583748"/>
              <a:ext cx="4494806" cy="607845"/>
            </a:xfrm>
            <a:prstGeom prst="roundRect">
              <a:avLst>
                <a:gd name="adj" fmla="val 50000"/>
              </a:avLst>
            </a:prstGeom>
            <a:solidFill>
              <a:schemeClr val="bg2"/>
            </a:solid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Consolas" panose="020B0609020204030204" pitchFamily="49" charset="0"/>
                </a:rPr>
                <a:t>removes any reads that don’t pass QC, keeping only the high-quality ones</a:t>
              </a:r>
              <a:endParaRPr lang="en-US" sz="3200">
                <a:solidFill>
                  <a:schemeClr val="tx1"/>
                </a:solidFill>
                <a:latin typeface="Consolas" panose="020B0609020204030204" pitchFamily="49" charset="0"/>
              </a:endParaRPr>
            </a:p>
          </p:txBody>
        </p:sp>
      </p:grpSp>
      <p:pic>
        <p:nvPicPr>
          <p:cNvPr id="28" name="Picture 27" descr="A person with a black background">
            <a:extLst>
              <a:ext uri="{FF2B5EF4-FFF2-40B4-BE49-F238E27FC236}">
                <a16:creationId xmlns:a16="http://schemas.microsoft.com/office/drawing/2014/main" id="{4A3C3E0D-C94F-4009-4ED2-4050FEFB0176}"/>
              </a:ext>
            </a:extLst>
          </p:cNvPr>
          <p:cNvPicPr>
            <a:picLocks noChangeAspect="1"/>
          </p:cNvPicPr>
          <p:nvPr/>
        </p:nvPicPr>
        <p:blipFill>
          <a:blip r:embed="rId5">
            <a:extLst>
              <a:ext uri="{28A0092B-C50C-407E-A947-70E740481C1C}">
                <a14:useLocalDpi xmlns:a14="http://schemas.microsoft.com/office/drawing/2010/main" val="0"/>
              </a:ext>
            </a:extLst>
          </a:blip>
          <a:srcRect l="6250" t="21963" r="56883" b="1297"/>
          <a:stretch/>
        </p:blipFill>
        <p:spPr>
          <a:xfrm>
            <a:off x="231790" y="4050400"/>
            <a:ext cx="1158288" cy="1356227"/>
          </a:xfrm>
          <a:prstGeom prst="rect">
            <a:avLst/>
          </a:prstGeom>
        </p:spPr>
      </p:pic>
      <p:pic>
        <p:nvPicPr>
          <p:cNvPr id="29" name="Picture 28" descr="A person with a black background">
            <a:extLst>
              <a:ext uri="{FF2B5EF4-FFF2-40B4-BE49-F238E27FC236}">
                <a16:creationId xmlns:a16="http://schemas.microsoft.com/office/drawing/2014/main" id="{BC85F55B-4A91-5374-6E73-763C0A6919BD}"/>
              </a:ext>
            </a:extLst>
          </p:cNvPr>
          <p:cNvPicPr>
            <a:picLocks noChangeAspect="1"/>
          </p:cNvPicPr>
          <p:nvPr/>
        </p:nvPicPr>
        <p:blipFill>
          <a:blip r:embed="rId5">
            <a:extLst>
              <a:ext uri="{28A0092B-C50C-407E-A947-70E740481C1C}">
                <a14:useLocalDpi xmlns:a14="http://schemas.microsoft.com/office/drawing/2010/main" val="0"/>
              </a:ext>
            </a:extLst>
          </a:blip>
          <a:srcRect l="6250" t="21963" r="56883" b="1297"/>
          <a:stretch/>
        </p:blipFill>
        <p:spPr>
          <a:xfrm>
            <a:off x="6817574" y="4050400"/>
            <a:ext cx="1158288" cy="1356227"/>
          </a:xfrm>
          <a:prstGeom prst="rect">
            <a:avLst/>
          </a:prstGeom>
        </p:spPr>
      </p:pic>
      <p:pic>
        <p:nvPicPr>
          <p:cNvPr id="30" name="Picture 29" descr="A person with a black background">
            <a:extLst>
              <a:ext uri="{FF2B5EF4-FFF2-40B4-BE49-F238E27FC236}">
                <a16:creationId xmlns:a16="http://schemas.microsoft.com/office/drawing/2014/main" id="{10D3CDA0-552F-A5E5-FE6A-2250D6B0BF49}"/>
              </a:ext>
            </a:extLst>
          </p:cNvPr>
          <p:cNvPicPr>
            <a:picLocks noChangeAspect="1"/>
          </p:cNvPicPr>
          <p:nvPr/>
        </p:nvPicPr>
        <p:blipFill>
          <a:blip r:embed="rId5">
            <a:extLst>
              <a:ext uri="{28A0092B-C50C-407E-A947-70E740481C1C}">
                <a14:useLocalDpi xmlns:a14="http://schemas.microsoft.com/office/drawing/2010/main" val="0"/>
              </a:ext>
            </a:extLst>
          </a:blip>
          <a:srcRect l="47636" t="26364" r="15497" b="-3104"/>
          <a:stretch/>
        </p:blipFill>
        <p:spPr>
          <a:xfrm>
            <a:off x="231790" y="6585"/>
            <a:ext cx="1158288" cy="1356227"/>
          </a:xfrm>
          <a:prstGeom prst="rect">
            <a:avLst/>
          </a:prstGeom>
        </p:spPr>
      </p:pic>
      <p:pic>
        <p:nvPicPr>
          <p:cNvPr id="31" name="Picture 30" descr="A person with a black background">
            <a:extLst>
              <a:ext uri="{FF2B5EF4-FFF2-40B4-BE49-F238E27FC236}">
                <a16:creationId xmlns:a16="http://schemas.microsoft.com/office/drawing/2014/main" id="{E5C4C4F9-C34F-AD76-CCF9-9030548C555D}"/>
              </a:ext>
            </a:extLst>
          </p:cNvPr>
          <p:cNvPicPr>
            <a:picLocks noChangeAspect="1"/>
          </p:cNvPicPr>
          <p:nvPr/>
        </p:nvPicPr>
        <p:blipFill>
          <a:blip r:embed="rId5">
            <a:extLst>
              <a:ext uri="{28A0092B-C50C-407E-A947-70E740481C1C}">
                <a14:useLocalDpi xmlns:a14="http://schemas.microsoft.com/office/drawing/2010/main" val="0"/>
              </a:ext>
            </a:extLst>
          </a:blip>
          <a:srcRect l="47636" t="26364" r="15497" b="-3104"/>
          <a:stretch/>
        </p:blipFill>
        <p:spPr>
          <a:xfrm>
            <a:off x="6807976" y="19512"/>
            <a:ext cx="1158288" cy="1356227"/>
          </a:xfrm>
          <a:prstGeom prst="rect">
            <a:avLst/>
          </a:prstGeom>
        </p:spPr>
      </p:pic>
    </p:spTree>
    <p:extLst>
      <p:ext uri="{BB962C8B-B14F-4D97-AF65-F5344CB8AC3E}">
        <p14:creationId xmlns:p14="http://schemas.microsoft.com/office/powerpoint/2010/main" val="197772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anim calcmode="lin" valueType="num">
                                      <p:cBhvr>
                                        <p:cTn id="10" dur="500" fill="hold"/>
                                        <p:tgtEl>
                                          <p:spTgt spid="17"/>
                                        </p:tgtEl>
                                        <p:attrNameLst>
                                          <p:attrName>ppt_x</p:attrName>
                                        </p:attrNameLst>
                                      </p:cBhvr>
                                      <p:tavLst>
                                        <p:tav tm="0">
                                          <p:val>
                                            <p:fltVal val="0.5"/>
                                          </p:val>
                                        </p:tav>
                                        <p:tav tm="100000">
                                          <p:val>
                                            <p:strVal val="#ppt_x"/>
                                          </p:val>
                                        </p:tav>
                                      </p:tavLst>
                                    </p:anim>
                                    <p:anim calcmode="lin" valueType="num">
                                      <p:cBhvr>
                                        <p:cTn id="11" dur="500" fill="hold"/>
                                        <p:tgtEl>
                                          <p:spTgt spid="17"/>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528"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p:cTn id="16" dur="500" fill="hold"/>
                                        <p:tgtEl>
                                          <p:spTgt spid="18"/>
                                        </p:tgtEl>
                                        <p:attrNameLst>
                                          <p:attrName>ppt_w</p:attrName>
                                        </p:attrNameLst>
                                      </p:cBhvr>
                                      <p:tavLst>
                                        <p:tav tm="0">
                                          <p:val>
                                            <p:fltVal val="0"/>
                                          </p:val>
                                        </p:tav>
                                        <p:tav tm="100000">
                                          <p:val>
                                            <p:strVal val="#ppt_w"/>
                                          </p:val>
                                        </p:tav>
                                      </p:tavLst>
                                    </p:anim>
                                    <p:anim calcmode="lin" valueType="num">
                                      <p:cBhvr>
                                        <p:cTn id="17" dur="500" fill="hold"/>
                                        <p:tgtEl>
                                          <p:spTgt spid="18"/>
                                        </p:tgtEl>
                                        <p:attrNameLst>
                                          <p:attrName>ppt_h</p:attrName>
                                        </p:attrNameLst>
                                      </p:cBhvr>
                                      <p:tavLst>
                                        <p:tav tm="0">
                                          <p:val>
                                            <p:fltVal val="0"/>
                                          </p:val>
                                        </p:tav>
                                        <p:tav tm="100000">
                                          <p:val>
                                            <p:strVal val="#ppt_h"/>
                                          </p:val>
                                        </p:tav>
                                      </p:tavLst>
                                    </p:anim>
                                    <p:animEffect transition="in" filter="fade">
                                      <p:cBhvr>
                                        <p:cTn id="18" dur="500"/>
                                        <p:tgtEl>
                                          <p:spTgt spid="18"/>
                                        </p:tgtEl>
                                      </p:cBhvr>
                                    </p:animEffect>
                                    <p:anim calcmode="lin" valueType="num">
                                      <p:cBhvr>
                                        <p:cTn id="19" dur="500" fill="hold"/>
                                        <p:tgtEl>
                                          <p:spTgt spid="18"/>
                                        </p:tgtEl>
                                        <p:attrNameLst>
                                          <p:attrName>ppt_x</p:attrName>
                                        </p:attrNameLst>
                                      </p:cBhvr>
                                      <p:tavLst>
                                        <p:tav tm="0">
                                          <p:val>
                                            <p:fltVal val="0.5"/>
                                          </p:val>
                                        </p:tav>
                                        <p:tav tm="100000">
                                          <p:val>
                                            <p:strVal val="#ppt_x"/>
                                          </p:val>
                                        </p:tav>
                                      </p:tavLst>
                                    </p:anim>
                                    <p:anim calcmode="lin" valueType="num">
                                      <p:cBhvr>
                                        <p:cTn id="20" dur="500" fill="hold"/>
                                        <p:tgtEl>
                                          <p:spTgt spid="18"/>
                                        </p:tgtEl>
                                        <p:attrNameLst>
                                          <p:attrName>ppt_y</p:attrName>
                                        </p:attrNameLst>
                                      </p:cBhvr>
                                      <p:tavLst>
                                        <p:tav tm="0">
                                          <p:val>
                                            <p:fltVal val="0.5"/>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ppt_w</p:attrName>
                                        </p:attrNameLst>
                                      </p:cBhvr>
                                      <p:tavLst>
                                        <p:tav tm="0">
                                          <p:val>
                                            <p:fltVal val="0"/>
                                          </p:val>
                                        </p:tav>
                                        <p:tav tm="100000">
                                          <p:val>
                                            <p:strVal val="#ppt_w"/>
                                          </p:val>
                                        </p:tav>
                                      </p:tavLst>
                                    </p:anim>
                                    <p:anim calcmode="lin" valueType="num">
                                      <p:cBhvr>
                                        <p:cTn id="33" dur="500" fill="hold"/>
                                        <p:tgtEl>
                                          <p:spTgt spid="22"/>
                                        </p:tgtEl>
                                        <p:attrNameLst>
                                          <p:attrName>ppt_h</p:attrName>
                                        </p:attrNameLst>
                                      </p:cBhvr>
                                      <p:tavLst>
                                        <p:tav tm="0">
                                          <p:val>
                                            <p:fltVal val="0"/>
                                          </p:val>
                                        </p:tav>
                                        <p:tav tm="100000">
                                          <p:val>
                                            <p:strVal val="#ppt_h"/>
                                          </p:val>
                                        </p:tav>
                                      </p:tavLst>
                                    </p:anim>
                                    <p:animEffect transition="in" filter="fad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972606C-5603-66D4-6421-E70AEFBACD9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5E6194F-58E8-421D-1EF5-5E801E0D4D0B}"/>
              </a:ext>
            </a:extLst>
          </p:cNvPr>
          <p:cNvSpPr txBox="1"/>
          <p:nvPr/>
        </p:nvSpPr>
        <p:spPr>
          <a:xfrm>
            <a:off x="306538" y="1401034"/>
            <a:ext cx="1447801" cy="707886"/>
          </a:xfrm>
          <a:prstGeom prst="rect">
            <a:avLst/>
          </a:prstGeom>
          <a:noFill/>
        </p:spPr>
        <p:txBody>
          <a:bodyPr wrap="square" rtlCol="0">
            <a:spAutoFit/>
          </a:bodyPr>
          <a:lstStyle/>
          <a:p>
            <a:r>
              <a:rPr lang="en-US" sz="4000" b="1">
                <a:solidFill>
                  <a:schemeClr val="bg1"/>
                </a:solidFill>
                <a:latin typeface="Franklin Gothic Demi" panose="020B0703020102020204" pitchFamily="34" charset="0"/>
                <a:ea typeface="ADLaM Display" panose="020F0502020204030204" pitchFamily="2" charset="0"/>
                <a:cs typeface="Hadassah Friedlaender" panose="020F0502020204030204" pitchFamily="18" charset="-79"/>
              </a:rPr>
              <a:t>PFFP</a:t>
            </a:r>
          </a:p>
        </p:txBody>
      </p:sp>
      <p:grpSp>
        <p:nvGrpSpPr>
          <p:cNvPr id="3" name="Group 2">
            <a:extLst>
              <a:ext uri="{FF2B5EF4-FFF2-40B4-BE49-F238E27FC236}">
                <a16:creationId xmlns:a16="http://schemas.microsoft.com/office/drawing/2014/main" id="{695C6C6C-4371-385A-1FC2-7B27BFCFD3E9}"/>
              </a:ext>
            </a:extLst>
          </p:cNvPr>
          <p:cNvGrpSpPr>
            <a:grpSpLocks noChangeAspect="1"/>
          </p:cNvGrpSpPr>
          <p:nvPr/>
        </p:nvGrpSpPr>
        <p:grpSpPr>
          <a:xfrm>
            <a:off x="416806" y="285157"/>
            <a:ext cx="1227267" cy="1166210"/>
            <a:chOff x="3388606" y="3522600"/>
            <a:chExt cx="1916680" cy="1821325"/>
          </a:xfrm>
        </p:grpSpPr>
        <p:sp>
          <p:nvSpPr>
            <p:cNvPr id="4" name="Oval 3">
              <a:extLst>
                <a:ext uri="{FF2B5EF4-FFF2-40B4-BE49-F238E27FC236}">
                  <a16:creationId xmlns:a16="http://schemas.microsoft.com/office/drawing/2014/main" id="{962F93D1-5086-AAEA-4B28-57A6D61DDB0F}"/>
                </a:ext>
              </a:extLst>
            </p:cNvPr>
            <p:cNvSpPr/>
            <p:nvPr/>
          </p:nvSpPr>
          <p:spPr>
            <a:xfrm>
              <a:off x="3388606" y="3522600"/>
              <a:ext cx="1916680" cy="1742718"/>
            </a:xfrm>
            <a:prstGeom prst="ellipse">
              <a:avLst/>
            </a:prstGeom>
            <a:solidFill>
              <a:schemeClr val="accent6">
                <a:lumMod val="60000"/>
                <a:lumOff val="4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1" descr="20+ Meme Icons to Express Yourself... Meme-ingfully [Free Download]">
              <a:extLst>
                <a:ext uri="{FF2B5EF4-FFF2-40B4-BE49-F238E27FC236}">
                  <a16:creationId xmlns:a16="http://schemas.microsoft.com/office/drawing/2014/main" id="{78B2F758-944F-6C6E-137B-E1F0F76999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2358" y="3824921"/>
              <a:ext cx="1849176" cy="1519004"/>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5">
            <a:extLst>
              <a:ext uri="{FF2B5EF4-FFF2-40B4-BE49-F238E27FC236}">
                <a16:creationId xmlns:a16="http://schemas.microsoft.com/office/drawing/2014/main" id="{3EAAFA9D-48B4-04B5-6B6A-71F215441CA4}"/>
              </a:ext>
            </a:extLst>
          </p:cNvPr>
          <p:cNvPicPr>
            <a:picLocks noChangeAspect="1"/>
          </p:cNvPicPr>
          <p:nvPr/>
        </p:nvPicPr>
        <p:blipFill>
          <a:blip r:embed="rId3"/>
          <a:stretch>
            <a:fillRect/>
          </a:stretch>
        </p:blipFill>
        <p:spPr>
          <a:xfrm>
            <a:off x="955004" y="3414166"/>
            <a:ext cx="1334915" cy="1334915"/>
          </a:xfrm>
          <a:prstGeom prst="rect">
            <a:avLst/>
          </a:prstGeom>
        </p:spPr>
      </p:pic>
      <p:pic>
        <p:nvPicPr>
          <p:cNvPr id="7" name="Picture 6">
            <a:extLst>
              <a:ext uri="{FF2B5EF4-FFF2-40B4-BE49-F238E27FC236}">
                <a16:creationId xmlns:a16="http://schemas.microsoft.com/office/drawing/2014/main" id="{2B5B29A3-33F9-1066-E8F6-925BB277E44E}"/>
              </a:ext>
            </a:extLst>
          </p:cNvPr>
          <p:cNvPicPr>
            <a:picLocks noChangeAspect="1"/>
          </p:cNvPicPr>
          <p:nvPr/>
        </p:nvPicPr>
        <p:blipFill>
          <a:blip r:embed="rId3"/>
          <a:stretch>
            <a:fillRect/>
          </a:stretch>
        </p:blipFill>
        <p:spPr>
          <a:xfrm>
            <a:off x="2968937" y="780897"/>
            <a:ext cx="591803" cy="591803"/>
          </a:xfrm>
          <a:prstGeom prst="rect">
            <a:avLst/>
          </a:prstGeom>
        </p:spPr>
      </p:pic>
      <p:sp>
        <p:nvSpPr>
          <p:cNvPr id="10" name="TextBox 9">
            <a:extLst>
              <a:ext uri="{FF2B5EF4-FFF2-40B4-BE49-F238E27FC236}">
                <a16:creationId xmlns:a16="http://schemas.microsoft.com/office/drawing/2014/main" id="{A727E3A8-4C10-60E7-6224-5ED44BB2C27A}"/>
              </a:ext>
            </a:extLst>
          </p:cNvPr>
          <p:cNvSpPr txBox="1"/>
          <p:nvPr/>
        </p:nvSpPr>
        <p:spPr>
          <a:xfrm>
            <a:off x="886274" y="3163177"/>
            <a:ext cx="1730971" cy="33855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bg2"/>
                </a:solidFill>
                <a:effectLst/>
                <a:latin typeface="Arial" panose="020B0604020202020204" pitchFamily="34" charset="0"/>
              </a:rPr>
              <a:t>Extract module</a:t>
            </a:r>
          </a:p>
        </p:txBody>
      </p:sp>
      <p:pic>
        <p:nvPicPr>
          <p:cNvPr id="14" name="Picture 13">
            <a:extLst>
              <a:ext uri="{FF2B5EF4-FFF2-40B4-BE49-F238E27FC236}">
                <a16:creationId xmlns:a16="http://schemas.microsoft.com/office/drawing/2014/main" id="{FED340FB-2291-D5E7-34B5-780A2BF66634}"/>
              </a:ext>
            </a:extLst>
          </p:cNvPr>
          <p:cNvPicPr>
            <a:picLocks noChangeAspect="1"/>
          </p:cNvPicPr>
          <p:nvPr/>
        </p:nvPicPr>
        <p:blipFill>
          <a:blip r:embed="rId3"/>
          <a:stretch>
            <a:fillRect/>
          </a:stretch>
        </p:blipFill>
        <p:spPr>
          <a:xfrm>
            <a:off x="2160621" y="771999"/>
            <a:ext cx="591803" cy="591803"/>
          </a:xfrm>
          <a:prstGeom prst="rect">
            <a:avLst/>
          </a:prstGeom>
        </p:spPr>
      </p:pic>
      <p:pic>
        <p:nvPicPr>
          <p:cNvPr id="15" name="Picture 14">
            <a:extLst>
              <a:ext uri="{FF2B5EF4-FFF2-40B4-BE49-F238E27FC236}">
                <a16:creationId xmlns:a16="http://schemas.microsoft.com/office/drawing/2014/main" id="{7DA30AF2-C0D1-83F8-33E3-09F12EE018F2}"/>
              </a:ext>
            </a:extLst>
          </p:cNvPr>
          <p:cNvPicPr>
            <a:picLocks noChangeAspect="1"/>
          </p:cNvPicPr>
          <p:nvPr/>
        </p:nvPicPr>
        <p:blipFill>
          <a:blip r:embed="rId3"/>
          <a:stretch>
            <a:fillRect/>
          </a:stretch>
        </p:blipFill>
        <p:spPr>
          <a:xfrm>
            <a:off x="3781386" y="771999"/>
            <a:ext cx="591803" cy="591803"/>
          </a:xfrm>
          <a:prstGeom prst="rect">
            <a:avLst/>
          </a:prstGeom>
        </p:spPr>
      </p:pic>
      <p:sp>
        <p:nvSpPr>
          <p:cNvPr id="16" name="TextBox 15">
            <a:extLst>
              <a:ext uri="{FF2B5EF4-FFF2-40B4-BE49-F238E27FC236}">
                <a16:creationId xmlns:a16="http://schemas.microsoft.com/office/drawing/2014/main" id="{FECD248E-B5BB-69A7-F3F5-330DCF2D2CA6}"/>
              </a:ext>
            </a:extLst>
          </p:cNvPr>
          <p:cNvSpPr txBox="1"/>
          <p:nvPr/>
        </p:nvSpPr>
        <p:spPr>
          <a:xfrm>
            <a:off x="3820441" y="2467643"/>
            <a:ext cx="1802678" cy="33855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bg2"/>
                </a:solidFill>
                <a:effectLst/>
                <a:latin typeface="Arial" panose="020B0604020202020204" pitchFamily="34" charset="0"/>
              </a:rPr>
              <a:t>main_extract.py</a:t>
            </a:r>
          </a:p>
        </p:txBody>
      </p:sp>
      <p:grpSp>
        <p:nvGrpSpPr>
          <p:cNvPr id="22" name="Group 21">
            <a:extLst>
              <a:ext uri="{FF2B5EF4-FFF2-40B4-BE49-F238E27FC236}">
                <a16:creationId xmlns:a16="http://schemas.microsoft.com/office/drawing/2014/main" id="{8C403E55-9B88-2544-5A76-729B9153DBEF}"/>
              </a:ext>
            </a:extLst>
          </p:cNvPr>
          <p:cNvGrpSpPr>
            <a:grpSpLocks noChangeAspect="1"/>
          </p:cNvGrpSpPr>
          <p:nvPr/>
        </p:nvGrpSpPr>
        <p:grpSpPr>
          <a:xfrm>
            <a:off x="4010520" y="2715449"/>
            <a:ext cx="1334915" cy="1450912"/>
            <a:chOff x="3563097" y="3245082"/>
            <a:chExt cx="1832193" cy="1991401"/>
          </a:xfrm>
        </p:grpSpPr>
        <p:pic>
          <p:nvPicPr>
            <p:cNvPr id="3078" name="Picture 6" descr="file Free Icon Download | FreeImages">
              <a:extLst>
                <a:ext uri="{FF2B5EF4-FFF2-40B4-BE49-F238E27FC236}">
                  <a16:creationId xmlns:a16="http://schemas.microsoft.com/office/drawing/2014/main" id="{DCD899B6-248E-DDC0-4248-1EF30B3CBF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097" y="3245082"/>
              <a:ext cx="1730971" cy="173097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8ECA31C5-263C-0B06-F527-74FC0967F3D0}"/>
                </a:ext>
              </a:extLst>
            </p:cNvPr>
            <p:cNvPicPr>
              <a:picLocks noChangeAspect="1"/>
            </p:cNvPicPr>
            <p:nvPr/>
          </p:nvPicPr>
          <p:blipFill>
            <a:blip r:embed="rId5"/>
            <a:stretch>
              <a:fillRect/>
            </a:stretch>
          </p:blipFill>
          <p:spPr>
            <a:xfrm>
              <a:off x="4163675" y="4004868"/>
              <a:ext cx="1231615" cy="1231615"/>
            </a:xfrm>
            <a:prstGeom prst="rect">
              <a:avLst/>
            </a:prstGeom>
          </p:spPr>
        </p:pic>
      </p:grpSp>
      <p:pic>
        <p:nvPicPr>
          <p:cNvPr id="21" name="Picture 20">
            <a:extLst>
              <a:ext uri="{FF2B5EF4-FFF2-40B4-BE49-F238E27FC236}">
                <a16:creationId xmlns:a16="http://schemas.microsoft.com/office/drawing/2014/main" id="{BCB2F82C-80D9-3203-D288-392439E772E0}"/>
              </a:ext>
            </a:extLst>
          </p:cNvPr>
          <p:cNvPicPr>
            <a:picLocks noChangeAspect="1"/>
          </p:cNvPicPr>
          <p:nvPr/>
        </p:nvPicPr>
        <p:blipFill>
          <a:blip r:embed="rId5"/>
          <a:stretch>
            <a:fillRect/>
          </a:stretch>
        </p:blipFill>
        <p:spPr>
          <a:xfrm>
            <a:off x="1573067" y="3908295"/>
            <a:ext cx="1231615" cy="1231615"/>
          </a:xfrm>
          <a:prstGeom prst="rect">
            <a:avLst/>
          </a:prstGeom>
        </p:spPr>
      </p:pic>
      <p:grpSp>
        <p:nvGrpSpPr>
          <p:cNvPr id="23" name="Group 22">
            <a:extLst>
              <a:ext uri="{FF2B5EF4-FFF2-40B4-BE49-F238E27FC236}">
                <a16:creationId xmlns:a16="http://schemas.microsoft.com/office/drawing/2014/main" id="{3E0EC669-0770-066D-4DFE-375C2893BD39}"/>
              </a:ext>
            </a:extLst>
          </p:cNvPr>
          <p:cNvGrpSpPr>
            <a:grpSpLocks noChangeAspect="1"/>
          </p:cNvGrpSpPr>
          <p:nvPr/>
        </p:nvGrpSpPr>
        <p:grpSpPr>
          <a:xfrm>
            <a:off x="4010520" y="4213887"/>
            <a:ext cx="1334915" cy="1450912"/>
            <a:chOff x="3563097" y="3245082"/>
            <a:chExt cx="1832193" cy="1991401"/>
          </a:xfrm>
        </p:grpSpPr>
        <p:pic>
          <p:nvPicPr>
            <p:cNvPr id="24" name="Picture 6" descr="file Free Icon Download | FreeImages">
              <a:extLst>
                <a:ext uri="{FF2B5EF4-FFF2-40B4-BE49-F238E27FC236}">
                  <a16:creationId xmlns:a16="http://schemas.microsoft.com/office/drawing/2014/main" id="{6ED9E81F-3F13-6EB4-5D44-BDA60FC675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097" y="3245082"/>
              <a:ext cx="1730971" cy="173097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B962F19E-15B8-5DC5-AFEF-E5F198C1601E}"/>
                </a:ext>
              </a:extLst>
            </p:cNvPr>
            <p:cNvPicPr>
              <a:picLocks noChangeAspect="1"/>
            </p:cNvPicPr>
            <p:nvPr/>
          </p:nvPicPr>
          <p:blipFill>
            <a:blip r:embed="rId5"/>
            <a:stretch>
              <a:fillRect/>
            </a:stretch>
          </p:blipFill>
          <p:spPr>
            <a:xfrm>
              <a:off x="4163675" y="4004868"/>
              <a:ext cx="1231615" cy="1231615"/>
            </a:xfrm>
            <a:prstGeom prst="rect">
              <a:avLst/>
            </a:prstGeom>
          </p:spPr>
        </p:pic>
      </p:grpSp>
      <p:sp>
        <p:nvSpPr>
          <p:cNvPr id="26" name="TextBox 25">
            <a:extLst>
              <a:ext uri="{FF2B5EF4-FFF2-40B4-BE49-F238E27FC236}">
                <a16:creationId xmlns:a16="http://schemas.microsoft.com/office/drawing/2014/main" id="{066B39EA-8BF1-C110-DDB9-DBCEBBAC7394}"/>
              </a:ext>
            </a:extLst>
          </p:cNvPr>
          <p:cNvSpPr txBox="1"/>
          <p:nvPr/>
        </p:nvSpPr>
        <p:spPr>
          <a:xfrm>
            <a:off x="4091197" y="3971348"/>
            <a:ext cx="1261167" cy="33855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bg2"/>
                </a:solidFill>
                <a:effectLst/>
                <a:latin typeface="Arial" panose="020B0604020202020204" pitchFamily="34" charset="0"/>
              </a:rPr>
              <a:t>__</a:t>
            </a:r>
            <a:r>
              <a:rPr kumimoji="0" lang="en-US" altLang="en-US" sz="1600" b="1" i="0" u="none" strike="noStrike" cap="none" normalizeH="0" baseline="0" err="1">
                <a:ln>
                  <a:noFill/>
                </a:ln>
                <a:solidFill>
                  <a:schemeClr val="bg2"/>
                </a:solidFill>
                <a:effectLst/>
                <a:latin typeface="Arial" panose="020B0604020202020204" pitchFamily="34" charset="0"/>
              </a:rPr>
              <a:t>init__.py</a:t>
            </a:r>
            <a:endParaRPr kumimoji="0" lang="en-US" altLang="en-US" sz="1600" b="1" i="0" u="none" strike="noStrike" cap="none" normalizeH="0" baseline="0">
              <a:ln>
                <a:noFill/>
              </a:ln>
              <a:solidFill>
                <a:schemeClr val="bg2"/>
              </a:solidFill>
              <a:effectLst/>
              <a:latin typeface="Arial" panose="020B0604020202020204" pitchFamily="34" charset="0"/>
            </a:endParaRPr>
          </a:p>
        </p:txBody>
      </p:sp>
      <p:pic>
        <p:nvPicPr>
          <p:cNvPr id="28" name="Picture 27">
            <a:extLst>
              <a:ext uri="{FF2B5EF4-FFF2-40B4-BE49-F238E27FC236}">
                <a16:creationId xmlns:a16="http://schemas.microsoft.com/office/drawing/2014/main" id="{0F284B5F-97CE-EECD-23BC-F35586C60B43}"/>
              </a:ext>
            </a:extLst>
          </p:cNvPr>
          <p:cNvPicPr>
            <a:picLocks noChangeAspect="1"/>
          </p:cNvPicPr>
          <p:nvPr/>
        </p:nvPicPr>
        <p:blipFill>
          <a:blip r:embed="rId5"/>
          <a:stretch>
            <a:fillRect/>
          </a:stretch>
        </p:blipFill>
        <p:spPr>
          <a:xfrm>
            <a:off x="6272275" y="1361748"/>
            <a:ext cx="897341" cy="897341"/>
          </a:xfrm>
          <a:prstGeom prst="rect">
            <a:avLst/>
          </a:prstGeom>
        </p:spPr>
      </p:pic>
    </p:spTree>
    <p:extLst>
      <p:ext uri="{BB962C8B-B14F-4D97-AF65-F5344CB8AC3E}">
        <p14:creationId xmlns:p14="http://schemas.microsoft.com/office/powerpoint/2010/main" val="2736055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AE686-2820-B0F9-0BDE-F7167B9EA146}"/>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F3D79A9C-41E4-0DB7-F785-16C02F5DAA57}"/>
              </a:ext>
            </a:extLst>
          </p:cNvPr>
          <p:cNvGrpSpPr/>
          <p:nvPr/>
        </p:nvGrpSpPr>
        <p:grpSpPr>
          <a:xfrm>
            <a:off x="1455575" y="2314265"/>
            <a:ext cx="6023008" cy="4276397"/>
            <a:chOff x="1455575" y="2314265"/>
            <a:chExt cx="6023008" cy="4276397"/>
          </a:xfrm>
        </p:grpSpPr>
        <p:sp>
          <p:nvSpPr>
            <p:cNvPr id="15" name="Rectangle: Rounded Corners 14">
              <a:extLst>
                <a:ext uri="{FF2B5EF4-FFF2-40B4-BE49-F238E27FC236}">
                  <a16:creationId xmlns:a16="http://schemas.microsoft.com/office/drawing/2014/main" id="{60110D49-C3AF-9CC9-0FB3-C7111F7DDDC5}"/>
                </a:ext>
              </a:extLst>
            </p:cNvPr>
            <p:cNvSpPr/>
            <p:nvPr/>
          </p:nvSpPr>
          <p:spPr>
            <a:xfrm>
              <a:off x="1455575" y="2314265"/>
              <a:ext cx="6023008" cy="4276397"/>
            </a:xfrm>
            <a:prstGeom prst="roundRect">
              <a:avLst>
                <a:gd name="adj" fmla="val 3660"/>
              </a:avLst>
            </a:prstGeom>
            <a:solidFill>
              <a:schemeClr val="bg2"/>
            </a:solid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54FAADF-E8C0-C188-83C9-69A7E27B0966}"/>
                </a:ext>
              </a:extLst>
            </p:cNvPr>
            <p:cNvSpPr txBox="1"/>
            <p:nvPr/>
          </p:nvSpPr>
          <p:spPr>
            <a:xfrm>
              <a:off x="2120199" y="2582774"/>
              <a:ext cx="4846320" cy="378565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a:latin typeface="Courier New" panose="02070309020205020404" pitchFamily="49" charset="0"/>
                  <a:cs typeface="Courier New" panose="02070309020205020404" pitchFamily="49" charset="0"/>
                </a:rPr>
                <a:t>Line 1: @read_ids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a:latin typeface="Courier New" panose="02070309020205020404" pitchFamily="49" charset="0"/>
                  <a:cs typeface="Courier New" panose="02070309020205020404" pitchFamily="49" charset="0"/>
                </a:rPr>
                <a:t>Line 2: sequence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a:latin typeface="Courier New" panose="02070309020205020404" pitchFamily="49" charset="0"/>
                  <a:cs typeface="Courier New" panose="02070309020205020404" pitchFamily="49" charset="0"/>
                </a:rPr>
                <a:t>Line 3: +/- (Separator line)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a:latin typeface="Courier New" panose="02070309020205020404" pitchFamily="49" charset="0"/>
                  <a:cs typeface="Courier New" panose="02070309020205020404" pitchFamily="49" charset="0"/>
                </a:rPr>
                <a:t>Line 4: quality sequence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a:latin typeface="Courier New" panose="02070309020205020404" pitchFamily="49" charset="0"/>
                  <a:cs typeface="Courier New" panose="02070309020205020404" pitchFamily="49" charset="0"/>
                </a:rPr>
                <a:t>Line 5: @read_ids</a:t>
              </a:r>
            </a:p>
            <a:p>
              <a:pPr eaLnBrk="0" fontAlgn="base" hangingPunct="0">
                <a:spcBef>
                  <a:spcPct val="0"/>
                </a:spcBef>
                <a:spcAft>
                  <a:spcPct val="0"/>
                </a:spcAft>
              </a:pPr>
              <a:r>
                <a:rPr lang="en-US" altLang="en-US" sz="2000" b="1">
                  <a:latin typeface="Courier New" panose="02070309020205020404" pitchFamily="49" charset="0"/>
                  <a:cs typeface="Courier New" panose="02070309020205020404" pitchFamily="49" charset="0"/>
                </a:rPr>
                <a:t>Line 6: sequence</a:t>
              </a:r>
            </a:p>
            <a:p>
              <a:pPr eaLnBrk="0" fontAlgn="base" hangingPunct="0">
                <a:spcBef>
                  <a:spcPct val="0"/>
                </a:spcBef>
                <a:spcAft>
                  <a:spcPct val="0"/>
                </a:spcAft>
              </a:pPr>
              <a:r>
                <a:rPr lang="en-US" altLang="en-US" sz="2000" b="1">
                  <a:latin typeface="Courier New" panose="02070309020205020404" pitchFamily="49" charset="0"/>
                  <a:cs typeface="Courier New" panose="02070309020205020404" pitchFamily="49" charset="0"/>
                </a:rPr>
                <a:t>Line 7: +/- (Separator line)</a:t>
              </a:r>
            </a:p>
            <a:p>
              <a:pPr eaLnBrk="0" fontAlgn="base" hangingPunct="0">
                <a:spcBef>
                  <a:spcPct val="0"/>
                </a:spcBef>
                <a:spcAft>
                  <a:spcPct val="0"/>
                </a:spcAft>
              </a:pPr>
              <a:r>
                <a:rPr lang="en-US" altLang="en-US" sz="2000" b="1">
                  <a:latin typeface="Courier New" panose="02070309020205020404" pitchFamily="49" charset="0"/>
                  <a:cs typeface="Courier New" panose="02070309020205020404" pitchFamily="49" charset="0"/>
                </a:rPr>
                <a:t>Line 8: quality sequence</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000" b="1">
                  <a:latin typeface="Courier New" panose="02070309020205020404" pitchFamily="49" charset="0"/>
                  <a:cs typeface="Courier New" panose="02070309020205020404" pitchFamily="49"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000" b="1">
                  <a:latin typeface="Courier New" panose="02070309020205020404" pitchFamily="49" charset="0"/>
                  <a:cs typeface="Courier New" panose="02070309020205020404" pitchFamily="49"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000" b="1">
                  <a:latin typeface="Courier New" panose="02070309020205020404" pitchFamily="49" charset="0"/>
                  <a:cs typeface="Courier New" panose="02070309020205020404" pitchFamily="49"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000" b="1">
                  <a:latin typeface="Courier New" panose="02070309020205020404" pitchFamily="49" charset="0"/>
                  <a:cs typeface="Courier New" panose="02070309020205020404" pitchFamily="49" charset="0"/>
                </a:rPr>
                <a:t>.  </a:t>
              </a:r>
              <a:endParaRPr kumimoji="0" lang="en-US" altLang="en-US" sz="2000" b="1" i="0" u="none" strike="noStrike" cap="none" normalizeH="0" baseline="0">
                <a:ln>
                  <a:noFill/>
                </a:ln>
                <a:effectLst/>
                <a:latin typeface="Courier New" panose="02070309020205020404" pitchFamily="49" charset="0"/>
                <a:cs typeface="Courier New" panose="02070309020205020404" pitchFamily="49" charset="0"/>
              </a:endParaRPr>
            </a:p>
          </p:txBody>
        </p:sp>
      </p:grpSp>
      <p:sp>
        <p:nvSpPr>
          <p:cNvPr id="17" name="TextBox 16">
            <a:extLst>
              <a:ext uri="{FF2B5EF4-FFF2-40B4-BE49-F238E27FC236}">
                <a16:creationId xmlns:a16="http://schemas.microsoft.com/office/drawing/2014/main" id="{2090764B-8D1B-B940-07ED-5BCF0AF72047}"/>
              </a:ext>
            </a:extLst>
          </p:cNvPr>
          <p:cNvSpPr txBox="1"/>
          <p:nvPr/>
        </p:nvSpPr>
        <p:spPr>
          <a:xfrm>
            <a:off x="10648371" y="1310970"/>
            <a:ext cx="1447801" cy="707886"/>
          </a:xfrm>
          <a:prstGeom prst="rect">
            <a:avLst/>
          </a:prstGeom>
          <a:noFill/>
        </p:spPr>
        <p:txBody>
          <a:bodyPr wrap="square" rtlCol="0">
            <a:spAutoFit/>
          </a:bodyPr>
          <a:lstStyle/>
          <a:p>
            <a:r>
              <a:rPr lang="en-US" sz="4000" b="1">
                <a:solidFill>
                  <a:schemeClr val="bg1"/>
                </a:solidFill>
                <a:latin typeface="Franklin Gothic Demi" panose="020B0703020102020204" pitchFamily="34" charset="0"/>
                <a:ea typeface="ADLaM Display" panose="020F0502020204030204" pitchFamily="2" charset="0"/>
                <a:cs typeface="Hadassah Friedlaender" panose="020F0502020204030204" pitchFamily="18" charset="-79"/>
              </a:rPr>
              <a:t>PFFP</a:t>
            </a:r>
          </a:p>
        </p:txBody>
      </p:sp>
      <p:grpSp>
        <p:nvGrpSpPr>
          <p:cNvPr id="18" name="Group 17">
            <a:extLst>
              <a:ext uri="{FF2B5EF4-FFF2-40B4-BE49-F238E27FC236}">
                <a16:creationId xmlns:a16="http://schemas.microsoft.com/office/drawing/2014/main" id="{B9A55150-FCAD-6DA1-61EB-3D586A230C13}"/>
              </a:ext>
            </a:extLst>
          </p:cNvPr>
          <p:cNvGrpSpPr>
            <a:grpSpLocks noChangeAspect="1"/>
          </p:cNvGrpSpPr>
          <p:nvPr/>
        </p:nvGrpSpPr>
        <p:grpSpPr>
          <a:xfrm>
            <a:off x="10633668" y="195093"/>
            <a:ext cx="1282400" cy="1184498"/>
            <a:chOff x="3388606" y="3522600"/>
            <a:chExt cx="2002784" cy="1849887"/>
          </a:xfrm>
        </p:grpSpPr>
        <p:sp>
          <p:nvSpPr>
            <p:cNvPr id="19" name="Oval 18">
              <a:extLst>
                <a:ext uri="{FF2B5EF4-FFF2-40B4-BE49-F238E27FC236}">
                  <a16:creationId xmlns:a16="http://schemas.microsoft.com/office/drawing/2014/main" id="{F7DB00A6-4325-F744-7845-78AD7E43D769}"/>
                </a:ext>
              </a:extLst>
            </p:cNvPr>
            <p:cNvSpPr/>
            <p:nvPr/>
          </p:nvSpPr>
          <p:spPr>
            <a:xfrm>
              <a:off x="3388606" y="3522600"/>
              <a:ext cx="1916680" cy="1742718"/>
            </a:xfrm>
            <a:prstGeom prst="ellipse">
              <a:avLst/>
            </a:prstGeom>
            <a:solidFill>
              <a:schemeClr val="accent6">
                <a:lumMod val="60000"/>
                <a:lumOff val="4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0" name="Picture 11" descr="20+ Meme Icons to Express Yourself... Meme-ingfully [Free Download]">
              <a:extLst>
                <a:ext uri="{FF2B5EF4-FFF2-40B4-BE49-F238E27FC236}">
                  <a16:creationId xmlns:a16="http://schemas.microsoft.com/office/drawing/2014/main" id="{6C78F438-F5F5-1066-B11B-A8256BEE3E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474710" y="3853483"/>
              <a:ext cx="1916680" cy="1519004"/>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TextBox 32">
            <a:extLst>
              <a:ext uri="{FF2B5EF4-FFF2-40B4-BE49-F238E27FC236}">
                <a16:creationId xmlns:a16="http://schemas.microsoft.com/office/drawing/2014/main" id="{120F7FA0-EC6B-89AA-68B6-2C2F73EF8AB8}"/>
              </a:ext>
            </a:extLst>
          </p:cNvPr>
          <p:cNvSpPr txBox="1"/>
          <p:nvPr/>
        </p:nvSpPr>
        <p:spPr>
          <a:xfrm>
            <a:off x="2867758" y="1554985"/>
            <a:ext cx="3112134"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bg2"/>
                </a:solidFill>
                <a:effectLst/>
                <a:latin typeface="Arial" panose="020B0604020202020204" pitchFamily="34" charset="0"/>
              </a:rPr>
              <a:t>Extract Subpackage</a:t>
            </a:r>
          </a:p>
        </p:txBody>
      </p:sp>
      <p:grpSp>
        <p:nvGrpSpPr>
          <p:cNvPr id="60" name="Group 59">
            <a:extLst>
              <a:ext uri="{FF2B5EF4-FFF2-40B4-BE49-F238E27FC236}">
                <a16:creationId xmlns:a16="http://schemas.microsoft.com/office/drawing/2014/main" id="{63D9EC40-5C2C-CC4A-63C2-4331EA0AB322}"/>
              </a:ext>
            </a:extLst>
          </p:cNvPr>
          <p:cNvGrpSpPr>
            <a:grpSpLocks noChangeAspect="1"/>
          </p:cNvGrpSpPr>
          <p:nvPr/>
        </p:nvGrpSpPr>
        <p:grpSpPr>
          <a:xfrm>
            <a:off x="2031104" y="1396216"/>
            <a:ext cx="869681" cy="811412"/>
            <a:chOff x="9014339" y="304812"/>
            <a:chExt cx="1395931" cy="1302399"/>
          </a:xfrm>
        </p:grpSpPr>
        <p:pic>
          <p:nvPicPr>
            <p:cNvPr id="32" name="Picture 31">
              <a:extLst>
                <a:ext uri="{FF2B5EF4-FFF2-40B4-BE49-F238E27FC236}">
                  <a16:creationId xmlns:a16="http://schemas.microsoft.com/office/drawing/2014/main" id="{08E01778-DC56-477B-7199-A580A20EE6A9}"/>
                </a:ext>
              </a:extLst>
            </p:cNvPr>
            <p:cNvPicPr>
              <a:picLocks noChangeAspect="1"/>
            </p:cNvPicPr>
            <p:nvPr/>
          </p:nvPicPr>
          <p:blipFill>
            <a:blip r:embed="rId4"/>
            <a:stretch>
              <a:fillRect/>
            </a:stretch>
          </p:blipFill>
          <p:spPr>
            <a:xfrm>
              <a:off x="9014339" y="304812"/>
              <a:ext cx="1007445" cy="1007445"/>
            </a:xfrm>
            <a:prstGeom prst="rect">
              <a:avLst/>
            </a:prstGeom>
          </p:spPr>
        </p:pic>
        <p:pic>
          <p:nvPicPr>
            <p:cNvPr id="34" name="Picture 33">
              <a:extLst>
                <a:ext uri="{FF2B5EF4-FFF2-40B4-BE49-F238E27FC236}">
                  <a16:creationId xmlns:a16="http://schemas.microsoft.com/office/drawing/2014/main" id="{88D0FF01-D0F7-168B-0525-880BD56CFA50}"/>
                </a:ext>
              </a:extLst>
            </p:cNvPr>
            <p:cNvPicPr>
              <a:picLocks noChangeAspect="1"/>
            </p:cNvPicPr>
            <p:nvPr/>
          </p:nvPicPr>
          <p:blipFill>
            <a:blip r:embed="rId5"/>
            <a:stretch>
              <a:fillRect/>
            </a:stretch>
          </p:blipFill>
          <p:spPr>
            <a:xfrm>
              <a:off x="9480784" y="677725"/>
              <a:ext cx="929486" cy="929486"/>
            </a:xfrm>
            <a:prstGeom prst="rect">
              <a:avLst/>
            </a:prstGeom>
          </p:spPr>
        </p:pic>
      </p:grpSp>
      <p:sp>
        <p:nvSpPr>
          <p:cNvPr id="36" name="TextBox 35">
            <a:extLst>
              <a:ext uri="{FF2B5EF4-FFF2-40B4-BE49-F238E27FC236}">
                <a16:creationId xmlns:a16="http://schemas.microsoft.com/office/drawing/2014/main" id="{EA6B82DC-C257-D28E-36CD-49D3E4C2E342}"/>
              </a:ext>
            </a:extLst>
          </p:cNvPr>
          <p:cNvSpPr txBox="1"/>
          <p:nvPr/>
        </p:nvSpPr>
        <p:spPr>
          <a:xfrm>
            <a:off x="6824610" y="1612571"/>
            <a:ext cx="3225698"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err="1">
                <a:ln>
                  <a:noFill/>
                </a:ln>
                <a:solidFill>
                  <a:schemeClr val="bg2"/>
                </a:solidFill>
                <a:effectLst/>
                <a:latin typeface="Courier New" panose="02070309020205020404" pitchFamily="49" charset="0"/>
                <a:cs typeface="Courier New" panose="02070309020205020404" pitchFamily="49" charset="0"/>
              </a:rPr>
              <a:t>main_extract</a:t>
            </a:r>
            <a:r>
              <a:rPr kumimoji="0" lang="en-US" altLang="en-US" sz="2000" b="1" i="0" u="none" strike="noStrike" cap="none" normalizeH="0" baseline="0">
                <a:ln>
                  <a:noFill/>
                </a:ln>
                <a:solidFill>
                  <a:schemeClr val="bg2"/>
                </a:solidFill>
                <a:effectLst/>
                <a:latin typeface="Courier New" panose="02070309020205020404" pitchFamily="49" charset="0"/>
                <a:cs typeface="Courier New" panose="02070309020205020404" pitchFamily="49" charset="0"/>
              </a:rPr>
              <a:t> module</a:t>
            </a:r>
          </a:p>
        </p:txBody>
      </p:sp>
      <p:grpSp>
        <p:nvGrpSpPr>
          <p:cNvPr id="37" name="Group 36">
            <a:extLst>
              <a:ext uri="{FF2B5EF4-FFF2-40B4-BE49-F238E27FC236}">
                <a16:creationId xmlns:a16="http://schemas.microsoft.com/office/drawing/2014/main" id="{B92BD204-8E09-8B59-E793-69E8447BE943}"/>
              </a:ext>
            </a:extLst>
          </p:cNvPr>
          <p:cNvGrpSpPr>
            <a:grpSpLocks noChangeAspect="1"/>
          </p:cNvGrpSpPr>
          <p:nvPr/>
        </p:nvGrpSpPr>
        <p:grpSpPr>
          <a:xfrm>
            <a:off x="6068556" y="1343797"/>
            <a:ext cx="861580" cy="936447"/>
            <a:chOff x="3563097" y="3245082"/>
            <a:chExt cx="1832193" cy="1991401"/>
          </a:xfrm>
        </p:grpSpPr>
        <p:pic>
          <p:nvPicPr>
            <p:cNvPr id="38" name="Picture 6" descr="file Free Icon Download | FreeImages">
              <a:extLst>
                <a:ext uri="{FF2B5EF4-FFF2-40B4-BE49-F238E27FC236}">
                  <a16:creationId xmlns:a16="http://schemas.microsoft.com/office/drawing/2014/main" id="{14B98706-6DE7-64F7-9204-E54B2D7DEB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097" y="3245082"/>
              <a:ext cx="1730971" cy="173097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DB8A4B91-546E-A785-994D-3A2C05332575}"/>
                </a:ext>
              </a:extLst>
            </p:cNvPr>
            <p:cNvPicPr>
              <a:picLocks noChangeAspect="1"/>
            </p:cNvPicPr>
            <p:nvPr/>
          </p:nvPicPr>
          <p:blipFill>
            <a:blip r:embed="rId5"/>
            <a:stretch>
              <a:fillRect/>
            </a:stretch>
          </p:blipFill>
          <p:spPr>
            <a:xfrm>
              <a:off x="4163675" y="4004868"/>
              <a:ext cx="1231615" cy="1231615"/>
            </a:xfrm>
            <a:prstGeom prst="rect">
              <a:avLst/>
            </a:prstGeom>
          </p:spPr>
        </p:pic>
      </p:grpSp>
      <p:grpSp>
        <p:nvGrpSpPr>
          <p:cNvPr id="56" name="Group 55">
            <a:extLst>
              <a:ext uri="{FF2B5EF4-FFF2-40B4-BE49-F238E27FC236}">
                <a16:creationId xmlns:a16="http://schemas.microsoft.com/office/drawing/2014/main" id="{196A34F3-F5F9-7A28-5E3B-6F0B36350380}"/>
              </a:ext>
            </a:extLst>
          </p:cNvPr>
          <p:cNvGrpSpPr/>
          <p:nvPr/>
        </p:nvGrpSpPr>
        <p:grpSpPr>
          <a:xfrm>
            <a:off x="6922209" y="2326605"/>
            <a:ext cx="3758294" cy="897341"/>
            <a:chOff x="6950332" y="767071"/>
            <a:chExt cx="3758294" cy="897341"/>
          </a:xfrm>
        </p:grpSpPr>
        <p:sp>
          <p:nvSpPr>
            <p:cNvPr id="47" name="Rectangle: Rounded Corners 46">
              <a:extLst>
                <a:ext uri="{FF2B5EF4-FFF2-40B4-BE49-F238E27FC236}">
                  <a16:creationId xmlns:a16="http://schemas.microsoft.com/office/drawing/2014/main" id="{58FEFD40-621F-3304-EFE5-428C325713D3}"/>
                </a:ext>
              </a:extLst>
            </p:cNvPr>
            <p:cNvSpPr/>
            <p:nvPr/>
          </p:nvSpPr>
          <p:spPr>
            <a:xfrm>
              <a:off x="7399002" y="1012542"/>
              <a:ext cx="3309624" cy="406400"/>
            </a:xfrm>
            <a:prstGeom prst="roundRect">
              <a:avLst/>
            </a:prstGeom>
            <a:solidFill>
              <a:schemeClr val="bg1"/>
            </a:solidFill>
            <a:ln w="28575">
              <a:solidFill>
                <a:srgbClr val="FFC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400" b="1" err="1">
                  <a:solidFill>
                    <a:schemeClr val="tx1"/>
                  </a:solidFill>
                  <a:latin typeface="Courier New" panose="02070309020205020404" pitchFamily="49" charset="0"/>
                  <a:cs typeface="Courier New" panose="02070309020205020404" pitchFamily="49" charset="0"/>
                </a:rPr>
                <a:t>extract_read_ids</a:t>
              </a:r>
              <a:r>
                <a:rPr lang="en-US" sz="1400" b="1">
                  <a:solidFill>
                    <a:schemeClr val="tx1"/>
                  </a:solidFill>
                  <a:latin typeface="Courier New" panose="02070309020205020404" pitchFamily="49" charset="0"/>
                  <a:cs typeface="Courier New" panose="02070309020205020404" pitchFamily="49" charset="0"/>
                </a:rPr>
                <a:t>(</a:t>
              </a:r>
              <a:r>
                <a:rPr lang="en-US" sz="1400" b="1" err="1">
                  <a:solidFill>
                    <a:schemeClr val="tx1"/>
                  </a:solidFill>
                  <a:latin typeface="Courier New" panose="02070309020205020404" pitchFamily="49" charset="0"/>
                  <a:cs typeface="Courier New" panose="02070309020205020404" pitchFamily="49" charset="0"/>
                </a:rPr>
                <a:t>file_path</a:t>
              </a:r>
              <a:r>
                <a:rPr lang="en-US" sz="1400" b="1">
                  <a:solidFill>
                    <a:schemeClr val="tx1"/>
                  </a:solidFill>
                  <a:latin typeface="Courier New" panose="02070309020205020404" pitchFamily="49" charset="0"/>
                  <a:cs typeface="Courier New" panose="02070309020205020404" pitchFamily="49" charset="0"/>
                </a:rPr>
                <a:t>)</a:t>
              </a:r>
            </a:p>
          </p:txBody>
        </p:sp>
        <p:pic>
          <p:nvPicPr>
            <p:cNvPr id="46" name="Picture 45">
              <a:extLst>
                <a:ext uri="{FF2B5EF4-FFF2-40B4-BE49-F238E27FC236}">
                  <a16:creationId xmlns:a16="http://schemas.microsoft.com/office/drawing/2014/main" id="{EF611040-4719-CC84-06B6-9365DBF392DA}"/>
                </a:ext>
              </a:extLst>
            </p:cNvPr>
            <p:cNvPicPr>
              <a:picLocks noChangeAspect="1"/>
            </p:cNvPicPr>
            <p:nvPr/>
          </p:nvPicPr>
          <p:blipFill>
            <a:blip r:embed="rId5"/>
            <a:stretch>
              <a:fillRect/>
            </a:stretch>
          </p:blipFill>
          <p:spPr>
            <a:xfrm>
              <a:off x="6950332" y="767071"/>
              <a:ext cx="897341" cy="897341"/>
            </a:xfrm>
            <a:prstGeom prst="rect">
              <a:avLst/>
            </a:prstGeom>
          </p:spPr>
        </p:pic>
      </p:grpSp>
      <p:cxnSp>
        <p:nvCxnSpPr>
          <p:cNvPr id="62" name="Straight Arrow Connector 61">
            <a:extLst>
              <a:ext uri="{FF2B5EF4-FFF2-40B4-BE49-F238E27FC236}">
                <a16:creationId xmlns:a16="http://schemas.microsoft.com/office/drawing/2014/main" id="{363A1A2C-FFEF-201B-5D33-DFCDD13AB191}"/>
              </a:ext>
            </a:extLst>
          </p:cNvPr>
          <p:cNvCxnSpPr>
            <a:cxnSpLocks/>
          </p:cNvCxnSpPr>
          <p:nvPr/>
        </p:nvCxnSpPr>
        <p:spPr>
          <a:xfrm>
            <a:off x="4846688" y="2747302"/>
            <a:ext cx="2144511"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grpSp>
        <p:nvGrpSpPr>
          <p:cNvPr id="57" name="Group 56">
            <a:extLst>
              <a:ext uri="{FF2B5EF4-FFF2-40B4-BE49-F238E27FC236}">
                <a16:creationId xmlns:a16="http://schemas.microsoft.com/office/drawing/2014/main" id="{8BD4225C-F4A3-AE46-ACC9-512D4ACA3A7C}"/>
              </a:ext>
            </a:extLst>
          </p:cNvPr>
          <p:cNvGrpSpPr/>
          <p:nvPr/>
        </p:nvGrpSpPr>
        <p:grpSpPr>
          <a:xfrm>
            <a:off x="6935317" y="2908444"/>
            <a:ext cx="3755666" cy="897341"/>
            <a:chOff x="6971866" y="1461212"/>
            <a:chExt cx="3755666" cy="897341"/>
          </a:xfrm>
        </p:grpSpPr>
        <p:sp>
          <p:nvSpPr>
            <p:cNvPr id="48" name="Rectangle: Rounded Corners 47">
              <a:extLst>
                <a:ext uri="{FF2B5EF4-FFF2-40B4-BE49-F238E27FC236}">
                  <a16:creationId xmlns:a16="http://schemas.microsoft.com/office/drawing/2014/main" id="{80D4D7B4-D19B-A7E1-DCDB-DF62D8B27D6D}"/>
                </a:ext>
              </a:extLst>
            </p:cNvPr>
            <p:cNvSpPr/>
            <p:nvPr/>
          </p:nvSpPr>
          <p:spPr>
            <a:xfrm>
              <a:off x="7417908" y="1706683"/>
              <a:ext cx="3309624" cy="406400"/>
            </a:xfrm>
            <a:prstGeom prst="roundRect">
              <a:avLst/>
            </a:prstGeom>
            <a:solidFill>
              <a:schemeClr val="bg1"/>
            </a:solidFill>
            <a:ln w="28575">
              <a:solidFill>
                <a:srgbClr val="FFC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400" b="1" err="1">
                  <a:solidFill>
                    <a:schemeClr val="tx1"/>
                  </a:solidFill>
                  <a:latin typeface="Courier New" panose="02070309020205020404" pitchFamily="49" charset="0"/>
                  <a:cs typeface="Courier New" panose="02070309020205020404" pitchFamily="49" charset="0"/>
                </a:rPr>
                <a:t>extract_sequence</a:t>
              </a:r>
              <a:r>
                <a:rPr lang="en-US" sz="1400" b="1">
                  <a:solidFill>
                    <a:schemeClr val="tx1"/>
                  </a:solidFill>
                  <a:latin typeface="Courier New" panose="02070309020205020404" pitchFamily="49" charset="0"/>
                  <a:cs typeface="Courier New" panose="02070309020205020404" pitchFamily="49" charset="0"/>
                </a:rPr>
                <a:t>(</a:t>
              </a:r>
              <a:r>
                <a:rPr lang="en-US" sz="1400" b="1" err="1">
                  <a:solidFill>
                    <a:schemeClr val="tx1"/>
                  </a:solidFill>
                  <a:latin typeface="Courier New" panose="02070309020205020404" pitchFamily="49" charset="0"/>
                  <a:cs typeface="Courier New" panose="02070309020205020404" pitchFamily="49" charset="0"/>
                </a:rPr>
                <a:t>file_path</a:t>
              </a:r>
              <a:r>
                <a:rPr lang="en-US" sz="1400" b="1">
                  <a:solidFill>
                    <a:schemeClr val="tx1"/>
                  </a:solidFill>
                  <a:latin typeface="Courier New" panose="02070309020205020404" pitchFamily="49" charset="0"/>
                  <a:cs typeface="Courier New" panose="02070309020205020404" pitchFamily="49" charset="0"/>
                </a:rPr>
                <a:t>)</a:t>
              </a:r>
            </a:p>
          </p:txBody>
        </p:sp>
        <p:pic>
          <p:nvPicPr>
            <p:cNvPr id="49" name="Picture 48">
              <a:extLst>
                <a:ext uri="{FF2B5EF4-FFF2-40B4-BE49-F238E27FC236}">
                  <a16:creationId xmlns:a16="http://schemas.microsoft.com/office/drawing/2014/main" id="{22FD7D2E-05DE-6F2B-FB55-6433E1CB2955}"/>
                </a:ext>
              </a:extLst>
            </p:cNvPr>
            <p:cNvPicPr>
              <a:picLocks noChangeAspect="1"/>
            </p:cNvPicPr>
            <p:nvPr/>
          </p:nvPicPr>
          <p:blipFill>
            <a:blip r:embed="rId5"/>
            <a:stretch>
              <a:fillRect/>
            </a:stretch>
          </p:blipFill>
          <p:spPr>
            <a:xfrm>
              <a:off x="6971866" y="1461212"/>
              <a:ext cx="897341" cy="897341"/>
            </a:xfrm>
            <a:prstGeom prst="rect">
              <a:avLst/>
            </a:prstGeom>
          </p:spPr>
        </p:pic>
      </p:grpSp>
      <p:cxnSp>
        <p:nvCxnSpPr>
          <p:cNvPr id="98" name="Connector: Elbow 97">
            <a:extLst>
              <a:ext uri="{FF2B5EF4-FFF2-40B4-BE49-F238E27FC236}">
                <a16:creationId xmlns:a16="http://schemas.microsoft.com/office/drawing/2014/main" id="{AC384AE7-4159-0383-5F06-B8CBAE78653E}"/>
              </a:ext>
            </a:extLst>
          </p:cNvPr>
          <p:cNvCxnSpPr>
            <a:cxnSpLocks/>
          </p:cNvCxnSpPr>
          <p:nvPr/>
        </p:nvCxnSpPr>
        <p:spPr>
          <a:xfrm>
            <a:off x="4754683" y="3105722"/>
            <a:ext cx="2341361" cy="251953"/>
          </a:xfrm>
          <a:prstGeom prst="bentConnector3">
            <a:avLst>
              <a:gd name="adj1" fmla="val 84172"/>
            </a:avLst>
          </a:prstGeom>
          <a:ln w="38100">
            <a:solidFill>
              <a:srgbClr val="156082"/>
            </a:solidFill>
            <a:tailEnd type="triangle"/>
          </a:ln>
        </p:spPr>
        <p:style>
          <a:lnRef idx="2">
            <a:schemeClr val="accent1"/>
          </a:lnRef>
          <a:fillRef idx="0">
            <a:schemeClr val="accent1"/>
          </a:fillRef>
          <a:effectRef idx="1">
            <a:schemeClr val="accent1"/>
          </a:effectRef>
          <a:fontRef idx="minor">
            <a:schemeClr val="tx1"/>
          </a:fontRef>
        </p:style>
      </p:cxnSp>
      <p:grpSp>
        <p:nvGrpSpPr>
          <p:cNvPr id="58" name="Group 57">
            <a:extLst>
              <a:ext uri="{FF2B5EF4-FFF2-40B4-BE49-F238E27FC236}">
                <a16:creationId xmlns:a16="http://schemas.microsoft.com/office/drawing/2014/main" id="{080020A6-CAC3-FE47-9071-4D9A1FC00335}"/>
              </a:ext>
            </a:extLst>
          </p:cNvPr>
          <p:cNvGrpSpPr/>
          <p:nvPr/>
        </p:nvGrpSpPr>
        <p:grpSpPr>
          <a:xfrm>
            <a:off x="6932688" y="3474837"/>
            <a:ext cx="3580175" cy="897341"/>
            <a:chOff x="6959510" y="2193105"/>
            <a:chExt cx="3580175" cy="897341"/>
          </a:xfrm>
        </p:grpSpPr>
        <p:sp>
          <p:nvSpPr>
            <p:cNvPr id="52" name="Rectangle: Rounded Corners 51">
              <a:extLst>
                <a:ext uri="{FF2B5EF4-FFF2-40B4-BE49-F238E27FC236}">
                  <a16:creationId xmlns:a16="http://schemas.microsoft.com/office/drawing/2014/main" id="{0F04C729-55A1-84E8-EF6C-0D5EE4EE5D40}"/>
                </a:ext>
              </a:extLst>
            </p:cNvPr>
            <p:cNvSpPr/>
            <p:nvPr/>
          </p:nvSpPr>
          <p:spPr>
            <a:xfrm>
              <a:off x="7408181" y="2438576"/>
              <a:ext cx="3131504" cy="406400"/>
            </a:xfrm>
            <a:prstGeom prst="roundRect">
              <a:avLst/>
            </a:prstGeom>
            <a:solidFill>
              <a:schemeClr val="bg1"/>
            </a:solidFill>
            <a:ln w="28575">
              <a:solidFill>
                <a:srgbClr val="FFC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400" b="1" err="1">
                  <a:solidFill>
                    <a:schemeClr val="tx1"/>
                  </a:solidFill>
                  <a:latin typeface="Courier New" panose="02070309020205020404" pitchFamily="49" charset="0"/>
                  <a:cs typeface="Courier New" panose="02070309020205020404" pitchFamily="49" charset="0"/>
                </a:rPr>
                <a:t>extract_strand</a:t>
              </a:r>
              <a:r>
                <a:rPr lang="en-US" sz="1400" b="1">
                  <a:solidFill>
                    <a:schemeClr val="tx1"/>
                  </a:solidFill>
                  <a:latin typeface="Courier New" panose="02070309020205020404" pitchFamily="49" charset="0"/>
                  <a:cs typeface="Courier New" panose="02070309020205020404" pitchFamily="49" charset="0"/>
                </a:rPr>
                <a:t>(</a:t>
              </a:r>
              <a:r>
                <a:rPr lang="en-US" sz="1400" b="1" err="1">
                  <a:solidFill>
                    <a:schemeClr val="tx1"/>
                  </a:solidFill>
                  <a:latin typeface="Courier New" panose="02070309020205020404" pitchFamily="49" charset="0"/>
                  <a:cs typeface="Courier New" panose="02070309020205020404" pitchFamily="49" charset="0"/>
                </a:rPr>
                <a:t>file_path</a:t>
              </a:r>
              <a:r>
                <a:rPr lang="en-US" sz="1400" b="1">
                  <a:solidFill>
                    <a:schemeClr val="tx1"/>
                  </a:solidFill>
                  <a:latin typeface="Courier New" panose="02070309020205020404" pitchFamily="49" charset="0"/>
                  <a:cs typeface="Courier New" panose="02070309020205020404" pitchFamily="49" charset="0"/>
                </a:rPr>
                <a:t>)</a:t>
              </a:r>
            </a:p>
          </p:txBody>
        </p:sp>
        <p:pic>
          <p:nvPicPr>
            <p:cNvPr id="53" name="Picture 52">
              <a:extLst>
                <a:ext uri="{FF2B5EF4-FFF2-40B4-BE49-F238E27FC236}">
                  <a16:creationId xmlns:a16="http://schemas.microsoft.com/office/drawing/2014/main" id="{0679CF2B-6DFD-76BF-DDF2-7ED6714AA404}"/>
                </a:ext>
              </a:extLst>
            </p:cNvPr>
            <p:cNvPicPr>
              <a:picLocks noChangeAspect="1"/>
            </p:cNvPicPr>
            <p:nvPr/>
          </p:nvPicPr>
          <p:blipFill>
            <a:blip r:embed="rId5"/>
            <a:stretch>
              <a:fillRect/>
            </a:stretch>
          </p:blipFill>
          <p:spPr>
            <a:xfrm>
              <a:off x="6959510" y="2193105"/>
              <a:ext cx="897341" cy="897341"/>
            </a:xfrm>
            <a:prstGeom prst="rect">
              <a:avLst/>
            </a:prstGeom>
          </p:spPr>
        </p:pic>
      </p:grpSp>
      <p:cxnSp>
        <p:nvCxnSpPr>
          <p:cNvPr id="104" name="Connector: Elbow 103">
            <a:extLst>
              <a:ext uri="{FF2B5EF4-FFF2-40B4-BE49-F238E27FC236}">
                <a16:creationId xmlns:a16="http://schemas.microsoft.com/office/drawing/2014/main" id="{36355553-7A55-381C-8918-E53B2A7A4871}"/>
              </a:ext>
            </a:extLst>
          </p:cNvPr>
          <p:cNvCxnSpPr>
            <a:cxnSpLocks/>
          </p:cNvCxnSpPr>
          <p:nvPr/>
        </p:nvCxnSpPr>
        <p:spPr>
          <a:xfrm>
            <a:off x="6510083" y="3409044"/>
            <a:ext cx="585961" cy="481774"/>
          </a:xfrm>
          <a:prstGeom prst="bentConnector3">
            <a:avLst>
              <a:gd name="adj1" fmla="val 23450"/>
            </a:avLst>
          </a:prstGeom>
          <a:ln w="38100">
            <a:solidFill>
              <a:srgbClr val="156082"/>
            </a:solidFill>
            <a:tailEnd type="triangle"/>
          </a:ln>
        </p:spPr>
        <p:style>
          <a:lnRef idx="2">
            <a:schemeClr val="accent1"/>
          </a:lnRef>
          <a:fillRef idx="0">
            <a:schemeClr val="accent1"/>
          </a:fillRef>
          <a:effectRef idx="1">
            <a:schemeClr val="accent1"/>
          </a:effectRef>
          <a:fontRef idx="minor">
            <a:schemeClr val="tx1"/>
          </a:fontRef>
        </p:style>
      </p:cxnSp>
      <p:grpSp>
        <p:nvGrpSpPr>
          <p:cNvPr id="59" name="Group 58">
            <a:extLst>
              <a:ext uri="{FF2B5EF4-FFF2-40B4-BE49-F238E27FC236}">
                <a16:creationId xmlns:a16="http://schemas.microsoft.com/office/drawing/2014/main" id="{F0737BBF-D455-84F2-3307-A80D638C05C0}"/>
              </a:ext>
            </a:extLst>
          </p:cNvPr>
          <p:cNvGrpSpPr/>
          <p:nvPr/>
        </p:nvGrpSpPr>
        <p:grpSpPr>
          <a:xfrm>
            <a:off x="6922209" y="4074294"/>
            <a:ext cx="3923487" cy="897341"/>
            <a:chOff x="6957068" y="2900700"/>
            <a:chExt cx="3923487" cy="897341"/>
          </a:xfrm>
        </p:grpSpPr>
        <p:sp>
          <p:nvSpPr>
            <p:cNvPr id="54" name="Rectangle: Rounded Corners 53">
              <a:extLst>
                <a:ext uri="{FF2B5EF4-FFF2-40B4-BE49-F238E27FC236}">
                  <a16:creationId xmlns:a16="http://schemas.microsoft.com/office/drawing/2014/main" id="{058BAB8E-FCDA-7E80-BA8E-B374FC825A95}"/>
                </a:ext>
              </a:extLst>
            </p:cNvPr>
            <p:cNvSpPr/>
            <p:nvPr/>
          </p:nvSpPr>
          <p:spPr>
            <a:xfrm>
              <a:off x="7405739" y="3146171"/>
              <a:ext cx="3474816" cy="406400"/>
            </a:xfrm>
            <a:prstGeom prst="roundRect">
              <a:avLst/>
            </a:prstGeom>
            <a:solidFill>
              <a:schemeClr val="bg1"/>
            </a:solidFill>
            <a:ln w="28575">
              <a:solidFill>
                <a:srgbClr val="FFC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400" b="1" err="1">
                  <a:solidFill>
                    <a:schemeClr val="tx1"/>
                  </a:solidFill>
                  <a:latin typeface="Courier New" panose="02070309020205020404" pitchFamily="49" charset="0"/>
                  <a:cs typeface="Courier New" panose="02070309020205020404" pitchFamily="49" charset="0"/>
                </a:rPr>
                <a:t>extract_phred_seq</a:t>
              </a:r>
              <a:r>
                <a:rPr lang="en-US" sz="1400" b="1">
                  <a:solidFill>
                    <a:schemeClr val="tx1"/>
                  </a:solidFill>
                  <a:latin typeface="Courier New" panose="02070309020205020404" pitchFamily="49" charset="0"/>
                  <a:cs typeface="Courier New" panose="02070309020205020404" pitchFamily="49" charset="0"/>
                </a:rPr>
                <a:t>(</a:t>
              </a:r>
              <a:r>
                <a:rPr lang="en-US" sz="1400" b="1" err="1">
                  <a:solidFill>
                    <a:schemeClr val="tx1"/>
                  </a:solidFill>
                  <a:latin typeface="Courier New" panose="02070309020205020404" pitchFamily="49" charset="0"/>
                  <a:cs typeface="Courier New" panose="02070309020205020404" pitchFamily="49" charset="0"/>
                </a:rPr>
                <a:t>file_path</a:t>
              </a:r>
              <a:r>
                <a:rPr lang="en-US" sz="1400" b="1">
                  <a:solidFill>
                    <a:schemeClr val="tx1"/>
                  </a:solidFill>
                  <a:latin typeface="Courier New" panose="02070309020205020404" pitchFamily="49" charset="0"/>
                  <a:cs typeface="Courier New" panose="02070309020205020404" pitchFamily="49" charset="0"/>
                </a:rPr>
                <a:t>)</a:t>
              </a:r>
            </a:p>
          </p:txBody>
        </p:sp>
        <p:pic>
          <p:nvPicPr>
            <p:cNvPr id="55" name="Picture 54">
              <a:extLst>
                <a:ext uri="{FF2B5EF4-FFF2-40B4-BE49-F238E27FC236}">
                  <a16:creationId xmlns:a16="http://schemas.microsoft.com/office/drawing/2014/main" id="{55F386D8-0601-6859-859B-E7421C1C7D51}"/>
                </a:ext>
              </a:extLst>
            </p:cNvPr>
            <p:cNvPicPr>
              <a:picLocks noChangeAspect="1"/>
            </p:cNvPicPr>
            <p:nvPr/>
          </p:nvPicPr>
          <p:blipFill>
            <a:blip r:embed="rId5"/>
            <a:stretch>
              <a:fillRect/>
            </a:stretch>
          </p:blipFill>
          <p:spPr>
            <a:xfrm>
              <a:off x="6957068" y="2900700"/>
              <a:ext cx="897341" cy="897341"/>
            </a:xfrm>
            <a:prstGeom prst="rect">
              <a:avLst/>
            </a:prstGeom>
          </p:spPr>
        </p:pic>
      </p:grpSp>
      <p:cxnSp>
        <p:nvCxnSpPr>
          <p:cNvPr id="111" name="Connector: Elbow 110">
            <a:extLst>
              <a:ext uri="{FF2B5EF4-FFF2-40B4-BE49-F238E27FC236}">
                <a16:creationId xmlns:a16="http://schemas.microsoft.com/office/drawing/2014/main" id="{89A47053-A7A6-CC99-F63C-AFFEC1DC0872}"/>
              </a:ext>
            </a:extLst>
          </p:cNvPr>
          <p:cNvCxnSpPr>
            <a:cxnSpLocks/>
          </p:cNvCxnSpPr>
          <p:nvPr/>
        </p:nvCxnSpPr>
        <p:spPr>
          <a:xfrm>
            <a:off x="5999376" y="3692842"/>
            <a:ext cx="1096668" cy="830122"/>
          </a:xfrm>
          <a:prstGeom prst="bentConnector3">
            <a:avLst>
              <a:gd name="adj1" fmla="val 50000"/>
            </a:avLst>
          </a:prstGeom>
          <a:ln w="38100">
            <a:solidFill>
              <a:srgbClr val="156082"/>
            </a:solidFill>
            <a:tailEnd type="triangle"/>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FA36447-99AE-ACF4-2188-DACF7A25B18D}"/>
              </a:ext>
            </a:extLst>
          </p:cNvPr>
          <p:cNvSpPr txBox="1"/>
          <p:nvPr/>
        </p:nvSpPr>
        <p:spPr>
          <a:xfrm>
            <a:off x="242044" y="195093"/>
            <a:ext cx="8678672" cy="1077218"/>
          </a:xfrm>
          <a:prstGeom prst="rect">
            <a:avLst/>
          </a:prstGeom>
          <a:noFill/>
        </p:spPr>
        <p:txBody>
          <a:bodyPr wrap="square">
            <a:spAutoFit/>
          </a:bodyPr>
          <a:lstStyle/>
          <a:p>
            <a:r>
              <a:rPr lang="en-US" sz="3200" b="1">
                <a:solidFill>
                  <a:schemeClr val="bg1"/>
                </a:solidFill>
                <a:latin typeface="Arial" panose="020B0604020202020204" pitchFamily="34" charset="0"/>
                <a:cs typeface="Arial" panose="020B0604020202020204" pitchFamily="34" charset="0"/>
              </a:rPr>
              <a:t>Extracting FASTQ Data</a:t>
            </a:r>
            <a:endParaRPr lang="th-TH" sz="3200" b="1">
              <a:solidFill>
                <a:schemeClr val="bg1"/>
              </a:solidFill>
              <a:latin typeface="Arial" panose="020B0604020202020204" pitchFamily="34" charset="0"/>
              <a:cs typeface="Arial" panose="020B0604020202020204" pitchFamily="34" charset="0"/>
            </a:endParaRPr>
          </a:p>
          <a:p>
            <a:r>
              <a:rPr lang="en-US" sz="3200" b="1">
                <a:solidFill>
                  <a:schemeClr val="bg1"/>
                </a:solidFill>
                <a:latin typeface="Arial" panose="020B0604020202020204" pitchFamily="34" charset="0"/>
                <a:cs typeface="Arial" panose="020B0604020202020204" pitchFamily="34" charset="0"/>
              </a:rPr>
              <a:t>ID, Sequence, Strand, and Quality Scores</a:t>
            </a:r>
          </a:p>
        </p:txBody>
      </p:sp>
      <p:pic>
        <p:nvPicPr>
          <p:cNvPr id="14" name="Picture 13">
            <a:extLst>
              <a:ext uri="{FF2B5EF4-FFF2-40B4-BE49-F238E27FC236}">
                <a16:creationId xmlns:a16="http://schemas.microsoft.com/office/drawing/2014/main" id="{3E6069CA-5AD0-9ADF-B860-3BABB23BA635}"/>
              </a:ext>
            </a:extLst>
          </p:cNvPr>
          <p:cNvPicPr>
            <a:picLocks noChangeAspect="1"/>
          </p:cNvPicPr>
          <p:nvPr/>
        </p:nvPicPr>
        <p:blipFill>
          <a:blip r:embed="rId7"/>
          <a:stretch>
            <a:fillRect/>
          </a:stretch>
        </p:blipFill>
        <p:spPr>
          <a:xfrm>
            <a:off x="1120992" y="2130422"/>
            <a:ext cx="869682" cy="1089545"/>
          </a:xfrm>
          <a:prstGeom prst="rect">
            <a:avLst/>
          </a:prstGeom>
        </p:spPr>
      </p:pic>
    </p:spTree>
    <p:extLst>
      <p:ext uri="{BB962C8B-B14F-4D97-AF65-F5344CB8AC3E}">
        <p14:creationId xmlns:p14="http://schemas.microsoft.com/office/powerpoint/2010/main" val="157618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 presetClass="entr" presetSubtype="4"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fade">
                                      <p:cBhvr>
                                        <p:cTn id="38" dur="1000"/>
                                        <p:tgtEl>
                                          <p:spTgt spid="62"/>
                                        </p:tgtEl>
                                      </p:cBhvr>
                                    </p:animEffect>
                                    <p:anim calcmode="lin" valueType="num">
                                      <p:cBhvr>
                                        <p:cTn id="39" dur="1000" fill="hold"/>
                                        <p:tgtEl>
                                          <p:spTgt spid="62"/>
                                        </p:tgtEl>
                                        <p:attrNameLst>
                                          <p:attrName>ppt_x</p:attrName>
                                        </p:attrNameLst>
                                      </p:cBhvr>
                                      <p:tavLst>
                                        <p:tav tm="0">
                                          <p:val>
                                            <p:strVal val="#ppt_x"/>
                                          </p:val>
                                        </p:tav>
                                        <p:tav tm="100000">
                                          <p:val>
                                            <p:strVal val="#ppt_x"/>
                                          </p:val>
                                        </p:tav>
                                      </p:tavLst>
                                    </p:anim>
                                    <p:anim calcmode="lin" valueType="num">
                                      <p:cBhvr>
                                        <p:cTn id="40" dur="1000" fill="hold"/>
                                        <p:tgtEl>
                                          <p:spTgt spid="62"/>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42" presetClass="entr" presetSubtype="0" fill="hold" nodeType="afterEffect">
                                  <p:stCondLst>
                                    <p:cond delay="0"/>
                                  </p:stCondLst>
                                  <p:childTnLst>
                                    <p:set>
                                      <p:cBhvr>
                                        <p:cTn id="43" dur="1" fill="hold">
                                          <p:stCondLst>
                                            <p:cond delay="0"/>
                                          </p:stCondLst>
                                        </p:cTn>
                                        <p:tgtEl>
                                          <p:spTgt spid="98"/>
                                        </p:tgtEl>
                                        <p:attrNameLst>
                                          <p:attrName>style.visibility</p:attrName>
                                        </p:attrNameLst>
                                      </p:cBhvr>
                                      <p:to>
                                        <p:strVal val="visible"/>
                                      </p:to>
                                    </p:set>
                                    <p:animEffect transition="in" filter="fade">
                                      <p:cBhvr>
                                        <p:cTn id="44" dur="1000"/>
                                        <p:tgtEl>
                                          <p:spTgt spid="98"/>
                                        </p:tgtEl>
                                      </p:cBhvr>
                                    </p:animEffect>
                                    <p:anim calcmode="lin" valueType="num">
                                      <p:cBhvr>
                                        <p:cTn id="45" dur="1000" fill="hold"/>
                                        <p:tgtEl>
                                          <p:spTgt spid="98"/>
                                        </p:tgtEl>
                                        <p:attrNameLst>
                                          <p:attrName>ppt_x</p:attrName>
                                        </p:attrNameLst>
                                      </p:cBhvr>
                                      <p:tavLst>
                                        <p:tav tm="0">
                                          <p:val>
                                            <p:strVal val="#ppt_x"/>
                                          </p:val>
                                        </p:tav>
                                        <p:tav tm="100000">
                                          <p:val>
                                            <p:strVal val="#ppt_x"/>
                                          </p:val>
                                        </p:tav>
                                      </p:tavLst>
                                    </p:anim>
                                    <p:anim calcmode="lin" valueType="num">
                                      <p:cBhvr>
                                        <p:cTn id="46" dur="1000" fill="hold"/>
                                        <p:tgtEl>
                                          <p:spTgt spid="98"/>
                                        </p:tgtEl>
                                        <p:attrNameLst>
                                          <p:attrName>ppt_y</p:attrName>
                                        </p:attrNameLst>
                                      </p:cBhvr>
                                      <p:tavLst>
                                        <p:tav tm="0">
                                          <p:val>
                                            <p:strVal val="#ppt_y+.1"/>
                                          </p:val>
                                        </p:tav>
                                        <p:tav tm="100000">
                                          <p:val>
                                            <p:strVal val="#ppt_y"/>
                                          </p:val>
                                        </p:tav>
                                      </p:tavLst>
                                    </p:anim>
                                  </p:childTnLst>
                                </p:cTn>
                              </p:par>
                            </p:childTnLst>
                          </p:cTn>
                        </p:par>
                        <p:par>
                          <p:cTn id="47" fill="hold">
                            <p:stCondLst>
                              <p:cond delay="2000"/>
                            </p:stCondLst>
                            <p:childTnLst>
                              <p:par>
                                <p:cTn id="48" presetID="42" presetClass="entr" presetSubtype="0" fill="hold" nodeType="afterEffect">
                                  <p:stCondLst>
                                    <p:cond delay="0"/>
                                  </p:stCondLst>
                                  <p:childTnLst>
                                    <p:set>
                                      <p:cBhvr>
                                        <p:cTn id="49" dur="1" fill="hold">
                                          <p:stCondLst>
                                            <p:cond delay="0"/>
                                          </p:stCondLst>
                                        </p:cTn>
                                        <p:tgtEl>
                                          <p:spTgt spid="104"/>
                                        </p:tgtEl>
                                        <p:attrNameLst>
                                          <p:attrName>style.visibility</p:attrName>
                                        </p:attrNameLst>
                                      </p:cBhvr>
                                      <p:to>
                                        <p:strVal val="visible"/>
                                      </p:to>
                                    </p:set>
                                    <p:animEffect transition="in" filter="fade">
                                      <p:cBhvr>
                                        <p:cTn id="50" dur="1000"/>
                                        <p:tgtEl>
                                          <p:spTgt spid="104"/>
                                        </p:tgtEl>
                                      </p:cBhvr>
                                    </p:animEffect>
                                    <p:anim calcmode="lin" valueType="num">
                                      <p:cBhvr>
                                        <p:cTn id="51" dur="1000" fill="hold"/>
                                        <p:tgtEl>
                                          <p:spTgt spid="104"/>
                                        </p:tgtEl>
                                        <p:attrNameLst>
                                          <p:attrName>ppt_x</p:attrName>
                                        </p:attrNameLst>
                                      </p:cBhvr>
                                      <p:tavLst>
                                        <p:tav tm="0">
                                          <p:val>
                                            <p:strVal val="#ppt_x"/>
                                          </p:val>
                                        </p:tav>
                                        <p:tav tm="100000">
                                          <p:val>
                                            <p:strVal val="#ppt_x"/>
                                          </p:val>
                                        </p:tav>
                                      </p:tavLst>
                                    </p:anim>
                                    <p:anim calcmode="lin" valueType="num">
                                      <p:cBhvr>
                                        <p:cTn id="52" dur="1000" fill="hold"/>
                                        <p:tgtEl>
                                          <p:spTgt spid="104"/>
                                        </p:tgtEl>
                                        <p:attrNameLst>
                                          <p:attrName>ppt_y</p:attrName>
                                        </p:attrNameLst>
                                      </p:cBhvr>
                                      <p:tavLst>
                                        <p:tav tm="0">
                                          <p:val>
                                            <p:strVal val="#ppt_y+.1"/>
                                          </p:val>
                                        </p:tav>
                                        <p:tav tm="100000">
                                          <p:val>
                                            <p:strVal val="#ppt_y"/>
                                          </p:val>
                                        </p:tav>
                                      </p:tavLst>
                                    </p:anim>
                                  </p:childTnLst>
                                </p:cTn>
                              </p:par>
                            </p:childTnLst>
                          </p:cTn>
                        </p:par>
                        <p:par>
                          <p:cTn id="53" fill="hold">
                            <p:stCondLst>
                              <p:cond delay="3000"/>
                            </p:stCondLst>
                            <p:childTnLst>
                              <p:par>
                                <p:cTn id="54" presetID="42" presetClass="entr" presetSubtype="0" fill="hold" nodeType="afterEffect">
                                  <p:stCondLst>
                                    <p:cond delay="0"/>
                                  </p:stCondLst>
                                  <p:childTnLst>
                                    <p:set>
                                      <p:cBhvr>
                                        <p:cTn id="55" dur="1" fill="hold">
                                          <p:stCondLst>
                                            <p:cond delay="0"/>
                                          </p:stCondLst>
                                        </p:cTn>
                                        <p:tgtEl>
                                          <p:spTgt spid="111"/>
                                        </p:tgtEl>
                                        <p:attrNameLst>
                                          <p:attrName>style.visibility</p:attrName>
                                        </p:attrNameLst>
                                      </p:cBhvr>
                                      <p:to>
                                        <p:strVal val="visible"/>
                                      </p:to>
                                    </p:set>
                                    <p:animEffect transition="in" filter="fade">
                                      <p:cBhvr>
                                        <p:cTn id="56" dur="1000"/>
                                        <p:tgtEl>
                                          <p:spTgt spid="111"/>
                                        </p:tgtEl>
                                      </p:cBhvr>
                                    </p:animEffect>
                                    <p:anim calcmode="lin" valueType="num">
                                      <p:cBhvr>
                                        <p:cTn id="57" dur="1000" fill="hold"/>
                                        <p:tgtEl>
                                          <p:spTgt spid="111"/>
                                        </p:tgtEl>
                                        <p:attrNameLst>
                                          <p:attrName>ppt_x</p:attrName>
                                        </p:attrNameLst>
                                      </p:cBhvr>
                                      <p:tavLst>
                                        <p:tav tm="0">
                                          <p:val>
                                            <p:strVal val="#ppt_x"/>
                                          </p:val>
                                        </p:tav>
                                        <p:tav tm="100000">
                                          <p:val>
                                            <p:strVal val="#ppt_x"/>
                                          </p:val>
                                        </p:tav>
                                      </p:tavLst>
                                    </p:anim>
                                    <p:anim calcmode="lin" valueType="num">
                                      <p:cBhvr>
                                        <p:cTn id="58"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3B2EF-0829-AEA2-6097-D28329CCB06A}"/>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972CED58-7105-670B-4765-74F329CE0B0A}"/>
              </a:ext>
            </a:extLst>
          </p:cNvPr>
          <p:cNvSpPr txBox="1"/>
          <p:nvPr/>
        </p:nvSpPr>
        <p:spPr>
          <a:xfrm>
            <a:off x="10648371" y="1310970"/>
            <a:ext cx="1447801" cy="707886"/>
          </a:xfrm>
          <a:prstGeom prst="rect">
            <a:avLst/>
          </a:prstGeom>
          <a:noFill/>
        </p:spPr>
        <p:txBody>
          <a:bodyPr wrap="square" rtlCol="0">
            <a:spAutoFit/>
          </a:bodyPr>
          <a:lstStyle/>
          <a:p>
            <a:r>
              <a:rPr lang="en-US" sz="4000" b="1">
                <a:solidFill>
                  <a:schemeClr val="bg1"/>
                </a:solidFill>
                <a:latin typeface="Franklin Gothic Demi" panose="020B0703020102020204" pitchFamily="34" charset="0"/>
                <a:ea typeface="ADLaM Display" panose="020F0502020204030204" pitchFamily="2" charset="0"/>
                <a:cs typeface="Hadassah Friedlaender" panose="020F0502020204030204" pitchFamily="18" charset="-79"/>
              </a:rPr>
              <a:t>PFFP</a:t>
            </a:r>
          </a:p>
        </p:txBody>
      </p:sp>
      <p:grpSp>
        <p:nvGrpSpPr>
          <p:cNvPr id="18" name="Group 17">
            <a:extLst>
              <a:ext uri="{FF2B5EF4-FFF2-40B4-BE49-F238E27FC236}">
                <a16:creationId xmlns:a16="http://schemas.microsoft.com/office/drawing/2014/main" id="{95DC7053-F2C0-C665-4300-B814AD34FD43}"/>
              </a:ext>
            </a:extLst>
          </p:cNvPr>
          <p:cNvGrpSpPr>
            <a:grpSpLocks noChangeAspect="1"/>
          </p:cNvGrpSpPr>
          <p:nvPr/>
        </p:nvGrpSpPr>
        <p:grpSpPr>
          <a:xfrm>
            <a:off x="10633668" y="195093"/>
            <a:ext cx="1282400" cy="1184498"/>
            <a:chOff x="3388606" y="3522600"/>
            <a:chExt cx="2002784" cy="1849887"/>
          </a:xfrm>
        </p:grpSpPr>
        <p:sp>
          <p:nvSpPr>
            <p:cNvPr id="19" name="Oval 18">
              <a:extLst>
                <a:ext uri="{FF2B5EF4-FFF2-40B4-BE49-F238E27FC236}">
                  <a16:creationId xmlns:a16="http://schemas.microsoft.com/office/drawing/2014/main" id="{AC6DF9E4-3E96-2B38-E1BF-A32FA9FEB087}"/>
                </a:ext>
              </a:extLst>
            </p:cNvPr>
            <p:cNvSpPr/>
            <p:nvPr/>
          </p:nvSpPr>
          <p:spPr>
            <a:xfrm>
              <a:off x="3388606" y="3522600"/>
              <a:ext cx="1916680" cy="1742718"/>
            </a:xfrm>
            <a:prstGeom prst="ellipse">
              <a:avLst/>
            </a:prstGeom>
            <a:solidFill>
              <a:schemeClr val="accent6">
                <a:lumMod val="60000"/>
                <a:lumOff val="4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0" name="Picture 11" descr="20+ Meme Icons to Express Yourself... Meme-ingfully [Free Download]">
              <a:extLst>
                <a:ext uri="{FF2B5EF4-FFF2-40B4-BE49-F238E27FC236}">
                  <a16:creationId xmlns:a16="http://schemas.microsoft.com/office/drawing/2014/main" id="{A338A8F1-861B-E962-2A3C-DC7697119F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474710" y="3853483"/>
              <a:ext cx="1916680" cy="1519004"/>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TextBox 32">
            <a:extLst>
              <a:ext uri="{FF2B5EF4-FFF2-40B4-BE49-F238E27FC236}">
                <a16:creationId xmlns:a16="http://schemas.microsoft.com/office/drawing/2014/main" id="{5286C5EE-9321-9271-C1D4-A6E872B1F75D}"/>
              </a:ext>
            </a:extLst>
          </p:cNvPr>
          <p:cNvSpPr txBox="1"/>
          <p:nvPr/>
        </p:nvSpPr>
        <p:spPr>
          <a:xfrm>
            <a:off x="2841540" y="1543348"/>
            <a:ext cx="3309623"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bg2"/>
                </a:solidFill>
                <a:effectLst/>
                <a:latin typeface="Arial" panose="020B0604020202020204" pitchFamily="34" charset="0"/>
              </a:rPr>
              <a:t>Extract Subpackage</a:t>
            </a:r>
          </a:p>
        </p:txBody>
      </p:sp>
      <p:grpSp>
        <p:nvGrpSpPr>
          <p:cNvPr id="60" name="Group 59">
            <a:extLst>
              <a:ext uri="{FF2B5EF4-FFF2-40B4-BE49-F238E27FC236}">
                <a16:creationId xmlns:a16="http://schemas.microsoft.com/office/drawing/2014/main" id="{29EF15CD-6547-FBF5-7AF1-83B261C73299}"/>
              </a:ext>
            </a:extLst>
          </p:cNvPr>
          <p:cNvGrpSpPr>
            <a:grpSpLocks noChangeAspect="1"/>
          </p:cNvGrpSpPr>
          <p:nvPr/>
        </p:nvGrpSpPr>
        <p:grpSpPr>
          <a:xfrm>
            <a:off x="2004887" y="1384579"/>
            <a:ext cx="869681" cy="811412"/>
            <a:chOff x="9014339" y="304812"/>
            <a:chExt cx="1395931" cy="1302399"/>
          </a:xfrm>
        </p:grpSpPr>
        <p:pic>
          <p:nvPicPr>
            <p:cNvPr id="32" name="Picture 31">
              <a:extLst>
                <a:ext uri="{FF2B5EF4-FFF2-40B4-BE49-F238E27FC236}">
                  <a16:creationId xmlns:a16="http://schemas.microsoft.com/office/drawing/2014/main" id="{B76908FA-6A7C-08FB-D5FB-015EBCCBF7F9}"/>
                </a:ext>
              </a:extLst>
            </p:cNvPr>
            <p:cNvPicPr>
              <a:picLocks noChangeAspect="1"/>
            </p:cNvPicPr>
            <p:nvPr/>
          </p:nvPicPr>
          <p:blipFill>
            <a:blip r:embed="rId4"/>
            <a:stretch>
              <a:fillRect/>
            </a:stretch>
          </p:blipFill>
          <p:spPr>
            <a:xfrm>
              <a:off x="9014339" y="304812"/>
              <a:ext cx="1007445" cy="1007445"/>
            </a:xfrm>
            <a:prstGeom prst="rect">
              <a:avLst/>
            </a:prstGeom>
          </p:spPr>
        </p:pic>
        <p:pic>
          <p:nvPicPr>
            <p:cNvPr id="34" name="Picture 33">
              <a:extLst>
                <a:ext uri="{FF2B5EF4-FFF2-40B4-BE49-F238E27FC236}">
                  <a16:creationId xmlns:a16="http://schemas.microsoft.com/office/drawing/2014/main" id="{724BFFB6-F75D-C695-C9A2-6DD09D7C8886}"/>
                </a:ext>
              </a:extLst>
            </p:cNvPr>
            <p:cNvPicPr>
              <a:picLocks noChangeAspect="1"/>
            </p:cNvPicPr>
            <p:nvPr/>
          </p:nvPicPr>
          <p:blipFill>
            <a:blip r:embed="rId5"/>
            <a:stretch>
              <a:fillRect/>
            </a:stretch>
          </p:blipFill>
          <p:spPr>
            <a:xfrm>
              <a:off x="9480784" y="677725"/>
              <a:ext cx="929486" cy="929486"/>
            </a:xfrm>
            <a:prstGeom prst="rect">
              <a:avLst/>
            </a:prstGeom>
          </p:spPr>
        </p:pic>
      </p:grpSp>
      <p:sp>
        <p:nvSpPr>
          <p:cNvPr id="36" name="TextBox 35">
            <a:extLst>
              <a:ext uri="{FF2B5EF4-FFF2-40B4-BE49-F238E27FC236}">
                <a16:creationId xmlns:a16="http://schemas.microsoft.com/office/drawing/2014/main" id="{27D75194-B98E-B793-A60A-C5B285AF7F57}"/>
              </a:ext>
            </a:extLst>
          </p:cNvPr>
          <p:cNvSpPr txBox="1"/>
          <p:nvPr/>
        </p:nvSpPr>
        <p:spPr>
          <a:xfrm>
            <a:off x="6880988" y="1612121"/>
            <a:ext cx="3101213"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2"/>
                </a:solidFill>
                <a:effectLst/>
                <a:latin typeface="Courier New" panose="02070309020205020404" pitchFamily="49" charset="0"/>
                <a:cs typeface="Courier New" panose="02070309020205020404" pitchFamily="49" charset="0"/>
              </a:rPr>
              <a:t>main_extract module</a:t>
            </a:r>
          </a:p>
        </p:txBody>
      </p:sp>
      <p:grpSp>
        <p:nvGrpSpPr>
          <p:cNvPr id="37" name="Group 36">
            <a:extLst>
              <a:ext uri="{FF2B5EF4-FFF2-40B4-BE49-F238E27FC236}">
                <a16:creationId xmlns:a16="http://schemas.microsoft.com/office/drawing/2014/main" id="{5BB1189D-FFF3-F3B4-B543-40646CE3C73F}"/>
              </a:ext>
            </a:extLst>
          </p:cNvPr>
          <p:cNvGrpSpPr>
            <a:grpSpLocks noChangeAspect="1"/>
          </p:cNvGrpSpPr>
          <p:nvPr/>
        </p:nvGrpSpPr>
        <p:grpSpPr>
          <a:xfrm>
            <a:off x="6124934" y="1343347"/>
            <a:ext cx="861580" cy="936447"/>
            <a:chOff x="3563097" y="3245082"/>
            <a:chExt cx="1832193" cy="1991401"/>
          </a:xfrm>
        </p:grpSpPr>
        <p:pic>
          <p:nvPicPr>
            <p:cNvPr id="38" name="Picture 6" descr="file Free Icon Download | FreeImages">
              <a:extLst>
                <a:ext uri="{FF2B5EF4-FFF2-40B4-BE49-F238E27FC236}">
                  <a16:creationId xmlns:a16="http://schemas.microsoft.com/office/drawing/2014/main" id="{E0BC7D1F-ACFD-E761-F722-0FB13E8CAB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097" y="3245082"/>
              <a:ext cx="1730971" cy="173097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24611D5D-D0B3-5263-5493-FA26BC65226F}"/>
                </a:ext>
              </a:extLst>
            </p:cNvPr>
            <p:cNvPicPr>
              <a:picLocks noChangeAspect="1"/>
            </p:cNvPicPr>
            <p:nvPr/>
          </p:nvPicPr>
          <p:blipFill>
            <a:blip r:embed="rId5"/>
            <a:stretch>
              <a:fillRect/>
            </a:stretch>
          </p:blipFill>
          <p:spPr>
            <a:xfrm>
              <a:off x="4163675" y="4004868"/>
              <a:ext cx="1231615" cy="1231615"/>
            </a:xfrm>
            <a:prstGeom prst="rect">
              <a:avLst/>
            </a:prstGeom>
          </p:spPr>
        </p:pic>
      </p:grpSp>
      <p:grpSp>
        <p:nvGrpSpPr>
          <p:cNvPr id="56" name="Group 55">
            <a:extLst>
              <a:ext uri="{FF2B5EF4-FFF2-40B4-BE49-F238E27FC236}">
                <a16:creationId xmlns:a16="http://schemas.microsoft.com/office/drawing/2014/main" id="{ED52FF43-8224-5FF7-1C80-6D8CC55EB9A1}"/>
              </a:ext>
            </a:extLst>
          </p:cNvPr>
          <p:cNvGrpSpPr/>
          <p:nvPr/>
        </p:nvGrpSpPr>
        <p:grpSpPr>
          <a:xfrm>
            <a:off x="1097067" y="2815630"/>
            <a:ext cx="3758294" cy="897341"/>
            <a:chOff x="6950332" y="767071"/>
            <a:chExt cx="3758294" cy="897341"/>
          </a:xfrm>
        </p:grpSpPr>
        <p:sp>
          <p:nvSpPr>
            <p:cNvPr id="47" name="Rectangle: Rounded Corners 46">
              <a:extLst>
                <a:ext uri="{FF2B5EF4-FFF2-40B4-BE49-F238E27FC236}">
                  <a16:creationId xmlns:a16="http://schemas.microsoft.com/office/drawing/2014/main" id="{B11CE6CE-4C37-F260-87B3-914F04373378}"/>
                </a:ext>
              </a:extLst>
            </p:cNvPr>
            <p:cNvSpPr/>
            <p:nvPr/>
          </p:nvSpPr>
          <p:spPr>
            <a:xfrm>
              <a:off x="7399002" y="1012542"/>
              <a:ext cx="3309624" cy="406400"/>
            </a:xfrm>
            <a:prstGeom prst="roundRect">
              <a:avLst/>
            </a:prstGeom>
            <a:solidFill>
              <a:schemeClr val="bg1"/>
            </a:solidFill>
            <a:ln w="28575">
              <a:solidFill>
                <a:srgbClr val="FFC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400" b="1" err="1">
                  <a:solidFill>
                    <a:schemeClr val="tx1"/>
                  </a:solidFill>
                  <a:latin typeface="Courier New" panose="02070309020205020404" pitchFamily="49" charset="0"/>
                  <a:cs typeface="Courier New" panose="02070309020205020404" pitchFamily="49" charset="0"/>
                </a:rPr>
                <a:t>extract_read_ids</a:t>
              </a:r>
              <a:r>
                <a:rPr lang="en-US" sz="1400" b="1">
                  <a:solidFill>
                    <a:schemeClr val="tx1"/>
                  </a:solidFill>
                  <a:latin typeface="Courier New" panose="02070309020205020404" pitchFamily="49" charset="0"/>
                  <a:cs typeface="Courier New" panose="02070309020205020404" pitchFamily="49" charset="0"/>
                </a:rPr>
                <a:t>(</a:t>
              </a:r>
              <a:r>
                <a:rPr lang="en-US" sz="1400" b="1" err="1">
                  <a:solidFill>
                    <a:schemeClr val="tx1"/>
                  </a:solidFill>
                  <a:latin typeface="Courier New" panose="02070309020205020404" pitchFamily="49" charset="0"/>
                  <a:cs typeface="Courier New" panose="02070309020205020404" pitchFamily="49" charset="0"/>
                </a:rPr>
                <a:t>file_path</a:t>
              </a:r>
              <a:r>
                <a:rPr lang="en-US" sz="1400" b="1">
                  <a:solidFill>
                    <a:schemeClr val="tx1"/>
                  </a:solidFill>
                  <a:latin typeface="Courier New" panose="02070309020205020404" pitchFamily="49" charset="0"/>
                  <a:cs typeface="Courier New" panose="02070309020205020404" pitchFamily="49" charset="0"/>
                </a:rPr>
                <a:t>)</a:t>
              </a:r>
            </a:p>
          </p:txBody>
        </p:sp>
        <p:pic>
          <p:nvPicPr>
            <p:cNvPr id="46" name="Picture 45">
              <a:extLst>
                <a:ext uri="{FF2B5EF4-FFF2-40B4-BE49-F238E27FC236}">
                  <a16:creationId xmlns:a16="http://schemas.microsoft.com/office/drawing/2014/main" id="{FC4469AB-0DEB-D8BC-0A6C-1D5C50DF501F}"/>
                </a:ext>
              </a:extLst>
            </p:cNvPr>
            <p:cNvPicPr>
              <a:picLocks noChangeAspect="1"/>
            </p:cNvPicPr>
            <p:nvPr/>
          </p:nvPicPr>
          <p:blipFill>
            <a:blip r:embed="rId5"/>
            <a:stretch>
              <a:fillRect/>
            </a:stretch>
          </p:blipFill>
          <p:spPr>
            <a:xfrm>
              <a:off x="6950332" y="767071"/>
              <a:ext cx="897341" cy="897341"/>
            </a:xfrm>
            <a:prstGeom prst="rect">
              <a:avLst/>
            </a:prstGeom>
          </p:spPr>
        </p:pic>
      </p:grpSp>
      <p:grpSp>
        <p:nvGrpSpPr>
          <p:cNvPr id="57" name="Group 56">
            <a:extLst>
              <a:ext uri="{FF2B5EF4-FFF2-40B4-BE49-F238E27FC236}">
                <a16:creationId xmlns:a16="http://schemas.microsoft.com/office/drawing/2014/main" id="{1E8C0AAE-015A-5A80-DDC8-BCF404C64DFA}"/>
              </a:ext>
            </a:extLst>
          </p:cNvPr>
          <p:cNvGrpSpPr/>
          <p:nvPr/>
        </p:nvGrpSpPr>
        <p:grpSpPr>
          <a:xfrm>
            <a:off x="1110175" y="3397469"/>
            <a:ext cx="3755666" cy="897341"/>
            <a:chOff x="6971866" y="1461212"/>
            <a:chExt cx="3755666" cy="897341"/>
          </a:xfrm>
        </p:grpSpPr>
        <p:sp>
          <p:nvSpPr>
            <p:cNvPr id="48" name="Rectangle: Rounded Corners 47">
              <a:extLst>
                <a:ext uri="{FF2B5EF4-FFF2-40B4-BE49-F238E27FC236}">
                  <a16:creationId xmlns:a16="http://schemas.microsoft.com/office/drawing/2014/main" id="{9290711F-D5BC-A58A-E417-E2574DC90BD8}"/>
                </a:ext>
              </a:extLst>
            </p:cNvPr>
            <p:cNvSpPr/>
            <p:nvPr/>
          </p:nvSpPr>
          <p:spPr>
            <a:xfrm>
              <a:off x="7417908" y="1706683"/>
              <a:ext cx="3309624" cy="406400"/>
            </a:xfrm>
            <a:prstGeom prst="roundRect">
              <a:avLst/>
            </a:prstGeom>
            <a:solidFill>
              <a:schemeClr val="bg1"/>
            </a:solidFill>
            <a:ln w="28575">
              <a:solidFill>
                <a:srgbClr val="FFC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400" b="1" err="1">
                  <a:solidFill>
                    <a:schemeClr val="tx1"/>
                  </a:solidFill>
                  <a:latin typeface="Courier New" panose="02070309020205020404" pitchFamily="49" charset="0"/>
                  <a:cs typeface="Courier New" panose="02070309020205020404" pitchFamily="49" charset="0"/>
                </a:rPr>
                <a:t>extract_sequence</a:t>
              </a:r>
              <a:r>
                <a:rPr lang="en-US" sz="1400" b="1">
                  <a:solidFill>
                    <a:schemeClr val="tx1"/>
                  </a:solidFill>
                  <a:latin typeface="Courier New" panose="02070309020205020404" pitchFamily="49" charset="0"/>
                  <a:cs typeface="Courier New" panose="02070309020205020404" pitchFamily="49" charset="0"/>
                </a:rPr>
                <a:t>(</a:t>
              </a:r>
              <a:r>
                <a:rPr lang="en-US" sz="1400" b="1" err="1">
                  <a:solidFill>
                    <a:schemeClr val="tx1"/>
                  </a:solidFill>
                  <a:latin typeface="Courier New" panose="02070309020205020404" pitchFamily="49" charset="0"/>
                  <a:cs typeface="Courier New" panose="02070309020205020404" pitchFamily="49" charset="0"/>
                </a:rPr>
                <a:t>file_path</a:t>
              </a:r>
              <a:r>
                <a:rPr lang="en-US" sz="1400" b="1">
                  <a:solidFill>
                    <a:schemeClr val="tx1"/>
                  </a:solidFill>
                  <a:latin typeface="Courier New" panose="02070309020205020404" pitchFamily="49" charset="0"/>
                  <a:cs typeface="Courier New" panose="02070309020205020404" pitchFamily="49" charset="0"/>
                </a:rPr>
                <a:t>)</a:t>
              </a:r>
            </a:p>
          </p:txBody>
        </p:sp>
        <p:pic>
          <p:nvPicPr>
            <p:cNvPr id="49" name="Picture 48">
              <a:extLst>
                <a:ext uri="{FF2B5EF4-FFF2-40B4-BE49-F238E27FC236}">
                  <a16:creationId xmlns:a16="http://schemas.microsoft.com/office/drawing/2014/main" id="{00620016-D779-8850-74B7-DF32177B604A}"/>
                </a:ext>
              </a:extLst>
            </p:cNvPr>
            <p:cNvPicPr>
              <a:picLocks noChangeAspect="1"/>
            </p:cNvPicPr>
            <p:nvPr/>
          </p:nvPicPr>
          <p:blipFill>
            <a:blip r:embed="rId5"/>
            <a:stretch>
              <a:fillRect/>
            </a:stretch>
          </p:blipFill>
          <p:spPr>
            <a:xfrm>
              <a:off x="6971866" y="1461212"/>
              <a:ext cx="897341" cy="897341"/>
            </a:xfrm>
            <a:prstGeom prst="rect">
              <a:avLst/>
            </a:prstGeom>
          </p:spPr>
        </p:pic>
      </p:grpSp>
      <p:grpSp>
        <p:nvGrpSpPr>
          <p:cNvPr id="58" name="Group 57">
            <a:extLst>
              <a:ext uri="{FF2B5EF4-FFF2-40B4-BE49-F238E27FC236}">
                <a16:creationId xmlns:a16="http://schemas.microsoft.com/office/drawing/2014/main" id="{10AD5BC0-8766-9B37-0F54-18050F3CA3AA}"/>
              </a:ext>
            </a:extLst>
          </p:cNvPr>
          <p:cNvGrpSpPr/>
          <p:nvPr/>
        </p:nvGrpSpPr>
        <p:grpSpPr>
          <a:xfrm>
            <a:off x="1107546" y="3963862"/>
            <a:ext cx="3580175" cy="897341"/>
            <a:chOff x="6959510" y="2193105"/>
            <a:chExt cx="3580175" cy="897341"/>
          </a:xfrm>
        </p:grpSpPr>
        <p:sp>
          <p:nvSpPr>
            <p:cNvPr id="52" name="Rectangle: Rounded Corners 51">
              <a:extLst>
                <a:ext uri="{FF2B5EF4-FFF2-40B4-BE49-F238E27FC236}">
                  <a16:creationId xmlns:a16="http://schemas.microsoft.com/office/drawing/2014/main" id="{BD298378-0A7D-A5CF-9124-E6D099A42BD0}"/>
                </a:ext>
              </a:extLst>
            </p:cNvPr>
            <p:cNvSpPr/>
            <p:nvPr/>
          </p:nvSpPr>
          <p:spPr>
            <a:xfrm>
              <a:off x="7408181" y="2438576"/>
              <a:ext cx="3131504" cy="406400"/>
            </a:xfrm>
            <a:prstGeom prst="roundRect">
              <a:avLst/>
            </a:prstGeom>
            <a:solidFill>
              <a:schemeClr val="bg1"/>
            </a:solidFill>
            <a:ln w="28575">
              <a:solidFill>
                <a:srgbClr val="FFC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400" b="1" err="1">
                  <a:solidFill>
                    <a:schemeClr val="tx1"/>
                  </a:solidFill>
                  <a:latin typeface="Courier New" panose="02070309020205020404" pitchFamily="49" charset="0"/>
                  <a:cs typeface="Courier New" panose="02070309020205020404" pitchFamily="49" charset="0"/>
                </a:rPr>
                <a:t>extract_strand</a:t>
              </a:r>
              <a:r>
                <a:rPr lang="en-US" sz="1400" b="1">
                  <a:solidFill>
                    <a:schemeClr val="tx1"/>
                  </a:solidFill>
                  <a:latin typeface="Courier New" panose="02070309020205020404" pitchFamily="49" charset="0"/>
                  <a:cs typeface="Courier New" panose="02070309020205020404" pitchFamily="49" charset="0"/>
                </a:rPr>
                <a:t>(</a:t>
              </a:r>
              <a:r>
                <a:rPr lang="en-US" sz="1400" b="1" err="1">
                  <a:solidFill>
                    <a:schemeClr val="tx1"/>
                  </a:solidFill>
                  <a:latin typeface="Courier New" panose="02070309020205020404" pitchFamily="49" charset="0"/>
                  <a:cs typeface="Courier New" panose="02070309020205020404" pitchFamily="49" charset="0"/>
                </a:rPr>
                <a:t>file_path</a:t>
              </a:r>
              <a:r>
                <a:rPr lang="en-US" sz="1400" b="1">
                  <a:solidFill>
                    <a:schemeClr val="tx1"/>
                  </a:solidFill>
                  <a:latin typeface="Courier New" panose="02070309020205020404" pitchFamily="49" charset="0"/>
                  <a:cs typeface="Courier New" panose="02070309020205020404" pitchFamily="49" charset="0"/>
                </a:rPr>
                <a:t>)</a:t>
              </a:r>
            </a:p>
          </p:txBody>
        </p:sp>
        <p:pic>
          <p:nvPicPr>
            <p:cNvPr id="53" name="Picture 52">
              <a:extLst>
                <a:ext uri="{FF2B5EF4-FFF2-40B4-BE49-F238E27FC236}">
                  <a16:creationId xmlns:a16="http://schemas.microsoft.com/office/drawing/2014/main" id="{5513071C-1F1B-C703-0023-0D1C2A5D3CAD}"/>
                </a:ext>
              </a:extLst>
            </p:cNvPr>
            <p:cNvPicPr>
              <a:picLocks noChangeAspect="1"/>
            </p:cNvPicPr>
            <p:nvPr/>
          </p:nvPicPr>
          <p:blipFill>
            <a:blip r:embed="rId5"/>
            <a:stretch>
              <a:fillRect/>
            </a:stretch>
          </p:blipFill>
          <p:spPr>
            <a:xfrm>
              <a:off x="6959510" y="2193105"/>
              <a:ext cx="897341" cy="897341"/>
            </a:xfrm>
            <a:prstGeom prst="rect">
              <a:avLst/>
            </a:prstGeom>
          </p:spPr>
        </p:pic>
      </p:grpSp>
      <p:grpSp>
        <p:nvGrpSpPr>
          <p:cNvPr id="59" name="Group 58">
            <a:extLst>
              <a:ext uri="{FF2B5EF4-FFF2-40B4-BE49-F238E27FC236}">
                <a16:creationId xmlns:a16="http://schemas.microsoft.com/office/drawing/2014/main" id="{CAA42E16-4825-6FE3-A6DF-52284B214F94}"/>
              </a:ext>
            </a:extLst>
          </p:cNvPr>
          <p:cNvGrpSpPr/>
          <p:nvPr/>
        </p:nvGrpSpPr>
        <p:grpSpPr>
          <a:xfrm>
            <a:off x="1097067" y="4563319"/>
            <a:ext cx="3923487" cy="897341"/>
            <a:chOff x="6957068" y="2900700"/>
            <a:chExt cx="3923487" cy="897341"/>
          </a:xfrm>
        </p:grpSpPr>
        <p:sp>
          <p:nvSpPr>
            <p:cNvPr id="54" name="Rectangle: Rounded Corners 53">
              <a:extLst>
                <a:ext uri="{FF2B5EF4-FFF2-40B4-BE49-F238E27FC236}">
                  <a16:creationId xmlns:a16="http://schemas.microsoft.com/office/drawing/2014/main" id="{2A2FBFA8-7829-2475-8BDB-14689A00764E}"/>
                </a:ext>
              </a:extLst>
            </p:cNvPr>
            <p:cNvSpPr/>
            <p:nvPr/>
          </p:nvSpPr>
          <p:spPr>
            <a:xfrm>
              <a:off x="7405739" y="3146171"/>
              <a:ext cx="3474816" cy="406400"/>
            </a:xfrm>
            <a:prstGeom prst="roundRect">
              <a:avLst/>
            </a:prstGeom>
            <a:solidFill>
              <a:schemeClr val="bg1"/>
            </a:solidFill>
            <a:ln w="28575">
              <a:solidFill>
                <a:srgbClr val="FFC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400" b="1" err="1">
                  <a:solidFill>
                    <a:schemeClr val="tx1"/>
                  </a:solidFill>
                  <a:latin typeface="Courier New" panose="02070309020205020404" pitchFamily="49" charset="0"/>
                  <a:cs typeface="Courier New" panose="02070309020205020404" pitchFamily="49" charset="0"/>
                </a:rPr>
                <a:t>extract_phred_seq</a:t>
              </a:r>
              <a:r>
                <a:rPr lang="en-US" sz="1400" b="1">
                  <a:solidFill>
                    <a:schemeClr val="tx1"/>
                  </a:solidFill>
                  <a:latin typeface="Courier New" panose="02070309020205020404" pitchFamily="49" charset="0"/>
                  <a:cs typeface="Courier New" panose="02070309020205020404" pitchFamily="49" charset="0"/>
                </a:rPr>
                <a:t>(</a:t>
              </a:r>
              <a:r>
                <a:rPr lang="en-US" sz="1400" b="1" err="1">
                  <a:solidFill>
                    <a:schemeClr val="tx1"/>
                  </a:solidFill>
                  <a:latin typeface="Courier New" panose="02070309020205020404" pitchFamily="49" charset="0"/>
                  <a:cs typeface="Courier New" panose="02070309020205020404" pitchFamily="49" charset="0"/>
                </a:rPr>
                <a:t>file_path</a:t>
              </a:r>
              <a:r>
                <a:rPr lang="en-US" sz="1400" b="1">
                  <a:solidFill>
                    <a:schemeClr val="tx1"/>
                  </a:solidFill>
                  <a:latin typeface="Courier New" panose="02070309020205020404" pitchFamily="49" charset="0"/>
                  <a:cs typeface="Courier New" panose="02070309020205020404" pitchFamily="49" charset="0"/>
                </a:rPr>
                <a:t>)</a:t>
              </a:r>
            </a:p>
          </p:txBody>
        </p:sp>
        <p:pic>
          <p:nvPicPr>
            <p:cNvPr id="55" name="Picture 54">
              <a:extLst>
                <a:ext uri="{FF2B5EF4-FFF2-40B4-BE49-F238E27FC236}">
                  <a16:creationId xmlns:a16="http://schemas.microsoft.com/office/drawing/2014/main" id="{80C630E5-DCCA-2944-93CF-4DFAE473381E}"/>
                </a:ext>
              </a:extLst>
            </p:cNvPr>
            <p:cNvPicPr>
              <a:picLocks noChangeAspect="1"/>
            </p:cNvPicPr>
            <p:nvPr/>
          </p:nvPicPr>
          <p:blipFill>
            <a:blip r:embed="rId5"/>
            <a:stretch>
              <a:fillRect/>
            </a:stretch>
          </p:blipFill>
          <p:spPr>
            <a:xfrm>
              <a:off x="6957068" y="2900700"/>
              <a:ext cx="897341" cy="897341"/>
            </a:xfrm>
            <a:prstGeom prst="rect">
              <a:avLst/>
            </a:prstGeom>
          </p:spPr>
        </p:pic>
      </p:grpSp>
      <p:sp>
        <p:nvSpPr>
          <p:cNvPr id="2" name="TextBox 1">
            <a:extLst>
              <a:ext uri="{FF2B5EF4-FFF2-40B4-BE49-F238E27FC236}">
                <a16:creationId xmlns:a16="http://schemas.microsoft.com/office/drawing/2014/main" id="{25DB7DF6-BF66-C56E-5841-132C73C4C3E2}"/>
              </a:ext>
            </a:extLst>
          </p:cNvPr>
          <p:cNvSpPr txBox="1"/>
          <p:nvPr/>
        </p:nvSpPr>
        <p:spPr>
          <a:xfrm>
            <a:off x="242044" y="195093"/>
            <a:ext cx="8678672" cy="1077218"/>
          </a:xfrm>
          <a:prstGeom prst="rect">
            <a:avLst/>
          </a:prstGeom>
          <a:noFill/>
        </p:spPr>
        <p:txBody>
          <a:bodyPr wrap="square">
            <a:spAutoFit/>
          </a:bodyPr>
          <a:lstStyle/>
          <a:p>
            <a:r>
              <a:rPr lang="en-US" sz="3200" b="1">
                <a:solidFill>
                  <a:schemeClr val="bg1"/>
                </a:solidFill>
                <a:latin typeface="Arial" panose="020B0604020202020204" pitchFamily="34" charset="0"/>
                <a:cs typeface="Arial" panose="020B0604020202020204" pitchFamily="34" charset="0"/>
              </a:rPr>
              <a:t>Extracting FASTQ Data</a:t>
            </a:r>
            <a:endParaRPr lang="th-TH" sz="3200" b="1">
              <a:solidFill>
                <a:schemeClr val="bg1"/>
              </a:solidFill>
              <a:latin typeface="Arial" panose="020B0604020202020204" pitchFamily="34" charset="0"/>
              <a:cs typeface="Arial" panose="020B0604020202020204" pitchFamily="34" charset="0"/>
            </a:endParaRPr>
          </a:p>
          <a:p>
            <a:r>
              <a:rPr lang="en-US" sz="3200" b="1">
                <a:solidFill>
                  <a:schemeClr val="bg1"/>
                </a:solidFill>
                <a:latin typeface="Arial" panose="020B0604020202020204" pitchFamily="34" charset="0"/>
                <a:cs typeface="Arial" panose="020B0604020202020204" pitchFamily="34" charset="0"/>
              </a:rPr>
              <a:t>ID, Sequence, Strand, and Quality Scores</a:t>
            </a:r>
          </a:p>
        </p:txBody>
      </p:sp>
      <p:sp>
        <p:nvSpPr>
          <p:cNvPr id="3" name="TextBox 2">
            <a:extLst>
              <a:ext uri="{FF2B5EF4-FFF2-40B4-BE49-F238E27FC236}">
                <a16:creationId xmlns:a16="http://schemas.microsoft.com/office/drawing/2014/main" id="{3D725755-BDED-F496-A06C-74A905901D6D}"/>
              </a:ext>
            </a:extLst>
          </p:cNvPr>
          <p:cNvSpPr txBox="1"/>
          <p:nvPr/>
        </p:nvSpPr>
        <p:spPr>
          <a:xfrm>
            <a:off x="5020553" y="3110411"/>
            <a:ext cx="3309623"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a:solidFill>
                  <a:schemeClr val="bg2"/>
                </a:solidFill>
                <a:latin typeface="Consolas" panose="020B0609020204030204" pitchFamily="49" charset="0"/>
                <a:cs typeface="Courier New" panose="02070309020205020404" pitchFamily="49" charset="0"/>
              </a:rPr>
              <a:t>[ (</a:t>
            </a:r>
            <a:r>
              <a:rPr lang="en-US" altLang="en-US" sz="1400" err="1">
                <a:solidFill>
                  <a:schemeClr val="bg2"/>
                </a:solidFill>
                <a:latin typeface="Consolas" panose="020B0609020204030204" pitchFamily="49" charset="0"/>
                <a:cs typeface="Courier New" panose="02070309020205020404" pitchFamily="49" charset="0"/>
              </a:rPr>
              <a:t>reads_num</a:t>
            </a:r>
            <a:r>
              <a:rPr lang="en-US" altLang="en-US" sz="1400">
                <a:solidFill>
                  <a:schemeClr val="bg2"/>
                </a:solidFill>
                <a:latin typeface="Consolas" panose="020B0609020204030204" pitchFamily="49" charset="0"/>
                <a:cs typeface="Courier New" panose="02070309020205020404" pitchFamily="49" charset="0"/>
              </a:rPr>
              <a:t>, </a:t>
            </a:r>
            <a:r>
              <a:rPr lang="en-US" altLang="en-US" sz="1400" err="1">
                <a:solidFill>
                  <a:schemeClr val="bg2"/>
                </a:solidFill>
                <a:latin typeface="Consolas" panose="020B0609020204030204" pitchFamily="49" charset="0"/>
                <a:cs typeface="Courier New" panose="02070309020205020404" pitchFamily="49" charset="0"/>
              </a:rPr>
              <a:t>reads_id</a:t>
            </a:r>
            <a:r>
              <a:rPr lang="en-US" altLang="en-US" sz="1400">
                <a:solidFill>
                  <a:schemeClr val="bg2"/>
                </a:solidFill>
                <a:latin typeface="Consolas" panose="020B0609020204030204" pitchFamily="49" charset="0"/>
                <a:cs typeface="Courier New" panose="02070309020205020404" pitchFamily="49" charset="0"/>
              </a:rPr>
              <a:t>),... ]</a:t>
            </a:r>
            <a:endParaRPr kumimoji="0" lang="en-US" altLang="en-US" sz="1400" i="0" u="none" strike="noStrike" cap="none" normalizeH="0" baseline="0">
              <a:ln>
                <a:noFill/>
              </a:ln>
              <a:solidFill>
                <a:schemeClr val="bg2"/>
              </a:solidFill>
              <a:effectLst/>
              <a:latin typeface="Consolas" panose="020B06090202040302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ED7810A4-99B9-D473-6999-4637F539E3F1}"/>
              </a:ext>
            </a:extLst>
          </p:cNvPr>
          <p:cNvSpPr txBox="1"/>
          <p:nvPr/>
        </p:nvSpPr>
        <p:spPr>
          <a:xfrm>
            <a:off x="4938003" y="3689225"/>
            <a:ext cx="6794934"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a:ln>
                  <a:noFill/>
                </a:ln>
                <a:solidFill>
                  <a:schemeClr val="bg2"/>
                </a:solidFill>
                <a:effectLst/>
                <a:latin typeface="Consolas" panose="020B0609020204030204" pitchFamily="49" charset="0"/>
                <a:cs typeface="Courier New" panose="02070309020205020404" pitchFamily="49" charset="0"/>
              </a:rPr>
              <a:t>{ “barcode01”: [(reads, seq),...], “barcode02”: [(reads, seq),...]}</a:t>
            </a:r>
          </a:p>
        </p:txBody>
      </p:sp>
      <p:sp>
        <p:nvSpPr>
          <p:cNvPr id="5" name="TextBox 4">
            <a:extLst>
              <a:ext uri="{FF2B5EF4-FFF2-40B4-BE49-F238E27FC236}">
                <a16:creationId xmlns:a16="http://schemas.microsoft.com/office/drawing/2014/main" id="{CCFFAF50-E369-562B-ABAB-5BEDBEABB1EA}"/>
              </a:ext>
            </a:extLst>
          </p:cNvPr>
          <p:cNvSpPr txBox="1"/>
          <p:nvPr/>
        </p:nvSpPr>
        <p:spPr>
          <a:xfrm>
            <a:off x="4855361" y="4224779"/>
            <a:ext cx="2874479"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a:solidFill>
                  <a:schemeClr val="bg2"/>
                </a:solidFill>
                <a:latin typeface="Consolas" panose="020B0609020204030204" pitchFamily="49" charset="0"/>
                <a:cs typeface="Courier New" panose="02070309020205020404" pitchFamily="49" charset="0"/>
              </a:rPr>
              <a:t>[ (</a:t>
            </a:r>
            <a:r>
              <a:rPr lang="en-US" altLang="en-US" sz="1400" err="1">
                <a:solidFill>
                  <a:schemeClr val="bg2"/>
                </a:solidFill>
                <a:latin typeface="Consolas" panose="020B0609020204030204" pitchFamily="49" charset="0"/>
                <a:cs typeface="Courier New" panose="02070309020205020404" pitchFamily="49" charset="0"/>
              </a:rPr>
              <a:t>reads_num</a:t>
            </a:r>
            <a:r>
              <a:rPr lang="en-US" altLang="en-US" sz="1400">
                <a:solidFill>
                  <a:schemeClr val="bg2"/>
                </a:solidFill>
                <a:latin typeface="Consolas" panose="020B0609020204030204" pitchFamily="49" charset="0"/>
                <a:cs typeface="Courier New" panose="02070309020205020404" pitchFamily="49" charset="0"/>
              </a:rPr>
              <a:t>, strand),... ]</a:t>
            </a:r>
            <a:endParaRPr kumimoji="0" lang="en-US" altLang="en-US" sz="1400" i="0" u="none" strike="noStrike" cap="none" normalizeH="0" baseline="0">
              <a:ln>
                <a:noFill/>
              </a:ln>
              <a:solidFill>
                <a:schemeClr val="bg2"/>
              </a:solidFill>
              <a:effectLst/>
              <a:latin typeface="Consolas" panose="020B06090202040302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6EFE7F2C-3C71-7D0F-A720-1C0B89E311BF}"/>
              </a:ext>
            </a:extLst>
          </p:cNvPr>
          <p:cNvSpPr txBox="1"/>
          <p:nvPr/>
        </p:nvSpPr>
        <p:spPr>
          <a:xfrm>
            <a:off x="5127921" y="4832348"/>
            <a:ext cx="3309623"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a:solidFill>
                  <a:schemeClr val="bg2"/>
                </a:solidFill>
                <a:latin typeface="Consolas" panose="020B0609020204030204" pitchFamily="49" charset="0"/>
                <a:cs typeface="Courier New" panose="02070309020205020404" pitchFamily="49" charset="0"/>
              </a:rPr>
              <a:t>[ (</a:t>
            </a:r>
            <a:r>
              <a:rPr lang="en-US" altLang="en-US" sz="1400" err="1">
                <a:solidFill>
                  <a:schemeClr val="bg2"/>
                </a:solidFill>
                <a:latin typeface="Consolas" panose="020B0609020204030204" pitchFamily="49" charset="0"/>
                <a:cs typeface="Courier New" panose="02070309020205020404" pitchFamily="49" charset="0"/>
              </a:rPr>
              <a:t>reads_num</a:t>
            </a:r>
            <a:r>
              <a:rPr lang="en-US" altLang="en-US" sz="1400">
                <a:solidFill>
                  <a:schemeClr val="bg2"/>
                </a:solidFill>
                <a:latin typeface="Consolas" panose="020B0609020204030204" pitchFamily="49" charset="0"/>
                <a:cs typeface="Courier New" panose="02070309020205020404" pitchFamily="49" charset="0"/>
              </a:rPr>
              <a:t>, </a:t>
            </a:r>
            <a:r>
              <a:rPr lang="en-US" altLang="en-US" sz="1400" err="1">
                <a:solidFill>
                  <a:schemeClr val="bg2"/>
                </a:solidFill>
                <a:latin typeface="Consolas" panose="020B0609020204030204" pitchFamily="49" charset="0"/>
                <a:cs typeface="Courier New" panose="02070309020205020404" pitchFamily="49" charset="0"/>
              </a:rPr>
              <a:t>phred_seq</a:t>
            </a:r>
            <a:r>
              <a:rPr lang="en-US" altLang="en-US" sz="1400">
                <a:solidFill>
                  <a:schemeClr val="bg2"/>
                </a:solidFill>
                <a:latin typeface="Consolas" panose="020B0609020204030204" pitchFamily="49" charset="0"/>
                <a:cs typeface="Courier New" panose="02070309020205020404" pitchFamily="49" charset="0"/>
              </a:rPr>
              <a:t>),... ]</a:t>
            </a:r>
            <a:endParaRPr kumimoji="0" lang="en-US" altLang="en-US" sz="1400" i="0" u="none" strike="noStrike" cap="none" normalizeH="0" baseline="0">
              <a:ln>
                <a:noFill/>
              </a:ln>
              <a:solidFill>
                <a:schemeClr val="bg2"/>
              </a:solidFill>
              <a:effectLst/>
              <a:latin typeface="Consolas" panose="020B06090202040302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FD2669B2-E0D2-FF9C-A7AE-64B61105FEA3}"/>
              </a:ext>
            </a:extLst>
          </p:cNvPr>
          <p:cNvSpPr txBox="1"/>
          <p:nvPr/>
        </p:nvSpPr>
        <p:spPr>
          <a:xfrm>
            <a:off x="264787" y="3059668"/>
            <a:ext cx="1063169"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a:solidFill>
                  <a:schemeClr val="bg2"/>
                </a:solidFill>
                <a:latin typeface="Consolas" panose="020B0609020204030204" pitchFamily="49" charset="0"/>
                <a:cs typeface="Courier New" panose="02070309020205020404" pitchFamily="49" charset="0"/>
              </a:rPr>
              <a:t>Line 1</a:t>
            </a:r>
          </a:p>
        </p:txBody>
      </p:sp>
      <p:sp>
        <p:nvSpPr>
          <p:cNvPr id="9" name="TextBox 8">
            <a:extLst>
              <a:ext uri="{FF2B5EF4-FFF2-40B4-BE49-F238E27FC236}">
                <a16:creationId xmlns:a16="http://schemas.microsoft.com/office/drawing/2014/main" id="{5C19A420-0696-B533-D1B4-D8C115EAF310}"/>
              </a:ext>
            </a:extLst>
          </p:cNvPr>
          <p:cNvSpPr txBox="1"/>
          <p:nvPr/>
        </p:nvSpPr>
        <p:spPr>
          <a:xfrm>
            <a:off x="264787" y="3608993"/>
            <a:ext cx="1063169"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a:solidFill>
                  <a:schemeClr val="bg2"/>
                </a:solidFill>
                <a:latin typeface="Consolas" panose="020B0609020204030204" pitchFamily="49" charset="0"/>
                <a:cs typeface="Courier New" panose="02070309020205020404" pitchFamily="49" charset="0"/>
              </a:rPr>
              <a:t>Line 2</a:t>
            </a:r>
          </a:p>
        </p:txBody>
      </p:sp>
      <p:sp>
        <p:nvSpPr>
          <p:cNvPr id="10" name="TextBox 9">
            <a:extLst>
              <a:ext uri="{FF2B5EF4-FFF2-40B4-BE49-F238E27FC236}">
                <a16:creationId xmlns:a16="http://schemas.microsoft.com/office/drawing/2014/main" id="{C20F34F0-01A9-9C26-CBBB-57C503134E2C}"/>
              </a:ext>
            </a:extLst>
          </p:cNvPr>
          <p:cNvSpPr txBox="1"/>
          <p:nvPr/>
        </p:nvSpPr>
        <p:spPr>
          <a:xfrm>
            <a:off x="242044" y="4180663"/>
            <a:ext cx="1063169"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a:solidFill>
                  <a:schemeClr val="bg2"/>
                </a:solidFill>
                <a:latin typeface="Consolas" panose="020B0609020204030204" pitchFamily="49" charset="0"/>
                <a:cs typeface="Courier New" panose="02070309020205020404" pitchFamily="49" charset="0"/>
              </a:rPr>
              <a:t>Line </a:t>
            </a:r>
            <a:r>
              <a:rPr lang="en-US" altLang="en-US" b="1">
                <a:solidFill>
                  <a:schemeClr val="bg2"/>
                </a:solidFill>
                <a:latin typeface="Consolas" panose="020B0609020204030204" pitchFamily="49" charset="0"/>
                <a:cs typeface="Courier New" panose="02070309020205020404" pitchFamily="49" charset="0"/>
              </a:rPr>
              <a:t>3</a:t>
            </a:r>
            <a:endParaRPr lang="en-US" altLang="en-US" sz="1800" b="1">
              <a:solidFill>
                <a:schemeClr val="bg2"/>
              </a:solidFill>
              <a:latin typeface="Consolas" panose="020B06090202040302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D4B989D8-4617-4529-C287-D2E8907AAE05}"/>
              </a:ext>
            </a:extLst>
          </p:cNvPr>
          <p:cNvSpPr txBox="1"/>
          <p:nvPr/>
        </p:nvSpPr>
        <p:spPr>
          <a:xfrm>
            <a:off x="264787" y="4805878"/>
            <a:ext cx="1063169"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a:solidFill>
                  <a:schemeClr val="bg2"/>
                </a:solidFill>
                <a:latin typeface="Consolas" panose="020B0609020204030204" pitchFamily="49" charset="0"/>
                <a:cs typeface="Courier New" panose="02070309020205020404" pitchFamily="49" charset="0"/>
              </a:rPr>
              <a:t>Line 4</a:t>
            </a:r>
          </a:p>
        </p:txBody>
      </p:sp>
    </p:spTree>
    <p:extLst>
      <p:ext uri="{BB962C8B-B14F-4D97-AF65-F5344CB8AC3E}">
        <p14:creationId xmlns:p14="http://schemas.microsoft.com/office/powerpoint/2010/main" val="233783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1000"/>
                                        <p:tgtEl>
                                          <p:spTgt spid="56"/>
                                        </p:tgtEl>
                                      </p:cBhvr>
                                    </p:animEffect>
                                    <p:anim calcmode="lin" valueType="num">
                                      <p:cBhvr>
                                        <p:cTn id="13" dur="1000" fill="hold"/>
                                        <p:tgtEl>
                                          <p:spTgt spid="56"/>
                                        </p:tgtEl>
                                        <p:attrNameLst>
                                          <p:attrName>ppt_x</p:attrName>
                                        </p:attrNameLst>
                                      </p:cBhvr>
                                      <p:tavLst>
                                        <p:tav tm="0">
                                          <p:val>
                                            <p:strVal val="#ppt_x"/>
                                          </p:val>
                                        </p:tav>
                                        <p:tav tm="100000">
                                          <p:val>
                                            <p:strVal val="#ppt_x"/>
                                          </p:val>
                                        </p:tav>
                                      </p:tavLst>
                                    </p:anim>
                                    <p:anim calcmode="lin" valueType="num">
                                      <p:cBhvr>
                                        <p:cTn id="1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fade">
                                      <p:cBhvr>
                                        <p:cTn id="29" dur="1000"/>
                                        <p:tgtEl>
                                          <p:spTgt spid="57"/>
                                        </p:tgtEl>
                                      </p:cBhvr>
                                    </p:animEffect>
                                    <p:anim calcmode="lin" valueType="num">
                                      <p:cBhvr>
                                        <p:cTn id="30" dur="1000" fill="hold"/>
                                        <p:tgtEl>
                                          <p:spTgt spid="57"/>
                                        </p:tgtEl>
                                        <p:attrNameLst>
                                          <p:attrName>ppt_x</p:attrName>
                                        </p:attrNameLst>
                                      </p:cBhvr>
                                      <p:tavLst>
                                        <p:tav tm="0">
                                          <p:val>
                                            <p:strVal val="#ppt_x"/>
                                          </p:val>
                                        </p:tav>
                                        <p:tav tm="100000">
                                          <p:val>
                                            <p:strVal val="#ppt_x"/>
                                          </p:val>
                                        </p:tav>
                                      </p:tavLst>
                                    </p:anim>
                                    <p:anim calcmode="lin" valueType="num">
                                      <p:cBhvr>
                                        <p:cTn id="31"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1000"/>
                                        <p:tgtEl>
                                          <p:spTgt spid="58"/>
                                        </p:tgtEl>
                                      </p:cBhvr>
                                    </p:animEffect>
                                    <p:anim calcmode="lin" valueType="num">
                                      <p:cBhvr>
                                        <p:cTn id="47" dur="1000" fill="hold"/>
                                        <p:tgtEl>
                                          <p:spTgt spid="58"/>
                                        </p:tgtEl>
                                        <p:attrNameLst>
                                          <p:attrName>ppt_x</p:attrName>
                                        </p:attrNameLst>
                                      </p:cBhvr>
                                      <p:tavLst>
                                        <p:tav tm="0">
                                          <p:val>
                                            <p:strVal val="#ppt_x"/>
                                          </p:val>
                                        </p:tav>
                                        <p:tav tm="100000">
                                          <p:val>
                                            <p:strVal val="#ppt_x"/>
                                          </p:val>
                                        </p:tav>
                                      </p:tavLst>
                                    </p:anim>
                                    <p:anim calcmode="lin" valueType="num">
                                      <p:cBhvr>
                                        <p:cTn id="48"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59"/>
                                        </p:tgtEl>
                                        <p:attrNameLst>
                                          <p:attrName>style.visibility</p:attrName>
                                        </p:attrNameLst>
                                      </p:cBhvr>
                                      <p:to>
                                        <p:strVal val="visible"/>
                                      </p:to>
                                    </p:set>
                                    <p:animEffect transition="in" filter="fade">
                                      <p:cBhvr>
                                        <p:cTn id="63" dur="1000"/>
                                        <p:tgtEl>
                                          <p:spTgt spid="59"/>
                                        </p:tgtEl>
                                      </p:cBhvr>
                                    </p:animEffect>
                                    <p:anim calcmode="lin" valueType="num">
                                      <p:cBhvr>
                                        <p:cTn id="64" dur="1000" fill="hold"/>
                                        <p:tgtEl>
                                          <p:spTgt spid="59"/>
                                        </p:tgtEl>
                                        <p:attrNameLst>
                                          <p:attrName>ppt_x</p:attrName>
                                        </p:attrNameLst>
                                      </p:cBhvr>
                                      <p:tavLst>
                                        <p:tav tm="0">
                                          <p:val>
                                            <p:strVal val="#ppt_x"/>
                                          </p:val>
                                        </p:tav>
                                        <p:tav tm="100000">
                                          <p:val>
                                            <p:strVal val="#ppt_x"/>
                                          </p:val>
                                        </p:tav>
                                      </p:tavLst>
                                    </p:anim>
                                    <p:anim calcmode="lin" valueType="num">
                                      <p:cBhvr>
                                        <p:cTn id="65"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fade">
                                      <p:cBhvr>
                                        <p:cTn id="7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08180CA-4BA7-8DE4-F64E-F37AD183873A}"/>
              </a:ext>
            </a:extLst>
          </p:cNvPr>
          <p:cNvGrpSpPr>
            <a:grpSpLocks noChangeAspect="1"/>
          </p:cNvGrpSpPr>
          <p:nvPr/>
        </p:nvGrpSpPr>
        <p:grpSpPr>
          <a:xfrm>
            <a:off x="908923" y="2306923"/>
            <a:ext cx="774036" cy="722175"/>
            <a:chOff x="9014339" y="304812"/>
            <a:chExt cx="1395931" cy="1302399"/>
          </a:xfrm>
        </p:grpSpPr>
        <p:pic>
          <p:nvPicPr>
            <p:cNvPr id="15" name="Picture 14">
              <a:extLst>
                <a:ext uri="{FF2B5EF4-FFF2-40B4-BE49-F238E27FC236}">
                  <a16:creationId xmlns:a16="http://schemas.microsoft.com/office/drawing/2014/main" id="{2E7EFCE6-8C94-8326-F89F-287BA51F68AB}"/>
                </a:ext>
              </a:extLst>
            </p:cNvPr>
            <p:cNvPicPr>
              <a:picLocks noChangeAspect="1"/>
            </p:cNvPicPr>
            <p:nvPr/>
          </p:nvPicPr>
          <p:blipFill>
            <a:blip r:embed="rId3"/>
            <a:stretch>
              <a:fillRect/>
            </a:stretch>
          </p:blipFill>
          <p:spPr>
            <a:xfrm>
              <a:off x="9014339" y="304812"/>
              <a:ext cx="1007445" cy="1007445"/>
            </a:xfrm>
            <a:prstGeom prst="rect">
              <a:avLst/>
            </a:prstGeom>
          </p:spPr>
        </p:pic>
        <p:pic>
          <p:nvPicPr>
            <p:cNvPr id="16" name="Picture 15">
              <a:extLst>
                <a:ext uri="{FF2B5EF4-FFF2-40B4-BE49-F238E27FC236}">
                  <a16:creationId xmlns:a16="http://schemas.microsoft.com/office/drawing/2014/main" id="{037EBD07-8133-16D0-B51F-06B4F2302E7B}"/>
                </a:ext>
              </a:extLst>
            </p:cNvPr>
            <p:cNvPicPr>
              <a:picLocks noChangeAspect="1"/>
            </p:cNvPicPr>
            <p:nvPr/>
          </p:nvPicPr>
          <p:blipFill>
            <a:blip r:embed="rId4"/>
            <a:stretch>
              <a:fillRect/>
            </a:stretch>
          </p:blipFill>
          <p:spPr>
            <a:xfrm>
              <a:off x="9480784" y="677725"/>
              <a:ext cx="929486" cy="929486"/>
            </a:xfrm>
            <a:prstGeom prst="rect">
              <a:avLst/>
            </a:prstGeom>
          </p:spPr>
        </p:pic>
      </p:grpSp>
      <p:sp>
        <p:nvSpPr>
          <p:cNvPr id="17" name="TextBox 16">
            <a:extLst>
              <a:ext uri="{FF2B5EF4-FFF2-40B4-BE49-F238E27FC236}">
                <a16:creationId xmlns:a16="http://schemas.microsoft.com/office/drawing/2014/main" id="{D7898F65-09B2-032E-A665-47B6FCB49FA9}"/>
              </a:ext>
            </a:extLst>
          </p:cNvPr>
          <p:cNvSpPr txBox="1"/>
          <p:nvPr/>
        </p:nvSpPr>
        <p:spPr>
          <a:xfrm>
            <a:off x="1688492" y="3240204"/>
            <a:ext cx="2434371"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err="1">
                <a:ln>
                  <a:noFill/>
                </a:ln>
                <a:solidFill>
                  <a:schemeClr val="bg2"/>
                </a:solidFill>
                <a:effectLst/>
                <a:latin typeface="Consolas" panose="020B0609020204030204" pitchFamily="49" charset="0"/>
                <a:cs typeface="Courier New" panose="02070309020205020404" pitchFamily="49" charset="0"/>
              </a:rPr>
              <a:t>main_stat</a:t>
            </a:r>
            <a:r>
              <a:rPr kumimoji="0" lang="en-US" altLang="en-US" sz="2000" b="1" i="0" u="none" strike="noStrike" cap="none" normalizeH="0" baseline="0">
                <a:ln>
                  <a:noFill/>
                </a:ln>
                <a:solidFill>
                  <a:schemeClr val="bg2"/>
                </a:solidFill>
                <a:effectLst/>
                <a:latin typeface="Consolas" panose="020B0609020204030204" pitchFamily="49" charset="0"/>
                <a:cs typeface="Courier New" panose="02070309020205020404" pitchFamily="49" charset="0"/>
              </a:rPr>
              <a:t> module</a:t>
            </a:r>
          </a:p>
        </p:txBody>
      </p:sp>
      <p:grpSp>
        <p:nvGrpSpPr>
          <p:cNvPr id="18" name="Group 17">
            <a:extLst>
              <a:ext uri="{FF2B5EF4-FFF2-40B4-BE49-F238E27FC236}">
                <a16:creationId xmlns:a16="http://schemas.microsoft.com/office/drawing/2014/main" id="{886F68A7-D47A-86D0-EDA8-07E8C1EE9C4D}"/>
              </a:ext>
            </a:extLst>
          </p:cNvPr>
          <p:cNvGrpSpPr>
            <a:grpSpLocks noChangeAspect="1"/>
          </p:cNvGrpSpPr>
          <p:nvPr/>
        </p:nvGrpSpPr>
        <p:grpSpPr>
          <a:xfrm>
            <a:off x="772483" y="3042994"/>
            <a:ext cx="842162" cy="915341"/>
            <a:chOff x="3563097" y="3245082"/>
            <a:chExt cx="1832193" cy="1991401"/>
          </a:xfrm>
        </p:grpSpPr>
        <p:pic>
          <p:nvPicPr>
            <p:cNvPr id="19" name="Picture 6" descr="file Free Icon Download | FreeImages">
              <a:extLst>
                <a:ext uri="{FF2B5EF4-FFF2-40B4-BE49-F238E27FC236}">
                  <a16:creationId xmlns:a16="http://schemas.microsoft.com/office/drawing/2014/main" id="{BA540CA8-66DE-61CF-721A-D6BFD33912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097" y="3245082"/>
              <a:ext cx="1730971" cy="173097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05C225C2-AE06-45D2-92A1-0DC6F96ACB72}"/>
                </a:ext>
              </a:extLst>
            </p:cNvPr>
            <p:cNvPicPr>
              <a:picLocks noChangeAspect="1"/>
            </p:cNvPicPr>
            <p:nvPr/>
          </p:nvPicPr>
          <p:blipFill>
            <a:blip r:embed="rId4"/>
            <a:stretch>
              <a:fillRect/>
            </a:stretch>
          </p:blipFill>
          <p:spPr>
            <a:xfrm>
              <a:off x="4163675" y="4004868"/>
              <a:ext cx="1231615" cy="1231615"/>
            </a:xfrm>
            <a:prstGeom prst="rect">
              <a:avLst/>
            </a:prstGeom>
          </p:spPr>
        </p:pic>
      </p:grpSp>
      <p:grpSp>
        <p:nvGrpSpPr>
          <p:cNvPr id="24" name="Group 23">
            <a:extLst>
              <a:ext uri="{FF2B5EF4-FFF2-40B4-BE49-F238E27FC236}">
                <a16:creationId xmlns:a16="http://schemas.microsoft.com/office/drawing/2014/main" id="{712D3349-5C92-F604-7A77-7F427B1E027E}"/>
              </a:ext>
            </a:extLst>
          </p:cNvPr>
          <p:cNvGrpSpPr/>
          <p:nvPr/>
        </p:nvGrpSpPr>
        <p:grpSpPr>
          <a:xfrm>
            <a:off x="5695499" y="1264536"/>
            <a:ext cx="3595945" cy="897341"/>
            <a:chOff x="6957068" y="2900700"/>
            <a:chExt cx="3595945" cy="897341"/>
          </a:xfrm>
        </p:grpSpPr>
        <p:sp>
          <p:nvSpPr>
            <p:cNvPr id="25" name="Rectangle: Rounded Corners 24">
              <a:extLst>
                <a:ext uri="{FF2B5EF4-FFF2-40B4-BE49-F238E27FC236}">
                  <a16:creationId xmlns:a16="http://schemas.microsoft.com/office/drawing/2014/main" id="{C896AFB2-CBCA-4F1A-0AD0-2BBD422B6030}"/>
                </a:ext>
              </a:extLst>
            </p:cNvPr>
            <p:cNvSpPr/>
            <p:nvPr/>
          </p:nvSpPr>
          <p:spPr>
            <a:xfrm>
              <a:off x="7405739" y="3146171"/>
              <a:ext cx="3147274" cy="406400"/>
            </a:xfrm>
            <a:prstGeom prst="roundRect">
              <a:avLst/>
            </a:prstGeom>
            <a:solidFill>
              <a:schemeClr val="bg1"/>
            </a:solidFill>
            <a:ln w="28575">
              <a:solidFill>
                <a:srgbClr val="FFC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400" b="1">
                  <a:solidFill>
                    <a:schemeClr val="tx1"/>
                  </a:solidFill>
                  <a:latin typeface="Consolas" panose="020B0609020204030204" pitchFamily="49" charset="0"/>
                  <a:cs typeface="Courier New" panose="02070309020205020404" pitchFamily="49" charset="0"/>
                </a:rPr>
                <a:t>extract_phred_seq(file_path)</a:t>
              </a:r>
            </a:p>
          </p:txBody>
        </p:sp>
        <p:pic>
          <p:nvPicPr>
            <p:cNvPr id="26" name="Picture 25">
              <a:extLst>
                <a:ext uri="{FF2B5EF4-FFF2-40B4-BE49-F238E27FC236}">
                  <a16:creationId xmlns:a16="http://schemas.microsoft.com/office/drawing/2014/main" id="{CBBBB2FF-EB2D-7A01-CD1B-1621C8C23D8B}"/>
                </a:ext>
              </a:extLst>
            </p:cNvPr>
            <p:cNvPicPr>
              <a:picLocks noChangeAspect="1"/>
            </p:cNvPicPr>
            <p:nvPr/>
          </p:nvPicPr>
          <p:blipFill>
            <a:blip r:embed="rId4"/>
            <a:stretch>
              <a:fillRect/>
            </a:stretch>
          </p:blipFill>
          <p:spPr>
            <a:xfrm>
              <a:off x="6957068" y="2900700"/>
              <a:ext cx="897341" cy="897341"/>
            </a:xfrm>
            <a:prstGeom prst="rect">
              <a:avLst/>
            </a:prstGeom>
          </p:spPr>
        </p:pic>
      </p:grpSp>
      <p:grpSp>
        <p:nvGrpSpPr>
          <p:cNvPr id="27" name="Group 26">
            <a:extLst>
              <a:ext uri="{FF2B5EF4-FFF2-40B4-BE49-F238E27FC236}">
                <a16:creationId xmlns:a16="http://schemas.microsoft.com/office/drawing/2014/main" id="{8E8459E0-4FD9-79E2-8F96-FD0CD21273C3}"/>
              </a:ext>
            </a:extLst>
          </p:cNvPr>
          <p:cNvGrpSpPr/>
          <p:nvPr/>
        </p:nvGrpSpPr>
        <p:grpSpPr>
          <a:xfrm>
            <a:off x="6271575" y="2859290"/>
            <a:ext cx="2585766" cy="897341"/>
            <a:chOff x="6957068" y="2900700"/>
            <a:chExt cx="2585766" cy="897341"/>
          </a:xfrm>
        </p:grpSpPr>
        <p:sp>
          <p:nvSpPr>
            <p:cNvPr id="28" name="Rectangle: Rounded Corners 27">
              <a:extLst>
                <a:ext uri="{FF2B5EF4-FFF2-40B4-BE49-F238E27FC236}">
                  <a16:creationId xmlns:a16="http://schemas.microsoft.com/office/drawing/2014/main" id="{B6BED35F-BF62-171F-3F96-E009E297AD22}"/>
                </a:ext>
              </a:extLst>
            </p:cNvPr>
            <p:cNvSpPr/>
            <p:nvPr/>
          </p:nvSpPr>
          <p:spPr>
            <a:xfrm>
              <a:off x="7405739" y="3146171"/>
              <a:ext cx="2137095" cy="406400"/>
            </a:xfrm>
            <a:prstGeom prst="roundRect">
              <a:avLst/>
            </a:prstGeom>
            <a:solidFill>
              <a:schemeClr val="bg1"/>
            </a:solidFill>
            <a:ln w="28575">
              <a:solidFill>
                <a:srgbClr val="FFC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400" b="1">
                  <a:solidFill>
                    <a:schemeClr val="tx1"/>
                  </a:solidFill>
                  <a:latin typeface="Consolas" panose="020B0609020204030204" pitchFamily="49" charset="0"/>
                  <a:cs typeface="Courier New" panose="02070309020205020404" pitchFamily="49" charset="0"/>
                </a:rPr>
                <a:t>Qscore(file_path)</a:t>
              </a:r>
            </a:p>
          </p:txBody>
        </p:sp>
        <p:pic>
          <p:nvPicPr>
            <p:cNvPr id="29" name="Picture 28">
              <a:extLst>
                <a:ext uri="{FF2B5EF4-FFF2-40B4-BE49-F238E27FC236}">
                  <a16:creationId xmlns:a16="http://schemas.microsoft.com/office/drawing/2014/main" id="{75DFCEAD-161E-7749-D48D-37ECBFC24ABB}"/>
                </a:ext>
              </a:extLst>
            </p:cNvPr>
            <p:cNvPicPr>
              <a:picLocks noChangeAspect="1"/>
            </p:cNvPicPr>
            <p:nvPr/>
          </p:nvPicPr>
          <p:blipFill>
            <a:blip r:embed="rId4"/>
            <a:stretch>
              <a:fillRect/>
            </a:stretch>
          </p:blipFill>
          <p:spPr>
            <a:xfrm>
              <a:off x="6957068" y="2900700"/>
              <a:ext cx="897341" cy="897341"/>
            </a:xfrm>
            <a:prstGeom prst="rect">
              <a:avLst/>
            </a:prstGeom>
          </p:spPr>
        </p:pic>
      </p:grpSp>
      <p:grpSp>
        <p:nvGrpSpPr>
          <p:cNvPr id="31" name="Group 30">
            <a:extLst>
              <a:ext uri="{FF2B5EF4-FFF2-40B4-BE49-F238E27FC236}">
                <a16:creationId xmlns:a16="http://schemas.microsoft.com/office/drawing/2014/main" id="{0FAB1EAC-C2AE-CF35-F5F8-40D960B90E7D}"/>
              </a:ext>
            </a:extLst>
          </p:cNvPr>
          <p:cNvGrpSpPr/>
          <p:nvPr/>
        </p:nvGrpSpPr>
        <p:grpSpPr>
          <a:xfrm>
            <a:off x="6271575" y="4458241"/>
            <a:ext cx="2657457" cy="897341"/>
            <a:chOff x="6957068" y="2900700"/>
            <a:chExt cx="2657457" cy="897341"/>
          </a:xfrm>
        </p:grpSpPr>
        <p:sp>
          <p:nvSpPr>
            <p:cNvPr id="32" name="Rectangle: Rounded Corners 31">
              <a:extLst>
                <a:ext uri="{FF2B5EF4-FFF2-40B4-BE49-F238E27FC236}">
                  <a16:creationId xmlns:a16="http://schemas.microsoft.com/office/drawing/2014/main" id="{D4DF57AC-265C-C607-6A0C-77C9324207DE}"/>
                </a:ext>
              </a:extLst>
            </p:cNvPr>
            <p:cNvSpPr/>
            <p:nvPr/>
          </p:nvSpPr>
          <p:spPr>
            <a:xfrm>
              <a:off x="7405739" y="3146171"/>
              <a:ext cx="2208786" cy="406400"/>
            </a:xfrm>
            <a:prstGeom prst="roundRect">
              <a:avLst/>
            </a:prstGeom>
            <a:solidFill>
              <a:schemeClr val="bg1"/>
            </a:solidFill>
            <a:ln w="28575">
              <a:solidFill>
                <a:srgbClr val="FFC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400" b="1" err="1">
                  <a:solidFill>
                    <a:schemeClr val="tx1"/>
                  </a:solidFill>
                  <a:latin typeface="Consolas" panose="020B0609020204030204" pitchFamily="49" charset="0"/>
                  <a:cs typeface="Courier New" panose="02070309020205020404" pitchFamily="49" charset="0"/>
                </a:rPr>
                <a:t>Qmedian</a:t>
              </a:r>
              <a:r>
                <a:rPr lang="en-US" sz="1400" b="1">
                  <a:solidFill>
                    <a:schemeClr val="tx1"/>
                  </a:solidFill>
                  <a:latin typeface="Consolas" panose="020B0609020204030204" pitchFamily="49" charset="0"/>
                  <a:cs typeface="Courier New" panose="02070309020205020404" pitchFamily="49" charset="0"/>
                </a:rPr>
                <a:t>(</a:t>
              </a:r>
              <a:r>
                <a:rPr lang="en-US" sz="1400" b="1" err="1">
                  <a:solidFill>
                    <a:schemeClr val="tx1"/>
                  </a:solidFill>
                  <a:latin typeface="Consolas" panose="020B0609020204030204" pitchFamily="49" charset="0"/>
                  <a:cs typeface="Courier New" panose="02070309020205020404" pitchFamily="49" charset="0"/>
                </a:rPr>
                <a:t>file_path</a:t>
              </a:r>
              <a:r>
                <a:rPr lang="en-US" sz="1400" b="1">
                  <a:solidFill>
                    <a:schemeClr val="tx1"/>
                  </a:solidFill>
                  <a:latin typeface="Consolas" panose="020B0609020204030204" pitchFamily="49" charset="0"/>
                  <a:cs typeface="Courier New" panose="02070309020205020404" pitchFamily="49" charset="0"/>
                </a:rPr>
                <a:t>)</a:t>
              </a:r>
            </a:p>
          </p:txBody>
        </p:sp>
        <p:pic>
          <p:nvPicPr>
            <p:cNvPr id="33" name="Picture 32">
              <a:extLst>
                <a:ext uri="{FF2B5EF4-FFF2-40B4-BE49-F238E27FC236}">
                  <a16:creationId xmlns:a16="http://schemas.microsoft.com/office/drawing/2014/main" id="{A9F60D01-EF48-0151-8818-FDD19D4CAB96}"/>
                </a:ext>
              </a:extLst>
            </p:cNvPr>
            <p:cNvPicPr>
              <a:picLocks noChangeAspect="1"/>
            </p:cNvPicPr>
            <p:nvPr/>
          </p:nvPicPr>
          <p:blipFill>
            <a:blip r:embed="rId4"/>
            <a:stretch>
              <a:fillRect/>
            </a:stretch>
          </p:blipFill>
          <p:spPr>
            <a:xfrm>
              <a:off x="6957068" y="2900700"/>
              <a:ext cx="897341" cy="897341"/>
            </a:xfrm>
            <a:prstGeom prst="rect">
              <a:avLst/>
            </a:prstGeom>
          </p:spPr>
        </p:pic>
      </p:grpSp>
      <p:grpSp>
        <p:nvGrpSpPr>
          <p:cNvPr id="2" name="Group 1">
            <a:extLst>
              <a:ext uri="{FF2B5EF4-FFF2-40B4-BE49-F238E27FC236}">
                <a16:creationId xmlns:a16="http://schemas.microsoft.com/office/drawing/2014/main" id="{D1A51D16-2254-A284-8CAA-3F36A6D28728}"/>
              </a:ext>
            </a:extLst>
          </p:cNvPr>
          <p:cNvGrpSpPr/>
          <p:nvPr/>
        </p:nvGrpSpPr>
        <p:grpSpPr>
          <a:xfrm>
            <a:off x="4019702" y="1387144"/>
            <a:ext cx="1859848" cy="713422"/>
            <a:chOff x="4019702" y="1387144"/>
            <a:chExt cx="1859848" cy="713422"/>
          </a:xfrm>
        </p:grpSpPr>
        <p:sp>
          <p:nvSpPr>
            <p:cNvPr id="49" name="TextBox 48">
              <a:extLst>
                <a:ext uri="{FF2B5EF4-FFF2-40B4-BE49-F238E27FC236}">
                  <a16:creationId xmlns:a16="http://schemas.microsoft.com/office/drawing/2014/main" id="{5CD1EA50-697A-AF81-7039-3A8F4C9DF6C9}"/>
                </a:ext>
              </a:extLst>
            </p:cNvPr>
            <p:cNvSpPr txBox="1"/>
            <p:nvPr/>
          </p:nvSpPr>
          <p:spPr>
            <a:xfrm>
              <a:off x="4019702" y="1553902"/>
              <a:ext cx="1382357" cy="2616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bg2"/>
                  </a:solidFill>
                  <a:effectLst/>
                  <a:latin typeface="Consolas" panose="020B0609020204030204" pitchFamily="49" charset="0"/>
                  <a:cs typeface="Courier New" panose="02070309020205020404" pitchFamily="49" charset="0"/>
                </a:rPr>
                <a:t>main_extract.py</a:t>
              </a:r>
            </a:p>
          </p:txBody>
        </p:sp>
        <p:grpSp>
          <p:nvGrpSpPr>
            <p:cNvPr id="50" name="Group 49">
              <a:extLst>
                <a:ext uri="{FF2B5EF4-FFF2-40B4-BE49-F238E27FC236}">
                  <a16:creationId xmlns:a16="http://schemas.microsoft.com/office/drawing/2014/main" id="{58E93656-FB94-6C77-2D71-90C0A489B97E}"/>
                </a:ext>
              </a:extLst>
            </p:cNvPr>
            <p:cNvGrpSpPr>
              <a:grpSpLocks noChangeAspect="1"/>
            </p:cNvGrpSpPr>
            <p:nvPr/>
          </p:nvGrpSpPr>
          <p:grpSpPr>
            <a:xfrm>
              <a:off x="5223164" y="1387144"/>
              <a:ext cx="656386" cy="713422"/>
              <a:chOff x="3563097" y="3245082"/>
              <a:chExt cx="1832193" cy="1991401"/>
            </a:xfrm>
          </p:grpSpPr>
          <p:pic>
            <p:nvPicPr>
              <p:cNvPr id="51" name="Picture 6" descr="file Free Icon Download | FreeImages">
                <a:extLst>
                  <a:ext uri="{FF2B5EF4-FFF2-40B4-BE49-F238E27FC236}">
                    <a16:creationId xmlns:a16="http://schemas.microsoft.com/office/drawing/2014/main" id="{80246903-5314-4ABC-595A-9BF48BA441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097" y="3245082"/>
                <a:ext cx="1730971" cy="173097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a:extLst>
                  <a:ext uri="{FF2B5EF4-FFF2-40B4-BE49-F238E27FC236}">
                    <a16:creationId xmlns:a16="http://schemas.microsoft.com/office/drawing/2014/main" id="{36C9EBB3-1153-7EA8-C51C-C2F8B9439040}"/>
                  </a:ext>
                </a:extLst>
              </p:cNvPr>
              <p:cNvPicPr>
                <a:picLocks noChangeAspect="1"/>
              </p:cNvPicPr>
              <p:nvPr/>
            </p:nvPicPr>
            <p:blipFill>
              <a:blip r:embed="rId4"/>
              <a:stretch>
                <a:fillRect/>
              </a:stretch>
            </p:blipFill>
            <p:spPr>
              <a:xfrm>
                <a:off x="4163675" y="4004868"/>
                <a:ext cx="1231615" cy="1231615"/>
              </a:xfrm>
              <a:prstGeom prst="rect">
                <a:avLst/>
              </a:prstGeom>
            </p:spPr>
          </p:pic>
        </p:grpSp>
      </p:grpSp>
      <p:cxnSp>
        <p:nvCxnSpPr>
          <p:cNvPr id="57" name="Straight Arrow Connector 56">
            <a:extLst>
              <a:ext uri="{FF2B5EF4-FFF2-40B4-BE49-F238E27FC236}">
                <a16:creationId xmlns:a16="http://schemas.microsoft.com/office/drawing/2014/main" id="{F408D368-42A2-9111-218E-C60A360BF720}"/>
              </a:ext>
            </a:extLst>
          </p:cNvPr>
          <p:cNvCxnSpPr>
            <a:cxnSpLocks/>
          </p:cNvCxnSpPr>
          <p:nvPr/>
        </p:nvCxnSpPr>
        <p:spPr>
          <a:xfrm>
            <a:off x="7692658" y="2744217"/>
            <a:ext cx="0" cy="198505"/>
          </a:xfrm>
          <a:prstGeom prst="straightConnector1">
            <a:avLst/>
          </a:prstGeom>
          <a:ln w="28575">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706D52B1-3E78-67EF-C953-D8448DA21711}"/>
              </a:ext>
            </a:extLst>
          </p:cNvPr>
          <p:cNvCxnSpPr>
            <a:cxnSpLocks/>
          </p:cNvCxnSpPr>
          <p:nvPr/>
        </p:nvCxnSpPr>
        <p:spPr>
          <a:xfrm>
            <a:off x="7696542" y="3642911"/>
            <a:ext cx="0" cy="198505"/>
          </a:xfrm>
          <a:prstGeom prst="straightConnector1">
            <a:avLst/>
          </a:prstGeom>
          <a:ln w="28575">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8CEE35E4-81D7-667E-0059-E5AF014A903E}"/>
              </a:ext>
            </a:extLst>
          </p:cNvPr>
          <p:cNvCxnSpPr>
            <a:cxnSpLocks/>
          </p:cNvCxnSpPr>
          <p:nvPr/>
        </p:nvCxnSpPr>
        <p:spPr>
          <a:xfrm>
            <a:off x="7692658" y="4388028"/>
            <a:ext cx="0" cy="198505"/>
          </a:xfrm>
          <a:prstGeom prst="straightConnector1">
            <a:avLst/>
          </a:prstGeom>
          <a:ln w="28575">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76AAE8AF-68EA-AF69-987F-7C11319F709B}"/>
              </a:ext>
            </a:extLst>
          </p:cNvPr>
          <p:cNvCxnSpPr>
            <a:cxnSpLocks/>
          </p:cNvCxnSpPr>
          <p:nvPr/>
        </p:nvCxnSpPr>
        <p:spPr>
          <a:xfrm>
            <a:off x="7692658" y="5248322"/>
            <a:ext cx="0" cy="198505"/>
          </a:xfrm>
          <a:prstGeom prst="straightConnector1">
            <a:avLst/>
          </a:prstGeom>
          <a:ln w="28575">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E9FCF20C-DC89-F8ED-0005-2379F701C635}"/>
              </a:ext>
            </a:extLst>
          </p:cNvPr>
          <p:cNvSpPr txBox="1"/>
          <p:nvPr/>
        </p:nvSpPr>
        <p:spPr>
          <a:xfrm>
            <a:off x="1688451" y="2382211"/>
            <a:ext cx="2644292"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bg2"/>
                </a:solidFill>
                <a:effectLst/>
                <a:latin typeface="Arial" panose="020B0604020202020204" pitchFamily="34" charset="0"/>
              </a:rPr>
              <a:t>Stat Subpackage</a:t>
            </a:r>
          </a:p>
        </p:txBody>
      </p:sp>
      <p:sp>
        <p:nvSpPr>
          <p:cNvPr id="77" name="TextBox 76">
            <a:extLst>
              <a:ext uri="{FF2B5EF4-FFF2-40B4-BE49-F238E27FC236}">
                <a16:creationId xmlns:a16="http://schemas.microsoft.com/office/drawing/2014/main" id="{BFBB51A7-332D-8E38-BDB9-6CCC9EA22830}"/>
              </a:ext>
            </a:extLst>
          </p:cNvPr>
          <p:cNvSpPr txBox="1"/>
          <p:nvPr/>
        </p:nvSpPr>
        <p:spPr>
          <a:xfrm>
            <a:off x="10648371" y="1310970"/>
            <a:ext cx="1447801" cy="707886"/>
          </a:xfrm>
          <a:prstGeom prst="rect">
            <a:avLst/>
          </a:prstGeom>
          <a:noFill/>
        </p:spPr>
        <p:txBody>
          <a:bodyPr wrap="square" rtlCol="0">
            <a:spAutoFit/>
          </a:bodyPr>
          <a:lstStyle/>
          <a:p>
            <a:r>
              <a:rPr lang="en-US" sz="4000" b="1">
                <a:solidFill>
                  <a:schemeClr val="bg1"/>
                </a:solidFill>
                <a:latin typeface="Franklin Gothic Demi" panose="020B0703020102020204" pitchFamily="34" charset="0"/>
                <a:ea typeface="ADLaM Display" panose="020F0502020204030204" pitchFamily="2" charset="0"/>
                <a:cs typeface="Hadassah Friedlaender" panose="020F0502020204030204" pitchFamily="18" charset="-79"/>
              </a:rPr>
              <a:t>PFFP</a:t>
            </a:r>
          </a:p>
        </p:txBody>
      </p:sp>
      <p:grpSp>
        <p:nvGrpSpPr>
          <p:cNvPr id="78" name="Group 77">
            <a:extLst>
              <a:ext uri="{FF2B5EF4-FFF2-40B4-BE49-F238E27FC236}">
                <a16:creationId xmlns:a16="http://schemas.microsoft.com/office/drawing/2014/main" id="{F7448FF5-66C3-4511-2495-898215C0B74D}"/>
              </a:ext>
            </a:extLst>
          </p:cNvPr>
          <p:cNvGrpSpPr>
            <a:grpSpLocks noChangeAspect="1"/>
          </p:cNvGrpSpPr>
          <p:nvPr/>
        </p:nvGrpSpPr>
        <p:grpSpPr>
          <a:xfrm>
            <a:off x="10633668" y="195093"/>
            <a:ext cx="1282400" cy="1184498"/>
            <a:chOff x="3388606" y="3522600"/>
            <a:chExt cx="2002784" cy="1849887"/>
          </a:xfrm>
        </p:grpSpPr>
        <p:sp>
          <p:nvSpPr>
            <p:cNvPr id="79" name="Oval 78">
              <a:extLst>
                <a:ext uri="{FF2B5EF4-FFF2-40B4-BE49-F238E27FC236}">
                  <a16:creationId xmlns:a16="http://schemas.microsoft.com/office/drawing/2014/main" id="{C621815D-65EC-2606-5D4B-3B83B89C39F2}"/>
                </a:ext>
              </a:extLst>
            </p:cNvPr>
            <p:cNvSpPr/>
            <p:nvPr/>
          </p:nvSpPr>
          <p:spPr>
            <a:xfrm>
              <a:off x="3388606" y="3522600"/>
              <a:ext cx="1916680" cy="1742718"/>
            </a:xfrm>
            <a:prstGeom prst="ellipse">
              <a:avLst/>
            </a:prstGeom>
            <a:solidFill>
              <a:schemeClr val="accent6">
                <a:lumMod val="60000"/>
                <a:lumOff val="4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0" name="Picture 11" descr="20+ Meme Icons to Express Yourself... Meme-ingfully [Free Download]">
              <a:extLst>
                <a:ext uri="{FF2B5EF4-FFF2-40B4-BE49-F238E27FC236}">
                  <a16:creationId xmlns:a16="http://schemas.microsoft.com/office/drawing/2014/main" id="{33A73568-0C0C-66AF-1231-92D8679155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3474710" y="3853483"/>
              <a:ext cx="1916680" cy="151900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4" name="Straight Arrow Connector 53">
            <a:extLst>
              <a:ext uri="{FF2B5EF4-FFF2-40B4-BE49-F238E27FC236}">
                <a16:creationId xmlns:a16="http://schemas.microsoft.com/office/drawing/2014/main" id="{FAFB70E2-2529-68DD-0AA8-34113C8486AB}"/>
              </a:ext>
            </a:extLst>
          </p:cNvPr>
          <p:cNvCxnSpPr>
            <a:cxnSpLocks/>
          </p:cNvCxnSpPr>
          <p:nvPr/>
        </p:nvCxnSpPr>
        <p:spPr>
          <a:xfrm>
            <a:off x="7696542" y="2054617"/>
            <a:ext cx="0" cy="198505"/>
          </a:xfrm>
          <a:prstGeom prst="straightConnector1">
            <a:avLst/>
          </a:prstGeom>
          <a:ln w="28575">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6C2EE825-A4BF-3A2A-12A2-8F48EB21E71B}"/>
              </a:ext>
            </a:extLst>
          </p:cNvPr>
          <p:cNvSpPr txBox="1"/>
          <p:nvPr/>
        </p:nvSpPr>
        <p:spPr>
          <a:xfrm>
            <a:off x="6072546" y="2306923"/>
            <a:ext cx="3098088"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a:solidFill>
                  <a:schemeClr val="bg1"/>
                </a:solidFill>
                <a:latin typeface="Courier New" panose="02070309020205020404" pitchFamily="49" charset="0"/>
                <a:cs typeface="Courier New" panose="02070309020205020404" pitchFamily="49" charset="0"/>
              </a:rPr>
              <a:t>[(</a:t>
            </a:r>
            <a:r>
              <a:rPr lang="en-US" altLang="en-US" err="1">
                <a:solidFill>
                  <a:schemeClr val="bg1"/>
                </a:solidFill>
                <a:latin typeface="Courier New" panose="02070309020205020404" pitchFamily="49" charset="0"/>
                <a:cs typeface="Courier New" panose="02070309020205020404" pitchFamily="49" charset="0"/>
              </a:rPr>
              <a:t>rec_nums</a:t>
            </a:r>
            <a:r>
              <a:rPr lang="en-US" altLang="en-US">
                <a:solidFill>
                  <a:schemeClr val="bg1"/>
                </a:solidFill>
                <a:latin typeface="Courier New" panose="02070309020205020404" pitchFamily="49" charset="0"/>
                <a:cs typeface="Courier New" panose="02070309020205020404" pitchFamily="49" charset="0"/>
              </a:rPr>
              <a:t>, </a:t>
            </a:r>
            <a:r>
              <a:rPr lang="en-US" altLang="en-US" err="1">
                <a:solidFill>
                  <a:schemeClr val="bg1"/>
                </a:solidFill>
                <a:latin typeface="Courier New" panose="02070309020205020404" pitchFamily="49" charset="0"/>
                <a:cs typeface="Courier New" panose="02070309020205020404" pitchFamily="49" charset="0"/>
              </a:rPr>
              <a:t>rec_ids</a:t>
            </a:r>
            <a:r>
              <a:rPr lang="en-US" altLang="en-US">
                <a:solidFill>
                  <a:schemeClr val="bg1"/>
                </a:solidFill>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EE522EF4-CC60-E098-7AC5-EE950920DC70}"/>
              </a:ext>
            </a:extLst>
          </p:cNvPr>
          <p:cNvSpPr txBox="1"/>
          <p:nvPr/>
        </p:nvSpPr>
        <p:spPr>
          <a:xfrm>
            <a:off x="4476480" y="3950363"/>
            <a:ext cx="6696318" cy="369332"/>
          </a:xfrm>
          <a:prstGeom prst="rect">
            <a:avLst/>
          </a:prstGeom>
          <a:noFill/>
        </p:spPr>
        <p:txBody>
          <a:bodyPr wrap="square">
            <a:spAutoFit/>
          </a:bodyPr>
          <a:lstStyle/>
          <a:p>
            <a:pPr eaLnBrk="0" fontAlgn="base" hangingPunct="0">
              <a:spcBef>
                <a:spcPct val="0"/>
              </a:spcBef>
              <a:spcAft>
                <a:spcPct val="0"/>
              </a:spcAft>
            </a:pPr>
            <a:r>
              <a:rPr lang="en-US" altLang="en-US">
                <a:solidFill>
                  <a:schemeClr val="bg1"/>
                </a:solidFill>
                <a:latin typeface="Courier New" panose="02070309020205020404" pitchFamily="49" charset="0"/>
                <a:cs typeface="Courier New" panose="02070309020205020404" pitchFamily="49" charset="0"/>
              </a:rPr>
              <a:t>{</a:t>
            </a:r>
            <a:r>
              <a:rPr lang="en-US" altLang="en-US" err="1">
                <a:solidFill>
                  <a:schemeClr val="bg1"/>
                </a:solidFill>
                <a:latin typeface="Courier New" panose="02070309020205020404" pitchFamily="49" charset="0"/>
                <a:cs typeface="Courier New" panose="02070309020205020404" pitchFamily="49" charset="0"/>
              </a:rPr>
              <a:t>rec_nums</a:t>
            </a:r>
            <a:r>
              <a:rPr lang="en-US" altLang="en-US">
                <a:solidFill>
                  <a:schemeClr val="bg1"/>
                </a:solidFill>
                <a:latin typeface="Courier New" panose="02070309020205020404" pitchFamily="49" charset="0"/>
                <a:cs typeface="Courier New" panose="02070309020205020404" pitchFamily="49" charset="0"/>
              </a:rPr>
              <a:t>: [each </a:t>
            </a:r>
            <a:r>
              <a:rPr lang="en-US">
                <a:solidFill>
                  <a:schemeClr val="bg1"/>
                </a:solidFill>
                <a:latin typeface="Courier New" panose="02070309020205020404" pitchFamily="49" charset="0"/>
                <a:cs typeface="Courier New" panose="02070309020205020404" pitchFamily="49" charset="0"/>
              </a:rPr>
              <a:t>integer Phred quality scores</a:t>
            </a:r>
            <a:r>
              <a:rPr lang="en-US" altLang="en-US">
                <a:solidFill>
                  <a:schemeClr val="bg1"/>
                </a:solidFill>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58B7167C-E12C-CE1A-5C6A-EFCE3E13FEAD}"/>
              </a:ext>
            </a:extLst>
          </p:cNvPr>
          <p:cNvSpPr txBox="1"/>
          <p:nvPr/>
        </p:nvSpPr>
        <p:spPr>
          <a:xfrm>
            <a:off x="5074915" y="5475505"/>
            <a:ext cx="5415998" cy="369332"/>
          </a:xfrm>
          <a:prstGeom prst="rect">
            <a:avLst/>
          </a:prstGeom>
          <a:noFill/>
        </p:spPr>
        <p:txBody>
          <a:bodyPr wrap="square">
            <a:spAutoFit/>
          </a:bodyPr>
          <a:lstStyle/>
          <a:p>
            <a:pPr eaLnBrk="0" fontAlgn="base" hangingPunct="0">
              <a:spcBef>
                <a:spcPct val="0"/>
              </a:spcBef>
              <a:spcAft>
                <a:spcPct val="0"/>
              </a:spcAft>
            </a:pPr>
            <a:r>
              <a:rPr lang="en-US" altLang="en-US">
                <a:solidFill>
                  <a:schemeClr val="bg1"/>
                </a:solidFill>
                <a:latin typeface="Courier New" panose="02070309020205020404" pitchFamily="49" charset="0"/>
                <a:cs typeface="Courier New" panose="02070309020205020404" pitchFamily="49" charset="0"/>
              </a:rPr>
              <a:t>{</a:t>
            </a:r>
            <a:r>
              <a:rPr lang="en-US" altLang="en-US" err="1">
                <a:solidFill>
                  <a:schemeClr val="bg1"/>
                </a:solidFill>
                <a:latin typeface="Courier New" panose="02070309020205020404" pitchFamily="49" charset="0"/>
                <a:cs typeface="Courier New" panose="02070309020205020404" pitchFamily="49" charset="0"/>
              </a:rPr>
              <a:t>rec_nums</a:t>
            </a:r>
            <a:r>
              <a:rPr lang="en-US" altLang="en-US">
                <a:solidFill>
                  <a:schemeClr val="bg1"/>
                </a:solidFill>
                <a:latin typeface="Courier New" panose="02070309020205020404" pitchFamily="49" charset="0"/>
                <a:cs typeface="Courier New" panose="02070309020205020404" pitchFamily="49" charset="0"/>
              </a:rPr>
              <a:t>: quality score of that read}</a:t>
            </a:r>
          </a:p>
        </p:txBody>
      </p:sp>
      <p:sp>
        <p:nvSpPr>
          <p:cNvPr id="9" name="TextBox 8">
            <a:extLst>
              <a:ext uri="{FF2B5EF4-FFF2-40B4-BE49-F238E27FC236}">
                <a16:creationId xmlns:a16="http://schemas.microsoft.com/office/drawing/2014/main" id="{6D94F962-9C55-1C63-667A-9C647D75AABD}"/>
              </a:ext>
            </a:extLst>
          </p:cNvPr>
          <p:cNvSpPr txBox="1"/>
          <p:nvPr/>
        </p:nvSpPr>
        <p:spPr>
          <a:xfrm>
            <a:off x="242043" y="195093"/>
            <a:ext cx="8608407" cy="1077218"/>
          </a:xfrm>
          <a:prstGeom prst="rect">
            <a:avLst/>
          </a:prstGeom>
          <a:noFill/>
        </p:spPr>
        <p:txBody>
          <a:bodyPr wrap="square">
            <a:spAutoFit/>
          </a:bodyPr>
          <a:lstStyle/>
          <a:p>
            <a:r>
              <a:rPr lang="en-US" sz="3200" b="1">
                <a:solidFill>
                  <a:schemeClr val="bg1"/>
                </a:solidFill>
                <a:latin typeface="Arial" panose="020B0604020202020204" pitchFamily="34" charset="0"/>
                <a:cs typeface="Arial" panose="020B0604020202020204" pitchFamily="34" charset="0"/>
              </a:rPr>
              <a:t>Analyzing FASTQ Data with</a:t>
            </a:r>
            <a:r>
              <a:rPr lang="en-US" sz="3200" b="1">
                <a:solidFill>
                  <a:schemeClr val="tx1"/>
                </a:solidFill>
                <a:latin typeface="Consolas" panose="020B0609020204030204" pitchFamily="49" charset="0"/>
                <a:cs typeface="Courier New" panose="02070309020205020404" pitchFamily="49" charset="0"/>
              </a:rPr>
              <a:t> </a:t>
            </a:r>
            <a:r>
              <a:rPr lang="en-US" sz="3200" b="1">
                <a:solidFill>
                  <a:schemeClr val="accent2">
                    <a:lumMod val="60000"/>
                    <a:lumOff val="40000"/>
                  </a:schemeClr>
                </a:solidFill>
                <a:latin typeface="Arial" panose="020B0604020202020204" pitchFamily="34" charset="0"/>
                <a:cs typeface="Arial" panose="020B0604020202020204" pitchFamily="34" charset="0"/>
              </a:rPr>
              <a:t>Qscore</a:t>
            </a:r>
            <a:r>
              <a:rPr lang="en-US" sz="3200" b="1">
                <a:solidFill>
                  <a:schemeClr val="bg1"/>
                </a:solidFill>
                <a:latin typeface="Arial" panose="020B0604020202020204" pitchFamily="34" charset="0"/>
                <a:cs typeface="Arial" panose="020B0604020202020204" pitchFamily="34" charset="0"/>
              </a:rPr>
              <a:t> </a:t>
            </a:r>
          </a:p>
          <a:p>
            <a:r>
              <a:rPr lang="en-US" sz="3200" b="1">
                <a:solidFill>
                  <a:schemeClr val="bg1"/>
                </a:solidFill>
                <a:latin typeface="Arial" panose="020B0604020202020204" pitchFamily="34" charset="0"/>
                <a:cs typeface="Arial" panose="020B0604020202020204" pitchFamily="34" charset="0"/>
              </a:rPr>
              <a:t>and </a:t>
            </a:r>
            <a:r>
              <a:rPr lang="en-US" sz="3200" b="1">
                <a:solidFill>
                  <a:schemeClr val="accent2">
                    <a:lumMod val="60000"/>
                    <a:lumOff val="40000"/>
                  </a:schemeClr>
                </a:solidFill>
                <a:latin typeface="Arial" panose="020B0604020202020204" pitchFamily="34" charset="0"/>
                <a:cs typeface="Arial" panose="020B0604020202020204" pitchFamily="34" charset="0"/>
              </a:rPr>
              <a:t>Qmedian</a:t>
            </a:r>
            <a:r>
              <a:rPr lang="en-US" sz="3200" b="1">
                <a:solidFill>
                  <a:schemeClr val="bg1"/>
                </a:solidFill>
                <a:latin typeface="Arial" panose="020B0604020202020204" pitchFamily="34" charset="0"/>
                <a:cs typeface="Arial" panose="020B0604020202020204" pitchFamily="34" charset="0"/>
              </a:rPr>
              <a:t>  </a:t>
            </a:r>
          </a:p>
        </p:txBody>
      </p:sp>
      <p:pic>
        <p:nvPicPr>
          <p:cNvPr id="10" name="Picture 9">
            <a:extLst>
              <a:ext uri="{FF2B5EF4-FFF2-40B4-BE49-F238E27FC236}">
                <a16:creationId xmlns:a16="http://schemas.microsoft.com/office/drawing/2014/main" id="{174A6E21-AD3A-2D0F-68F0-82B5E08A8B74}"/>
              </a:ext>
            </a:extLst>
          </p:cNvPr>
          <p:cNvPicPr>
            <a:picLocks noChangeAspect="1"/>
          </p:cNvPicPr>
          <p:nvPr/>
        </p:nvPicPr>
        <p:blipFill>
          <a:blip r:embed="rId4"/>
          <a:stretch>
            <a:fillRect/>
          </a:stretch>
        </p:blipFill>
        <p:spPr>
          <a:xfrm>
            <a:off x="2796787" y="556815"/>
            <a:ext cx="897341" cy="897341"/>
          </a:xfrm>
          <a:prstGeom prst="rect">
            <a:avLst/>
          </a:prstGeom>
        </p:spPr>
      </p:pic>
      <p:pic>
        <p:nvPicPr>
          <p:cNvPr id="11" name="Picture 10">
            <a:extLst>
              <a:ext uri="{FF2B5EF4-FFF2-40B4-BE49-F238E27FC236}">
                <a16:creationId xmlns:a16="http://schemas.microsoft.com/office/drawing/2014/main" id="{3927434D-4680-FD18-0532-E62A924EAB4E}"/>
              </a:ext>
            </a:extLst>
          </p:cNvPr>
          <p:cNvPicPr>
            <a:picLocks noChangeAspect="1"/>
          </p:cNvPicPr>
          <p:nvPr/>
        </p:nvPicPr>
        <p:blipFill>
          <a:blip r:embed="rId4"/>
          <a:stretch>
            <a:fillRect/>
          </a:stretch>
        </p:blipFill>
        <p:spPr>
          <a:xfrm>
            <a:off x="7183290" y="7093"/>
            <a:ext cx="897341" cy="897341"/>
          </a:xfrm>
          <a:prstGeom prst="rect">
            <a:avLst/>
          </a:prstGeom>
        </p:spPr>
      </p:pic>
    </p:spTree>
    <p:extLst>
      <p:ext uri="{BB962C8B-B14F-4D97-AF65-F5344CB8AC3E}">
        <p14:creationId xmlns:p14="http://schemas.microsoft.com/office/powerpoint/2010/main" val="391706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fade">
                                      <p:cBhvr>
                                        <p:cTn id="19" dur="1000"/>
                                        <p:tgtEl>
                                          <p:spTgt spid="54"/>
                                        </p:tgtEl>
                                      </p:cBhvr>
                                    </p:animEffect>
                                    <p:anim calcmode="lin" valueType="num">
                                      <p:cBhvr>
                                        <p:cTn id="20" dur="1000" fill="hold"/>
                                        <p:tgtEl>
                                          <p:spTgt spid="54"/>
                                        </p:tgtEl>
                                        <p:attrNameLst>
                                          <p:attrName>ppt_x</p:attrName>
                                        </p:attrNameLst>
                                      </p:cBhvr>
                                      <p:tavLst>
                                        <p:tav tm="0">
                                          <p:val>
                                            <p:strVal val="#ppt_x"/>
                                          </p:val>
                                        </p:tav>
                                        <p:tav tm="100000">
                                          <p:val>
                                            <p:strVal val="#ppt_x"/>
                                          </p:val>
                                        </p:tav>
                                      </p:tavLst>
                                    </p:anim>
                                    <p:anim calcmode="lin" valueType="num">
                                      <p:cBhvr>
                                        <p:cTn id="21" dur="1000" fill="hold"/>
                                        <p:tgtEl>
                                          <p:spTgt spid="5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1000"/>
                                        <p:tgtEl>
                                          <p:spTgt spid="57"/>
                                        </p:tgtEl>
                                      </p:cBhvr>
                                    </p:animEffect>
                                    <p:anim calcmode="lin" valueType="num">
                                      <p:cBhvr>
                                        <p:cTn id="32" dur="1000" fill="hold"/>
                                        <p:tgtEl>
                                          <p:spTgt spid="57"/>
                                        </p:tgtEl>
                                        <p:attrNameLst>
                                          <p:attrName>ppt_x</p:attrName>
                                        </p:attrNameLst>
                                      </p:cBhvr>
                                      <p:tavLst>
                                        <p:tav tm="0">
                                          <p:val>
                                            <p:strVal val="#ppt_x"/>
                                          </p:val>
                                        </p:tav>
                                        <p:tav tm="100000">
                                          <p:val>
                                            <p:strVal val="#ppt_x"/>
                                          </p:val>
                                        </p:tav>
                                      </p:tavLst>
                                    </p:anim>
                                    <p:anim calcmode="lin" valueType="num">
                                      <p:cBhvr>
                                        <p:cTn id="33" dur="1000" fill="hold"/>
                                        <p:tgtEl>
                                          <p:spTgt spid="5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1000"/>
                                        <p:tgtEl>
                                          <p:spTgt spid="27"/>
                                        </p:tgtEl>
                                      </p:cBhvr>
                                    </p:animEffect>
                                    <p:anim calcmode="lin" valueType="num">
                                      <p:cBhvr>
                                        <p:cTn id="37" dur="1000" fill="hold"/>
                                        <p:tgtEl>
                                          <p:spTgt spid="27"/>
                                        </p:tgtEl>
                                        <p:attrNameLst>
                                          <p:attrName>ppt_x</p:attrName>
                                        </p:attrNameLst>
                                      </p:cBhvr>
                                      <p:tavLst>
                                        <p:tav tm="0">
                                          <p:val>
                                            <p:strVal val="#ppt_x"/>
                                          </p:val>
                                        </p:tav>
                                        <p:tav tm="100000">
                                          <p:val>
                                            <p:strVal val="#ppt_x"/>
                                          </p:val>
                                        </p:tav>
                                      </p:tavLst>
                                    </p:anim>
                                    <p:anim calcmode="lin" valueType="num">
                                      <p:cBhvr>
                                        <p:cTn id="3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1000"/>
                                        <p:tgtEl>
                                          <p:spTgt spid="5"/>
                                        </p:tgtEl>
                                      </p:cBhvr>
                                    </p:animEffect>
                                    <p:anim calcmode="lin" valueType="num">
                                      <p:cBhvr>
                                        <p:cTn id="44" dur="1000" fill="hold"/>
                                        <p:tgtEl>
                                          <p:spTgt spid="5"/>
                                        </p:tgtEl>
                                        <p:attrNameLst>
                                          <p:attrName>ppt_x</p:attrName>
                                        </p:attrNameLst>
                                      </p:cBhvr>
                                      <p:tavLst>
                                        <p:tav tm="0">
                                          <p:val>
                                            <p:strVal val="#ppt_x"/>
                                          </p:val>
                                        </p:tav>
                                        <p:tav tm="100000">
                                          <p:val>
                                            <p:strVal val="#ppt_x"/>
                                          </p:val>
                                        </p:tav>
                                      </p:tavLst>
                                    </p:anim>
                                    <p:anim calcmode="lin" valueType="num">
                                      <p:cBhvr>
                                        <p:cTn id="45" dur="1000" fill="hold"/>
                                        <p:tgtEl>
                                          <p:spTgt spid="5"/>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fade">
                                      <p:cBhvr>
                                        <p:cTn id="48" dur="1000"/>
                                        <p:tgtEl>
                                          <p:spTgt spid="58"/>
                                        </p:tgtEl>
                                      </p:cBhvr>
                                    </p:animEffect>
                                    <p:anim calcmode="lin" valueType="num">
                                      <p:cBhvr>
                                        <p:cTn id="49" dur="1000" fill="hold"/>
                                        <p:tgtEl>
                                          <p:spTgt spid="58"/>
                                        </p:tgtEl>
                                        <p:attrNameLst>
                                          <p:attrName>ppt_x</p:attrName>
                                        </p:attrNameLst>
                                      </p:cBhvr>
                                      <p:tavLst>
                                        <p:tav tm="0">
                                          <p:val>
                                            <p:strVal val="#ppt_x"/>
                                          </p:val>
                                        </p:tav>
                                        <p:tav tm="100000">
                                          <p:val>
                                            <p:strVal val="#ppt_x"/>
                                          </p:val>
                                        </p:tav>
                                      </p:tavLst>
                                    </p:anim>
                                    <p:anim calcmode="lin" valueType="num">
                                      <p:cBhvr>
                                        <p:cTn id="50"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1000"/>
                                        <p:tgtEl>
                                          <p:spTgt spid="31"/>
                                        </p:tgtEl>
                                      </p:cBhvr>
                                    </p:animEffect>
                                    <p:anim calcmode="lin" valueType="num">
                                      <p:cBhvr>
                                        <p:cTn id="56" dur="1000" fill="hold"/>
                                        <p:tgtEl>
                                          <p:spTgt spid="31"/>
                                        </p:tgtEl>
                                        <p:attrNameLst>
                                          <p:attrName>ppt_x</p:attrName>
                                        </p:attrNameLst>
                                      </p:cBhvr>
                                      <p:tavLst>
                                        <p:tav tm="0">
                                          <p:val>
                                            <p:strVal val="#ppt_x"/>
                                          </p:val>
                                        </p:tav>
                                        <p:tav tm="100000">
                                          <p:val>
                                            <p:strVal val="#ppt_x"/>
                                          </p:val>
                                        </p:tav>
                                      </p:tavLst>
                                    </p:anim>
                                    <p:anim calcmode="lin" valueType="num">
                                      <p:cBhvr>
                                        <p:cTn id="57" dur="1000" fill="hold"/>
                                        <p:tgtEl>
                                          <p:spTgt spid="31"/>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1000"/>
                                        <p:tgtEl>
                                          <p:spTgt spid="59"/>
                                        </p:tgtEl>
                                      </p:cBhvr>
                                    </p:animEffect>
                                    <p:anim calcmode="lin" valueType="num">
                                      <p:cBhvr>
                                        <p:cTn id="61" dur="1000" fill="hold"/>
                                        <p:tgtEl>
                                          <p:spTgt spid="59"/>
                                        </p:tgtEl>
                                        <p:attrNameLst>
                                          <p:attrName>ppt_x</p:attrName>
                                        </p:attrNameLst>
                                      </p:cBhvr>
                                      <p:tavLst>
                                        <p:tav tm="0">
                                          <p:val>
                                            <p:strVal val="#ppt_x"/>
                                          </p:val>
                                        </p:tav>
                                        <p:tav tm="100000">
                                          <p:val>
                                            <p:strVal val="#ppt_x"/>
                                          </p:val>
                                        </p:tav>
                                      </p:tavLst>
                                    </p:anim>
                                    <p:anim calcmode="lin" valueType="num">
                                      <p:cBhvr>
                                        <p:cTn id="62"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fade">
                                      <p:cBhvr>
                                        <p:cTn id="67" dur="1000"/>
                                        <p:tgtEl>
                                          <p:spTgt spid="7"/>
                                        </p:tgtEl>
                                      </p:cBhvr>
                                    </p:animEffect>
                                    <p:anim calcmode="lin" valueType="num">
                                      <p:cBhvr>
                                        <p:cTn id="68" dur="1000" fill="hold"/>
                                        <p:tgtEl>
                                          <p:spTgt spid="7"/>
                                        </p:tgtEl>
                                        <p:attrNameLst>
                                          <p:attrName>ppt_x</p:attrName>
                                        </p:attrNameLst>
                                      </p:cBhvr>
                                      <p:tavLst>
                                        <p:tav tm="0">
                                          <p:val>
                                            <p:strVal val="#ppt_x"/>
                                          </p:val>
                                        </p:tav>
                                        <p:tav tm="100000">
                                          <p:val>
                                            <p:strVal val="#ppt_x"/>
                                          </p:val>
                                        </p:tav>
                                      </p:tavLst>
                                    </p:anim>
                                    <p:anim calcmode="lin" valueType="num">
                                      <p:cBhvr>
                                        <p:cTn id="69" dur="1000" fill="hold"/>
                                        <p:tgtEl>
                                          <p:spTgt spid="7"/>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60"/>
                                        </p:tgtEl>
                                        <p:attrNameLst>
                                          <p:attrName>style.visibility</p:attrName>
                                        </p:attrNameLst>
                                      </p:cBhvr>
                                      <p:to>
                                        <p:strVal val="visible"/>
                                      </p:to>
                                    </p:set>
                                    <p:animEffect transition="in" filter="fade">
                                      <p:cBhvr>
                                        <p:cTn id="72" dur="1000"/>
                                        <p:tgtEl>
                                          <p:spTgt spid="60"/>
                                        </p:tgtEl>
                                      </p:cBhvr>
                                    </p:animEffect>
                                    <p:anim calcmode="lin" valueType="num">
                                      <p:cBhvr>
                                        <p:cTn id="73" dur="1000" fill="hold"/>
                                        <p:tgtEl>
                                          <p:spTgt spid="60"/>
                                        </p:tgtEl>
                                        <p:attrNameLst>
                                          <p:attrName>ppt_x</p:attrName>
                                        </p:attrNameLst>
                                      </p:cBhvr>
                                      <p:tavLst>
                                        <p:tav tm="0">
                                          <p:val>
                                            <p:strVal val="#ppt_x"/>
                                          </p:val>
                                        </p:tav>
                                        <p:tav tm="100000">
                                          <p:val>
                                            <p:strVal val="#ppt_x"/>
                                          </p:val>
                                        </p:tav>
                                      </p:tavLst>
                                    </p:anim>
                                    <p:anim calcmode="lin" valueType="num">
                                      <p:cBhvr>
                                        <p:cTn id="74"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เอกสาร" ma:contentTypeID="0x010100C33C897BC455C64B9846E365D0941A9D" ma:contentTypeVersion="6" ma:contentTypeDescription="สร้างเอกสารใหม่" ma:contentTypeScope="" ma:versionID="8bcdf383063b2b30f49963117fed584a">
  <xsd:schema xmlns:xsd="http://www.w3.org/2001/XMLSchema" xmlns:xs="http://www.w3.org/2001/XMLSchema" xmlns:p="http://schemas.microsoft.com/office/2006/metadata/properties" xmlns:ns3="0485cd6c-5c7c-4596-ad2b-f6a6f4ffdb5a" targetNamespace="http://schemas.microsoft.com/office/2006/metadata/properties" ma:root="true" ma:fieldsID="0f6348c2268289e091744401d683e966" ns3:_="">
    <xsd:import namespace="0485cd6c-5c7c-4596-ad2b-f6a6f4ffdb5a"/>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85cd6c-5c7c-4596-ad2b-f6a6f4ffdb5a"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ชนิดเนื้อหา"/>
        <xsd:element ref="dc:title" minOccurs="0" maxOccurs="1" ma:index="4" ma:displayName="ชื่อเรื่อง"/>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0485cd6c-5c7c-4596-ad2b-f6a6f4ffdb5a" xsi:nil="true"/>
  </documentManagement>
</p:properties>
</file>

<file path=customXml/itemProps1.xml><?xml version="1.0" encoding="utf-8"?>
<ds:datastoreItem xmlns:ds="http://schemas.openxmlformats.org/officeDocument/2006/customXml" ds:itemID="{7DA12D0E-E95D-437C-9967-7D6F9600E6BE}">
  <ds:schemaRefs>
    <ds:schemaRef ds:uri="http://schemas.microsoft.com/sharepoint/v3/contenttype/forms"/>
  </ds:schemaRefs>
</ds:datastoreItem>
</file>

<file path=customXml/itemProps2.xml><?xml version="1.0" encoding="utf-8"?>
<ds:datastoreItem xmlns:ds="http://schemas.openxmlformats.org/officeDocument/2006/customXml" ds:itemID="{D7D54FB3-5275-4364-B545-F24E86A89484}">
  <ds:schemaRefs>
    <ds:schemaRef ds:uri="0485cd6c-5c7c-4596-ad2b-f6a6f4ffdb5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A05C431-E17B-4BF8-8F18-9BDD32D799AD}">
  <ds:schemaRefs>
    <ds:schemaRef ds:uri="http://purl.org/dc/dcmitype/"/>
    <ds:schemaRef ds:uri="http://schemas.microsoft.com/office/2006/metadata/properties"/>
    <ds:schemaRef ds:uri="http://schemas.microsoft.com/office/2006/documentManagement/types"/>
    <ds:schemaRef ds:uri="http://purl.org/dc/elements/1.1/"/>
    <ds:schemaRef ds:uri="http://www.w3.org/XML/1998/namespace"/>
    <ds:schemaRef ds:uri="0485cd6c-5c7c-4596-ad2b-f6a6f4ffdb5a"/>
    <ds:schemaRef ds:uri="http://schemas.openxmlformats.org/package/2006/metadata/core-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3743</Words>
  <Application>Microsoft Office PowerPoint</Application>
  <PresentationFormat>Widescreen</PresentationFormat>
  <Paragraphs>383</Paragraphs>
  <Slides>22</Slides>
  <Notes>21</Notes>
  <HiddenSlides>2</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22</vt:i4>
      </vt:variant>
    </vt:vector>
  </HeadingPairs>
  <TitlesOfParts>
    <vt:vector size="36" baseType="lpstr">
      <vt:lpstr>.AppleSystemUIFont</vt:lpstr>
      <vt:lpstr>.AppleSystemUIFontMonospaced</vt:lpstr>
      <vt:lpstr>Aharoni</vt:lpstr>
      <vt:lpstr>Angsana New</vt:lpstr>
      <vt:lpstr>Aptos</vt:lpstr>
      <vt:lpstr>Aptos Display</vt:lpstr>
      <vt:lpstr>Arial</vt:lpstr>
      <vt:lpstr>Consolas</vt:lpstr>
      <vt:lpstr>Courier New</vt:lpstr>
      <vt:lpstr>EucrosiaUPC</vt:lpstr>
      <vt:lpstr>Franklin Gothic Demi</vt:lpstr>
      <vt:lpstr>gg sans</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JITTIN POMPRAKAY</dc:creator>
  <cp:lastModifiedBy>JITTIN POMPRAKAY</cp:lastModifiedBy>
  <cp:revision>2</cp:revision>
  <dcterms:created xsi:type="dcterms:W3CDTF">2024-11-29T09:56:10Z</dcterms:created>
  <dcterms:modified xsi:type="dcterms:W3CDTF">2024-12-06T08:54:10Z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0x010100C33C897BC455C64B9846E365D0941A9D</vt:lpwstr>
  </property>
</Properties>
</file>