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65" r:id="rId4"/>
    <p:sldId id="262" r:id="rId5"/>
    <p:sldId id="264" r:id="rId6"/>
    <p:sldId id="263" r:id="rId7"/>
    <p:sldId id="267" r:id="rId8"/>
    <p:sldId id="668" r:id="rId9"/>
    <p:sldId id="677" r:id="rId10"/>
    <p:sldId id="673" r:id="rId11"/>
    <p:sldId id="67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E2119-ACC1-41DF-988A-FED6D446A8B2}" v="384" dt="2021-09-19T14:18:24.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86" d="100"/>
          <a:sy n="86"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p Alkhayer" userId="S::ta600@bath.ac.uk::2f1fd705-8fae-417a-8e2a-843f0df08e98" providerId="AD" clId="Web-{946E2119-ACC1-41DF-988A-FED6D446A8B2}"/>
    <pc:docChg chg="addSld delSld modSld">
      <pc:chgData name="Talip Alkhayer" userId="S::ta600@bath.ac.uk::2f1fd705-8fae-417a-8e2a-843f0df08e98" providerId="AD" clId="Web-{946E2119-ACC1-41DF-988A-FED6D446A8B2}" dt="2021-09-19T14:18:24.467" v="255"/>
      <pc:docMkLst>
        <pc:docMk/>
      </pc:docMkLst>
      <pc:sldChg chg="addSp modSp mod setBg">
        <pc:chgData name="Talip Alkhayer" userId="S::ta600@bath.ac.uk::2f1fd705-8fae-417a-8e2a-843f0df08e98" providerId="AD" clId="Web-{946E2119-ACC1-41DF-988A-FED6D446A8B2}" dt="2021-09-19T13:48:15.160" v="132" actId="20577"/>
        <pc:sldMkLst>
          <pc:docMk/>
          <pc:sldMk cId="109857222" sldId="256"/>
        </pc:sldMkLst>
        <pc:spChg chg="mod">
          <ac:chgData name="Talip Alkhayer" userId="S::ta600@bath.ac.uk::2f1fd705-8fae-417a-8e2a-843f0df08e98" providerId="AD" clId="Web-{946E2119-ACC1-41DF-988A-FED6D446A8B2}" dt="2021-09-19T13:47:37.675" v="131"/>
          <ac:spMkLst>
            <pc:docMk/>
            <pc:sldMk cId="109857222" sldId="256"/>
            <ac:spMk id="2" creationId="{00000000-0000-0000-0000-000000000000}"/>
          </ac:spMkLst>
        </pc:spChg>
        <pc:spChg chg="mod">
          <ac:chgData name="Talip Alkhayer" userId="S::ta600@bath.ac.uk::2f1fd705-8fae-417a-8e2a-843f0df08e98" providerId="AD" clId="Web-{946E2119-ACC1-41DF-988A-FED6D446A8B2}" dt="2021-09-19T13:48:15.160" v="132" actId="20577"/>
          <ac:spMkLst>
            <pc:docMk/>
            <pc:sldMk cId="109857222" sldId="256"/>
            <ac:spMk id="3" creationId="{00000000-0000-0000-0000-000000000000}"/>
          </ac:spMkLst>
        </pc:spChg>
        <pc:spChg chg="add">
          <ac:chgData name="Talip Alkhayer" userId="S::ta600@bath.ac.uk::2f1fd705-8fae-417a-8e2a-843f0df08e98" providerId="AD" clId="Web-{946E2119-ACC1-41DF-988A-FED6D446A8B2}" dt="2021-09-19T13:47:37.675" v="131"/>
          <ac:spMkLst>
            <pc:docMk/>
            <pc:sldMk cId="109857222" sldId="256"/>
            <ac:spMk id="8" creationId="{0E30439A-8A5B-46EC-8283-9B6B031D40D0}"/>
          </ac:spMkLst>
        </pc:spChg>
        <pc:spChg chg="add">
          <ac:chgData name="Talip Alkhayer" userId="S::ta600@bath.ac.uk::2f1fd705-8fae-417a-8e2a-843f0df08e98" providerId="AD" clId="Web-{946E2119-ACC1-41DF-988A-FED6D446A8B2}" dt="2021-09-19T13:47:37.675" v="131"/>
          <ac:spMkLst>
            <pc:docMk/>
            <pc:sldMk cId="109857222" sldId="256"/>
            <ac:spMk id="10" creationId="{5CEAD642-85CF-4750-8432-7C80C901F001}"/>
          </ac:spMkLst>
        </pc:spChg>
        <pc:spChg chg="add">
          <ac:chgData name="Talip Alkhayer" userId="S::ta600@bath.ac.uk::2f1fd705-8fae-417a-8e2a-843f0df08e98" providerId="AD" clId="Web-{946E2119-ACC1-41DF-988A-FED6D446A8B2}" dt="2021-09-19T13:47:37.675" v="131"/>
          <ac:spMkLst>
            <pc:docMk/>
            <pc:sldMk cId="109857222" sldId="256"/>
            <ac:spMk id="12" creationId="{FA33EEAE-15D5-4119-8C1E-89D943F911EF}"/>
          </ac:spMkLst>
        </pc:spChg>
        <pc:spChg chg="add">
          <ac:chgData name="Talip Alkhayer" userId="S::ta600@bath.ac.uk::2f1fd705-8fae-417a-8e2a-843f0df08e98" providerId="AD" clId="Web-{946E2119-ACC1-41DF-988A-FED6D446A8B2}" dt="2021-09-19T13:47:37.675" v="131"/>
          <ac:spMkLst>
            <pc:docMk/>
            <pc:sldMk cId="109857222" sldId="256"/>
            <ac:spMk id="14" creationId="{730D8B3B-9B80-4025-B934-26DC7D7CD231}"/>
          </ac:spMkLst>
        </pc:spChg>
        <pc:spChg chg="add">
          <ac:chgData name="Talip Alkhayer" userId="S::ta600@bath.ac.uk::2f1fd705-8fae-417a-8e2a-843f0df08e98" providerId="AD" clId="Web-{946E2119-ACC1-41DF-988A-FED6D446A8B2}" dt="2021-09-19T13:47:37.675" v="131"/>
          <ac:spMkLst>
            <pc:docMk/>
            <pc:sldMk cId="109857222" sldId="256"/>
            <ac:spMk id="16" creationId="{B5A1B09C-1565-46F8-B70F-621C5EB48A09}"/>
          </ac:spMkLst>
        </pc:spChg>
        <pc:spChg chg="add">
          <ac:chgData name="Talip Alkhayer" userId="S::ta600@bath.ac.uk::2f1fd705-8fae-417a-8e2a-843f0df08e98" providerId="AD" clId="Web-{946E2119-ACC1-41DF-988A-FED6D446A8B2}" dt="2021-09-19T13:47:37.675" v="131"/>
          <ac:spMkLst>
            <pc:docMk/>
            <pc:sldMk cId="109857222" sldId="256"/>
            <ac:spMk id="18" creationId="{8C516CC8-80AC-446C-A56E-9F54B7210402}"/>
          </ac:spMkLst>
        </pc:spChg>
        <pc:spChg chg="add">
          <ac:chgData name="Talip Alkhayer" userId="S::ta600@bath.ac.uk::2f1fd705-8fae-417a-8e2a-843f0df08e98" providerId="AD" clId="Web-{946E2119-ACC1-41DF-988A-FED6D446A8B2}" dt="2021-09-19T13:47:37.675" v="131"/>
          <ac:spMkLst>
            <pc:docMk/>
            <pc:sldMk cId="109857222" sldId="256"/>
            <ac:spMk id="20" creationId="{53947E58-F088-49F1-A3D1-DEA690192E84}"/>
          </ac:spMkLst>
        </pc:spChg>
      </pc:sldChg>
      <pc:sldChg chg="addSp delSp modSp new mod setBg">
        <pc:chgData name="Talip Alkhayer" userId="S::ta600@bath.ac.uk::2f1fd705-8fae-417a-8e2a-843f0df08e98" providerId="AD" clId="Web-{946E2119-ACC1-41DF-988A-FED6D446A8B2}" dt="2021-09-19T13:47:29.112" v="130" actId="1076"/>
        <pc:sldMkLst>
          <pc:docMk/>
          <pc:sldMk cId="3383375516" sldId="257"/>
        </pc:sldMkLst>
        <pc:spChg chg="mod">
          <ac:chgData name="Talip Alkhayer" userId="S::ta600@bath.ac.uk::2f1fd705-8fae-417a-8e2a-843f0df08e98" providerId="AD" clId="Web-{946E2119-ACC1-41DF-988A-FED6D446A8B2}" dt="2021-09-19T13:47:10.409" v="128" actId="20577"/>
          <ac:spMkLst>
            <pc:docMk/>
            <pc:sldMk cId="3383375516" sldId="257"/>
            <ac:spMk id="2" creationId="{54EA20D2-DB28-4F3B-B556-F49EF48BC396}"/>
          </ac:spMkLst>
        </pc:spChg>
        <pc:spChg chg="del">
          <ac:chgData name="Talip Alkhayer" userId="S::ta600@bath.ac.uk::2f1fd705-8fae-417a-8e2a-843f0df08e98" providerId="AD" clId="Web-{946E2119-ACC1-41DF-988A-FED6D446A8B2}" dt="2021-09-19T13:32:40.754" v="32"/>
          <ac:spMkLst>
            <pc:docMk/>
            <pc:sldMk cId="3383375516" sldId="257"/>
            <ac:spMk id="3" creationId="{B0D3F4D3-8863-4540-807F-FC2806B96C6D}"/>
          </ac:spMkLst>
        </pc:spChg>
        <pc:spChg chg="add del mod">
          <ac:chgData name="Talip Alkhayer" userId="S::ta600@bath.ac.uk::2f1fd705-8fae-417a-8e2a-843f0df08e98" providerId="AD" clId="Web-{946E2119-ACC1-41DF-988A-FED6D446A8B2}" dt="2021-09-19T13:46:15.408" v="111"/>
          <ac:spMkLst>
            <pc:docMk/>
            <pc:sldMk cId="3383375516" sldId="257"/>
            <ac:spMk id="5" creationId="{34694622-D3B0-4BF8-8BCF-4EE390EF5484}"/>
          </ac:spMkLst>
        </pc:spChg>
        <pc:spChg chg="add">
          <ac:chgData name="Talip Alkhayer" userId="S::ta600@bath.ac.uk::2f1fd705-8fae-417a-8e2a-843f0df08e98" providerId="AD" clId="Web-{946E2119-ACC1-41DF-988A-FED6D446A8B2}" dt="2021-09-19T13:42:26.905" v="95"/>
          <ac:spMkLst>
            <pc:docMk/>
            <pc:sldMk cId="3383375516" sldId="257"/>
            <ac:spMk id="6" creationId="{91E5A9A7-95C6-4F4F-B00E-C82E07FE62EF}"/>
          </ac:spMkLst>
        </pc:spChg>
        <pc:spChg chg="add del">
          <ac:chgData name="Talip Alkhayer" userId="S::ta600@bath.ac.uk::2f1fd705-8fae-417a-8e2a-843f0df08e98" providerId="AD" clId="Web-{946E2119-ACC1-41DF-988A-FED6D446A8B2}" dt="2021-09-19T13:42:26.890" v="94"/>
          <ac:spMkLst>
            <pc:docMk/>
            <pc:sldMk cId="3383375516" sldId="257"/>
            <ac:spMk id="8" creationId="{29D6482E-D058-4D25-A7E5-CEE727B54904}"/>
          </ac:spMkLst>
        </pc:spChg>
        <pc:spChg chg="add">
          <ac:chgData name="Talip Alkhayer" userId="S::ta600@bath.ac.uk::2f1fd705-8fae-417a-8e2a-843f0df08e98" providerId="AD" clId="Web-{946E2119-ACC1-41DF-988A-FED6D446A8B2}" dt="2021-09-19T13:42:26.905" v="95"/>
          <ac:spMkLst>
            <pc:docMk/>
            <pc:sldMk cId="3383375516" sldId="257"/>
            <ac:spMk id="9" creationId="{A8384FB5-9ADC-4DDC-881B-597D56F5B15D}"/>
          </ac:spMkLst>
        </pc:spChg>
        <pc:spChg chg="add del">
          <ac:chgData name="Talip Alkhayer" userId="S::ta600@bath.ac.uk::2f1fd705-8fae-417a-8e2a-843f0df08e98" providerId="AD" clId="Web-{946E2119-ACC1-41DF-988A-FED6D446A8B2}" dt="2021-09-19T13:42:26.890" v="94"/>
          <ac:spMkLst>
            <pc:docMk/>
            <pc:sldMk cId="3383375516" sldId="257"/>
            <ac:spMk id="11" creationId="{81AEB8A9-B768-4E30-BA55-D919E6687343}"/>
          </ac:spMkLst>
        </pc:spChg>
        <pc:spChg chg="add">
          <ac:chgData name="Talip Alkhayer" userId="S::ta600@bath.ac.uk::2f1fd705-8fae-417a-8e2a-843f0df08e98" providerId="AD" clId="Web-{946E2119-ACC1-41DF-988A-FED6D446A8B2}" dt="2021-09-19T13:42:26.905" v="95"/>
          <ac:spMkLst>
            <pc:docMk/>
            <pc:sldMk cId="3383375516" sldId="257"/>
            <ac:spMk id="13" creationId="{D07DD2DE-F619-49DD-B5E7-03A290FF4ED1}"/>
          </ac:spMkLst>
        </pc:spChg>
        <pc:spChg chg="add">
          <ac:chgData name="Talip Alkhayer" userId="S::ta600@bath.ac.uk::2f1fd705-8fae-417a-8e2a-843f0df08e98" providerId="AD" clId="Web-{946E2119-ACC1-41DF-988A-FED6D446A8B2}" dt="2021-09-19T13:42:26.905" v="95"/>
          <ac:spMkLst>
            <pc:docMk/>
            <pc:sldMk cId="3383375516" sldId="257"/>
            <ac:spMk id="15" creationId="{85149191-5F60-4A28-AAFF-039F96B0F3EC}"/>
          </ac:spMkLst>
        </pc:spChg>
        <pc:spChg chg="add">
          <ac:chgData name="Talip Alkhayer" userId="S::ta600@bath.ac.uk::2f1fd705-8fae-417a-8e2a-843f0df08e98" providerId="AD" clId="Web-{946E2119-ACC1-41DF-988A-FED6D446A8B2}" dt="2021-09-19T13:42:26.905" v="95"/>
          <ac:spMkLst>
            <pc:docMk/>
            <pc:sldMk cId="3383375516" sldId="257"/>
            <ac:spMk id="17" creationId="{F8260ED5-17F7-4158-B241-D51DD4CF1B7E}"/>
          </ac:spMkLst>
        </pc:spChg>
        <pc:picChg chg="add mod ord">
          <ac:chgData name="Talip Alkhayer" userId="S::ta600@bath.ac.uk::2f1fd705-8fae-417a-8e2a-843f0df08e98" providerId="AD" clId="Web-{946E2119-ACC1-41DF-988A-FED6D446A8B2}" dt="2021-09-19T13:47:29.112" v="130" actId="1076"/>
          <ac:picMkLst>
            <pc:docMk/>
            <pc:sldMk cId="3383375516" sldId="257"/>
            <ac:picMk id="4" creationId="{C1B257C7-7DF8-4FCE-9E81-B70DFD9577C1}"/>
          </ac:picMkLst>
        </pc:picChg>
      </pc:sldChg>
      <pc:sldChg chg="addSp modSp new mod setBg">
        <pc:chgData name="Talip Alkhayer" userId="S::ta600@bath.ac.uk::2f1fd705-8fae-417a-8e2a-843f0df08e98" providerId="AD" clId="Web-{946E2119-ACC1-41DF-988A-FED6D446A8B2}" dt="2021-09-19T13:45:53.924" v="105"/>
        <pc:sldMkLst>
          <pc:docMk/>
          <pc:sldMk cId="3083341900" sldId="258"/>
        </pc:sldMkLst>
        <pc:spChg chg="mod">
          <ac:chgData name="Talip Alkhayer" userId="S::ta600@bath.ac.uk::2f1fd705-8fae-417a-8e2a-843f0df08e98" providerId="AD" clId="Web-{946E2119-ACC1-41DF-988A-FED6D446A8B2}" dt="2021-09-19T13:45:53.924" v="105"/>
          <ac:spMkLst>
            <pc:docMk/>
            <pc:sldMk cId="3083341900" sldId="258"/>
            <ac:spMk id="2" creationId="{701ED297-0813-45E4-9C16-09F6F3C24578}"/>
          </ac:spMkLst>
        </pc:spChg>
        <pc:spChg chg="mod">
          <ac:chgData name="Talip Alkhayer" userId="S::ta600@bath.ac.uk::2f1fd705-8fae-417a-8e2a-843f0df08e98" providerId="AD" clId="Web-{946E2119-ACC1-41DF-988A-FED6D446A8B2}" dt="2021-09-19T13:45:53.924" v="105"/>
          <ac:spMkLst>
            <pc:docMk/>
            <pc:sldMk cId="3083341900" sldId="258"/>
            <ac:spMk id="3" creationId="{04461CC4-AECD-4B3B-A963-FB967E378C42}"/>
          </ac:spMkLst>
        </pc:spChg>
        <pc:spChg chg="add">
          <ac:chgData name="Talip Alkhayer" userId="S::ta600@bath.ac.uk::2f1fd705-8fae-417a-8e2a-843f0df08e98" providerId="AD" clId="Web-{946E2119-ACC1-41DF-988A-FED6D446A8B2}" dt="2021-09-19T13:45:53.924" v="105"/>
          <ac:spMkLst>
            <pc:docMk/>
            <pc:sldMk cId="3083341900" sldId="258"/>
            <ac:spMk id="8" creationId="{09588DA8-065E-4F6F-8EFD-43104AB2E0CF}"/>
          </ac:spMkLst>
        </pc:spChg>
        <pc:spChg chg="add">
          <ac:chgData name="Talip Alkhayer" userId="S::ta600@bath.ac.uk::2f1fd705-8fae-417a-8e2a-843f0df08e98" providerId="AD" clId="Web-{946E2119-ACC1-41DF-988A-FED6D446A8B2}" dt="2021-09-19T13:45:53.924" v="105"/>
          <ac:spMkLst>
            <pc:docMk/>
            <pc:sldMk cId="3083341900" sldId="258"/>
            <ac:spMk id="10" creationId="{C4285719-470E-454C-AF62-8323075F1F5B}"/>
          </ac:spMkLst>
        </pc:spChg>
        <pc:spChg chg="add">
          <ac:chgData name="Talip Alkhayer" userId="S::ta600@bath.ac.uk::2f1fd705-8fae-417a-8e2a-843f0df08e98" providerId="AD" clId="Web-{946E2119-ACC1-41DF-988A-FED6D446A8B2}" dt="2021-09-19T13:45:53.924" v="105"/>
          <ac:spMkLst>
            <pc:docMk/>
            <pc:sldMk cId="3083341900" sldId="258"/>
            <ac:spMk id="12" creationId="{CD9FE4EF-C4D8-49A0-B2FF-81D8DB7D8A24}"/>
          </ac:spMkLst>
        </pc:spChg>
        <pc:spChg chg="add">
          <ac:chgData name="Talip Alkhayer" userId="S::ta600@bath.ac.uk::2f1fd705-8fae-417a-8e2a-843f0df08e98" providerId="AD" clId="Web-{946E2119-ACC1-41DF-988A-FED6D446A8B2}" dt="2021-09-19T13:45:53.924" v="105"/>
          <ac:spMkLst>
            <pc:docMk/>
            <pc:sldMk cId="3083341900" sldId="258"/>
            <ac:spMk id="14" creationId="{4300840D-0A0B-4512-BACA-B439D5B9C57C}"/>
          </ac:spMkLst>
        </pc:spChg>
        <pc:spChg chg="add">
          <ac:chgData name="Talip Alkhayer" userId="S::ta600@bath.ac.uk::2f1fd705-8fae-417a-8e2a-843f0df08e98" providerId="AD" clId="Web-{946E2119-ACC1-41DF-988A-FED6D446A8B2}" dt="2021-09-19T13:45:53.924" v="105"/>
          <ac:spMkLst>
            <pc:docMk/>
            <pc:sldMk cId="3083341900" sldId="258"/>
            <ac:spMk id="16" creationId="{D2B78728-A580-49A7-84F9-6EF6F583ADE0}"/>
          </ac:spMkLst>
        </pc:spChg>
        <pc:spChg chg="add">
          <ac:chgData name="Talip Alkhayer" userId="S::ta600@bath.ac.uk::2f1fd705-8fae-417a-8e2a-843f0df08e98" providerId="AD" clId="Web-{946E2119-ACC1-41DF-988A-FED6D446A8B2}" dt="2021-09-19T13:45:53.924" v="105"/>
          <ac:spMkLst>
            <pc:docMk/>
            <pc:sldMk cId="3083341900" sldId="258"/>
            <ac:spMk id="18" creationId="{38FAA1A1-D861-433F-88FA-1E9D6FD31D11}"/>
          </ac:spMkLst>
        </pc:spChg>
        <pc:spChg chg="add">
          <ac:chgData name="Talip Alkhayer" userId="S::ta600@bath.ac.uk::2f1fd705-8fae-417a-8e2a-843f0df08e98" providerId="AD" clId="Web-{946E2119-ACC1-41DF-988A-FED6D446A8B2}" dt="2021-09-19T13:45:53.924" v="105"/>
          <ac:spMkLst>
            <pc:docMk/>
            <pc:sldMk cId="3083341900" sldId="258"/>
            <ac:spMk id="20" creationId="{8D71EDA1-87BF-4D5D-AB79-F346FD19278A}"/>
          </ac:spMkLst>
        </pc:spChg>
      </pc:sldChg>
      <pc:sldChg chg="addSp delSp modSp new mod setBg">
        <pc:chgData name="Talip Alkhayer" userId="S::ta600@bath.ac.uk::2f1fd705-8fae-417a-8e2a-843f0df08e98" providerId="AD" clId="Web-{946E2119-ACC1-41DF-988A-FED6D446A8B2}" dt="2021-09-19T14:12:28.197" v="229"/>
        <pc:sldMkLst>
          <pc:docMk/>
          <pc:sldMk cId="434570639" sldId="259"/>
        </pc:sldMkLst>
        <pc:spChg chg="mod">
          <ac:chgData name="Talip Alkhayer" userId="S::ta600@bath.ac.uk::2f1fd705-8fae-417a-8e2a-843f0df08e98" providerId="AD" clId="Web-{946E2119-ACC1-41DF-988A-FED6D446A8B2}" dt="2021-09-19T13:55:20.870" v="155"/>
          <ac:spMkLst>
            <pc:docMk/>
            <pc:sldMk cId="434570639" sldId="259"/>
            <ac:spMk id="2" creationId="{2891234B-D88C-49B8-AA37-B0EE86C5D079}"/>
          </ac:spMkLst>
        </pc:spChg>
        <pc:spChg chg="del">
          <ac:chgData name="Talip Alkhayer" userId="S::ta600@bath.ac.uk::2f1fd705-8fae-417a-8e2a-843f0df08e98" providerId="AD" clId="Web-{946E2119-ACC1-41DF-988A-FED6D446A8B2}" dt="2021-09-19T13:53:50.807" v="137"/>
          <ac:spMkLst>
            <pc:docMk/>
            <pc:sldMk cId="434570639" sldId="259"/>
            <ac:spMk id="3" creationId="{A1BB827D-347E-4572-926D-18DEFF6D9509}"/>
          </ac:spMkLst>
        </pc:spChg>
        <pc:spChg chg="add del">
          <ac:chgData name="Talip Alkhayer" userId="S::ta600@bath.ac.uk::2f1fd705-8fae-417a-8e2a-843f0df08e98" providerId="AD" clId="Web-{946E2119-ACC1-41DF-988A-FED6D446A8B2}" dt="2021-09-19T13:55:20.870" v="154"/>
          <ac:spMkLst>
            <pc:docMk/>
            <pc:sldMk cId="434570639" sldId="259"/>
            <ac:spMk id="6" creationId="{73DE2CFE-42F2-48F0-8706-5264E012B10C}"/>
          </ac:spMkLst>
        </pc:spChg>
        <pc:spChg chg="add del">
          <ac:chgData name="Talip Alkhayer" userId="S::ta600@bath.ac.uk::2f1fd705-8fae-417a-8e2a-843f0df08e98" providerId="AD" clId="Web-{946E2119-ACC1-41DF-988A-FED6D446A8B2}" dt="2021-09-19T13:55:20.870" v="154"/>
          <ac:spMkLst>
            <pc:docMk/>
            <pc:sldMk cId="434570639" sldId="259"/>
            <ac:spMk id="7" creationId="{CE9B8C3B-3730-4ED6-8125-6D6AB4F26BC4}"/>
          </ac:spMkLst>
        </pc:spChg>
        <pc:spChg chg="add del">
          <ac:chgData name="Talip Alkhayer" userId="S::ta600@bath.ac.uk::2f1fd705-8fae-417a-8e2a-843f0df08e98" providerId="AD" clId="Web-{946E2119-ACC1-41DF-988A-FED6D446A8B2}" dt="2021-09-19T13:55:18.558" v="152"/>
          <ac:spMkLst>
            <pc:docMk/>
            <pc:sldMk cId="434570639" sldId="259"/>
            <ac:spMk id="8" creationId="{3D784F95-57A9-4CEB-8BC4-C161040CEE39}"/>
          </ac:spMkLst>
        </pc:spChg>
        <pc:spChg chg="add del">
          <ac:chgData name="Talip Alkhayer" userId="S::ta600@bath.ac.uk::2f1fd705-8fae-417a-8e2a-843f0df08e98" providerId="AD" clId="Web-{946E2119-ACC1-41DF-988A-FED6D446A8B2}" dt="2021-09-19T13:55:10.386" v="150"/>
          <ac:spMkLst>
            <pc:docMk/>
            <pc:sldMk cId="434570639" sldId="259"/>
            <ac:spMk id="9" creationId="{D12DDE76-C203-4047-9998-63900085B5E8}"/>
          </ac:spMkLst>
        </pc:spChg>
        <pc:spChg chg="add">
          <ac:chgData name="Talip Alkhayer" userId="S::ta600@bath.ac.uk::2f1fd705-8fae-417a-8e2a-843f0df08e98" providerId="AD" clId="Web-{946E2119-ACC1-41DF-988A-FED6D446A8B2}" dt="2021-09-19T13:55:20.870" v="155"/>
          <ac:spMkLst>
            <pc:docMk/>
            <pc:sldMk cId="434570639" sldId="259"/>
            <ac:spMk id="10" creationId="{D12DDE76-C203-4047-9998-63900085B5E8}"/>
          </ac:spMkLst>
        </pc:spChg>
        <pc:spChg chg="add del">
          <ac:chgData name="Talip Alkhayer" userId="S::ta600@bath.ac.uk::2f1fd705-8fae-417a-8e2a-843f0df08e98" providerId="AD" clId="Web-{946E2119-ACC1-41DF-988A-FED6D446A8B2}" dt="2021-09-19T13:55:18.558" v="152"/>
          <ac:spMkLst>
            <pc:docMk/>
            <pc:sldMk cId="434570639" sldId="259"/>
            <ac:spMk id="11" creationId="{B5FA7C47-B7C1-4D2E-AB49-ED23BA34BA83}"/>
          </ac:spMkLst>
        </pc:spChg>
        <pc:spChg chg="add del mod">
          <ac:chgData name="Talip Alkhayer" userId="S::ta600@bath.ac.uk::2f1fd705-8fae-417a-8e2a-843f0df08e98" providerId="AD" clId="Web-{946E2119-ACC1-41DF-988A-FED6D446A8B2}" dt="2021-09-19T14:03:30.205" v="196"/>
          <ac:spMkLst>
            <pc:docMk/>
            <pc:sldMk cId="434570639" sldId="259"/>
            <ac:spMk id="12" creationId="{9E9DF0F2-F4E8-4145-B1DA-1721D935040B}"/>
          </ac:spMkLst>
        </pc:spChg>
        <pc:spChg chg="add del">
          <ac:chgData name="Talip Alkhayer" userId="S::ta600@bath.ac.uk::2f1fd705-8fae-417a-8e2a-843f0df08e98" providerId="AD" clId="Web-{946E2119-ACC1-41DF-988A-FED6D446A8B2}" dt="2021-09-19T13:55:18.558" v="152"/>
          <ac:spMkLst>
            <pc:docMk/>
            <pc:sldMk cId="434570639" sldId="259"/>
            <ac:spMk id="13" creationId="{596EE156-ABF1-4329-A6BA-03B4254E0877}"/>
          </ac:spMkLst>
        </pc:spChg>
        <pc:spChg chg="add del">
          <ac:chgData name="Talip Alkhayer" userId="S::ta600@bath.ac.uk::2f1fd705-8fae-417a-8e2a-843f0df08e98" providerId="AD" clId="Web-{946E2119-ACC1-41DF-988A-FED6D446A8B2}" dt="2021-09-19T13:55:18.558" v="152"/>
          <ac:spMkLst>
            <pc:docMk/>
            <pc:sldMk cId="434570639" sldId="259"/>
            <ac:spMk id="15" creationId="{19B9933F-AAB3-444A-8BB5-9CA194A8BC63}"/>
          </ac:spMkLst>
        </pc:spChg>
        <pc:spChg chg="add del">
          <ac:chgData name="Talip Alkhayer" userId="S::ta600@bath.ac.uk::2f1fd705-8fae-417a-8e2a-843f0df08e98" providerId="AD" clId="Web-{946E2119-ACC1-41DF-988A-FED6D446A8B2}" dt="2021-09-19T13:55:18.558" v="152"/>
          <ac:spMkLst>
            <pc:docMk/>
            <pc:sldMk cId="434570639" sldId="259"/>
            <ac:spMk id="17" creationId="{7D20183A-0B1D-4A1F-89B1-ADBEDBC6E54E}"/>
          </ac:spMkLst>
        </pc:spChg>
        <pc:spChg chg="add del">
          <ac:chgData name="Talip Alkhayer" userId="S::ta600@bath.ac.uk::2f1fd705-8fae-417a-8e2a-843f0df08e98" providerId="AD" clId="Web-{946E2119-ACC1-41DF-988A-FED6D446A8B2}" dt="2021-09-19T13:55:18.558" v="152"/>
          <ac:spMkLst>
            <pc:docMk/>
            <pc:sldMk cId="434570639" sldId="259"/>
            <ac:spMk id="19" creationId="{131031D3-26CD-4214-A9A4-5857EFA15A0C}"/>
          </ac:spMkLst>
        </pc:spChg>
        <pc:picChg chg="add del mod ord">
          <ac:chgData name="Talip Alkhayer" userId="S::ta600@bath.ac.uk::2f1fd705-8fae-417a-8e2a-843f0df08e98" providerId="AD" clId="Web-{946E2119-ACC1-41DF-988A-FED6D446A8B2}" dt="2021-09-19T14:03:28.096" v="195"/>
          <ac:picMkLst>
            <pc:docMk/>
            <pc:sldMk cId="434570639" sldId="259"/>
            <ac:picMk id="4" creationId="{DF047779-027A-4561-B8F2-0EA7B5E5988D}"/>
          </ac:picMkLst>
        </pc:picChg>
        <pc:picChg chg="add mod ord modCrop">
          <ac:chgData name="Talip Alkhayer" userId="S::ta600@bath.ac.uk::2f1fd705-8fae-417a-8e2a-843f0df08e98" providerId="AD" clId="Web-{946E2119-ACC1-41DF-988A-FED6D446A8B2}" dt="2021-09-19T14:12:28.197" v="229"/>
          <ac:picMkLst>
            <pc:docMk/>
            <pc:sldMk cId="434570639" sldId="259"/>
            <ac:picMk id="14" creationId="{4AD6EC7F-455C-4D48-9017-895F21410125}"/>
          </ac:picMkLst>
        </pc:picChg>
      </pc:sldChg>
      <pc:sldChg chg="addSp delSp modSp new mod setBg">
        <pc:chgData name="Talip Alkhayer" userId="S::ta600@bath.ac.uk::2f1fd705-8fae-417a-8e2a-843f0df08e98" providerId="AD" clId="Web-{946E2119-ACC1-41DF-988A-FED6D446A8B2}" dt="2021-09-19T14:12:20.228" v="227"/>
        <pc:sldMkLst>
          <pc:docMk/>
          <pc:sldMk cId="2998106050" sldId="260"/>
        </pc:sldMkLst>
        <pc:spChg chg="mod">
          <ac:chgData name="Talip Alkhayer" userId="S::ta600@bath.ac.uk::2f1fd705-8fae-417a-8e2a-843f0df08e98" providerId="AD" clId="Web-{946E2119-ACC1-41DF-988A-FED6D446A8B2}" dt="2021-09-19T13:59:48.327" v="179" actId="20577"/>
          <ac:spMkLst>
            <pc:docMk/>
            <pc:sldMk cId="2998106050" sldId="260"/>
            <ac:spMk id="2" creationId="{EF8833BA-2CF4-4E5C-AA64-082D0D0F4B05}"/>
          </ac:spMkLst>
        </pc:spChg>
        <pc:spChg chg="del">
          <ac:chgData name="Talip Alkhayer" userId="S::ta600@bath.ac.uk::2f1fd705-8fae-417a-8e2a-843f0df08e98" providerId="AD" clId="Web-{946E2119-ACC1-41DF-988A-FED6D446A8B2}" dt="2021-09-19T13:58:49.014" v="167"/>
          <ac:spMkLst>
            <pc:docMk/>
            <pc:sldMk cId="2998106050" sldId="260"/>
            <ac:spMk id="3" creationId="{971FA561-97CD-420D-8049-66D410D4BD54}"/>
          </ac:spMkLst>
        </pc:spChg>
        <pc:spChg chg="add">
          <ac:chgData name="Talip Alkhayer" userId="S::ta600@bath.ac.uk::2f1fd705-8fae-417a-8e2a-843f0df08e98" providerId="AD" clId="Web-{946E2119-ACC1-41DF-988A-FED6D446A8B2}" dt="2021-09-19T13:58:54.654" v="169"/>
          <ac:spMkLst>
            <pc:docMk/>
            <pc:sldMk cId="2998106050" sldId="260"/>
            <ac:spMk id="9" creationId="{D4771268-CB57-404A-9271-370EB28F6090}"/>
          </ac:spMkLst>
        </pc:spChg>
        <pc:picChg chg="add mod ord modCrop">
          <ac:chgData name="Talip Alkhayer" userId="S::ta600@bath.ac.uk::2f1fd705-8fae-417a-8e2a-843f0df08e98" providerId="AD" clId="Web-{946E2119-ACC1-41DF-988A-FED6D446A8B2}" dt="2021-09-19T14:12:20.228" v="227"/>
          <ac:picMkLst>
            <pc:docMk/>
            <pc:sldMk cId="2998106050" sldId="260"/>
            <ac:picMk id="4" creationId="{E3E5B0DF-DF87-437F-A1A2-457EA2A8FA10}"/>
          </ac:picMkLst>
        </pc:picChg>
      </pc:sldChg>
      <pc:sldChg chg="addSp delSp modSp new mod setBg">
        <pc:chgData name="Talip Alkhayer" userId="S::ta600@bath.ac.uk::2f1fd705-8fae-417a-8e2a-843f0df08e98" providerId="AD" clId="Web-{946E2119-ACC1-41DF-988A-FED6D446A8B2}" dt="2021-09-19T14:14:41.261" v="234" actId="1076"/>
        <pc:sldMkLst>
          <pc:docMk/>
          <pc:sldMk cId="2852070294" sldId="261"/>
        </pc:sldMkLst>
        <pc:spChg chg="mod">
          <ac:chgData name="Talip Alkhayer" userId="S::ta600@bath.ac.uk::2f1fd705-8fae-417a-8e2a-843f0df08e98" providerId="AD" clId="Web-{946E2119-ACC1-41DF-988A-FED6D446A8B2}" dt="2021-09-19T14:14:41.261" v="234" actId="1076"/>
          <ac:spMkLst>
            <pc:docMk/>
            <pc:sldMk cId="2852070294" sldId="261"/>
            <ac:spMk id="2" creationId="{3705C5DF-98C0-40AC-A86C-95E977C6E319}"/>
          </ac:spMkLst>
        </pc:spChg>
        <pc:spChg chg="del">
          <ac:chgData name="Talip Alkhayer" userId="S::ta600@bath.ac.uk::2f1fd705-8fae-417a-8e2a-843f0df08e98" providerId="AD" clId="Web-{946E2119-ACC1-41DF-988A-FED6D446A8B2}" dt="2021-09-19T14:01:44.125" v="193"/>
          <ac:spMkLst>
            <pc:docMk/>
            <pc:sldMk cId="2852070294" sldId="261"/>
            <ac:spMk id="3" creationId="{A5040B47-758D-4959-9090-56DD141CECF8}"/>
          </ac:spMkLst>
        </pc:spChg>
        <pc:spChg chg="add">
          <ac:chgData name="Talip Alkhayer" userId="S::ta600@bath.ac.uk::2f1fd705-8fae-417a-8e2a-843f0df08e98" providerId="AD" clId="Web-{946E2119-ACC1-41DF-988A-FED6D446A8B2}" dt="2021-09-19T14:01:54.938" v="194"/>
          <ac:spMkLst>
            <pc:docMk/>
            <pc:sldMk cId="2852070294" sldId="261"/>
            <ac:spMk id="9" creationId="{D12DDE76-C203-4047-9998-63900085B5E8}"/>
          </ac:spMkLst>
        </pc:spChg>
        <pc:picChg chg="add mod ord modCrop">
          <ac:chgData name="Talip Alkhayer" userId="S::ta600@bath.ac.uk::2f1fd705-8fae-417a-8e2a-843f0df08e98" providerId="AD" clId="Web-{946E2119-ACC1-41DF-988A-FED6D446A8B2}" dt="2021-09-19T14:12:50.353" v="233"/>
          <ac:picMkLst>
            <pc:docMk/>
            <pc:sldMk cId="2852070294" sldId="261"/>
            <ac:picMk id="4" creationId="{8D65319B-1752-4CBD-B5B5-B1F4D0927973}"/>
          </ac:picMkLst>
        </pc:picChg>
      </pc:sldChg>
      <pc:sldChg chg="addSp delSp modSp new">
        <pc:chgData name="Talip Alkhayer" userId="S::ta600@bath.ac.uk::2f1fd705-8fae-417a-8e2a-843f0df08e98" providerId="AD" clId="Web-{946E2119-ACC1-41DF-988A-FED6D446A8B2}" dt="2021-09-19T14:18:24.467" v="255"/>
        <pc:sldMkLst>
          <pc:docMk/>
          <pc:sldMk cId="2815940932" sldId="262"/>
        </pc:sldMkLst>
        <pc:spChg chg="del">
          <ac:chgData name="Talip Alkhayer" userId="S::ta600@bath.ac.uk::2f1fd705-8fae-417a-8e2a-843f0df08e98" providerId="AD" clId="Web-{946E2119-ACC1-41DF-988A-FED6D446A8B2}" dt="2021-09-19T14:15:13.543" v="236"/>
          <ac:spMkLst>
            <pc:docMk/>
            <pc:sldMk cId="2815940932" sldId="262"/>
            <ac:spMk id="2" creationId="{4027A5EE-6440-4750-85A0-78D051C3B052}"/>
          </ac:spMkLst>
        </pc:spChg>
        <pc:spChg chg="del">
          <ac:chgData name="Talip Alkhayer" userId="S::ta600@bath.ac.uk::2f1fd705-8fae-417a-8e2a-843f0df08e98" providerId="AD" clId="Web-{946E2119-ACC1-41DF-988A-FED6D446A8B2}" dt="2021-09-19T14:15:16.355" v="237"/>
          <ac:spMkLst>
            <pc:docMk/>
            <pc:sldMk cId="2815940932" sldId="262"/>
            <ac:spMk id="3" creationId="{ED7E35CE-8C43-4AB5-9696-111C8B2B4AF0}"/>
          </ac:spMkLst>
        </pc:spChg>
        <pc:spChg chg="add mod">
          <ac:chgData name="Talip Alkhayer" userId="S::ta600@bath.ac.uk::2f1fd705-8fae-417a-8e2a-843f0df08e98" providerId="AD" clId="Web-{946E2119-ACC1-41DF-988A-FED6D446A8B2}" dt="2021-09-19T14:16:19.137" v="247" actId="1076"/>
          <ac:spMkLst>
            <pc:docMk/>
            <pc:sldMk cId="2815940932" sldId="262"/>
            <ac:spMk id="5" creationId="{E6809D16-79B4-407C-B0C0-980866EAFFFE}"/>
          </ac:spMkLst>
        </pc:spChg>
        <pc:spChg chg="add mod">
          <ac:chgData name="Talip Alkhayer" userId="S::ta600@bath.ac.uk::2f1fd705-8fae-417a-8e2a-843f0df08e98" providerId="AD" clId="Web-{946E2119-ACC1-41DF-988A-FED6D446A8B2}" dt="2021-09-19T14:18:24.467" v="255"/>
          <ac:spMkLst>
            <pc:docMk/>
            <pc:sldMk cId="2815940932" sldId="262"/>
            <ac:spMk id="6" creationId="{02DE9177-3298-4F29-8FA1-25D2C7666B52}"/>
          </ac:spMkLst>
        </pc:spChg>
        <pc:spChg chg="add del mod">
          <ac:chgData name="Talip Alkhayer" userId="S::ta600@bath.ac.uk::2f1fd705-8fae-417a-8e2a-843f0df08e98" providerId="AD" clId="Web-{946E2119-ACC1-41DF-988A-FED6D446A8B2}" dt="2021-09-19T14:17:10.216" v="253"/>
          <ac:spMkLst>
            <pc:docMk/>
            <pc:sldMk cId="2815940932" sldId="262"/>
            <ac:spMk id="7" creationId="{D1F727C4-8F55-4382-A8D4-75777EA0F5D7}"/>
          </ac:spMkLst>
        </pc:spChg>
      </pc:sldChg>
      <pc:sldChg chg="add del replId">
        <pc:chgData name="Talip Alkhayer" userId="S::ta600@bath.ac.uk::2f1fd705-8fae-417a-8e2a-843f0df08e98" providerId="AD" clId="Web-{946E2119-ACC1-41DF-988A-FED6D446A8B2}" dt="2021-09-19T14:15:32.184" v="239"/>
        <pc:sldMkLst>
          <pc:docMk/>
          <pc:sldMk cId="255050210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F1DB1-6929-40E0-BE4F-6B0C419249B3}" type="datetimeFigureOut">
              <a:rPr lang="de-DE" smtClean="0"/>
              <a:t>21.09.2021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B6773-613F-454D-B3BF-3AE1A5BE9783}" type="slidenum">
              <a:rPr lang="de-DE" smtClean="0"/>
              <a:t>‹Nr.›</a:t>
            </a:fld>
            <a:endParaRPr lang="de-DE"/>
          </a:p>
        </p:txBody>
      </p:sp>
    </p:spTree>
    <p:extLst>
      <p:ext uri="{BB962C8B-B14F-4D97-AF65-F5344CB8AC3E}">
        <p14:creationId xmlns:p14="http://schemas.microsoft.com/office/powerpoint/2010/main" val="1730074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2E55CA4-29D3-40E0-B9DA-CC1419F5B6EA}" type="slidenum">
              <a:rPr lang="de-DE" smtClean="0"/>
              <a:t>10</a:t>
            </a:fld>
            <a:endParaRPr lang="de-DE"/>
          </a:p>
        </p:txBody>
      </p:sp>
    </p:spTree>
    <p:extLst>
      <p:ext uri="{BB962C8B-B14F-4D97-AF65-F5344CB8AC3E}">
        <p14:creationId xmlns:p14="http://schemas.microsoft.com/office/powerpoint/2010/main" val="70213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2E55CA4-29D3-40E0-B9DA-CC1419F5B6EA}" type="slidenum">
              <a:rPr lang="de-DE" smtClean="0"/>
              <a:t>11</a:t>
            </a:fld>
            <a:endParaRPr lang="de-DE"/>
          </a:p>
        </p:txBody>
      </p:sp>
    </p:spTree>
    <p:extLst>
      <p:ext uri="{BB962C8B-B14F-4D97-AF65-F5344CB8AC3E}">
        <p14:creationId xmlns:p14="http://schemas.microsoft.com/office/powerpoint/2010/main" val="3507107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folie">
    <p:spTree>
      <p:nvGrpSpPr>
        <p:cNvPr id="1" name=""/>
        <p:cNvGrpSpPr/>
        <p:nvPr/>
      </p:nvGrpSpPr>
      <p:grpSpPr>
        <a:xfrm>
          <a:off x="0" y="0"/>
          <a:ext cx="0" cy="0"/>
          <a:chOff x="0" y="0"/>
          <a:chExt cx="0" cy="0"/>
        </a:xfrm>
      </p:grpSpPr>
      <p:cxnSp>
        <p:nvCxnSpPr>
          <p:cNvPr id="8" name="Gerader Verbinder 7">
            <a:extLst>
              <a:ext uri="{FF2B5EF4-FFF2-40B4-BE49-F238E27FC236}">
                <a16:creationId xmlns:a16="http://schemas.microsoft.com/office/drawing/2014/main" id="{AC86ECCF-F7C0-4825-942C-A1DDE3328FEA}"/>
              </a:ext>
            </a:extLst>
          </p:cNvPr>
          <p:cNvCxnSpPr>
            <a:cxnSpLocks/>
          </p:cNvCxnSpPr>
          <p:nvPr userDrawn="1"/>
        </p:nvCxnSpPr>
        <p:spPr>
          <a:xfrm>
            <a:off x="332037" y="0"/>
            <a:ext cx="1" cy="5706208"/>
          </a:xfrm>
          <a:prstGeom prst="line">
            <a:avLst/>
          </a:prstGeom>
          <a:ln w="12700">
            <a:solidFill>
              <a:srgbClr val="71A6F9"/>
            </a:solidFill>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D8FB31B1-FC99-4B53-A6B0-48EF2800B4A7}"/>
              </a:ext>
            </a:extLst>
          </p:cNvPr>
          <p:cNvSpPr/>
          <p:nvPr userDrawn="1"/>
        </p:nvSpPr>
        <p:spPr>
          <a:xfrm rot="16200000">
            <a:off x="190605" y="729263"/>
            <a:ext cx="671806" cy="388934"/>
          </a:xfrm>
          <a:prstGeom prst="rect">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AE99BA07-91D7-4253-A400-F39E39C299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44808" y="161382"/>
            <a:ext cx="1028388" cy="350894"/>
          </a:xfrm>
          <a:prstGeom prst="rect">
            <a:avLst/>
          </a:prstGeom>
        </p:spPr>
      </p:pic>
      <p:cxnSp>
        <p:nvCxnSpPr>
          <p:cNvPr id="11" name="Gerader Verbinder 10">
            <a:extLst>
              <a:ext uri="{FF2B5EF4-FFF2-40B4-BE49-F238E27FC236}">
                <a16:creationId xmlns:a16="http://schemas.microsoft.com/office/drawing/2014/main" id="{AE7DFC35-E487-42A6-9DB1-3C54306B473A}"/>
              </a:ext>
            </a:extLst>
          </p:cNvPr>
          <p:cNvCxnSpPr>
            <a:cxnSpLocks/>
          </p:cNvCxnSpPr>
          <p:nvPr userDrawn="1"/>
        </p:nvCxnSpPr>
        <p:spPr>
          <a:xfrm>
            <a:off x="119809" y="0"/>
            <a:ext cx="0" cy="4176346"/>
          </a:xfrm>
          <a:prstGeom prst="line">
            <a:avLst/>
          </a:prstGeom>
          <a:ln w="12700">
            <a:solidFill>
              <a:srgbClr val="1E3258"/>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38110759-48A8-4895-B769-57838B88E182}"/>
              </a:ext>
            </a:extLst>
          </p:cNvPr>
          <p:cNvSpPr/>
          <p:nvPr userDrawn="1"/>
        </p:nvSpPr>
        <p:spPr>
          <a:xfrm rot="16200000">
            <a:off x="-278563" y="526216"/>
            <a:ext cx="671806" cy="123221"/>
          </a:xfrm>
          <a:prstGeom prst="rect">
            <a:avLst/>
          </a:prstGeom>
          <a:solidFill>
            <a:srgbClr val="1E3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Slide Number Placeholder 5">
            <a:extLst>
              <a:ext uri="{FF2B5EF4-FFF2-40B4-BE49-F238E27FC236}">
                <a16:creationId xmlns:a16="http://schemas.microsoft.com/office/drawing/2014/main" id="{B6D161FB-A7E7-42F2-9EE5-25D99569F55C}"/>
              </a:ext>
            </a:extLst>
          </p:cNvPr>
          <p:cNvSpPr>
            <a:spLocks noGrp="1"/>
          </p:cNvSpPr>
          <p:nvPr>
            <p:ph type="sldNum" sz="quarter" idx="12"/>
          </p:nvPr>
        </p:nvSpPr>
        <p:spPr>
          <a:xfrm>
            <a:off x="9448800" y="6675437"/>
            <a:ext cx="2743200" cy="365125"/>
          </a:xfrm>
          <a:prstGeom prst="rect">
            <a:avLst/>
          </a:prstGeom>
        </p:spPr>
        <p:txBody>
          <a:bodyPr/>
          <a:lstStyle/>
          <a:p>
            <a:fld id="{B2DC25EE-239B-4C5F-AAD1-255A7D5F1EE2}" type="slidenum">
              <a:rPr lang="en-US" smtClean="0"/>
              <a:t>‹Nr.›</a:t>
            </a:fld>
            <a:endParaRPr lang="en-US" dirty="0"/>
          </a:p>
        </p:txBody>
      </p:sp>
      <p:sp>
        <p:nvSpPr>
          <p:cNvPr id="19" name="Inhaltsplatzhalter 3">
            <a:extLst>
              <a:ext uri="{FF2B5EF4-FFF2-40B4-BE49-F238E27FC236}">
                <a16:creationId xmlns:a16="http://schemas.microsoft.com/office/drawing/2014/main" id="{78E90488-BFD6-4FD9-AEBD-365CB3BD518F}"/>
              </a:ext>
            </a:extLst>
          </p:cNvPr>
          <p:cNvSpPr>
            <a:spLocks noGrp="1"/>
          </p:cNvSpPr>
          <p:nvPr>
            <p:ph sz="quarter" idx="13" hasCustomPrompt="1"/>
          </p:nvPr>
        </p:nvSpPr>
        <p:spPr>
          <a:xfrm>
            <a:off x="757335" y="912039"/>
            <a:ext cx="9934568" cy="485775"/>
          </a:xfrm>
        </p:spPr>
        <p:txBody>
          <a:bodyPr/>
          <a:lstStyle>
            <a:lvl1pPr>
              <a:buNone/>
              <a:defRPr sz="2200">
                <a:solidFill>
                  <a:srgbClr val="71A6F9"/>
                </a:solidFill>
                <a:latin typeface="Source Sans Pro" panose="020B0503030403020204" pitchFamily="34" charset="0"/>
                <a:ea typeface="Source Sans Pro" panose="020B0503030403020204" pitchFamily="34" charset="0"/>
              </a:defRPr>
            </a:lvl1pPr>
          </a:lstStyle>
          <a:p>
            <a:pPr lvl="0"/>
            <a:r>
              <a:rPr lang="de-DE" dirty="0"/>
              <a:t>Untertitel bearbeiten</a:t>
            </a:r>
          </a:p>
        </p:txBody>
      </p:sp>
      <p:sp>
        <p:nvSpPr>
          <p:cNvPr id="20" name="Titel 1">
            <a:extLst>
              <a:ext uri="{FF2B5EF4-FFF2-40B4-BE49-F238E27FC236}">
                <a16:creationId xmlns:a16="http://schemas.microsoft.com/office/drawing/2014/main" id="{5F4D1577-4575-4273-941E-81AA577A9FC9}"/>
              </a:ext>
            </a:extLst>
          </p:cNvPr>
          <p:cNvSpPr>
            <a:spLocks noGrp="1"/>
          </p:cNvSpPr>
          <p:nvPr>
            <p:ph type="title"/>
          </p:nvPr>
        </p:nvSpPr>
        <p:spPr>
          <a:xfrm>
            <a:off x="757335" y="512276"/>
            <a:ext cx="10515600" cy="558604"/>
          </a:xfrm>
        </p:spPr>
        <p:txBody>
          <a:bodyPr>
            <a:normAutofit/>
          </a:bodyPr>
          <a:lstStyle>
            <a:lvl1pPr>
              <a:defRPr sz="3200">
                <a:solidFill>
                  <a:srgbClr val="1E3258"/>
                </a:solidFill>
                <a:latin typeface="Source Sans Pro" panose="020B0503030403020204" pitchFamily="34" charset="0"/>
                <a:ea typeface="Source Sans Pro" panose="020B0503030403020204" pitchFamily="34" charset="0"/>
              </a:defRPr>
            </a:lvl1pPr>
          </a:lstStyle>
          <a:p>
            <a:r>
              <a:rPr lang="de-DE" dirty="0"/>
              <a:t>Mastertitelformat bearbeiten</a:t>
            </a:r>
          </a:p>
        </p:txBody>
      </p:sp>
      <p:sp>
        <p:nvSpPr>
          <p:cNvPr id="3" name="Textplatzhalter 2">
            <a:extLst>
              <a:ext uri="{FF2B5EF4-FFF2-40B4-BE49-F238E27FC236}">
                <a16:creationId xmlns:a16="http://schemas.microsoft.com/office/drawing/2014/main" id="{13ECB31A-1989-4623-8013-AFE1EC061D0E}"/>
              </a:ext>
            </a:extLst>
          </p:cNvPr>
          <p:cNvSpPr>
            <a:spLocks noGrp="1"/>
          </p:cNvSpPr>
          <p:nvPr>
            <p:ph type="body" sz="quarter" idx="14"/>
          </p:nvPr>
        </p:nvSpPr>
        <p:spPr>
          <a:xfrm>
            <a:off x="756000" y="1951200"/>
            <a:ext cx="10552113" cy="3535362"/>
          </a:xfrm>
        </p:spPr>
        <p:txBody>
          <a:bodyPr>
            <a:normAutofit/>
          </a:bodyPr>
          <a:lstStyle>
            <a:lvl1pPr marL="342000" indent="-342000">
              <a:lnSpc>
                <a:spcPct val="90000"/>
              </a:lnSpc>
              <a:spcBef>
                <a:spcPts val="600"/>
              </a:spcBef>
              <a:buFont typeface="Wingdings" panose="05000000000000000000" pitchFamily="2" charset="2"/>
              <a:buChar char="§"/>
              <a:defRPr sz="1600">
                <a:solidFill>
                  <a:srgbClr val="1E3258"/>
                </a:solidFill>
                <a:latin typeface="Source Sans Pro (Textkörper)"/>
              </a:defRPr>
            </a:lvl1pPr>
          </a:lstStyle>
          <a:p>
            <a:pPr lvl="0"/>
            <a:r>
              <a:rPr lang="de-DE" dirty="0"/>
              <a:t>Mastertextformat bearbeiten</a:t>
            </a:r>
          </a:p>
          <a:p>
            <a:pPr marL="342000" marR="0" lvl="0" indent="-342000" algn="l" defTabSz="914400" rtl="0" eaLnBrk="1" fontAlgn="auto" latinLnBrk="0" hangingPunct="1">
              <a:lnSpc>
                <a:spcPct val="90000"/>
              </a:lnSpc>
              <a:spcBef>
                <a:spcPts val="600"/>
              </a:spcBef>
              <a:spcAft>
                <a:spcPts val="0"/>
              </a:spcAft>
              <a:buClrTx/>
              <a:buSzTx/>
              <a:buFont typeface="Wingdings" panose="05000000000000000000" pitchFamily="2" charset="2"/>
              <a:buChar char="§"/>
              <a:tabLst/>
              <a:defRPr/>
            </a:pPr>
            <a:r>
              <a:rPr lang="de-DE" dirty="0"/>
              <a:t>Mastertextformat bearbeiten</a:t>
            </a:r>
          </a:p>
          <a:p>
            <a:pPr marL="342000" marR="0" lvl="0" indent="-342000" algn="l" defTabSz="914400" rtl="0" eaLnBrk="1" fontAlgn="auto" latinLnBrk="0" hangingPunct="1">
              <a:lnSpc>
                <a:spcPct val="90000"/>
              </a:lnSpc>
              <a:spcBef>
                <a:spcPts val="600"/>
              </a:spcBef>
              <a:spcAft>
                <a:spcPts val="0"/>
              </a:spcAft>
              <a:buClrTx/>
              <a:buSzTx/>
              <a:buFont typeface="Wingdings" panose="05000000000000000000" pitchFamily="2" charset="2"/>
              <a:buChar char="§"/>
              <a:tabLst/>
              <a:defRPr/>
            </a:pPr>
            <a:r>
              <a:rPr lang="de-DE" dirty="0"/>
              <a:t>Mastertextformat bearbeiten</a:t>
            </a:r>
          </a:p>
          <a:p>
            <a:pPr lvl="0"/>
            <a:endParaRPr lang="de-DE" dirty="0"/>
          </a:p>
          <a:p>
            <a:pPr lvl="0"/>
            <a:endParaRPr lang="de-DE" dirty="0"/>
          </a:p>
        </p:txBody>
      </p:sp>
    </p:spTree>
    <p:extLst>
      <p:ext uri="{BB962C8B-B14F-4D97-AF65-F5344CB8AC3E}">
        <p14:creationId xmlns:p14="http://schemas.microsoft.com/office/powerpoint/2010/main" val="218738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21/09/2021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21/09/2021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21/09/2021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‹Nr.›</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21/09/2021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‹Nr.›</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4"/>
            <a:ext cx="6596245" cy="3268520"/>
          </a:xfrm>
        </p:spPr>
        <p:txBody>
          <a:bodyPr>
            <a:normAutofit/>
          </a:bodyPr>
          <a:lstStyle/>
          <a:p>
            <a:pPr algn="r"/>
            <a:r>
              <a:rPr lang="en-GB" sz="4800" dirty="0">
                <a:solidFill>
                  <a:srgbClr val="FFFFFF"/>
                </a:solidFill>
                <a:ea typeface="+mj-lt"/>
                <a:cs typeface="+mj-lt"/>
              </a:rPr>
              <a:t>Out-Groups and Threats as a Foundation for Terrorist Rhetoric</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chor="t">
            <a:normAutofit/>
          </a:bodyPr>
          <a:lstStyle/>
          <a:p>
            <a:pPr algn="r"/>
            <a:r>
              <a:rPr lang="en-GB" dirty="0">
                <a:solidFill>
                  <a:srgbClr val="FFFFFF"/>
                </a:solidFill>
                <a:latin typeface="Calibri Light"/>
                <a:cs typeface="Calibri Light"/>
              </a:rPr>
              <a:t>A Natural Language Processing Based Sociopsychological Analysis of ISIS’s Al-Naba Magazine</a:t>
            </a:r>
            <a:endParaRPr lang="en-US"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hteck: abgerundete Ecken 20">
            <a:extLst>
              <a:ext uri="{FF2B5EF4-FFF2-40B4-BE49-F238E27FC236}">
                <a16:creationId xmlns:a16="http://schemas.microsoft.com/office/drawing/2014/main" id="{0C0AA668-BD5D-49E6-83E7-C07BBED990F2}"/>
              </a:ext>
            </a:extLst>
          </p:cNvPr>
          <p:cNvSpPr/>
          <p:nvPr/>
        </p:nvSpPr>
        <p:spPr>
          <a:xfrm>
            <a:off x="587830" y="1651876"/>
            <a:ext cx="11290039" cy="2145680"/>
          </a:xfrm>
          <a:prstGeom prst="roundRect">
            <a:avLst/>
          </a:prstGeom>
          <a:solidFill>
            <a:srgbClr val="CCFF99"/>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b="1" dirty="0">
              <a:solidFill>
                <a:schemeClr val="tx1"/>
              </a:solidFill>
            </a:endParaRPr>
          </a:p>
        </p:txBody>
      </p:sp>
      <p:sp>
        <p:nvSpPr>
          <p:cNvPr id="2" name="Foliennummernplatzhalter 1">
            <a:extLst>
              <a:ext uri="{FF2B5EF4-FFF2-40B4-BE49-F238E27FC236}">
                <a16:creationId xmlns:a16="http://schemas.microsoft.com/office/drawing/2014/main" id="{EEF91F5D-2E31-46DD-B154-1928A666B09C}"/>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3" name="Inhaltsplatzhalter 2">
            <a:extLst>
              <a:ext uri="{FF2B5EF4-FFF2-40B4-BE49-F238E27FC236}">
                <a16:creationId xmlns:a16="http://schemas.microsoft.com/office/drawing/2014/main" id="{1F0DCABD-04C6-4482-8CE5-7249D00A0346}"/>
              </a:ext>
            </a:extLst>
          </p:cNvPr>
          <p:cNvSpPr>
            <a:spLocks noGrp="1"/>
          </p:cNvSpPr>
          <p:nvPr>
            <p:ph sz="quarter" idx="13"/>
          </p:nvPr>
        </p:nvSpPr>
        <p:spPr/>
        <p:txBody>
          <a:bodyPr/>
          <a:lstStyle/>
          <a:p>
            <a:r>
              <a:rPr lang="de-DE" dirty="0"/>
              <a:t>A NLP </a:t>
            </a:r>
            <a:r>
              <a:rPr lang="de-DE" dirty="0" err="1"/>
              <a:t>pipeline</a:t>
            </a:r>
            <a:r>
              <a:rPr lang="de-DE" dirty="0"/>
              <a:t> </a:t>
            </a:r>
            <a:r>
              <a:rPr lang="de-DE" dirty="0" err="1"/>
              <a:t>step-by-step</a:t>
            </a:r>
            <a:endParaRPr lang="de-DE" dirty="0"/>
          </a:p>
        </p:txBody>
      </p:sp>
      <p:sp>
        <p:nvSpPr>
          <p:cNvPr id="4" name="Titel 3">
            <a:extLst>
              <a:ext uri="{FF2B5EF4-FFF2-40B4-BE49-F238E27FC236}">
                <a16:creationId xmlns:a16="http://schemas.microsoft.com/office/drawing/2014/main" id="{6878B2F5-750E-4B93-88BF-03EF12E06D26}"/>
              </a:ext>
            </a:extLst>
          </p:cNvPr>
          <p:cNvSpPr>
            <a:spLocks noGrp="1"/>
          </p:cNvSpPr>
          <p:nvPr>
            <p:ph type="title"/>
          </p:nvPr>
        </p:nvSpPr>
        <p:spPr/>
        <p:txBody>
          <a:bodyPr/>
          <a:lstStyle/>
          <a:p>
            <a:pPr>
              <a:spcBef>
                <a:spcPts val="0"/>
              </a:spcBef>
            </a:pPr>
            <a:r>
              <a:rPr lang="de-DE" sz="3200" dirty="0" err="1">
                <a:latin typeface="Source Sans Pro" panose="020B0503030403020204" pitchFamily="34" charset="0"/>
                <a:ea typeface="Source Sans Pro" panose="020B0503030403020204" pitchFamily="34" charset="0"/>
              </a:rPr>
              <a:t>Process</a:t>
            </a:r>
            <a:r>
              <a:rPr lang="de-DE" sz="3200" dirty="0">
                <a:latin typeface="Source Sans Pro" panose="020B0503030403020204" pitchFamily="34" charset="0"/>
                <a:ea typeface="Source Sans Pro" panose="020B0503030403020204" pitchFamily="34" charset="0"/>
              </a:rPr>
              <a:t> </a:t>
            </a:r>
            <a:r>
              <a:rPr lang="de-DE" dirty="0" err="1"/>
              <a:t>Overview</a:t>
            </a:r>
            <a:endParaRPr lang="de-DE" sz="3200" dirty="0">
              <a:latin typeface="Source Sans Pro" panose="020B0503030403020204" pitchFamily="34" charset="0"/>
              <a:ea typeface="Source Sans Pro" panose="020B0503030403020204" pitchFamily="34" charset="0"/>
            </a:endParaRPr>
          </a:p>
        </p:txBody>
      </p:sp>
      <p:sp>
        <p:nvSpPr>
          <p:cNvPr id="7" name="Rechteck: abgerundete Ecken 6">
            <a:extLst>
              <a:ext uri="{FF2B5EF4-FFF2-40B4-BE49-F238E27FC236}">
                <a16:creationId xmlns:a16="http://schemas.microsoft.com/office/drawing/2014/main" id="{F777B1AE-7EEF-4AEB-8083-113387410D30}"/>
              </a:ext>
            </a:extLst>
          </p:cNvPr>
          <p:cNvSpPr/>
          <p:nvPr/>
        </p:nvSpPr>
        <p:spPr>
          <a:xfrm>
            <a:off x="736888" y="2198176"/>
            <a:ext cx="3177935"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Parse PDFs</a:t>
            </a:r>
          </a:p>
          <a:p>
            <a:pPr marL="171450" indent="-171450">
              <a:buFont typeface="Arial" panose="020B0604020202020204" pitchFamily="34" charset="0"/>
              <a:buChar char="•"/>
            </a:pPr>
            <a:r>
              <a:rPr lang="de-DE" sz="1200" dirty="0">
                <a:solidFill>
                  <a:schemeClr val="tx1"/>
                </a:solidFill>
              </a:rPr>
              <a:t>283 </a:t>
            </a:r>
            <a:r>
              <a:rPr lang="de-DE" sz="1200" dirty="0" err="1">
                <a:solidFill>
                  <a:schemeClr val="tx1"/>
                </a:solidFill>
              </a:rPr>
              <a:t>issues</a:t>
            </a:r>
            <a:r>
              <a:rPr lang="de-DE" sz="1200" dirty="0">
                <a:solidFill>
                  <a:schemeClr val="tx1"/>
                </a:solidFill>
              </a:rPr>
              <a:t>, </a:t>
            </a:r>
            <a:r>
              <a:rPr lang="de-DE" sz="1200" dirty="0" err="1">
                <a:solidFill>
                  <a:schemeClr val="tx1"/>
                </a:solidFill>
              </a:rPr>
              <a:t>Oct</a:t>
            </a:r>
            <a:r>
              <a:rPr lang="de-DE" sz="1200" dirty="0">
                <a:solidFill>
                  <a:schemeClr val="tx1"/>
                </a:solidFill>
              </a:rPr>
              <a:t> 15 – Mar 21</a:t>
            </a:r>
          </a:p>
          <a:p>
            <a:pPr marL="171450" indent="-171450">
              <a:buFont typeface="Arial" panose="020B0604020202020204" pitchFamily="34" charset="0"/>
              <a:buChar char="•"/>
            </a:pPr>
            <a:r>
              <a:rPr lang="de-DE" sz="1200" dirty="0" err="1">
                <a:solidFill>
                  <a:schemeClr val="tx1"/>
                </a:solidFill>
              </a:rPr>
              <a:t>Several</a:t>
            </a:r>
            <a:r>
              <a:rPr lang="de-DE" sz="1200" dirty="0">
                <a:solidFill>
                  <a:schemeClr val="tx1"/>
                </a:solidFill>
              </a:rPr>
              <a:t> PDF-Parsers </a:t>
            </a:r>
            <a:r>
              <a:rPr lang="de-DE" sz="1200" dirty="0" err="1">
                <a:solidFill>
                  <a:schemeClr val="tx1"/>
                </a:solidFill>
              </a:rPr>
              <a:t>compared</a:t>
            </a:r>
            <a:endParaRPr lang="de-DE" sz="1200" dirty="0">
              <a:solidFill>
                <a:schemeClr val="tx1"/>
              </a:solidFill>
            </a:endParaRPr>
          </a:p>
        </p:txBody>
      </p:sp>
      <p:sp>
        <p:nvSpPr>
          <p:cNvPr id="33" name="Rechteck: abgerundete Ecken 32">
            <a:extLst>
              <a:ext uri="{FF2B5EF4-FFF2-40B4-BE49-F238E27FC236}">
                <a16:creationId xmlns:a16="http://schemas.microsoft.com/office/drawing/2014/main" id="{0F9EE7E4-989C-4926-9B91-2E3035C2DAA4}"/>
              </a:ext>
            </a:extLst>
          </p:cNvPr>
          <p:cNvSpPr/>
          <p:nvPr/>
        </p:nvSpPr>
        <p:spPr>
          <a:xfrm>
            <a:off x="4476340" y="2198176"/>
            <a:ext cx="3316367"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Simple </a:t>
            </a:r>
            <a:r>
              <a:rPr lang="de-DE" sz="1600" b="1" dirty="0" err="1">
                <a:solidFill>
                  <a:schemeClr val="tx1"/>
                </a:solidFill>
              </a:rPr>
              <a:t>text</a:t>
            </a:r>
            <a:r>
              <a:rPr lang="de-DE" sz="1600" b="1" dirty="0">
                <a:solidFill>
                  <a:schemeClr val="tx1"/>
                </a:solidFill>
              </a:rPr>
              <a:t> </a:t>
            </a:r>
            <a:r>
              <a:rPr lang="de-DE" sz="1600" b="1" dirty="0" err="1">
                <a:solidFill>
                  <a:schemeClr val="tx1"/>
                </a:solidFill>
              </a:rPr>
              <a:t>data</a:t>
            </a:r>
            <a:r>
              <a:rPr lang="de-DE" sz="1600" b="1" dirty="0">
                <a:solidFill>
                  <a:schemeClr val="tx1"/>
                </a:solidFill>
              </a:rPr>
              <a:t> </a:t>
            </a:r>
            <a:r>
              <a:rPr lang="de-DE" sz="1600" b="1" dirty="0" err="1">
                <a:solidFill>
                  <a:schemeClr val="tx1"/>
                </a:solidFill>
              </a:rPr>
              <a:t>preprocessing</a:t>
            </a:r>
            <a:endParaRPr lang="de-DE" sz="1600" b="1" dirty="0">
              <a:solidFill>
                <a:schemeClr val="tx1"/>
              </a:solidFill>
            </a:endParaRPr>
          </a:p>
          <a:p>
            <a:pPr marL="285750" indent="-285750">
              <a:buFont typeface="Arial" panose="020B0604020202020204" pitchFamily="34" charset="0"/>
              <a:buChar char="•"/>
            </a:pPr>
            <a:r>
              <a:rPr lang="de-DE" sz="1200" dirty="0" err="1">
                <a:solidFill>
                  <a:srgbClr val="202122"/>
                </a:solidFill>
              </a:rPr>
              <a:t>Removal</a:t>
            </a:r>
            <a:r>
              <a:rPr lang="de-DE" sz="1200" dirty="0">
                <a:solidFill>
                  <a:srgbClr val="202122"/>
                </a:solidFill>
              </a:rPr>
              <a:t>: </a:t>
            </a:r>
            <a:r>
              <a:rPr lang="de-DE" sz="1200" dirty="0" err="1">
                <a:solidFill>
                  <a:srgbClr val="202122"/>
                </a:solidFill>
              </a:rPr>
              <a:t>control</a:t>
            </a:r>
            <a:r>
              <a:rPr lang="de-DE" sz="1200" dirty="0">
                <a:solidFill>
                  <a:srgbClr val="202122"/>
                </a:solidFill>
              </a:rPr>
              <a:t> </a:t>
            </a:r>
            <a:r>
              <a:rPr lang="de-DE" sz="1200" dirty="0" err="1">
                <a:solidFill>
                  <a:srgbClr val="202122"/>
                </a:solidFill>
              </a:rPr>
              <a:t>characters</a:t>
            </a:r>
            <a:r>
              <a:rPr lang="de-DE" sz="1200" dirty="0">
                <a:solidFill>
                  <a:srgbClr val="202122"/>
                </a:solidFill>
              </a:rPr>
              <a:t>, </a:t>
            </a:r>
            <a:r>
              <a:rPr lang="de-DE" sz="1200" dirty="0" err="1">
                <a:solidFill>
                  <a:srgbClr val="202122"/>
                </a:solidFill>
              </a:rPr>
              <a:t>punctuation</a:t>
            </a:r>
            <a:r>
              <a:rPr lang="de-DE" sz="1200" dirty="0">
                <a:solidFill>
                  <a:srgbClr val="202122"/>
                </a:solidFill>
              </a:rPr>
              <a:t>, </a:t>
            </a:r>
            <a:r>
              <a:rPr lang="de-DE" sz="1200" dirty="0" err="1">
                <a:solidFill>
                  <a:srgbClr val="202122"/>
                </a:solidFill>
              </a:rPr>
              <a:t>numbers</a:t>
            </a:r>
            <a:r>
              <a:rPr lang="de-DE" sz="1200" dirty="0">
                <a:solidFill>
                  <a:srgbClr val="202122"/>
                </a:solidFill>
              </a:rPr>
              <a:t>…</a:t>
            </a:r>
          </a:p>
          <a:p>
            <a:pPr marL="285750" indent="-285750">
              <a:buFont typeface="Arial" panose="020B0604020202020204" pitchFamily="34" charset="0"/>
              <a:buChar char="•"/>
            </a:pPr>
            <a:r>
              <a:rPr lang="de-DE" sz="1200" dirty="0">
                <a:solidFill>
                  <a:srgbClr val="202122"/>
                </a:solidFill>
                <a:latin typeface="Arial" panose="020B0604020202020204" pitchFamily="34" charset="0"/>
              </a:rPr>
              <a:t>Date </a:t>
            </a:r>
            <a:r>
              <a:rPr lang="de-DE" sz="1200" dirty="0" err="1">
                <a:solidFill>
                  <a:srgbClr val="202122"/>
                </a:solidFill>
                <a:latin typeface="Arial" panose="020B0604020202020204" pitchFamily="34" charset="0"/>
              </a:rPr>
              <a:t>insertation</a:t>
            </a:r>
            <a:r>
              <a:rPr lang="de-DE" sz="1200" dirty="0">
                <a:solidFill>
                  <a:srgbClr val="202122"/>
                </a:solidFill>
                <a:latin typeface="Arial" panose="020B0604020202020204" pitchFamily="34" charset="0"/>
              </a:rPr>
              <a:t>, </a:t>
            </a:r>
            <a:r>
              <a:rPr lang="de-DE" sz="1200" dirty="0" err="1">
                <a:solidFill>
                  <a:srgbClr val="202122"/>
                </a:solidFill>
                <a:latin typeface="Arial" panose="020B0604020202020204" pitchFamily="34" charset="0"/>
              </a:rPr>
              <a:t>tokenization</a:t>
            </a:r>
            <a:r>
              <a:rPr lang="de-DE" sz="1200" dirty="0">
                <a:solidFill>
                  <a:srgbClr val="202122"/>
                </a:solidFill>
                <a:latin typeface="Arial" panose="020B0604020202020204" pitchFamily="34" charset="0"/>
              </a:rPr>
              <a:t>, Word </a:t>
            </a:r>
            <a:r>
              <a:rPr lang="de-DE" sz="1200" dirty="0" err="1">
                <a:solidFill>
                  <a:srgbClr val="202122"/>
                </a:solidFill>
                <a:latin typeface="Arial" panose="020B0604020202020204" pitchFamily="34" charset="0"/>
              </a:rPr>
              <a:t>mirroring</a:t>
            </a:r>
            <a:endParaRPr lang="de-DE" sz="1050" dirty="0">
              <a:solidFill>
                <a:srgbClr val="202122"/>
              </a:solidFill>
              <a:latin typeface="Arial" panose="020B0604020202020204" pitchFamily="34" charset="0"/>
            </a:endParaRPr>
          </a:p>
        </p:txBody>
      </p:sp>
      <p:sp>
        <p:nvSpPr>
          <p:cNvPr id="35" name="Rechteck: abgerundete Ecken 34">
            <a:extLst>
              <a:ext uri="{FF2B5EF4-FFF2-40B4-BE49-F238E27FC236}">
                <a16:creationId xmlns:a16="http://schemas.microsoft.com/office/drawing/2014/main" id="{4FD28997-8CBF-4E5D-8DFD-1DF55C963ED7}"/>
              </a:ext>
            </a:extLst>
          </p:cNvPr>
          <p:cNvSpPr/>
          <p:nvPr/>
        </p:nvSpPr>
        <p:spPr>
          <a:xfrm>
            <a:off x="8366587" y="2220682"/>
            <a:ext cx="3316367"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err="1">
                <a:solidFill>
                  <a:schemeClr val="tx1"/>
                </a:solidFill>
              </a:rPr>
              <a:t>Removal</a:t>
            </a:r>
            <a:r>
              <a:rPr lang="de-DE" sz="1600" b="1" dirty="0">
                <a:solidFill>
                  <a:schemeClr val="tx1"/>
                </a:solidFill>
              </a:rPr>
              <a:t> </a:t>
            </a:r>
            <a:r>
              <a:rPr lang="de-DE" sz="1600" b="1" dirty="0" err="1">
                <a:solidFill>
                  <a:schemeClr val="tx1"/>
                </a:solidFill>
              </a:rPr>
              <a:t>of</a:t>
            </a:r>
            <a:r>
              <a:rPr lang="de-DE" sz="1600" b="1" dirty="0">
                <a:solidFill>
                  <a:schemeClr val="tx1"/>
                </a:solidFill>
              </a:rPr>
              <a:t> </a:t>
            </a:r>
            <a:r>
              <a:rPr lang="de-DE" sz="1600" b="1" dirty="0" err="1">
                <a:solidFill>
                  <a:schemeClr val="tx1"/>
                </a:solidFill>
              </a:rPr>
              <a:t>stop-words</a:t>
            </a:r>
            <a:endParaRPr lang="de-DE" sz="1600" b="1" dirty="0">
              <a:solidFill>
                <a:schemeClr val="tx1"/>
              </a:solidFill>
            </a:endParaRPr>
          </a:p>
          <a:p>
            <a:pPr marL="171450" indent="-171450">
              <a:buFont typeface="Arial" panose="020B0604020202020204" pitchFamily="34" charset="0"/>
              <a:buChar char="•"/>
            </a:pPr>
            <a:r>
              <a:rPr lang="de-DE" sz="1200" dirty="0">
                <a:solidFill>
                  <a:schemeClr val="tx1"/>
                </a:solidFill>
              </a:rPr>
              <a:t>NLTKs </a:t>
            </a:r>
            <a:r>
              <a:rPr lang="de-DE" sz="1200" dirty="0" err="1">
                <a:solidFill>
                  <a:schemeClr val="tx1"/>
                </a:solidFill>
              </a:rPr>
              <a:t>Arabic</a:t>
            </a:r>
            <a:r>
              <a:rPr lang="de-DE" sz="1200" dirty="0">
                <a:solidFill>
                  <a:schemeClr val="tx1"/>
                </a:solidFill>
              </a:rPr>
              <a:t> </a:t>
            </a:r>
            <a:r>
              <a:rPr lang="de-DE" sz="1200" dirty="0" err="1">
                <a:solidFill>
                  <a:schemeClr val="tx1"/>
                </a:solidFill>
              </a:rPr>
              <a:t>stop-word</a:t>
            </a:r>
            <a:r>
              <a:rPr lang="de-DE" sz="1200" dirty="0">
                <a:solidFill>
                  <a:schemeClr val="tx1"/>
                </a:solidFill>
              </a:rPr>
              <a:t> </a:t>
            </a:r>
            <a:r>
              <a:rPr lang="de-DE" sz="1200" dirty="0" err="1">
                <a:solidFill>
                  <a:schemeClr val="tx1"/>
                </a:solidFill>
              </a:rPr>
              <a:t>dictionary</a:t>
            </a:r>
            <a:endParaRPr lang="de-DE" sz="1200" dirty="0">
              <a:solidFill>
                <a:schemeClr val="tx1"/>
              </a:solidFill>
            </a:endParaRPr>
          </a:p>
          <a:p>
            <a:pPr marL="171450" indent="-171450">
              <a:buFont typeface="Arial" panose="020B0604020202020204" pitchFamily="34" charset="0"/>
              <a:buChar char="•"/>
            </a:pPr>
            <a:r>
              <a:rPr lang="de-DE" sz="1200" dirty="0">
                <a:solidFill>
                  <a:schemeClr val="tx1"/>
                </a:solidFill>
              </a:rPr>
              <a:t>Not </a:t>
            </a:r>
            <a:r>
              <a:rPr lang="de-DE" sz="1200" dirty="0" err="1">
                <a:solidFill>
                  <a:schemeClr val="tx1"/>
                </a:solidFill>
              </a:rPr>
              <a:t>satisfactory</a:t>
            </a:r>
            <a:r>
              <a:rPr lang="de-DE" sz="1200" dirty="0">
                <a:solidFill>
                  <a:schemeClr val="tx1"/>
                </a:solidFill>
              </a:rPr>
              <a:t> – </a:t>
            </a:r>
            <a:r>
              <a:rPr lang="de-DE" sz="1200" dirty="0" err="1">
                <a:solidFill>
                  <a:schemeClr val="tx1"/>
                </a:solidFill>
              </a:rPr>
              <a:t>adjusted</a:t>
            </a:r>
            <a:r>
              <a:rPr lang="de-DE" sz="1200" dirty="0">
                <a:solidFill>
                  <a:schemeClr val="tx1"/>
                </a:solidFill>
              </a:rPr>
              <a:t> </a:t>
            </a:r>
            <a:r>
              <a:rPr lang="de-DE" sz="1200" dirty="0" err="1">
                <a:solidFill>
                  <a:schemeClr val="tx1"/>
                </a:solidFill>
              </a:rPr>
              <a:t>by</a:t>
            </a:r>
            <a:r>
              <a:rPr lang="de-DE" sz="1200" dirty="0">
                <a:solidFill>
                  <a:schemeClr val="tx1"/>
                </a:solidFill>
              </a:rPr>
              <a:t> </a:t>
            </a:r>
            <a:r>
              <a:rPr lang="de-DE" sz="1200" dirty="0" err="1">
                <a:solidFill>
                  <a:schemeClr val="tx1"/>
                </a:solidFill>
              </a:rPr>
              <a:t>hand</a:t>
            </a:r>
            <a:endParaRPr lang="de-DE" sz="1200" dirty="0">
              <a:solidFill>
                <a:schemeClr val="tx1"/>
              </a:solidFill>
            </a:endParaRPr>
          </a:p>
          <a:p>
            <a:r>
              <a:rPr lang="de-DE" dirty="0">
                <a:solidFill>
                  <a:schemeClr val="tx1"/>
                </a:solidFill>
              </a:rPr>
              <a:t>  </a:t>
            </a:r>
          </a:p>
        </p:txBody>
      </p:sp>
      <p:sp>
        <p:nvSpPr>
          <p:cNvPr id="14" name="Pfeil: nach rechts 13">
            <a:extLst>
              <a:ext uri="{FF2B5EF4-FFF2-40B4-BE49-F238E27FC236}">
                <a16:creationId xmlns:a16="http://schemas.microsoft.com/office/drawing/2014/main" id="{8E5CAAAD-0087-4D2D-A5EF-0A2B1D7C933B}"/>
              </a:ext>
            </a:extLst>
          </p:cNvPr>
          <p:cNvSpPr/>
          <p:nvPr/>
        </p:nvSpPr>
        <p:spPr>
          <a:xfrm>
            <a:off x="3929558" y="2539164"/>
            <a:ext cx="544409" cy="907166"/>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rechts 14">
            <a:extLst>
              <a:ext uri="{FF2B5EF4-FFF2-40B4-BE49-F238E27FC236}">
                <a16:creationId xmlns:a16="http://schemas.microsoft.com/office/drawing/2014/main" id="{C60A6EE0-35E6-4A3F-9D17-E35C92670610}"/>
              </a:ext>
            </a:extLst>
          </p:cNvPr>
          <p:cNvSpPr/>
          <p:nvPr/>
        </p:nvSpPr>
        <p:spPr>
          <a:xfrm>
            <a:off x="7807443" y="2539164"/>
            <a:ext cx="559144" cy="907166"/>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9596C512-FB67-4621-B41E-24C67160B9F7}"/>
              </a:ext>
            </a:extLst>
          </p:cNvPr>
          <p:cNvSpPr txBox="1"/>
          <p:nvPr/>
        </p:nvSpPr>
        <p:spPr>
          <a:xfrm>
            <a:off x="736888" y="1779527"/>
            <a:ext cx="2272244" cy="369332"/>
          </a:xfrm>
          <a:prstGeom prst="rect">
            <a:avLst/>
          </a:prstGeom>
          <a:noFill/>
        </p:spPr>
        <p:txBody>
          <a:bodyPr wrap="square" rtlCol="0">
            <a:spAutoFit/>
          </a:bodyPr>
          <a:lstStyle/>
          <a:p>
            <a:r>
              <a:rPr lang="de-DE" b="1" u="sng" dirty="0"/>
              <a:t>Basic Processing</a:t>
            </a:r>
          </a:p>
        </p:txBody>
      </p:sp>
      <p:sp>
        <p:nvSpPr>
          <p:cNvPr id="17" name="Rechteck: abgerundete Ecken 16">
            <a:extLst>
              <a:ext uri="{FF2B5EF4-FFF2-40B4-BE49-F238E27FC236}">
                <a16:creationId xmlns:a16="http://schemas.microsoft.com/office/drawing/2014/main" id="{AF96FE82-36A4-4C26-ABF7-CFD7FB6E379C}"/>
              </a:ext>
            </a:extLst>
          </p:cNvPr>
          <p:cNvSpPr/>
          <p:nvPr/>
        </p:nvSpPr>
        <p:spPr>
          <a:xfrm>
            <a:off x="587830" y="4378552"/>
            <a:ext cx="7408505" cy="2145680"/>
          </a:xfrm>
          <a:prstGeom prst="roundRect">
            <a:avLst/>
          </a:prstGeom>
          <a:solidFill>
            <a:srgbClr val="FFFFCC"/>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b="1" dirty="0">
              <a:solidFill>
                <a:schemeClr val="tx1"/>
              </a:solidFill>
            </a:endParaRPr>
          </a:p>
        </p:txBody>
      </p:sp>
      <p:sp>
        <p:nvSpPr>
          <p:cNvPr id="18" name="Rechteck: abgerundete Ecken 17">
            <a:extLst>
              <a:ext uri="{FF2B5EF4-FFF2-40B4-BE49-F238E27FC236}">
                <a16:creationId xmlns:a16="http://schemas.microsoft.com/office/drawing/2014/main" id="{F8839FED-F750-4DF2-A4A4-1F5F096DE3A0}"/>
              </a:ext>
            </a:extLst>
          </p:cNvPr>
          <p:cNvSpPr/>
          <p:nvPr/>
        </p:nvSpPr>
        <p:spPr>
          <a:xfrm>
            <a:off x="736888" y="4924852"/>
            <a:ext cx="3177935"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err="1">
                <a:solidFill>
                  <a:schemeClr val="tx1"/>
                </a:solidFill>
              </a:rPr>
              <a:t>Comparance</a:t>
            </a:r>
            <a:r>
              <a:rPr lang="de-DE" sz="1600" b="1" dirty="0">
                <a:solidFill>
                  <a:schemeClr val="tx1"/>
                </a:solidFill>
              </a:rPr>
              <a:t> </a:t>
            </a:r>
            <a:r>
              <a:rPr lang="de-DE" sz="1600" b="1" dirty="0" err="1">
                <a:solidFill>
                  <a:schemeClr val="tx1"/>
                </a:solidFill>
              </a:rPr>
              <a:t>against</a:t>
            </a:r>
            <a:r>
              <a:rPr lang="de-DE" sz="1600" b="1" dirty="0">
                <a:solidFill>
                  <a:schemeClr val="tx1"/>
                </a:solidFill>
              </a:rPr>
              <a:t> </a:t>
            </a:r>
            <a:r>
              <a:rPr lang="de-DE" sz="1600" b="1" i="1" dirty="0" err="1">
                <a:solidFill>
                  <a:schemeClr val="tx1"/>
                </a:solidFill>
              </a:rPr>
              <a:t>Alittihad</a:t>
            </a:r>
            <a:r>
              <a:rPr lang="de-DE" sz="1600" b="1" i="1" dirty="0">
                <a:solidFill>
                  <a:schemeClr val="tx1"/>
                </a:solidFill>
              </a:rPr>
              <a:t> </a:t>
            </a:r>
            <a:r>
              <a:rPr lang="de-DE" sz="1600" b="1" i="1" dirty="0" err="1">
                <a:solidFill>
                  <a:schemeClr val="tx1"/>
                </a:solidFill>
              </a:rPr>
              <a:t>newspaper</a:t>
            </a:r>
            <a:r>
              <a:rPr lang="de-DE" sz="1600" b="1" dirty="0">
                <a:solidFill>
                  <a:schemeClr val="tx1"/>
                </a:solidFill>
              </a:rPr>
              <a:t> </a:t>
            </a:r>
            <a:r>
              <a:rPr lang="de-DE" sz="1600" b="1" dirty="0" err="1">
                <a:solidFill>
                  <a:schemeClr val="tx1"/>
                </a:solidFill>
              </a:rPr>
              <a:t>corpus</a:t>
            </a:r>
            <a:endParaRPr lang="de-DE" sz="1600" b="1" dirty="0">
              <a:solidFill>
                <a:schemeClr val="tx1"/>
              </a:solidFill>
            </a:endParaRPr>
          </a:p>
          <a:p>
            <a:pPr marL="171450" indent="-171450">
              <a:buFont typeface="Arial" panose="020B0604020202020204" pitchFamily="34" charset="0"/>
              <a:buChar char="•"/>
            </a:pPr>
            <a:r>
              <a:rPr lang="de-DE" sz="1200" dirty="0" err="1">
                <a:solidFill>
                  <a:schemeClr val="tx1"/>
                </a:solidFill>
              </a:rPr>
              <a:t>Assure</a:t>
            </a:r>
            <a:r>
              <a:rPr lang="de-DE" sz="1200" dirty="0">
                <a:solidFill>
                  <a:schemeClr val="tx1"/>
                </a:solidFill>
              </a:rPr>
              <a:t> </a:t>
            </a:r>
            <a:r>
              <a:rPr lang="de-DE" sz="1200" dirty="0" err="1">
                <a:solidFill>
                  <a:schemeClr val="tx1"/>
                </a:solidFill>
              </a:rPr>
              <a:t>that</a:t>
            </a:r>
            <a:r>
              <a:rPr lang="de-DE" sz="1200" dirty="0">
                <a:solidFill>
                  <a:schemeClr val="tx1"/>
                </a:solidFill>
              </a:rPr>
              <a:t> </a:t>
            </a:r>
            <a:r>
              <a:rPr lang="de-DE" sz="1200" dirty="0" err="1">
                <a:solidFill>
                  <a:schemeClr val="tx1"/>
                </a:solidFill>
              </a:rPr>
              <a:t>wrongly</a:t>
            </a:r>
            <a:r>
              <a:rPr lang="de-DE" sz="1200" dirty="0">
                <a:solidFill>
                  <a:schemeClr val="tx1"/>
                </a:solidFill>
              </a:rPr>
              <a:t> </a:t>
            </a:r>
            <a:r>
              <a:rPr lang="de-DE" sz="1200" dirty="0" err="1">
                <a:solidFill>
                  <a:schemeClr val="tx1"/>
                </a:solidFill>
              </a:rPr>
              <a:t>parsed</a:t>
            </a:r>
            <a:r>
              <a:rPr lang="de-DE" sz="1200" dirty="0">
                <a:solidFill>
                  <a:schemeClr val="tx1"/>
                </a:solidFill>
              </a:rPr>
              <a:t> </a:t>
            </a:r>
            <a:r>
              <a:rPr lang="de-DE" sz="1200" dirty="0" err="1">
                <a:solidFill>
                  <a:schemeClr val="tx1"/>
                </a:solidFill>
              </a:rPr>
              <a:t>words</a:t>
            </a:r>
            <a:r>
              <a:rPr lang="de-DE" sz="1200" dirty="0">
                <a:solidFill>
                  <a:schemeClr val="tx1"/>
                </a:solidFill>
              </a:rPr>
              <a:t> </a:t>
            </a:r>
            <a:r>
              <a:rPr lang="de-DE" sz="1200" dirty="0" err="1">
                <a:solidFill>
                  <a:schemeClr val="tx1"/>
                </a:solidFill>
              </a:rPr>
              <a:t>are</a:t>
            </a:r>
            <a:r>
              <a:rPr lang="de-DE" sz="1200" dirty="0">
                <a:solidFill>
                  <a:schemeClr val="tx1"/>
                </a:solidFill>
              </a:rPr>
              <a:t> </a:t>
            </a:r>
            <a:r>
              <a:rPr lang="de-DE" sz="1200" dirty="0" err="1">
                <a:solidFill>
                  <a:schemeClr val="tx1"/>
                </a:solidFill>
              </a:rPr>
              <a:t>removed</a:t>
            </a:r>
            <a:endParaRPr lang="de-DE" sz="1200" dirty="0">
              <a:solidFill>
                <a:schemeClr val="tx1"/>
              </a:solidFill>
            </a:endParaRPr>
          </a:p>
        </p:txBody>
      </p:sp>
      <p:sp>
        <p:nvSpPr>
          <p:cNvPr id="19" name="Rechteck: abgerundete Ecken 18">
            <a:extLst>
              <a:ext uri="{FF2B5EF4-FFF2-40B4-BE49-F238E27FC236}">
                <a16:creationId xmlns:a16="http://schemas.microsoft.com/office/drawing/2014/main" id="{EC47AB5C-7B20-4755-B60F-BDFB49511385}"/>
              </a:ext>
            </a:extLst>
          </p:cNvPr>
          <p:cNvSpPr/>
          <p:nvPr/>
        </p:nvSpPr>
        <p:spPr>
          <a:xfrm>
            <a:off x="4476340" y="4924852"/>
            <a:ext cx="3316367"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Hand-</a:t>
            </a:r>
            <a:r>
              <a:rPr lang="de-DE" sz="1600" b="1" dirty="0" err="1">
                <a:solidFill>
                  <a:schemeClr val="tx1"/>
                </a:solidFill>
              </a:rPr>
              <a:t>selected</a:t>
            </a:r>
            <a:r>
              <a:rPr lang="de-DE" sz="1600" b="1" dirty="0">
                <a:solidFill>
                  <a:schemeClr val="tx1"/>
                </a:solidFill>
              </a:rPr>
              <a:t> </a:t>
            </a:r>
            <a:r>
              <a:rPr lang="de-DE" sz="1600" b="1" dirty="0" err="1">
                <a:solidFill>
                  <a:schemeClr val="tx1"/>
                </a:solidFill>
              </a:rPr>
              <a:t>most</a:t>
            </a:r>
            <a:r>
              <a:rPr lang="de-DE" sz="1600" b="1" dirty="0">
                <a:solidFill>
                  <a:schemeClr val="tx1"/>
                </a:solidFill>
              </a:rPr>
              <a:t> </a:t>
            </a:r>
            <a:r>
              <a:rPr lang="de-DE" sz="1600" b="1" dirty="0" err="1">
                <a:solidFill>
                  <a:schemeClr val="tx1"/>
                </a:solidFill>
              </a:rPr>
              <a:t>occuring</a:t>
            </a:r>
            <a:r>
              <a:rPr lang="de-DE" sz="1600" b="1" dirty="0">
                <a:solidFill>
                  <a:schemeClr val="tx1"/>
                </a:solidFill>
              </a:rPr>
              <a:t> </a:t>
            </a:r>
            <a:r>
              <a:rPr lang="de-DE" sz="1600" b="1" dirty="0" err="1">
                <a:solidFill>
                  <a:schemeClr val="tx1"/>
                </a:solidFill>
              </a:rPr>
              <a:t>words</a:t>
            </a:r>
            <a:endParaRPr lang="de-DE" sz="1600" b="1" dirty="0">
              <a:solidFill>
                <a:schemeClr val="tx1"/>
              </a:solidFill>
            </a:endParaRPr>
          </a:p>
          <a:p>
            <a:pPr marL="285750" indent="-285750">
              <a:buFont typeface="Arial" panose="020B0604020202020204" pitchFamily="34" charset="0"/>
              <a:buChar char="•"/>
            </a:pPr>
            <a:r>
              <a:rPr lang="de-DE" sz="1200" dirty="0">
                <a:solidFill>
                  <a:srgbClr val="202122"/>
                </a:solidFill>
              </a:rPr>
              <a:t>Check </a:t>
            </a:r>
            <a:r>
              <a:rPr lang="de-DE" sz="1200" dirty="0" err="1">
                <a:solidFill>
                  <a:srgbClr val="202122"/>
                </a:solidFill>
              </a:rPr>
              <a:t>the</a:t>
            </a:r>
            <a:r>
              <a:rPr lang="de-DE" sz="1200" dirty="0">
                <a:solidFill>
                  <a:srgbClr val="202122"/>
                </a:solidFill>
              </a:rPr>
              <a:t> 500 </a:t>
            </a:r>
            <a:r>
              <a:rPr lang="de-DE" sz="1200" dirty="0" err="1">
                <a:solidFill>
                  <a:srgbClr val="202122"/>
                </a:solidFill>
              </a:rPr>
              <a:t>most</a:t>
            </a:r>
            <a:r>
              <a:rPr lang="de-DE" sz="1200" dirty="0">
                <a:solidFill>
                  <a:srgbClr val="202122"/>
                </a:solidFill>
              </a:rPr>
              <a:t> </a:t>
            </a:r>
            <a:r>
              <a:rPr lang="de-DE" sz="1200" dirty="0" err="1">
                <a:solidFill>
                  <a:srgbClr val="202122"/>
                </a:solidFill>
              </a:rPr>
              <a:t>occuring</a:t>
            </a:r>
            <a:r>
              <a:rPr lang="de-DE" sz="1200" dirty="0">
                <a:solidFill>
                  <a:srgbClr val="202122"/>
                </a:solidFill>
              </a:rPr>
              <a:t> </a:t>
            </a:r>
            <a:r>
              <a:rPr lang="de-DE" sz="1200" dirty="0" err="1">
                <a:solidFill>
                  <a:srgbClr val="202122"/>
                </a:solidFill>
              </a:rPr>
              <a:t>words</a:t>
            </a:r>
            <a:r>
              <a:rPr lang="de-DE" sz="1200" dirty="0">
                <a:solidFill>
                  <a:srgbClr val="202122"/>
                </a:solidFill>
              </a:rPr>
              <a:t> </a:t>
            </a:r>
            <a:r>
              <a:rPr lang="de-DE" sz="1200" dirty="0" err="1">
                <a:solidFill>
                  <a:srgbClr val="202122"/>
                </a:solidFill>
              </a:rPr>
              <a:t>from</a:t>
            </a:r>
            <a:r>
              <a:rPr lang="de-DE" sz="1200" dirty="0">
                <a:solidFill>
                  <a:srgbClr val="202122"/>
                </a:solidFill>
              </a:rPr>
              <a:t> </a:t>
            </a:r>
            <a:r>
              <a:rPr lang="de-DE" sz="1200" dirty="0" err="1">
                <a:solidFill>
                  <a:srgbClr val="202122"/>
                </a:solidFill>
              </a:rPr>
              <a:t>the</a:t>
            </a:r>
            <a:r>
              <a:rPr lang="de-DE" sz="1200" dirty="0">
                <a:solidFill>
                  <a:srgbClr val="202122"/>
                </a:solidFill>
              </a:rPr>
              <a:t> original </a:t>
            </a:r>
            <a:r>
              <a:rPr lang="de-DE" sz="1200" dirty="0" err="1">
                <a:solidFill>
                  <a:srgbClr val="202122"/>
                </a:solidFill>
              </a:rPr>
              <a:t>data</a:t>
            </a:r>
            <a:r>
              <a:rPr lang="de-DE" sz="1200" dirty="0">
                <a:solidFill>
                  <a:srgbClr val="202122"/>
                </a:solidFill>
              </a:rPr>
              <a:t> </a:t>
            </a:r>
            <a:r>
              <a:rPr lang="de-DE" sz="1200" dirty="0" err="1">
                <a:solidFill>
                  <a:srgbClr val="202122"/>
                </a:solidFill>
              </a:rPr>
              <a:t>to</a:t>
            </a:r>
            <a:r>
              <a:rPr lang="de-DE" sz="1200" dirty="0">
                <a:solidFill>
                  <a:srgbClr val="202122"/>
                </a:solidFill>
              </a:rPr>
              <a:t> not </a:t>
            </a:r>
            <a:r>
              <a:rPr lang="de-DE" sz="1200" dirty="0" err="1">
                <a:solidFill>
                  <a:srgbClr val="202122"/>
                </a:solidFill>
              </a:rPr>
              <a:t>remove</a:t>
            </a:r>
            <a:r>
              <a:rPr lang="de-DE" sz="1200" dirty="0">
                <a:solidFill>
                  <a:srgbClr val="202122"/>
                </a:solidFill>
              </a:rPr>
              <a:t> ISIS-</a:t>
            </a:r>
            <a:r>
              <a:rPr lang="de-DE" sz="1200" dirty="0" err="1">
                <a:solidFill>
                  <a:srgbClr val="202122"/>
                </a:solidFill>
              </a:rPr>
              <a:t>specific</a:t>
            </a:r>
            <a:r>
              <a:rPr lang="de-DE" sz="1200" dirty="0">
                <a:solidFill>
                  <a:srgbClr val="202122"/>
                </a:solidFill>
              </a:rPr>
              <a:t> </a:t>
            </a:r>
            <a:r>
              <a:rPr lang="de-DE" sz="1200" dirty="0" err="1">
                <a:solidFill>
                  <a:srgbClr val="202122"/>
                </a:solidFill>
              </a:rPr>
              <a:t>words</a:t>
            </a:r>
            <a:endParaRPr lang="de-DE" sz="1050" dirty="0">
              <a:solidFill>
                <a:srgbClr val="202122"/>
              </a:solidFill>
              <a:latin typeface="Arial" panose="020B0604020202020204" pitchFamily="34" charset="0"/>
            </a:endParaRPr>
          </a:p>
        </p:txBody>
      </p:sp>
      <p:sp>
        <p:nvSpPr>
          <p:cNvPr id="20" name="Rechteck: abgerundete Ecken 19">
            <a:extLst>
              <a:ext uri="{FF2B5EF4-FFF2-40B4-BE49-F238E27FC236}">
                <a16:creationId xmlns:a16="http://schemas.microsoft.com/office/drawing/2014/main" id="{E0EF6352-855F-4FDB-ADF1-5AD109F33E6C}"/>
              </a:ext>
            </a:extLst>
          </p:cNvPr>
          <p:cNvSpPr/>
          <p:nvPr/>
        </p:nvSpPr>
        <p:spPr>
          <a:xfrm>
            <a:off x="8702489" y="4705319"/>
            <a:ext cx="3316367" cy="1437984"/>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Final </a:t>
            </a:r>
            <a:r>
              <a:rPr lang="de-DE" sz="1600" b="1" dirty="0" err="1">
                <a:solidFill>
                  <a:schemeClr val="tx1"/>
                </a:solidFill>
              </a:rPr>
              <a:t>preprocessed</a:t>
            </a:r>
            <a:r>
              <a:rPr lang="de-DE" sz="1600" b="1" dirty="0">
                <a:solidFill>
                  <a:schemeClr val="tx1"/>
                </a:solidFill>
              </a:rPr>
              <a:t> </a:t>
            </a:r>
            <a:r>
              <a:rPr lang="de-DE" sz="1600" b="1" dirty="0" err="1">
                <a:solidFill>
                  <a:schemeClr val="tx1"/>
                </a:solidFill>
              </a:rPr>
              <a:t>data</a:t>
            </a:r>
            <a:endParaRPr lang="de-DE" sz="1600" b="1" dirty="0">
              <a:solidFill>
                <a:schemeClr val="tx1"/>
              </a:solidFill>
            </a:endParaRPr>
          </a:p>
          <a:p>
            <a:pPr marL="171450" indent="-171450">
              <a:buFont typeface="Arial" panose="020B0604020202020204" pitchFamily="34" charset="0"/>
              <a:buChar char="•"/>
            </a:pPr>
            <a:r>
              <a:rPr lang="de-DE" sz="1200" dirty="0">
                <a:solidFill>
                  <a:schemeClr val="tx1"/>
                </a:solidFill>
              </a:rPr>
              <a:t>Data </a:t>
            </a:r>
            <a:r>
              <a:rPr lang="de-DE" sz="1200" dirty="0" err="1">
                <a:solidFill>
                  <a:schemeClr val="tx1"/>
                </a:solidFill>
              </a:rPr>
              <a:t>ready</a:t>
            </a:r>
            <a:r>
              <a:rPr lang="de-DE" sz="1200" dirty="0">
                <a:solidFill>
                  <a:schemeClr val="tx1"/>
                </a:solidFill>
              </a:rPr>
              <a:t> </a:t>
            </a:r>
            <a:r>
              <a:rPr lang="de-DE" sz="1200" dirty="0" err="1">
                <a:solidFill>
                  <a:schemeClr val="tx1"/>
                </a:solidFill>
              </a:rPr>
              <a:t>for</a:t>
            </a:r>
            <a:r>
              <a:rPr lang="de-DE" sz="1200" dirty="0">
                <a:solidFill>
                  <a:schemeClr val="tx1"/>
                </a:solidFill>
              </a:rPr>
              <a:t> </a:t>
            </a:r>
            <a:r>
              <a:rPr lang="de-DE" sz="1200" dirty="0" err="1">
                <a:solidFill>
                  <a:schemeClr val="tx1"/>
                </a:solidFill>
              </a:rPr>
              <a:t>analysis</a:t>
            </a:r>
            <a:endParaRPr lang="de-DE" sz="1200" dirty="0">
              <a:solidFill>
                <a:schemeClr val="tx1"/>
              </a:solidFill>
            </a:endParaRPr>
          </a:p>
          <a:p>
            <a:r>
              <a:rPr lang="de-DE" dirty="0">
                <a:solidFill>
                  <a:schemeClr val="tx1"/>
                </a:solidFill>
              </a:rPr>
              <a:t>  </a:t>
            </a:r>
          </a:p>
        </p:txBody>
      </p:sp>
      <p:sp>
        <p:nvSpPr>
          <p:cNvPr id="22" name="Pfeil: nach rechts 21">
            <a:extLst>
              <a:ext uri="{FF2B5EF4-FFF2-40B4-BE49-F238E27FC236}">
                <a16:creationId xmlns:a16="http://schemas.microsoft.com/office/drawing/2014/main" id="{5A72ED5A-297E-42D5-8C80-7116B927325C}"/>
              </a:ext>
            </a:extLst>
          </p:cNvPr>
          <p:cNvSpPr/>
          <p:nvPr/>
        </p:nvSpPr>
        <p:spPr>
          <a:xfrm>
            <a:off x="3929558" y="5265840"/>
            <a:ext cx="544409" cy="907166"/>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Pfeil: nach rechts 22">
            <a:extLst>
              <a:ext uri="{FF2B5EF4-FFF2-40B4-BE49-F238E27FC236}">
                <a16:creationId xmlns:a16="http://schemas.microsoft.com/office/drawing/2014/main" id="{23357CF1-CEF8-47AF-BC0E-37B82FF0BF43}"/>
              </a:ext>
            </a:extLst>
          </p:cNvPr>
          <p:cNvSpPr/>
          <p:nvPr/>
        </p:nvSpPr>
        <p:spPr>
          <a:xfrm>
            <a:off x="8011069" y="4970728"/>
            <a:ext cx="691419" cy="907166"/>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Textfeld 23">
            <a:extLst>
              <a:ext uri="{FF2B5EF4-FFF2-40B4-BE49-F238E27FC236}">
                <a16:creationId xmlns:a16="http://schemas.microsoft.com/office/drawing/2014/main" id="{1485A850-244A-4A06-A8EE-EE0DCCB3FB02}"/>
              </a:ext>
            </a:extLst>
          </p:cNvPr>
          <p:cNvSpPr txBox="1"/>
          <p:nvPr/>
        </p:nvSpPr>
        <p:spPr>
          <a:xfrm>
            <a:off x="736887" y="4506203"/>
            <a:ext cx="3544537" cy="369332"/>
          </a:xfrm>
          <a:prstGeom prst="rect">
            <a:avLst/>
          </a:prstGeom>
          <a:noFill/>
        </p:spPr>
        <p:txBody>
          <a:bodyPr wrap="square" rtlCol="0">
            <a:spAutoFit/>
          </a:bodyPr>
          <a:lstStyle/>
          <a:p>
            <a:r>
              <a:rPr lang="de-DE" b="1" u="sng" dirty="0"/>
              <a:t>Case </a:t>
            </a:r>
            <a:r>
              <a:rPr lang="de-DE" b="1" u="sng" dirty="0" err="1"/>
              <a:t>Specific</a:t>
            </a:r>
            <a:r>
              <a:rPr lang="de-DE" b="1" u="sng" dirty="0"/>
              <a:t> </a:t>
            </a:r>
            <a:r>
              <a:rPr lang="de-DE" b="1" u="sng" dirty="0" err="1"/>
              <a:t>Preprocessing</a:t>
            </a:r>
            <a:endParaRPr lang="de-DE" b="1" u="sng" dirty="0"/>
          </a:p>
        </p:txBody>
      </p:sp>
      <p:sp>
        <p:nvSpPr>
          <p:cNvPr id="26" name="Pfeil: nach rechts 25">
            <a:extLst>
              <a:ext uri="{FF2B5EF4-FFF2-40B4-BE49-F238E27FC236}">
                <a16:creationId xmlns:a16="http://schemas.microsoft.com/office/drawing/2014/main" id="{8EE233F3-2536-4636-BC33-5960F106D233}"/>
              </a:ext>
            </a:extLst>
          </p:cNvPr>
          <p:cNvSpPr/>
          <p:nvPr/>
        </p:nvSpPr>
        <p:spPr>
          <a:xfrm rot="5400000">
            <a:off x="3911264" y="3634471"/>
            <a:ext cx="580996" cy="907166"/>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8274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EF91F5D-2E31-46DD-B154-1928A666B09C}"/>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3" name="Inhaltsplatzhalter 2">
            <a:extLst>
              <a:ext uri="{FF2B5EF4-FFF2-40B4-BE49-F238E27FC236}">
                <a16:creationId xmlns:a16="http://schemas.microsoft.com/office/drawing/2014/main" id="{1F0DCABD-04C6-4482-8CE5-7249D00A0346}"/>
              </a:ext>
            </a:extLst>
          </p:cNvPr>
          <p:cNvSpPr>
            <a:spLocks noGrp="1"/>
          </p:cNvSpPr>
          <p:nvPr>
            <p:ph sz="quarter" idx="13"/>
          </p:nvPr>
        </p:nvSpPr>
        <p:spPr/>
        <p:txBody>
          <a:bodyPr/>
          <a:lstStyle/>
          <a:p>
            <a:r>
              <a:rPr lang="de-DE" dirty="0"/>
              <a:t>A NLP </a:t>
            </a:r>
            <a:r>
              <a:rPr lang="de-DE" dirty="0" err="1"/>
              <a:t>pipeline</a:t>
            </a:r>
            <a:r>
              <a:rPr lang="de-DE" dirty="0"/>
              <a:t> </a:t>
            </a:r>
            <a:r>
              <a:rPr lang="de-DE" dirty="0" err="1"/>
              <a:t>step-by-step</a:t>
            </a:r>
            <a:endParaRPr lang="de-DE" dirty="0"/>
          </a:p>
        </p:txBody>
      </p:sp>
      <p:sp>
        <p:nvSpPr>
          <p:cNvPr id="4" name="Titel 3">
            <a:extLst>
              <a:ext uri="{FF2B5EF4-FFF2-40B4-BE49-F238E27FC236}">
                <a16:creationId xmlns:a16="http://schemas.microsoft.com/office/drawing/2014/main" id="{6878B2F5-750E-4B93-88BF-03EF12E06D26}"/>
              </a:ext>
            </a:extLst>
          </p:cNvPr>
          <p:cNvSpPr>
            <a:spLocks noGrp="1"/>
          </p:cNvSpPr>
          <p:nvPr>
            <p:ph type="title"/>
          </p:nvPr>
        </p:nvSpPr>
        <p:spPr/>
        <p:txBody>
          <a:bodyPr/>
          <a:lstStyle/>
          <a:p>
            <a:pPr>
              <a:spcBef>
                <a:spcPts val="0"/>
              </a:spcBef>
            </a:pPr>
            <a:r>
              <a:rPr lang="de-DE" sz="3200" dirty="0" err="1">
                <a:latin typeface="Source Sans Pro" panose="020B0503030403020204" pitchFamily="34" charset="0"/>
                <a:ea typeface="Source Sans Pro" panose="020B0503030403020204" pitchFamily="34" charset="0"/>
              </a:rPr>
              <a:t>Process</a:t>
            </a:r>
            <a:r>
              <a:rPr lang="de-DE" dirty="0"/>
              <a:t> </a:t>
            </a:r>
            <a:r>
              <a:rPr lang="de-DE" dirty="0" err="1"/>
              <a:t>Overview</a:t>
            </a:r>
            <a:endParaRPr lang="de-DE" sz="3200" dirty="0">
              <a:latin typeface="Source Sans Pro" panose="020B0503030403020204" pitchFamily="34" charset="0"/>
              <a:ea typeface="Source Sans Pro" panose="020B0503030403020204" pitchFamily="34" charset="0"/>
            </a:endParaRPr>
          </a:p>
        </p:txBody>
      </p:sp>
      <p:sp>
        <p:nvSpPr>
          <p:cNvPr id="23" name="Foliennummernplatzhalter 1">
            <a:extLst>
              <a:ext uri="{FF2B5EF4-FFF2-40B4-BE49-F238E27FC236}">
                <a16:creationId xmlns:a16="http://schemas.microsoft.com/office/drawing/2014/main" id="{0C2DCB12-F793-44BD-8D1C-A6CBD391F430}"/>
              </a:ext>
            </a:extLst>
          </p:cNvPr>
          <p:cNvSpPr txBox="1">
            <a:spLocks/>
          </p:cNvSpPr>
          <p:nvPr/>
        </p:nvSpPr>
        <p:spPr>
          <a:xfrm>
            <a:off x="9448800" y="7011266"/>
            <a:ext cx="2743200" cy="365125"/>
          </a:xfrm>
          <a:prstGeom prst="rect">
            <a:avLst/>
          </a:prstGeom>
        </p:spPr>
        <p:txBody>
          <a:bodyPr/>
          <a:lstStyle>
            <a:defPPr>
              <a:defRPr lang="de-DE"/>
            </a:defPPr>
            <a:lvl1pPr marL="0" algn="r" defTabSz="914400" rtl="0" eaLnBrk="1" latinLnBrk="0" hangingPunct="1">
              <a:defRPr sz="9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C25EE-239B-4C5F-AAD1-255A7D5F1EE2}" type="slidenum">
              <a:rPr lang="en-US" smtClean="0"/>
              <a:pPr/>
              <a:t>11</a:t>
            </a:fld>
            <a:endParaRPr lang="en-US" dirty="0"/>
          </a:p>
        </p:txBody>
      </p:sp>
      <p:sp>
        <p:nvSpPr>
          <p:cNvPr id="24" name="Rechteck: abgerundete Ecken 23">
            <a:extLst>
              <a:ext uri="{FF2B5EF4-FFF2-40B4-BE49-F238E27FC236}">
                <a16:creationId xmlns:a16="http://schemas.microsoft.com/office/drawing/2014/main" id="{A0621D4C-58F3-4BCF-926B-F4A986C64CB1}"/>
              </a:ext>
            </a:extLst>
          </p:cNvPr>
          <p:cNvSpPr/>
          <p:nvPr/>
        </p:nvSpPr>
        <p:spPr>
          <a:xfrm>
            <a:off x="668399" y="2803283"/>
            <a:ext cx="11290039" cy="3671575"/>
          </a:xfrm>
          <a:prstGeom prst="roundRect">
            <a:avLst/>
          </a:prstGeom>
          <a:solidFill>
            <a:srgbClr val="FFCCCC"/>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b="1" dirty="0">
              <a:solidFill>
                <a:schemeClr val="tx1"/>
              </a:solidFill>
            </a:endParaRPr>
          </a:p>
        </p:txBody>
      </p:sp>
      <p:sp>
        <p:nvSpPr>
          <p:cNvPr id="26" name="Rechteck: abgerundete Ecken 25">
            <a:extLst>
              <a:ext uri="{FF2B5EF4-FFF2-40B4-BE49-F238E27FC236}">
                <a16:creationId xmlns:a16="http://schemas.microsoft.com/office/drawing/2014/main" id="{20BA5654-4987-40A3-B9C8-262ECE9029AE}"/>
              </a:ext>
            </a:extLst>
          </p:cNvPr>
          <p:cNvSpPr/>
          <p:nvPr/>
        </p:nvSpPr>
        <p:spPr>
          <a:xfrm>
            <a:off x="817457" y="4875478"/>
            <a:ext cx="3241359" cy="1437984"/>
          </a:xfrm>
          <a:prstGeom prst="roundRect">
            <a:avLst/>
          </a:prstGeom>
          <a:solidFill>
            <a:srgbClr val="FFFFCC"/>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b="1" dirty="0" err="1">
                <a:solidFill>
                  <a:schemeClr val="tx1"/>
                </a:solidFill>
              </a:rPr>
              <a:t>Planned</a:t>
            </a:r>
            <a:r>
              <a:rPr lang="de-DE" sz="1400" b="1" dirty="0">
                <a:solidFill>
                  <a:schemeClr val="tx1"/>
                </a:solidFill>
              </a:rPr>
              <a:t>: </a:t>
            </a:r>
            <a:r>
              <a:rPr lang="de-DE" sz="1400" b="1" dirty="0" err="1">
                <a:solidFill>
                  <a:schemeClr val="tx1"/>
                </a:solidFill>
              </a:rPr>
              <a:t>Comparance</a:t>
            </a:r>
            <a:r>
              <a:rPr lang="de-DE" sz="1400" b="1" dirty="0">
                <a:solidFill>
                  <a:schemeClr val="tx1"/>
                </a:solidFill>
              </a:rPr>
              <a:t> </a:t>
            </a:r>
            <a:r>
              <a:rPr lang="de-DE" sz="1400" b="1" dirty="0" err="1">
                <a:solidFill>
                  <a:schemeClr val="tx1"/>
                </a:solidFill>
              </a:rPr>
              <a:t>against</a:t>
            </a:r>
            <a:r>
              <a:rPr lang="de-DE" sz="1400" b="1" dirty="0">
                <a:solidFill>
                  <a:schemeClr val="tx1"/>
                </a:solidFill>
              </a:rPr>
              <a:t> </a:t>
            </a:r>
            <a:r>
              <a:rPr lang="de-DE" sz="1400" b="1" dirty="0" err="1">
                <a:solidFill>
                  <a:schemeClr val="tx1"/>
                </a:solidFill>
              </a:rPr>
              <a:t>occurance</a:t>
            </a:r>
            <a:r>
              <a:rPr lang="de-DE" sz="1400" b="1" dirty="0">
                <a:solidFill>
                  <a:schemeClr val="tx1"/>
                </a:solidFill>
              </a:rPr>
              <a:t> </a:t>
            </a:r>
            <a:r>
              <a:rPr lang="de-DE" sz="1400" b="1" dirty="0" err="1">
                <a:solidFill>
                  <a:schemeClr val="tx1"/>
                </a:solidFill>
              </a:rPr>
              <a:t>of</a:t>
            </a:r>
            <a:r>
              <a:rPr lang="de-DE" sz="1400" b="1" dirty="0">
                <a:solidFill>
                  <a:schemeClr val="tx1"/>
                </a:solidFill>
              </a:rPr>
              <a:t> </a:t>
            </a:r>
            <a:r>
              <a:rPr lang="de-DE" sz="1400" b="1" dirty="0" err="1">
                <a:solidFill>
                  <a:schemeClr val="tx1"/>
                </a:solidFill>
              </a:rPr>
              <a:t>terrorist</a:t>
            </a:r>
            <a:r>
              <a:rPr lang="de-DE" sz="1400" b="1" dirty="0">
                <a:solidFill>
                  <a:schemeClr val="tx1"/>
                </a:solidFill>
              </a:rPr>
              <a:t> </a:t>
            </a:r>
            <a:r>
              <a:rPr lang="de-DE" sz="1400" b="1" dirty="0" err="1">
                <a:solidFill>
                  <a:schemeClr val="tx1"/>
                </a:solidFill>
              </a:rPr>
              <a:t>attacks</a:t>
            </a:r>
            <a:endParaRPr lang="de-DE" sz="1400" b="1" dirty="0">
              <a:solidFill>
                <a:schemeClr val="tx1"/>
              </a:solidFill>
            </a:endParaRPr>
          </a:p>
          <a:p>
            <a:pPr marL="171450" indent="-171450">
              <a:buFont typeface="Arial" panose="020B0604020202020204" pitchFamily="34" charset="0"/>
              <a:buChar char="•"/>
            </a:pPr>
            <a:r>
              <a:rPr lang="de-DE" sz="1200" dirty="0" err="1">
                <a:solidFill>
                  <a:schemeClr val="tx1"/>
                </a:solidFill>
              </a:rPr>
              <a:t>Correlation</a:t>
            </a:r>
            <a:endParaRPr lang="de-DE" sz="1200" dirty="0">
              <a:solidFill>
                <a:schemeClr val="tx1"/>
              </a:solidFill>
            </a:endParaRPr>
          </a:p>
          <a:p>
            <a:pPr marL="171450" indent="-171450">
              <a:buFont typeface="Arial" panose="020B0604020202020204" pitchFamily="34" charset="0"/>
              <a:buChar char="•"/>
            </a:pPr>
            <a:r>
              <a:rPr lang="de-DE" sz="1200" dirty="0" err="1">
                <a:solidFill>
                  <a:schemeClr val="tx1"/>
                </a:solidFill>
              </a:rPr>
              <a:t>Prediction</a:t>
            </a:r>
            <a:r>
              <a:rPr lang="de-DE" sz="1200" dirty="0">
                <a:solidFill>
                  <a:schemeClr val="tx1"/>
                </a:solidFill>
              </a:rPr>
              <a:t> </a:t>
            </a:r>
            <a:r>
              <a:rPr lang="de-DE" sz="1200" dirty="0" err="1">
                <a:solidFill>
                  <a:schemeClr val="tx1"/>
                </a:solidFill>
              </a:rPr>
              <a:t>based</a:t>
            </a:r>
            <a:r>
              <a:rPr lang="de-DE" sz="1200" dirty="0">
                <a:solidFill>
                  <a:schemeClr val="tx1"/>
                </a:solidFill>
              </a:rPr>
              <a:t> </a:t>
            </a:r>
            <a:r>
              <a:rPr lang="de-DE" sz="1200" dirty="0" err="1">
                <a:solidFill>
                  <a:schemeClr val="tx1"/>
                </a:solidFill>
              </a:rPr>
              <a:t>of</a:t>
            </a:r>
            <a:r>
              <a:rPr lang="de-DE" sz="1200" dirty="0">
                <a:solidFill>
                  <a:schemeClr val="tx1"/>
                </a:solidFill>
              </a:rPr>
              <a:t> Outgroups </a:t>
            </a:r>
            <a:r>
              <a:rPr lang="de-DE" sz="1200" dirty="0" err="1">
                <a:solidFill>
                  <a:schemeClr val="tx1"/>
                </a:solidFill>
              </a:rPr>
              <a:t>mentioning</a:t>
            </a:r>
            <a:r>
              <a:rPr lang="de-DE" sz="1200" dirty="0">
                <a:solidFill>
                  <a:schemeClr val="tx1"/>
                </a:solidFill>
              </a:rPr>
              <a:t> </a:t>
            </a:r>
            <a:r>
              <a:rPr lang="de-DE" sz="1200" dirty="0" err="1">
                <a:solidFill>
                  <a:schemeClr val="tx1"/>
                </a:solidFill>
              </a:rPr>
              <a:t>or</a:t>
            </a:r>
            <a:r>
              <a:rPr lang="de-DE" sz="1200" dirty="0">
                <a:solidFill>
                  <a:schemeClr val="tx1"/>
                </a:solidFill>
              </a:rPr>
              <a:t> </a:t>
            </a:r>
            <a:r>
              <a:rPr lang="de-DE" sz="1200" dirty="0" err="1">
                <a:solidFill>
                  <a:schemeClr val="tx1"/>
                </a:solidFill>
              </a:rPr>
              <a:t>sentiment</a:t>
            </a:r>
            <a:endParaRPr lang="de-DE" sz="1100" dirty="0">
              <a:solidFill>
                <a:srgbClr val="0070C0"/>
              </a:solidFill>
            </a:endParaRPr>
          </a:p>
        </p:txBody>
      </p:sp>
      <p:sp>
        <p:nvSpPr>
          <p:cNvPr id="28" name="Rechteck: abgerundete Ecken 27">
            <a:extLst>
              <a:ext uri="{FF2B5EF4-FFF2-40B4-BE49-F238E27FC236}">
                <a16:creationId xmlns:a16="http://schemas.microsoft.com/office/drawing/2014/main" id="{A1E77EAF-07CB-4058-A830-53310CA30AAD}"/>
              </a:ext>
            </a:extLst>
          </p:cNvPr>
          <p:cNvSpPr/>
          <p:nvPr/>
        </p:nvSpPr>
        <p:spPr>
          <a:xfrm>
            <a:off x="4556909" y="4875478"/>
            <a:ext cx="3316367"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Count </a:t>
            </a:r>
            <a:r>
              <a:rPr lang="de-DE" sz="1600" b="1" dirty="0" err="1">
                <a:solidFill>
                  <a:schemeClr val="tx1"/>
                </a:solidFill>
              </a:rPr>
              <a:t>of</a:t>
            </a:r>
            <a:r>
              <a:rPr lang="de-DE" sz="1600" b="1" dirty="0">
                <a:solidFill>
                  <a:schemeClr val="tx1"/>
                </a:solidFill>
              </a:rPr>
              <a:t> Outgroup </a:t>
            </a:r>
            <a:r>
              <a:rPr lang="de-DE" sz="1600" b="1" dirty="0" err="1">
                <a:solidFill>
                  <a:schemeClr val="tx1"/>
                </a:solidFill>
              </a:rPr>
              <a:t>mentions</a:t>
            </a:r>
            <a:r>
              <a:rPr lang="de-DE" sz="1600" b="1" dirty="0">
                <a:solidFill>
                  <a:schemeClr val="tx1"/>
                </a:solidFill>
              </a:rPr>
              <a:t> </a:t>
            </a:r>
            <a:r>
              <a:rPr lang="de-DE" sz="1600" b="1" dirty="0" err="1">
                <a:solidFill>
                  <a:schemeClr val="tx1"/>
                </a:solidFill>
              </a:rPr>
              <a:t>over</a:t>
            </a:r>
            <a:r>
              <a:rPr lang="de-DE" sz="1600" b="1" dirty="0">
                <a:solidFill>
                  <a:schemeClr val="tx1"/>
                </a:solidFill>
              </a:rPr>
              <a:t> time</a:t>
            </a:r>
            <a:endParaRPr lang="de-DE" sz="1600" b="1" dirty="0">
              <a:solidFill>
                <a:srgbClr val="FF0000"/>
              </a:solidFill>
            </a:endParaRPr>
          </a:p>
          <a:p>
            <a:pPr marL="171450" indent="-171450">
              <a:buFont typeface="Arial" panose="020B0604020202020204" pitchFamily="34" charset="0"/>
              <a:buChar char="•"/>
            </a:pPr>
            <a:r>
              <a:rPr lang="de-DE" sz="1200" dirty="0">
                <a:solidFill>
                  <a:schemeClr val="tx1"/>
                </a:solidFill>
              </a:rPr>
              <a:t>Monthly</a:t>
            </a:r>
          </a:p>
          <a:p>
            <a:pPr marL="171450" indent="-171450">
              <a:buFont typeface="Arial" panose="020B0604020202020204" pitchFamily="34" charset="0"/>
              <a:buChar char="•"/>
            </a:pPr>
            <a:r>
              <a:rPr lang="de-DE" sz="1200" dirty="0" err="1">
                <a:solidFill>
                  <a:schemeClr val="tx1"/>
                </a:solidFill>
              </a:rPr>
              <a:t>Planned</a:t>
            </a:r>
            <a:r>
              <a:rPr lang="de-DE" sz="1200" dirty="0">
                <a:solidFill>
                  <a:schemeClr val="tx1"/>
                </a:solidFill>
              </a:rPr>
              <a:t>: </a:t>
            </a:r>
            <a:r>
              <a:rPr lang="de-DE" sz="1200" dirty="0" err="1">
                <a:solidFill>
                  <a:schemeClr val="tx1"/>
                </a:solidFill>
              </a:rPr>
              <a:t>weekly</a:t>
            </a:r>
            <a:endParaRPr lang="de-DE" sz="1200" dirty="0">
              <a:solidFill>
                <a:srgbClr val="0070C0"/>
              </a:solidFill>
            </a:endParaRPr>
          </a:p>
          <a:p>
            <a:endParaRPr lang="de-DE" sz="1200" dirty="0">
              <a:solidFill>
                <a:srgbClr val="0070C0"/>
              </a:solidFill>
            </a:endParaRPr>
          </a:p>
        </p:txBody>
      </p:sp>
      <p:sp>
        <p:nvSpPr>
          <p:cNvPr id="31" name="Rechteck: abgerundete Ecken 30">
            <a:extLst>
              <a:ext uri="{FF2B5EF4-FFF2-40B4-BE49-F238E27FC236}">
                <a16:creationId xmlns:a16="http://schemas.microsoft.com/office/drawing/2014/main" id="{FC4961AE-CDC2-445F-9D1E-6AD06AAD47F4}"/>
              </a:ext>
            </a:extLst>
          </p:cNvPr>
          <p:cNvSpPr/>
          <p:nvPr/>
        </p:nvSpPr>
        <p:spPr>
          <a:xfrm>
            <a:off x="8447156" y="4897984"/>
            <a:ext cx="3316367"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err="1">
                <a:solidFill>
                  <a:schemeClr val="tx1"/>
                </a:solidFill>
              </a:rPr>
              <a:t>Overview</a:t>
            </a:r>
            <a:r>
              <a:rPr lang="de-DE" sz="1600" b="1" dirty="0">
                <a:solidFill>
                  <a:schemeClr val="tx1"/>
                </a:solidFill>
              </a:rPr>
              <a:t> </a:t>
            </a:r>
            <a:r>
              <a:rPr lang="de-DE" sz="1600" b="1" dirty="0" err="1">
                <a:solidFill>
                  <a:schemeClr val="tx1"/>
                </a:solidFill>
              </a:rPr>
              <a:t>about</a:t>
            </a:r>
            <a:r>
              <a:rPr lang="de-DE" sz="1600" b="1" dirty="0">
                <a:solidFill>
                  <a:schemeClr val="tx1"/>
                </a:solidFill>
              </a:rPr>
              <a:t> </a:t>
            </a:r>
            <a:r>
              <a:rPr lang="de-DE" sz="1600" b="1" dirty="0" err="1">
                <a:solidFill>
                  <a:schemeClr val="tx1"/>
                </a:solidFill>
              </a:rPr>
              <a:t>the</a:t>
            </a:r>
            <a:r>
              <a:rPr lang="de-DE" sz="1600" b="1" dirty="0">
                <a:solidFill>
                  <a:schemeClr val="tx1"/>
                </a:solidFill>
              </a:rPr>
              <a:t> </a:t>
            </a:r>
            <a:r>
              <a:rPr lang="de-DE" sz="1600" b="1" dirty="0" err="1">
                <a:solidFill>
                  <a:schemeClr val="tx1"/>
                </a:solidFill>
              </a:rPr>
              <a:t>topics</a:t>
            </a:r>
            <a:r>
              <a:rPr lang="de-DE" sz="1600" b="1" dirty="0">
                <a:solidFill>
                  <a:schemeClr val="tx1"/>
                </a:solidFill>
              </a:rPr>
              <a:t> </a:t>
            </a:r>
            <a:r>
              <a:rPr lang="de-DE" sz="1600" b="1" dirty="0" err="1">
                <a:solidFill>
                  <a:schemeClr val="tx1"/>
                </a:solidFill>
              </a:rPr>
              <a:t>discussed</a:t>
            </a:r>
            <a:r>
              <a:rPr lang="de-DE" sz="1600" b="1" dirty="0">
                <a:solidFill>
                  <a:schemeClr val="tx1"/>
                </a:solidFill>
              </a:rPr>
              <a:t> in </a:t>
            </a:r>
            <a:r>
              <a:rPr lang="de-DE" sz="1600" b="1" dirty="0" err="1">
                <a:solidFill>
                  <a:schemeClr val="tx1"/>
                </a:solidFill>
              </a:rPr>
              <a:t>the</a:t>
            </a:r>
            <a:r>
              <a:rPr lang="de-DE" sz="1600" b="1" dirty="0">
                <a:solidFill>
                  <a:schemeClr val="tx1"/>
                </a:solidFill>
              </a:rPr>
              <a:t> Newsletters</a:t>
            </a:r>
          </a:p>
          <a:p>
            <a:pPr marL="171450" indent="-171450">
              <a:buFont typeface="Arial" panose="020B0604020202020204" pitchFamily="34" charset="0"/>
              <a:buChar char="•"/>
            </a:pPr>
            <a:r>
              <a:rPr lang="de-DE" sz="1200" dirty="0">
                <a:solidFill>
                  <a:schemeClr val="tx1"/>
                </a:solidFill>
              </a:rPr>
              <a:t>Summary </a:t>
            </a:r>
            <a:r>
              <a:rPr lang="de-DE" sz="1200" dirty="0" err="1">
                <a:solidFill>
                  <a:schemeClr val="tx1"/>
                </a:solidFill>
              </a:rPr>
              <a:t>of</a:t>
            </a:r>
            <a:r>
              <a:rPr lang="de-DE" sz="1200" dirty="0">
                <a:solidFill>
                  <a:schemeClr val="tx1"/>
                </a:solidFill>
              </a:rPr>
              <a:t> Contents</a:t>
            </a:r>
          </a:p>
          <a:p>
            <a:pPr marL="171450" indent="-171450">
              <a:buFont typeface="Arial" panose="020B0604020202020204" pitchFamily="34" charset="0"/>
              <a:buChar char="•"/>
            </a:pPr>
            <a:r>
              <a:rPr lang="de-DE" sz="1200" dirty="0">
                <a:solidFill>
                  <a:srgbClr val="FF0000"/>
                </a:solidFill>
              </a:rPr>
              <a:t>@Talip: </a:t>
            </a:r>
            <a:r>
              <a:rPr lang="de-DE" sz="1200" dirty="0" err="1">
                <a:solidFill>
                  <a:srgbClr val="FF0000"/>
                </a:solidFill>
              </a:rPr>
              <a:t>What</a:t>
            </a:r>
            <a:r>
              <a:rPr lang="de-DE" sz="1200" dirty="0">
                <a:solidFill>
                  <a:srgbClr val="FF0000"/>
                </a:solidFill>
              </a:rPr>
              <a:t> </a:t>
            </a:r>
            <a:r>
              <a:rPr lang="de-DE" sz="1200" dirty="0" err="1">
                <a:solidFill>
                  <a:srgbClr val="FF0000"/>
                </a:solidFill>
              </a:rPr>
              <a:t>else</a:t>
            </a:r>
            <a:r>
              <a:rPr lang="de-DE" sz="1200" dirty="0">
                <a:solidFill>
                  <a:srgbClr val="FF0000"/>
                </a:solidFill>
              </a:rPr>
              <a:t> </a:t>
            </a:r>
            <a:r>
              <a:rPr lang="de-DE" sz="1200" dirty="0" err="1">
                <a:solidFill>
                  <a:srgbClr val="FF0000"/>
                </a:solidFill>
              </a:rPr>
              <a:t>can</a:t>
            </a:r>
            <a:r>
              <a:rPr lang="de-DE" sz="1200" dirty="0">
                <a:solidFill>
                  <a:srgbClr val="FF0000"/>
                </a:solidFill>
              </a:rPr>
              <a:t> </a:t>
            </a:r>
            <a:r>
              <a:rPr lang="de-DE" sz="1200" dirty="0" err="1">
                <a:solidFill>
                  <a:srgbClr val="FF0000"/>
                </a:solidFill>
              </a:rPr>
              <a:t>we</a:t>
            </a:r>
            <a:r>
              <a:rPr lang="de-DE" sz="1200" dirty="0">
                <a:solidFill>
                  <a:srgbClr val="FF0000"/>
                </a:solidFill>
              </a:rPr>
              <a:t> </a:t>
            </a:r>
            <a:r>
              <a:rPr lang="de-DE" sz="1200" dirty="0" err="1">
                <a:solidFill>
                  <a:srgbClr val="FF0000"/>
                </a:solidFill>
              </a:rPr>
              <a:t>see</a:t>
            </a:r>
            <a:r>
              <a:rPr lang="de-DE" sz="1200" dirty="0">
                <a:solidFill>
                  <a:srgbClr val="FF0000"/>
                </a:solidFill>
              </a:rPr>
              <a:t>?</a:t>
            </a:r>
          </a:p>
        </p:txBody>
      </p:sp>
      <p:sp>
        <p:nvSpPr>
          <p:cNvPr id="34" name="Textfeld 33">
            <a:extLst>
              <a:ext uri="{FF2B5EF4-FFF2-40B4-BE49-F238E27FC236}">
                <a16:creationId xmlns:a16="http://schemas.microsoft.com/office/drawing/2014/main" id="{970F4946-A671-422F-96E1-0835C0AA5498}"/>
              </a:ext>
            </a:extLst>
          </p:cNvPr>
          <p:cNvSpPr txBox="1"/>
          <p:nvPr/>
        </p:nvSpPr>
        <p:spPr>
          <a:xfrm>
            <a:off x="901060" y="2830311"/>
            <a:ext cx="3081968" cy="369332"/>
          </a:xfrm>
          <a:prstGeom prst="rect">
            <a:avLst/>
          </a:prstGeom>
          <a:noFill/>
        </p:spPr>
        <p:txBody>
          <a:bodyPr wrap="square" rtlCol="0">
            <a:spAutoFit/>
          </a:bodyPr>
          <a:lstStyle/>
          <a:p>
            <a:r>
              <a:rPr lang="de-DE" b="1" u="sng" dirty="0"/>
              <a:t>Quantitative NLP Analysis</a:t>
            </a:r>
          </a:p>
        </p:txBody>
      </p:sp>
      <p:sp>
        <p:nvSpPr>
          <p:cNvPr id="18" name="Rechteck: abgerundete Ecken 17">
            <a:extLst>
              <a:ext uri="{FF2B5EF4-FFF2-40B4-BE49-F238E27FC236}">
                <a16:creationId xmlns:a16="http://schemas.microsoft.com/office/drawing/2014/main" id="{FA8D1A86-B664-498E-A817-44FF43F35338}"/>
              </a:ext>
            </a:extLst>
          </p:cNvPr>
          <p:cNvSpPr/>
          <p:nvPr/>
        </p:nvSpPr>
        <p:spPr>
          <a:xfrm>
            <a:off x="817456" y="3167128"/>
            <a:ext cx="3241359"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Analysis </a:t>
            </a:r>
            <a:r>
              <a:rPr lang="de-DE" sz="1600" b="1" dirty="0" err="1">
                <a:solidFill>
                  <a:schemeClr val="tx1"/>
                </a:solidFill>
              </a:rPr>
              <a:t>of</a:t>
            </a:r>
            <a:r>
              <a:rPr lang="de-DE" sz="1600" b="1" dirty="0">
                <a:solidFill>
                  <a:schemeClr val="tx1"/>
                </a:solidFill>
              </a:rPr>
              <a:t> </a:t>
            </a:r>
            <a:r>
              <a:rPr lang="de-DE" sz="1600" b="1" dirty="0" err="1">
                <a:solidFill>
                  <a:schemeClr val="tx1"/>
                </a:solidFill>
              </a:rPr>
              <a:t>words</a:t>
            </a:r>
            <a:r>
              <a:rPr lang="de-DE" sz="1600" b="1" dirty="0">
                <a:solidFill>
                  <a:schemeClr val="tx1"/>
                </a:solidFill>
              </a:rPr>
              <a:t> </a:t>
            </a:r>
            <a:r>
              <a:rPr lang="de-DE" sz="1600" b="1" dirty="0" err="1">
                <a:solidFill>
                  <a:schemeClr val="tx1"/>
                </a:solidFill>
              </a:rPr>
              <a:t>surrounding</a:t>
            </a:r>
            <a:r>
              <a:rPr lang="de-DE" sz="1600" b="1" dirty="0">
                <a:solidFill>
                  <a:schemeClr val="tx1"/>
                </a:solidFill>
              </a:rPr>
              <a:t> </a:t>
            </a:r>
            <a:r>
              <a:rPr lang="de-DE" sz="1600" b="1" dirty="0" err="1">
                <a:solidFill>
                  <a:schemeClr val="tx1"/>
                </a:solidFill>
              </a:rPr>
              <a:t>the</a:t>
            </a:r>
            <a:r>
              <a:rPr lang="de-DE" sz="1600" b="1" dirty="0">
                <a:solidFill>
                  <a:schemeClr val="tx1"/>
                </a:solidFill>
              </a:rPr>
              <a:t> Outgroups</a:t>
            </a:r>
          </a:p>
          <a:p>
            <a:pPr marL="285750" indent="-285750">
              <a:buFont typeface="Arial" panose="020B0604020202020204" pitchFamily="34" charset="0"/>
              <a:buChar char="•"/>
            </a:pPr>
            <a:r>
              <a:rPr lang="de-DE" sz="1200" dirty="0">
                <a:solidFill>
                  <a:schemeClr val="tx1"/>
                </a:solidFill>
              </a:rPr>
              <a:t>20 </a:t>
            </a:r>
            <a:r>
              <a:rPr lang="de-DE" sz="1200" dirty="0" err="1">
                <a:solidFill>
                  <a:schemeClr val="tx1"/>
                </a:solidFill>
              </a:rPr>
              <a:t>left</a:t>
            </a:r>
            <a:r>
              <a:rPr lang="de-DE" sz="1200" dirty="0">
                <a:solidFill>
                  <a:schemeClr val="tx1"/>
                </a:solidFill>
              </a:rPr>
              <a:t>, 20 </a:t>
            </a:r>
            <a:r>
              <a:rPr lang="de-DE" sz="1200" dirty="0" err="1">
                <a:solidFill>
                  <a:schemeClr val="tx1"/>
                </a:solidFill>
              </a:rPr>
              <a:t>right</a:t>
            </a:r>
            <a:endParaRPr lang="de-DE" sz="1200" dirty="0">
              <a:solidFill>
                <a:schemeClr val="tx1"/>
              </a:solidFill>
            </a:endParaRPr>
          </a:p>
          <a:p>
            <a:pPr marL="285750" indent="-285750">
              <a:buFont typeface="Arial" panose="020B0604020202020204" pitchFamily="34" charset="0"/>
              <a:buChar char="•"/>
            </a:pPr>
            <a:r>
              <a:rPr lang="de-DE" sz="1200" dirty="0">
                <a:solidFill>
                  <a:schemeClr val="tx1"/>
                </a:solidFill>
              </a:rPr>
              <a:t>Human </a:t>
            </a:r>
            <a:r>
              <a:rPr lang="de-DE" sz="1200" dirty="0" err="1">
                <a:solidFill>
                  <a:schemeClr val="tx1"/>
                </a:solidFill>
              </a:rPr>
              <a:t>interpretation</a:t>
            </a:r>
            <a:r>
              <a:rPr lang="de-DE" sz="1200" dirty="0">
                <a:solidFill>
                  <a:schemeClr val="tx1"/>
                </a:solidFill>
              </a:rPr>
              <a:t> </a:t>
            </a:r>
            <a:r>
              <a:rPr lang="de-DE" sz="1200" dirty="0" err="1">
                <a:solidFill>
                  <a:schemeClr val="tx1"/>
                </a:solidFill>
              </a:rPr>
              <a:t>of</a:t>
            </a:r>
            <a:r>
              <a:rPr lang="de-DE" sz="1200" dirty="0">
                <a:solidFill>
                  <a:schemeClr val="tx1"/>
                </a:solidFill>
              </a:rPr>
              <a:t> Sentiments</a:t>
            </a:r>
            <a:endParaRPr lang="de-DE" sz="1100" dirty="0">
              <a:solidFill>
                <a:srgbClr val="0070C0"/>
              </a:solidFill>
            </a:endParaRPr>
          </a:p>
        </p:txBody>
      </p:sp>
      <p:sp>
        <p:nvSpPr>
          <p:cNvPr id="21" name="Rechteck: abgerundete Ecken 20">
            <a:extLst>
              <a:ext uri="{FF2B5EF4-FFF2-40B4-BE49-F238E27FC236}">
                <a16:creationId xmlns:a16="http://schemas.microsoft.com/office/drawing/2014/main" id="{FBB885BA-8C4D-4A5B-9BF4-D8873F7B50A6}"/>
              </a:ext>
            </a:extLst>
          </p:cNvPr>
          <p:cNvSpPr/>
          <p:nvPr/>
        </p:nvSpPr>
        <p:spPr>
          <a:xfrm>
            <a:off x="8447155" y="3171590"/>
            <a:ext cx="3316367"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LDA</a:t>
            </a:r>
          </a:p>
          <a:p>
            <a:pPr marL="171450" indent="-171450">
              <a:buFont typeface="Arial" panose="020B0604020202020204" pitchFamily="34" charset="0"/>
              <a:buChar char="•"/>
            </a:pPr>
            <a:r>
              <a:rPr lang="de-DE" sz="1200" dirty="0" err="1">
                <a:solidFill>
                  <a:schemeClr val="tx1"/>
                </a:solidFill>
              </a:rPr>
              <a:t>Issue</a:t>
            </a:r>
            <a:r>
              <a:rPr lang="de-DE" sz="1200" dirty="0">
                <a:solidFill>
                  <a:schemeClr val="tx1"/>
                </a:solidFill>
              </a:rPr>
              <a:t>: </a:t>
            </a:r>
            <a:r>
              <a:rPr lang="de-DE" sz="1200" dirty="0" err="1">
                <a:solidFill>
                  <a:schemeClr val="tx1"/>
                </a:solidFill>
              </a:rPr>
              <a:t>many</a:t>
            </a:r>
            <a:r>
              <a:rPr lang="de-DE" sz="1200" dirty="0">
                <a:solidFill>
                  <a:schemeClr val="tx1"/>
                </a:solidFill>
              </a:rPr>
              <a:t> </a:t>
            </a:r>
            <a:r>
              <a:rPr lang="de-DE" sz="1200" dirty="0" err="1">
                <a:solidFill>
                  <a:schemeClr val="tx1"/>
                </a:solidFill>
              </a:rPr>
              <a:t>topics</a:t>
            </a:r>
            <a:r>
              <a:rPr lang="de-DE" sz="1200" dirty="0">
                <a:solidFill>
                  <a:schemeClr val="tx1"/>
                </a:solidFill>
              </a:rPr>
              <a:t> </a:t>
            </a:r>
            <a:r>
              <a:rPr lang="de-DE" sz="1200" dirty="0" err="1">
                <a:solidFill>
                  <a:schemeClr val="tx1"/>
                </a:solidFill>
              </a:rPr>
              <a:t>overlap</a:t>
            </a:r>
            <a:endParaRPr lang="de-DE" sz="1200" dirty="0">
              <a:solidFill>
                <a:schemeClr val="tx1"/>
              </a:solidFill>
            </a:endParaRPr>
          </a:p>
          <a:p>
            <a:r>
              <a:rPr lang="de-DE" sz="1200" dirty="0">
                <a:solidFill>
                  <a:schemeClr val="tx1"/>
                </a:solidFill>
                <a:sym typeface="Wingdings" panose="05000000000000000000" pitchFamily="2" charset="2"/>
              </a:rPr>
              <a:t>     </a:t>
            </a:r>
            <a:r>
              <a:rPr lang="de-DE" sz="1200" dirty="0">
                <a:solidFill>
                  <a:srgbClr val="FF0000"/>
                </a:solidFill>
              </a:rPr>
              <a:t>@Talip: </a:t>
            </a:r>
            <a:r>
              <a:rPr lang="de-DE" sz="1200" dirty="0" err="1">
                <a:solidFill>
                  <a:srgbClr val="FF0000"/>
                </a:solidFill>
              </a:rPr>
              <a:t>Arabic</a:t>
            </a:r>
            <a:r>
              <a:rPr lang="de-DE" sz="1200" dirty="0">
                <a:solidFill>
                  <a:srgbClr val="FF0000"/>
                </a:solidFill>
              </a:rPr>
              <a:t>: </a:t>
            </a:r>
            <a:r>
              <a:rPr lang="de-DE" sz="1200" dirty="0" err="1">
                <a:solidFill>
                  <a:srgbClr val="FF0000"/>
                </a:solidFill>
              </a:rPr>
              <a:t>many</a:t>
            </a:r>
            <a:r>
              <a:rPr lang="de-DE" sz="1200" dirty="0">
                <a:solidFill>
                  <a:srgbClr val="FF0000"/>
                </a:solidFill>
              </a:rPr>
              <a:t> double </a:t>
            </a:r>
            <a:r>
              <a:rPr lang="de-DE" sz="1200" dirty="0" err="1">
                <a:solidFill>
                  <a:srgbClr val="FF0000"/>
                </a:solidFill>
              </a:rPr>
              <a:t>entendres</a:t>
            </a:r>
            <a:r>
              <a:rPr lang="de-DE" sz="1200" dirty="0">
                <a:solidFill>
                  <a:srgbClr val="FF0000"/>
                </a:solidFill>
              </a:rPr>
              <a:t>?</a:t>
            </a:r>
            <a:endParaRPr lang="de-DE" sz="1100" dirty="0">
              <a:solidFill>
                <a:srgbClr val="0070C0"/>
              </a:solidFill>
            </a:endParaRPr>
          </a:p>
        </p:txBody>
      </p:sp>
      <p:sp>
        <p:nvSpPr>
          <p:cNvPr id="22" name="Rechteck: abgerundete Ecken 21">
            <a:extLst>
              <a:ext uri="{FF2B5EF4-FFF2-40B4-BE49-F238E27FC236}">
                <a16:creationId xmlns:a16="http://schemas.microsoft.com/office/drawing/2014/main" id="{65425BAE-E999-4FB3-A86A-4AF8DADF350F}"/>
              </a:ext>
            </a:extLst>
          </p:cNvPr>
          <p:cNvSpPr/>
          <p:nvPr/>
        </p:nvSpPr>
        <p:spPr>
          <a:xfrm>
            <a:off x="4556908" y="3167128"/>
            <a:ext cx="3316367" cy="143798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Outgroups</a:t>
            </a:r>
          </a:p>
          <a:p>
            <a:pPr marL="285750" indent="-285750">
              <a:buFont typeface="Arial" panose="020B0604020202020204" pitchFamily="34" charset="0"/>
              <a:buChar char="•"/>
            </a:pPr>
            <a:r>
              <a:rPr lang="de-DE" sz="1200" dirty="0" err="1">
                <a:solidFill>
                  <a:schemeClr val="tx1"/>
                </a:solidFill>
              </a:rPr>
              <a:t>Yazidis</a:t>
            </a:r>
            <a:r>
              <a:rPr lang="de-DE" sz="1200" dirty="0">
                <a:solidFill>
                  <a:schemeClr val="tx1"/>
                </a:solidFill>
              </a:rPr>
              <a:t>, Jews, “ Westerns“, </a:t>
            </a:r>
            <a:r>
              <a:rPr lang="de-DE" sz="1200" dirty="0" err="1">
                <a:solidFill>
                  <a:schemeClr val="tx1"/>
                </a:solidFill>
              </a:rPr>
              <a:t>Alewites</a:t>
            </a:r>
            <a:r>
              <a:rPr lang="de-DE" sz="1200" dirty="0">
                <a:solidFill>
                  <a:schemeClr val="tx1"/>
                </a:solidFill>
              </a:rPr>
              <a:t>, </a:t>
            </a:r>
            <a:r>
              <a:rPr lang="de-DE" sz="1200" dirty="0" err="1">
                <a:solidFill>
                  <a:schemeClr val="tx1"/>
                </a:solidFill>
              </a:rPr>
              <a:t>Kurds</a:t>
            </a:r>
            <a:r>
              <a:rPr lang="de-DE" sz="1200" dirty="0">
                <a:solidFill>
                  <a:schemeClr val="tx1"/>
                </a:solidFill>
              </a:rPr>
              <a:t>…</a:t>
            </a:r>
            <a:endParaRPr lang="de-DE" sz="1100" dirty="0">
              <a:solidFill>
                <a:srgbClr val="0070C0"/>
              </a:solidFill>
            </a:endParaRPr>
          </a:p>
        </p:txBody>
      </p:sp>
      <p:sp>
        <p:nvSpPr>
          <p:cNvPr id="27" name="Pfeil: nach rechts 26">
            <a:extLst>
              <a:ext uri="{FF2B5EF4-FFF2-40B4-BE49-F238E27FC236}">
                <a16:creationId xmlns:a16="http://schemas.microsoft.com/office/drawing/2014/main" id="{B8865935-D9B6-4233-B539-BE268B0DB730}"/>
              </a:ext>
            </a:extLst>
          </p:cNvPr>
          <p:cNvSpPr/>
          <p:nvPr/>
        </p:nvSpPr>
        <p:spPr>
          <a:xfrm rot="5400000">
            <a:off x="2308445" y="4347280"/>
            <a:ext cx="256936" cy="79946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Pfeil: nach rechts 34">
            <a:extLst>
              <a:ext uri="{FF2B5EF4-FFF2-40B4-BE49-F238E27FC236}">
                <a16:creationId xmlns:a16="http://schemas.microsoft.com/office/drawing/2014/main" id="{DE1239CF-5D3C-421C-BE87-E5E8766A293E}"/>
              </a:ext>
            </a:extLst>
          </p:cNvPr>
          <p:cNvSpPr/>
          <p:nvPr/>
        </p:nvSpPr>
        <p:spPr>
          <a:xfrm rot="5400000">
            <a:off x="10015096" y="4358533"/>
            <a:ext cx="279442" cy="799460"/>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a:extLst>
              <a:ext uri="{FF2B5EF4-FFF2-40B4-BE49-F238E27FC236}">
                <a16:creationId xmlns:a16="http://schemas.microsoft.com/office/drawing/2014/main" id="{ED5C013B-BB42-4B3C-A02E-32FAA230935E}"/>
              </a:ext>
            </a:extLst>
          </p:cNvPr>
          <p:cNvSpPr/>
          <p:nvPr/>
        </p:nvSpPr>
        <p:spPr>
          <a:xfrm rot="10800000">
            <a:off x="4058814" y="3503746"/>
            <a:ext cx="498093" cy="799460"/>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Pfeil: nach rechts 36">
            <a:extLst>
              <a:ext uri="{FF2B5EF4-FFF2-40B4-BE49-F238E27FC236}">
                <a16:creationId xmlns:a16="http://schemas.microsoft.com/office/drawing/2014/main" id="{D6C33ACC-5606-470B-BA86-E8ADDAE92A48}"/>
              </a:ext>
            </a:extLst>
          </p:cNvPr>
          <p:cNvSpPr/>
          <p:nvPr/>
        </p:nvSpPr>
        <p:spPr>
          <a:xfrm rot="5400000">
            <a:off x="6079908" y="4340565"/>
            <a:ext cx="270366" cy="799460"/>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abgerundete Ecken 31">
            <a:extLst>
              <a:ext uri="{FF2B5EF4-FFF2-40B4-BE49-F238E27FC236}">
                <a16:creationId xmlns:a16="http://schemas.microsoft.com/office/drawing/2014/main" id="{37DBE3AD-C51A-45DE-BA57-7A6DBDF5F329}"/>
              </a:ext>
            </a:extLst>
          </p:cNvPr>
          <p:cNvSpPr/>
          <p:nvPr/>
        </p:nvSpPr>
        <p:spPr>
          <a:xfrm>
            <a:off x="4437816" y="1094933"/>
            <a:ext cx="3316367" cy="1437984"/>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b="1" dirty="0">
                <a:solidFill>
                  <a:schemeClr val="tx1"/>
                </a:solidFill>
              </a:rPr>
              <a:t>Final </a:t>
            </a:r>
            <a:r>
              <a:rPr lang="de-DE" sz="1600" b="1" dirty="0" err="1">
                <a:solidFill>
                  <a:schemeClr val="tx1"/>
                </a:solidFill>
              </a:rPr>
              <a:t>preprocessed</a:t>
            </a:r>
            <a:r>
              <a:rPr lang="de-DE" sz="1600" b="1" dirty="0">
                <a:solidFill>
                  <a:schemeClr val="tx1"/>
                </a:solidFill>
              </a:rPr>
              <a:t> </a:t>
            </a:r>
            <a:r>
              <a:rPr lang="de-DE" sz="1600" b="1" dirty="0" err="1">
                <a:solidFill>
                  <a:schemeClr val="tx1"/>
                </a:solidFill>
              </a:rPr>
              <a:t>data</a:t>
            </a:r>
            <a:endParaRPr lang="de-DE" sz="1600" b="1" dirty="0">
              <a:solidFill>
                <a:schemeClr val="tx1"/>
              </a:solidFill>
            </a:endParaRPr>
          </a:p>
          <a:p>
            <a:pPr marL="171450" indent="-171450">
              <a:buFont typeface="Arial" panose="020B0604020202020204" pitchFamily="34" charset="0"/>
              <a:buChar char="•"/>
            </a:pPr>
            <a:r>
              <a:rPr lang="de-DE" sz="1200" dirty="0">
                <a:solidFill>
                  <a:schemeClr val="tx1"/>
                </a:solidFill>
              </a:rPr>
              <a:t>Data </a:t>
            </a:r>
            <a:r>
              <a:rPr lang="de-DE" sz="1200" dirty="0" err="1">
                <a:solidFill>
                  <a:schemeClr val="tx1"/>
                </a:solidFill>
              </a:rPr>
              <a:t>ready</a:t>
            </a:r>
            <a:r>
              <a:rPr lang="de-DE" sz="1200" dirty="0">
                <a:solidFill>
                  <a:schemeClr val="tx1"/>
                </a:solidFill>
              </a:rPr>
              <a:t> </a:t>
            </a:r>
            <a:r>
              <a:rPr lang="de-DE" sz="1200" dirty="0" err="1">
                <a:solidFill>
                  <a:schemeClr val="tx1"/>
                </a:solidFill>
              </a:rPr>
              <a:t>for</a:t>
            </a:r>
            <a:r>
              <a:rPr lang="de-DE" sz="1200" dirty="0">
                <a:solidFill>
                  <a:schemeClr val="tx1"/>
                </a:solidFill>
              </a:rPr>
              <a:t> </a:t>
            </a:r>
            <a:r>
              <a:rPr lang="de-DE" sz="1200" dirty="0" err="1">
                <a:solidFill>
                  <a:schemeClr val="tx1"/>
                </a:solidFill>
              </a:rPr>
              <a:t>analysis</a:t>
            </a:r>
            <a:endParaRPr lang="de-DE" sz="1200" dirty="0">
              <a:solidFill>
                <a:schemeClr val="tx1"/>
              </a:solidFill>
            </a:endParaRPr>
          </a:p>
          <a:p>
            <a:r>
              <a:rPr lang="de-DE" dirty="0">
                <a:solidFill>
                  <a:schemeClr val="tx1"/>
                </a:solidFill>
              </a:rPr>
              <a:t>  </a:t>
            </a:r>
          </a:p>
        </p:txBody>
      </p:sp>
      <p:sp>
        <p:nvSpPr>
          <p:cNvPr id="33" name="Pfeil: nach rechts 32">
            <a:extLst>
              <a:ext uri="{FF2B5EF4-FFF2-40B4-BE49-F238E27FC236}">
                <a16:creationId xmlns:a16="http://schemas.microsoft.com/office/drawing/2014/main" id="{D8B99448-186B-4A1D-8677-6E17BEACBB77}"/>
              </a:ext>
            </a:extLst>
          </p:cNvPr>
          <p:cNvSpPr/>
          <p:nvPr/>
        </p:nvSpPr>
        <p:spPr>
          <a:xfrm rot="5400000">
            <a:off x="5789305" y="2459314"/>
            <a:ext cx="636373" cy="799460"/>
          </a:xfrm>
          <a:prstGeom prst="rightArrow">
            <a:avLst/>
          </a:prstGeom>
          <a:solidFill>
            <a:srgbClr val="71A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gebogen 4">
            <a:extLst>
              <a:ext uri="{FF2B5EF4-FFF2-40B4-BE49-F238E27FC236}">
                <a16:creationId xmlns:a16="http://schemas.microsoft.com/office/drawing/2014/main" id="{E08807F3-845B-4DEF-B754-06E82548C1E6}"/>
              </a:ext>
            </a:extLst>
          </p:cNvPr>
          <p:cNvSpPr/>
          <p:nvPr/>
        </p:nvSpPr>
        <p:spPr>
          <a:xfrm rot="5400000">
            <a:off x="8370741" y="1007299"/>
            <a:ext cx="1565752" cy="2774112"/>
          </a:xfrm>
          <a:prstGeom prst="bentArrow">
            <a:avLst/>
          </a:prstGeom>
          <a:solidFill>
            <a:srgbClr val="71A6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0" name="Pfeil: nach rechts 39">
            <a:extLst>
              <a:ext uri="{FF2B5EF4-FFF2-40B4-BE49-F238E27FC236}">
                <a16:creationId xmlns:a16="http://schemas.microsoft.com/office/drawing/2014/main" id="{CA06D8AD-7AC3-4540-9555-229D62867DC8}"/>
              </a:ext>
            </a:extLst>
          </p:cNvPr>
          <p:cNvSpPr/>
          <p:nvPr/>
        </p:nvSpPr>
        <p:spPr>
          <a:xfrm rot="10800000">
            <a:off x="4058813" y="5211121"/>
            <a:ext cx="498093" cy="79946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3257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alpha val="49000"/>
              </a:schemeClr>
            </a:gs>
            <a:gs pos="90000">
              <a:schemeClr val="accent3">
                <a:lumMod val="45000"/>
                <a:lumOff val="55000"/>
                <a:alpha val="59000"/>
              </a:schemeClr>
            </a:gs>
            <a:gs pos="100000">
              <a:schemeClr val="accent3">
                <a:lumMod val="30000"/>
                <a:lumOff val="70000"/>
                <a:alpha val="66000"/>
              </a:schemeClr>
            </a:gs>
          </a:gsLst>
          <a:lin ang="5400000" scaled="1"/>
          <a:tileRect/>
        </a:gra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FF1DEE8-41C5-9949-96E4-BC2845A87EB6}"/>
              </a:ext>
            </a:extLst>
          </p:cNvPr>
          <p:cNvSpPr/>
          <p:nvPr/>
        </p:nvSpPr>
        <p:spPr>
          <a:xfrm>
            <a:off x="5785104" y="160958"/>
            <a:ext cx="5897217" cy="6337002"/>
          </a:xfrm>
          <a:prstGeom prst="roundRect">
            <a:avLst>
              <a:gd name="adj" fmla="val 9407"/>
            </a:avLst>
          </a:prstGeom>
          <a:gradFill flip="none" rotWithShape="1">
            <a:gsLst>
              <a:gs pos="0">
                <a:srgbClr val="00B0F0"/>
              </a:gs>
              <a:gs pos="46000">
                <a:schemeClr val="accent1"/>
              </a:gs>
              <a:gs pos="100000">
                <a:schemeClr val="accent1">
                  <a:lumMod val="60000"/>
                </a:schemeClr>
              </a:gs>
            </a:gsLst>
            <a:path path="circle">
              <a:fillToRect l="50000" t="130000" r="50000" b="-30000"/>
            </a:path>
            <a:tileRect/>
          </a:gradFill>
          <a:ln>
            <a:solidFill>
              <a:schemeClr val="bg1">
                <a:lumMod val="85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000" dirty="0">
              <a:solidFill>
                <a:schemeClr val="tx1"/>
              </a:solidFill>
              <a:latin typeface="Franklin Gothic Book" panose="020B0503020102020204" pitchFamily="34" charset="0"/>
            </a:endParaRPr>
          </a:p>
        </p:txBody>
      </p:sp>
      <p:sp>
        <p:nvSpPr>
          <p:cNvPr id="2" name="Title 1">
            <a:extLst>
              <a:ext uri="{FF2B5EF4-FFF2-40B4-BE49-F238E27FC236}">
                <a16:creationId xmlns:a16="http://schemas.microsoft.com/office/drawing/2014/main" id="{68ED321A-B275-D64F-8400-F2A6018E21A3}"/>
              </a:ext>
            </a:extLst>
          </p:cNvPr>
          <p:cNvSpPr txBox="1">
            <a:spLocks/>
          </p:cNvSpPr>
          <p:nvPr/>
        </p:nvSpPr>
        <p:spPr>
          <a:xfrm>
            <a:off x="279838" y="272691"/>
            <a:ext cx="8921312" cy="4110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Franklin Gothic Book"/>
              </a:rPr>
              <a:t>Social Identity Theory</a:t>
            </a:r>
            <a:endParaRPr lang="en-US" sz="1600" dirty="0">
              <a:latin typeface="Franklin Gothic Book"/>
            </a:endParaRPr>
          </a:p>
        </p:txBody>
      </p:sp>
      <p:sp>
        <p:nvSpPr>
          <p:cNvPr id="3" name="Title 1">
            <a:extLst>
              <a:ext uri="{FF2B5EF4-FFF2-40B4-BE49-F238E27FC236}">
                <a16:creationId xmlns:a16="http://schemas.microsoft.com/office/drawing/2014/main" id="{B0AF0868-DBC5-E041-9B78-1444E275E799}"/>
              </a:ext>
            </a:extLst>
          </p:cNvPr>
          <p:cNvSpPr txBox="1">
            <a:spLocks/>
          </p:cNvSpPr>
          <p:nvPr/>
        </p:nvSpPr>
        <p:spPr>
          <a:xfrm>
            <a:off x="279838" y="844291"/>
            <a:ext cx="4153306" cy="497033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The theory is the brainchild of a, UK based, Polish psychologist, Henry Tajfel in 1978 (Colman, 2015)</a:t>
            </a:r>
          </a:p>
          <a:p>
            <a:pPr>
              <a:lnSpc>
                <a:spcPct val="100000"/>
              </a:lnSpc>
            </a:pPr>
            <a:endParaRPr lang="en-US" sz="1500" dirty="0">
              <a:solidFill>
                <a:schemeClr val="tx1">
                  <a:lumMod val="95000"/>
                  <a:lumOff val="5000"/>
                </a:schemeClr>
              </a:solidFill>
              <a:cs typeface="Calibri Light"/>
            </a:endParaRPr>
          </a:p>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“Findings from SIT suggest that identities are not only driven by social categories (i.e. religion or nationality), but are also negotiated and redefined on the community level. On the one hand, identities are formed in response to contextual and social stimuli and cues. On the other, the cognitive frameworks that define the various groups and networks in which the individual interacts have a significant impact on what s/he perceives, as well as consequent </a:t>
            </a:r>
            <a:r>
              <a:rPr lang="en-US" sz="1500" dirty="0" err="1">
                <a:solidFill>
                  <a:schemeClr val="tx1">
                    <a:lumMod val="95000"/>
                    <a:lumOff val="5000"/>
                  </a:schemeClr>
                </a:solidFill>
                <a:cs typeface="Calibri Light"/>
              </a:rPr>
              <a:t>behaviour</a:t>
            </a:r>
            <a:r>
              <a:rPr lang="en-US" sz="1500" dirty="0">
                <a:solidFill>
                  <a:schemeClr val="tx1">
                    <a:lumMod val="95000"/>
                    <a:lumOff val="5000"/>
                  </a:schemeClr>
                </a:solidFill>
                <a:cs typeface="Calibri Light"/>
              </a:rPr>
              <a:t>.” (</a:t>
            </a:r>
            <a:r>
              <a:rPr lang="en-US" sz="1500" dirty="0" err="1">
                <a:solidFill>
                  <a:schemeClr val="tx1">
                    <a:lumMod val="95000"/>
                    <a:lumOff val="5000"/>
                  </a:schemeClr>
                </a:solidFill>
                <a:cs typeface="Calibri Light"/>
              </a:rPr>
              <a:t>Raffie</a:t>
            </a:r>
            <a:r>
              <a:rPr lang="en-US" sz="1500" dirty="0">
                <a:solidFill>
                  <a:schemeClr val="tx1">
                    <a:lumMod val="95000"/>
                    <a:lumOff val="5000"/>
                  </a:schemeClr>
                </a:solidFill>
                <a:cs typeface="Calibri Light"/>
              </a:rPr>
              <a:t>, 2013, p. 89) </a:t>
            </a:r>
          </a:p>
          <a:p>
            <a:pPr marL="285750" indent="-285750">
              <a:lnSpc>
                <a:spcPct val="100000"/>
              </a:lnSpc>
              <a:buFont typeface="Arial" panose="020B0604020202020204" pitchFamily="34" charset="0"/>
              <a:buChar char="•"/>
            </a:pPr>
            <a:endParaRPr lang="en-US" sz="1500" dirty="0">
              <a:solidFill>
                <a:schemeClr val="tx1">
                  <a:lumMod val="95000"/>
                  <a:lumOff val="5000"/>
                </a:schemeClr>
              </a:solidFill>
              <a:cs typeface="Calibri Light"/>
            </a:endParaRPr>
          </a:p>
        </p:txBody>
      </p:sp>
      <p:sp>
        <p:nvSpPr>
          <p:cNvPr id="4" name="Title 1">
            <a:extLst>
              <a:ext uri="{FF2B5EF4-FFF2-40B4-BE49-F238E27FC236}">
                <a16:creationId xmlns:a16="http://schemas.microsoft.com/office/drawing/2014/main" id="{20A3C9A5-9FF0-4343-BC3B-DAC6F22DD7EF}"/>
              </a:ext>
            </a:extLst>
          </p:cNvPr>
          <p:cNvSpPr txBox="1">
            <a:spLocks/>
          </p:cNvSpPr>
          <p:nvPr/>
        </p:nvSpPr>
        <p:spPr>
          <a:xfrm>
            <a:off x="7476158" y="2109217"/>
            <a:ext cx="4153306" cy="4169424"/>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en-GB" sz="2400" dirty="0">
                <a:solidFill>
                  <a:schemeClr val="bg1"/>
                </a:solidFill>
                <a:cs typeface="Calibri Light"/>
              </a:rPr>
              <a:t>“A social psychological theory of identity formation that privileges the role of large group identities in forming individuals' concepts of self. It has been used, in particular, to examine the formation and forms of adherence to national and </a:t>
            </a:r>
            <a:r>
              <a:rPr lang="en-US" sz="2400" dirty="0">
                <a:solidFill>
                  <a:schemeClr val="accent4"/>
                </a:solidFill>
                <a:cs typeface="Calibri Light"/>
              </a:rPr>
              <a:t>(Calhoun, 2002)</a:t>
            </a:r>
            <a:endParaRPr lang="en-GB" sz="2000" dirty="0">
              <a:solidFill>
                <a:schemeClr val="accent4"/>
              </a:solidFill>
            </a:endParaRPr>
          </a:p>
        </p:txBody>
      </p:sp>
    </p:spTree>
    <p:extLst>
      <p:ext uri="{BB962C8B-B14F-4D97-AF65-F5344CB8AC3E}">
        <p14:creationId xmlns:p14="http://schemas.microsoft.com/office/powerpoint/2010/main" val="18637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77AC2DA9-6275-5E45-BF7C-4893CC0CA690}"/>
              </a:ext>
            </a:extLst>
          </p:cNvPr>
          <p:cNvSpPr/>
          <p:nvPr/>
        </p:nvSpPr>
        <p:spPr>
          <a:xfrm>
            <a:off x="6096000" y="260500"/>
            <a:ext cx="5897217" cy="6337002"/>
          </a:xfrm>
          <a:prstGeom prst="roundRect">
            <a:avLst>
              <a:gd name="adj" fmla="val 9407"/>
            </a:avLst>
          </a:prstGeom>
          <a:solidFill>
            <a:schemeClr val="bg1"/>
          </a:solidFill>
          <a:ln>
            <a:solidFill>
              <a:schemeClr val="bg1">
                <a:lumMod val="85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000" dirty="0">
              <a:solidFill>
                <a:schemeClr val="tx1"/>
              </a:solidFill>
              <a:latin typeface="Franklin Gothic Book" panose="020B0503020102020204" pitchFamily="34" charset="0"/>
            </a:endParaRPr>
          </a:p>
        </p:txBody>
      </p:sp>
      <p:sp>
        <p:nvSpPr>
          <p:cNvPr id="4" name="Title 1">
            <a:extLst>
              <a:ext uri="{FF2B5EF4-FFF2-40B4-BE49-F238E27FC236}">
                <a16:creationId xmlns:a16="http://schemas.microsoft.com/office/drawing/2014/main" id="{6C4415EE-BB74-5941-95FD-61BA05AA4008}"/>
              </a:ext>
            </a:extLst>
          </p:cNvPr>
          <p:cNvSpPr txBox="1">
            <a:spLocks/>
          </p:cNvSpPr>
          <p:nvPr/>
        </p:nvSpPr>
        <p:spPr>
          <a:xfrm>
            <a:off x="279838" y="272691"/>
            <a:ext cx="8921312" cy="4110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Franklin Gothic Book"/>
              </a:rPr>
              <a:t>Integrated Threat Theory</a:t>
            </a:r>
            <a:endParaRPr lang="en-US" sz="1600" dirty="0">
              <a:latin typeface="Franklin Gothic Book"/>
            </a:endParaRPr>
          </a:p>
        </p:txBody>
      </p:sp>
      <p:cxnSp>
        <p:nvCxnSpPr>
          <p:cNvPr id="5" name="Straight Arrow Connector 4">
            <a:extLst>
              <a:ext uri="{FF2B5EF4-FFF2-40B4-BE49-F238E27FC236}">
                <a16:creationId xmlns:a16="http://schemas.microsoft.com/office/drawing/2014/main" id="{EE0FBB8B-CBC1-A24E-A123-00B927D5D2C4}"/>
              </a:ext>
            </a:extLst>
          </p:cNvPr>
          <p:cNvCxnSpPr>
            <a:cxnSpLocks/>
            <a:stCxn id="8" idx="3"/>
            <a:endCxn id="14" idx="1"/>
          </p:cNvCxnSpPr>
          <p:nvPr/>
        </p:nvCxnSpPr>
        <p:spPr>
          <a:xfrm flipV="1">
            <a:off x="9071950" y="5905907"/>
            <a:ext cx="471458" cy="2081"/>
          </a:xfrm>
          <a:prstGeom prst="straightConnector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D687B1E9-875F-DC4B-8214-8F433DD2703A}"/>
              </a:ext>
            </a:extLst>
          </p:cNvPr>
          <p:cNvSpPr/>
          <p:nvPr/>
        </p:nvSpPr>
        <p:spPr>
          <a:xfrm>
            <a:off x="6347506" y="2421464"/>
            <a:ext cx="2096618" cy="1148418"/>
          </a:xfrm>
          <a:prstGeom prst="roundRect">
            <a:avLst>
              <a:gd name="adj" fmla="val 27467"/>
            </a:avLst>
          </a:prstGeom>
          <a:solidFill>
            <a:schemeClr val="bg1"/>
          </a:solidFill>
          <a:ln>
            <a:solidFill>
              <a:schemeClr val="bg1">
                <a:lumMod val="85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Intergroup Conflict</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Status Inequalities</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Ingroup Identification</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Knowledge</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Contact</a:t>
            </a:r>
            <a:endParaRPr lang="en-US" sz="1200" dirty="0">
              <a:solidFill>
                <a:schemeClr val="tx1"/>
              </a:solidFill>
              <a:latin typeface="Franklin Gothic Book" panose="020B0503020102020204" pitchFamily="34" charset="0"/>
            </a:endParaRPr>
          </a:p>
        </p:txBody>
      </p:sp>
      <p:sp>
        <p:nvSpPr>
          <p:cNvPr id="8" name="Rounded Rectangle 7">
            <a:extLst>
              <a:ext uri="{FF2B5EF4-FFF2-40B4-BE49-F238E27FC236}">
                <a16:creationId xmlns:a16="http://schemas.microsoft.com/office/drawing/2014/main" id="{BC0E42D3-9A15-D248-91DC-CAC446D798A8}"/>
              </a:ext>
            </a:extLst>
          </p:cNvPr>
          <p:cNvSpPr/>
          <p:nvPr/>
        </p:nvSpPr>
        <p:spPr>
          <a:xfrm>
            <a:off x="7816298" y="5575679"/>
            <a:ext cx="1255652" cy="664618"/>
          </a:xfrm>
          <a:prstGeom prst="roundRect">
            <a:avLst>
              <a:gd name="adj" fmla="val 50000"/>
            </a:avLst>
          </a:prstGeom>
          <a:solidFill>
            <a:srgbClr val="D65F00"/>
          </a:solidFill>
          <a:ln>
            <a:solidFill>
              <a:srgbClr val="D65F00"/>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Franklin Gothic Book" panose="020B0503020102020204" pitchFamily="34" charset="0"/>
              </a:rPr>
              <a:t>Prejudice</a:t>
            </a:r>
          </a:p>
        </p:txBody>
      </p:sp>
      <p:sp>
        <p:nvSpPr>
          <p:cNvPr id="10" name="Rounded Rectangle 9">
            <a:extLst>
              <a:ext uri="{FF2B5EF4-FFF2-40B4-BE49-F238E27FC236}">
                <a16:creationId xmlns:a16="http://schemas.microsoft.com/office/drawing/2014/main" id="{E81EBC61-2D8F-024C-96EB-C21000F2172B}"/>
              </a:ext>
            </a:extLst>
          </p:cNvPr>
          <p:cNvSpPr/>
          <p:nvPr/>
        </p:nvSpPr>
        <p:spPr>
          <a:xfrm>
            <a:off x="8949220" y="1061269"/>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Realistic Threats</a:t>
            </a:r>
            <a:endParaRPr lang="en-US" sz="1200" b="1" dirty="0">
              <a:solidFill>
                <a:schemeClr val="bg1"/>
              </a:solidFill>
              <a:latin typeface="Franklin Gothic Book" panose="020B0503020102020204" pitchFamily="34" charset="0"/>
            </a:endParaRPr>
          </a:p>
        </p:txBody>
      </p:sp>
      <p:sp>
        <p:nvSpPr>
          <p:cNvPr id="11" name="Rounded Rectangle 10">
            <a:extLst>
              <a:ext uri="{FF2B5EF4-FFF2-40B4-BE49-F238E27FC236}">
                <a16:creationId xmlns:a16="http://schemas.microsoft.com/office/drawing/2014/main" id="{1ED7EC75-C703-E847-ADFA-96AE86055247}"/>
              </a:ext>
            </a:extLst>
          </p:cNvPr>
          <p:cNvSpPr/>
          <p:nvPr/>
        </p:nvSpPr>
        <p:spPr>
          <a:xfrm>
            <a:off x="8949220" y="2089488"/>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Symbolic Threats</a:t>
            </a:r>
            <a:endParaRPr lang="en-US" sz="1200" b="1" dirty="0">
              <a:solidFill>
                <a:schemeClr val="bg1"/>
              </a:solidFill>
              <a:latin typeface="Franklin Gothic Book" panose="020B0503020102020204" pitchFamily="34" charset="0"/>
            </a:endParaRPr>
          </a:p>
        </p:txBody>
      </p:sp>
      <p:sp>
        <p:nvSpPr>
          <p:cNvPr id="12" name="Rounded Rectangle 11">
            <a:extLst>
              <a:ext uri="{FF2B5EF4-FFF2-40B4-BE49-F238E27FC236}">
                <a16:creationId xmlns:a16="http://schemas.microsoft.com/office/drawing/2014/main" id="{C754DB99-37C9-CD49-AEC8-59CEC5E7511E}"/>
              </a:ext>
            </a:extLst>
          </p:cNvPr>
          <p:cNvSpPr/>
          <p:nvPr/>
        </p:nvSpPr>
        <p:spPr>
          <a:xfrm>
            <a:off x="8949220" y="3112986"/>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Intergroup Anxiety</a:t>
            </a:r>
            <a:endParaRPr lang="en-US" sz="1200" b="1" dirty="0">
              <a:solidFill>
                <a:schemeClr val="bg1"/>
              </a:solidFill>
              <a:latin typeface="Franklin Gothic Book" panose="020B0503020102020204" pitchFamily="34" charset="0"/>
            </a:endParaRPr>
          </a:p>
        </p:txBody>
      </p:sp>
      <p:sp>
        <p:nvSpPr>
          <p:cNvPr id="13" name="Rounded Rectangle 12">
            <a:extLst>
              <a:ext uri="{FF2B5EF4-FFF2-40B4-BE49-F238E27FC236}">
                <a16:creationId xmlns:a16="http://schemas.microsoft.com/office/drawing/2014/main" id="{796C3132-BE4A-4B45-B792-D298345AF0B4}"/>
              </a:ext>
            </a:extLst>
          </p:cNvPr>
          <p:cNvSpPr/>
          <p:nvPr/>
        </p:nvSpPr>
        <p:spPr>
          <a:xfrm>
            <a:off x="8949809" y="4153157"/>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Negative Stereotyping</a:t>
            </a:r>
            <a:endParaRPr lang="en-US" sz="1200" b="1" dirty="0">
              <a:solidFill>
                <a:schemeClr val="bg1"/>
              </a:solidFill>
              <a:latin typeface="Franklin Gothic Book" panose="020B0503020102020204" pitchFamily="34" charset="0"/>
            </a:endParaRPr>
          </a:p>
        </p:txBody>
      </p:sp>
      <p:sp>
        <p:nvSpPr>
          <p:cNvPr id="14" name="Rounded Rectangle 13">
            <a:extLst>
              <a:ext uri="{FF2B5EF4-FFF2-40B4-BE49-F238E27FC236}">
                <a16:creationId xmlns:a16="http://schemas.microsoft.com/office/drawing/2014/main" id="{8D9A6BA6-44BE-E941-9326-62DB5A999062}"/>
              </a:ext>
            </a:extLst>
          </p:cNvPr>
          <p:cNvSpPr/>
          <p:nvPr/>
        </p:nvSpPr>
        <p:spPr>
          <a:xfrm>
            <a:off x="9543408" y="5573598"/>
            <a:ext cx="1255652" cy="664618"/>
          </a:xfrm>
          <a:prstGeom prst="roundRect">
            <a:avLst>
              <a:gd name="adj" fmla="val 50000"/>
            </a:avLst>
          </a:prstGeom>
          <a:solidFill>
            <a:srgbClr val="D65F00"/>
          </a:solidFill>
          <a:ln>
            <a:solidFill>
              <a:srgbClr val="D65F00"/>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Franklin Gothic Book" panose="020B0503020102020204" pitchFamily="34" charset="0"/>
              </a:rPr>
              <a:t>Behavior</a:t>
            </a:r>
          </a:p>
        </p:txBody>
      </p:sp>
      <p:cxnSp>
        <p:nvCxnSpPr>
          <p:cNvPr id="24" name="Elbow Connector 23">
            <a:extLst>
              <a:ext uri="{FF2B5EF4-FFF2-40B4-BE49-F238E27FC236}">
                <a16:creationId xmlns:a16="http://schemas.microsoft.com/office/drawing/2014/main" id="{3A7968E1-3718-F046-AEA6-CD3DF60C619A}"/>
              </a:ext>
            </a:extLst>
          </p:cNvPr>
          <p:cNvCxnSpPr>
            <a:cxnSpLocks/>
            <a:stCxn id="7" idx="3"/>
            <a:endCxn id="10" idx="1"/>
          </p:cNvCxnSpPr>
          <p:nvPr/>
        </p:nvCxnSpPr>
        <p:spPr>
          <a:xfrm flipV="1">
            <a:off x="8444124" y="1393245"/>
            <a:ext cx="505096" cy="1602428"/>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itle 1">
            <a:extLst>
              <a:ext uri="{FF2B5EF4-FFF2-40B4-BE49-F238E27FC236}">
                <a16:creationId xmlns:a16="http://schemas.microsoft.com/office/drawing/2014/main" id="{2BBF660D-CA58-A448-9090-99055851F7D6}"/>
              </a:ext>
            </a:extLst>
          </p:cNvPr>
          <p:cNvSpPr txBox="1">
            <a:spLocks/>
          </p:cNvSpPr>
          <p:nvPr/>
        </p:nvSpPr>
        <p:spPr>
          <a:xfrm>
            <a:off x="6347506" y="318397"/>
            <a:ext cx="8921312" cy="4110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Franklin Gothic Book"/>
              </a:rPr>
              <a:t>Diagram: </a:t>
            </a:r>
            <a:r>
              <a:rPr lang="en-US" sz="1600" dirty="0">
                <a:latin typeface="Franklin Gothic Book"/>
              </a:rPr>
              <a:t>A casual model of the integrated threat theory</a:t>
            </a:r>
          </a:p>
        </p:txBody>
      </p:sp>
      <p:cxnSp>
        <p:nvCxnSpPr>
          <p:cNvPr id="103" name="Elbow Connector 102">
            <a:extLst>
              <a:ext uri="{FF2B5EF4-FFF2-40B4-BE49-F238E27FC236}">
                <a16:creationId xmlns:a16="http://schemas.microsoft.com/office/drawing/2014/main" id="{493564B1-784A-2E41-A13C-5AF24E7D3DBF}"/>
              </a:ext>
            </a:extLst>
          </p:cNvPr>
          <p:cNvCxnSpPr>
            <a:cxnSpLocks/>
            <a:stCxn id="7" idx="3"/>
            <a:endCxn id="11" idx="1"/>
          </p:cNvCxnSpPr>
          <p:nvPr/>
        </p:nvCxnSpPr>
        <p:spPr>
          <a:xfrm flipV="1">
            <a:off x="8444124" y="2421464"/>
            <a:ext cx="505096" cy="574209"/>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41478FAE-58A9-4A46-B539-5C26FBA6CEC2}"/>
              </a:ext>
            </a:extLst>
          </p:cNvPr>
          <p:cNvCxnSpPr>
            <a:cxnSpLocks/>
            <a:stCxn id="7" idx="3"/>
            <a:endCxn id="12" idx="1"/>
          </p:cNvCxnSpPr>
          <p:nvPr/>
        </p:nvCxnSpPr>
        <p:spPr>
          <a:xfrm>
            <a:off x="8444124" y="2995673"/>
            <a:ext cx="505096" cy="449289"/>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54C9B3F8-F3A6-754D-9297-D1EC106947D8}"/>
              </a:ext>
            </a:extLst>
          </p:cNvPr>
          <p:cNvCxnSpPr>
            <a:cxnSpLocks/>
            <a:stCxn id="7" idx="3"/>
            <a:endCxn id="13" idx="1"/>
          </p:cNvCxnSpPr>
          <p:nvPr/>
        </p:nvCxnSpPr>
        <p:spPr>
          <a:xfrm>
            <a:off x="8444124" y="2995673"/>
            <a:ext cx="505685" cy="1489460"/>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2DFCFC90-B38F-FB46-94FC-3D653DE7C653}"/>
              </a:ext>
            </a:extLst>
          </p:cNvPr>
          <p:cNvCxnSpPr>
            <a:cxnSpLocks/>
            <a:stCxn id="10" idx="3"/>
            <a:endCxn id="8" idx="1"/>
          </p:cNvCxnSpPr>
          <p:nvPr/>
        </p:nvCxnSpPr>
        <p:spPr>
          <a:xfrm flipH="1">
            <a:off x="7816298" y="1393245"/>
            <a:ext cx="2667082" cy="4514743"/>
          </a:xfrm>
          <a:prstGeom prst="bentConnector5">
            <a:avLst>
              <a:gd name="adj1" fmla="val -20942"/>
              <a:gd name="adj2" fmla="val 84030"/>
              <a:gd name="adj3" fmla="val 10857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42D640FF-CA3C-564C-AF19-8FBD71C0502F}"/>
              </a:ext>
            </a:extLst>
          </p:cNvPr>
          <p:cNvCxnSpPr>
            <a:cxnSpLocks/>
            <a:stCxn id="11" idx="3"/>
            <a:endCxn id="8" idx="1"/>
          </p:cNvCxnSpPr>
          <p:nvPr/>
        </p:nvCxnSpPr>
        <p:spPr>
          <a:xfrm flipH="1">
            <a:off x="7816298" y="2421464"/>
            <a:ext cx="2667082" cy="3486524"/>
          </a:xfrm>
          <a:prstGeom prst="bentConnector5">
            <a:avLst>
              <a:gd name="adj1" fmla="val -20942"/>
              <a:gd name="adj2" fmla="val 79196"/>
              <a:gd name="adj3" fmla="val 10857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Elbow Connector 126">
            <a:extLst>
              <a:ext uri="{FF2B5EF4-FFF2-40B4-BE49-F238E27FC236}">
                <a16:creationId xmlns:a16="http://schemas.microsoft.com/office/drawing/2014/main" id="{4E4B3F0F-320E-194B-8A90-9CA503C14BD8}"/>
              </a:ext>
            </a:extLst>
          </p:cNvPr>
          <p:cNvCxnSpPr>
            <a:cxnSpLocks/>
            <a:stCxn id="12" idx="3"/>
            <a:endCxn id="8" idx="1"/>
          </p:cNvCxnSpPr>
          <p:nvPr/>
        </p:nvCxnSpPr>
        <p:spPr>
          <a:xfrm flipH="1">
            <a:off x="7816298" y="3444962"/>
            <a:ext cx="2667082" cy="2463026"/>
          </a:xfrm>
          <a:prstGeom prst="bentConnector5">
            <a:avLst>
              <a:gd name="adj1" fmla="val -20942"/>
              <a:gd name="adj2" fmla="val 70661"/>
              <a:gd name="adj3" fmla="val 10857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E32FEE0D-F71B-1746-9454-9C129110B3E2}"/>
              </a:ext>
            </a:extLst>
          </p:cNvPr>
          <p:cNvCxnSpPr>
            <a:cxnSpLocks/>
            <a:stCxn id="13" idx="3"/>
            <a:endCxn id="8" idx="1"/>
          </p:cNvCxnSpPr>
          <p:nvPr/>
        </p:nvCxnSpPr>
        <p:spPr>
          <a:xfrm flipH="1">
            <a:off x="7816298" y="4485133"/>
            <a:ext cx="2667671" cy="1422855"/>
          </a:xfrm>
          <a:prstGeom prst="bentConnector5">
            <a:avLst>
              <a:gd name="adj1" fmla="val -20937"/>
              <a:gd name="adj2" fmla="val 49988"/>
              <a:gd name="adj3" fmla="val 108569"/>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8" name="Title 1">
            <a:extLst>
              <a:ext uri="{FF2B5EF4-FFF2-40B4-BE49-F238E27FC236}">
                <a16:creationId xmlns:a16="http://schemas.microsoft.com/office/drawing/2014/main" id="{B953AFE6-1789-984A-B80C-3B91EE67C94E}"/>
              </a:ext>
            </a:extLst>
          </p:cNvPr>
          <p:cNvSpPr txBox="1">
            <a:spLocks/>
          </p:cNvSpPr>
          <p:nvPr/>
        </p:nvSpPr>
        <p:spPr>
          <a:xfrm>
            <a:off x="279838" y="844291"/>
            <a:ext cx="4153306" cy="497033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Realistic threats are those that </a:t>
            </a:r>
            <a:r>
              <a:rPr lang="en-US" sz="1500" dirty="0" err="1">
                <a:solidFill>
                  <a:schemeClr val="tx1">
                    <a:lumMod val="95000"/>
                    <a:lumOff val="5000"/>
                  </a:schemeClr>
                </a:solidFill>
                <a:cs typeface="Calibri Light"/>
              </a:rPr>
              <a:t>jeopardise</a:t>
            </a:r>
            <a:r>
              <a:rPr lang="en-US" sz="1500" dirty="0">
                <a:solidFill>
                  <a:schemeClr val="tx1">
                    <a:lumMod val="95000"/>
                    <a:lumOff val="5000"/>
                  </a:schemeClr>
                </a:solidFill>
                <a:cs typeface="Calibri Light"/>
              </a:rPr>
              <a:t> the economic or political status, pose an existential or material threat to the group. This threat can be either objective or subjective; the perception of the threat is sufficient for prejudice to take place. </a:t>
            </a:r>
            <a:br>
              <a:rPr lang="en-US" sz="1500" dirty="0">
                <a:solidFill>
                  <a:schemeClr val="tx1">
                    <a:lumMod val="95000"/>
                    <a:lumOff val="5000"/>
                  </a:schemeClr>
                </a:solidFill>
                <a:cs typeface="Calibri Light"/>
              </a:rPr>
            </a:br>
            <a:endParaRPr lang="en-US" sz="1500" dirty="0">
              <a:solidFill>
                <a:schemeClr val="tx1">
                  <a:lumMod val="95000"/>
                  <a:lumOff val="5000"/>
                </a:schemeClr>
              </a:solidFill>
              <a:ea typeface="+mj-lt"/>
              <a:cs typeface="+mj-lt"/>
            </a:endParaRPr>
          </a:p>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Symbolic threats shake the group’s perception of the world, </a:t>
            </a:r>
            <a:r>
              <a:rPr lang="en-GB" sz="1500" dirty="0">
                <a:solidFill>
                  <a:schemeClr val="tx1">
                    <a:lumMod val="95000"/>
                    <a:lumOff val="5000"/>
                  </a:schemeClr>
                </a:solidFill>
                <a:cs typeface="Calibri Light"/>
              </a:rPr>
              <a:t>jeopardising</a:t>
            </a:r>
            <a:r>
              <a:rPr lang="en-US" sz="1500" dirty="0">
                <a:solidFill>
                  <a:schemeClr val="tx1">
                    <a:lumMod val="95000"/>
                    <a:lumOff val="5000"/>
                  </a:schemeClr>
                </a:solidFill>
                <a:cs typeface="Calibri Light"/>
              </a:rPr>
              <a:t> the group’s belief in the validity of its values. These threats are perceived as differences in morals, values, beliefs and/or attitudes. The two scholars saw that these kinds of threats are causes of prejudice, not a form of it. </a:t>
            </a:r>
            <a:br>
              <a:rPr lang="en-US" sz="1500" dirty="0">
                <a:solidFill>
                  <a:schemeClr val="tx1">
                    <a:lumMod val="95000"/>
                    <a:lumOff val="5000"/>
                  </a:schemeClr>
                </a:solidFill>
                <a:cs typeface="Calibri Light"/>
              </a:rPr>
            </a:br>
            <a:endParaRPr lang="en-US" sz="1500" dirty="0">
              <a:solidFill>
                <a:schemeClr val="tx1">
                  <a:lumMod val="95000"/>
                  <a:lumOff val="5000"/>
                </a:schemeClr>
              </a:solidFill>
              <a:ea typeface="+mj-lt"/>
              <a:cs typeface="+mj-lt"/>
            </a:endParaRPr>
          </a:p>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Intergroup anxiety is the personal threats perceived by the individual as a result of interacting with the other, i.e. fears of rejection, embarrassment, or ridicule. Negative stereotypes, on the other hand, lead the individual affected to presume </a:t>
            </a:r>
            <a:r>
              <a:rPr lang="en-US" sz="1500" dirty="0" err="1">
                <a:solidFill>
                  <a:schemeClr val="tx1">
                    <a:lumMod val="95000"/>
                    <a:lumOff val="5000"/>
                  </a:schemeClr>
                </a:solidFill>
                <a:cs typeface="Calibri Light"/>
              </a:rPr>
              <a:t>unfavourable</a:t>
            </a:r>
            <a:r>
              <a:rPr lang="en-US" sz="1500" dirty="0">
                <a:solidFill>
                  <a:schemeClr val="tx1">
                    <a:lumMod val="95000"/>
                    <a:lumOff val="5000"/>
                  </a:schemeClr>
                </a:solidFill>
                <a:cs typeface="Calibri Light"/>
              </a:rPr>
              <a:t> treatments from the group holding these stereotypes. </a:t>
            </a:r>
            <a:endParaRPr lang="en-US" sz="1500" dirty="0">
              <a:solidFill>
                <a:schemeClr val="tx1">
                  <a:lumMod val="95000"/>
                  <a:lumOff val="5000"/>
                </a:schemeClr>
              </a:solidFill>
            </a:endParaRPr>
          </a:p>
        </p:txBody>
      </p:sp>
    </p:spTree>
    <p:extLst>
      <p:ext uri="{BB962C8B-B14F-4D97-AF65-F5344CB8AC3E}">
        <p14:creationId xmlns:p14="http://schemas.microsoft.com/office/powerpoint/2010/main" val="397755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5" descr="Graphical user interface&#10;&#10;Description automatically generated">
            <a:extLst>
              <a:ext uri="{FF2B5EF4-FFF2-40B4-BE49-F238E27FC236}">
                <a16:creationId xmlns:a16="http://schemas.microsoft.com/office/drawing/2014/main" id="{F45BCA33-0EF0-7140-A342-4F61B4261537}"/>
              </a:ext>
            </a:extLst>
          </p:cNvPr>
          <p:cNvPicPr>
            <a:picLocks noGrp="1" noChangeAspect="1"/>
          </p:cNvPicPr>
          <p:nvPr>
            <p:ph idx="1"/>
          </p:nvPr>
        </p:nvPicPr>
        <p:blipFill rotWithShape="1">
          <a:blip r:embed="rId2"/>
          <a:srcRect l="425" t="7692" r="884" b="3921"/>
          <a:stretch/>
        </p:blipFill>
        <p:spPr>
          <a:xfrm>
            <a:off x="409903" y="889437"/>
            <a:ext cx="11103887" cy="5593763"/>
          </a:xfrm>
          <a:effectLst>
            <a:glow rad="441903">
              <a:schemeClr val="bg1">
                <a:lumMod val="75000"/>
                <a:alpha val="30034"/>
              </a:schemeClr>
            </a:glow>
          </a:effectLst>
        </p:spPr>
      </p:pic>
      <p:sp>
        <p:nvSpPr>
          <p:cNvPr id="5" name="Title 1">
            <a:extLst>
              <a:ext uri="{FF2B5EF4-FFF2-40B4-BE49-F238E27FC236}">
                <a16:creationId xmlns:a16="http://schemas.microsoft.com/office/drawing/2014/main" id="{E6809D16-79B4-407C-B0C0-980866EAFFFE}"/>
              </a:ext>
            </a:extLst>
          </p:cNvPr>
          <p:cNvSpPr>
            <a:spLocks noGrp="1"/>
          </p:cNvSpPr>
          <p:nvPr>
            <p:ph type="title"/>
          </p:nvPr>
        </p:nvSpPr>
        <p:spPr>
          <a:xfrm>
            <a:off x="279838" y="374799"/>
            <a:ext cx="7445026" cy="131131"/>
          </a:xfrm>
        </p:spPr>
        <p:txBody>
          <a:bodyPr vert="horz" lIns="91440" tIns="45720" rIns="91440" bIns="45720" rtlCol="0" anchor="ctr">
            <a:normAutofit fontScale="90000"/>
          </a:bodyPr>
          <a:lstStyle/>
          <a:p>
            <a:r>
              <a:rPr lang="en-US" sz="1800" b="1" dirty="0">
                <a:latin typeface="Franklin Gothic Book"/>
              </a:rPr>
              <a:t>Topic Models: </a:t>
            </a:r>
            <a:r>
              <a:rPr lang="en-US" sz="1800" dirty="0">
                <a:latin typeface="Franklin Gothic Book"/>
              </a:rPr>
              <a:t>Shias as the enemy</a:t>
            </a:r>
            <a:endParaRPr lang="en-US" sz="1800" kern="1200" dirty="0">
              <a:latin typeface="Franklin Gothic Book"/>
            </a:endParaRPr>
          </a:p>
        </p:txBody>
      </p:sp>
      <p:sp>
        <p:nvSpPr>
          <p:cNvPr id="4" name="TextBox 3">
            <a:extLst>
              <a:ext uri="{FF2B5EF4-FFF2-40B4-BE49-F238E27FC236}">
                <a16:creationId xmlns:a16="http://schemas.microsoft.com/office/drawing/2014/main" id="{815D4A58-9CAA-4AB4-867B-14CC0BC8A603}"/>
              </a:ext>
            </a:extLst>
          </p:cNvPr>
          <p:cNvSpPr txBox="1"/>
          <p:nvPr/>
        </p:nvSpPr>
        <p:spPr>
          <a:xfrm>
            <a:off x="5565648" y="2390299"/>
            <a:ext cx="1517904" cy="246221"/>
          </a:xfrm>
          <a:prstGeom prst="rect">
            <a:avLst/>
          </a:prstGeom>
          <a:noFill/>
        </p:spPr>
        <p:txBody>
          <a:bodyPr wrap="square" rtlCol="0">
            <a:spAutoFit/>
          </a:bodyPr>
          <a:lstStyle/>
          <a:p>
            <a:r>
              <a:rPr lang="en-GB" sz="1000" dirty="0" err="1">
                <a:latin typeface="Georgia" panose="02040502050405020303" pitchFamily="18" charset="0"/>
              </a:rPr>
              <a:t>Rafid</a:t>
            </a:r>
            <a:r>
              <a:rPr lang="en-GB" sz="1000" dirty="0">
                <a:latin typeface="Georgia" panose="02040502050405020303" pitchFamily="18" charset="0"/>
              </a:rPr>
              <a:t> (Shia/Alawite)</a:t>
            </a:r>
          </a:p>
        </p:txBody>
      </p:sp>
      <p:sp>
        <p:nvSpPr>
          <p:cNvPr id="6" name="TextBox 5">
            <a:extLst>
              <a:ext uri="{FF2B5EF4-FFF2-40B4-BE49-F238E27FC236}">
                <a16:creationId xmlns:a16="http://schemas.microsoft.com/office/drawing/2014/main" id="{2B03E165-F642-472F-BDB3-43376E5E162F}"/>
              </a:ext>
            </a:extLst>
          </p:cNvPr>
          <p:cNvSpPr txBox="1"/>
          <p:nvPr/>
        </p:nvSpPr>
        <p:spPr>
          <a:xfrm>
            <a:off x="5565648" y="2896916"/>
            <a:ext cx="1207008" cy="246221"/>
          </a:xfrm>
          <a:prstGeom prst="rect">
            <a:avLst/>
          </a:prstGeom>
          <a:noFill/>
        </p:spPr>
        <p:txBody>
          <a:bodyPr wrap="square" rtlCol="0">
            <a:spAutoFit/>
          </a:bodyPr>
          <a:lstStyle/>
          <a:p>
            <a:r>
              <a:rPr lang="en-GB" sz="1000" dirty="0">
                <a:latin typeface="Georgia" panose="02040502050405020303" pitchFamily="18" charset="0"/>
              </a:rPr>
              <a:t>Political Regime</a:t>
            </a:r>
          </a:p>
        </p:txBody>
      </p:sp>
      <p:sp>
        <p:nvSpPr>
          <p:cNvPr id="7" name="TextBox 6">
            <a:extLst>
              <a:ext uri="{FF2B5EF4-FFF2-40B4-BE49-F238E27FC236}">
                <a16:creationId xmlns:a16="http://schemas.microsoft.com/office/drawing/2014/main" id="{787FF0E3-C728-4682-A51C-F802724CD79F}"/>
              </a:ext>
            </a:extLst>
          </p:cNvPr>
          <p:cNvSpPr txBox="1"/>
          <p:nvPr/>
        </p:nvSpPr>
        <p:spPr>
          <a:xfrm>
            <a:off x="5492496" y="4999387"/>
            <a:ext cx="1207008" cy="246221"/>
          </a:xfrm>
          <a:prstGeom prst="rect">
            <a:avLst/>
          </a:prstGeom>
          <a:noFill/>
        </p:spPr>
        <p:txBody>
          <a:bodyPr wrap="square" rtlCol="0">
            <a:spAutoFit/>
          </a:bodyPr>
          <a:lstStyle/>
          <a:p>
            <a:r>
              <a:rPr lang="en-GB" sz="1000" dirty="0">
                <a:latin typeface="Georgia" panose="02040502050405020303" pitchFamily="18" charset="0"/>
              </a:rPr>
              <a:t>Cross</a:t>
            </a:r>
          </a:p>
        </p:txBody>
      </p:sp>
      <p:sp>
        <p:nvSpPr>
          <p:cNvPr id="8" name="TextBox 7">
            <a:extLst>
              <a:ext uri="{FF2B5EF4-FFF2-40B4-BE49-F238E27FC236}">
                <a16:creationId xmlns:a16="http://schemas.microsoft.com/office/drawing/2014/main" id="{DD2A8807-A643-4AE0-92BB-AB653527DAB4}"/>
              </a:ext>
            </a:extLst>
          </p:cNvPr>
          <p:cNvSpPr txBox="1"/>
          <p:nvPr/>
        </p:nvSpPr>
        <p:spPr>
          <a:xfrm>
            <a:off x="5492496" y="5245608"/>
            <a:ext cx="1207008" cy="246221"/>
          </a:xfrm>
          <a:prstGeom prst="rect">
            <a:avLst/>
          </a:prstGeom>
          <a:noFill/>
        </p:spPr>
        <p:txBody>
          <a:bodyPr wrap="square" rtlCol="0">
            <a:spAutoFit/>
          </a:bodyPr>
          <a:lstStyle/>
          <a:p>
            <a:r>
              <a:rPr lang="en-GB" sz="1000" dirty="0"/>
              <a:t>Skirmishes</a:t>
            </a:r>
          </a:p>
        </p:txBody>
      </p:sp>
      <p:sp>
        <p:nvSpPr>
          <p:cNvPr id="9" name="TextBox 8">
            <a:extLst>
              <a:ext uri="{FF2B5EF4-FFF2-40B4-BE49-F238E27FC236}">
                <a16:creationId xmlns:a16="http://schemas.microsoft.com/office/drawing/2014/main" id="{77D554F1-BE3B-45D3-821F-F6CB80EDC8A1}"/>
              </a:ext>
            </a:extLst>
          </p:cNvPr>
          <p:cNvSpPr txBox="1"/>
          <p:nvPr/>
        </p:nvSpPr>
        <p:spPr>
          <a:xfrm>
            <a:off x="5410200" y="3884905"/>
            <a:ext cx="1517904" cy="246221"/>
          </a:xfrm>
          <a:prstGeom prst="rect">
            <a:avLst/>
          </a:prstGeom>
          <a:noFill/>
        </p:spPr>
        <p:txBody>
          <a:bodyPr wrap="square" rtlCol="0">
            <a:spAutoFit/>
          </a:bodyPr>
          <a:lstStyle/>
          <a:p>
            <a:r>
              <a:rPr lang="en-GB" sz="1000" dirty="0" err="1">
                <a:latin typeface="Georgia" panose="02040502050405020303" pitchFamily="18" charset="0"/>
              </a:rPr>
              <a:t>Rafid</a:t>
            </a:r>
            <a:r>
              <a:rPr lang="en-GB" sz="1000" dirty="0">
                <a:latin typeface="Georgia" panose="02040502050405020303" pitchFamily="18" charset="0"/>
              </a:rPr>
              <a:t> (Shia/Alawite)</a:t>
            </a:r>
          </a:p>
        </p:txBody>
      </p:sp>
      <p:sp>
        <p:nvSpPr>
          <p:cNvPr id="10" name="TextBox 9">
            <a:extLst>
              <a:ext uri="{FF2B5EF4-FFF2-40B4-BE49-F238E27FC236}">
                <a16:creationId xmlns:a16="http://schemas.microsoft.com/office/drawing/2014/main" id="{1756E16F-3EDA-4FC4-A509-F735F2AB31B6}"/>
              </a:ext>
            </a:extLst>
          </p:cNvPr>
          <p:cNvSpPr txBox="1"/>
          <p:nvPr/>
        </p:nvSpPr>
        <p:spPr>
          <a:xfrm>
            <a:off x="5519928" y="4268412"/>
            <a:ext cx="1517904" cy="246221"/>
          </a:xfrm>
          <a:prstGeom prst="rect">
            <a:avLst/>
          </a:prstGeom>
          <a:noFill/>
        </p:spPr>
        <p:txBody>
          <a:bodyPr wrap="square" rtlCol="0">
            <a:spAutoFit/>
          </a:bodyPr>
          <a:lstStyle/>
          <a:p>
            <a:r>
              <a:rPr lang="en-GB" sz="1000" dirty="0">
                <a:latin typeface="Georgia" panose="02040502050405020303" pitchFamily="18" charset="0"/>
              </a:rPr>
              <a:t>Explosive</a:t>
            </a:r>
          </a:p>
        </p:txBody>
      </p:sp>
    </p:spTree>
    <p:extLst>
      <p:ext uri="{BB962C8B-B14F-4D97-AF65-F5344CB8AC3E}">
        <p14:creationId xmlns:p14="http://schemas.microsoft.com/office/powerpoint/2010/main" val="281594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6809D16-79B4-407C-B0C0-980866EAFFFE}"/>
              </a:ext>
            </a:extLst>
          </p:cNvPr>
          <p:cNvSpPr>
            <a:spLocks noGrp="1"/>
          </p:cNvSpPr>
          <p:nvPr>
            <p:ph type="title"/>
          </p:nvPr>
        </p:nvSpPr>
        <p:spPr>
          <a:xfrm>
            <a:off x="279838" y="374799"/>
            <a:ext cx="7445026" cy="131131"/>
          </a:xfrm>
        </p:spPr>
        <p:txBody>
          <a:bodyPr vert="horz" lIns="91440" tIns="45720" rIns="91440" bIns="45720" rtlCol="0" anchor="ctr">
            <a:normAutofit fontScale="90000"/>
          </a:bodyPr>
          <a:lstStyle/>
          <a:p>
            <a:r>
              <a:rPr lang="en-US" sz="1800" b="1" dirty="0">
                <a:latin typeface="Franklin Gothic Book"/>
              </a:rPr>
              <a:t>Topic Models: </a:t>
            </a:r>
            <a:r>
              <a:rPr lang="en-US" sz="1800" dirty="0">
                <a:latin typeface="Franklin Gothic Book"/>
              </a:rPr>
              <a:t>Peshmerga as the Enemy</a:t>
            </a:r>
            <a:endParaRPr lang="en-US" sz="1800" kern="1200" dirty="0">
              <a:latin typeface="Franklin Gothic Book"/>
            </a:endParaRPr>
          </a:p>
        </p:txBody>
      </p:sp>
      <p:pic>
        <p:nvPicPr>
          <p:cNvPr id="8" name="Picture 4" descr="Chart&#10;&#10;Description automatically generated">
            <a:extLst>
              <a:ext uri="{FF2B5EF4-FFF2-40B4-BE49-F238E27FC236}">
                <a16:creationId xmlns:a16="http://schemas.microsoft.com/office/drawing/2014/main" id="{D070E957-9CA8-D44A-88F8-C539548461A0}"/>
              </a:ext>
            </a:extLst>
          </p:cNvPr>
          <p:cNvPicPr>
            <a:picLocks noChangeAspect="1"/>
          </p:cNvPicPr>
          <p:nvPr/>
        </p:nvPicPr>
        <p:blipFill rotWithShape="1">
          <a:blip r:embed="rId2"/>
          <a:srcRect l="340" t="7566" r="1358" b="3909"/>
          <a:stretch/>
        </p:blipFill>
        <p:spPr>
          <a:xfrm>
            <a:off x="592784" y="656555"/>
            <a:ext cx="9819184" cy="5948566"/>
          </a:xfrm>
          <a:prstGeom prst="rect">
            <a:avLst/>
          </a:prstGeom>
          <a:effectLst>
            <a:glow rad="394558">
              <a:schemeClr val="bg1">
                <a:lumMod val="75000"/>
                <a:alpha val="19772"/>
              </a:schemeClr>
            </a:glow>
          </a:effectLst>
        </p:spPr>
      </p:pic>
      <p:sp>
        <p:nvSpPr>
          <p:cNvPr id="2" name="TextBox 1">
            <a:extLst>
              <a:ext uri="{FF2B5EF4-FFF2-40B4-BE49-F238E27FC236}">
                <a16:creationId xmlns:a16="http://schemas.microsoft.com/office/drawing/2014/main" id="{DE24C9C7-81B0-4C7C-A1B1-836E4A20F219}"/>
              </a:ext>
            </a:extLst>
          </p:cNvPr>
          <p:cNvSpPr txBox="1"/>
          <p:nvPr/>
        </p:nvSpPr>
        <p:spPr>
          <a:xfrm>
            <a:off x="5650992" y="2524411"/>
            <a:ext cx="1207008" cy="246221"/>
          </a:xfrm>
          <a:prstGeom prst="rect">
            <a:avLst/>
          </a:prstGeom>
          <a:noFill/>
        </p:spPr>
        <p:txBody>
          <a:bodyPr wrap="square" rtlCol="0">
            <a:spAutoFit/>
          </a:bodyPr>
          <a:lstStyle/>
          <a:p>
            <a:r>
              <a:rPr lang="en-GB" sz="1000" dirty="0">
                <a:latin typeface="Georgia" panose="02040502050405020303" pitchFamily="18" charset="0"/>
              </a:rPr>
              <a:t>Peshmerga</a:t>
            </a:r>
          </a:p>
        </p:txBody>
      </p:sp>
      <p:sp>
        <p:nvSpPr>
          <p:cNvPr id="6" name="TextBox 5">
            <a:extLst>
              <a:ext uri="{FF2B5EF4-FFF2-40B4-BE49-F238E27FC236}">
                <a16:creationId xmlns:a16="http://schemas.microsoft.com/office/drawing/2014/main" id="{7C37398D-A0D6-47B8-BEDC-AF6C2B5A575D}"/>
              </a:ext>
            </a:extLst>
          </p:cNvPr>
          <p:cNvSpPr txBox="1"/>
          <p:nvPr/>
        </p:nvSpPr>
        <p:spPr>
          <a:xfrm>
            <a:off x="5340096" y="3182779"/>
            <a:ext cx="1207008" cy="246221"/>
          </a:xfrm>
          <a:prstGeom prst="rect">
            <a:avLst/>
          </a:prstGeom>
          <a:noFill/>
        </p:spPr>
        <p:txBody>
          <a:bodyPr wrap="square" rtlCol="0">
            <a:spAutoFit/>
          </a:bodyPr>
          <a:lstStyle/>
          <a:p>
            <a:r>
              <a:rPr lang="en-GB" sz="1000" dirty="0">
                <a:latin typeface="Georgia" panose="02040502050405020303" pitchFamily="18" charset="0"/>
              </a:rPr>
              <a:t>Brigades</a:t>
            </a:r>
          </a:p>
        </p:txBody>
      </p:sp>
      <p:sp>
        <p:nvSpPr>
          <p:cNvPr id="7" name="TextBox 6">
            <a:extLst>
              <a:ext uri="{FF2B5EF4-FFF2-40B4-BE49-F238E27FC236}">
                <a16:creationId xmlns:a16="http://schemas.microsoft.com/office/drawing/2014/main" id="{E669ECAE-A6D4-4048-B548-6C410D0245A9}"/>
              </a:ext>
            </a:extLst>
          </p:cNvPr>
          <p:cNvSpPr txBox="1"/>
          <p:nvPr/>
        </p:nvSpPr>
        <p:spPr>
          <a:xfrm>
            <a:off x="5291328" y="4499515"/>
            <a:ext cx="1207008" cy="246221"/>
          </a:xfrm>
          <a:prstGeom prst="rect">
            <a:avLst/>
          </a:prstGeom>
          <a:noFill/>
        </p:spPr>
        <p:txBody>
          <a:bodyPr wrap="square" rtlCol="0">
            <a:spAutoFit/>
          </a:bodyPr>
          <a:lstStyle/>
          <a:p>
            <a:r>
              <a:rPr lang="en-GB" sz="1000" dirty="0">
                <a:latin typeface="Georgia" panose="02040502050405020303" pitchFamily="18" charset="0"/>
              </a:rPr>
              <a:t>Destroys</a:t>
            </a:r>
          </a:p>
        </p:txBody>
      </p:sp>
      <p:sp>
        <p:nvSpPr>
          <p:cNvPr id="9" name="TextBox 8">
            <a:extLst>
              <a:ext uri="{FF2B5EF4-FFF2-40B4-BE49-F238E27FC236}">
                <a16:creationId xmlns:a16="http://schemas.microsoft.com/office/drawing/2014/main" id="{2F4A53E0-71C8-4262-B8B2-66947D54007A}"/>
              </a:ext>
            </a:extLst>
          </p:cNvPr>
          <p:cNvSpPr txBox="1"/>
          <p:nvPr/>
        </p:nvSpPr>
        <p:spPr>
          <a:xfrm>
            <a:off x="5425440" y="4770839"/>
            <a:ext cx="1207008" cy="246221"/>
          </a:xfrm>
          <a:prstGeom prst="rect">
            <a:avLst/>
          </a:prstGeom>
          <a:noFill/>
        </p:spPr>
        <p:txBody>
          <a:bodyPr wrap="square" rtlCol="0">
            <a:spAutoFit/>
          </a:bodyPr>
          <a:lstStyle/>
          <a:p>
            <a:r>
              <a:rPr lang="en-GB" sz="1000" dirty="0">
                <a:latin typeface="Georgia" panose="02040502050405020303" pitchFamily="18" charset="0"/>
              </a:rPr>
              <a:t>Its Militias</a:t>
            </a:r>
          </a:p>
        </p:txBody>
      </p:sp>
      <p:sp>
        <p:nvSpPr>
          <p:cNvPr id="10" name="TextBox 9">
            <a:extLst>
              <a:ext uri="{FF2B5EF4-FFF2-40B4-BE49-F238E27FC236}">
                <a16:creationId xmlns:a16="http://schemas.microsoft.com/office/drawing/2014/main" id="{4481DC38-1C55-4747-9560-BDA3DE854BA3}"/>
              </a:ext>
            </a:extLst>
          </p:cNvPr>
          <p:cNvSpPr txBox="1"/>
          <p:nvPr/>
        </p:nvSpPr>
        <p:spPr>
          <a:xfrm>
            <a:off x="5291328" y="5017060"/>
            <a:ext cx="1207008" cy="246221"/>
          </a:xfrm>
          <a:prstGeom prst="rect">
            <a:avLst/>
          </a:prstGeom>
          <a:noFill/>
        </p:spPr>
        <p:txBody>
          <a:bodyPr wrap="square" rtlCol="0">
            <a:spAutoFit/>
          </a:bodyPr>
          <a:lstStyle/>
          <a:p>
            <a:r>
              <a:rPr lang="en-GB" sz="1000" dirty="0">
                <a:latin typeface="Georgia" panose="02040502050405020303" pitchFamily="18" charset="0"/>
              </a:rPr>
              <a:t>War Front</a:t>
            </a:r>
          </a:p>
        </p:txBody>
      </p:sp>
      <p:sp>
        <p:nvSpPr>
          <p:cNvPr id="11" name="TextBox 10">
            <a:extLst>
              <a:ext uri="{FF2B5EF4-FFF2-40B4-BE49-F238E27FC236}">
                <a16:creationId xmlns:a16="http://schemas.microsoft.com/office/drawing/2014/main" id="{493D059D-B3B2-4AB2-8070-F88589ABA741}"/>
              </a:ext>
            </a:extLst>
          </p:cNvPr>
          <p:cNvSpPr txBox="1"/>
          <p:nvPr/>
        </p:nvSpPr>
        <p:spPr>
          <a:xfrm>
            <a:off x="5291328" y="5182986"/>
            <a:ext cx="1207008" cy="246221"/>
          </a:xfrm>
          <a:prstGeom prst="rect">
            <a:avLst/>
          </a:prstGeom>
          <a:noFill/>
        </p:spPr>
        <p:txBody>
          <a:bodyPr wrap="square" rtlCol="0">
            <a:spAutoFit/>
          </a:bodyPr>
          <a:lstStyle/>
          <a:p>
            <a:r>
              <a:rPr lang="en-GB" sz="1000" dirty="0">
                <a:latin typeface="Georgia" panose="02040502050405020303" pitchFamily="18" charset="0"/>
              </a:rPr>
              <a:t>To Target</a:t>
            </a:r>
          </a:p>
        </p:txBody>
      </p:sp>
    </p:spTree>
    <p:extLst>
      <p:ext uri="{BB962C8B-B14F-4D97-AF65-F5344CB8AC3E}">
        <p14:creationId xmlns:p14="http://schemas.microsoft.com/office/powerpoint/2010/main" val="138768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6809D16-79B4-407C-B0C0-980866EAFFFE}"/>
              </a:ext>
            </a:extLst>
          </p:cNvPr>
          <p:cNvSpPr>
            <a:spLocks noGrp="1"/>
          </p:cNvSpPr>
          <p:nvPr>
            <p:ph type="title"/>
          </p:nvPr>
        </p:nvSpPr>
        <p:spPr>
          <a:xfrm>
            <a:off x="279838" y="374799"/>
            <a:ext cx="7445026" cy="131131"/>
          </a:xfrm>
        </p:spPr>
        <p:txBody>
          <a:bodyPr vert="horz" lIns="91440" tIns="45720" rIns="91440" bIns="45720" rtlCol="0" anchor="ctr">
            <a:normAutofit fontScale="90000"/>
          </a:bodyPr>
          <a:lstStyle/>
          <a:p>
            <a:r>
              <a:rPr lang="en-US" sz="1800" b="1" kern="1200" dirty="0">
                <a:latin typeface="Franklin Gothic Book"/>
              </a:rPr>
              <a:t>Topic Models: </a:t>
            </a:r>
            <a:r>
              <a:rPr lang="en-US" sz="1800" kern="1200" dirty="0">
                <a:latin typeface="Franklin Gothic Book"/>
              </a:rPr>
              <a:t>Various Enemies</a:t>
            </a:r>
            <a:r>
              <a:rPr lang="en-US" sz="1800" dirty="0">
                <a:latin typeface="Franklin Gothic Book"/>
              </a:rPr>
              <a:t> (Iran, Trump, Russia, Syria, Washington)</a:t>
            </a:r>
            <a:endParaRPr lang="en-US" sz="1800" kern="1200" dirty="0">
              <a:latin typeface="Franklin Gothic Book"/>
            </a:endParaRPr>
          </a:p>
        </p:txBody>
      </p:sp>
      <p:pic>
        <p:nvPicPr>
          <p:cNvPr id="7" name="Picture 4" descr="Graphical user interface, application&#10;&#10;Description automatically generated">
            <a:extLst>
              <a:ext uri="{FF2B5EF4-FFF2-40B4-BE49-F238E27FC236}">
                <a16:creationId xmlns:a16="http://schemas.microsoft.com/office/drawing/2014/main" id="{EA8BE701-48BF-3F4D-B619-90DBDD78AFAC}"/>
              </a:ext>
            </a:extLst>
          </p:cNvPr>
          <p:cNvPicPr>
            <a:picLocks noGrp="1" noChangeAspect="1"/>
          </p:cNvPicPr>
          <p:nvPr>
            <p:ph idx="1"/>
          </p:nvPr>
        </p:nvPicPr>
        <p:blipFill rotWithShape="1">
          <a:blip r:embed="rId2"/>
          <a:srcRect l="626" t="7313" r="1162" b="4451"/>
          <a:stretch/>
        </p:blipFill>
        <p:spPr>
          <a:xfrm>
            <a:off x="561333" y="889300"/>
            <a:ext cx="11069333" cy="5593901"/>
          </a:xfrm>
          <a:prstGeom prst="rect">
            <a:avLst/>
          </a:prstGeom>
          <a:effectLst>
            <a:glow rad="347027">
              <a:schemeClr val="bg1">
                <a:lumMod val="75000"/>
                <a:alpha val="27000"/>
              </a:schemeClr>
            </a:glow>
          </a:effectLst>
        </p:spPr>
      </p:pic>
      <p:sp>
        <p:nvSpPr>
          <p:cNvPr id="4" name="TextBox 3">
            <a:extLst>
              <a:ext uri="{FF2B5EF4-FFF2-40B4-BE49-F238E27FC236}">
                <a16:creationId xmlns:a16="http://schemas.microsoft.com/office/drawing/2014/main" id="{2835BAA4-D760-4F20-9D01-B53471EBA670}"/>
              </a:ext>
            </a:extLst>
          </p:cNvPr>
          <p:cNvSpPr txBox="1"/>
          <p:nvPr/>
        </p:nvSpPr>
        <p:spPr>
          <a:xfrm>
            <a:off x="6111239" y="2711595"/>
            <a:ext cx="1517904" cy="246221"/>
          </a:xfrm>
          <a:prstGeom prst="rect">
            <a:avLst/>
          </a:prstGeom>
          <a:noFill/>
        </p:spPr>
        <p:txBody>
          <a:bodyPr wrap="square" rtlCol="0">
            <a:spAutoFit/>
          </a:bodyPr>
          <a:lstStyle/>
          <a:p>
            <a:r>
              <a:rPr lang="en-GB" sz="1000" dirty="0">
                <a:latin typeface="Georgia" panose="02040502050405020303" pitchFamily="18" charset="0"/>
              </a:rPr>
              <a:t>Murder</a:t>
            </a:r>
          </a:p>
        </p:txBody>
      </p:sp>
      <p:sp>
        <p:nvSpPr>
          <p:cNvPr id="6" name="TextBox 5">
            <a:extLst>
              <a:ext uri="{FF2B5EF4-FFF2-40B4-BE49-F238E27FC236}">
                <a16:creationId xmlns:a16="http://schemas.microsoft.com/office/drawing/2014/main" id="{F9F395D8-3E1E-4980-916A-F2C291C8948C}"/>
              </a:ext>
            </a:extLst>
          </p:cNvPr>
          <p:cNvSpPr txBox="1"/>
          <p:nvPr/>
        </p:nvSpPr>
        <p:spPr>
          <a:xfrm>
            <a:off x="6095999" y="3038302"/>
            <a:ext cx="1517904" cy="246221"/>
          </a:xfrm>
          <a:prstGeom prst="rect">
            <a:avLst/>
          </a:prstGeom>
          <a:noFill/>
        </p:spPr>
        <p:txBody>
          <a:bodyPr wrap="square" rtlCol="0">
            <a:spAutoFit/>
          </a:bodyPr>
          <a:lstStyle/>
          <a:p>
            <a:r>
              <a:rPr lang="en-GB" sz="1000" dirty="0">
                <a:latin typeface="Georgia" panose="02040502050405020303" pitchFamily="18" charset="0"/>
              </a:rPr>
              <a:t>Iran</a:t>
            </a:r>
          </a:p>
        </p:txBody>
      </p:sp>
      <p:sp>
        <p:nvSpPr>
          <p:cNvPr id="8" name="TextBox 7">
            <a:extLst>
              <a:ext uri="{FF2B5EF4-FFF2-40B4-BE49-F238E27FC236}">
                <a16:creationId xmlns:a16="http://schemas.microsoft.com/office/drawing/2014/main" id="{4B907114-B56A-4079-AA80-7CCBE96958B0}"/>
              </a:ext>
            </a:extLst>
          </p:cNvPr>
          <p:cNvSpPr txBox="1"/>
          <p:nvPr/>
        </p:nvSpPr>
        <p:spPr>
          <a:xfrm>
            <a:off x="6089902" y="3365009"/>
            <a:ext cx="1517904" cy="246221"/>
          </a:xfrm>
          <a:prstGeom prst="rect">
            <a:avLst/>
          </a:prstGeom>
          <a:noFill/>
        </p:spPr>
        <p:txBody>
          <a:bodyPr wrap="square" rtlCol="0">
            <a:spAutoFit/>
          </a:bodyPr>
          <a:lstStyle/>
          <a:p>
            <a:r>
              <a:rPr lang="en-GB" sz="1000" dirty="0">
                <a:latin typeface="Georgia" panose="02040502050405020303" pitchFamily="18" charset="0"/>
              </a:rPr>
              <a:t>Trump</a:t>
            </a:r>
          </a:p>
        </p:txBody>
      </p:sp>
      <p:sp>
        <p:nvSpPr>
          <p:cNvPr id="9" name="TextBox 8">
            <a:extLst>
              <a:ext uri="{FF2B5EF4-FFF2-40B4-BE49-F238E27FC236}">
                <a16:creationId xmlns:a16="http://schemas.microsoft.com/office/drawing/2014/main" id="{F55DFFAC-16B5-4459-8AE2-144C5F273F89}"/>
              </a:ext>
            </a:extLst>
          </p:cNvPr>
          <p:cNvSpPr txBox="1"/>
          <p:nvPr/>
        </p:nvSpPr>
        <p:spPr>
          <a:xfrm>
            <a:off x="6111239" y="3882028"/>
            <a:ext cx="1517904" cy="246221"/>
          </a:xfrm>
          <a:prstGeom prst="rect">
            <a:avLst/>
          </a:prstGeom>
          <a:noFill/>
        </p:spPr>
        <p:txBody>
          <a:bodyPr wrap="square" rtlCol="0">
            <a:spAutoFit/>
          </a:bodyPr>
          <a:lstStyle/>
          <a:p>
            <a:r>
              <a:rPr lang="en-GB" sz="1000" dirty="0">
                <a:latin typeface="Georgia" panose="02040502050405020303" pitchFamily="18" charset="0"/>
              </a:rPr>
              <a:t>Kufr (Blasphemy) </a:t>
            </a:r>
          </a:p>
        </p:txBody>
      </p:sp>
      <p:sp>
        <p:nvSpPr>
          <p:cNvPr id="10" name="TextBox 9">
            <a:extLst>
              <a:ext uri="{FF2B5EF4-FFF2-40B4-BE49-F238E27FC236}">
                <a16:creationId xmlns:a16="http://schemas.microsoft.com/office/drawing/2014/main" id="{17A72AED-BB81-467F-B7C0-23DE68A9E3EA}"/>
              </a:ext>
            </a:extLst>
          </p:cNvPr>
          <p:cNvSpPr txBox="1"/>
          <p:nvPr/>
        </p:nvSpPr>
        <p:spPr>
          <a:xfrm>
            <a:off x="6089902" y="4333094"/>
            <a:ext cx="1517904" cy="246221"/>
          </a:xfrm>
          <a:prstGeom prst="rect">
            <a:avLst/>
          </a:prstGeom>
          <a:noFill/>
        </p:spPr>
        <p:txBody>
          <a:bodyPr wrap="square" rtlCol="0">
            <a:spAutoFit/>
          </a:bodyPr>
          <a:lstStyle/>
          <a:p>
            <a:r>
              <a:rPr lang="en-GB" sz="1000" dirty="0">
                <a:latin typeface="Georgia" panose="02040502050405020303" pitchFamily="18" charset="0"/>
              </a:rPr>
              <a:t>Mujahid</a:t>
            </a:r>
          </a:p>
        </p:txBody>
      </p:sp>
      <p:sp>
        <p:nvSpPr>
          <p:cNvPr id="11" name="TextBox 10">
            <a:extLst>
              <a:ext uri="{FF2B5EF4-FFF2-40B4-BE49-F238E27FC236}">
                <a16:creationId xmlns:a16="http://schemas.microsoft.com/office/drawing/2014/main" id="{62A34E5C-45BD-485D-BEBF-ADC7279E55F4}"/>
              </a:ext>
            </a:extLst>
          </p:cNvPr>
          <p:cNvSpPr txBox="1"/>
          <p:nvPr/>
        </p:nvSpPr>
        <p:spPr>
          <a:xfrm>
            <a:off x="6111239" y="4869423"/>
            <a:ext cx="1517904" cy="246221"/>
          </a:xfrm>
          <a:prstGeom prst="rect">
            <a:avLst/>
          </a:prstGeom>
          <a:noFill/>
        </p:spPr>
        <p:txBody>
          <a:bodyPr wrap="square" rtlCol="0">
            <a:spAutoFit/>
          </a:bodyPr>
          <a:lstStyle/>
          <a:p>
            <a:r>
              <a:rPr lang="en-GB" sz="1000" dirty="0">
                <a:latin typeface="Georgia" panose="02040502050405020303" pitchFamily="18" charset="0"/>
              </a:rPr>
              <a:t>Leaders</a:t>
            </a:r>
          </a:p>
        </p:txBody>
      </p:sp>
      <p:sp>
        <p:nvSpPr>
          <p:cNvPr id="12" name="TextBox 11">
            <a:extLst>
              <a:ext uri="{FF2B5EF4-FFF2-40B4-BE49-F238E27FC236}">
                <a16:creationId xmlns:a16="http://schemas.microsoft.com/office/drawing/2014/main" id="{613A8064-5788-4432-9B9D-016A616EB5EA}"/>
              </a:ext>
            </a:extLst>
          </p:cNvPr>
          <p:cNvSpPr txBox="1"/>
          <p:nvPr/>
        </p:nvSpPr>
        <p:spPr>
          <a:xfrm>
            <a:off x="6111239" y="5027407"/>
            <a:ext cx="1517904" cy="246221"/>
          </a:xfrm>
          <a:prstGeom prst="rect">
            <a:avLst/>
          </a:prstGeom>
          <a:noFill/>
        </p:spPr>
        <p:txBody>
          <a:bodyPr wrap="square" rtlCol="0">
            <a:spAutoFit/>
          </a:bodyPr>
          <a:lstStyle/>
          <a:p>
            <a:r>
              <a:rPr lang="en-GB" sz="1000" dirty="0">
                <a:latin typeface="Georgia" panose="02040502050405020303" pitchFamily="18" charset="0"/>
              </a:rPr>
              <a:t>Syria</a:t>
            </a:r>
          </a:p>
        </p:txBody>
      </p:sp>
      <p:sp>
        <p:nvSpPr>
          <p:cNvPr id="13" name="TextBox 12">
            <a:extLst>
              <a:ext uri="{FF2B5EF4-FFF2-40B4-BE49-F238E27FC236}">
                <a16:creationId xmlns:a16="http://schemas.microsoft.com/office/drawing/2014/main" id="{9F47E029-32FC-41F5-9C9F-6E13CE219C8D}"/>
              </a:ext>
            </a:extLst>
          </p:cNvPr>
          <p:cNvSpPr txBox="1"/>
          <p:nvPr/>
        </p:nvSpPr>
        <p:spPr>
          <a:xfrm>
            <a:off x="6089902" y="5197378"/>
            <a:ext cx="1517904" cy="246221"/>
          </a:xfrm>
          <a:prstGeom prst="rect">
            <a:avLst/>
          </a:prstGeom>
          <a:noFill/>
        </p:spPr>
        <p:txBody>
          <a:bodyPr wrap="square" rtlCol="0">
            <a:spAutoFit/>
          </a:bodyPr>
          <a:lstStyle/>
          <a:p>
            <a:r>
              <a:rPr lang="en-GB" sz="1000" dirty="0">
                <a:latin typeface="Georgia" panose="02040502050405020303" pitchFamily="18" charset="0"/>
              </a:rPr>
              <a:t>Washington</a:t>
            </a:r>
          </a:p>
        </p:txBody>
      </p:sp>
      <p:sp>
        <p:nvSpPr>
          <p:cNvPr id="14" name="TextBox 13">
            <a:extLst>
              <a:ext uri="{FF2B5EF4-FFF2-40B4-BE49-F238E27FC236}">
                <a16:creationId xmlns:a16="http://schemas.microsoft.com/office/drawing/2014/main" id="{75251D6F-50DF-434E-99B6-829173EC3FF2}"/>
              </a:ext>
            </a:extLst>
          </p:cNvPr>
          <p:cNvSpPr txBox="1"/>
          <p:nvPr/>
        </p:nvSpPr>
        <p:spPr>
          <a:xfrm>
            <a:off x="6089902" y="3652607"/>
            <a:ext cx="1517904" cy="246221"/>
          </a:xfrm>
          <a:prstGeom prst="rect">
            <a:avLst/>
          </a:prstGeom>
          <a:noFill/>
        </p:spPr>
        <p:txBody>
          <a:bodyPr wrap="square" rtlCol="0">
            <a:spAutoFit/>
          </a:bodyPr>
          <a:lstStyle/>
          <a:p>
            <a:r>
              <a:rPr lang="en-GB" sz="1000" dirty="0">
                <a:latin typeface="Georgia" panose="02040502050405020303" pitchFamily="18" charset="0"/>
              </a:rPr>
              <a:t>Russia</a:t>
            </a:r>
          </a:p>
        </p:txBody>
      </p:sp>
      <p:sp>
        <p:nvSpPr>
          <p:cNvPr id="15" name="TextBox 14">
            <a:extLst>
              <a:ext uri="{FF2B5EF4-FFF2-40B4-BE49-F238E27FC236}">
                <a16:creationId xmlns:a16="http://schemas.microsoft.com/office/drawing/2014/main" id="{E08E0F53-19C2-43E0-8139-B882F90AB8A8}"/>
              </a:ext>
            </a:extLst>
          </p:cNvPr>
          <p:cNvSpPr txBox="1"/>
          <p:nvPr/>
        </p:nvSpPr>
        <p:spPr>
          <a:xfrm>
            <a:off x="6089902" y="3495138"/>
            <a:ext cx="1975104" cy="246221"/>
          </a:xfrm>
          <a:prstGeom prst="rect">
            <a:avLst/>
          </a:prstGeom>
          <a:noFill/>
        </p:spPr>
        <p:txBody>
          <a:bodyPr wrap="square" rtlCol="0">
            <a:spAutoFit/>
          </a:bodyPr>
          <a:lstStyle/>
          <a:p>
            <a:r>
              <a:rPr lang="en-GB" sz="1000" dirty="0">
                <a:latin typeface="Georgia" panose="02040502050405020303" pitchFamily="18" charset="0"/>
              </a:rPr>
              <a:t>Disorder/ Causing Chaos</a:t>
            </a:r>
          </a:p>
        </p:txBody>
      </p:sp>
    </p:spTree>
    <p:extLst>
      <p:ext uri="{BB962C8B-B14F-4D97-AF65-F5344CB8AC3E}">
        <p14:creationId xmlns:p14="http://schemas.microsoft.com/office/powerpoint/2010/main" val="356250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77AC2DA9-6275-5E45-BF7C-4893CC0CA690}"/>
              </a:ext>
            </a:extLst>
          </p:cNvPr>
          <p:cNvSpPr/>
          <p:nvPr/>
        </p:nvSpPr>
        <p:spPr>
          <a:xfrm>
            <a:off x="6096000" y="260500"/>
            <a:ext cx="5897217" cy="6337002"/>
          </a:xfrm>
          <a:prstGeom prst="roundRect">
            <a:avLst>
              <a:gd name="adj" fmla="val 9407"/>
            </a:avLst>
          </a:prstGeom>
          <a:solidFill>
            <a:schemeClr val="bg1"/>
          </a:solidFill>
          <a:ln>
            <a:solidFill>
              <a:schemeClr val="bg1">
                <a:lumMod val="85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000" dirty="0">
              <a:solidFill>
                <a:schemeClr val="tx1"/>
              </a:solidFill>
              <a:latin typeface="Franklin Gothic Book" panose="020B0503020102020204" pitchFamily="34" charset="0"/>
            </a:endParaRPr>
          </a:p>
        </p:txBody>
      </p:sp>
      <p:sp>
        <p:nvSpPr>
          <p:cNvPr id="4" name="Title 1">
            <a:extLst>
              <a:ext uri="{FF2B5EF4-FFF2-40B4-BE49-F238E27FC236}">
                <a16:creationId xmlns:a16="http://schemas.microsoft.com/office/drawing/2014/main" id="{6C4415EE-BB74-5941-95FD-61BA05AA4008}"/>
              </a:ext>
            </a:extLst>
          </p:cNvPr>
          <p:cNvSpPr txBox="1">
            <a:spLocks/>
          </p:cNvSpPr>
          <p:nvPr/>
        </p:nvSpPr>
        <p:spPr>
          <a:xfrm>
            <a:off x="279838" y="272691"/>
            <a:ext cx="8921312" cy="4110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Franklin Gothic Book"/>
              </a:rPr>
              <a:t>Integrated Threat Theory</a:t>
            </a:r>
            <a:endParaRPr lang="en-US" sz="1600" dirty="0">
              <a:latin typeface="Franklin Gothic Book"/>
            </a:endParaRPr>
          </a:p>
        </p:txBody>
      </p:sp>
      <p:cxnSp>
        <p:nvCxnSpPr>
          <p:cNvPr id="5" name="Straight Arrow Connector 4">
            <a:extLst>
              <a:ext uri="{FF2B5EF4-FFF2-40B4-BE49-F238E27FC236}">
                <a16:creationId xmlns:a16="http://schemas.microsoft.com/office/drawing/2014/main" id="{EE0FBB8B-CBC1-A24E-A123-00B927D5D2C4}"/>
              </a:ext>
            </a:extLst>
          </p:cNvPr>
          <p:cNvCxnSpPr>
            <a:cxnSpLocks/>
            <a:stCxn id="8" idx="3"/>
            <a:endCxn id="14" idx="1"/>
          </p:cNvCxnSpPr>
          <p:nvPr/>
        </p:nvCxnSpPr>
        <p:spPr>
          <a:xfrm flipV="1">
            <a:off x="9071950" y="5905907"/>
            <a:ext cx="471458" cy="2081"/>
          </a:xfrm>
          <a:prstGeom prst="straightConnector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D687B1E9-875F-DC4B-8214-8F433DD2703A}"/>
              </a:ext>
            </a:extLst>
          </p:cNvPr>
          <p:cNvSpPr/>
          <p:nvPr/>
        </p:nvSpPr>
        <p:spPr>
          <a:xfrm>
            <a:off x="6347506" y="2421464"/>
            <a:ext cx="2096618" cy="1148418"/>
          </a:xfrm>
          <a:prstGeom prst="roundRect">
            <a:avLst>
              <a:gd name="adj" fmla="val 27467"/>
            </a:avLst>
          </a:prstGeom>
          <a:solidFill>
            <a:schemeClr val="bg1"/>
          </a:solidFill>
          <a:ln>
            <a:solidFill>
              <a:schemeClr val="bg1">
                <a:lumMod val="85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Intergroup Conflict</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Status Inequalities</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Ingroup Identification</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Knowledge</a:t>
            </a:r>
          </a:p>
          <a:p>
            <a:pPr marL="171450" indent="-171450">
              <a:buFont typeface="Arial" panose="020B0604020202020204" pitchFamily="34" charset="0"/>
              <a:buChar char="•"/>
            </a:pPr>
            <a:r>
              <a:rPr lang="en-GB" sz="1200" dirty="0">
                <a:solidFill>
                  <a:schemeClr val="tx1"/>
                </a:solidFill>
                <a:latin typeface="Franklin Gothic Book" panose="020B0503020102020204" pitchFamily="34" charset="0"/>
              </a:rPr>
              <a:t>Contact</a:t>
            </a:r>
            <a:endParaRPr lang="en-US" sz="1200" dirty="0">
              <a:solidFill>
                <a:schemeClr val="tx1"/>
              </a:solidFill>
              <a:latin typeface="Franklin Gothic Book" panose="020B0503020102020204" pitchFamily="34" charset="0"/>
            </a:endParaRPr>
          </a:p>
        </p:txBody>
      </p:sp>
      <p:sp>
        <p:nvSpPr>
          <p:cNvPr id="8" name="Rounded Rectangle 7">
            <a:extLst>
              <a:ext uri="{FF2B5EF4-FFF2-40B4-BE49-F238E27FC236}">
                <a16:creationId xmlns:a16="http://schemas.microsoft.com/office/drawing/2014/main" id="{BC0E42D3-9A15-D248-91DC-CAC446D798A8}"/>
              </a:ext>
            </a:extLst>
          </p:cNvPr>
          <p:cNvSpPr/>
          <p:nvPr/>
        </p:nvSpPr>
        <p:spPr>
          <a:xfrm>
            <a:off x="7816298" y="5575679"/>
            <a:ext cx="1255652" cy="664618"/>
          </a:xfrm>
          <a:prstGeom prst="roundRect">
            <a:avLst>
              <a:gd name="adj" fmla="val 50000"/>
            </a:avLst>
          </a:prstGeom>
          <a:solidFill>
            <a:srgbClr val="D65F00"/>
          </a:solidFill>
          <a:ln>
            <a:solidFill>
              <a:srgbClr val="D65F00"/>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Franklin Gothic Book" panose="020B0503020102020204" pitchFamily="34" charset="0"/>
              </a:rPr>
              <a:t>Prejudice</a:t>
            </a:r>
          </a:p>
        </p:txBody>
      </p:sp>
      <p:sp>
        <p:nvSpPr>
          <p:cNvPr id="10" name="Rounded Rectangle 9">
            <a:extLst>
              <a:ext uri="{FF2B5EF4-FFF2-40B4-BE49-F238E27FC236}">
                <a16:creationId xmlns:a16="http://schemas.microsoft.com/office/drawing/2014/main" id="{E81EBC61-2D8F-024C-96EB-C21000F2172B}"/>
              </a:ext>
            </a:extLst>
          </p:cNvPr>
          <p:cNvSpPr/>
          <p:nvPr/>
        </p:nvSpPr>
        <p:spPr>
          <a:xfrm>
            <a:off x="8949220" y="1061269"/>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Realistic Threats</a:t>
            </a:r>
            <a:endParaRPr lang="en-US" sz="1200" b="1" dirty="0">
              <a:solidFill>
                <a:schemeClr val="bg1"/>
              </a:solidFill>
              <a:latin typeface="Franklin Gothic Book" panose="020B0503020102020204" pitchFamily="34" charset="0"/>
            </a:endParaRPr>
          </a:p>
        </p:txBody>
      </p:sp>
      <p:sp>
        <p:nvSpPr>
          <p:cNvPr id="11" name="Rounded Rectangle 10">
            <a:extLst>
              <a:ext uri="{FF2B5EF4-FFF2-40B4-BE49-F238E27FC236}">
                <a16:creationId xmlns:a16="http://schemas.microsoft.com/office/drawing/2014/main" id="{1ED7EC75-C703-E847-ADFA-96AE86055247}"/>
              </a:ext>
            </a:extLst>
          </p:cNvPr>
          <p:cNvSpPr/>
          <p:nvPr/>
        </p:nvSpPr>
        <p:spPr>
          <a:xfrm>
            <a:off x="8949220" y="2089488"/>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Symbolic Threats</a:t>
            </a:r>
            <a:endParaRPr lang="en-US" sz="1200" b="1" dirty="0">
              <a:solidFill>
                <a:schemeClr val="bg1"/>
              </a:solidFill>
              <a:latin typeface="Franklin Gothic Book" panose="020B0503020102020204" pitchFamily="34" charset="0"/>
            </a:endParaRPr>
          </a:p>
        </p:txBody>
      </p:sp>
      <p:sp>
        <p:nvSpPr>
          <p:cNvPr id="12" name="Rounded Rectangle 11">
            <a:extLst>
              <a:ext uri="{FF2B5EF4-FFF2-40B4-BE49-F238E27FC236}">
                <a16:creationId xmlns:a16="http://schemas.microsoft.com/office/drawing/2014/main" id="{C754DB99-37C9-CD49-AEC8-59CEC5E7511E}"/>
              </a:ext>
            </a:extLst>
          </p:cNvPr>
          <p:cNvSpPr/>
          <p:nvPr/>
        </p:nvSpPr>
        <p:spPr>
          <a:xfrm>
            <a:off x="8949220" y="3112986"/>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Intergroup Anxiety</a:t>
            </a:r>
            <a:endParaRPr lang="en-US" sz="1200" b="1" dirty="0">
              <a:solidFill>
                <a:schemeClr val="bg1"/>
              </a:solidFill>
              <a:latin typeface="Franklin Gothic Book" panose="020B0503020102020204" pitchFamily="34" charset="0"/>
            </a:endParaRPr>
          </a:p>
        </p:txBody>
      </p:sp>
      <p:sp>
        <p:nvSpPr>
          <p:cNvPr id="13" name="Rounded Rectangle 12">
            <a:extLst>
              <a:ext uri="{FF2B5EF4-FFF2-40B4-BE49-F238E27FC236}">
                <a16:creationId xmlns:a16="http://schemas.microsoft.com/office/drawing/2014/main" id="{796C3132-BE4A-4B45-B792-D298345AF0B4}"/>
              </a:ext>
            </a:extLst>
          </p:cNvPr>
          <p:cNvSpPr/>
          <p:nvPr/>
        </p:nvSpPr>
        <p:spPr>
          <a:xfrm>
            <a:off x="8949809" y="4153157"/>
            <a:ext cx="1534160" cy="663952"/>
          </a:xfrm>
          <a:prstGeom prst="roundRect">
            <a:avLst>
              <a:gd name="adj" fmla="val 50000"/>
            </a:avLst>
          </a:prstGeom>
          <a:solidFill>
            <a:schemeClr val="bg2">
              <a:lumMod val="50000"/>
            </a:schemeClr>
          </a:solidFill>
          <a:ln>
            <a:solidFill>
              <a:schemeClr val="bg2">
                <a:lumMod val="50000"/>
              </a:schemeClr>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Franklin Gothic Book" panose="020B0503020102020204" pitchFamily="34" charset="0"/>
              </a:rPr>
              <a:t>Negative Stereotyping</a:t>
            </a:r>
            <a:endParaRPr lang="en-US" sz="1200" b="1" dirty="0">
              <a:solidFill>
                <a:schemeClr val="bg1"/>
              </a:solidFill>
              <a:latin typeface="Franklin Gothic Book" panose="020B0503020102020204" pitchFamily="34" charset="0"/>
            </a:endParaRPr>
          </a:p>
        </p:txBody>
      </p:sp>
      <p:sp>
        <p:nvSpPr>
          <p:cNvPr id="14" name="Rounded Rectangle 13">
            <a:extLst>
              <a:ext uri="{FF2B5EF4-FFF2-40B4-BE49-F238E27FC236}">
                <a16:creationId xmlns:a16="http://schemas.microsoft.com/office/drawing/2014/main" id="{8D9A6BA6-44BE-E941-9326-62DB5A999062}"/>
              </a:ext>
            </a:extLst>
          </p:cNvPr>
          <p:cNvSpPr/>
          <p:nvPr/>
        </p:nvSpPr>
        <p:spPr>
          <a:xfrm>
            <a:off x="9543408" y="5573598"/>
            <a:ext cx="1255652" cy="664618"/>
          </a:xfrm>
          <a:prstGeom prst="roundRect">
            <a:avLst>
              <a:gd name="adj" fmla="val 50000"/>
            </a:avLst>
          </a:prstGeom>
          <a:solidFill>
            <a:srgbClr val="D65F00"/>
          </a:solidFill>
          <a:ln>
            <a:solidFill>
              <a:srgbClr val="D65F00"/>
            </a:solidFill>
          </a:ln>
          <a:effectLst>
            <a:glow rad="200693">
              <a:schemeClr val="bg1">
                <a:lumMod val="85000"/>
                <a:alpha val="34678"/>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Franklin Gothic Book" panose="020B0503020102020204" pitchFamily="34" charset="0"/>
              </a:rPr>
              <a:t>Behavior</a:t>
            </a:r>
          </a:p>
        </p:txBody>
      </p:sp>
      <p:cxnSp>
        <p:nvCxnSpPr>
          <p:cNvPr id="24" name="Elbow Connector 23">
            <a:extLst>
              <a:ext uri="{FF2B5EF4-FFF2-40B4-BE49-F238E27FC236}">
                <a16:creationId xmlns:a16="http://schemas.microsoft.com/office/drawing/2014/main" id="{3A7968E1-3718-F046-AEA6-CD3DF60C619A}"/>
              </a:ext>
            </a:extLst>
          </p:cNvPr>
          <p:cNvCxnSpPr>
            <a:cxnSpLocks/>
            <a:stCxn id="7" idx="3"/>
            <a:endCxn id="10" idx="1"/>
          </p:cNvCxnSpPr>
          <p:nvPr/>
        </p:nvCxnSpPr>
        <p:spPr>
          <a:xfrm flipV="1">
            <a:off x="8444124" y="1393245"/>
            <a:ext cx="505096" cy="1602428"/>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itle 1">
            <a:extLst>
              <a:ext uri="{FF2B5EF4-FFF2-40B4-BE49-F238E27FC236}">
                <a16:creationId xmlns:a16="http://schemas.microsoft.com/office/drawing/2014/main" id="{2BBF660D-CA58-A448-9090-99055851F7D6}"/>
              </a:ext>
            </a:extLst>
          </p:cNvPr>
          <p:cNvSpPr txBox="1">
            <a:spLocks/>
          </p:cNvSpPr>
          <p:nvPr/>
        </p:nvSpPr>
        <p:spPr>
          <a:xfrm>
            <a:off x="6347506" y="318397"/>
            <a:ext cx="8921312" cy="4110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Franklin Gothic Book"/>
              </a:rPr>
              <a:t>Diagram: </a:t>
            </a:r>
            <a:r>
              <a:rPr lang="en-US" sz="1600" dirty="0">
                <a:latin typeface="Franklin Gothic Book"/>
              </a:rPr>
              <a:t>A casual model of the integrated threat theory</a:t>
            </a:r>
          </a:p>
        </p:txBody>
      </p:sp>
      <p:cxnSp>
        <p:nvCxnSpPr>
          <p:cNvPr id="103" name="Elbow Connector 102">
            <a:extLst>
              <a:ext uri="{FF2B5EF4-FFF2-40B4-BE49-F238E27FC236}">
                <a16:creationId xmlns:a16="http://schemas.microsoft.com/office/drawing/2014/main" id="{493564B1-784A-2E41-A13C-5AF24E7D3DBF}"/>
              </a:ext>
            </a:extLst>
          </p:cNvPr>
          <p:cNvCxnSpPr>
            <a:cxnSpLocks/>
            <a:stCxn id="7" idx="3"/>
            <a:endCxn id="11" idx="1"/>
          </p:cNvCxnSpPr>
          <p:nvPr/>
        </p:nvCxnSpPr>
        <p:spPr>
          <a:xfrm flipV="1">
            <a:off x="8444124" y="2421464"/>
            <a:ext cx="505096" cy="574209"/>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41478FAE-58A9-4A46-B539-5C26FBA6CEC2}"/>
              </a:ext>
            </a:extLst>
          </p:cNvPr>
          <p:cNvCxnSpPr>
            <a:cxnSpLocks/>
            <a:stCxn id="7" idx="3"/>
            <a:endCxn id="12" idx="1"/>
          </p:cNvCxnSpPr>
          <p:nvPr/>
        </p:nvCxnSpPr>
        <p:spPr>
          <a:xfrm>
            <a:off x="8444124" y="2995673"/>
            <a:ext cx="505096" cy="449289"/>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54C9B3F8-F3A6-754D-9297-D1EC106947D8}"/>
              </a:ext>
            </a:extLst>
          </p:cNvPr>
          <p:cNvCxnSpPr>
            <a:cxnSpLocks/>
            <a:stCxn id="7" idx="3"/>
            <a:endCxn id="13" idx="1"/>
          </p:cNvCxnSpPr>
          <p:nvPr/>
        </p:nvCxnSpPr>
        <p:spPr>
          <a:xfrm>
            <a:off x="8444124" y="2995673"/>
            <a:ext cx="505685" cy="1489460"/>
          </a:xfrm>
          <a:prstGeom prst="bentConnector3">
            <a:avLst>
              <a:gd name="adj1" fmla="val 50000"/>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2DFCFC90-B38F-FB46-94FC-3D653DE7C653}"/>
              </a:ext>
            </a:extLst>
          </p:cNvPr>
          <p:cNvCxnSpPr>
            <a:cxnSpLocks/>
            <a:stCxn id="10" idx="3"/>
            <a:endCxn id="8" idx="1"/>
          </p:cNvCxnSpPr>
          <p:nvPr/>
        </p:nvCxnSpPr>
        <p:spPr>
          <a:xfrm flipH="1">
            <a:off x="7816298" y="1393245"/>
            <a:ext cx="2667082" cy="4514743"/>
          </a:xfrm>
          <a:prstGeom prst="bentConnector5">
            <a:avLst>
              <a:gd name="adj1" fmla="val -20942"/>
              <a:gd name="adj2" fmla="val 84030"/>
              <a:gd name="adj3" fmla="val 10857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42D640FF-CA3C-564C-AF19-8FBD71C0502F}"/>
              </a:ext>
            </a:extLst>
          </p:cNvPr>
          <p:cNvCxnSpPr>
            <a:cxnSpLocks/>
            <a:stCxn id="11" idx="3"/>
            <a:endCxn id="8" idx="1"/>
          </p:cNvCxnSpPr>
          <p:nvPr/>
        </p:nvCxnSpPr>
        <p:spPr>
          <a:xfrm flipH="1">
            <a:off x="7816298" y="2421464"/>
            <a:ext cx="2667082" cy="3486524"/>
          </a:xfrm>
          <a:prstGeom prst="bentConnector5">
            <a:avLst>
              <a:gd name="adj1" fmla="val -20942"/>
              <a:gd name="adj2" fmla="val 79196"/>
              <a:gd name="adj3" fmla="val 10857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Elbow Connector 126">
            <a:extLst>
              <a:ext uri="{FF2B5EF4-FFF2-40B4-BE49-F238E27FC236}">
                <a16:creationId xmlns:a16="http://schemas.microsoft.com/office/drawing/2014/main" id="{4E4B3F0F-320E-194B-8A90-9CA503C14BD8}"/>
              </a:ext>
            </a:extLst>
          </p:cNvPr>
          <p:cNvCxnSpPr>
            <a:cxnSpLocks/>
            <a:stCxn id="12" idx="3"/>
            <a:endCxn id="8" idx="1"/>
          </p:cNvCxnSpPr>
          <p:nvPr/>
        </p:nvCxnSpPr>
        <p:spPr>
          <a:xfrm flipH="1">
            <a:off x="7816298" y="3444962"/>
            <a:ext cx="2667082" cy="2463026"/>
          </a:xfrm>
          <a:prstGeom prst="bentConnector5">
            <a:avLst>
              <a:gd name="adj1" fmla="val -20942"/>
              <a:gd name="adj2" fmla="val 70661"/>
              <a:gd name="adj3" fmla="val 108571"/>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E32FEE0D-F71B-1746-9454-9C129110B3E2}"/>
              </a:ext>
            </a:extLst>
          </p:cNvPr>
          <p:cNvCxnSpPr>
            <a:cxnSpLocks/>
            <a:stCxn id="13" idx="3"/>
            <a:endCxn id="8" idx="1"/>
          </p:cNvCxnSpPr>
          <p:nvPr/>
        </p:nvCxnSpPr>
        <p:spPr>
          <a:xfrm flipH="1">
            <a:off x="7816298" y="4485133"/>
            <a:ext cx="2667671" cy="1422855"/>
          </a:xfrm>
          <a:prstGeom prst="bentConnector5">
            <a:avLst>
              <a:gd name="adj1" fmla="val -20937"/>
              <a:gd name="adj2" fmla="val 49988"/>
              <a:gd name="adj3" fmla="val 108569"/>
            </a:avLst>
          </a:prstGeom>
          <a:ln w="25400">
            <a:solidFill>
              <a:srgbClr val="D65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8" name="Title 1">
            <a:extLst>
              <a:ext uri="{FF2B5EF4-FFF2-40B4-BE49-F238E27FC236}">
                <a16:creationId xmlns:a16="http://schemas.microsoft.com/office/drawing/2014/main" id="{B953AFE6-1789-984A-B80C-3B91EE67C94E}"/>
              </a:ext>
            </a:extLst>
          </p:cNvPr>
          <p:cNvSpPr txBox="1">
            <a:spLocks/>
          </p:cNvSpPr>
          <p:nvPr/>
        </p:nvSpPr>
        <p:spPr>
          <a:xfrm>
            <a:off x="279838" y="844291"/>
            <a:ext cx="4153306" cy="497033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Realistic threats are those that </a:t>
            </a:r>
            <a:r>
              <a:rPr lang="en-US" sz="1500" dirty="0" err="1">
                <a:solidFill>
                  <a:schemeClr val="tx1">
                    <a:lumMod val="95000"/>
                    <a:lumOff val="5000"/>
                  </a:schemeClr>
                </a:solidFill>
                <a:cs typeface="Calibri Light"/>
              </a:rPr>
              <a:t>jeopardise</a:t>
            </a:r>
            <a:r>
              <a:rPr lang="en-US" sz="1500" dirty="0">
                <a:solidFill>
                  <a:schemeClr val="tx1">
                    <a:lumMod val="95000"/>
                    <a:lumOff val="5000"/>
                  </a:schemeClr>
                </a:solidFill>
                <a:cs typeface="Calibri Light"/>
              </a:rPr>
              <a:t> the economic or political status, pose an existential or material threat to the group. This threat can be either objective or subjective; the perception of the threat is sufficient for prejudice to take place. </a:t>
            </a:r>
            <a:br>
              <a:rPr lang="en-US" sz="1500" dirty="0">
                <a:solidFill>
                  <a:schemeClr val="tx1">
                    <a:lumMod val="95000"/>
                    <a:lumOff val="5000"/>
                  </a:schemeClr>
                </a:solidFill>
                <a:cs typeface="Calibri Light"/>
              </a:rPr>
            </a:br>
            <a:endParaRPr lang="en-US" sz="1500" dirty="0">
              <a:solidFill>
                <a:schemeClr val="tx1">
                  <a:lumMod val="95000"/>
                  <a:lumOff val="5000"/>
                </a:schemeClr>
              </a:solidFill>
              <a:ea typeface="+mj-lt"/>
              <a:cs typeface="+mj-lt"/>
            </a:endParaRPr>
          </a:p>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Symbolic threats shake the group’s perception of the world, </a:t>
            </a:r>
            <a:r>
              <a:rPr lang="en-GB" sz="1500" dirty="0">
                <a:solidFill>
                  <a:schemeClr val="tx1">
                    <a:lumMod val="95000"/>
                    <a:lumOff val="5000"/>
                  </a:schemeClr>
                </a:solidFill>
                <a:cs typeface="Calibri Light"/>
              </a:rPr>
              <a:t>jeopardising</a:t>
            </a:r>
            <a:r>
              <a:rPr lang="en-US" sz="1500" dirty="0">
                <a:solidFill>
                  <a:schemeClr val="tx1">
                    <a:lumMod val="95000"/>
                    <a:lumOff val="5000"/>
                  </a:schemeClr>
                </a:solidFill>
                <a:cs typeface="Calibri Light"/>
              </a:rPr>
              <a:t> the group’s belief in the validity of its values. These threats are perceived as differences in morals, values, beliefs and/or attitudes. The two scholars saw that these kinds of threats are causes of prejudice, not a form of it. </a:t>
            </a:r>
            <a:br>
              <a:rPr lang="en-US" sz="1500" dirty="0">
                <a:solidFill>
                  <a:schemeClr val="tx1">
                    <a:lumMod val="95000"/>
                    <a:lumOff val="5000"/>
                  </a:schemeClr>
                </a:solidFill>
                <a:cs typeface="Calibri Light"/>
              </a:rPr>
            </a:br>
            <a:endParaRPr lang="en-US" sz="1500" dirty="0">
              <a:solidFill>
                <a:schemeClr val="tx1">
                  <a:lumMod val="95000"/>
                  <a:lumOff val="5000"/>
                </a:schemeClr>
              </a:solidFill>
              <a:ea typeface="+mj-lt"/>
              <a:cs typeface="+mj-lt"/>
            </a:endParaRPr>
          </a:p>
          <a:p>
            <a:pPr marL="285750" indent="-285750">
              <a:lnSpc>
                <a:spcPct val="100000"/>
              </a:lnSpc>
              <a:buFont typeface="Arial" panose="020B0604020202020204" pitchFamily="34" charset="0"/>
              <a:buChar char="•"/>
            </a:pPr>
            <a:r>
              <a:rPr lang="en-US" sz="1500" dirty="0">
                <a:solidFill>
                  <a:schemeClr val="tx1">
                    <a:lumMod val="95000"/>
                    <a:lumOff val="5000"/>
                  </a:schemeClr>
                </a:solidFill>
                <a:cs typeface="Calibri Light"/>
              </a:rPr>
              <a:t>Intergroup anxiety is the personal threats perceived by the individual as a result of interacting with the other, i.e. fears of rejection, embarrassment, or ridicule. Negative stereotypes, on the other hand, lead the individual affected to presume </a:t>
            </a:r>
            <a:r>
              <a:rPr lang="en-US" sz="1500" dirty="0" err="1">
                <a:solidFill>
                  <a:schemeClr val="tx1">
                    <a:lumMod val="95000"/>
                    <a:lumOff val="5000"/>
                  </a:schemeClr>
                </a:solidFill>
                <a:cs typeface="Calibri Light"/>
              </a:rPr>
              <a:t>unfavourable</a:t>
            </a:r>
            <a:r>
              <a:rPr lang="en-US" sz="1500" dirty="0">
                <a:solidFill>
                  <a:schemeClr val="tx1">
                    <a:lumMod val="95000"/>
                    <a:lumOff val="5000"/>
                  </a:schemeClr>
                </a:solidFill>
                <a:cs typeface="Calibri Light"/>
              </a:rPr>
              <a:t> treatments from the group holding these stereotypes. </a:t>
            </a:r>
            <a:endParaRPr lang="en-US" sz="1500" dirty="0">
              <a:solidFill>
                <a:schemeClr val="tx1">
                  <a:lumMod val="95000"/>
                  <a:lumOff val="5000"/>
                </a:schemeClr>
              </a:solidFill>
            </a:endParaRPr>
          </a:p>
        </p:txBody>
      </p:sp>
    </p:spTree>
    <p:extLst>
      <p:ext uri="{BB962C8B-B14F-4D97-AF65-F5344CB8AC3E}">
        <p14:creationId xmlns:p14="http://schemas.microsoft.com/office/powerpoint/2010/main" val="145366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a:extLst>
              <a:ext uri="{FF2B5EF4-FFF2-40B4-BE49-F238E27FC236}">
                <a16:creationId xmlns:a16="http://schemas.microsoft.com/office/drawing/2014/main" id="{9E010ECB-1D5A-440D-BA5B-A38EA580EE0E}"/>
              </a:ext>
            </a:extLst>
          </p:cNvPr>
          <p:cNvSpPr>
            <a:spLocks noGrp="1"/>
          </p:cNvSpPr>
          <p:nvPr>
            <p:ph type="sldNum" sz="quarter" idx="12"/>
          </p:nvPr>
        </p:nvSpPr>
        <p:spPr/>
        <p:txBody>
          <a:bodyPr/>
          <a:lstStyle/>
          <a:p>
            <a:fld id="{B2DC25EE-239B-4C5F-AAD1-255A7D5F1EE2}" type="slidenum">
              <a:rPr lang="en-US" smtClean="0"/>
              <a:t>8</a:t>
            </a:fld>
            <a:endParaRPr lang="en-US" dirty="0"/>
          </a:p>
        </p:txBody>
      </p:sp>
      <p:sp>
        <p:nvSpPr>
          <p:cNvPr id="7" name="Inhaltsplatzhalter 6">
            <a:extLst>
              <a:ext uri="{FF2B5EF4-FFF2-40B4-BE49-F238E27FC236}">
                <a16:creationId xmlns:a16="http://schemas.microsoft.com/office/drawing/2014/main" id="{72529CE5-DC76-4632-946A-D732BF91042C}"/>
              </a:ext>
            </a:extLst>
          </p:cNvPr>
          <p:cNvSpPr>
            <a:spLocks noGrp="1"/>
          </p:cNvSpPr>
          <p:nvPr>
            <p:ph sz="quarter" idx="13"/>
          </p:nvPr>
        </p:nvSpPr>
        <p:spPr/>
        <p:txBody>
          <a:bodyPr/>
          <a:lstStyle/>
          <a:p>
            <a:endParaRPr lang="de-DE" dirty="0"/>
          </a:p>
        </p:txBody>
      </p:sp>
      <p:sp>
        <p:nvSpPr>
          <p:cNvPr id="12" name="Titel 3">
            <a:extLst>
              <a:ext uri="{FF2B5EF4-FFF2-40B4-BE49-F238E27FC236}">
                <a16:creationId xmlns:a16="http://schemas.microsoft.com/office/drawing/2014/main" id="{578EA22A-CC14-4961-A2BA-43BC6D47F598}"/>
              </a:ext>
            </a:extLst>
          </p:cNvPr>
          <p:cNvSpPr>
            <a:spLocks noGrp="1"/>
          </p:cNvSpPr>
          <p:nvPr>
            <p:ph type="title"/>
          </p:nvPr>
        </p:nvSpPr>
        <p:spPr/>
        <p:txBody>
          <a:bodyPr/>
          <a:lstStyle/>
          <a:p>
            <a:pPr>
              <a:spcBef>
                <a:spcPts val="0"/>
              </a:spcBef>
            </a:pPr>
            <a:r>
              <a:rPr lang="de-DE" sz="3200" dirty="0" err="1">
                <a:latin typeface="Source Sans Pro" panose="020B0503030403020204" pitchFamily="34" charset="0"/>
                <a:ea typeface="Source Sans Pro" panose="020B0503030403020204" pitchFamily="34" charset="0"/>
              </a:rPr>
              <a:t>Challanges</a:t>
            </a:r>
            <a:r>
              <a:rPr lang="de-DE" sz="3200" dirty="0">
                <a:latin typeface="Source Sans Pro" panose="020B0503030403020204" pitchFamily="34" charset="0"/>
                <a:ea typeface="Source Sans Pro" panose="020B0503030403020204" pitchFamily="34" charset="0"/>
              </a:rPr>
              <a:t> </a:t>
            </a:r>
            <a:r>
              <a:rPr lang="de-DE" sz="3200" dirty="0" err="1">
                <a:latin typeface="Source Sans Pro" panose="020B0503030403020204" pitchFamily="34" charset="0"/>
                <a:ea typeface="Source Sans Pro" panose="020B0503030403020204" pitchFamily="34" charset="0"/>
              </a:rPr>
              <a:t>of</a:t>
            </a:r>
            <a:r>
              <a:rPr lang="de-DE" sz="3200" dirty="0">
                <a:latin typeface="Source Sans Pro" panose="020B0503030403020204" pitchFamily="34" charset="0"/>
                <a:ea typeface="Source Sans Pro" panose="020B0503030403020204" pitchFamily="34" charset="0"/>
              </a:rPr>
              <a:t> </a:t>
            </a:r>
            <a:r>
              <a:rPr lang="de-DE" sz="3200" dirty="0" err="1">
                <a:latin typeface="Source Sans Pro" panose="020B0503030403020204" pitchFamily="34" charset="0"/>
                <a:ea typeface="Source Sans Pro" panose="020B0503030403020204" pitchFamily="34" charset="0"/>
              </a:rPr>
              <a:t>Arabic</a:t>
            </a:r>
            <a:r>
              <a:rPr lang="de-DE" sz="3200" dirty="0">
                <a:latin typeface="Source Sans Pro" panose="020B0503030403020204" pitchFamily="34" charset="0"/>
                <a:ea typeface="Source Sans Pro" panose="020B0503030403020204" pitchFamily="34" charset="0"/>
              </a:rPr>
              <a:t> NLP</a:t>
            </a:r>
          </a:p>
        </p:txBody>
      </p:sp>
      <p:sp>
        <p:nvSpPr>
          <p:cNvPr id="46" name="Rechteck: abgerundete Ecken 45">
            <a:extLst>
              <a:ext uri="{FF2B5EF4-FFF2-40B4-BE49-F238E27FC236}">
                <a16:creationId xmlns:a16="http://schemas.microsoft.com/office/drawing/2014/main" id="{133605F6-1CE4-4980-BB3F-D63227DF96AB}"/>
              </a:ext>
            </a:extLst>
          </p:cNvPr>
          <p:cNvSpPr/>
          <p:nvPr/>
        </p:nvSpPr>
        <p:spPr>
          <a:xfrm>
            <a:off x="1042492" y="1686410"/>
            <a:ext cx="10318507" cy="465931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C5D5F5B9-449A-461E-8D12-6A315A327ECA}"/>
              </a:ext>
            </a:extLst>
          </p:cNvPr>
          <p:cNvSpPr txBox="1"/>
          <p:nvPr/>
        </p:nvSpPr>
        <p:spPr>
          <a:xfrm>
            <a:off x="1401145" y="2200185"/>
            <a:ext cx="9601200" cy="1815882"/>
          </a:xfrm>
          <a:prstGeom prst="rect">
            <a:avLst/>
          </a:prstGeom>
          <a:noFill/>
        </p:spPr>
        <p:txBody>
          <a:bodyPr wrap="square" rtlCol="0">
            <a:spAutoFit/>
          </a:bodyPr>
          <a:lstStyle/>
          <a:p>
            <a:r>
              <a:rPr lang="en-US" sz="1400" dirty="0"/>
              <a:t>Applying NLP to Arabic text data comes with and technical and language specific challenges: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Most of the main NLP Frameworks do not support the Arabic language (no Sentiment Analysis, NER, POS, </a:t>
            </a:r>
            <a:r>
              <a:rPr lang="en-US" sz="1400" dirty="0" err="1"/>
              <a:t>ect</a:t>
            </a:r>
            <a:r>
              <a:rPr lang="en-US" sz="1400" dirty="0"/>
              <a:t>.) -&gt; preprocessing complex and demanding</a:t>
            </a:r>
          </a:p>
          <a:p>
            <a:pPr marL="285750" indent="-285750">
              <a:buFont typeface="Arial" panose="020B0604020202020204" pitchFamily="34" charset="0"/>
              <a:buChar char="•"/>
            </a:pPr>
            <a:r>
              <a:rPr lang="en-US" sz="1400" dirty="0"/>
              <a:t>Working Frameworks sometimes show buggy behavior (Parser -&gt; mirroring of words)</a:t>
            </a:r>
          </a:p>
          <a:p>
            <a:pPr marL="285750" indent="-285750">
              <a:buFont typeface="Arial" panose="020B0604020202020204" pitchFamily="34" charset="0"/>
              <a:buChar char="•"/>
            </a:pPr>
            <a:r>
              <a:rPr lang="en-US" sz="1400" dirty="0"/>
              <a:t>Specific unusual usage of language by sub-group (ISIS) -&gt; interpretation of results are more difficult</a:t>
            </a:r>
          </a:p>
          <a:p>
            <a:endParaRPr lang="de-DE" sz="1400" dirty="0"/>
          </a:p>
          <a:p>
            <a:r>
              <a:rPr lang="de-DE" sz="1400" dirty="0"/>
              <a:t>  </a:t>
            </a:r>
          </a:p>
        </p:txBody>
      </p:sp>
      <p:sp>
        <p:nvSpPr>
          <p:cNvPr id="8" name="Titel 3">
            <a:extLst>
              <a:ext uri="{FF2B5EF4-FFF2-40B4-BE49-F238E27FC236}">
                <a16:creationId xmlns:a16="http://schemas.microsoft.com/office/drawing/2014/main" id="{6D84DE07-435E-4633-8475-0A895E06C451}"/>
              </a:ext>
            </a:extLst>
          </p:cNvPr>
          <p:cNvSpPr txBox="1">
            <a:spLocks/>
          </p:cNvSpPr>
          <p:nvPr/>
        </p:nvSpPr>
        <p:spPr>
          <a:xfrm>
            <a:off x="738674" y="623443"/>
            <a:ext cx="10515600" cy="5586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cap="all" baseline="0">
                <a:solidFill>
                  <a:srgbClr val="1E3258"/>
                </a:solidFill>
                <a:latin typeface="Source Sans Pro" panose="020B0503030403020204" pitchFamily="34" charset="0"/>
                <a:ea typeface="Source Sans Pro" panose="020B0503030403020204" pitchFamily="34" charset="0"/>
                <a:cs typeface="+mj-cs"/>
              </a:defRPr>
            </a:lvl1pPr>
          </a:lstStyle>
          <a:p>
            <a:pPr>
              <a:spcBef>
                <a:spcPts val="0"/>
              </a:spcBef>
            </a:pPr>
            <a:endParaRPr lang="de-DE" dirty="0"/>
          </a:p>
        </p:txBody>
      </p:sp>
    </p:spTree>
    <p:extLst>
      <p:ext uri="{BB962C8B-B14F-4D97-AF65-F5344CB8AC3E}">
        <p14:creationId xmlns:p14="http://schemas.microsoft.com/office/powerpoint/2010/main" val="192607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a:extLst>
              <a:ext uri="{FF2B5EF4-FFF2-40B4-BE49-F238E27FC236}">
                <a16:creationId xmlns:a16="http://schemas.microsoft.com/office/drawing/2014/main" id="{9E010ECB-1D5A-440D-BA5B-A38EA580EE0E}"/>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7" name="Inhaltsplatzhalter 6">
            <a:extLst>
              <a:ext uri="{FF2B5EF4-FFF2-40B4-BE49-F238E27FC236}">
                <a16:creationId xmlns:a16="http://schemas.microsoft.com/office/drawing/2014/main" id="{72529CE5-DC76-4632-946A-D732BF91042C}"/>
              </a:ext>
            </a:extLst>
          </p:cNvPr>
          <p:cNvSpPr>
            <a:spLocks noGrp="1"/>
          </p:cNvSpPr>
          <p:nvPr>
            <p:ph sz="quarter" idx="13"/>
          </p:nvPr>
        </p:nvSpPr>
        <p:spPr/>
        <p:txBody>
          <a:bodyPr/>
          <a:lstStyle/>
          <a:p>
            <a:r>
              <a:rPr lang="en-US" dirty="0"/>
              <a:t>The concept of Latent Dirichlet Allocation</a:t>
            </a:r>
          </a:p>
        </p:txBody>
      </p:sp>
      <p:sp>
        <p:nvSpPr>
          <p:cNvPr id="12" name="Titel 3">
            <a:extLst>
              <a:ext uri="{FF2B5EF4-FFF2-40B4-BE49-F238E27FC236}">
                <a16:creationId xmlns:a16="http://schemas.microsoft.com/office/drawing/2014/main" id="{578EA22A-CC14-4961-A2BA-43BC6D47F598}"/>
              </a:ext>
            </a:extLst>
          </p:cNvPr>
          <p:cNvSpPr>
            <a:spLocks noGrp="1"/>
          </p:cNvSpPr>
          <p:nvPr>
            <p:ph type="title"/>
          </p:nvPr>
        </p:nvSpPr>
        <p:spPr/>
        <p:txBody>
          <a:bodyPr/>
          <a:lstStyle/>
          <a:p>
            <a:pPr>
              <a:spcBef>
                <a:spcPts val="0"/>
              </a:spcBef>
            </a:pPr>
            <a:r>
              <a:rPr lang="de-DE" sz="3200" dirty="0">
                <a:latin typeface="Source Sans Pro" panose="020B0503030403020204" pitchFamily="34" charset="0"/>
                <a:ea typeface="Source Sans Pro" panose="020B0503030403020204" pitchFamily="34" charset="0"/>
              </a:rPr>
              <a:t>Topic Modelling: LDA</a:t>
            </a:r>
          </a:p>
        </p:txBody>
      </p:sp>
      <p:sp>
        <p:nvSpPr>
          <p:cNvPr id="46" name="Rechteck: abgerundete Ecken 45">
            <a:extLst>
              <a:ext uri="{FF2B5EF4-FFF2-40B4-BE49-F238E27FC236}">
                <a16:creationId xmlns:a16="http://schemas.microsoft.com/office/drawing/2014/main" id="{133605F6-1CE4-4980-BB3F-D63227DF96AB}"/>
              </a:ext>
            </a:extLst>
          </p:cNvPr>
          <p:cNvSpPr/>
          <p:nvPr/>
        </p:nvSpPr>
        <p:spPr>
          <a:xfrm>
            <a:off x="1042492" y="1686410"/>
            <a:ext cx="5246341" cy="4659314"/>
          </a:xfrm>
          <a:prstGeom prst="roundRect">
            <a:avLst/>
          </a:prstGeom>
          <a:solidFill>
            <a:schemeClr val="bg1"/>
          </a:solidFill>
          <a:ln>
            <a:solidFill>
              <a:srgbClr val="1E32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C5D5F5B9-449A-461E-8D12-6A315A327ECA}"/>
              </a:ext>
            </a:extLst>
          </p:cNvPr>
          <p:cNvSpPr txBox="1"/>
          <p:nvPr/>
        </p:nvSpPr>
        <p:spPr>
          <a:xfrm>
            <a:off x="1379662" y="2044392"/>
            <a:ext cx="4572000" cy="3970318"/>
          </a:xfrm>
          <a:prstGeom prst="rect">
            <a:avLst/>
          </a:prstGeom>
          <a:noFill/>
        </p:spPr>
        <p:txBody>
          <a:bodyPr wrap="square" rtlCol="0">
            <a:spAutoFit/>
          </a:bodyPr>
          <a:lstStyle/>
          <a:p>
            <a:r>
              <a:rPr lang="en-US" sz="1400" dirty="0"/>
              <a:t>In NLP, a Topic Model is a statistical model for detecting the abstract "topics" that occur in a corpus of documents. Topic modeling is a commonly used text mining tool for discovering hidden semantic structures in a body of text.</a:t>
            </a:r>
          </a:p>
          <a:p>
            <a:endParaRPr lang="en-US" sz="1400" dirty="0"/>
          </a:p>
          <a:p>
            <a:pPr marL="285750" indent="-285750">
              <a:buFont typeface="Arial" panose="020B0604020202020204" pitchFamily="34" charset="0"/>
              <a:buChar char="•"/>
            </a:pPr>
            <a:r>
              <a:rPr lang="en-US" sz="1400" dirty="0"/>
              <a:t>LDA is a specific type of topic Model where the assumption is that </a:t>
            </a:r>
            <a:r>
              <a:rPr lang="en-US" sz="1400" b="1" dirty="0"/>
              <a:t>each document can be described by a distribution of topics and each topic can be described by a distribution of words</a:t>
            </a:r>
          </a:p>
          <a:p>
            <a:pPr marL="285750" indent="-285750">
              <a:buFont typeface="Arial" panose="020B0604020202020204" pitchFamily="34" charset="0"/>
              <a:buChar char="•"/>
            </a:pPr>
            <a:r>
              <a:rPr lang="en-US" sz="1400" dirty="0"/>
              <a:t>These distributions are assumed to be described by a Dirichlet distribution. </a:t>
            </a:r>
          </a:p>
          <a:p>
            <a:pPr marL="285750" indent="-285750">
              <a:buFont typeface="Arial" panose="020B0604020202020204" pitchFamily="34" charset="0"/>
              <a:buChar char="•"/>
            </a:pPr>
            <a:r>
              <a:rPr lang="en-US" sz="1400" dirty="0"/>
              <a:t>In simple terms: An algorithm is approximating the distribution over the topics and the distribution over the words for the input corpus to create the results that we saw earlier.</a:t>
            </a:r>
            <a:endParaRPr lang="de-DE" sz="1400" dirty="0"/>
          </a:p>
          <a:p>
            <a:r>
              <a:rPr lang="de-DE" sz="1400" dirty="0"/>
              <a:t>  </a:t>
            </a:r>
          </a:p>
        </p:txBody>
      </p:sp>
      <p:sp>
        <p:nvSpPr>
          <p:cNvPr id="8" name="Titel 3">
            <a:extLst>
              <a:ext uri="{FF2B5EF4-FFF2-40B4-BE49-F238E27FC236}">
                <a16:creationId xmlns:a16="http://schemas.microsoft.com/office/drawing/2014/main" id="{6D84DE07-435E-4633-8475-0A895E06C451}"/>
              </a:ext>
            </a:extLst>
          </p:cNvPr>
          <p:cNvSpPr txBox="1">
            <a:spLocks/>
          </p:cNvSpPr>
          <p:nvPr/>
        </p:nvSpPr>
        <p:spPr>
          <a:xfrm>
            <a:off x="738674" y="623443"/>
            <a:ext cx="10515600" cy="5586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cap="all" baseline="0">
                <a:solidFill>
                  <a:srgbClr val="1E3258"/>
                </a:solidFill>
                <a:latin typeface="Source Sans Pro" panose="020B0503030403020204" pitchFamily="34" charset="0"/>
                <a:ea typeface="Source Sans Pro" panose="020B0503030403020204" pitchFamily="34" charset="0"/>
                <a:cs typeface="+mj-cs"/>
              </a:defRPr>
            </a:lvl1pPr>
          </a:lstStyle>
          <a:p>
            <a:pPr>
              <a:spcBef>
                <a:spcPts val="0"/>
              </a:spcBef>
            </a:pPr>
            <a:endParaRPr lang="de-DE" dirty="0"/>
          </a:p>
        </p:txBody>
      </p:sp>
      <p:pic>
        <p:nvPicPr>
          <p:cNvPr id="1026" name="Picture 2">
            <a:extLst>
              <a:ext uri="{FF2B5EF4-FFF2-40B4-BE49-F238E27FC236}">
                <a16:creationId xmlns:a16="http://schemas.microsoft.com/office/drawing/2014/main" id="{F5521ED9-E59C-4FDA-A6CD-646AA09CA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736" y="2044392"/>
            <a:ext cx="523875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118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1066</Words>
  <Application>Microsoft Office PowerPoint</Application>
  <PresentationFormat>Breitbild</PresentationFormat>
  <Paragraphs>131</Paragraphs>
  <Slides>11</Slides>
  <Notes>2</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11</vt:i4>
      </vt:variant>
    </vt:vector>
  </HeadingPairs>
  <TitlesOfParts>
    <vt:vector size="20" baseType="lpstr">
      <vt:lpstr>Arial</vt:lpstr>
      <vt:lpstr>Calibri</vt:lpstr>
      <vt:lpstr>Calibri Light</vt:lpstr>
      <vt:lpstr>Franklin Gothic Book</vt:lpstr>
      <vt:lpstr>Georgia</vt:lpstr>
      <vt:lpstr>Source Sans Pro</vt:lpstr>
      <vt:lpstr>Source Sans Pro (Textkörper)</vt:lpstr>
      <vt:lpstr>Wingdings</vt:lpstr>
      <vt:lpstr>office theme</vt:lpstr>
      <vt:lpstr>Out-Groups and Threats as a Foundation for Terrorist Rhetoric</vt:lpstr>
      <vt:lpstr>PowerPoint-Präsentation</vt:lpstr>
      <vt:lpstr>PowerPoint-Präsentation</vt:lpstr>
      <vt:lpstr>Topic Models: Shias as the enemy</vt:lpstr>
      <vt:lpstr>Topic Models: Peshmerga as the Enemy</vt:lpstr>
      <vt:lpstr>Topic Models: Various Enemies (Iran, Trump, Russia, Syria, Washington)</vt:lpstr>
      <vt:lpstr>PowerPoint-Präsentation</vt:lpstr>
      <vt:lpstr>Challanges of Arabic NLP</vt:lpstr>
      <vt:lpstr>Topic Modelling: LDA</vt:lpstr>
      <vt:lpstr>Process Overview</vt:lpstr>
      <vt:lpstr>Process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Gillian Kant</cp:lastModifiedBy>
  <cp:revision>138</cp:revision>
  <dcterms:created xsi:type="dcterms:W3CDTF">2021-09-19T13:20:35Z</dcterms:created>
  <dcterms:modified xsi:type="dcterms:W3CDTF">2021-09-21T07:44:17Z</dcterms:modified>
</cp:coreProperties>
</file>