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2" r:id="rId4"/>
    <p:sldId id="264" r:id="rId5"/>
    <p:sldId id="263" r:id="rId6"/>
    <p:sldId id="269" r:id="rId7"/>
    <p:sldId id="267" r:id="rId8"/>
    <p:sldId id="268" r:id="rId9"/>
    <p:sldId id="270" r:id="rId10"/>
    <p:sldId id="283" r:id="rId11"/>
    <p:sldId id="282" r:id="rId12"/>
    <p:sldId id="281" r:id="rId13"/>
    <p:sldId id="279" r:id="rId14"/>
    <p:sldId id="271" r:id="rId15"/>
    <p:sldId id="272" r:id="rId16"/>
    <p:sldId id="276" r:id="rId17"/>
    <p:sldId id="277" r:id="rId18"/>
    <p:sldId id="280" r:id="rId19"/>
    <p:sldId id="278" r:id="rId20"/>
    <p:sldId id="286" r:id="rId21"/>
    <p:sldId id="285" r:id="rId22"/>
    <p:sldId id="273" r:id="rId23"/>
    <p:sldId id="284" r:id="rId24"/>
    <p:sldId id="274" r:id="rId25"/>
    <p:sldId id="258" r:id="rId26"/>
    <p:sldId id="289" r:id="rId27"/>
    <p:sldId id="290" r:id="rId28"/>
    <p:sldId id="291" r:id="rId29"/>
    <p:sldId id="288" r:id="rId30"/>
    <p:sldId id="292" r:id="rId31"/>
    <p:sldId id="293" r:id="rId32"/>
    <p:sldId id="294" r:id="rId33"/>
    <p:sldId id="295" r:id="rId34"/>
    <p:sldId id="297" r:id="rId35"/>
    <p:sldId id="299" r:id="rId36"/>
    <p:sldId id="300" r:id="rId37"/>
    <p:sldId id="305" r:id="rId38"/>
    <p:sldId id="304" r:id="rId39"/>
    <p:sldId id="303" r:id="rId40"/>
    <p:sldId id="308" r:id="rId41"/>
    <p:sldId id="302" r:id="rId42"/>
    <p:sldId id="307" r:id="rId43"/>
    <p:sldId id="306" r:id="rId44"/>
    <p:sldId id="301" r:id="rId45"/>
    <p:sldId id="314" r:id="rId46"/>
    <p:sldId id="313" r:id="rId47"/>
    <p:sldId id="312" r:id="rId48"/>
    <p:sldId id="311" r:id="rId49"/>
    <p:sldId id="322" r:id="rId50"/>
    <p:sldId id="321" r:id="rId51"/>
    <p:sldId id="320" r:id="rId52"/>
    <p:sldId id="319" r:id="rId53"/>
    <p:sldId id="317" r:id="rId54"/>
    <p:sldId id="323" r:id="rId55"/>
    <p:sldId id="318" r:id="rId56"/>
    <p:sldId id="325" r:id="rId57"/>
    <p:sldId id="324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29"/>
    <p:restoredTop sz="94737"/>
  </p:normalViewPr>
  <p:slideViewPr>
    <p:cSldViewPr snapToGrid="0" snapToObjects="1">
      <p:cViewPr varScale="1">
        <p:scale>
          <a:sx n="105" d="100"/>
          <a:sy n="105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3FC07C-F6D9-B646-86D9-53DC075791DB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9F6502-2C12-2C47-8174-E17F54D7EE87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2"/>
              </a:solidFill>
            </a:rPr>
            <a:t>1. Automation</a:t>
          </a:r>
        </a:p>
      </dgm:t>
    </dgm:pt>
    <dgm:pt modelId="{383C3584-B291-EC46-A6FE-6E216DE1CF80}" type="parTrans" cxnId="{3803577F-CB54-0846-ADCD-B660531C1E3E}">
      <dgm:prSet/>
      <dgm:spPr/>
      <dgm:t>
        <a:bodyPr/>
        <a:lstStyle/>
        <a:p>
          <a:endParaRPr lang="en-US"/>
        </a:p>
      </dgm:t>
    </dgm:pt>
    <dgm:pt modelId="{7D583885-7926-BE46-8CC8-9BA3DAA027F9}" type="sibTrans" cxnId="{3803577F-CB54-0846-ADCD-B660531C1E3E}">
      <dgm:prSet/>
      <dgm:spPr/>
      <dgm:t>
        <a:bodyPr/>
        <a:lstStyle/>
        <a:p>
          <a:endParaRPr lang="en-US"/>
        </a:p>
      </dgm:t>
    </dgm:pt>
    <dgm:pt modelId="{7D3C2296-DC7E-6749-8F24-377373863A28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2"/>
              </a:solidFill>
            </a:rPr>
            <a:t>2. Completeness</a:t>
          </a:r>
        </a:p>
      </dgm:t>
    </dgm:pt>
    <dgm:pt modelId="{2F03F0A8-7C8D-0B42-BE3E-7617FA96D2C0}" type="parTrans" cxnId="{87FF7B64-CFDA-6643-9B85-07C35B0823E4}">
      <dgm:prSet/>
      <dgm:spPr/>
      <dgm:t>
        <a:bodyPr/>
        <a:lstStyle/>
        <a:p>
          <a:endParaRPr lang="en-US"/>
        </a:p>
      </dgm:t>
    </dgm:pt>
    <dgm:pt modelId="{FD68E2F8-5B75-8E40-B4B1-50A725A30636}" type="sibTrans" cxnId="{87FF7B64-CFDA-6643-9B85-07C35B0823E4}">
      <dgm:prSet/>
      <dgm:spPr/>
      <dgm:t>
        <a:bodyPr/>
        <a:lstStyle/>
        <a:p>
          <a:endParaRPr lang="en-US"/>
        </a:p>
      </dgm:t>
    </dgm:pt>
    <dgm:pt modelId="{94ACA31B-88E7-ED44-B357-17B349BDEEC8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pPr indent="-274320"/>
          <a:r>
            <a:rPr lang="en-US" dirty="0">
              <a:solidFill>
                <a:schemeClr val="tx2"/>
              </a:solidFill>
            </a:rPr>
            <a:t>3. Access to Invisible Image Information</a:t>
          </a:r>
        </a:p>
      </dgm:t>
    </dgm:pt>
    <dgm:pt modelId="{D29D535A-4DBF-0A4F-A74F-461FF18E39C7}" type="parTrans" cxnId="{8712462D-C02E-3542-932F-ECF0020CE5C3}">
      <dgm:prSet/>
      <dgm:spPr/>
      <dgm:t>
        <a:bodyPr/>
        <a:lstStyle/>
        <a:p>
          <a:endParaRPr lang="en-US"/>
        </a:p>
      </dgm:t>
    </dgm:pt>
    <dgm:pt modelId="{2ECDB2A0-7402-1D4C-A17D-1C3DB0A9909A}" type="sibTrans" cxnId="{8712462D-C02E-3542-932F-ECF0020CE5C3}">
      <dgm:prSet/>
      <dgm:spPr/>
      <dgm:t>
        <a:bodyPr/>
        <a:lstStyle/>
        <a:p>
          <a:endParaRPr lang="en-US"/>
        </a:p>
      </dgm:t>
    </dgm:pt>
    <dgm:pt modelId="{31096AB9-8FA2-5644-AC5F-9F694767A23A}" type="pres">
      <dgm:prSet presAssocID="{3D3FC07C-F6D9-B646-86D9-53DC075791DB}" presName="linear" presStyleCnt="0">
        <dgm:presLayoutVars>
          <dgm:dir/>
          <dgm:animLvl val="lvl"/>
          <dgm:resizeHandles val="exact"/>
        </dgm:presLayoutVars>
      </dgm:prSet>
      <dgm:spPr/>
    </dgm:pt>
    <dgm:pt modelId="{C4D5B84D-D4EA-DF44-B075-630AB7439C9A}" type="pres">
      <dgm:prSet presAssocID="{3B9F6502-2C12-2C47-8174-E17F54D7EE87}" presName="parentLin" presStyleCnt="0"/>
      <dgm:spPr/>
    </dgm:pt>
    <dgm:pt modelId="{5BBDDEA3-59E8-8E49-B91E-6CCF5BAEEAA1}" type="pres">
      <dgm:prSet presAssocID="{3B9F6502-2C12-2C47-8174-E17F54D7EE87}" presName="parentLeftMargin" presStyleLbl="node1" presStyleIdx="0" presStyleCnt="3"/>
      <dgm:spPr/>
    </dgm:pt>
    <dgm:pt modelId="{3FB29C87-2DB3-E94A-ACB0-91C5A2AF0CB3}" type="pres">
      <dgm:prSet presAssocID="{3B9F6502-2C12-2C47-8174-E17F54D7EE8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0DCB26D-033E-5A48-9905-D4657226A158}" type="pres">
      <dgm:prSet presAssocID="{3B9F6502-2C12-2C47-8174-E17F54D7EE87}" presName="negativeSpace" presStyleCnt="0"/>
      <dgm:spPr/>
    </dgm:pt>
    <dgm:pt modelId="{E4FF3AD0-C021-DF4F-A8AD-6A6E29D723A1}" type="pres">
      <dgm:prSet presAssocID="{3B9F6502-2C12-2C47-8174-E17F54D7EE87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tx2"/>
          </a:solidFill>
        </a:ln>
      </dgm:spPr>
    </dgm:pt>
    <dgm:pt modelId="{E5FEB0E8-8B17-F146-94A0-29C9DD7E25D8}" type="pres">
      <dgm:prSet presAssocID="{7D583885-7926-BE46-8CC8-9BA3DAA027F9}" presName="spaceBetweenRectangles" presStyleCnt="0"/>
      <dgm:spPr/>
    </dgm:pt>
    <dgm:pt modelId="{96C6463D-7834-9B47-A4BC-906107D088F4}" type="pres">
      <dgm:prSet presAssocID="{7D3C2296-DC7E-6749-8F24-377373863A28}" presName="parentLin" presStyleCnt="0"/>
      <dgm:spPr/>
    </dgm:pt>
    <dgm:pt modelId="{A79BD1E6-5371-4C44-A5E2-19A1BD8B7C29}" type="pres">
      <dgm:prSet presAssocID="{7D3C2296-DC7E-6749-8F24-377373863A28}" presName="parentLeftMargin" presStyleLbl="node1" presStyleIdx="0" presStyleCnt="3"/>
      <dgm:spPr/>
    </dgm:pt>
    <dgm:pt modelId="{97249B13-8A87-BB43-8C3A-0B16D95B104B}" type="pres">
      <dgm:prSet presAssocID="{7D3C2296-DC7E-6749-8F24-377373863A2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FFAC22C-313F-C146-89C9-9F3FF37276C7}" type="pres">
      <dgm:prSet presAssocID="{7D3C2296-DC7E-6749-8F24-377373863A28}" presName="negativeSpace" presStyleCnt="0"/>
      <dgm:spPr/>
    </dgm:pt>
    <dgm:pt modelId="{D84A66D5-4B9B-5142-91A2-3AF3354FBEEB}" type="pres">
      <dgm:prSet presAssocID="{7D3C2296-DC7E-6749-8F24-377373863A28}" presName="childText" presStyleLbl="conFgAcc1" presStyleIdx="1" presStyleCnt="3">
        <dgm:presLayoutVars>
          <dgm:bulletEnabled val="1"/>
        </dgm:presLayoutVars>
      </dgm:prSet>
      <dgm:spPr>
        <a:ln>
          <a:solidFill>
            <a:schemeClr val="tx2"/>
          </a:solidFill>
        </a:ln>
      </dgm:spPr>
    </dgm:pt>
    <dgm:pt modelId="{E6001530-8A08-D54D-A780-207AC552C976}" type="pres">
      <dgm:prSet presAssocID="{FD68E2F8-5B75-8E40-B4B1-50A725A30636}" presName="spaceBetweenRectangles" presStyleCnt="0"/>
      <dgm:spPr/>
    </dgm:pt>
    <dgm:pt modelId="{623C1F1D-BAD2-8B47-AE69-6D73A745829A}" type="pres">
      <dgm:prSet presAssocID="{94ACA31B-88E7-ED44-B357-17B349BDEEC8}" presName="parentLin" presStyleCnt="0"/>
      <dgm:spPr/>
    </dgm:pt>
    <dgm:pt modelId="{2A8CAD65-5C6C-5841-B9E9-F8FC1E1A0FB3}" type="pres">
      <dgm:prSet presAssocID="{94ACA31B-88E7-ED44-B357-17B349BDEEC8}" presName="parentLeftMargin" presStyleLbl="node1" presStyleIdx="1" presStyleCnt="3"/>
      <dgm:spPr/>
    </dgm:pt>
    <dgm:pt modelId="{C52B1CB8-115A-D043-BA07-2BA623FEDB69}" type="pres">
      <dgm:prSet presAssocID="{94ACA31B-88E7-ED44-B357-17B349BDEEC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A01B56F-C140-C042-8A3C-B8382D18B8CE}" type="pres">
      <dgm:prSet presAssocID="{94ACA31B-88E7-ED44-B357-17B349BDEEC8}" presName="negativeSpace" presStyleCnt="0"/>
      <dgm:spPr/>
    </dgm:pt>
    <dgm:pt modelId="{19F5682B-F349-BD49-BA48-F4F9CF00EEBD}" type="pres">
      <dgm:prSet presAssocID="{94ACA31B-88E7-ED44-B357-17B349BDEEC8}" presName="childText" presStyleLbl="conFgAcc1" presStyleIdx="2" presStyleCnt="3">
        <dgm:presLayoutVars>
          <dgm:bulletEnabled val="1"/>
        </dgm:presLayoutVars>
      </dgm:prSet>
      <dgm:spPr>
        <a:ln>
          <a:solidFill>
            <a:schemeClr val="tx2"/>
          </a:solidFill>
        </a:ln>
      </dgm:spPr>
    </dgm:pt>
  </dgm:ptLst>
  <dgm:cxnLst>
    <dgm:cxn modelId="{FCB54120-A387-EE49-B228-E578F5577914}" type="presOf" srcId="{94ACA31B-88E7-ED44-B357-17B349BDEEC8}" destId="{2A8CAD65-5C6C-5841-B9E9-F8FC1E1A0FB3}" srcOrd="0" destOrd="0" presId="urn:microsoft.com/office/officeart/2005/8/layout/list1"/>
    <dgm:cxn modelId="{8712462D-C02E-3542-932F-ECF0020CE5C3}" srcId="{3D3FC07C-F6D9-B646-86D9-53DC075791DB}" destId="{94ACA31B-88E7-ED44-B357-17B349BDEEC8}" srcOrd="2" destOrd="0" parTransId="{D29D535A-4DBF-0A4F-A74F-461FF18E39C7}" sibTransId="{2ECDB2A0-7402-1D4C-A17D-1C3DB0A9909A}"/>
    <dgm:cxn modelId="{3983E749-E43D-0C4E-A9E1-827A0F42E9FC}" type="presOf" srcId="{7D3C2296-DC7E-6749-8F24-377373863A28}" destId="{A79BD1E6-5371-4C44-A5E2-19A1BD8B7C29}" srcOrd="0" destOrd="0" presId="urn:microsoft.com/office/officeart/2005/8/layout/list1"/>
    <dgm:cxn modelId="{87FF7B64-CFDA-6643-9B85-07C35B0823E4}" srcId="{3D3FC07C-F6D9-B646-86D9-53DC075791DB}" destId="{7D3C2296-DC7E-6749-8F24-377373863A28}" srcOrd="1" destOrd="0" parTransId="{2F03F0A8-7C8D-0B42-BE3E-7617FA96D2C0}" sibTransId="{FD68E2F8-5B75-8E40-B4B1-50A725A30636}"/>
    <dgm:cxn modelId="{3803577F-CB54-0846-ADCD-B660531C1E3E}" srcId="{3D3FC07C-F6D9-B646-86D9-53DC075791DB}" destId="{3B9F6502-2C12-2C47-8174-E17F54D7EE87}" srcOrd="0" destOrd="0" parTransId="{383C3584-B291-EC46-A6FE-6E216DE1CF80}" sibTransId="{7D583885-7926-BE46-8CC8-9BA3DAA027F9}"/>
    <dgm:cxn modelId="{A905BB9B-C8DB-BF4D-8E39-737C5FDC8517}" type="presOf" srcId="{7D3C2296-DC7E-6749-8F24-377373863A28}" destId="{97249B13-8A87-BB43-8C3A-0B16D95B104B}" srcOrd="1" destOrd="0" presId="urn:microsoft.com/office/officeart/2005/8/layout/list1"/>
    <dgm:cxn modelId="{037DEB9D-D046-8944-83F2-54ECBC8500FA}" type="presOf" srcId="{3B9F6502-2C12-2C47-8174-E17F54D7EE87}" destId="{3FB29C87-2DB3-E94A-ACB0-91C5A2AF0CB3}" srcOrd="1" destOrd="0" presId="urn:microsoft.com/office/officeart/2005/8/layout/list1"/>
    <dgm:cxn modelId="{7FE797B4-94C8-7744-959F-8BB2007D081F}" type="presOf" srcId="{3B9F6502-2C12-2C47-8174-E17F54D7EE87}" destId="{5BBDDEA3-59E8-8E49-B91E-6CCF5BAEEAA1}" srcOrd="0" destOrd="0" presId="urn:microsoft.com/office/officeart/2005/8/layout/list1"/>
    <dgm:cxn modelId="{0885E8BE-4C0C-EE48-9917-753BEF04F1EF}" type="presOf" srcId="{94ACA31B-88E7-ED44-B357-17B349BDEEC8}" destId="{C52B1CB8-115A-D043-BA07-2BA623FEDB69}" srcOrd="1" destOrd="0" presId="urn:microsoft.com/office/officeart/2005/8/layout/list1"/>
    <dgm:cxn modelId="{F0CF44E3-13AA-8544-B8E0-01BA9C99A2FC}" type="presOf" srcId="{3D3FC07C-F6D9-B646-86D9-53DC075791DB}" destId="{31096AB9-8FA2-5644-AC5F-9F694767A23A}" srcOrd="0" destOrd="0" presId="urn:microsoft.com/office/officeart/2005/8/layout/list1"/>
    <dgm:cxn modelId="{619CF817-F9D9-FD49-AA97-7CB295F0C6B7}" type="presParOf" srcId="{31096AB9-8FA2-5644-AC5F-9F694767A23A}" destId="{C4D5B84D-D4EA-DF44-B075-630AB7439C9A}" srcOrd="0" destOrd="0" presId="urn:microsoft.com/office/officeart/2005/8/layout/list1"/>
    <dgm:cxn modelId="{B15CA084-350C-504C-93B7-9C564B2E353D}" type="presParOf" srcId="{C4D5B84D-D4EA-DF44-B075-630AB7439C9A}" destId="{5BBDDEA3-59E8-8E49-B91E-6CCF5BAEEAA1}" srcOrd="0" destOrd="0" presId="urn:microsoft.com/office/officeart/2005/8/layout/list1"/>
    <dgm:cxn modelId="{A9A43EDD-92D4-0A49-9382-E56DCA4B2264}" type="presParOf" srcId="{C4D5B84D-D4EA-DF44-B075-630AB7439C9A}" destId="{3FB29C87-2DB3-E94A-ACB0-91C5A2AF0CB3}" srcOrd="1" destOrd="0" presId="urn:microsoft.com/office/officeart/2005/8/layout/list1"/>
    <dgm:cxn modelId="{F49A1AE4-3B91-604E-B9DF-F669B3FBAE43}" type="presParOf" srcId="{31096AB9-8FA2-5644-AC5F-9F694767A23A}" destId="{00DCB26D-033E-5A48-9905-D4657226A158}" srcOrd="1" destOrd="0" presId="urn:microsoft.com/office/officeart/2005/8/layout/list1"/>
    <dgm:cxn modelId="{7E493B46-531F-E64E-97A8-ECFBE291C243}" type="presParOf" srcId="{31096AB9-8FA2-5644-AC5F-9F694767A23A}" destId="{E4FF3AD0-C021-DF4F-A8AD-6A6E29D723A1}" srcOrd="2" destOrd="0" presId="urn:microsoft.com/office/officeart/2005/8/layout/list1"/>
    <dgm:cxn modelId="{714DC83E-7BFF-D247-B616-681806CB2470}" type="presParOf" srcId="{31096AB9-8FA2-5644-AC5F-9F694767A23A}" destId="{E5FEB0E8-8B17-F146-94A0-29C9DD7E25D8}" srcOrd="3" destOrd="0" presId="urn:microsoft.com/office/officeart/2005/8/layout/list1"/>
    <dgm:cxn modelId="{C90498A6-31CC-5D43-9488-CFA4BE36294E}" type="presParOf" srcId="{31096AB9-8FA2-5644-AC5F-9F694767A23A}" destId="{96C6463D-7834-9B47-A4BC-906107D088F4}" srcOrd="4" destOrd="0" presId="urn:microsoft.com/office/officeart/2005/8/layout/list1"/>
    <dgm:cxn modelId="{7399B264-F085-174A-82BA-380611A289F2}" type="presParOf" srcId="{96C6463D-7834-9B47-A4BC-906107D088F4}" destId="{A79BD1E6-5371-4C44-A5E2-19A1BD8B7C29}" srcOrd="0" destOrd="0" presId="urn:microsoft.com/office/officeart/2005/8/layout/list1"/>
    <dgm:cxn modelId="{29A0B96F-BB61-2143-8581-51694BDD0E29}" type="presParOf" srcId="{96C6463D-7834-9B47-A4BC-906107D088F4}" destId="{97249B13-8A87-BB43-8C3A-0B16D95B104B}" srcOrd="1" destOrd="0" presId="urn:microsoft.com/office/officeart/2005/8/layout/list1"/>
    <dgm:cxn modelId="{A1B85CC8-9A39-7C41-B320-24C6A02B3E40}" type="presParOf" srcId="{31096AB9-8FA2-5644-AC5F-9F694767A23A}" destId="{1FFAC22C-313F-C146-89C9-9F3FF37276C7}" srcOrd="5" destOrd="0" presId="urn:microsoft.com/office/officeart/2005/8/layout/list1"/>
    <dgm:cxn modelId="{D0BDA49E-1986-0144-9396-CBF7AEA74B70}" type="presParOf" srcId="{31096AB9-8FA2-5644-AC5F-9F694767A23A}" destId="{D84A66D5-4B9B-5142-91A2-3AF3354FBEEB}" srcOrd="6" destOrd="0" presId="urn:microsoft.com/office/officeart/2005/8/layout/list1"/>
    <dgm:cxn modelId="{C3D950EE-8687-BF41-94F4-140780327F4B}" type="presParOf" srcId="{31096AB9-8FA2-5644-AC5F-9F694767A23A}" destId="{E6001530-8A08-D54D-A780-207AC552C976}" srcOrd="7" destOrd="0" presId="urn:microsoft.com/office/officeart/2005/8/layout/list1"/>
    <dgm:cxn modelId="{1EAEA376-2FC0-3F44-9302-632430896E12}" type="presParOf" srcId="{31096AB9-8FA2-5644-AC5F-9F694767A23A}" destId="{623C1F1D-BAD2-8B47-AE69-6D73A745829A}" srcOrd="8" destOrd="0" presId="urn:microsoft.com/office/officeart/2005/8/layout/list1"/>
    <dgm:cxn modelId="{E4A21936-D200-1C45-AF16-323D52BED96C}" type="presParOf" srcId="{623C1F1D-BAD2-8B47-AE69-6D73A745829A}" destId="{2A8CAD65-5C6C-5841-B9E9-F8FC1E1A0FB3}" srcOrd="0" destOrd="0" presId="urn:microsoft.com/office/officeart/2005/8/layout/list1"/>
    <dgm:cxn modelId="{5C65485E-462E-AD43-AE08-F7D7A87CDD37}" type="presParOf" srcId="{623C1F1D-BAD2-8B47-AE69-6D73A745829A}" destId="{C52B1CB8-115A-D043-BA07-2BA623FEDB69}" srcOrd="1" destOrd="0" presId="urn:microsoft.com/office/officeart/2005/8/layout/list1"/>
    <dgm:cxn modelId="{F69DE073-B050-AD4E-9E37-D5C5307A72A1}" type="presParOf" srcId="{31096AB9-8FA2-5644-AC5F-9F694767A23A}" destId="{6A01B56F-C140-C042-8A3C-B8382D18B8CE}" srcOrd="9" destOrd="0" presId="urn:microsoft.com/office/officeart/2005/8/layout/list1"/>
    <dgm:cxn modelId="{213921A0-3458-B248-84AF-95594C912041}" type="presParOf" srcId="{31096AB9-8FA2-5644-AC5F-9F694767A23A}" destId="{19F5682B-F349-BD49-BA48-F4F9CF00EEB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B84719-2BB7-AF48-8E9E-DB6D05D47F07}" type="doc">
      <dgm:prSet loTypeId="urn:microsoft.com/office/officeart/2005/8/layout/vList5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6AB6910-15DA-584A-8BFD-B1DE0F3D3C45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2400" dirty="0">
              <a:solidFill>
                <a:schemeClr val="tx2"/>
              </a:solidFill>
            </a:rPr>
            <a:t>The </a:t>
          </a:r>
          <a:r>
            <a:rPr lang="en-US" sz="2400" b="1" i="1" dirty="0">
              <a:solidFill>
                <a:schemeClr val="tx2"/>
              </a:solidFill>
            </a:rPr>
            <a:t>Association</a:t>
          </a:r>
          <a:r>
            <a:rPr lang="en-US" sz="2400" dirty="0">
              <a:solidFill>
                <a:schemeClr val="tx2"/>
              </a:solidFill>
            </a:rPr>
            <a:t> Paradigm</a:t>
          </a:r>
        </a:p>
      </dgm:t>
    </dgm:pt>
    <dgm:pt modelId="{97D99789-0039-5745-AEFD-A4155EECC6CB}" type="parTrans" cxnId="{95194B25-5706-9247-8959-7E5707D713DB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D7F92D11-AACC-514D-8A8E-74AEDB21DB01}" type="sibTrans" cxnId="{95194B25-5706-9247-8959-7E5707D713DB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BB9591CD-D8EC-1E4A-B753-F123A25CCDA9}">
      <dgm:prSet phldrT="[Text]" custT="1"/>
      <dgm:spPr>
        <a:noFill/>
        <a:ln>
          <a:solidFill>
            <a:schemeClr val="tx2">
              <a:alpha val="90000"/>
            </a:schemeClr>
          </a:solidFill>
        </a:ln>
      </dgm:spPr>
      <dgm:t>
        <a:bodyPr anchor="ctr"/>
        <a:lstStyle/>
        <a:p>
          <a:pPr>
            <a:buFont typeface="Wingdings" pitchFamily="2" charset="2"/>
            <a:buChar char="§"/>
          </a:pPr>
          <a:r>
            <a:rPr lang="en-US" sz="2000" dirty="0">
              <a:solidFill>
                <a:schemeClr val="tx2"/>
              </a:solidFill>
            </a:rPr>
            <a:t>Humans capable of associating observed images with memory of previous visual experiences and interpret images with relative ease</a:t>
          </a:r>
        </a:p>
      </dgm:t>
    </dgm:pt>
    <dgm:pt modelId="{0E761AF8-66E9-4C44-B2D8-53BDE6FFAC8E}" type="parTrans" cxnId="{EBC31284-F087-DF40-AB3B-8E7E5853AC65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21931061-6861-4F40-9B4E-1ADE47D35124}" type="sibTrans" cxnId="{EBC31284-F087-DF40-AB3B-8E7E5853AC65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7D59BB18-4CB7-7446-8BE6-61248ED2131E}">
      <dgm:prSet phldrT="[Text]" custT="1"/>
      <dgm:spPr>
        <a:noFill/>
        <a:ln>
          <a:solidFill>
            <a:schemeClr val="tx2">
              <a:alpha val="90000"/>
            </a:schemeClr>
          </a:solidFill>
        </a:ln>
      </dgm:spPr>
      <dgm:t>
        <a:bodyPr anchor="ctr"/>
        <a:lstStyle/>
        <a:p>
          <a:pPr>
            <a:buFont typeface="Wingdings" pitchFamily="2" charset="2"/>
            <a:buChar char="§"/>
          </a:pPr>
          <a:r>
            <a:rPr lang="en-US" sz="2000" dirty="0">
              <a:solidFill>
                <a:schemeClr val="tx2"/>
              </a:solidFill>
            </a:rPr>
            <a:t>Memory bank of previous visual experiences is </a:t>
          </a:r>
          <a:r>
            <a:rPr lang="en-US" sz="2000" b="1" i="1" dirty="0">
              <a:solidFill>
                <a:schemeClr val="tx2"/>
              </a:solidFill>
            </a:rPr>
            <a:t>IMMENSE</a:t>
          </a:r>
        </a:p>
      </dgm:t>
    </dgm:pt>
    <dgm:pt modelId="{A7AB8545-4A7E-294F-AF2B-4E6983B58233}" type="parTrans" cxnId="{FECCB24B-9098-EF4D-AC5E-948F40A26FF5}">
      <dgm:prSet/>
      <dgm:spPr/>
      <dgm:t>
        <a:bodyPr/>
        <a:lstStyle/>
        <a:p>
          <a:endParaRPr lang="en-US"/>
        </a:p>
      </dgm:t>
    </dgm:pt>
    <dgm:pt modelId="{1B416A09-8F40-7A4C-9536-AAB75934BA39}" type="sibTrans" cxnId="{FECCB24B-9098-EF4D-AC5E-948F40A26FF5}">
      <dgm:prSet/>
      <dgm:spPr/>
      <dgm:t>
        <a:bodyPr/>
        <a:lstStyle/>
        <a:p>
          <a:endParaRPr lang="en-US"/>
        </a:p>
      </dgm:t>
    </dgm:pt>
    <dgm:pt modelId="{3817C6CB-0D28-7C44-8C52-94B204C609C6}">
      <dgm:prSet phldrT="[Text]" custT="1"/>
      <dgm:spPr>
        <a:noFill/>
        <a:ln>
          <a:solidFill>
            <a:schemeClr val="tx2">
              <a:alpha val="90000"/>
            </a:schemeClr>
          </a:solidFill>
        </a:ln>
      </dgm:spPr>
      <dgm:t>
        <a:bodyPr anchor="ctr"/>
        <a:lstStyle/>
        <a:p>
          <a:pPr>
            <a:buFont typeface="Wingdings" pitchFamily="2" charset="2"/>
            <a:buChar char="§"/>
          </a:pPr>
          <a:r>
            <a:rPr lang="en-US" sz="2000" b="0" i="0" dirty="0">
              <a:solidFill>
                <a:schemeClr val="tx2"/>
              </a:solidFill>
            </a:rPr>
            <a:t>Difficult to train a computer vision system with a full array of visual experiences that may occur within an image</a:t>
          </a:r>
        </a:p>
      </dgm:t>
    </dgm:pt>
    <dgm:pt modelId="{1BC40604-33D3-8444-A838-7B0120D5EBD2}" type="parTrans" cxnId="{133EA0FE-4029-E442-8959-C6370910FCA1}">
      <dgm:prSet/>
      <dgm:spPr/>
      <dgm:t>
        <a:bodyPr/>
        <a:lstStyle/>
        <a:p>
          <a:endParaRPr lang="en-US"/>
        </a:p>
      </dgm:t>
    </dgm:pt>
    <dgm:pt modelId="{FE0F30AB-D1B7-7149-824B-809EC7FB30BC}" type="sibTrans" cxnId="{133EA0FE-4029-E442-8959-C6370910FCA1}">
      <dgm:prSet/>
      <dgm:spPr/>
      <dgm:t>
        <a:bodyPr/>
        <a:lstStyle/>
        <a:p>
          <a:endParaRPr lang="en-US"/>
        </a:p>
      </dgm:t>
    </dgm:pt>
    <dgm:pt modelId="{51C718B3-0CB6-DB48-BCD2-7780550CED52}" type="pres">
      <dgm:prSet presAssocID="{6AB84719-2BB7-AF48-8E9E-DB6D05D47F07}" presName="Name0" presStyleCnt="0">
        <dgm:presLayoutVars>
          <dgm:dir/>
          <dgm:animLvl val="lvl"/>
          <dgm:resizeHandles val="exact"/>
        </dgm:presLayoutVars>
      </dgm:prSet>
      <dgm:spPr/>
    </dgm:pt>
    <dgm:pt modelId="{D82A59CD-9379-A948-BBBD-4DE5C9422010}" type="pres">
      <dgm:prSet presAssocID="{26AB6910-15DA-584A-8BFD-B1DE0F3D3C45}" presName="linNode" presStyleCnt="0"/>
      <dgm:spPr/>
    </dgm:pt>
    <dgm:pt modelId="{7AFB1196-AEEB-4545-8545-5138066E124B}" type="pres">
      <dgm:prSet presAssocID="{26AB6910-15DA-584A-8BFD-B1DE0F3D3C45}" presName="parentText" presStyleLbl="node1" presStyleIdx="0" presStyleCnt="1" custScaleX="68489">
        <dgm:presLayoutVars>
          <dgm:chMax val="1"/>
          <dgm:bulletEnabled val="1"/>
        </dgm:presLayoutVars>
      </dgm:prSet>
      <dgm:spPr/>
    </dgm:pt>
    <dgm:pt modelId="{3C054EC5-9BB3-624E-A745-173E23D0D931}" type="pres">
      <dgm:prSet presAssocID="{26AB6910-15DA-584A-8BFD-B1DE0F3D3C45}" presName="descendantText" presStyleLbl="alignAccFollowNode1" presStyleIdx="0" presStyleCnt="1" custScaleX="105447">
        <dgm:presLayoutVars>
          <dgm:bulletEnabled val="1"/>
        </dgm:presLayoutVars>
      </dgm:prSet>
      <dgm:spPr/>
    </dgm:pt>
  </dgm:ptLst>
  <dgm:cxnLst>
    <dgm:cxn modelId="{1E26DE0A-F1DF-334A-A582-E7A40B6764AC}" type="presOf" srcId="{BB9591CD-D8EC-1E4A-B753-F123A25CCDA9}" destId="{3C054EC5-9BB3-624E-A745-173E23D0D931}" srcOrd="0" destOrd="0" presId="urn:microsoft.com/office/officeart/2005/8/layout/vList5"/>
    <dgm:cxn modelId="{95194B25-5706-9247-8959-7E5707D713DB}" srcId="{6AB84719-2BB7-AF48-8E9E-DB6D05D47F07}" destId="{26AB6910-15DA-584A-8BFD-B1DE0F3D3C45}" srcOrd="0" destOrd="0" parTransId="{97D99789-0039-5745-AEFD-A4155EECC6CB}" sibTransId="{D7F92D11-AACC-514D-8A8E-74AEDB21DB01}"/>
    <dgm:cxn modelId="{FECCB24B-9098-EF4D-AC5E-948F40A26FF5}" srcId="{26AB6910-15DA-584A-8BFD-B1DE0F3D3C45}" destId="{7D59BB18-4CB7-7446-8BE6-61248ED2131E}" srcOrd="1" destOrd="0" parTransId="{A7AB8545-4A7E-294F-AF2B-4E6983B58233}" sibTransId="{1B416A09-8F40-7A4C-9536-AAB75934BA39}"/>
    <dgm:cxn modelId="{C232EA4F-3183-CA4D-A210-7AEAB1392FD0}" type="presOf" srcId="{26AB6910-15DA-584A-8BFD-B1DE0F3D3C45}" destId="{7AFB1196-AEEB-4545-8545-5138066E124B}" srcOrd="0" destOrd="0" presId="urn:microsoft.com/office/officeart/2005/8/layout/vList5"/>
    <dgm:cxn modelId="{EBC31284-F087-DF40-AB3B-8E7E5853AC65}" srcId="{26AB6910-15DA-584A-8BFD-B1DE0F3D3C45}" destId="{BB9591CD-D8EC-1E4A-B753-F123A25CCDA9}" srcOrd="0" destOrd="0" parTransId="{0E761AF8-66E9-4C44-B2D8-53BDE6FFAC8E}" sibTransId="{21931061-6861-4F40-9B4E-1ADE47D35124}"/>
    <dgm:cxn modelId="{462BCCC1-E195-4D45-AA4D-0776D45CEFC9}" type="presOf" srcId="{7D59BB18-4CB7-7446-8BE6-61248ED2131E}" destId="{3C054EC5-9BB3-624E-A745-173E23D0D931}" srcOrd="0" destOrd="1" presId="urn:microsoft.com/office/officeart/2005/8/layout/vList5"/>
    <dgm:cxn modelId="{3FCEB5CC-F9A7-E341-897C-5545133C268A}" type="presOf" srcId="{6AB84719-2BB7-AF48-8E9E-DB6D05D47F07}" destId="{51C718B3-0CB6-DB48-BCD2-7780550CED52}" srcOrd="0" destOrd="0" presId="urn:microsoft.com/office/officeart/2005/8/layout/vList5"/>
    <dgm:cxn modelId="{AF5EFDD0-DD7F-C74F-A76F-4612266A0D1E}" type="presOf" srcId="{3817C6CB-0D28-7C44-8C52-94B204C609C6}" destId="{3C054EC5-9BB3-624E-A745-173E23D0D931}" srcOrd="0" destOrd="2" presId="urn:microsoft.com/office/officeart/2005/8/layout/vList5"/>
    <dgm:cxn modelId="{133EA0FE-4029-E442-8959-C6370910FCA1}" srcId="{26AB6910-15DA-584A-8BFD-B1DE0F3D3C45}" destId="{3817C6CB-0D28-7C44-8C52-94B204C609C6}" srcOrd="2" destOrd="0" parTransId="{1BC40604-33D3-8444-A838-7B0120D5EBD2}" sibTransId="{FE0F30AB-D1B7-7149-824B-809EC7FB30BC}"/>
    <dgm:cxn modelId="{7055968A-5391-DC40-A401-97EB0D82032A}" type="presParOf" srcId="{51C718B3-0CB6-DB48-BCD2-7780550CED52}" destId="{D82A59CD-9379-A948-BBBD-4DE5C9422010}" srcOrd="0" destOrd="0" presId="urn:microsoft.com/office/officeart/2005/8/layout/vList5"/>
    <dgm:cxn modelId="{1562E134-01F5-E948-A0D1-49A6F000F0CA}" type="presParOf" srcId="{D82A59CD-9379-A948-BBBD-4DE5C9422010}" destId="{7AFB1196-AEEB-4545-8545-5138066E124B}" srcOrd="0" destOrd="0" presId="urn:microsoft.com/office/officeart/2005/8/layout/vList5"/>
    <dgm:cxn modelId="{E8E38FAB-A4C3-F340-BE56-AA43892B2B7F}" type="presParOf" srcId="{D82A59CD-9379-A948-BBBD-4DE5C9422010}" destId="{3C054EC5-9BB3-624E-A745-173E23D0D9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B84719-2BB7-AF48-8E9E-DB6D05D47F07}" type="doc">
      <dgm:prSet loTypeId="urn:microsoft.com/office/officeart/2005/8/layout/vList5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6AB6910-15DA-584A-8BFD-B1DE0F3D3C45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2400" dirty="0">
              <a:solidFill>
                <a:schemeClr val="tx2"/>
              </a:solidFill>
            </a:rPr>
            <a:t>The </a:t>
          </a:r>
          <a:r>
            <a:rPr lang="en-US" sz="2400" b="1" i="1" dirty="0">
              <a:solidFill>
                <a:schemeClr val="tx2"/>
              </a:solidFill>
            </a:rPr>
            <a:t>Association</a:t>
          </a:r>
          <a:r>
            <a:rPr lang="en-US" sz="2400" dirty="0">
              <a:solidFill>
                <a:schemeClr val="tx2"/>
              </a:solidFill>
            </a:rPr>
            <a:t> Paradigm</a:t>
          </a:r>
        </a:p>
      </dgm:t>
    </dgm:pt>
    <dgm:pt modelId="{97D99789-0039-5745-AEFD-A4155EECC6CB}" type="parTrans" cxnId="{95194B25-5706-9247-8959-7E5707D713DB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D7F92D11-AACC-514D-8A8E-74AEDB21DB01}" type="sibTrans" cxnId="{95194B25-5706-9247-8959-7E5707D713DB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BB9591CD-D8EC-1E4A-B753-F123A25CCDA9}">
      <dgm:prSet phldrT="[Text]" custT="1"/>
      <dgm:spPr>
        <a:noFill/>
        <a:ln>
          <a:solidFill>
            <a:schemeClr val="tx2">
              <a:alpha val="90000"/>
            </a:schemeClr>
          </a:solidFill>
        </a:ln>
      </dgm:spPr>
      <dgm:t>
        <a:bodyPr anchor="ctr"/>
        <a:lstStyle/>
        <a:p>
          <a:pPr>
            <a:buFont typeface="Wingdings" pitchFamily="2" charset="2"/>
            <a:buChar char="§"/>
          </a:pPr>
          <a:r>
            <a:rPr lang="en-US" sz="2000" dirty="0">
              <a:solidFill>
                <a:schemeClr val="tx2"/>
              </a:solidFill>
            </a:rPr>
            <a:t>Humans capable of associating observed images with memory of previous visual experiences and interpret images with relative ease</a:t>
          </a:r>
        </a:p>
      </dgm:t>
    </dgm:pt>
    <dgm:pt modelId="{0E761AF8-66E9-4C44-B2D8-53BDE6FFAC8E}" type="parTrans" cxnId="{EBC31284-F087-DF40-AB3B-8E7E5853AC65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21931061-6861-4F40-9B4E-1ADE47D35124}" type="sibTrans" cxnId="{EBC31284-F087-DF40-AB3B-8E7E5853AC65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B376A27F-E7FD-C04E-A5AA-85A84B0C846E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2400" dirty="0">
              <a:solidFill>
                <a:schemeClr val="tx2"/>
              </a:solidFill>
            </a:rPr>
            <a:t>The </a:t>
          </a:r>
          <a:r>
            <a:rPr lang="en-US" sz="2400" b="1" i="1" dirty="0">
              <a:solidFill>
                <a:schemeClr val="tx2"/>
              </a:solidFill>
            </a:rPr>
            <a:t>Integrator</a:t>
          </a:r>
          <a:r>
            <a:rPr lang="en-US" sz="2400" dirty="0">
              <a:solidFill>
                <a:schemeClr val="tx2"/>
              </a:solidFill>
            </a:rPr>
            <a:t> Paradigm </a:t>
          </a:r>
        </a:p>
      </dgm:t>
    </dgm:pt>
    <dgm:pt modelId="{22F898C7-8ACC-DC45-B46D-56F12F2EAA93}" type="parTrans" cxnId="{5E5983B4-5C55-2F49-8DC8-C6A99AF2F7E0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D3A018D2-9A3F-0E46-B06A-CF7101D3ADF5}" type="sibTrans" cxnId="{5E5983B4-5C55-2F49-8DC8-C6A99AF2F7E0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218D1051-0816-D94E-A01C-E0BC16AC31AE}">
      <dgm:prSet phldrT="[Text]" custT="1"/>
      <dgm:spPr>
        <a:noFill/>
        <a:ln>
          <a:solidFill>
            <a:schemeClr val="tx2">
              <a:alpha val="90000"/>
            </a:schemeClr>
          </a:solidFill>
        </a:ln>
      </dgm:spPr>
      <dgm:t>
        <a:bodyPr/>
        <a:lstStyle/>
        <a:p>
          <a:pPr>
            <a:buFont typeface="Wingdings" pitchFamily="2" charset="2"/>
            <a:buChar char="§"/>
          </a:pPr>
          <a:r>
            <a:rPr lang="en-US" sz="2000" dirty="0">
              <a:solidFill>
                <a:schemeClr val="tx2"/>
              </a:solidFill>
            </a:rPr>
            <a:t>Limitations of the human observer: subjectivity</a:t>
          </a:r>
        </a:p>
      </dgm:t>
    </dgm:pt>
    <dgm:pt modelId="{FE33A163-A93C-FF40-B502-4C1D971F14DD}" type="parTrans" cxnId="{31C8FF70-48FC-974F-8A8E-C84AEC9D8F3D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7D81DF1E-55EE-FF43-8100-1133F41A2F35}" type="sibTrans" cxnId="{31C8FF70-48FC-974F-8A8E-C84AEC9D8F3D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57EAAFCB-B2E9-5F42-8D83-CCDDAB7BD562}">
      <dgm:prSet phldrT="[Text]" custT="1"/>
      <dgm:spPr>
        <a:noFill/>
        <a:ln>
          <a:solidFill>
            <a:schemeClr val="tx2">
              <a:alpha val="90000"/>
            </a:schemeClr>
          </a:solidFill>
        </a:ln>
      </dgm:spPr>
      <dgm:t>
        <a:bodyPr/>
        <a:lstStyle/>
        <a:p>
          <a:pPr>
            <a:buFont typeface="Wingdings" pitchFamily="2" charset="2"/>
            <a:buChar char="§"/>
          </a:pPr>
          <a:r>
            <a:rPr lang="en-US" sz="2000" dirty="0">
              <a:solidFill>
                <a:schemeClr val="tx2"/>
              </a:solidFill>
            </a:rPr>
            <a:t>When decision requires large, integrated analysis, computer vision is superior</a:t>
          </a:r>
        </a:p>
      </dgm:t>
    </dgm:pt>
    <dgm:pt modelId="{5EA6932A-1839-3443-A2F4-82A88D482C0F}" type="parTrans" cxnId="{84C4DB32-0D76-234E-B9EF-B67BB6AAFAF6}">
      <dgm:prSet/>
      <dgm:spPr/>
      <dgm:t>
        <a:bodyPr/>
        <a:lstStyle/>
        <a:p>
          <a:endParaRPr lang="en-US"/>
        </a:p>
      </dgm:t>
    </dgm:pt>
    <dgm:pt modelId="{405D9499-04E3-1B4E-AC22-F4202A96F389}" type="sibTrans" cxnId="{84C4DB32-0D76-234E-B9EF-B67BB6AAFAF6}">
      <dgm:prSet/>
      <dgm:spPr/>
      <dgm:t>
        <a:bodyPr/>
        <a:lstStyle/>
        <a:p>
          <a:endParaRPr lang="en-US"/>
        </a:p>
      </dgm:t>
    </dgm:pt>
    <dgm:pt modelId="{4CE25EF8-A81D-714A-95E1-33D69024DCFD}">
      <dgm:prSet phldrT="[Text]" custT="1"/>
      <dgm:spPr>
        <a:noFill/>
        <a:ln>
          <a:solidFill>
            <a:schemeClr val="tx2">
              <a:alpha val="90000"/>
            </a:schemeClr>
          </a:solidFill>
        </a:ln>
      </dgm:spPr>
      <dgm:t>
        <a:bodyPr/>
        <a:lstStyle/>
        <a:p>
          <a:pPr>
            <a:buFont typeface="Wingdings" pitchFamily="2" charset="2"/>
            <a:buChar char="§"/>
          </a:pPr>
          <a:r>
            <a:rPr lang="en-US" sz="2000" dirty="0">
              <a:solidFill>
                <a:schemeClr val="tx2"/>
              </a:solidFill>
            </a:rPr>
            <a:t>Computer vision systems found to outperform humans in      </a:t>
          </a:r>
          <a:r>
            <a:rPr lang="en-US" sz="2000" b="1" i="1" dirty="0">
              <a:solidFill>
                <a:schemeClr val="tx2"/>
              </a:solidFill>
            </a:rPr>
            <a:t>1.) </a:t>
          </a:r>
          <a:r>
            <a:rPr lang="en-US" sz="2000" dirty="0">
              <a:solidFill>
                <a:schemeClr val="tx2"/>
              </a:solidFill>
            </a:rPr>
            <a:t>pattern recognition (Murphy et. al. 2003) and </a:t>
          </a:r>
          <a:r>
            <a:rPr lang="en-US" sz="2000" b="1" i="1" dirty="0">
              <a:solidFill>
                <a:schemeClr val="tx2"/>
              </a:solidFill>
            </a:rPr>
            <a:t>2.) </a:t>
          </a:r>
          <a:r>
            <a:rPr lang="en-US" sz="2000" dirty="0">
              <a:solidFill>
                <a:schemeClr val="tx2"/>
              </a:solidFill>
            </a:rPr>
            <a:t>particle tracking (Reid, 1979)</a:t>
          </a:r>
        </a:p>
      </dgm:t>
    </dgm:pt>
    <dgm:pt modelId="{E9658DA5-DD4D-7442-8FCB-704E12E966BC}" type="parTrans" cxnId="{6DA77A22-DD56-6D4D-BF9F-EFC2DD7D1768}">
      <dgm:prSet/>
      <dgm:spPr/>
      <dgm:t>
        <a:bodyPr/>
        <a:lstStyle/>
        <a:p>
          <a:endParaRPr lang="en-US"/>
        </a:p>
      </dgm:t>
    </dgm:pt>
    <dgm:pt modelId="{CC1895DC-0380-5345-BC96-022B5A21E705}" type="sibTrans" cxnId="{6DA77A22-DD56-6D4D-BF9F-EFC2DD7D1768}">
      <dgm:prSet/>
      <dgm:spPr/>
      <dgm:t>
        <a:bodyPr/>
        <a:lstStyle/>
        <a:p>
          <a:endParaRPr lang="en-US"/>
        </a:p>
      </dgm:t>
    </dgm:pt>
    <dgm:pt modelId="{7D59BB18-4CB7-7446-8BE6-61248ED2131E}">
      <dgm:prSet phldrT="[Text]" custT="1"/>
      <dgm:spPr>
        <a:noFill/>
        <a:ln>
          <a:solidFill>
            <a:schemeClr val="tx2">
              <a:alpha val="90000"/>
            </a:schemeClr>
          </a:solidFill>
        </a:ln>
      </dgm:spPr>
      <dgm:t>
        <a:bodyPr anchor="ctr"/>
        <a:lstStyle/>
        <a:p>
          <a:pPr>
            <a:buFont typeface="Wingdings" pitchFamily="2" charset="2"/>
            <a:buChar char="§"/>
          </a:pPr>
          <a:r>
            <a:rPr lang="en-US" sz="2000" dirty="0">
              <a:solidFill>
                <a:schemeClr val="tx2"/>
              </a:solidFill>
            </a:rPr>
            <a:t>Memory bank of previous visual experiences is </a:t>
          </a:r>
          <a:r>
            <a:rPr lang="en-US" sz="2000" b="1" i="1" dirty="0">
              <a:solidFill>
                <a:schemeClr val="tx2"/>
              </a:solidFill>
            </a:rPr>
            <a:t>IMMENSE</a:t>
          </a:r>
        </a:p>
      </dgm:t>
    </dgm:pt>
    <dgm:pt modelId="{1B416A09-8F40-7A4C-9536-AAB75934BA39}" type="sibTrans" cxnId="{FECCB24B-9098-EF4D-AC5E-948F40A26FF5}">
      <dgm:prSet/>
      <dgm:spPr/>
      <dgm:t>
        <a:bodyPr/>
        <a:lstStyle/>
        <a:p>
          <a:endParaRPr lang="en-US"/>
        </a:p>
      </dgm:t>
    </dgm:pt>
    <dgm:pt modelId="{A7AB8545-4A7E-294F-AF2B-4E6983B58233}" type="parTrans" cxnId="{FECCB24B-9098-EF4D-AC5E-948F40A26FF5}">
      <dgm:prSet/>
      <dgm:spPr/>
      <dgm:t>
        <a:bodyPr/>
        <a:lstStyle/>
        <a:p>
          <a:endParaRPr lang="en-US"/>
        </a:p>
      </dgm:t>
    </dgm:pt>
    <dgm:pt modelId="{3817C6CB-0D28-7C44-8C52-94B204C609C6}">
      <dgm:prSet phldrT="[Text]" custT="1"/>
      <dgm:spPr>
        <a:noFill/>
        <a:ln>
          <a:solidFill>
            <a:schemeClr val="tx2">
              <a:alpha val="90000"/>
            </a:schemeClr>
          </a:solidFill>
        </a:ln>
      </dgm:spPr>
      <dgm:t>
        <a:bodyPr anchor="ctr"/>
        <a:lstStyle/>
        <a:p>
          <a:pPr>
            <a:buFont typeface="Wingdings" pitchFamily="2" charset="2"/>
            <a:buChar char="§"/>
          </a:pPr>
          <a:r>
            <a:rPr lang="en-US" sz="2000" b="0" i="0" dirty="0">
              <a:solidFill>
                <a:schemeClr val="tx2"/>
              </a:solidFill>
            </a:rPr>
            <a:t>Difficult to train a computer vision system with a full array of visual experiences that may occur within an image</a:t>
          </a:r>
        </a:p>
      </dgm:t>
    </dgm:pt>
    <dgm:pt modelId="{FE0F30AB-D1B7-7149-824B-809EC7FB30BC}" type="sibTrans" cxnId="{133EA0FE-4029-E442-8959-C6370910FCA1}">
      <dgm:prSet/>
      <dgm:spPr/>
      <dgm:t>
        <a:bodyPr/>
        <a:lstStyle/>
        <a:p>
          <a:endParaRPr lang="en-US"/>
        </a:p>
      </dgm:t>
    </dgm:pt>
    <dgm:pt modelId="{1BC40604-33D3-8444-A838-7B0120D5EBD2}" type="parTrans" cxnId="{133EA0FE-4029-E442-8959-C6370910FCA1}">
      <dgm:prSet/>
      <dgm:spPr/>
      <dgm:t>
        <a:bodyPr/>
        <a:lstStyle/>
        <a:p>
          <a:endParaRPr lang="en-US"/>
        </a:p>
      </dgm:t>
    </dgm:pt>
    <dgm:pt modelId="{51C718B3-0CB6-DB48-BCD2-7780550CED52}" type="pres">
      <dgm:prSet presAssocID="{6AB84719-2BB7-AF48-8E9E-DB6D05D47F07}" presName="Name0" presStyleCnt="0">
        <dgm:presLayoutVars>
          <dgm:dir/>
          <dgm:animLvl val="lvl"/>
          <dgm:resizeHandles val="exact"/>
        </dgm:presLayoutVars>
      </dgm:prSet>
      <dgm:spPr/>
    </dgm:pt>
    <dgm:pt modelId="{D82A59CD-9379-A948-BBBD-4DE5C9422010}" type="pres">
      <dgm:prSet presAssocID="{26AB6910-15DA-584A-8BFD-B1DE0F3D3C45}" presName="linNode" presStyleCnt="0"/>
      <dgm:spPr/>
    </dgm:pt>
    <dgm:pt modelId="{7AFB1196-AEEB-4545-8545-5138066E124B}" type="pres">
      <dgm:prSet presAssocID="{26AB6910-15DA-584A-8BFD-B1DE0F3D3C45}" presName="parentText" presStyleLbl="node1" presStyleIdx="0" presStyleCnt="2" custScaleX="68489">
        <dgm:presLayoutVars>
          <dgm:chMax val="1"/>
          <dgm:bulletEnabled val="1"/>
        </dgm:presLayoutVars>
      </dgm:prSet>
      <dgm:spPr/>
    </dgm:pt>
    <dgm:pt modelId="{3C054EC5-9BB3-624E-A745-173E23D0D931}" type="pres">
      <dgm:prSet presAssocID="{26AB6910-15DA-584A-8BFD-B1DE0F3D3C45}" presName="descendantText" presStyleLbl="alignAccFollowNode1" presStyleIdx="0" presStyleCnt="2" custScaleX="105447">
        <dgm:presLayoutVars>
          <dgm:bulletEnabled val="1"/>
        </dgm:presLayoutVars>
      </dgm:prSet>
      <dgm:spPr/>
    </dgm:pt>
    <dgm:pt modelId="{0294793A-E24B-3449-9C48-2BC2EF5A45EF}" type="pres">
      <dgm:prSet presAssocID="{D7F92D11-AACC-514D-8A8E-74AEDB21DB01}" presName="sp" presStyleCnt="0"/>
      <dgm:spPr/>
    </dgm:pt>
    <dgm:pt modelId="{4C7B98A4-0C73-424D-B929-763C56EEE2F7}" type="pres">
      <dgm:prSet presAssocID="{B376A27F-E7FD-C04E-A5AA-85A84B0C846E}" presName="linNode" presStyleCnt="0"/>
      <dgm:spPr/>
    </dgm:pt>
    <dgm:pt modelId="{BD9200D3-2574-0E49-88A6-C7D2AE927D11}" type="pres">
      <dgm:prSet presAssocID="{B376A27F-E7FD-C04E-A5AA-85A84B0C846E}" presName="parentText" presStyleLbl="node1" presStyleIdx="1" presStyleCnt="2" custScaleX="69275">
        <dgm:presLayoutVars>
          <dgm:chMax val="1"/>
          <dgm:bulletEnabled val="1"/>
        </dgm:presLayoutVars>
      </dgm:prSet>
      <dgm:spPr/>
    </dgm:pt>
    <dgm:pt modelId="{32884441-B8AE-AE48-84C8-5086700AEFD7}" type="pres">
      <dgm:prSet presAssocID="{B376A27F-E7FD-C04E-A5AA-85A84B0C846E}" presName="descendantText" presStyleLbl="alignAccFollowNode1" presStyleIdx="1" presStyleCnt="2" custScaleX="105594">
        <dgm:presLayoutVars>
          <dgm:bulletEnabled val="1"/>
        </dgm:presLayoutVars>
      </dgm:prSet>
      <dgm:spPr/>
    </dgm:pt>
  </dgm:ptLst>
  <dgm:cxnLst>
    <dgm:cxn modelId="{1E26DE0A-F1DF-334A-A582-E7A40B6764AC}" type="presOf" srcId="{BB9591CD-D8EC-1E4A-B753-F123A25CCDA9}" destId="{3C054EC5-9BB3-624E-A745-173E23D0D931}" srcOrd="0" destOrd="0" presId="urn:microsoft.com/office/officeart/2005/8/layout/vList5"/>
    <dgm:cxn modelId="{6DA77A22-DD56-6D4D-BF9F-EFC2DD7D1768}" srcId="{B376A27F-E7FD-C04E-A5AA-85A84B0C846E}" destId="{4CE25EF8-A81D-714A-95E1-33D69024DCFD}" srcOrd="1" destOrd="0" parTransId="{E9658DA5-DD4D-7442-8FCB-704E12E966BC}" sibTransId="{CC1895DC-0380-5345-BC96-022B5A21E705}"/>
    <dgm:cxn modelId="{95194B25-5706-9247-8959-7E5707D713DB}" srcId="{6AB84719-2BB7-AF48-8E9E-DB6D05D47F07}" destId="{26AB6910-15DA-584A-8BFD-B1DE0F3D3C45}" srcOrd="0" destOrd="0" parTransId="{97D99789-0039-5745-AEFD-A4155EECC6CB}" sibTransId="{D7F92D11-AACC-514D-8A8E-74AEDB21DB01}"/>
    <dgm:cxn modelId="{9D53302D-711E-9848-9391-514598145E71}" type="presOf" srcId="{57EAAFCB-B2E9-5F42-8D83-CCDDAB7BD562}" destId="{32884441-B8AE-AE48-84C8-5086700AEFD7}" srcOrd="0" destOrd="2" presId="urn:microsoft.com/office/officeart/2005/8/layout/vList5"/>
    <dgm:cxn modelId="{84C4DB32-0D76-234E-B9EF-B67BB6AAFAF6}" srcId="{B376A27F-E7FD-C04E-A5AA-85A84B0C846E}" destId="{57EAAFCB-B2E9-5F42-8D83-CCDDAB7BD562}" srcOrd="2" destOrd="0" parTransId="{5EA6932A-1839-3443-A2F4-82A88D482C0F}" sibTransId="{405D9499-04E3-1B4E-AC22-F4202A96F389}"/>
    <dgm:cxn modelId="{99C8843F-ADC3-8847-B45B-B765B5DC7B4C}" type="presOf" srcId="{218D1051-0816-D94E-A01C-E0BC16AC31AE}" destId="{32884441-B8AE-AE48-84C8-5086700AEFD7}" srcOrd="0" destOrd="0" presId="urn:microsoft.com/office/officeart/2005/8/layout/vList5"/>
    <dgm:cxn modelId="{FECCB24B-9098-EF4D-AC5E-948F40A26FF5}" srcId="{26AB6910-15DA-584A-8BFD-B1DE0F3D3C45}" destId="{7D59BB18-4CB7-7446-8BE6-61248ED2131E}" srcOrd="1" destOrd="0" parTransId="{A7AB8545-4A7E-294F-AF2B-4E6983B58233}" sibTransId="{1B416A09-8F40-7A4C-9536-AAB75934BA39}"/>
    <dgm:cxn modelId="{C232EA4F-3183-CA4D-A210-7AEAB1392FD0}" type="presOf" srcId="{26AB6910-15DA-584A-8BFD-B1DE0F3D3C45}" destId="{7AFB1196-AEEB-4545-8545-5138066E124B}" srcOrd="0" destOrd="0" presId="urn:microsoft.com/office/officeart/2005/8/layout/vList5"/>
    <dgm:cxn modelId="{31C8FF70-48FC-974F-8A8E-C84AEC9D8F3D}" srcId="{B376A27F-E7FD-C04E-A5AA-85A84B0C846E}" destId="{218D1051-0816-D94E-A01C-E0BC16AC31AE}" srcOrd="0" destOrd="0" parTransId="{FE33A163-A93C-FF40-B502-4C1D971F14DD}" sibTransId="{7D81DF1E-55EE-FF43-8100-1133F41A2F35}"/>
    <dgm:cxn modelId="{EBC31284-F087-DF40-AB3B-8E7E5853AC65}" srcId="{26AB6910-15DA-584A-8BFD-B1DE0F3D3C45}" destId="{BB9591CD-D8EC-1E4A-B753-F123A25CCDA9}" srcOrd="0" destOrd="0" parTransId="{0E761AF8-66E9-4C44-B2D8-53BDE6FFAC8E}" sibTransId="{21931061-6861-4F40-9B4E-1ADE47D35124}"/>
    <dgm:cxn modelId="{5E5983B4-5C55-2F49-8DC8-C6A99AF2F7E0}" srcId="{6AB84719-2BB7-AF48-8E9E-DB6D05D47F07}" destId="{B376A27F-E7FD-C04E-A5AA-85A84B0C846E}" srcOrd="1" destOrd="0" parTransId="{22F898C7-8ACC-DC45-B46D-56F12F2EAA93}" sibTransId="{D3A018D2-9A3F-0E46-B06A-CF7101D3ADF5}"/>
    <dgm:cxn modelId="{462BCCC1-E195-4D45-AA4D-0776D45CEFC9}" type="presOf" srcId="{7D59BB18-4CB7-7446-8BE6-61248ED2131E}" destId="{3C054EC5-9BB3-624E-A745-173E23D0D931}" srcOrd="0" destOrd="1" presId="urn:microsoft.com/office/officeart/2005/8/layout/vList5"/>
    <dgm:cxn modelId="{3FCEB5CC-F9A7-E341-897C-5545133C268A}" type="presOf" srcId="{6AB84719-2BB7-AF48-8E9E-DB6D05D47F07}" destId="{51C718B3-0CB6-DB48-BCD2-7780550CED52}" srcOrd="0" destOrd="0" presId="urn:microsoft.com/office/officeart/2005/8/layout/vList5"/>
    <dgm:cxn modelId="{AF5EFDD0-DD7F-C74F-A76F-4612266A0D1E}" type="presOf" srcId="{3817C6CB-0D28-7C44-8C52-94B204C609C6}" destId="{3C054EC5-9BB3-624E-A745-173E23D0D931}" srcOrd="0" destOrd="2" presId="urn:microsoft.com/office/officeart/2005/8/layout/vList5"/>
    <dgm:cxn modelId="{0DC7DED4-3663-A344-966A-EE896AD8A842}" type="presOf" srcId="{4CE25EF8-A81D-714A-95E1-33D69024DCFD}" destId="{32884441-B8AE-AE48-84C8-5086700AEFD7}" srcOrd="0" destOrd="1" presId="urn:microsoft.com/office/officeart/2005/8/layout/vList5"/>
    <dgm:cxn modelId="{FC9371DD-0F5E-6442-B208-5B5E326685D6}" type="presOf" srcId="{B376A27F-E7FD-C04E-A5AA-85A84B0C846E}" destId="{BD9200D3-2574-0E49-88A6-C7D2AE927D11}" srcOrd="0" destOrd="0" presId="urn:microsoft.com/office/officeart/2005/8/layout/vList5"/>
    <dgm:cxn modelId="{133EA0FE-4029-E442-8959-C6370910FCA1}" srcId="{26AB6910-15DA-584A-8BFD-B1DE0F3D3C45}" destId="{3817C6CB-0D28-7C44-8C52-94B204C609C6}" srcOrd="2" destOrd="0" parTransId="{1BC40604-33D3-8444-A838-7B0120D5EBD2}" sibTransId="{FE0F30AB-D1B7-7149-824B-809EC7FB30BC}"/>
    <dgm:cxn modelId="{7055968A-5391-DC40-A401-97EB0D82032A}" type="presParOf" srcId="{51C718B3-0CB6-DB48-BCD2-7780550CED52}" destId="{D82A59CD-9379-A948-BBBD-4DE5C9422010}" srcOrd="0" destOrd="0" presId="urn:microsoft.com/office/officeart/2005/8/layout/vList5"/>
    <dgm:cxn modelId="{1562E134-01F5-E948-A0D1-49A6F000F0CA}" type="presParOf" srcId="{D82A59CD-9379-A948-BBBD-4DE5C9422010}" destId="{7AFB1196-AEEB-4545-8545-5138066E124B}" srcOrd="0" destOrd="0" presId="urn:microsoft.com/office/officeart/2005/8/layout/vList5"/>
    <dgm:cxn modelId="{E8E38FAB-A4C3-F340-BE56-AA43892B2B7F}" type="presParOf" srcId="{D82A59CD-9379-A948-BBBD-4DE5C9422010}" destId="{3C054EC5-9BB3-624E-A745-173E23D0D931}" srcOrd="1" destOrd="0" presId="urn:microsoft.com/office/officeart/2005/8/layout/vList5"/>
    <dgm:cxn modelId="{C7E5092D-55D6-6449-BCC6-2B87B0051874}" type="presParOf" srcId="{51C718B3-0CB6-DB48-BCD2-7780550CED52}" destId="{0294793A-E24B-3449-9C48-2BC2EF5A45EF}" srcOrd="1" destOrd="0" presId="urn:microsoft.com/office/officeart/2005/8/layout/vList5"/>
    <dgm:cxn modelId="{9B55FD69-2B42-9845-B89E-4FB65B482998}" type="presParOf" srcId="{51C718B3-0CB6-DB48-BCD2-7780550CED52}" destId="{4C7B98A4-0C73-424D-B929-763C56EEE2F7}" srcOrd="2" destOrd="0" presId="urn:microsoft.com/office/officeart/2005/8/layout/vList5"/>
    <dgm:cxn modelId="{4372FC78-E508-0A49-9CFA-2DF1D11E5BCB}" type="presParOf" srcId="{4C7B98A4-0C73-424D-B929-763C56EEE2F7}" destId="{BD9200D3-2574-0E49-88A6-C7D2AE927D11}" srcOrd="0" destOrd="0" presId="urn:microsoft.com/office/officeart/2005/8/layout/vList5"/>
    <dgm:cxn modelId="{84E6CA73-63F4-FB4A-8874-62D00362146D}" type="presParOf" srcId="{4C7B98A4-0C73-424D-B929-763C56EEE2F7}" destId="{32884441-B8AE-AE48-84C8-5086700AEFD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F3AD0-C021-DF4F-A8AD-6A6E29D723A1}">
      <dsp:nvSpPr>
        <dsp:cNvPr id="0" name=""/>
        <dsp:cNvSpPr/>
      </dsp:nvSpPr>
      <dsp:spPr>
        <a:xfrm>
          <a:off x="0" y="566496"/>
          <a:ext cx="6630737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B29C87-2DB3-E94A-ACB0-91C5A2AF0CB3}">
      <dsp:nvSpPr>
        <dsp:cNvPr id="0" name=""/>
        <dsp:cNvSpPr/>
      </dsp:nvSpPr>
      <dsp:spPr>
        <a:xfrm>
          <a:off x="331536" y="35136"/>
          <a:ext cx="4641515" cy="1062720"/>
        </a:xfrm>
        <a:prstGeom prst="roundRect">
          <a:avLst/>
        </a:prstGeom>
        <a:solidFill>
          <a:schemeClr val="tx2">
            <a:lumMod val="20000"/>
            <a:lumOff val="80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438" tIns="0" rIns="175438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tx2"/>
              </a:solidFill>
            </a:rPr>
            <a:t>1. Automation</a:t>
          </a:r>
        </a:p>
      </dsp:txBody>
      <dsp:txXfrm>
        <a:off x="383414" y="87014"/>
        <a:ext cx="4537759" cy="958964"/>
      </dsp:txXfrm>
    </dsp:sp>
    <dsp:sp modelId="{D84A66D5-4B9B-5142-91A2-3AF3354FBEEB}">
      <dsp:nvSpPr>
        <dsp:cNvPr id="0" name=""/>
        <dsp:cNvSpPr/>
      </dsp:nvSpPr>
      <dsp:spPr>
        <a:xfrm>
          <a:off x="0" y="2199457"/>
          <a:ext cx="6630737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49B13-8A87-BB43-8C3A-0B16D95B104B}">
      <dsp:nvSpPr>
        <dsp:cNvPr id="0" name=""/>
        <dsp:cNvSpPr/>
      </dsp:nvSpPr>
      <dsp:spPr>
        <a:xfrm>
          <a:off x="331536" y="1668097"/>
          <a:ext cx="4641515" cy="1062720"/>
        </a:xfrm>
        <a:prstGeom prst="roundRect">
          <a:avLst/>
        </a:prstGeom>
        <a:solidFill>
          <a:schemeClr val="tx2">
            <a:lumMod val="20000"/>
            <a:lumOff val="80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438" tIns="0" rIns="175438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tx2"/>
              </a:solidFill>
            </a:rPr>
            <a:t>2. Completeness</a:t>
          </a:r>
        </a:p>
      </dsp:txBody>
      <dsp:txXfrm>
        <a:off x="383414" y="1719975"/>
        <a:ext cx="4537759" cy="958964"/>
      </dsp:txXfrm>
    </dsp:sp>
    <dsp:sp modelId="{19F5682B-F349-BD49-BA48-F4F9CF00EEBD}">
      <dsp:nvSpPr>
        <dsp:cNvPr id="0" name=""/>
        <dsp:cNvSpPr/>
      </dsp:nvSpPr>
      <dsp:spPr>
        <a:xfrm>
          <a:off x="0" y="3832417"/>
          <a:ext cx="6630737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2B1CB8-115A-D043-BA07-2BA623FEDB69}">
      <dsp:nvSpPr>
        <dsp:cNvPr id="0" name=""/>
        <dsp:cNvSpPr/>
      </dsp:nvSpPr>
      <dsp:spPr>
        <a:xfrm>
          <a:off x="331536" y="3301057"/>
          <a:ext cx="4641515" cy="1062720"/>
        </a:xfrm>
        <a:prstGeom prst="roundRect">
          <a:avLst/>
        </a:prstGeom>
        <a:solidFill>
          <a:schemeClr val="tx2">
            <a:lumMod val="20000"/>
            <a:lumOff val="80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438" tIns="0" rIns="175438" bIns="0" numCol="1" spcCol="1270" anchor="ctr" anchorCtr="0">
          <a:noAutofit/>
        </a:bodyPr>
        <a:lstStyle/>
        <a:p>
          <a:pPr marL="0" lvl="0" indent="-27432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tx2"/>
              </a:solidFill>
            </a:rPr>
            <a:t>3. Access to Invisible Image Information</a:t>
          </a:r>
        </a:p>
      </dsp:txBody>
      <dsp:txXfrm>
        <a:off x="383414" y="3352935"/>
        <a:ext cx="4537759" cy="958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054EC5-9BB3-624E-A745-173E23D0D931}">
      <dsp:nvSpPr>
        <dsp:cNvPr id="0" name=""/>
        <dsp:cNvSpPr/>
      </dsp:nvSpPr>
      <dsp:spPr>
        <a:xfrm rot="5400000">
          <a:off x="6001321" y="-2605726"/>
          <a:ext cx="1812397" cy="7479163"/>
        </a:xfrm>
        <a:prstGeom prst="round2SameRect">
          <a:avLst/>
        </a:prstGeom>
        <a:noFill/>
        <a:ln w="34925" cap="flat" cmpd="sng" algn="in">
          <a:solidFill>
            <a:schemeClr val="tx2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§"/>
          </a:pPr>
          <a:r>
            <a:rPr lang="en-US" sz="2000" kern="1200" dirty="0">
              <a:solidFill>
                <a:schemeClr val="tx2"/>
              </a:solidFill>
            </a:rPr>
            <a:t>Humans capable of associating observed images with memory of previous visual experiences and interpret images with relative ease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§"/>
          </a:pPr>
          <a:r>
            <a:rPr lang="en-US" sz="2000" kern="1200" dirty="0">
              <a:solidFill>
                <a:schemeClr val="tx2"/>
              </a:solidFill>
            </a:rPr>
            <a:t>Memory bank of previous visual experiences is </a:t>
          </a:r>
          <a:r>
            <a:rPr lang="en-US" sz="2000" b="1" i="1" kern="1200" dirty="0">
              <a:solidFill>
                <a:schemeClr val="tx2"/>
              </a:solidFill>
            </a:rPr>
            <a:t>IMMENSE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§"/>
          </a:pPr>
          <a:r>
            <a:rPr lang="en-US" sz="2000" b="0" i="0" kern="1200" dirty="0">
              <a:solidFill>
                <a:schemeClr val="tx2"/>
              </a:solidFill>
            </a:rPr>
            <a:t>Difficult to train a computer vision system with a full array of visual experiences that may occur within an image</a:t>
          </a:r>
        </a:p>
      </dsp:txBody>
      <dsp:txXfrm rot="-5400000">
        <a:off x="3167938" y="316131"/>
        <a:ext cx="7390689" cy="1635449"/>
      </dsp:txXfrm>
    </dsp:sp>
    <dsp:sp modelId="{7AFB1196-AEEB-4545-8545-5138066E124B}">
      <dsp:nvSpPr>
        <dsp:cNvPr id="0" name=""/>
        <dsp:cNvSpPr/>
      </dsp:nvSpPr>
      <dsp:spPr>
        <a:xfrm>
          <a:off x="435425" y="1107"/>
          <a:ext cx="2732512" cy="2265496"/>
        </a:xfrm>
        <a:prstGeom prst="roundRect">
          <a:avLst/>
        </a:prstGeom>
        <a:solidFill>
          <a:schemeClr val="tx2">
            <a:lumMod val="20000"/>
            <a:lumOff val="8000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2"/>
              </a:solidFill>
            </a:rPr>
            <a:t>The </a:t>
          </a:r>
          <a:r>
            <a:rPr lang="en-US" sz="2400" b="1" i="1" kern="1200" dirty="0">
              <a:solidFill>
                <a:schemeClr val="tx2"/>
              </a:solidFill>
            </a:rPr>
            <a:t>Association</a:t>
          </a:r>
          <a:r>
            <a:rPr lang="en-US" sz="2400" kern="1200" dirty="0">
              <a:solidFill>
                <a:schemeClr val="tx2"/>
              </a:solidFill>
            </a:rPr>
            <a:t> Paradigm</a:t>
          </a:r>
        </a:p>
      </dsp:txBody>
      <dsp:txXfrm>
        <a:off x="546017" y="111699"/>
        <a:ext cx="2511328" cy="20443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054EC5-9BB3-624E-A745-173E23D0D931}">
      <dsp:nvSpPr>
        <dsp:cNvPr id="0" name=""/>
        <dsp:cNvSpPr/>
      </dsp:nvSpPr>
      <dsp:spPr>
        <a:xfrm rot="5400000">
          <a:off x="5988670" y="-2617079"/>
          <a:ext cx="1795913" cy="7479163"/>
        </a:xfrm>
        <a:prstGeom prst="round2SameRect">
          <a:avLst/>
        </a:prstGeom>
        <a:noFill/>
        <a:ln w="34925" cap="flat" cmpd="sng" algn="in">
          <a:solidFill>
            <a:schemeClr val="tx2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§"/>
          </a:pPr>
          <a:r>
            <a:rPr lang="en-US" sz="2000" kern="1200" dirty="0">
              <a:solidFill>
                <a:schemeClr val="tx2"/>
              </a:solidFill>
            </a:rPr>
            <a:t>Humans capable of associating observed images with memory of previous visual experiences and interpret images with relative ease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§"/>
          </a:pPr>
          <a:r>
            <a:rPr lang="en-US" sz="2000" kern="1200" dirty="0">
              <a:solidFill>
                <a:schemeClr val="tx2"/>
              </a:solidFill>
            </a:rPr>
            <a:t>Memory bank of previous visual experiences is </a:t>
          </a:r>
          <a:r>
            <a:rPr lang="en-US" sz="2000" b="1" i="1" kern="1200" dirty="0">
              <a:solidFill>
                <a:schemeClr val="tx2"/>
              </a:solidFill>
            </a:rPr>
            <a:t>IMMENSE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§"/>
          </a:pPr>
          <a:r>
            <a:rPr lang="en-US" sz="2000" b="0" i="0" kern="1200" dirty="0">
              <a:solidFill>
                <a:schemeClr val="tx2"/>
              </a:solidFill>
            </a:rPr>
            <a:t>Difficult to train a computer vision system with a full array of visual experiences that may occur within an image</a:t>
          </a:r>
        </a:p>
      </dsp:txBody>
      <dsp:txXfrm rot="-5400000">
        <a:off x="3147046" y="312214"/>
        <a:ext cx="7391494" cy="1620575"/>
      </dsp:txXfrm>
    </dsp:sp>
    <dsp:sp modelId="{7AFB1196-AEEB-4545-8545-5138066E124B}">
      <dsp:nvSpPr>
        <dsp:cNvPr id="0" name=""/>
        <dsp:cNvSpPr/>
      </dsp:nvSpPr>
      <dsp:spPr>
        <a:xfrm>
          <a:off x="414533" y="56"/>
          <a:ext cx="2732512" cy="2244892"/>
        </a:xfrm>
        <a:prstGeom prst="roundRect">
          <a:avLst/>
        </a:prstGeom>
        <a:solidFill>
          <a:schemeClr val="tx2">
            <a:lumMod val="20000"/>
            <a:lumOff val="8000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2"/>
              </a:solidFill>
            </a:rPr>
            <a:t>The </a:t>
          </a:r>
          <a:r>
            <a:rPr lang="en-US" sz="2400" b="1" i="1" kern="1200" dirty="0">
              <a:solidFill>
                <a:schemeClr val="tx2"/>
              </a:solidFill>
            </a:rPr>
            <a:t>Association</a:t>
          </a:r>
          <a:r>
            <a:rPr lang="en-US" sz="2400" kern="1200" dirty="0">
              <a:solidFill>
                <a:schemeClr val="tx2"/>
              </a:solidFill>
            </a:rPr>
            <a:t> Paradigm</a:t>
          </a:r>
        </a:p>
      </dsp:txBody>
      <dsp:txXfrm>
        <a:off x="524120" y="109643"/>
        <a:ext cx="2513338" cy="2025718"/>
      </dsp:txXfrm>
    </dsp:sp>
    <dsp:sp modelId="{32884441-B8AE-AE48-84C8-5086700AEFD7}">
      <dsp:nvSpPr>
        <dsp:cNvPr id="0" name=""/>
        <dsp:cNvSpPr/>
      </dsp:nvSpPr>
      <dsp:spPr>
        <a:xfrm rot="5400000">
          <a:off x="6025243" y="-265156"/>
          <a:ext cx="1795913" cy="7489590"/>
        </a:xfrm>
        <a:prstGeom prst="round2SameRect">
          <a:avLst/>
        </a:prstGeom>
        <a:noFill/>
        <a:ln w="34925" cap="flat" cmpd="sng" algn="in">
          <a:solidFill>
            <a:schemeClr val="tx2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§"/>
          </a:pPr>
          <a:r>
            <a:rPr lang="en-US" sz="2000" kern="1200" dirty="0">
              <a:solidFill>
                <a:schemeClr val="tx2"/>
              </a:solidFill>
            </a:rPr>
            <a:t>Limitations of the human observer: subjectivity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§"/>
          </a:pPr>
          <a:r>
            <a:rPr lang="en-US" sz="2000" kern="1200" dirty="0">
              <a:solidFill>
                <a:schemeClr val="tx2"/>
              </a:solidFill>
            </a:rPr>
            <a:t>Computer vision systems found to outperform humans in      </a:t>
          </a:r>
          <a:r>
            <a:rPr lang="en-US" sz="2000" b="1" i="1" kern="1200" dirty="0">
              <a:solidFill>
                <a:schemeClr val="tx2"/>
              </a:solidFill>
            </a:rPr>
            <a:t>1.) </a:t>
          </a:r>
          <a:r>
            <a:rPr lang="en-US" sz="2000" kern="1200" dirty="0">
              <a:solidFill>
                <a:schemeClr val="tx2"/>
              </a:solidFill>
            </a:rPr>
            <a:t>pattern recognition (Murphy et. al. 2003) and </a:t>
          </a:r>
          <a:r>
            <a:rPr lang="en-US" sz="2000" b="1" i="1" kern="1200" dirty="0">
              <a:solidFill>
                <a:schemeClr val="tx2"/>
              </a:solidFill>
            </a:rPr>
            <a:t>2.) </a:t>
          </a:r>
          <a:r>
            <a:rPr lang="en-US" sz="2000" kern="1200" dirty="0">
              <a:solidFill>
                <a:schemeClr val="tx2"/>
              </a:solidFill>
            </a:rPr>
            <a:t>particle tracking (Reid, 1979)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§"/>
          </a:pPr>
          <a:r>
            <a:rPr lang="en-US" sz="2000" kern="1200" dirty="0">
              <a:solidFill>
                <a:schemeClr val="tx2"/>
              </a:solidFill>
            </a:rPr>
            <a:t>When decision requires large, integrated analysis, computer vision is superior</a:t>
          </a:r>
        </a:p>
      </dsp:txBody>
      <dsp:txXfrm rot="-5400000">
        <a:off x="3178405" y="2669351"/>
        <a:ext cx="7401921" cy="1620575"/>
      </dsp:txXfrm>
    </dsp:sp>
    <dsp:sp modelId="{BD9200D3-2574-0E49-88A6-C7D2AE927D11}">
      <dsp:nvSpPr>
        <dsp:cNvPr id="0" name=""/>
        <dsp:cNvSpPr/>
      </dsp:nvSpPr>
      <dsp:spPr>
        <a:xfrm>
          <a:off x="414533" y="2357192"/>
          <a:ext cx="2763871" cy="2244892"/>
        </a:xfrm>
        <a:prstGeom prst="roundRect">
          <a:avLst/>
        </a:prstGeom>
        <a:solidFill>
          <a:schemeClr val="tx2">
            <a:lumMod val="20000"/>
            <a:lumOff val="8000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2"/>
              </a:solidFill>
            </a:rPr>
            <a:t>The </a:t>
          </a:r>
          <a:r>
            <a:rPr lang="en-US" sz="2400" b="1" i="1" kern="1200" dirty="0">
              <a:solidFill>
                <a:schemeClr val="tx2"/>
              </a:solidFill>
            </a:rPr>
            <a:t>Integrator</a:t>
          </a:r>
          <a:r>
            <a:rPr lang="en-US" sz="2400" kern="1200" dirty="0">
              <a:solidFill>
                <a:schemeClr val="tx2"/>
              </a:solidFill>
            </a:rPr>
            <a:t> Paradigm </a:t>
          </a:r>
        </a:p>
      </dsp:txBody>
      <dsp:txXfrm>
        <a:off x="524120" y="2466779"/>
        <a:ext cx="2544697" cy="2025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7894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5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8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5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0884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07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1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3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7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560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615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445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F02C-6ED0-474C-8C7E-BE3C229FB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sz="4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Computer Vision in Cell Biology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12629-F783-7545-9071-640997BB3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481353"/>
          </a:xfrm>
        </p:spPr>
        <p:txBody>
          <a:bodyPr/>
          <a:lstStyle/>
          <a:p>
            <a:r>
              <a:rPr lang="en-US" sz="3200" dirty="0" err="1">
                <a:solidFill>
                  <a:schemeClr val="bg2">
                    <a:lumMod val="25000"/>
                  </a:schemeClr>
                </a:solidFill>
              </a:rPr>
              <a:t>Gaudenz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</a:rPr>
              <a:t>Danuser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, 2011</a:t>
            </a:r>
          </a:p>
          <a:p>
            <a:r>
              <a:rPr lang="fr" sz="2000" dirty="0">
                <a:solidFill>
                  <a:schemeClr val="bg2">
                    <a:lumMod val="25000"/>
                  </a:schemeClr>
                </a:solidFill>
              </a:rPr>
              <a:t>DOI: 10.1016/j.cell.2011.11.001</a:t>
            </a:r>
          </a:p>
          <a:p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328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2DD0-20A5-4342-96BF-176FE60F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1: </a:t>
            </a:r>
            <a:r>
              <a:rPr lang="en-US" b="1" i="1" dirty="0"/>
              <a:t>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69754-57C6-D14C-9272-4CBEE3017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9760"/>
            <a:ext cx="9601200" cy="10607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Automated image analysis enhances efficiency and accuracy </a:t>
            </a:r>
          </a:p>
          <a:p>
            <a:r>
              <a:rPr lang="en-US" b="1" i="1" dirty="0"/>
              <a:t>Example</a:t>
            </a:r>
            <a:r>
              <a:rPr lang="en-US" dirty="0"/>
              <a:t>: </a:t>
            </a:r>
            <a:r>
              <a:rPr lang="en-US" i="1" dirty="0"/>
              <a:t>Quantitative Morphological Signatures Define Local Signaling Networks Regulating Cell Morphology </a:t>
            </a:r>
            <a:r>
              <a:rPr lang="en-US" dirty="0"/>
              <a:t>(</a:t>
            </a:r>
            <a:r>
              <a:rPr lang="en-US" dirty="0" err="1"/>
              <a:t>Bakal</a:t>
            </a:r>
            <a:r>
              <a:rPr lang="en-US" dirty="0"/>
              <a:t> et. al., 2007)</a:t>
            </a:r>
          </a:p>
        </p:txBody>
      </p:sp>
    </p:spTree>
    <p:extLst>
      <p:ext uri="{BB962C8B-B14F-4D97-AF65-F5344CB8AC3E}">
        <p14:creationId xmlns:p14="http://schemas.microsoft.com/office/powerpoint/2010/main" val="214386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2DD0-20A5-4342-96BF-176FE60F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1: </a:t>
            </a:r>
            <a:r>
              <a:rPr lang="en-US" b="1" i="1" dirty="0"/>
              <a:t>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69754-57C6-D14C-9272-4CBEE3017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9760"/>
            <a:ext cx="9601200" cy="21214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Automated image analysis enhances efficiency and accuracy </a:t>
            </a:r>
          </a:p>
          <a:p>
            <a:r>
              <a:rPr lang="en-US" b="1" i="1" dirty="0"/>
              <a:t>Example</a:t>
            </a:r>
            <a:r>
              <a:rPr lang="en-US" dirty="0"/>
              <a:t>: </a:t>
            </a:r>
            <a:r>
              <a:rPr lang="en-US" i="1" dirty="0"/>
              <a:t>Quantitative Morphological Signatures Define Local Signaling Networks Regulating Cell Morphology </a:t>
            </a:r>
            <a:r>
              <a:rPr lang="en-US" dirty="0"/>
              <a:t>(</a:t>
            </a:r>
            <a:r>
              <a:rPr lang="en-US" dirty="0" err="1"/>
              <a:t>Bakal</a:t>
            </a:r>
            <a:r>
              <a:rPr lang="en-US" dirty="0"/>
              <a:t> et. al., 2007)</a:t>
            </a:r>
          </a:p>
          <a:p>
            <a:pPr lvl="1">
              <a:buFont typeface="Wingdings" pitchFamily="2" charset="2"/>
              <a:buChar char="§"/>
            </a:pPr>
            <a:r>
              <a:rPr lang="en-US" i="0" dirty="0"/>
              <a:t>Screened </a:t>
            </a:r>
            <a:r>
              <a:rPr lang="en-US" b="1" dirty="0"/>
              <a:t>hundreds</a:t>
            </a:r>
            <a:r>
              <a:rPr lang="en-US" i="0" dirty="0"/>
              <a:t> of genes and double-stranded RNA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b="1" dirty="0"/>
              <a:t>Goal</a:t>
            </a:r>
            <a:r>
              <a:rPr lang="en-US" i="0" dirty="0"/>
              <a:t>: Determine which genes give rise to distinct aspects of cellular morphology</a:t>
            </a:r>
          </a:p>
        </p:txBody>
      </p:sp>
    </p:spTree>
    <p:extLst>
      <p:ext uri="{BB962C8B-B14F-4D97-AF65-F5344CB8AC3E}">
        <p14:creationId xmlns:p14="http://schemas.microsoft.com/office/powerpoint/2010/main" val="1663624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2DD0-20A5-4342-96BF-176FE60F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1: </a:t>
            </a:r>
            <a:r>
              <a:rPr lang="en-US" b="1" i="1" dirty="0"/>
              <a:t>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69754-57C6-D14C-9272-4CBEE3017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9760"/>
            <a:ext cx="9601200" cy="31455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Automated image analysis enhances efficiency and accuracy </a:t>
            </a:r>
          </a:p>
          <a:p>
            <a:r>
              <a:rPr lang="en-US" b="1" i="1" dirty="0"/>
              <a:t>Example</a:t>
            </a:r>
            <a:r>
              <a:rPr lang="en-US" dirty="0"/>
              <a:t>: </a:t>
            </a:r>
            <a:r>
              <a:rPr lang="en-US" i="1" dirty="0"/>
              <a:t>Quantitative Morphological Signatures Define Local Signaling Networks Regulating Cell Morphology </a:t>
            </a:r>
            <a:r>
              <a:rPr lang="en-US" dirty="0"/>
              <a:t>(</a:t>
            </a:r>
            <a:r>
              <a:rPr lang="en-US" dirty="0" err="1"/>
              <a:t>Bakal</a:t>
            </a:r>
            <a:r>
              <a:rPr lang="en-US" dirty="0"/>
              <a:t> et. al., 2007)</a:t>
            </a:r>
          </a:p>
          <a:p>
            <a:pPr lvl="1">
              <a:buFont typeface="Wingdings" pitchFamily="2" charset="2"/>
              <a:buChar char="§"/>
            </a:pPr>
            <a:r>
              <a:rPr lang="en-US" i="0" dirty="0"/>
              <a:t>Screened </a:t>
            </a:r>
            <a:r>
              <a:rPr lang="en-US" b="1" dirty="0"/>
              <a:t>hundreds</a:t>
            </a:r>
            <a:r>
              <a:rPr lang="en-US" i="0" dirty="0"/>
              <a:t> of genes and double-stranded RNA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b="1" dirty="0"/>
              <a:t>Goal</a:t>
            </a:r>
            <a:r>
              <a:rPr lang="en-US" i="0" dirty="0"/>
              <a:t>: Determine which genes give rise to distinct aspects of cellular morphology</a:t>
            </a:r>
          </a:p>
          <a:p>
            <a:pPr lvl="1">
              <a:buFont typeface="Wingdings" pitchFamily="2" charset="2"/>
              <a:buChar char="§"/>
            </a:pPr>
            <a:r>
              <a:rPr lang="en-US" i="0" dirty="0"/>
              <a:t>Imaged fluorescently-labeled cells, analyzed the cell boundary shape and texture as well as light intensity of the cell interior</a:t>
            </a:r>
          </a:p>
          <a:p>
            <a:pPr lvl="1">
              <a:buFont typeface="Wingdings" pitchFamily="2" charset="2"/>
              <a:buChar char="§"/>
            </a:pPr>
            <a:r>
              <a:rPr lang="en-US" i="0" dirty="0"/>
              <a:t>Extracted </a:t>
            </a:r>
            <a:r>
              <a:rPr lang="en-US" b="1" dirty="0"/>
              <a:t>145</a:t>
            </a:r>
            <a:r>
              <a:rPr lang="en-US" i="0" dirty="0"/>
              <a:t> relevant features for each individual cell </a:t>
            </a:r>
          </a:p>
        </p:txBody>
      </p:sp>
    </p:spTree>
    <p:extLst>
      <p:ext uri="{BB962C8B-B14F-4D97-AF65-F5344CB8AC3E}">
        <p14:creationId xmlns:p14="http://schemas.microsoft.com/office/powerpoint/2010/main" val="2735775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2DD0-20A5-4342-96BF-176FE60F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1: </a:t>
            </a:r>
            <a:r>
              <a:rPr lang="en-US" b="1" i="1" dirty="0"/>
              <a:t>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69754-57C6-D14C-9272-4CBEE3017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9760"/>
            <a:ext cx="9601200" cy="44287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Automated image analysis enhances efficiency and accuracy </a:t>
            </a:r>
          </a:p>
          <a:p>
            <a:r>
              <a:rPr lang="en-US" b="1" i="1" dirty="0"/>
              <a:t>Example</a:t>
            </a:r>
            <a:r>
              <a:rPr lang="en-US" dirty="0"/>
              <a:t>: </a:t>
            </a:r>
            <a:r>
              <a:rPr lang="en-US" i="1" dirty="0"/>
              <a:t>Quantitative Morphological Signatures Define Local Signaling Networks Regulating Cell Morphology </a:t>
            </a:r>
            <a:r>
              <a:rPr lang="en-US" dirty="0"/>
              <a:t>(</a:t>
            </a:r>
            <a:r>
              <a:rPr lang="en-US" dirty="0" err="1"/>
              <a:t>Bakal</a:t>
            </a:r>
            <a:r>
              <a:rPr lang="en-US" dirty="0"/>
              <a:t> et. al., 2007)</a:t>
            </a:r>
          </a:p>
          <a:p>
            <a:pPr lvl="1">
              <a:buFont typeface="Wingdings" pitchFamily="2" charset="2"/>
              <a:buChar char="§"/>
            </a:pPr>
            <a:r>
              <a:rPr lang="en-US" i="0" dirty="0"/>
              <a:t>Screened </a:t>
            </a:r>
            <a:r>
              <a:rPr lang="en-US" b="1" dirty="0"/>
              <a:t>hundreds</a:t>
            </a:r>
            <a:r>
              <a:rPr lang="en-US" i="0" dirty="0"/>
              <a:t> of genes and double-stranded RNA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b="1" dirty="0"/>
              <a:t>Goal</a:t>
            </a:r>
            <a:r>
              <a:rPr lang="en-US" i="0" dirty="0"/>
              <a:t>: Determine which genes give rise to distinct aspects of cellular morphology</a:t>
            </a:r>
          </a:p>
          <a:p>
            <a:pPr lvl="1">
              <a:buFont typeface="Wingdings" pitchFamily="2" charset="2"/>
              <a:buChar char="§"/>
            </a:pPr>
            <a:r>
              <a:rPr lang="en-US" i="0" dirty="0"/>
              <a:t>Imaged fluorescently-labeled cells, analyzed the cell boundary shape and texture as well as light intensity of the cell interior</a:t>
            </a:r>
          </a:p>
          <a:p>
            <a:pPr lvl="1">
              <a:buFont typeface="Wingdings" pitchFamily="2" charset="2"/>
              <a:buChar char="§"/>
            </a:pPr>
            <a:r>
              <a:rPr lang="en-US" i="0" dirty="0"/>
              <a:t>Extracted </a:t>
            </a:r>
            <a:r>
              <a:rPr lang="en-US" b="1" dirty="0"/>
              <a:t>145</a:t>
            </a:r>
            <a:r>
              <a:rPr lang="en-US" i="0" dirty="0"/>
              <a:t> relevant features for each individual cell </a:t>
            </a:r>
          </a:p>
          <a:p>
            <a:pPr lvl="1">
              <a:buFont typeface="Wingdings" pitchFamily="2" charset="2"/>
              <a:buChar char="§"/>
            </a:pPr>
            <a:r>
              <a:rPr lang="en-US" i="0" dirty="0"/>
              <a:t>Utilized a set of neural networks to classify single-cell morphologies based on the features extracted </a:t>
            </a:r>
          </a:p>
          <a:p>
            <a:pPr lvl="1">
              <a:buFont typeface="Wingdings" pitchFamily="2" charset="2"/>
              <a:buChar char="§"/>
            </a:pPr>
            <a:r>
              <a:rPr lang="en-US" i="0" dirty="0"/>
              <a:t>Identify local signaling networks that regulate cell shape and migration in a </a:t>
            </a:r>
            <a:r>
              <a:rPr lang="en-US" b="1" dirty="0"/>
              <a:t>robust, cost-effective manner</a:t>
            </a:r>
          </a:p>
        </p:txBody>
      </p:sp>
    </p:spTree>
    <p:extLst>
      <p:ext uri="{BB962C8B-B14F-4D97-AF65-F5344CB8AC3E}">
        <p14:creationId xmlns:p14="http://schemas.microsoft.com/office/powerpoint/2010/main" val="3548068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2DD0-20A5-4342-96BF-176FE60F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1: </a:t>
            </a:r>
            <a:r>
              <a:rPr lang="en-US" b="1" i="1" dirty="0"/>
              <a:t>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69754-57C6-D14C-9272-4CBEE3017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9760"/>
            <a:ext cx="9601200" cy="44287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Automated image analysis enhances efficiency and accuracy </a:t>
            </a:r>
          </a:p>
          <a:p>
            <a:r>
              <a:rPr lang="en-US" b="1" i="1" dirty="0"/>
              <a:t>Example</a:t>
            </a:r>
            <a:r>
              <a:rPr lang="en-US" dirty="0"/>
              <a:t>: </a:t>
            </a:r>
            <a:r>
              <a:rPr lang="en-US" i="1" dirty="0"/>
              <a:t>Quantitative Morphological Signatures Define Local Signaling Networks Regulating Cell Morphology </a:t>
            </a:r>
            <a:r>
              <a:rPr lang="en-US" dirty="0"/>
              <a:t>(</a:t>
            </a:r>
            <a:r>
              <a:rPr lang="en-US" dirty="0" err="1"/>
              <a:t>Bakal</a:t>
            </a:r>
            <a:r>
              <a:rPr lang="en-US" dirty="0"/>
              <a:t> et. al., 2007)</a:t>
            </a:r>
          </a:p>
          <a:p>
            <a:pPr lvl="1">
              <a:buFont typeface="Wingdings" pitchFamily="2" charset="2"/>
              <a:buChar char="§"/>
            </a:pPr>
            <a:r>
              <a:rPr lang="en-US" i="0" dirty="0"/>
              <a:t>Screened </a:t>
            </a:r>
            <a:r>
              <a:rPr lang="en-US" b="1" dirty="0"/>
              <a:t>hundreds</a:t>
            </a:r>
            <a:r>
              <a:rPr lang="en-US" i="0" dirty="0"/>
              <a:t> of genes and double-stranded RNA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i="0" dirty="0"/>
              <a:t>Goal: Determine which genes give rise to distinct aspects of cellular morphology</a:t>
            </a:r>
          </a:p>
          <a:p>
            <a:pPr lvl="1">
              <a:buFont typeface="Wingdings" pitchFamily="2" charset="2"/>
              <a:buChar char="§"/>
            </a:pPr>
            <a:r>
              <a:rPr lang="en-US" i="0" dirty="0"/>
              <a:t>Imaged fluorescently-tagged cells, analyzed the cell boundary shape and texture as well as light intensity of the cell interior</a:t>
            </a:r>
          </a:p>
          <a:p>
            <a:pPr lvl="1">
              <a:buFont typeface="Wingdings" pitchFamily="2" charset="2"/>
              <a:buChar char="§"/>
            </a:pPr>
            <a:r>
              <a:rPr lang="en-US" i="0" dirty="0"/>
              <a:t>Extracted </a:t>
            </a:r>
            <a:r>
              <a:rPr lang="en-US" b="1" dirty="0"/>
              <a:t>145</a:t>
            </a:r>
            <a:r>
              <a:rPr lang="en-US" i="0" dirty="0"/>
              <a:t> relevant features for each, individual cell </a:t>
            </a:r>
          </a:p>
          <a:p>
            <a:pPr lvl="1">
              <a:buFont typeface="Wingdings" pitchFamily="2" charset="2"/>
              <a:buChar char="§"/>
            </a:pPr>
            <a:r>
              <a:rPr lang="en-US" i="0" dirty="0"/>
              <a:t>Utilized a set of neural networks to classify single-cell morphologies based on the features extracted </a:t>
            </a:r>
          </a:p>
          <a:p>
            <a:pPr lvl="1">
              <a:buFont typeface="Wingdings" pitchFamily="2" charset="2"/>
              <a:buChar char="§"/>
            </a:pPr>
            <a:r>
              <a:rPr lang="en-US" i="0" dirty="0"/>
              <a:t>Identify local signaling networks that regulate cell shape and migration in a </a:t>
            </a:r>
            <a:r>
              <a:rPr lang="en-US" b="1" dirty="0"/>
              <a:t>robust, cost-effective manner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538CD-8235-7242-9370-F4CE9258F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011" y="675386"/>
            <a:ext cx="8250377" cy="54968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64925D-D695-F54C-B102-C9883F49E4FF}"/>
              </a:ext>
            </a:extLst>
          </p:cNvPr>
          <p:cNvSpPr/>
          <p:nvPr/>
        </p:nvSpPr>
        <p:spPr>
          <a:xfrm>
            <a:off x="1992148" y="617220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bhtechconnection.com</a:t>
            </a:r>
            <a:r>
              <a:rPr lang="en-US" sz="800" dirty="0"/>
              <a:t>/it-advice-group/skeleton-computer/</a:t>
            </a:r>
          </a:p>
        </p:txBody>
      </p:sp>
    </p:spTree>
    <p:extLst>
      <p:ext uri="{BB962C8B-B14F-4D97-AF65-F5344CB8AC3E}">
        <p14:creationId xmlns:p14="http://schemas.microsoft.com/office/powerpoint/2010/main" val="3025174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0DD0-7C83-884C-9B68-E1EE8760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2: </a:t>
            </a:r>
            <a:r>
              <a:rPr lang="en-US" b="1" i="1" dirty="0"/>
              <a:t>Completeness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07869-2FA5-1D4F-AC65-3E651EFD5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5376"/>
            <a:ext cx="9601200" cy="4840224"/>
          </a:xfrm>
        </p:spPr>
        <p:txBody>
          <a:bodyPr>
            <a:normAutofit/>
          </a:bodyPr>
          <a:lstStyle/>
          <a:p>
            <a:r>
              <a:rPr lang="en-US" sz="2400" dirty="0"/>
              <a:t>Human image event selection is susceptible to incomplete analysis, and thus biased interpretations of the results</a:t>
            </a:r>
          </a:p>
          <a:p>
            <a:r>
              <a:rPr lang="en-US" sz="2400" dirty="0"/>
              <a:t>Completeness in computer vision systems allows for…</a:t>
            </a:r>
          </a:p>
        </p:txBody>
      </p:sp>
    </p:spTree>
    <p:extLst>
      <p:ext uri="{BB962C8B-B14F-4D97-AF65-F5344CB8AC3E}">
        <p14:creationId xmlns:p14="http://schemas.microsoft.com/office/powerpoint/2010/main" val="1438951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0DD0-7C83-884C-9B68-E1EE8760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2: </a:t>
            </a:r>
            <a:r>
              <a:rPr lang="en-US" b="1" i="1" dirty="0"/>
              <a:t>Completeness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07869-2FA5-1D4F-AC65-3E651EFD5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5376"/>
            <a:ext cx="9601200" cy="4840224"/>
          </a:xfrm>
        </p:spPr>
        <p:txBody>
          <a:bodyPr>
            <a:normAutofit/>
          </a:bodyPr>
          <a:lstStyle/>
          <a:p>
            <a:r>
              <a:rPr lang="en-US" sz="2400" dirty="0"/>
              <a:t>Human image event selection is susceptible to incomplete analysis, and thus biased interpretations of the results</a:t>
            </a:r>
          </a:p>
          <a:p>
            <a:r>
              <a:rPr lang="en-US" sz="2400" dirty="0"/>
              <a:t>Completeness in computer vision systems allows for…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i="0" dirty="0"/>
              <a:t>Capturing of </a:t>
            </a:r>
            <a:r>
              <a:rPr lang="en-US" sz="2400" b="1" dirty="0"/>
              <a:t>all</a:t>
            </a:r>
            <a:r>
              <a:rPr lang="en-US" sz="2400" i="0" dirty="0"/>
              <a:t> possible heterogeneous cellular behaviors,</a:t>
            </a:r>
          </a:p>
        </p:txBody>
      </p:sp>
    </p:spTree>
    <p:extLst>
      <p:ext uri="{BB962C8B-B14F-4D97-AF65-F5344CB8AC3E}">
        <p14:creationId xmlns:p14="http://schemas.microsoft.com/office/powerpoint/2010/main" val="2750578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0DD0-7C83-884C-9B68-E1EE8760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2: </a:t>
            </a:r>
            <a:r>
              <a:rPr lang="en-US" b="1" i="1" dirty="0"/>
              <a:t>Completeness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07869-2FA5-1D4F-AC65-3E651EFD5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5376"/>
            <a:ext cx="9601200" cy="4840224"/>
          </a:xfrm>
        </p:spPr>
        <p:txBody>
          <a:bodyPr>
            <a:normAutofit/>
          </a:bodyPr>
          <a:lstStyle/>
          <a:p>
            <a:r>
              <a:rPr lang="en-US" sz="2400" dirty="0"/>
              <a:t>Human image event selection is susceptible to incomplete analysis, and thus biased interpretations of the results</a:t>
            </a:r>
          </a:p>
          <a:p>
            <a:r>
              <a:rPr lang="en-US" sz="2400" dirty="0"/>
              <a:t>Completeness in computer vision systems allows for…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i="0" dirty="0"/>
              <a:t>Capturing of </a:t>
            </a:r>
            <a:r>
              <a:rPr lang="en-US" sz="2400" b="1" dirty="0"/>
              <a:t>all</a:t>
            </a:r>
            <a:r>
              <a:rPr lang="en-US" sz="2400" i="0" dirty="0"/>
              <a:t> possible heterogeneous cellular behaviors,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i="0" dirty="0"/>
              <a:t>Detection of behavioral changes/events in cellular subpopulations under distinct experimental conditions that is more objective than image event selection by humans, and</a:t>
            </a:r>
          </a:p>
        </p:txBody>
      </p:sp>
    </p:spTree>
    <p:extLst>
      <p:ext uri="{BB962C8B-B14F-4D97-AF65-F5344CB8AC3E}">
        <p14:creationId xmlns:p14="http://schemas.microsoft.com/office/powerpoint/2010/main" val="1877344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0DD0-7C83-884C-9B68-E1EE8760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2: </a:t>
            </a:r>
            <a:r>
              <a:rPr lang="en-US" b="1" i="1" dirty="0"/>
              <a:t>Completeness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07869-2FA5-1D4F-AC65-3E651EFD5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5376"/>
            <a:ext cx="9601200" cy="4840224"/>
          </a:xfrm>
        </p:spPr>
        <p:txBody>
          <a:bodyPr>
            <a:normAutofit/>
          </a:bodyPr>
          <a:lstStyle/>
          <a:p>
            <a:r>
              <a:rPr lang="en-US" sz="2400" dirty="0"/>
              <a:t>Human image event selection is susceptible to incomplete analysis, and thus biased interpretations of the results</a:t>
            </a:r>
          </a:p>
          <a:p>
            <a:r>
              <a:rPr lang="en-US" sz="2400" dirty="0"/>
              <a:t>Completeness in computer vision systems allows for…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i="0" dirty="0"/>
              <a:t>Capturing of </a:t>
            </a:r>
            <a:r>
              <a:rPr lang="en-US" sz="2400" b="1" dirty="0"/>
              <a:t>all</a:t>
            </a:r>
            <a:r>
              <a:rPr lang="en-US" sz="2400" i="0" dirty="0"/>
              <a:t> possible heterogeneous cellular behaviors,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i="0" dirty="0"/>
              <a:t>Detection of behavioral changes/events in cellular subpopulations under distinct experimental conditions that is more objective than image event selection by humans, and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i="0" dirty="0"/>
              <a:t>Detection of extremely rare but significant image events</a:t>
            </a:r>
            <a:endParaRPr lang="en-US" sz="2200" i="0" dirty="0"/>
          </a:p>
        </p:txBody>
      </p:sp>
    </p:spTree>
    <p:extLst>
      <p:ext uri="{BB962C8B-B14F-4D97-AF65-F5344CB8AC3E}">
        <p14:creationId xmlns:p14="http://schemas.microsoft.com/office/powerpoint/2010/main" val="2750535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0DD0-7C83-884C-9B68-E1EE8760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2: </a:t>
            </a:r>
            <a:r>
              <a:rPr lang="en-US" b="1" i="1" dirty="0"/>
              <a:t>Completeness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07869-2FA5-1D4F-AC65-3E651EFD5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5376"/>
            <a:ext cx="9601200" cy="4840224"/>
          </a:xfrm>
        </p:spPr>
        <p:txBody>
          <a:bodyPr>
            <a:normAutofit/>
          </a:bodyPr>
          <a:lstStyle/>
          <a:p>
            <a:r>
              <a:rPr lang="en-US" sz="2400" dirty="0"/>
              <a:t>Human image event selection is susceptible to incomplete analysis, and thus biased interpretations of the results</a:t>
            </a:r>
          </a:p>
          <a:p>
            <a:r>
              <a:rPr lang="en-US" sz="2400" dirty="0"/>
              <a:t>Completeness in computer vision systems allows for…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i="0" dirty="0"/>
              <a:t>Capturing of </a:t>
            </a:r>
            <a:r>
              <a:rPr lang="en-US" sz="2400" b="1" dirty="0"/>
              <a:t>all</a:t>
            </a:r>
            <a:r>
              <a:rPr lang="en-US" sz="2400" i="0" dirty="0"/>
              <a:t> possible heterogeneous cellular behaviors,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i="0" dirty="0"/>
              <a:t>Detection of behavioral changes/events in cellular subpopulations under distinct experimental conditions that is more objective than image event selection by humans, and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i="0" dirty="0"/>
              <a:t>Detection of extremely rare but significant image events</a:t>
            </a:r>
            <a:endParaRPr lang="en-US" sz="2200" i="0" dirty="0"/>
          </a:p>
          <a:p>
            <a:r>
              <a:rPr lang="en-US" sz="2400" dirty="0"/>
              <a:t>Computer vision systems provide a better understanding of complex biological pathways and their pleiotropic effects with complete image data extraction</a:t>
            </a:r>
          </a:p>
        </p:txBody>
      </p:sp>
    </p:spTree>
    <p:extLst>
      <p:ext uri="{BB962C8B-B14F-4D97-AF65-F5344CB8AC3E}">
        <p14:creationId xmlns:p14="http://schemas.microsoft.com/office/powerpoint/2010/main" val="108372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2822-A5F0-A14E-89E9-D471E22C4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Developments in Image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DE957-7D31-8D4E-B640-443A8DD14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0096"/>
            <a:ext cx="10064496" cy="798576"/>
          </a:xfrm>
        </p:spPr>
        <p:txBody>
          <a:bodyPr>
            <a:noAutofit/>
          </a:bodyPr>
          <a:lstStyle/>
          <a:p>
            <a:r>
              <a:rPr lang="en-US" sz="2400" b="1" i="1" dirty="0"/>
              <a:t>Image Processing</a:t>
            </a:r>
            <a:r>
              <a:rPr lang="en-US" sz="2400" dirty="0"/>
              <a:t>: manipulation of a digitized image, especially to improve image quality and/or to emphasize a specific aspect of the image</a:t>
            </a:r>
          </a:p>
        </p:txBody>
      </p:sp>
    </p:spTree>
    <p:extLst>
      <p:ext uri="{BB962C8B-B14F-4D97-AF65-F5344CB8AC3E}">
        <p14:creationId xmlns:p14="http://schemas.microsoft.com/office/powerpoint/2010/main" val="593151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9FAB-2498-7046-95FB-59B0144D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3: </a:t>
            </a:r>
            <a:r>
              <a:rPr lang="en-US" b="1" i="1" dirty="0"/>
              <a:t>Access to Invisible 	Image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5B67B-39F1-4C49-A1F4-E98672A2B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7263" y="2026920"/>
            <a:ext cx="3742945" cy="14020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Computer vision programs can be combined with mathematical models to explain “invisible” processes and observed image events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7584F6-2D98-9445-B54F-B7B7337A4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55" y="2026920"/>
            <a:ext cx="6522719" cy="41452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5CADD0-DABC-CE4B-AAD4-D7748036DC18}"/>
              </a:ext>
            </a:extLst>
          </p:cNvPr>
          <p:cNvSpPr/>
          <p:nvPr/>
        </p:nvSpPr>
        <p:spPr>
          <a:xfrm>
            <a:off x="1007723" y="6085070"/>
            <a:ext cx="8178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(Ji et. al 2008)</a:t>
            </a:r>
          </a:p>
        </p:txBody>
      </p:sp>
    </p:spTree>
    <p:extLst>
      <p:ext uri="{BB962C8B-B14F-4D97-AF65-F5344CB8AC3E}">
        <p14:creationId xmlns:p14="http://schemas.microsoft.com/office/powerpoint/2010/main" val="3469182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9FAB-2498-7046-95FB-59B0144D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3: </a:t>
            </a:r>
            <a:r>
              <a:rPr lang="en-US" b="1" i="1" dirty="0"/>
              <a:t>Access to Invisible 	Image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5B67B-39F1-4C49-A1F4-E98672A2B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7263" y="2026920"/>
            <a:ext cx="3742945" cy="28376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Computer vision programs can be combined with mathematical models to explain “invisible” processes and observed image events</a:t>
            </a:r>
          </a:p>
          <a:p>
            <a:r>
              <a:rPr lang="en-US" b="1" i="1" dirty="0"/>
              <a:t>Example</a:t>
            </a:r>
            <a:r>
              <a:rPr lang="en-US" dirty="0"/>
              <a:t>: Ji et. al., 2008</a:t>
            </a:r>
          </a:p>
          <a:p>
            <a:pPr lvl="1">
              <a:buFont typeface="Wingdings" pitchFamily="2" charset="2"/>
              <a:buChar char="§"/>
            </a:pPr>
            <a:r>
              <a:rPr lang="en-US" i="0" dirty="0"/>
              <a:t>Computer tracking program used to extract speckle flows of actin filaments (</a:t>
            </a:r>
            <a:r>
              <a:rPr lang="en-US" b="1" dirty="0"/>
              <a:t>yellow</a:t>
            </a:r>
            <a:r>
              <a:rPr lang="en-US" i="0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7584F6-2D98-9445-B54F-B7B7337A4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55" y="2026920"/>
            <a:ext cx="6522719" cy="41452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369C1ED-73DB-1440-901C-8E8CF4F4E26F}"/>
              </a:ext>
            </a:extLst>
          </p:cNvPr>
          <p:cNvSpPr/>
          <p:nvPr/>
        </p:nvSpPr>
        <p:spPr>
          <a:xfrm>
            <a:off x="1007723" y="6085070"/>
            <a:ext cx="8178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(Ji et. al 2008)</a:t>
            </a:r>
          </a:p>
        </p:txBody>
      </p:sp>
    </p:spTree>
    <p:extLst>
      <p:ext uri="{BB962C8B-B14F-4D97-AF65-F5344CB8AC3E}">
        <p14:creationId xmlns:p14="http://schemas.microsoft.com/office/powerpoint/2010/main" val="3879032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9FAB-2498-7046-95FB-59B0144D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3: </a:t>
            </a:r>
            <a:r>
              <a:rPr lang="en-US" b="1" i="1" dirty="0"/>
              <a:t>Access to Invisible 	Image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5B67B-39F1-4C49-A1F4-E98672A2B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7263" y="2026920"/>
            <a:ext cx="3742945" cy="44226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Computer vision programs can be combined with mathematical models to explain “invisible” processes and observed image events</a:t>
            </a:r>
          </a:p>
          <a:p>
            <a:r>
              <a:rPr lang="en-US" b="1" i="1" dirty="0"/>
              <a:t>Example</a:t>
            </a:r>
            <a:r>
              <a:rPr lang="en-US" dirty="0"/>
              <a:t>: Ji et. al., 2008</a:t>
            </a:r>
          </a:p>
          <a:p>
            <a:pPr lvl="1">
              <a:buFont typeface="Wingdings" pitchFamily="2" charset="2"/>
              <a:buChar char="§"/>
            </a:pPr>
            <a:r>
              <a:rPr lang="en-US" i="0" dirty="0"/>
              <a:t>Computer tracking program used to extract speckle flows of actin filaments (</a:t>
            </a:r>
            <a:r>
              <a:rPr lang="en-US" b="1" dirty="0"/>
              <a:t>yellow</a:t>
            </a:r>
            <a:r>
              <a:rPr lang="en-US" i="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i="0" dirty="0"/>
              <a:t>Mathematical model coupled with program to estimate the forces that must be exerted to explain the speckle flows observed (</a:t>
            </a:r>
            <a:r>
              <a:rPr lang="en-US" b="1" dirty="0"/>
              <a:t>red</a:t>
            </a:r>
            <a:r>
              <a:rPr lang="en-US" i="0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7584F6-2D98-9445-B54F-B7B7337A4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55" y="2026920"/>
            <a:ext cx="6522719" cy="41452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DA7326-0C37-2843-89DC-A85125CAB550}"/>
              </a:ext>
            </a:extLst>
          </p:cNvPr>
          <p:cNvSpPr/>
          <p:nvPr/>
        </p:nvSpPr>
        <p:spPr>
          <a:xfrm>
            <a:off x="1007723" y="6085070"/>
            <a:ext cx="8178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(Ji et. al 2008)</a:t>
            </a:r>
          </a:p>
        </p:txBody>
      </p:sp>
    </p:spTree>
    <p:extLst>
      <p:ext uri="{BB962C8B-B14F-4D97-AF65-F5344CB8AC3E}">
        <p14:creationId xmlns:p14="http://schemas.microsoft.com/office/powerpoint/2010/main" val="3192959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C17D-1E2C-084A-ACE0-31BB0F82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Association</a:t>
            </a:r>
            <a:r>
              <a:rPr lang="en-US" dirty="0"/>
              <a:t> Paradigm vs. The 	</a:t>
            </a:r>
            <a:r>
              <a:rPr lang="en-US" b="1" i="1" dirty="0"/>
              <a:t>Integrator</a:t>
            </a:r>
            <a:r>
              <a:rPr lang="en-US" dirty="0"/>
              <a:t> Paradigm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466F937-1B6C-B646-85FB-20F693C5C9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7305336"/>
              </p:ext>
            </p:extLst>
          </p:nvPr>
        </p:nvGraphicFramePr>
        <p:xfrm>
          <a:off x="853440" y="2036065"/>
          <a:ext cx="11082528" cy="2267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6231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C17D-1E2C-084A-ACE0-31BB0F82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Association</a:t>
            </a:r>
            <a:r>
              <a:rPr lang="en-US" dirty="0"/>
              <a:t> Paradigm vs. The 	</a:t>
            </a:r>
            <a:r>
              <a:rPr lang="en-US" b="1" i="1" dirty="0"/>
              <a:t>Integrator</a:t>
            </a:r>
            <a:r>
              <a:rPr lang="en-US" dirty="0"/>
              <a:t> Paradigm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466F937-1B6C-B646-85FB-20F693C5C9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7767265"/>
              </p:ext>
            </p:extLst>
          </p:nvPr>
        </p:nvGraphicFramePr>
        <p:xfrm>
          <a:off x="877824" y="2036064"/>
          <a:ext cx="11082528" cy="4602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4225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F02C-6ED0-474C-8C7E-BE3C229FB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Machine Learning in Cell Biology-Teaching Computers to Recognize Phenotypes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12629-F783-7545-9071-640997BB3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6849" y="3886680"/>
            <a:ext cx="8577785" cy="1481353"/>
          </a:xfrm>
        </p:spPr>
        <p:txBody>
          <a:bodyPr>
            <a:normAutofit fontScale="92500"/>
          </a:bodyPr>
          <a:lstStyle/>
          <a:p>
            <a:r>
              <a:rPr lang="en-US" sz="3500" dirty="0">
                <a:solidFill>
                  <a:schemeClr val="bg2">
                    <a:lumMod val="25000"/>
                  </a:schemeClr>
                </a:solidFill>
              </a:rPr>
              <a:t>Christoph Sommer and Daniel W. </a:t>
            </a:r>
            <a:r>
              <a:rPr lang="en-US" sz="3500" dirty="0" err="1">
                <a:solidFill>
                  <a:schemeClr val="bg2">
                    <a:lumMod val="25000"/>
                  </a:schemeClr>
                </a:solidFill>
              </a:rPr>
              <a:t>Gerlich</a:t>
            </a:r>
            <a:r>
              <a:rPr lang="en-US" sz="3500" dirty="0">
                <a:solidFill>
                  <a:schemeClr val="bg2">
                    <a:lumMod val="25000"/>
                  </a:schemeClr>
                </a:solidFill>
              </a:rPr>
              <a:t>, 2013</a:t>
            </a:r>
          </a:p>
          <a:p>
            <a:r>
              <a:rPr lang="fr" sz="2000" dirty="0">
                <a:solidFill>
                  <a:schemeClr val="bg2">
                    <a:lumMod val="25000"/>
                  </a:schemeClr>
                </a:solidFill>
              </a:rPr>
              <a:t>DOI: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10.1242/jcs.123604</a:t>
            </a:r>
          </a:p>
          <a:p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343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9262-967B-8544-9F88-9E9D0E69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in Bioimaging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C8F33-B87B-1B44-82DC-AF5740482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90416"/>
          </a:xfrm>
        </p:spPr>
        <p:txBody>
          <a:bodyPr>
            <a:normAutofit/>
          </a:bodyPr>
          <a:lstStyle/>
          <a:p>
            <a:r>
              <a:rPr lang="en-US" dirty="0"/>
              <a:t>Many algorithms have been developed for various image analysis tasks</a:t>
            </a:r>
          </a:p>
        </p:txBody>
      </p:sp>
    </p:spTree>
    <p:extLst>
      <p:ext uri="{BB962C8B-B14F-4D97-AF65-F5344CB8AC3E}">
        <p14:creationId xmlns:p14="http://schemas.microsoft.com/office/powerpoint/2010/main" val="641309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9262-967B-8544-9F88-9E9D0E69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in Bioimaging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C8F33-B87B-1B44-82DC-AF5740482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90416"/>
          </a:xfrm>
        </p:spPr>
        <p:txBody>
          <a:bodyPr>
            <a:normAutofit/>
          </a:bodyPr>
          <a:lstStyle/>
          <a:p>
            <a:r>
              <a:rPr lang="en-US" dirty="0"/>
              <a:t>Many algorithms have been developed for various image analysis tasks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/>
              <a:t>Problem</a:t>
            </a:r>
            <a:r>
              <a:rPr lang="en-US" i="0" dirty="0"/>
              <a:t>: many of these image analysis algorithms have been developed for specific experiments</a:t>
            </a:r>
          </a:p>
          <a:p>
            <a:pPr lvl="1">
              <a:buFont typeface="Wingdings" pitchFamily="2" charset="2"/>
              <a:buChar char="§"/>
            </a:pPr>
            <a:r>
              <a:rPr lang="en-US" i="0" dirty="0"/>
              <a:t>Application to different experiments can require retuning of parameters and/or reprogramming of software</a:t>
            </a:r>
          </a:p>
          <a:p>
            <a:pPr marL="530352" lvl="1" indent="0">
              <a:buNone/>
            </a:pP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633765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9262-967B-8544-9F88-9E9D0E69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in Bioimaging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C8F33-B87B-1B44-82DC-AF5740482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90416"/>
          </a:xfrm>
        </p:spPr>
        <p:txBody>
          <a:bodyPr>
            <a:normAutofit/>
          </a:bodyPr>
          <a:lstStyle/>
          <a:p>
            <a:r>
              <a:rPr lang="en-US" dirty="0"/>
              <a:t>Many algorithms have been developed for various image analysis tasks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/>
              <a:t>Problem</a:t>
            </a:r>
            <a:r>
              <a:rPr lang="en-US" i="0" dirty="0"/>
              <a:t>: many of these image analysis algorithms have been developed for specific experiments</a:t>
            </a:r>
          </a:p>
          <a:p>
            <a:pPr lvl="1">
              <a:buFont typeface="Wingdings" pitchFamily="2" charset="2"/>
              <a:buChar char="§"/>
            </a:pPr>
            <a:r>
              <a:rPr lang="en-US" i="0" dirty="0"/>
              <a:t>Application to different experiments can require retuning of parameters and/or reprogramming of software</a:t>
            </a:r>
          </a:p>
          <a:p>
            <a:pPr marL="530352" lvl="1" indent="0">
              <a:buNone/>
            </a:pPr>
            <a:endParaRPr lang="en-US" i="0" dirty="0"/>
          </a:p>
          <a:p>
            <a:r>
              <a:rPr lang="en-US" sz="3200" b="1" i="1" dirty="0"/>
              <a:t>Solution: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133110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9262-967B-8544-9F88-9E9D0E69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in Bioimaging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C8F33-B87B-1B44-82DC-AF5740482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90416"/>
          </a:xfrm>
        </p:spPr>
        <p:txBody>
          <a:bodyPr>
            <a:normAutofit/>
          </a:bodyPr>
          <a:lstStyle/>
          <a:p>
            <a:r>
              <a:rPr lang="en-US" dirty="0"/>
              <a:t>Many algorithms have been developed for various image analysis tasks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/>
              <a:t>Problem</a:t>
            </a:r>
            <a:r>
              <a:rPr lang="en-US" i="0" dirty="0"/>
              <a:t>: many of these image analysis algorithms have been developed for specific experiments</a:t>
            </a:r>
          </a:p>
          <a:p>
            <a:pPr lvl="1">
              <a:buFont typeface="Wingdings" pitchFamily="2" charset="2"/>
              <a:buChar char="§"/>
            </a:pPr>
            <a:r>
              <a:rPr lang="en-US" i="0" dirty="0"/>
              <a:t>Application to different experiments can require retuning of parameters and/or reprogramming of software</a:t>
            </a:r>
          </a:p>
          <a:p>
            <a:pPr marL="530352" lvl="1" indent="0">
              <a:buNone/>
            </a:pPr>
            <a:endParaRPr lang="en-US" i="0" dirty="0"/>
          </a:p>
          <a:p>
            <a:r>
              <a:rPr lang="en-US" sz="3200" b="1" i="1" dirty="0"/>
              <a:t>Solution: MACHINE LEARNING</a:t>
            </a:r>
          </a:p>
          <a:p>
            <a:pPr lvl="1">
              <a:buFont typeface="Wingdings" pitchFamily="2" charset="2"/>
              <a:buChar char="§"/>
            </a:pPr>
            <a:r>
              <a:rPr lang="en-US" i="0" dirty="0"/>
              <a:t>Does not rely on manual parameter adjustment</a:t>
            </a:r>
          </a:p>
          <a:p>
            <a:pPr lvl="1">
              <a:buFont typeface="Wingdings" pitchFamily="2" charset="2"/>
              <a:buChar char="§"/>
            </a:pPr>
            <a:r>
              <a:rPr lang="en-US" i="0" dirty="0"/>
              <a:t>More generalizable method</a:t>
            </a:r>
          </a:p>
          <a:p>
            <a:pPr lvl="1">
              <a:buFont typeface="Wingdings" pitchFamily="2" charset="2"/>
              <a:buChar char="§"/>
            </a:pPr>
            <a:r>
              <a:rPr lang="en-US" i="0" dirty="0"/>
              <a:t>Most common use of machine learning in image analysis: image classification  </a:t>
            </a:r>
          </a:p>
        </p:txBody>
      </p:sp>
    </p:spTree>
    <p:extLst>
      <p:ext uri="{BB962C8B-B14F-4D97-AF65-F5344CB8AC3E}">
        <p14:creationId xmlns:p14="http://schemas.microsoft.com/office/powerpoint/2010/main" val="78040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2822-A5F0-A14E-89E9-D471E22C4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Developments in Image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DE957-7D31-8D4E-B640-443A8DD14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0096"/>
            <a:ext cx="10064496" cy="798576"/>
          </a:xfrm>
        </p:spPr>
        <p:txBody>
          <a:bodyPr>
            <a:noAutofit/>
          </a:bodyPr>
          <a:lstStyle/>
          <a:p>
            <a:r>
              <a:rPr lang="en-US" sz="2400" b="1" i="1" dirty="0"/>
              <a:t>Image Processing</a:t>
            </a:r>
            <a:r>
              <a:rPr lang="en-US" sz="2400" dirty="0"/>
              <a:t>: manipulation of a digitized image, especially to improve image quality and/or to emphasize a specific aspect of the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90C61-B2D7-114C-AAB6-72A0A9C89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776" y="2363978"/>
            <a:ext cx="3995928" cy="2091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6DD757-3522-914A-BF15-531E69884CBE}"/>
              </a:ext>
            </a:extLst>
          </p:cNvPr>
          <p:cNvSpPr txBox="1"/>
          <p:nvPr/>
        </p:nvSpPr>
        <p:spPr>
          <a:xfrm>
            <a:off x="1624584" y="2315210"/>
            <a:ext cx="335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Color &amp; Contrast Enhancement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B9547A-F38C-0344-82DE-099234C4E4DD}"/>
              </a:ext>
            </a:extLst>
          </p:cNvPr>
          <p:cNvSpPr/>
          <p:nvPr/>
        </p:nvSpPr>
        <p:spPr>
          <a:xfrm>
            <a:off x="1563624" y="4419021"/>
            <a:ext cx="36057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petapixel.com</a:t>
            </a:r>
            <a:r>
              <a:rPr lang="en-US" sz="800" dirty="0"/>
              <a:t>/2017/11/01/photo-enhancement-starting-get-crazy/</a:t>
            </a:r>
          </a:p>
        </p:txBody>
      </p:sp>
    </p:spTree>
    <p:extLst>
      <p:ext uri="{BB962C8B-B14F-4D97-AF65-F5344CB8AC3E}">
        <p14:creationId xmlns:p14="http://schemas.microsoft.com/office/powerpoint/2010/main" val="2052108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AD76-96A8-0A4C-95FA-00D0D6A1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Pipeline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76AEA-AACD-D341-86B8-32C2748A42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22"/>
          <a:stretch/>
        </p:blipFill>
        <p:spPr>
          <a:xfrm>
            <a:off x="811164" y="2201196"/>
            <a:ext cx="2351876" cy="3289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47B4EC-B528-0C46-BE43-5A5A763A1AD9}"/>
              </a:ext>
            </a:extLst>
          </p:cNvPr>
          <p:cNvSpPr txBox="1"/>
          <p:nvPr/>
        </p:nvSpPr>
        <p:spPr>
          <a:xfrm>
            <a:off x="648931" y="6585538"/>
            <a:ext cx="3156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(Sommer and </a:t>
            </a:r>
            <a:r>
              <a:rPr lang="en-US" sz="1000" dirty="0" err="1"/>
              <a:t>Gerlich</a:t>
            </a:r>
            <a:r>
              <a:rPr lang="en-US" sz="1000" dirty="0"/>
              <a:t>, 2013)</a:t>
            </a:r>
          </a:p>
        </p:txBody>
      </p:sp>
    </p:spTree>
    <p:extLst>
      <p:ext uri="{BB962C8B-B14F-4D97-AF65-F5344CB8AC3E}">
        <p14:creationId xmlns:p14="http://schemas.microsoft.com/office/powerpoint/2010/main" val="3226370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AD76-96A8-0A4C-95FA-00D0D6A1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Pipeline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76AEA-AACD-D341-86B8-32C2748A42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22"/>
          <a:stretch/>
        </p:blipFill>
        <p:spPr>
          <a:xfrm>
            <a:off x="811164" y="2201196"/>
            <a:ext cx="2351876" cy="3289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A68E56-8986-5841-AF74-1F2582073C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48"/>
          <a:stretch/>
        </p:blipFill>
        <p:spPr>
          <a:xfrm>
            <a:off x="3594593" y="2087102"/>
            <a:ext cx="2351876" cy="342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D355B7-D77E-C04D-8602-0EED7E714F6A}"/>
              </a:ext>
            </a:extLst>
          </p:cNvPr>
          <p:cNvSpPr txBox="1"/>
          <p:nvPr/>
        </p:nvSpPr>
        <p:spPr>
          <a:xfrm>
            <a:off x="3554361" y="2160842"/>
            <a:ext cx="2507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5C647-7CF5-4F42-99FA-B30A4E79EF5B}"/>
              </a:ext>
            </a:extLst>
          </p:cNvPr>
          <p:cNvSpPr txBox="1"/>
          <p:nvPr/>
        </p:nvSpPr>
        <p:spPr>
          <a:xfrm>
            <a:off x="5762605" y="2160842"/>
            <a:ext cx="2507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E176D-02C0-754A-897E-0F28C609F348}"/>
              </a:ext>
            </a:extLst>
          </p:cNvPr>
          <p:cNvSpPr txBox="1"/>
          <p:nvPr/>
        </p:nvSpPr>
        <p:spPr>
          <a:xfrm>
            <a:off x="3617205" y="5296930"/>
            <a:ext cx="2351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2"/>
                </a:solidFill>
              </a:rPr>
              <a:t>Thresholding</a:t>
            </a:r>
            <a:r>
              <a:rPr lang="en-US" dirty="0">
                <a:solidFill>
                  <a:schemeClr val="tx2"/>
                </a:solidFill>
              </a:rPr>
              <a:t>: image segmentation method (identify objects vs. background) → optional 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81EA530B-308B-7D4F-8A78-7124A807A655}"/>
              </a:ext>
            </a:extLst>
          </p:cNvPr>
          <p:cNvSpPr/>
          <p:nvPr/>
        </p:nvSpPr>
        <p:spPr>
          <a:xfrm>
            <a:off x="3118793" y="3617247"/>
            <a:ext cx="494560" cy="3982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9576D9-B7C0-174B-B051-B52DC47A397E}"/>
              </a:ext>
            </a:extLst>
          </p:cNvPr>
          <p:cNvSpPr txBox="1"/>
          <p:nvPr/>
        </p:nvSpPr>
        <p:spPr>
          <a:xfrm>
            <a:off x="648931" y="6585538"/>
            <a:ext cx="3156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(Sommer and </a:t>
            </a:r>
            <a:r>
              <a:rPr lang="en-US" sz="1000" dirty="0" err="1"/>
              <a:t>Gerlich</a:t>
            </a:r>
            <a:r>
              <a:rPr lang="en-US" sz="1000" dirty="0"/>
              <a:t>, 2013)</a:t>
            </a:r>
          </a:p>
        </p:txBody>
      </p:sp>
    </p:spTree>
    <p:extLst>
      <p:ext uri="{BB962C8B-B14F-4D97-AF65-F5344CB8AC3E}">
        <p14:creationId xmlns:p14="http://schemas.microsoft.com/office/powerpoint/2010/main" val="3200962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AD76-96A8-0A4C-95FA-00D0D6A1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Pipeline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76AEA-AACD-D341-86B8-32C2748A42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22"/>
          <a:stretch/>
        </p:blipFill>
        <p:spPr>
          <a:xfrm>
            <a:off x="811164" y="2201196"/>
            <a:ext cx="2351876" cy="3289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A68E56-8986-5841-AF74-1F2582073C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48"/>
          <a:stretch/>
        </p:blipFill>
        <p:spPr>
          <a:xfrm>
            <a:off x="3594593" y="2087102"/>
            <a:ext cx="2351876" cy="342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D355B7-D77E-C04D-8602-0EED7E714F6A}"/>
              </a:ext>
            </a:extLst>
          </p:cNvPr>
          <p:cNvSpPr txBox="1"/>
          <p:nvPr/>
        </p:nvSpPr>
        <p:spPr>
          <a:xfrm>
            <a:off x="3554361" y="2160842"/>
            <a:ext cx="2507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5C647-7CF5-4F42-99FA-B30A4E79EF5B}"/>
              </a:ext>
            </a:extLst>
          </p:cNvPr>
          <p:cNvSpPr txBox="1"/>
          <p:nvPr/>
        </p:nvSpPr>
        <p:spPr>
          <a:xfrm>
            <a:off x="5762605" y="2160842"/>
            <a:ext cx="2507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E176D-02C0-754A-897E-0F28C609F348}"/>
              </a:ext>
            </a:extLst>
          </p:cNvPr>
          <p:cNvSpPr txBox="1"/>
          <p:nvPr/>
        </p:nvSpPr>
        <p:spPr>
          <a:xfrm>
            <a:off x="3617205" y="5296930"/>
            <a:ext cx="2351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2"/>
                </a:solidFill>
              </a:rPr>
              <a:t>Thresholding</a:t>
            </a:r>
            <a:r>
              <a:rPr lang="en-US" dirty="0">
                <a:solidFill>
                  <a:schemeClr val="tx2"/>
                </a:solidFill>
              </a:rPr>
              <a:t>: image segmentation method (identify objects vs. background) → optional 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81EA530B-308B-7D4F-8A78-7124A807A655}"/>
              </a:ext>
            </a:extLst>
          </p:cNvPr>
          <p:cNvSpPr/>
          <p:nvPr/>
        </p:nvSpPr>
        <p:spPr>
          <a:xfrm>
            <a:off x="3118793" y="3617247"/>
            <a:ext cx="494560" cy="3982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90D082-1CAE-364C-969E-7071F3C87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699" y="2160842"/>
            <a:ext cx="2184400" cy="40640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9B838171-EDA1-2B46-AF9F-F3867D69F948}"/>
              </a:ext>
            </a:extLst>
          </p:cNvPr>
          <p:cNvSpPr/>
          <p:nvPr/>
        </p:nvSpPr>
        <p:spPr>
          <a:xfrm>
            <a:off x="5866908" y="3636914"/>
            <a:ext cx="494560" cy="3982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2EEA2-A271-4645-A02E-75CAD3099237}"/>
              </a:ext>
            </a:extLst>
          </p:cNvPr>
          <p:cNvSpPr txBox="1"/>
          <p:nvPr/>
        </p:nvSpPr>
        <p:spPr>
          <a:xfrm>
            <a:off x="648931" y="6585538"/>
            <a:ext cx="3156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(Sommer and </a:t>
            </a:r>
            <a:r>
              <a:rPr lang="en-US" sz="1000" dirty="0" err="1"/>
              <a:t>Gerlich</a:t>
            </a:r>
            <a:r>
              <a:rPr lang="en-US" sz="1000" dirty="0"/>
              <a:t>, 2013)</a:t>
            </a:r>
          </a:p>
        </p:txBody>
      </p:sp>
    </p:spTree>
    <p:extLst>
      <p:ext uri="{BB962C8B-B14F-4D97-AF65-F5344CB8AC3E}">
        <p14:creationId xmlns:p14="http://schemas.microsoft.com/office/powerpoint/2010/main" val="1367957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AD76-96A8-0A4C-95FA-00D0D6A1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Pipeline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76AEA-AACD-D341-86B8-32C2748A42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22"/>
          <a:stretch/>
        </p:blipFill>
        <p:spPr>
          <a:xfrm>
            <a:off x="811164" y="2201196"/>
            <a:ext cx="2351876" cy="3289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A68E56-8986-5841-AF74-1F2582073C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48"/>
          <a:stretch/>
        </p:blipFill>
        <p:spPr>
          <a:xfrm>
            <a:off x="3594593" y="2087102"/>
            <a:ext cx="2351876" cy="342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D355B7-D77E-C04D-8602-0EED7E714F6A}"/>
              </a:ext>
            </a:extLst>
          </p:cNvPr>
          <p:cNvSpPr txBox="1"/>
          <p:nvPr/>
        </p:nvSpPr>
        <p:spPr>
          <a:xfrm>
            <a:off x="3554361" y="2160842"/>
            <a:ext cx="2507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5C647-7CF5-4F42-99FA-B30A4E79EF5B}"/>
              </a:ext>
            </a:extLst>
          </p:cNvPr>
          <p:cNvSpPr txBox="1"/>
          <p:nvPr/>
        </p:nvSpPr>
        <p:spPr>
          <a:xfrm>
            <a:off x="5762605" y="2160842"/>
            <a:ext cx="2507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E176D-02C0-754A-897E-0F28C609F348}"/>
              </a:ext>
            </a:extLst>
          </p:cNvPr>
          <p:cNvSpPr txBox="1"/>
          <p:nvPr/>
        </p:nvSpPr>
        <p:spPr>
          <a:xfrm>
            <a:off x="3617205" y="5296930"/>
            <a:ext cx="2351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2"/>
                </a:solidFill>
              </a:rPr>
              <a:t>Thresholding</a:t>
            </a:r>
            <a:r>
              <a:rPr lang="en-US" dirty="0">
                <a:solidFill>
                  <a:schemeClr val="tx2"/>
                </a:solidFill>
              </a:rPr>
              <a:t>: image segmentation method (identify objects vs. background) → optional 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81EA530B-308B-7D4F-8A78-7124A807A655}"/>
              </a:ext>
            </a:extLst>
          </p:cNvPr>
          <p:cNvSpPr/>
          <p:nvPr/>
        </p:nvSpPr>
        <p:spPr>
          <a:xfrm>
            <a:off x="3118793" y="3617247"/>
            <a:ext cx="494560" cy="3982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90D082-1CAE-364C-969E-7071F3C87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699" y="2160842"/>
            <a:ext cx="2184400" cy="40640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9B838171-EDA1-2B46-AF9F-F3867D69F948}"/>
              </a:ext>
            </a:extLst>
          </p:cNvPr>
          <p:cNvSpPr/>
          <p:nvPr/>
        </p:nvSpPr>
        <p:spPr>
          <a:xfrm>
            <a:off x="5866908" y="3636914"/>
            <a:ext cx="494560" cy="3982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C0C560-F3B8-4F45-9E26-3440F5E08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6318" y="2038144"/>
            <a:ext cx="2159000" cy="4279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E36A9E9-AF33-8547-B8F9-4F2757E4914C}"/>
              </a:ext>
            </a:extLst>
          </p:cNvPr>
          <p:cNvSpPr txBox="1"/>
          <p:nvPr/>
        </p:nvSpPr>
        <p:spPr>
          <a:xfrm>
            <a:off x="8637313" y="2154293"/>
            <a:ext cx="41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04E1CE-B329-8A49-B89F-DC5678F8DD45}"/>
              </a:ext>
            </a:extLst>
          </p:cNvPr>
          <p:cNvSpPr txBox="1"/>
          <p:nvPr/>
        </p:nvSpPr>
        <p:spPr>
          <a:xfrm>
            <a:off x="10248659" y="2131346"/>
            <a:ext cx="6351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0A5AB3D-4EDD-4941-93DC-A4635B1B0962}"/>
              </a:ext>
            </a:extLst>
          </p:cNvPr>
          <p:cNvSpPr/>
          <p:nvPr/>
        </p:nvSpPr>
        <p:spPr>
          <a:xfrm>
            <a:off x="8202071" y="3671330"/>
            <a:ext cx="494560" cy="3982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C84443-DEDF-0440-9858-3D42D1A12022}"/>
              </a:ext>
            </a:extLst>
          </p:cNvPr>
          <p:cNvSpPr txBox="1"/>
          <p:nvPr/>
        </p:nvSpPr>
        <p:spPr>
          <a:xfrm>
            <a:off x="10684715" y="5213964"/>
            <a:ext cx="4847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9F4587-ADB5-6546-A4A5-67CCABB9A4D2}"/>
              </a:ext>
            </a:extLst>
          </p:cNvPr>
          <p:cNvSpPr txBox="1"/>
          <p:nvPr/>
        </p:nvSpPr>
        <p:spPr>
          <a:xfrm>
            <a:off x="648931" y="6585538"/>
            <a:ext cx="3156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(Sommer and </a:t>
            </a:r>
            <a:r>
              <a:rPr lang="en-US" sz="1000" dirty="0" err="1"/>
              <a:t>Gerlich</a:t>
            </a:r>
            <a:r>
              <a:rPr lang="en-US" sz="1000" dirty="0"/>
              <a:t>, 2013)</a:t>
            </a:r>
          </a:p>
        </p:txBody>
      </p:sp>
    </p:spTree>
    <p:extLst>
      <p:ext uri="{BB962C8B-B14F-4D97-AF65-F5344CB8AC3E}">
        <p14:creationId xmlns:p14="http://schemas.microsoft.com/office/powerpoint/2010/main" val="30624579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AD76-96A8-0A4C-95FA-00D0D6A1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Pipeline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A68E56-8986-5841-AF74-1F2582073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8"/>
          <a:stretch/>
        </p:blipFill>
        <p:spPr>
          <a:xfrm>
            <a:off x="866144" y="2116598"/>
            <a:ext cx="2351876" cy="342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90D082-1CAE-364C-969E-7071F3C87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3" y="2160842"/>
            <a:ext cx="2184400" cy="40640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9B838171-EDA1-2B46-AF9F-F3867D69F948}"/>
              </a:ext>
            </a:extLst>
          </p:cNvPr>
          <p:cNvSpPr/>
          <p:nvPr/>
        </p:nvSpPr>
        <p:spPr>
          <a:xfrm>
            <a:off x="3138461" y="3636914"/>
            <a:ext cx="494560" cy="3982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C0C560-F3B8-4F45-9E26-3440F5E08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098" y="2038144"/>
            <a:ext cx="2159000" cy="4279900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70A5AB3D-4EDD-4941-93DC-A4635B1B0962}"/>
              </a:ext>
            </a:extLst>
          </p:cNvPr>
          <p:cNvSpPr/>
          <p:nvPr/>
        </p:nvSpPr>
        <p:spPr>
          <a:xfrm>
            <a:off x="5724346" y="3671330"/>
            <a:ext cx="494560" cy="3982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9F4587-ADB5-6546-A4A5-67CCABB9A4D2}"/>
              </a:ext>
            </a:extLst>
          </p:cNvPr>
          <p:cNvSpPr txBox="1"/>
          <p:nvPr/>
        </p:nvSpPr>
        <p:spPr>
          <a:xfrm>
            <a:off x="648931" y="6585538"/>
            <a:ext cx="3156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(Sommer and </a:t>
            </a:r>
            <a:r>
              <a:rPr lang="en-US" sz="1000" dirty="0" err="1"/>
              <a:t>Gerlich</a:t>
            </a:r>
            <a:r>
              <a:rPr lang="en-US" sz="1000" dirty="0"/>
              <a:t>, 2013)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53F8F1-300A-EB45-9E96-59F174A42007}"/>
              </a:ext>
            </a:extLst>
          </p:cNvPr>
          <p:cNvSpPr txBox="1"/>
          <p:nvPr/>
        </p:nvSpPr>
        <p:spPr>
          <a:xfrm>
            <a:off x="776751" y="2160842"/>
            <a:ext cx="2507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2C7572-3B64-124A-A1B6-B3D778127ECE}"/>
              </a:ext>
            </a:extLst>
          </p:cNvPr>
          <p:cNvSpPr txBox="1"/>
          <p:nvPr/>
        </p:nvSpPr>
        <p:spPr>
          <a:xfrm>
            <a:off x="3041039" y="2116598"/>
            <a:ext cx="2507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6AB087-BC38-2E44-8209-837BFEAB1FA4}"/>
              </a:ext>
            </a:extLst>
          </p:cNvPr>
          <p:cNvSpPr txBox="1"/>
          <p:nvPr/>
        </p:nvSpPr>
        <p:spPr>
          <a:xfrm>
            <a:off x="8197573" y="5176266"/>
            <a:ext cx="4847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53FF90-C1D9-814F-ACC4-9146223DCCAA}"/>
              </a:ext>
            </a:extLst>
          </p:cNvPr>
          <p:cNvSpPr txBox="1"/>
          <p:nvPr/>
        </p:nvSpPr>
        <p:spPr>
          <a:xfrm>
            <a:off x="7727590" y="2160842"/>
            <a:ext cx="5905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45D342-2DAA-A843-8765-9E05FD53A8DA}"/>
              </a:ext>
            </a:extLst>
          </p:cNvPr>
          <p:cNvSpPr txBox="1"/>
          <p:nvPr/>
        </p:nvSpPr>
        <p:spPr>
          <a:xfrm>
            <a:off x="6040740" y="2116598"/>
            <a:ext cx="4847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587FD9-AF2D-A649-A10A-BBB0DD0BB1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840"/>
          <a:stretch/>
        </p:blipFill>
        <p:spPr>
          <a:xfrm>
            <a:off x="8115301" y="2211442"/>
            <a:ext cx="2747771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317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AD76-96A8-0A4C-95FA-00D0D6A1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Pipeline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A68E56-8986-5841-AF74-1F2582073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8"/>
          <a:stretch/>
        </p:blipFill>
        <p:spPr>
          <a:xfrm>
            <a:off x="866144" y="2116598"/>
            <a:ext cx="2351876" cy="342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90D082-1CAE-364C-969E-7071F3C87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3" y="2160842"/>
            <a:ext cx="2184400" cy="40640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9B838171-EDA1-2B46-AF9F-F3867D69F948}"/>
              </a:ext>
            </a:extLst>
          </p:cNvPr>
          <p:cNvSpPr/>
          <p:nvPr/>
        </p:nvSpPr>
        <p:spPr>
          <a:xfrm>
            <a:off x="3138461" y="3636914"/>
            <a:ext cx="494560" cy="3982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C0C560-F3B8-4F45-9E26-3440F5E08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098" y="2038144"/>
            <a:ext cx="2159000" cy="4279900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70A5AB3D-4EDD-4941-93DC-A4635B1B0962}"/>
              </a:ext>
            </a:extLst>
          </p:cNvPr>
          <p:cNvSpPr/>
          <p:nvPr/>
        </p:nvSpPr>
        <p:spPr>
          <a:xfrm>
            <a:off x="5724346" y="3671330"/>
            <a:ext cx="494560" cy="3982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9F4587-ADB5-6546-A4A5-67CCABB9A4D2}"/>
              </a:ext>
            </a:extLst>
          </p:cNvPr>
          <p:cNvSpPr txBox="1"/>
          <p:nvPr/>
        </p:nvSpPr>
        <p:spPr>
          <a:xfrm>
            <a:off x="648931" y="6585538"/>
            <a:ext cx="3156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(Sommer and </a:t>
            </a:r>
            <a:r>
              <a:rPr lang="en-US" sz="1000" dirty="0" err="1"/>
              <a:t>Gerlich</a:t>
            </a:r>
            <a:r>
              <a:rPr lang="en-US" sz="1000" dirty="0"/>
              <a:t>, 2013)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53F8F1-300A-EB45-9E96-59F174A42007}"/>
              </a:ext>
            </a:extLst>
          </p:cNvPr>
          <p:cNvSpPr txBox="1"/>
          <p:nvPr/>
        </p:nvSpPr>
        <p:spPr>
          <a:xfrm>
            <a:off x="776751" y="2160842"/>
            <a:ext cx="2507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2C7572-3B64-124A-A1B6-B3D778127ECE}"/>
              </a:ext>
            </a:extLst>
          </p:cNvPr>
          <p:cNvSpPr txBox="1"/>
          <p:nvPr/>
        </p:nvSpPr>
        <p:spPr>
          <a:xfrm>
            <a:off x="3041039" y="2116598"/>
            <a:ext cx="2507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6AB087-BC38-2E44-8209-837BFEAB1FA4}"/>
              </a:ext>
            </a:extLst>
          </p:cNvPr>
          <p:cNvSpPr txBox="1"/>
          <p:nvPr/>
        </p:nvSpPr>
        <p:spPr>
          <a:xfrm>
            <a:off x="8197573" y="5176266"/>
            <a:ext cx="4847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53FF90-C1D9-814F-ACC4-9146223DCCAA}"/>
              </a:ext>
            </a:extLst>
          </p:cNvPr>
          <p:cNvSpPr txBox="1"/>
          <p:nvPr/>
        </p:nvSpPr>
        <p:spPr>
          <a:xfrm>
            <a:off x="7727590" y="2160842"/>
            <a:ext cx="5905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45D342-2DAA-A843-8765-9E05FD53A8DA}"/>
              </a:ext>
            </a:extLst>
          </p:cNvPr>
          <p:cNvSpPr txBox="1"/>
          <p:nvPr/>
        </p:nvSpPr>
        <p:spPr>
          <a:xfrm>
            <a:off x="6040740" y="2116598"/>
            <a:ext cx="4847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587FD9-AF2D-A649-A10A-BBB0DD0BB1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13"/>
          <a:stretch/>
        </p:blipFill>
        <p:spPr>
          <a:xfrm>
            <a:off x="8115301" y="2211442"/>
            <a:ext cx="2759963" cy="4013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6055C5-D7DD-F340-AA50-4B34400A8153}"/>
              </a:ext>
            </a:extLst>
          </p:cNvPr>
          <p:cNvSpPr txBox="1"/>
          <p:nvPr/>
        </p:nvSpPr>
        <p:spPr>
          <a:xfrm>
            <a:off x="10290339" y="5710535"/>
            <a:ext cx="19514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tx2"/>
                </a:solidFill>
              </a:rPr>
              <a:t>Prediction of pixel, object, or image classes</a:t>
            </a: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120D9A11-F3EB-D847-8077-7F98FA651310}"/>
              </a:ext>
            </a:extLst>
          </p:cNvPr>
          <p:cNvSpPr/>
          <p:nvPr/>
        </p:nvSpPr>
        <p:spPr>
          <a:xfrm rot="5400000">
            <a:off x="10485312" y="4940709"/>
            <a:ext cx="797206" cy="634385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8860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AD76-96A8-0A4C-95FA-00D0D6A1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Pipeline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A68E56-8986-5841-AF74-1F2582073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8"/>
          <a:stretch/>
        </p:blipFill>
        <p:spPr>
          <a:xfrm>
            <a:off x="866144" y="2116598"/>
            <a:ext cx="2351876" cy="342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90D082-1CAE-364C-969E-7071F3C87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3" y="2160842"/>
            <a:ext cx="2184400" cy="40640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9B838171-EDA1-2B46-AF9F-F3867D69F948}"/>
              </a:ext>
            </a:extLst>
          </p:cNvPr>
          <p:cNvSpPr/>
          <p:nvPr/>
        </p:nvSpPr>
        <p:spPr>
          <a:xfrm>
            <a:off x="3138461" y="3636914"/>
            <a:ext cx="494560" cy="3982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C0C560-F3B8-4F45-9E26-3440F5E08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098" y="2038144"/>
            <a:ext cx="2159000" cy="4279900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70A5AB3D-4EDD-4941-93DC-A4635B1B0962}"/>
              </a:ext>
            </a:extLst>
          </p:cNvPr>
          <p:cNvSpPr/>
          <p:nvPr/>
        </p:nvSpPr>
        <p:spPr>
          <a:xfrm>
            <a:off x="5724346" y="3671330"/>
            <a:ext cx="494560" cy="3982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9F4587-ADB5-6546-A4A5-67CCABB9A4D2}"/>
              </a:ext>
            </a:extLst>
          </p:cNvPr>
          <p:cNvSpPr txBox="1"/>
          <p:nvPr/>
        </p:nvSpPr>
        <p:spPr>
          <a:xfrm>
            <a:off x="648931" y="6585538"/>
            <a:ext cx="3156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(Sommer and </a:t>
            </a:r>
            <a:r>
              <a:rPr lang="en-US" sz="1000" dirty="0" err="1"/>
              <a:t>Gerlich</a:t>
            </a:r>
            <a:r>
              <a:rPr lang="en-US" sz="1000" dirty="0"/>
              <a:t>, 2013)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53F8F1-300A-EB45-9E96-59F174A42007}"/>
              </a:ext>
            </a:extLst>
          </p:cNvPr>
          <p:cNvSpPr txBox="1"/>
          <p:nvPr/>
        </p:nvSpPr>
        <p:spPr>
          <a:xfrm>
            <a:off x="776751" y="2160842"/>
            <a:ext cx="2507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2C7572-3B64-124A-A1B6-B3D778127ECE}"/>
              </a:ext>
            </a:extLst>
          </p:cNvPr>
          <p:cNvSpPr txBox="1"/>
          <p:nvPr/>
        </p:nvSpPr>
        <p:spPr>
          <a:xfrm>
            <a:off x="3041039" y="2116598"/>
            <a:ext cx="2507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6AB087-BC38-2E44-8209-837BFEAB1FA4}"/>
              </a:ext>
            </a:extLst>
          </p:cNvPr>
          <p:cNvSpPr txBox="1"/>
          <p:nvPr/>
        </p:nvSpPr>
        <p:spPr>
          <a:xfrm>
            <a:off x="8197573" y="5176266"/>
            <a:ext cx="4847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53FF90-C1D9-814F-ACC4-9146223DCCAA}"/>
              </a:ext>
            </a:extLst>
          </p:cNvPr>
          <p:cNvSpPr txBox="1"/>
          <p:nvPr/>
        </p:nvSpPr>
        <p:spPr>
          <a:xfrm>
            <a:off x="7727590" y="2160842"/>
            <a:ext cx="5905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45D342-2DAA-A843-8765-9E05FD53A8DA}"/>
              </a:ext>
            </a:extLst>
          </p:cNvPr>
          <p:cNvSpPr txBox="1"/>
          <p:nvPr/>
        </p:nvSpPr>
        <p:spPr>
          <a:xfrm>
            <a:off x="6040740" y="2116598"/>
            <a:ext cx="4847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587FD9-AF2D-A649-A10A-BBB0DD0BB1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840"/>
          <a:stretch/>
        </p:blipFill>
        <p:spPr>
          <a:xfrm>
            <a:off x="8115301" y="2211442"/>
            <a:ext cx="2747771" cy="4013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6055C5-D7DD-F340-AA50-4B34400A8153}"/>
              </a:ext>
            </a:extLst>
          </p:cNvPr>
          <p:cNvSpPr txBox="1"/>
          <p:nvPr/>
        </p:nvSpPr>
        <p:spPr>
          <a:xfrm>
            <a:off x="10290339" y="5710535"/>
            <a:ext cx="19514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tx2"/>
                </a:solidFill>
              </a:rPr>
              <a:t>Prediction of pixel, object, or image classes</a:t>
            </a: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120D9A11-F3EB-D847-8077-7F98FA651310}"/>
              </a:ext>
            </a:extLst>
          </p:cNvPr>
          <p:cNvSpPr/>
          <p:nvPr/>
        </p:nvSpPr>
        <p:spPr>
          <a:xfrm rot="5400000">
            <a:off x="10485312" y="4940709"/>
            <a:ext cx="797206" cy="634385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704EC78-BF92-BD41-A30C-1544FC76C8A3}"/>
              </a:ext>
            </a:extLst>
          </p:cNvPr>
          <p:cNvSpPr/>
          <p:nvPr/>
        </p:nvSpPr>
        <p:spPr>
          <a:xfrm>
            <a:off x="8115301" y="5252686"/>
            <a:ext cx="910712" cy="6909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90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B14A-BCE9-DC4A-BDB1-8A722F1C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1A182-2A2A-F84A-97F7-F180A516D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8129"/>
            <a:ext cx="9601200" cy="4739148"/>
          </a:xfrm>
        </p:spPr>
        <p:txBody>
          <a:bodyPr>
            <a:normAutofit/>
          </a:bodyPr>
          <a:lstStyle/>
          <a:p>
            <a:r>
              <a:rPr lang="en-US" dirty="0"/>
              <a:t>Majority of machine learning in cell biology uses supervised learning </a:t>
            </a:r>
          </a:p>
        </p:txBody>
      </p:sp>
    </p:spTree>
    <p:extLst>
      <p:ext uri="{BB962C8B-B14F-4D97-AF65-F5344CB8AC3E}">
        <p14:creationId xmlns:p14="http://schemas.microsoft.com/office/powerpoint/2010/main" val="1314110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B14A-BCE9-DC4A-BDB1-8A722F1C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1A182-2A2A-F84A-97F7-F180A516D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8129"/>
            <a:ext cx="9601200" cy="4739148"/>
          </a:xfrm>
        </p:spPr>
        <p:txBody>
          <a:bodyPr>
            <a:normAutofit/>
          </a:bodyPr>
          <a:lstStyle/>
          <a:p>
            <a:r>
              <a:rPr lang="en-US" dirty="0"/>
              <a:t>Majority of machine learning in cell biology uses supervised learning 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/>
              <a:t>Supervised</a:t>
            </a:r>
            <a:r>
              <a:rPr lang="en-US" i="0" dirty="0"/>
              <a:t>: possible outputs/labels are already known</a:t>
            </a:r>
          </a:p>
        </p:txBody>
      </p:sp>
    </p:spTree>
    <p:extLst>
      <p:ext uri="{BB962C8B-B14F-4D97-AF65-F5344CB8AC3E}">
        <p14:creationId xmlns:p14="http://schemas.microsoft.com/office/powerpoint/2010/main" val="31445555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B14A-BCE9-DC4A-BDB1-8A722F1C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Machine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D1A182-2A2A-F84A-97F7-F180A516D3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68129"/>
                <a:ext cx="9601200" cy="47391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Majority of machine learning in cell biology uses supervised learning 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b="1" dirty="0"/>
                  <a:t>Supervised</a:t>
                </a:r>
                <a:r>
                  <a:rPr lang="en-US" i="0" dirty="0"/>
                  <a:t>: possible outputs/labels are already known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i="0" dirty="0"/>
                  <a:t>Given the </a:t>
                </a:r>
                <a:r>
                  <a:rPr lang="en-US" b="1" dirty="0"/>
                  <a:t>instance space </a:t>
                </a:r>
                <a:r>
                  <a:rPr lang="en-US" dirty="0"/>
                  <a:t>X</a:t>
                </a:r>
                <a:r>
                  <a:rPr lang="en-US" i="0" dirty="0"/>
                  <a:t> and </a:t>
                </a:r>
                <a:r>
                  <a:rPr lang="en-US" b="1" dirty="0"/>
                  <a:t>label space </a:t>
                </a:r>
                <a:r>
                  <a:rPr lang="en-US" dirty="0"/>
                  <a:t>Y</a:t>
                </a:r>
                <a:r>
                  <a:rPr lang="en-US" i="0" dirty="0"/>
                  <a:t>, there exists some target function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0" dirty="0"/>
                  <a:t>that</a:t>
                </a:r>
                <a:r>
                  <a:rPr lang="en-US" b="1" dirty="0"/>
                  <a:t> </a:t>
                </a:r>
                <a:r>
                  <a:rPr lang="en-US" i="0" dirty="0"/>
                  <a:t>outputs the correct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0" dirty="0"/>
                  <a:t> in the label space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D1A182-2A2A-F84A-97F7-F180A516D3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68129"/>
                <a:ext cx="9601200" cy="4739148"/>
              </a:xfrm>
              <a:blipFill>
                <a:blip r:embed="rId2"/>
                <a:stretch>
                  <a:fillRect l="-661" t="-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59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2822-A5F0-A14E-89E9-D471E22C4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Developments in Image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DE957-7D31-8D4E-B640-443A8DD14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0096"/>
            <a:ext cx="10064496" cy="798576"/>
          </a:xfrm>
        </p:spPr>
        <p:txBody>
          <a:bodyPr>
            <a:noAutofit/>
          </a:bodyPr>
          <a:lstStyle/>
          <a:p>
            <a:r>
              <a:rPr lang="en-US" sz="2400" b="1" i="1" dirty="0"/>
              <a:t>Image Processing</a:t>
            </a:r>
            <a:r>
              <a:rPr lang="en-US" sz="2400" dirty="0"/>
              <a:t>: manipulation of a digitized image, especially to improve image quality and/or to emphasize a specific aspect of the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90C61-B2D7-114C-AAB6-72A0A9C89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776" y="2363978"/>
            <a:ext cx="3995928" cy="2091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6DD757-3522-914A-BF15-531E69884CBE}"/>
              </a:ext>
            </a:extLst>
          </p:cNvPr>
          <p:cNvSpPr txBox="1"/>
          <p:nvPr/>
        </p:nvSpPr>
        <p:spPr>
          <a:xfrm>
            <a:off x="1624584" y="2315210"/>
            <a:ext cx="335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Color &amp; Contrast Enhancement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B9547A-F38C-0344-82DE-099234C4E4DD}"/>
              </a:ext>
            </a:extLst>
          </p:cNvPr>
          <p:cNvSpPr/>
          <p:nvPr/>
        </p:nvSpPr>
        <p:spPr>
          <a:xfrm>
            <a:off x="1563624" y="4419021"/>
            <a:ext cx="36057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petapixel.com</a:t>
            </a:r>
            <a:r>
              <a:rPr lang="en-US" sz="800" dirty="0"/>
              <a:t>/2017/11/01/photo-enhancement-starting-get-crazy/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5AC7FA-8E6C-E240-BBD4-0B30DEB5D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820" y="2590292"/>
            <a:ext cx="6153548" cy="24152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8F1EE9-5300-CD4C-921A-A94223DA0A10}"/>
              </a:ext>
            </a:extLst>
          </p:cNvPr>
          <p:cNvSpPr txBox="1"/>
          <p:nvPr/>
        </p:nvSpPr>
        <p:spPr>
          <a:xfrm>
            <a:off x="5800852" y="2350770"/>
            <a:ext cx="335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Image Registration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0E9C5C-2B84-B841-8E03-224C5E334069}"/>
              </a:ext>
            </a:extLst>
          </p:cNvPr>
          <p:cNvSpPr/>
          <p:nvPr/>
        </p:nvSpPr>
        <p:spPr>
          <a:xfrm>
            <a:off x="5488527" y="4742800"/>
            <a:ext cx="31232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www.mathworks.com</a:t>
            </a:r>
            <a:r>
              <a:rPr lang="en-US" sz="800" dirty="0"/>
              <a:t>/discovery/image-</a:t>
            </a:r>
            <a:r>
              <a:rPr lang="en-US" sz="800" dirty="0" err="1"/>
              <a:t>registration.html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46029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B14A-BCE9-DC4A-BDB1-8A722F1C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Machine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D1A182-2A2A-F84A-97F7-F180A516D3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68129"/>
                <a:ext cx="9601200" cy="47391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Majority of machine learning in cell biology uses supervised learning 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b="1" dirty="0"/>
                  <a:t>Supervised</a:t>
                </a:r>
                <a:r>
                  <a:rPr lang="en-US" i="0" dirty="0"/>
                  <a:t>: possible outputs/labels are already known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i="0" dirty="0"/>
                  <a:t>Given the </a:t>
                </a:r>
                <a:r>
                  <a:rPr lang="en-US" b="1" dirty="0"/>
                  <a:t>instance space </a:t>
                </a:r>
                <a:r>
                  <a:rPr lang="en-US" dirty="0"/>
                  <a:t>X</a:t>
                </a:r>
                <a:r>
                  <a:rPr lang="en-US" i="0" dirty="0"/>
                  <a:t> and </a:t>
                </a:r>
                <a:r>
                  <a:rPr lang="en-US" b="1" dirty="0"/>
                  <a:t>label space </a:t>
                </a:r>
                <a:r>
                  <a:rPr lang="en-US" dirty="0"/>
                  <a:t>Y</a:t>
                </a:r>
                <a:r>
                  <a:rPr lang="en-US" i="0" dirty="0"/>
                  <a:t>, there exists some target function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0" dirty="0"/>
                  <a:t>that</a:t>
                </a:r>
                <a:r>
                  <a:rPr lang="en-US" b="1" dirty="0"/>
                  <a:t> </a:t>
                </a:r>
                <a:r>
                  <a:rPr lang="en-US" i="0" dirty="0"/>
                  <a:t>outputs the correct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0" dirty="0"/>
                  <a:t> in the label space</a:t>
                </a: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i="0" dirty="0"/>
                  <a:t> is learned from a given set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i="0" dirty="0"/>
                  <a:t> pairs</a:t>
                </a:r>
              </a:p>
              <a:p>
                <a:pPr marL="530352" lvl="1" indent="0">
                  <a:buNone/>
                </a:pPr>
                <a:endParaRPr lang="en-US" i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D1A182-2A2A-F84A-97F7-F180A516D3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68129"/>
                <a:ext cx="9601200" cy="4739148"/>
              </a:xfrm>
              <a:blipFill>
                <a:blip r:embed="rId2"/>
                <a:stretch>
                  <a:fillRect l="-661" t="-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0621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B14A-BCE9-DC4A-BDB1-8A722F1C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Machine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D1A182-2A2A-F84A-97F7-F180A516D3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68129"/>
                <a:ext cx="9601200" cy="47391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Majority of machine learning in cell biology uses supervised learning 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b="1" dirty="0"/>
                  <a:t>Supervised</a:t>
                </a:r>
                <a:r>
                  <a:rPr lang="en-US" i="0" dirty="0"/>
                  <a:t>: possible outputs/labels are already known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i="0" dirty="0"/>
                  <a:t>Given the </a:t>
                </a:r>
                <a:r>
                  <a:rPr lang="en-US" b="1" dirty="0"/>
                  <a:t>instance space </a:t>
                </a:r>
                <a:r>
                  <a:rPr lang="en-US" dirty="0"/>
                  <a:t>X</a:t>
                </a:r>
                <a:r>
                  <a:rPr lang="en-US" i="0" dirty="0"/>
                  <a:t> and </a:t>
                </a:r>
                <a:r>
                  <a:rPr lang="en-US" b="1" dirty="0"/>
                  <a:t>label space </a:t>
                </a:r>
                <a:r>
                  <a:rPr lang="en-US" dirty="0"/>
                  <a:t>Y</a:t>
                </a:r>
                <a:r>
                  <a:rPr lang="en-US" i="0" dirty="0"/>
                  <a:t>, there exists some target function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0" dirty="0"/>
                  <a:t>that</a:t>
                </a:r>
                <a:r>
                  <a:rPr lang="en-US" b="1" dirty="0"/>
                  <a:t> </a:t>
                </a:r>
                <a:r>
                  <a:rPr lang="en-US" i="0" dirty="0"/>
                  <a:t>outputs the correct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0" dirty="0"/>
                  <a:t> in the label space</a:t>
                </a: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i="0" dirty="0"/>
                  <a:t> is learned from a given set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i="0" dirty="0"/>
                  <a:t> pairs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b="1" dirty="0"/>
                  <a:t>Goal</a:t>
                </a:r>
                <a:r>
                  <a:rPr lang="en-US" i="0" dirty="0"/>
                  <a:t>: find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0" dirty="0"/>
                  <a:t>that is close (preferably identical) to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0" dirty="0"/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i="0" dirty="0"/>
                  <a:t> is the learned model → evaluated by objective function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D1A182-2A2A-F84A-97F7-F180A516D3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68129"/>
                <a:ext cx="9601200" cy="4739148"/>
              </a:xfrm>
              <a:blipFill>
                <a:blip r:embed="rId2"/>
                <a:stretch>
                  <a:fillRect l="-661" t="-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79064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B14A-BCE9-DC4A-BDB1-8A722F1C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Machine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D1A182-2A2A-F84A-97F7-F180A516D3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68129"/>
                <a:ext cx="9601200" cy="47391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Majority of machine learning in cell biology uses supervised learning 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b="1" dirty="0"/>
                  <a:t>Supervised</a:t>
                </a:r>
                <a:r>
                  <a:rPr lang="en-US" i="0" dirty="0"/>
                  <a:t>: possible outputs/labels are already known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i="0" dirty="0"/>
                  <a:t>Given the </a:t>
                </a:r>
                <a:r>
                  <a:rPr lang="en-US" b="1" dirty="0"/>
                  <a:t>instance space </a:t>
                </a:r>
                <a:r>
                  <a:rPr lang="en-US" dirty="0"/>
                  <a:t>X</a:t>
                </a:r>
                <a:r>
                  <a:rPr lang="en-US" i="0" dirty="0"/>
                  <a:t> and </a:t>
                </a:r>
                <a:r>
                  <a:rPr lang="en-US" b="1" dirty="0"/>
                  <a:t>label space </a:t>
                </a:r>
                <a:r>
                  <a:rPr lang="en-US" dirty="0"/>
                  <a:t>Y</a:t>
                </a:r>
                <a:r>
                  <a:rPr lang="en-US" i="0" dirty="0"/>
                  <a:t>, there exists some target function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0" dirty="0"/>
                  <a:t>that</a:t>
                </a:r>
                <a:r>
                  <a:rPr lang="en-US" b="1" dirty="0"/>
                  <a:t> </a:t>
                </a:r>
                <a:r>
                  <a:rPr lang="en-US" i="0" dirty="0"/>
                  <a:t>outputs the correct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0" dirty="0"/>
                  <a:t> in the label space</a:t>
                </a: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i="0" dirty="0"/>
                  <a:t> is learned from a given set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i="0" dirty="0"/>
                  <a:t> pairs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b="1" dirty="0"/>
                  <a:t>Goal</a:t>
                </a:r>
                <a:r>
                  <a:rPr lang="en-US" i="0" dirty="0"/>
                  <a:t>: find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0" dirty="0"/>
                  <a:t>that is close (preferably identical) to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0" dirty="0"/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i="0" dirty="0"/>
                  <a:t> is the learned model → evaluated by objective function</a:t>
                </a:r>
              </a:p>
              <a:p>
                <a:r>
                  <a:rPr lang="en-US" dirty="0"/>
                  <a:t>Want to obtain a learner that generalizes well (i.e. not overfitting)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D1A182-2A2A-F84A-97F7-F180A516D3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68129"/>
                <a:ext cx="9601200" cy="4739148"/>
              </a:xfrm>
              <a:blipFill>
                <a:blip r:embed="rId2"/>
                <a:stretch>
                  <a:fillRect l="-661" t="-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4955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B14A-BCE9-DC4A-BDB1-8A722F1C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Machine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D1A182-2A2A-F84A-97F7-F180A516D3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68129"/>
                <a:ext cx="9601200" cy="47391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Majority of machine learning in cell biology uses supervised learning 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b="1" dirty="0"/>
                  <a:t>Supervised</a:t>
                </a:r>
                <a:r>
                  <a:rPr lang="en-US" i="0" dirty="0"/>
                  <a:t>: possible outputs/labels are already known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i="0" dirty="0"/>
                  <a:t>Given the </a:t>
                </a:r>
                <a:r>
                  <a:rPr lang="en-US" b="1" dirty="0"/>
                  <a:t>instance space </a:t>
                </a:r>
                <a:r>
                  <a:rPr lang="en-US" dirty="0"/>
                  <a:t>X</a:t>
                </a:r>
                <a:r>
                  <a:rPr lang="en-US" i="0" dirty="0"/>
                  <a:t> and </a:t>
                </a:r>
                <a:r>
                  <a:rPr lang="en-US" b="1" dirty="0"/>
                  <a:t>label space </a:t>
                </a:r>
                <a:r>
                  <a:rPr lang="en-US" dirty="0"/>
                  <a:t>Y</a:t>
                </a:r>
                <a:r>
                  <a:rPr lang="en-US" i="0" dirty="0"/>
                  <a:t>, there exists some target function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0" dirty="0"/>
                  <a:t>that</a:t>
                </a:r>
                <a:r>
                  <a:rPr lang="en-US" b="1" dirty="0"/>
                  <a:t> </a:t>
                </a:r>
                <a:r>
                  <a:rPr lang="en-US" i="0" dirty="0"/>
                  <a:t>outputs the correct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0" dirty="0"/>
                  <a:t> in the label space</a:t>
                </a: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i="0" dirty="0"/>
                  <a:t> is learned from a given set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i="0" dirty="0"/>
                  <a:t> pairs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b="1" dirty="0"/>
                  <a:t>Goal</a:t>
                </a:r>
                <a:r>
                  <a:rPr lang="en-US" i="0" dirty="0"/>
                  <a:t>: find a function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0" dirty="0"/>
                  <a:t>that is close (preferably identical) to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0" dirty="0"/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i="0" dirty="0"/>
                  <a:t> is the learned model → evaluated by objective function</a:t>
                </a:r>
              </a:p>
              <a:p>
                <a:r>
                  <a:rPr lang="en-US" dirty="0"/>
                  <a:t>Want to obtain a learner that generalizes well (i.e. not overfitting) 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i="0" dirty="0"/>
                  <a:t>Ideal to separate data into </a:t>
                </a:r>
                <a:r>
                  <a:rPr lang="en-US" b="1" dirty="0"/>
                  <a:t>training</a:t>
                </a:r>
                <a:r>
                  <a:rPr lang="en-US" i="0" dirty="0"/>
                  <a:t>, </a:t>
                </a:r>
                <a:r>
                  <a:rPr lang="en-US" b="1" dirty="0"/>
                  <a:t>validation</a:t>
                </a:r>
                <a:r>
                  <a:rPr lang="en-US" i="0" dirty="0"/>
                  <a:t>, and </a:t>
                </a:r>
                <a:r>
                  <a:rPr lang="en-US" b="1" dirty="0"/>
                  <a:t>testing</a:t>
                </a:r>
                <a:r>
                  <a:rPr lang="en-US" i="0" dirty="0"/>
                  <a:t> sets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D1A182-2A2A-F84A-97F7-F180A516D3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68129"/>
                <a:ext cx="9601200" cy="4739148"/>
              </a:xfrm>
              <a:blipFill>
                <a:blip r:embed="rId2"/>
                <a:stretch>
                  <a:fillRect l="-661" t="-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32516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B14A-BCE9-DC4A-BDB1-8A722F1C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Machine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D1A182-2A2A-F84A-97F7-F180A516D3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68129"/>
                <a:ext cx="9601200" cy="47391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Majority of machine learning in cell biology uses supervised learning 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b="1" dirty="0"/>
                  <a:t>Supervised</a:t>
                </a:r>
                <a:r>
                  <a:rPr lang="en-US" i="0" dirty="0"/>
                  <a:t>: possible outputs/labels are already known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i="0" dirty="0"/>
                  <a:t>Given the </a:t>
                </a:r>
                <a:r>
                  <a:rPr lang="en-US" b="1" dirty="0"/>
                  <a:t>instance space </a:t>
                </a:r>
                <a:r>
                  <a:rPr lang="en-US" dirty="0"/>
                  <a:t>X</a:t>
                </a:r>
                <a:r>
                  <a:rPr lang="en-US" i="0" dirty="0"/>
                  <a:t> and </a:t>
                </a:r>
                <a:r>
                  <a:rPr lang="en-US" b="1" dirty="0"/>
                  <a:t>label space </a:t>
                </a:r>
                <a:r>
                  <a:rPr lang="en-US" dirty="0"/>
                  <a:t>Y</a:t>
                </a:r>
                <a:r>
                  <a:rPr lang="en-US" i="0" dirty="0"/>
                  <a:t>, there exists some target function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0" dirty="0"/>
                  <a:t>that</a:t>
                </a:r>
                <a:r>
                  <a:rPr lang="en-US" b="1" dirty="0"/>
                  <a:t> </a:t>
                </a:r>
                <a:r>
                  <a:rPr lang="en-US" i="0" dirty="0"/>
                  <a:t>outputs the correct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0" dirty="0"/>
                  <a:t> in the label space</a:t>
                </a: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i="0" dirty="0"/>
                  <a:t> is learned from a given set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i="0" dirty="0"/>
                  <a:t> pairs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b="1" dirty="0"/>
                  <a:t>Goal</a:t>
                </a:r>
                <a:r>
                  <a:rPr lang="en-US" i="0" dirty="0"/>
                  <a:t>: find a function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0" dirty="0"/>
                  <a:t>that is close (preferably identical) to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0" dirty="0"/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i="0" dirty="0"/>
                  <a:t> is the learned model → evaluated by objective function</a:t>
                </a:r>
              </a:p>
              <a:p>
                <a:r>
                  <a:rPr lang="en-US" dirty="0"/>
                  <a:t>Want to obtain a learner that generalizes well (i.e. not overfitting) 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i="0" dirty="0"/>
                  <a:t>Ideal to separate data into </a:t>
                </a:r>
                <a:r>
                  <a:rPr lang="en-US" b="1" dirty="0"/>
                  <a:t>training</a:t>
                </a:r>
                <a:r>
                  <a:rPr lang="en-US" i="0" dirty="0"/>
                  <a:t>, </a:t>
                </a:r>
                <a:r>
                  <a:rPr lang="en-US" b="1" dirty="0"/>
                  <a:t>validation</a:t>
                </a:r>
                <a:r>
                  <a:rPr lang="en-US" i="0" dirty="0"/>
                  <a:t>, and </a:t>
                </a:r>
                <a:r>
                  <a:rPr lang="en-US" b="1" dirty="0"/>
                  <a:t>testing</a:t>
                </a:r>
                <a:r>
                  <a:rPr lang="en-US" i="0" dirty="0"/>
                  <a:t> sets 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b="1" dirty="0"/>
                  <a:t>Training set</a:t>
                </a:r>
                <a:r>
                  <a:rPr lang="en-US" i="0" dirty="0"/>
                  <a:t>: used for initial learning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b="1" dirty="0"/>
                  <a:t>Validation set</a:t>
                </a:r>
                <a:r>
                  <a:rPr lang="en-US" i="0" dirty="0"/>
                  <a:t>: used for parameter tuning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b="1" dirty="0"/>
                  <a:t>Testing set</a:t>
                </a:r>
                <a:r>
                  <a:rPr lang="en-US" i="0" dirty="0"/>
                  <a:t>: used for evaluation of learner performance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D1A182-2A2A-F84A-97F7-F180A516D3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68129"/>
                <a:ext cx="9601200" cy="4739148"/>
              </a:xfrm>
              <a:blipFill>
                <a:blip r:embed="rId2"/>
                <a:stretch>
                  <a:fillRect l="-661" t="-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1168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66ED-EFBA-C442-9D03-4FE0CB3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Underlying 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9A9A2-8FD7-B749-9C27-15C57E912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87794"/>
                <a:ext cx="9601200" cy="4748980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i="1" dirty="0"/>
                  <a:t>Generative Model</a:t>
                </a:r>
                <a:r>
                  <a:rPr lang="en-US" sz="2800" dirty="0"/>
                  <a:t>: learns the joint probability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800" dirty="0"/>
                  <a:t> and predicts the conditional probability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/>
                  <a:t> using Bayes Theorem </a:t>
                </a:r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  <a:endParaRPr lang="en-US" sz="2800" i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9A9A2-8FD7-B749-9C27-15C57E912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87794"/>
                <a:ext cx="9601200" cy="4748980"/>
              </a:xfrm>
              <a:blipFill>
                <a:blip r:embed="rId2"/>
                <a:stretch>
                  <a:fillRect l="-1323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727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66ED-EFBA-C442-9D03-4FE0CB3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Underlying 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9A9A2-8FD7-B749-9C27-15C57E912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87794"/>
                <a:ext cx="9601200" cy="4748980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i="1" dirty="0"/>
                  <a:t>Generative Model</a:t>
                </a:r>
                <a:r>
                  <a:rPr lang="en-US" sz="2800" dirty="0"/>
                  <a:t>: learns the joint probability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800" dirty="0"/>
                  <a:t> and predicts the conditional probability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/>
                  <a:t> using Bayes Theorem </a:t>
                </a:r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  <a:r>
                  <a:rPr lang="en-US" sz="2800" b="1" i="1" dirty="0"/>
                  <a:t>Bayes Theorem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2800" i="0" dirty="0"/>
                  <a:t>Models the actual distribution of each class</a:t>
                </a:r>
                <a:r>
                  <a:rPr lang="en-US" sz="2800" dirty="0"/>
                  <a:t>	</a:t>
                </a:r>
              </a:p>
              <a:p>
                <a:pPr marL="530352" lvl="1" indent="0">
                  <a:buNone/>
                </a:pPr>
                <a:endParaRPr lang="en-US" sz="2800" i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9A9A2-8FD7-B749-9C27-15C57E912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87794"/>
                <a:ext cx="9601200" cy="4748980"/>
              </a:xfrm>
              <a:blipFill>
                <a:blip r:embed="rId2"/>
                <a:stretch>
                  <a:fillRect l="-1323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8149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66ED-EFBA-C442-9D03-4FE0CB3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Underlying 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9A9A2-8FD7-B749-9C27-15C57E912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87794"/>
                <a:ext cx="9601200" cy="4748980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i="1" dirty="0"/>
                  <a:t>Generative Model</a:t>
                </a:r>
                <a:r>
                  <a:rPr lang="en-US" sz="2800" dirty="0"/>
                  <a:t>: learns the joint probability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800" dirty="0"/>
                  <a:t> and predicts the conditional probability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/>
                  <a:t> using Bayes Theorem </a:t>
                </a:r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  <a:r>
                  <a:rPr lang="en-US" sz="2800" b="1" i="1" dirty="0"/>
                  <a:t>Bayes Theorem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2800" i="0" dirty="0"/>
                  <a:t>Models the actual distribution of each class</a:t>
                </a:r>
                <a:r>
                  <a:rPr lang="en-US" sz="2800" dirty="0"/>
                  <a:t>	</a:t>
                </a:r>
              </a:p>
              <a:p>
                <a:r>
                  <a:rPr lang="en-US" sz="2800" b="1" i="1" dirty="0"/>
                  <a:t>Discriminant Model</a:t>
                </a:r>
                <a:r>
                  <a:rPr lang="en-US" sz="2800" dirty="0"/>
                  <a:t>: learns the conditional probability distribution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800" dirty="0"/>
              </a:p>
              <a:p>
                <a:pPr marL="530352" lvl="1" indent="0">
                  <a:buNone/>
                </a:pPr>
                <a:endParaRPr lang="en-US" sz="2800" i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9A9A2-8FD7-B749-9C27-15C57E912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87794"/>
                <a:ext cx="9601200" cy="4748980"/>
              </a:xfrm>
              <a:blipFill>
                <a:blip r:embed="rId2"/>
                <a:stretch>
                  <a:fillRect l="-1323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3029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66ED-EFBA-C442-9D03-4FE0CB3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Underlying 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9A9A2-8FD7-B749-9C27-15C57E912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87794"/>
                <a:ext cx="9601200" cy="4748980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i="1" dirty="0"/>
                  <a:t>Generative Model</a:t>
                </a:r>
                <a:r>
                  <a:rPr lang="en-US" sz="2800" dirty="0"/>
                  <a:t>: learns the joint probability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800" dirty="0"/>
                  <a:t> and predicts the conditional probability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/>
                  <a:t> using Bayes Theorem </a:t>
                </a:r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  <a:r>
                  <a:rPr lang="en-US" sz="2800" b="1" i="1" dirty="0"/>
                  <a:t>Bayes Theorem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2800" i="0" dirty="0"/>
                  <a:t>Models the actual distribution of each class</a:t>
                </a:r>
                <a:r>
                  <a:rPr lang="en-US" sz="2800" dirty="0"/>
                  <a:t>	</a:t>
                </a:r>
              </a:p>
              <a:p>
                <a:r>
                  <a:rPr lang="en-US" sz="2800" b="1" i="1" dirty="0"/>
                  <a:t>Discriminant Model</a:t>
                </a:r>
                <a:r>
                  <a:rPr lang="en-US" sz="2800" dirty="0"/>
                  <a:t>: learns the conditional probability distribution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800" dirty="0"/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2800" i="0" dirty="0"/>
                  <a:t>Models the decision boundary between classes </a:t>
                </a:r>
                <a:endParaRPr lang="en-US" sz="2800" dirty="0"/>
              </a:p>
              <a:p>
                <a:pPr marL="530352" lvl="1" indent="0">
                  <a:buNone/>
                </a:pPr>
                <a:endParaRPr lang="en-US" sz="2800" i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9A9A2-8FD7-B749-9C27-15C57E912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87794"/>
                <a:ext cx="9601200" cy="4748980"/>
              </a:xfrm>
              <a:blipFill>
                <a:blip r:embed="rId2"/>
                <a:stretch>
                  <a:fillRect l="-1323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1570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8503-C32A-A641-9D4A-C09A5997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F1A2D-9730-544A-A29F-5242E71BB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258" y="1929825"/>
            <a:ext cx="4188542" cy="862143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High bias</a:t>
            </a:r>
            <a:r>
              <a:rPr lang="en-US" dirty="0"/>
              <a:t>: strong preference for learner to follow internal model assumptions</a:t>
            </a:r>
          </a:p>
        </p:txBody>
      </p:sp>
      <p:pic>
        <p:nvPicPr>
          <p:cNvPr id="14" name="Content Placeholder 12">
            <a:extLst>
              <a:ext uri="{FF2B5EF4-FFF2-40B4-BE49-F238E27FC236}">
                <a16:creationId xmlns:a16="http://schemas.microsoft.com/office/drawing/2014/main" id="{96978A89-D00C-654E-B848-6086A858D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36223"/>
            <a:ext cx="5443995" cy="341056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F7CB2A-C875-3842-B3ED-192BBA936F47}"/>
              </a:ext>
            </a:extLst>
          </p:cNvPr>
          <p:cNvSpPr/>
          <p:nvPr/>
        </p:nvSpPr>
        <p:spPr>
          <a:xfrm>
            <a:off x="1658079" y="5539066"/>
            <a:ext cx="257634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scott.fortmann-roe.com</a:t>
            </a:r>
            <a:r>
              <a:rPr lang="en-US" sz="800" dirty="0"/>
              <a:t>/docs/</a:t>
            </a:r>
            <a:r>
              <a:rPr lang="en-US" sz="800" dirty="0" err="1"/>
              <a:t>BiasVariance.html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3002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2822-A5F0-A14E-89E9-D471E22C4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Developments in Image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DE957-7D31-8D4E-B640-443A8DD14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0096"/>
            <a:ext cx="10064496" cy="798576"/>
          </a:xfrm>
        </p:spPr>
        <p:txBody>
          <a:bodyPr>
            <a:noAutofit/>
          </a:bodyPr>
          <a:lstStyle/>
          <a:p>
            <a:r>
              <a:rPr lang="en-US" sz="2400" b="1" i="1" dirty="0"/>
              <a:t>Image Processing</a:t>
            </a:r>
            <a:r>
              <a:rPr lang="en-US" sz="2400" dirty="0"/>
              <a:t>: manipulation of a digitized image, especially to improve image quality and/or to emphasize a specific aspect of the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90C61-B2D7-114C-AAB6-72A0A9C89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776" y="2363978"/>
            <a:ext cx="3995928" cy="2091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6DD757-3522-914A-BF15-531E69884CBE}"/>
              </a:ext>
            </a:extLst>
          </p:cNvPr>
          <p:cNvSpPr txBox="1"/>
          <p:nvPr/>
        </p:nvSpPr>
        <p:spPr>
          <a:xfrm>
            <a:off x="1624584" y="2315210"/>
            <a:ext cx="335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Color &amp; Contrast Enhancement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B9547A-F38C-0344-82DE-099234C4E4DD}"/>
              </a:ext>
            </a:extLst>
          </p:cNvPr>
          <p:cNvSpPr/>
          <p:nvPr/>
        </p:nvSpPr>
        <p:spPr>
          <a:xfrm>
            <a:off x="1563624" y="4419021"/>
            <a:ext cx="36057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petapixel.com</a:t>
            </a:r>
            <a:r>
              <a:rPr lang="en-US" sz="800" dirty="0"/>
              <a:t>/2017/11/01/photo-enhancement-starting-get-crazy/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5AC7FA-8E6C-E240-BBD4-0B30DEB5D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820" y="2590292"/>
            <a:ext cx="6153548" cy="24152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8F1EE9-5300-CD4C-921A-A94223DA0A10}"/>
              </a:ext>
            </a:extLst>
          </p:cNvPr>
          <p:cNvSpPr txBox="1"/>
          <p:nvPr/>
        </p:nvSpPr>
        <p:spPr>
          <a:xfrm>
            <a:off x="5800852" y="2350770"/>
            <a:ext cx="335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Image Registration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0E9C5C-2B84-B841-8E03-224C5E334069}"/>
              </a:ext>
            </a:extLst>
          </p:cNvPr>
          <p:cNvSpPr/>
          <p:nvPr/>
        </p:nvSpPr>
        <p:spPr>
          <a:xfrm>
            <a:off x="5488527" y="4742800"/>
            <a:ext cx="31232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www.mathworks.com</a:t>
            </a:r>
            <a:r>
              <a:rPr lang="en-US" sz="800" dirty="0"/>
              <a:t>/discovery/image-</a:t>
            </a:r>
            <a:r>
              <a:rPr lang="en-US" sz="800" dirty="0" err="1"/>
              <a:t>registration.html</a:t>
            </a:r>
            <a:endParaRPr lang="en-US" sz="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2FF821-854F-4849-8F3D-F69C268195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863"/>
          <a:stretch/>
        </p:blipFill>
        <p:spPr>
          <a:xfrm>
            <a:off x="2938686" y="5000053"/>
            <a:ext cx="6158673" cy="15674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068F9B-D7E1-1640-A2A6-451D0A86DD46}"/>
              </a:ext>
            </a:extLst>
          </p:cNvPr>
          <p:cNvSpPr txBox="1"/>
          <p:nvPr/>
        </p:nvSpPr>
        <p:spPr>
          <a:xfrm>
            <a:off x="2938686" y="6190076"/>
            <a:ext cx="335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Image Segmentation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0AA75A-5E9F-7347-9B3C-C7C48EC68BB5}"/>
              </a:ext>
            </a:extLst>
          </p:cNvPr>
          <p:cNvSpPr/>
          <p:nvPr/>
        </p:nvSpPr>
        <p:spPr>
          <a:xfrm>
            <a:off x="2938686" y="6559408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vladlen.info</a:t>
            </a:r>
            <a:r>
              <a:rPr lang="en-US" sz="800" dirty="0"/>
              <a:t>/publications/feature-space-optimization-for-semantic-video-segmentation/</a:t>
            </a:r>
          </a:p>
        </p:txBody>
      </p:sp>
    </p:spTree>
    <p:extLst>
      <p:ext uri="{BB962C8B-B14F-4D97-AF65-F5344CB8AC3E}">
        <p14:creationId xmlns:p14="http://schemas.microsoft.com/office/powerpoint/2010/main" val="41178606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8503-C32A-A641-9D4A-C09A5997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F1A2D-9730-544A-A29F-5242E71BB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258" y="1929825"/>
            <a:ext cx="4188542" cy="1971615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High bias</a:t>
            </a:r>
            <a:r>
              <a:rPr lang="en-US" dirty="0"/>
              <a:t>: strong preference for learner to follow internal model assumptions</a:t>
            </a:r>
          </a:p>
          <a:p>
            <a:r>
              <a:rPr lang="en-US" b="1" i="1" dirty="0"/>
              <a:t>Low bias</a:t>
            </a:r>
            <a:r>
              <a:rPr lang="en-US" dirty="0"/>
              <a:t>: learner able to adapt to training data</a:t>
            </a:r>
          </a:p>
          <a:p>
            <a:pPr lvl="1">
              <a:buFont typeface="Wingdings" pitchFamily="2" charset="2"/>
              <a:buChar char="§"/>
            </a:pPr>
            <a:r>
              <a:rPr lang="en-US" i="0" dirty="0"/>
              <a:t>May lose generalizability  </a:t>
            </a:r>
          </a:p>
        </p:txBody>
      </p:sp>
      <p:pic>
        <p:nvPicPr>
          <p:cNvPr id="14" name="Content Placeholder 12">
            <a:extLst>
              <a:ext uri="{FF2B5EF4-FFF2-40B4-BE49-F238E27FC236}">
                <a16:creationId xmlns:a16="http://schemas.microsoft.com/office/drawing/2014/main" id="{96978A89-D00C-654E-B848-6086A858D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36223"/>
            <a:ext cx="5443995" cy="34105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034F67-7E0D-9544-8825-F183BBEB2829}"/>
              </a:ext>
            </a:extLst>
          </p:cNvPr>
          <p:cNvSpPr/>
          <p:nvPr/>
        </p:nvSpPr>
        <p:spPr>
          <a:xfrm>
            <a:off x="1658079" y="5539066"/>
            <a:ext cx="25763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scott.fortmann-roe.com</a:t>
            </a:r>
            <a:r>
              <a:rPr lang="en-US" sz="800" dirty="0"/>
              <a:t>/docs/</a:t>
            </a:r>
            <a:r>
              <a:rPr lang="en-US" sz="800" dirty="0" err="1"/>
              <a:t>BiasVariance.html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950721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8503-C32A-A641-9D4A-C09A5997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9160"/>
          </a:xfrm>
        </p:spPr>
        <p:txBody>
          <a:bodyPr/>
          <a:lstStyle/>
          <a:p>
            <a:r>
              <a:rPr lang="en-US" dirty="0"/>
              <a:t>Optimization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F1A2D-9730-544A-A29F-5242E71BB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258" y="1929825"/>
            <a:ext cx="4188542" cy="2983551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High bias</a:t>
            </a:r>
            <a:r>
              <a:rPr lang="en-US" dirty="0"/>
              <a:t>: strong preference for learner to follow internal model assumptions</a:t>
            </a:r>
          </a:p>
          <a:p>
            <a:r>
              <a:rPr lang="en-US" b="1" i="1" dirty="0"/>
              <a:t>Low bias</a:t>
            </a:r>
            <a:r>
              <a:rPr lang="en-US" dirty="0"/>
              <a:t>: learner able to adapt to training data</a:t>
            </a:r>
          </a:p>
          <a:p>
            <a:pPr lvl="1">
              <a:buFont typeface="Wingdings" pitchFamily="2" charset="2"/>
              <a:buChar char="§"/>
            </a:pPr>
            <a:r>
              <a:rPr lang="en-US" i="0" dirty="0"/>
              <a:t>May lose generalizability  </a:t>
            </a:r>
          </a:p>
          <a:p>
            <a:r>
              <a:rPr lang="en-US" b="1" i="1" dirty="0"/>
              <a:t>Low variance</a:t>
            </a:r>
            <a:r>
              <a:rPr lang="en-US" dirty="0"/>
              <a:t>: classifiers produce similar decision boundaries when applied to different training data</a:t>
            </a:r>
          </a:p>
        </p:txBody>
      </p:sp>
      <p:pic>
        <p:nvPicPr>
          <p:cNvPr id="14" name="Content Placeholder 12">
            <a:extLst>
              <a:ext uri="{FF2B5EF4-FFF2-40B4-BE49-F238E27FC236}">
                <a16:creationId xmlns:a16="http://schemas.microsoft.com/office/drawing/2014/main" id="{96978A89-D00C-654E-B848-6086A858D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36223"/>
            <a:ext cx="5443995" cy="34105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6D29C3-D53F-BC44-9D13-C5577C0DD424}"/>
              </a:ext>
            </a:extLst>
          </p:cNvPr>
          <p:cNvSpPr/>
          <p:nvPr/>
        </p:nvSpPr>
        <p:spPr>
          <a:xfrm>
            <a:off x="1658079" y="5539066"/>
            <a:ext cx="25763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scott.fortmann-roe.com</a:t>
            </a:r>
            <a:r>
              <a:rPr lang="en-US" sz="800" dirty="0"/>
              <a:t>/docs/</a:t>
            </a:r>
            <a:r>
              <a:rPr lang="en-US" sz="800" dirty="0" err="1"/>
              <a:t>BiasVariance.html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838873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8503-C32A-A641-9D4A-C09A5997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F1A2D-9730-544A-A29F-5242E71BB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258" y="1929825"/>
            <a:ext cx="4188542" cy="4242375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High bias</a:t>
            </a:r>
            <a:r>
              <a:rPr lang="en-US" dirty="0"/>
              <a:t>: strong preference for learner to follow internal model assumptions</a:t>
            </a:r>
          </a:p>
          <a:p>
            <a:r>
              <a:rPr lang="en-US" b="1" i="1" dirty="0"/>
              <a:t>Low bias</a:t>
            </a:r>
            <a:r>
              <a:rPr lang="en-US" dirty="0"/>
              <a:t>: learner able to adapt to training data</a:t>
            </a:r>
          </a:p>
          <a:p>
            <a:pPr lvl="1">
              <a:buFont typeface="Wingdings" pitchFamily="2" charset="2"/>
              <a:buChar char="§"/>
            </a:pPr>
            <a:r>
              <a:rPr lang="en-US" i="0" dirty="0"/>
              <a:t>May lose generalizability  </a:t>
            </a:r>
          </a:p>
          <a:p>
            <a:r>
              <a:rPr lang="en-US" b="1" i="1" dirty="0"/>
              <a:t>Low variance</a:t>
            </a:r>
            <a:r>
              <a:rPr lang="en-US" dirty="0"/>
              <a:t>: classifiers produce similar decision boundaries when applied to different training data</a:t>
            </a:r>
          </a:p>
          <a:p>
            <a:r>
              <a:rPr lang="en-US" b="1" i="1" dirty="0"/>
              <a:t>High variance</a:t>
            </a:r>
            <a:r>
              <a:rPr lang="en-US" dirty="0"/>
              <a:t>: classifiers have more adaptive decision boundaries that are susceptible to “noise” present in training data</a:t>
            </a:r>
          </a:p>
        </p:txBody>
      </p:sp>
      <p:pic>
        <p:nvPicPr>
          <p:cNvPr id="14" name="Content Placeholder 12">
            <a:extLst>
              <a:ext uri="{FF2B5EF4-FFF2-40B4-BE49-F238E27FC236}">
                <a16:creationId xmlns:a16="http://schemas.microsoft.com/office/drawing/2014/main" id="{96978A89-D00C-654E-B848-6086A858D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36223"/>
            <a:ext cx="5443995" cy="34105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565FE7-1954-C148-8D29-61DF6427E08E}"/>
              </a:ext>
            </a:extLst>
          </p:cNvPr>
          <p:cNvSpPr/>
          <p:nvPr/>
        </p:nvSpPr>
        <p:spPr>
          <a:xfrm>
            <a:off x="1658079" y="5539066"/>
            <a:ext cx="25763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scott.fortmann-roe.com</a:t>
            </a:r>
            <a:r>
              <a:rPr lang="en-US" sz="800" dirty="0"/>
              <a:t>/docs/</a:t>
            </a:r>
            <a:r>
              <a:rPr lang="en-US" sz="800" dirty="0" err="1"/>
              <a:t>BiasVariance.html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956794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8503-C32A-A641-9D4A-C09A5997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F1A2D-9730-544A-A29F-5242E71BB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258" y="1929825"/>
            <a:ext cx="4188542" cy="4632960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High bias</a:t>
            </a:r>
            <a:r>
              <a:rPr lang="en-US" dirty="0"/>
              <a:t>: strong preference for learner to follow internal model assumptions</a:t>
            </a:r>
          </a:p>
          <a:p>
            <a:r>
              <a:rPr lang="en-US" b="1" i="1" dirty="0"/>
              <a:t>Low bias</a:t>
            </a:r>
            <a:r>
              <a:rPr lang="en-US" dirty="0"/>
              <a:t>: learner able to adapt to training data</a:t>
            </a:r>
          </a:p>
          <a:p>
            <a:pPr lvl="1">
              <a:buFont typeface="Wingdings" pitchFamily="2" charset="2"/>
              <a:buChar char="§"/>
            </a:pPr>
            <a:r>
              <a:rPr lang="en-US" i="0" dirty="0"/>
              <a:t>May lose generalizability  </a:t>
            </a:r>
          </a:p>
          <a:p>
            <a:r>
              <a:rPr lang="en-US" b="1" i="1" dirty="0"/>
              <a:t>Low variance</a:t>
            </a:r>
            <a:r>
              <a:rPr lang="en-US" dirty="0"/>
              <a:t>: classifiers produce similar decision boundaries when applied to different training data</a:t>
            </a:r>
          </a:p>
          <a:p>
            <a:r>
              <a:rPr lang="en-US" b="1" i="1" dirty="0"/>
              <a:t>High variance</a:t>
            </a:r>
            <a:r>
              <a:rPr lang="en-US" dirty="0"/>
              <a:t>: classifiers have more adaptive decision boundaries that are susceptible to “noise” present in training data</a:t>
            </a:r>
          </a:p>
          <a:p>
            <a:r>
              <a:rPr lang="en-US" b="1" i="1" dirty="0"/>
              <a:t>Goal</a:t>
            </a:r>
            <a:r>
              <a:rPr lang="en-US" dirty="0"/>
              <a:t>: optimize the bias-variance tradeoff and minimize total error</a:t>
            </a:r>
          </a:p>
        </p:txBody>
      </p:sp>
      <p:pic>
        <p:nvPicPr>
          <p:cNvPr id="14" name="Content Placeholder 12">
            <a:extLst>
              <a:ext uri="{FF2B5EF4-FFF2-40B4-BE49-F238E27FC236}">
                <a16:creationId xmlns:a16="http://schemas.microsoft.com/office/drawing/2014/main" id="{96978A89-D00C-654E-B848-6086A858D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36223"/>
            <a:ext cx="5443995" cy="34105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B5598D-7A58-724D-B504-6FC19C54CC38}"/>
              </a:ext>
            </a:extLst>
          </p:cNvPr>
          <p:cNvSpPr/>
          <p:nvPr/>
        </p:nvSpPr>
        <p:spPr>
          <a:xfrm>
            <a:off x="1658079" y="5539066"/>
            <a:ext cx="25763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scott.fortmann-roe.com</a:t>
            </a:r>
            <a:r>
              <a:rPr lang="en-US" sz="800" dirty="0"/>
              <a:t>/docs/</a:t>
            </a:r>
            <a:r>
              <a:rPr lang="en-US" sz="800" dirty="0" err="1"/>
              <a:t>BiasVariance.html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375471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04B7-9939-8840-9E68-92DD25CF1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972FD-FE69-5942-83C8-313CC5540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38528"/>
            <a:ext cx="9601200" cy="3928872"/>
          </a:xfrm>
        </p:spPr>
        <p:txBody>
          <a:bodyPr>
            <a:normAutofit/>
          </a:bodyPr>
          <a:lstStyle/>
          <a:p>
            <a:r>
              <a:rPr lang="en-US" sz="2800" dirty="0"/>
              <a:t>Instances where it’s not possible to define training data set</a:t>
            </a:r>
          </a:p>
          <a:p>
            <a:r>
              <a:rPr lang="en-US" sz="2800" b="1" i="1" dirty="0"/>
              <a:t>Unsupervised</a:t>
            </a:r>
            <a:r>
              <a:rPr lang="en-US" sz="2800" dirty="0"/>
              <a:t> machine learning algorithms infer patterns from the dataset without reference to labeled outcomes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416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04B7-9939-8840-9E68-92DD25CF1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972FD-FE69-5942-83C8-313CC5540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38528"/>
            <a:ext cx="9601200" cy="3928872"/>
          </a:xfrm>
        </p:spPr>
        <p:txBody>
          <a:bodyPr>
            <a:normAutofit/>
          </a:bodyPr>
          <a:lstStyle/>
          <a:p>
            <a:r>
              <a:rPr lang="en-US" sz="2800" dirty="0"/>
              <a:t>Instances where it’s not possible to define training data set</a:t>
            </a:r>
          </a:p>
          <a:p>
            <a:r>
              <a:rPr lang="en-US" sz="2800" b="1" i="1" dirty="0"/>
              <a:t>Unsupervised</a:t>
            </a:r>
            <a:r>
              <a:rPr lang="en-US" sz="2800" dirty="0"/>
              <a:t> machine learning algorithms infer patterns from the dataset without reference to labeled outcomes</a:t>
            </a:r>
          </a:p>
          <a:p>
            <a:r>
              <a:rPr lang="en-US" sz="2800" dirty="0"/>
              <a:t>Becomes more difficult to define objective function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i="0" dirty="0"/>
              <a:t>Objective function developed using clustering techniques that aim to minimize the distance between objects within clusters and maximize distances between objects in different clusters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87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4F76-4977-B541-914C-60E67E46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Supervised and Unsupervised 	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157DE-E6B1-684E-9F78-340492B1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75760"/>
          </a:xfrm>
        </p:spPr>
        <p:txBody>
          <a:bodyPr>
            <a:normAutofit/>
          </a:bodyPr>
          <a:lstStyle/>
          <a:p>
            <a:r>
              <a:rPr lang="en-US" dirty="0"/>
              <a:t>Supervised machine learning algorithms</a:t>
            </a:r>
          </a:p>
          <a:p>
            <a:pPr lvl="1">
              <a:buFont typeface="Wingdings" pitchFamily="2" charset="2"/>
              <a:buChar char="§"/>
            </a:pPr>
            <a:r>
              <a:rPr lang="en-US" i="0" dirty="0"/>
              <a:t>Support vector machines → linear or radial/Gaussian kernels</a:t>
            </a:r>
          </a:p>
          <a:p>
            <a:pPr lvl="1">
              <a:buFont typeface="Wingdings" pitchFamily="2" charset="2"/>
              <a:buChar char="§"/>
            </a:pPr>
            <a:r>
              <a:rPr lang="en-US" i="0" dirty="0"/>
              <a:t>Adaptive boosting (AdaBoost) → sensitive to noisy data/outliers</a:t>
            </a:r>
          </a:p>
          <a:p>
            <a:pPr lvl="1">
              <a:buFont typeface="Wingdings" pitchFamily="2" charset="2"/>
              <a:buChar char="§"/>
            </a:pPr>
            <a:r>
              <a:rPr lang="en-US" i="0" dirty="0"/>
              <a:t>Random forest → ideal for high-dimensional data, computationally efficient</a:t>
            </a:r>
            <a:endParaRPr lang="en-US" dirty="0"/>
          </a:p>
          <a:p>
            <a:pPr marL="530352" lvl="1" indent="0">
              <a:buNone/>
            </a:pPr>
            <a:endParaRPr lang="en-US" i="0" dirty="0"/>
          </a:p>
          <a:p>
            <a:pPr lvl="1">
              <a:buFont typeface="Wingdings" pitchFamily="2" charset="2"/>
              <a:buChar char="§"/>
            </a:pP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40530174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4F76-4977-B541-914C-60E67E46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Supervised and Unsupervised 	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157DE-E6B1-684E-9F78-340492B1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75760"/>
          </a:xfrm>
        </p:spPr>
        <p:txBody>
          <a:bodyPr>
            <a:normAutofit/>
          </a:bodyPr>
          <a:lstStyle/>
          <a:p>
            <a:r>
              <a:rPr lang="en-US" dirty="0"/>
              <a:t>Supervised machine learning algorithms</a:t>
            </a:r>
          </a:p>
          <a:p>
            <a:pPr lvl="1">
              <a:buFont typeface="Wingdings" pitchFamily="2" charset="2"/>
              <a:buChar char="§"/>
            </a:pPr>
            <a:r>
              <a:rPr lang="en-US" i="0" dirty="0"/>
              <a:t>Support vector machines → linear or radial/Gaussian kernels</a:t>
            </a:r>
          </a:p>
          <a:p>
            <a:pPr lvl="1">
              <a:buFont typeface="Wingdings" pitchFamily="2" charset="2"/>
              <a:buChar char="§"/>
            </a:pPr>
            <a:r>
              <a:rPr lang="en-US" i="0" dirty="0"/>
              <a:t>Adaptive boosting (AdaBoost) → sensitive to noisy data/outliers</a:t>
            </a:r>
          </a:p>
          <a:p>
            <a:pPr lvl="1">
              <a:buFont typeface="Wingdings" pitchFamily="2" charset="2"/>
              <a:buChar char="§"/>
            </a:pPr>
            <a:r>
              <a:rPr lang="en-US" i="0" dirty="0"/>
              <a:t>Random forest → ideal for high-dimensional data, computationally efficient</a:t>
            </a:r>
            <a:endParaRPr lang="en-US" dirty="0"/>
          </a:p>
          <a:p>
            <a:r>
              <a:rPr lang="en-US" dirty="0"/>
              <a:t>Unsupervised machine learning algorithms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K</a:t>
            </a:r>
            <a:r>
              <a:rPr lang="en-US" i="0" dirty="0"/>
              <a:t>-means clustering → iterative process</a:t>
            </a:r>
          </a:p>
          <a:p>
            <a:pPr lvl="1">
              <a:buFont typeface="Wingdings" pitchFamily="2" charset="2"/>
              <a:buChar char="§"/>
            </a:pPr>
            <a:r>
              <a:rPr lang="en-US" i="0" dirty="0"/>
              <a:t>Gaussian mixture modeling → extends </a:t>
            </a:r>
            <a:r>
              <a:rPr lang="en-US" dirty="0"/>
              <a:t>k</a:t>
            </a:r>
            <a:r>
              <a:rPr lang="en-US" i="0" dirty="0"/>
              <a:t>-means clustering to account for more complex distributions of the data </a:t>
            </a:r>
          </a:p>
          <a:p>
            <a:pPr lvl="1">
              <a:buFont typeface="Wingdings" pitchFamily="2" charset="2"/>
              <a:buChar char="§"/>
            </a:pPr>
            <a:r>
              <a:rPr lang="en-US" i="0" dirty="0"/>
              <a:t>Hierarchical clustering → based solely on the distance between data points</a:t>
            </a:r>
          </a:p>
          <a:p>
            <a:pPr lvl="1">
              <a:buFont typeface="Wingdings" pitchFamily="2" charset="2"/>
              <a:buChar char="§"/>
            </a:pPr>
            <a:r>
              <a:rPr lang="en-US" i="0" dirty="0"/>
              <a:t>Dimensionality reduction → PCA, ICA, MDS, feature selection</a:t>
            </a:r>
          </a:p>
          <a:p>
            <a:pPr marL="530352" lvl="1" indent="0">
              <a:buNone/>
            </a:pPr>
            <a:endParaRPr lang="en-US" i="0" dirty="0"/>
          </a:p>
          <a:p>
            <a:pPr lvl="1">
              <a:buFont typeface="Wingdings" pitchFamily="2" charset="2"/>
              <a:buChar char="§"/>
            </a:pP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184155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7756-E499-CB40-AA3B-4AF6E829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</a:t>
            </a:r>
            <a:r>
              <a:rPr lang="en-US" b="1" i="1" dirty="0"/>
              <a:t>Processing</a:t>
            </a:r>
            <a:r>
              <a:rPr lang="en-US" dirty="0"/>
              <a:t> vs. Image </a:t>
            </a:r>
            <a:r>
              <a:rPr lang="en-US" b="1" i="1" dirty="0"/>
              <a:t>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8B947-FF04-534B-8531-5FE3AFA5D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9601200" cy="226771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While image processing may prepare an image for analysis, image processing itself does </a:t>
            </a:r>
            <a:r>
              <a:rPr lang="en-US" sz="2800" b="1" i="1" dirty="0"/>
              <a:t>not</a:t>
            </a:r>
            <a:r>
              <a:rPr lang="en-US" sz="2800" dirty="0"/>
              <a:t> interpret image content </a:t>
            </a:r>
          </a:p>
          <a:p>
            <a:r>
              <a:rPr lang="en-US" sz="2800" dirty="0"/>
              <a:t>Advances in image processing have surpassed advances in image analysis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i="0" dirty="0"/>
              <a:t>Heavy reliance on human visual inspection</a:t>
            </a:r>
          </a:p>
        </p:txBody>
      </p:sp>
    </p:spTree>
    <p:extLst>
      <p:ext uri="{BB962C8B-B14F-4D97-AF65-F5344CB8AC3E}">
        <p14:creationId xmlns:p14="http://schemas.microsoft.com/office/powerpoint/2010/main" val="1666735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7756-E499-CB40-AA3B-4AF6E829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</a:t>
            </a:r>
            <a:r>
              <a:rPr lang="en-US" b="1" i="1" dirty="0"/>
              <a:t>Processing</a:t>
            </a:r>
            <a:r>
              <a:rPr lang="en-US" dirty="0"/>
              <a:t> vs. Image </a:t>
            </a:r>
            <a:r>
              <a:rPr lang="en-US" b="1" i="1" dirty="0"/>
              <a:t>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8B947-FF04-534B-8531-5FE3AFA5D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9601200" cy="496214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While image processing may prepare an image for analysis, image processing itself does </a:t>
            </a:r>
            <a:r>
              <a:rPr lang="en-US" sz="2800" b="1" i="1" dirty="0"/>
              <a:t>not</a:t>
            </a:r>
            <a:r>
              <a:rPr lang="en-US" sz="2800" dirty="0"/>
              <a:t> interpret image content </a:t>
            </a:r>
          </a:p>
          <a:p>
            <a:r>
              <a:rPr lang="en-US" sz="2800" dirty="0"/>
              <a:t>Advances in image processing have surpassed advances in image analysis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i="0" dirty="0"/>
              <a:t>Heavy reliance on human visual inspection</a:t>
            </a:r>
          </a:p>
          <a:p>
            <a:r>
              <a:rPr lang="en-US" sz="2800" b="1" i="1" dirty="0"/>
              <a:t>Computer vision</a:t>
            </a:r>
            <a:r>
              <a:rPr lang="en-US" sz="2800" dirty="0"/>
              <a:t>: interdisciplinary field concerned with automatic extraction, analysis, and understanding of useful information from a single image/sequence of images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dirty="0"/>
              <a:t>Goal of computer vision programs</a:t>
            </a:r>
            <a:r>
              <a:rPr lang="en-US" sz="2400" i="0" dirty="0"/>
              <a:t>: to replace the human observer in complex image analysis tasks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i="0" dirty="0"/>
              <a:t>Earliest application of computer vision program: karyotyping (Gilbert, 1966; Castleman et. al., 1976)</a:t>
            </a:r>
          </a:p>
        </p:txBody>
      </p:sp>
    </p:spTree>
    <p:extLst>
      <p:ext uri="{BB962C8B-B14F-4D97-AF65-F5344CB8AC3E}">
        <p14:creationId xmlns:p14="http://schemas.microsoft.com/office/powerpoint/2010/main" val="3923223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C7D8-8E1F-1544-8729-A0E42AF6C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96144" cy="1485900"/>
          </a:xfrm>
        </p:spPr>
        <p:txBody>
          <a:bodyPr>
            <a:normAutofit/>
          </a:bodyPr>
          <a:lstStyle/>
          <a:p>
            <a:r>
              <a:rPr lang="en-US" dirty="0"/>
              <a:t>Contributions of Computer Vision 	Programs in Imaged-Based Cell Biology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32A924AE-798F-7343-B909-4663BD7DF6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3596411"/>
              </p:ext>
            </p:extLst>
          </p:nvPr>
        </p:nvGraphicFramePr>
        <p:xfrm>
          <a:off x="2780631" y="1925053"/>
          <a:ext cx="6630737" cy="4774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3274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2DD0-20A5-4342-96BF-176FE60F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1: </a:t>
            </a:r>
            <a:r>
              <a:rPr lang="en-US" b="1" i="1" dirty="0"/>
              <a:t>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69754-57C6-D14C-9272-4CBEE3017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3184"/>
            <a:ext cx="9601200" cy="377952"/>
          </a:xfrm>
        </p:spPr>
        <p:txBody>
          <a:bodyPr>
            <a:normAutofit/>
          </a:bodyPr>
          <a:lstStyle/>
          <a:p>
            <a:r>
              <a:rPr lang="en-US" dirty="0"/>
              <a:t>Automated image analysis enhances efficiency and accuracy </a:t>
            </a:r>
          </a:p>
        </p:txBody>
      </p:sp>
    </p:spTree>
    <p:extLst>
      <p:ext uri="{BB962C8B-B14F-4D97-AF65-F5344CB8AC3E}">
        <p14:creationId xmlns:p14="http://schemas.microsoft.com/office/powerpoint/2010/main" val="55003783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{5F177128-1A34-7549-B218-CDEC1C99504E}tf10001072</Template>
  <TotalTime>4952</TotalTime>
  <Words>2911</Words>
  <Application>Microsoft Macintosh PowerPoint</Application>
  <PresentationFormat>Widescreen</PresentationFormat>
  <Paragraphs>290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Cambria Math</vt:lpstr>
      <vt:lpstr>Franklin Gothic Book</vt:lpstr>
      <vt:lpstr>Wingdings</vt:lpstr>
      <vt:lpstr>Crop</vt:lpstr>
      <vt:lpstr>Computer Vision in Cell Biology</vt:lpstr>
      <vt:lpstr>Developments in Image Processing</vt:lpstr>
      <vt:lpstr>Developments in Image Processing</vt:lpstr>
      <vt:lpstr>Developments in Image Processing</vt:lpstr>
      <vt:lpstr>Developments in Image Processing</vt:lpstr>
      <vt:lpstr>Image Processing vs. Image Analysis</vt:lpstr>
      <vt:lpstr>Image Processing vs. Image Analysis</vt:lpstr>
      <vt:lpstr>Contributions of Computer Vision  Programs in Imaged-Based Cell Biology</vt:lpstr>
      <vt:lpstr>Contribution 1: Automation</vt:lpstr>
      <vt:lpstr>Contribution 1: Automation</vt:lpstr>
      <vt:lpstr>Contribution 1: Automation</vt:lpstr>
      <vt:lpstr>Contribution 1: Automation</vt:lpstr>
      <vt:lpstr>Contribution 1: Automation</vt:lpstr>
      <vt:lpstr>Contribution 1: Automation</vt:lpstr>
      <vt:lpstr>Contribution 2: Completeness</vt:lpstr>
      <vt:lpstr>Contribution 2: Completeness</vt:lpstr>
      <vt:lpstr>Contribution 2: Completeness</vt:lpstr>
      <vt:lpstr>Contribution 2: Completeness</vt:lpstr>
      <vt:lpstr>Contribution 2: Completeness</vt:lpstr>
      <vt:lpstr>Contribution 3: Access to Invisible  Image Information</vt:lpstr>
      <vt:lpstr>Contribution 3: Access to Invisible  Image Information</vt:lpstr>
      <vt:lpstr>Contribution 3: Access to Invisible  Image Information</vt:lpstr>
      <vt:lpstr>The Association Paradigm vs. The  Integrator Paradigm </vt:lpstr>
      <vt:lpstr>The Association Paradigm vs. The  Integrator Paradigm </vt:lpstr>
      <vt:lpstr>Machine Learning in Cell Biology-Teaching Computers to Recognize Phenotypes</vt:lpstr>
      <vt:lpstr>Machine Learning in Bioimaging </vt:lpstr>
      <vt:lpstr>Machine Learning in Bioimaging </vt:lpstr>
      <vt:lpstr>Machine Learning in Bioimaging </vt:lpstr>
      <vt:lpstr>Machine Learning in Bioimaging </vt:lpstr>
      <vt:lpstr>Machine Learning Pipeline </vt:lpstr>
      <vt:lpstr>Machine Learning Pipeline </vt:lpstr>
      <vt:lpstr>Machine Learning Pipeline </vt:lpstr>
      <vt:lpstr>Machine Learning Pipeline </vt:lpstr>
      <vt:lpstr>Machine Learning Pipeline </vt:lpstr>
      <vt:lpstr>Machine Learning Pipeline </vt:lpstr>
      <vt:lpstr>Machine Learning Pipeline </vt:lpstr>
      <vt:lpstr>Supervised Machine Learning</vt:lpstr>
      <vt:lpstr>Supervised Machine Learning</vt:lpstr>
      <vt:lpstr>Supervised Machine Learning</vt:lpstr>
      <vt:lpstr>Supervised Machine Learning</vt:lpstr>
      <vt:lpstr>Supervised Machine Learning</vt:lpstr>
      <vt:lpstr>Supervised Machine Learning</vt:lpstr>
      <vt:lpstr>Supervised Machine Learning</vt:lpstr>
      <vt:lpstr>Supervised Machine Learning</vt:lpstr>
      <vt:lpstr>Models Underlying Machine Learning</vt:lpstr>
      <vt:lpstr>Models Underlying Machine Learning</vt:lpstr>
      <vt:lpstr>Models Underlying Machine Learning</vt:lpstr>
      <vt:lpstr>Models Underlying Machine Learning</vt:lpstr>
      <vt:lpstr>Optimization of Machine Learning</vt:lpstr>
      <vt:lpstr>Optimization of Machine Learning</vt:lpstr>
      <vt:lpstr>Optimization of Machine Learning</vt:lpstr>
      <vt:lpstr>Optimization of Machine Learning</vt:lpstr>
      <vt:lpstr>Optimization of Machine Learning</vt:lpstr>
      <vt:lpstr>Unsupervised Machine Learning</vt:lpstr>
      <vt:lpstr>Unsupervised Machine Learning</vt:lpstr>
      <vt:lpstr>Examples of Supervised and Unsupervised  Machine Learning Algorithms</vt:lpstr>
      <vt:lpstr>Examples of Supervised and Unsupervised  Machine Learning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in Cell Biology</dc:title>
  <dc:creator>Piper Williams</dc:creator>
  <cp:lastModifiedBy>Piper Williams</cp:lastModifiedBy>
  <cp:revision>145</cp:revision>
  <cp:lastPrinted>2019-02-06T04:24:29Z</cp:lastPrinted>
  <dcterms:created xsi:type="dcterms:W3CDTF">2019-01-29T17:19:12Z</dcterms:created>
  <dcterms:modified xsi:type="dcterms:W3CDTF">2019-02-06T04:28:43Z</dcterms:modified>
</cp:coreProperties>
</file>