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4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1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9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E99B-7262-408F-8BD4-51B0C540906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3206-875E-4C1F-BDF1-9A30C787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sz="4000" dirty="0" err="1"/>
              <a:t>대우제약</a:t>
            </a:r>
            <a:r>
              <a:rPr lang="ko-KR" altLang="ko-KR" sz="4000" dirty="0"/>
              <a:t> </a:t>
            </a:r>
            <a:r>
              <a:rPr lang="en-US" altLang="ko-KR" sz="4000" dirty="0"/>
              <a:t>DWP-DN11-P01R </a:t>
            </a:r>
            <a:r>
              <a:rPr lang="ko-KR" altLang="ko-KR" sz="4000" dirty="0"/>
              <a:t>임상시험 </a:t>
            </a:r>
            <a:r>
              <a:rPr lang="en-US" altLang="ko-KR" sz="4000" dirty="0"/>
              <a:t>PK </a:t>
            </a:r>
            <a:r>
              <a:rPr lang="ko-KR" altLang="ko-KR" sz="4000" dirty="0" err="1"/>
              <a:t>가분석</a:t>
            </a:r>
            <a:r>
              <a:rPr lang="ko-KR" altLang="ko-KR" sz="4000" dirty="0"/>
              <a:t> 결과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가톨릭 대학교 서울성모병원 </a:t>
            </a:r>
            <a:r>
              <a:rPr lang="ko-KR" altLang="en-US" dirty="0" err="1" smtClean="0"/>
              <a:t>임상약리과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6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19" y="0"/>
            <a:ext cx="8572498" cy="6858000"/>
          </a:xfrm>
        </p:spPr>
      </p:pic>
    </p:spTree>
    <p:extLst>
      <p:ext uri="{BB962C8B-B14F-4D97-AF65-F5344CB8AC3E}">
        <p14:creationId xmlns:p14="http://schemas.microsoft.com/office/powerpoint/2010/main" val="52411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86" y="0"/>
            <a:ext cx="8572500" cy="6858000"/>
          </a:xfrm>
        </p:spPr>
      </p:pic>
    </p:spTree>
    <p:extLst>
      <p:ext uri="{BB962C8B-B14F-4D97-AF65-F5344CB8AC3E}">
        <p14:creationId xmlns:p14="http://schemas.microsoft.com/office/powerpoint/2010/main" val="38535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55" y="399011"/>
            <a:ext cx="8332087" cy="6159731"/>
          </a:xfrm>
        </p:spPr>
      </p:pic>
    </p:spTree>
    <p:extLst>
      <p:ext uri="{BB962C8B-B14F-4D97-AF65-F5344CB8AC3E}">
        <p14:creationId xmlns:p14="http://schemas.microsoft.com/office/powerpoint/2010/main" val="316458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4691"/>
            <a:ext cx="10515600" cy="73152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plasma concentration of </a:t>
            </a:r>
            <a:r>
              <a:rPr lang="en-US" altLang="ko-K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rebamipide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/mL</a:t>
            </a:r>
            <a:r>
              <a:rPr lang="en-US" altLang="ko-KR" sz="3200" dirty="0" smtClean="0"/>
              <a:t>) </a:t>
            </a:r>
            <a:endParaRPr lang="ko-KR" altLang="en-US" sz="32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2058"/>
              </p:ext>
            </p:extLst>
          </p:nvPr>
        </p:nvGraphicFramePr>
        <p:xfrm>
          <a:off x="738449" y="964285"/>
          <a:ext cx="10715102" cy="5587614"/>
        </p:xfrm>
        <a:graphic>
          <a:graphicData uri="http://schemas.openxmlformats.org/drawingml/2006/table">
            <a:tbl>
              <a:tblPr firstRow="1" firstCol="1" bandRow="1"/>
              <a:tblGrid>
                <a:gridCol w="1626581">
                  <a:extLst>
                    <a:ext uri="{9D8B030D-6E8A-4147-A177-3AD203B41FA5}">
                      <a16:colId xmlns:a16="http://schemas.microsoft.com/office/drawing/2014/main" val="2893944970"/>
                    </a:ext>
                  </a:extLst>
                </a:gridCol>
                <a:gridCol w="1626581">
                  <a:extLst>
                    <a:ext uri="{9D8B030D-6E8A-4147-A177-3AD203B41FA5}">
                      <a16:colId xmlns:a16="http://schemas.microsoft.com/office/drawing/2014/main" val="1755039004"/>
                    </a:ext>
                  </a:extLst>
                </a:gridCol>
                <a:gridCol w="1629123">
                  <a:extLst>
                    <a:ext uri="{9D8B030D-6E8A-4147-A177-3AD203B41FA5}">
                      <a16:colId xmlns:a16="http://schemas.microsoft.com/office/drawing/2014/main" val="3034703767"/>
                    </a:ext>
                  </a:extLst>
                </a:gridCol>
                <a:gridCol w="1664705">
                  <a:extLst>
                    <a:ext uri="{9D8B030D-6E8A-4147-A177-3AD203B41FA5}">
                      <a16:colId xmlns:a16="http://schemas.microsoft.com/office/drawing/2014/main" val="2272365537"/>
                    </a:ext>
                  </a:extLst>
                </a:gridCol>
                <a:gridCol w="1042028">
                  <a:extLst>
                    <a:ext uri="{9D8B030D-6E8A-4147-A177-3AD203B41FA5}">
                      <a16:colId xmlns:a16="http://schemas.microsoft.com/office/drawing/2014/main" val="3317532588"/>
                    </a:ext>
                  </a:extLst>
                </a:gridCol>
                <a:gridCol w="1042028">
                  <a:extLst>
                    <a:ext uri="{9D8B030D-6E8A-4147-A177-3AD203B41FA5}">
                      <a16:colId xmlns:a16="http://schemas.microsoft.com/office/drawing/2014/main" val="3630624775"/>
                    </a:ext>
                  </a:extLst>
                </a:gridCol>
                <a:gridCol w="1042028">
                  <a:extLst>
                    <a:ext uri="{9D8B030D-6E8A-4147-A177-3AD203B41FA5}">
                      <a16:colId xmlns:a16="http://schemas.microsoft.com/office/drawing/2014/main" val="2917499488"/>
                    </a:ext>
                  </a:extLst>
                </a:gridCol>
                <a:gridCol w="1042028">
                  <a:extLst>
                    <a:ext uri="{9D8B030D-6E8A-4147-A177-3AD203B41FA5}">
                      <a16:colId xmlns:a16="http://schemas.microsoft.com/office/drawing/2014/main" val="2079574774"/>
                    </a:ext>
                  </a:extLst>
                </a:gridCol>
              </a:tblGrid>
              <a:tr h="2293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Day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Time</a:t>
                      </a:r>
                      <a:endParaRPr lang="ko-KR" sz="1200" kern="1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Mean ± SD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CV(%)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Median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Min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15841157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0h (pre-dose)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1253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0.33h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955.43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924.32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96.74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688.85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303.74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2793.56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37165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0.67h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899.72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863.01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95.92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524.51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2473.6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711798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1057.72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984.20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93.05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290.92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2628.91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341374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1.5h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1168.66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843.62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72.19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1034.72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247.85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2730.27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2845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1243.97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1075.80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835.18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190.29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2972.96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520573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3h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746.77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73.4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584.58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1560.35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183930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4h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576.42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412.41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512.77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88.88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1270.27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5069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-8h(pre-dose)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357.54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206.32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313.3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146.34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716.92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6012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0h(pre-dose)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544.71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397.53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72.98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455.48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84.82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1261.16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629953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0.33h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1213.65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721.72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1225.32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199.03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2334.28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4113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0.67h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1044.79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594.62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56.91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1052.41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152.64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1949.06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201400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914.20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521.74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878.23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196.73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1779.44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560432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1.5h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889.08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501.90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56.45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759.22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249.76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1513.3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38108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1029.20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780.92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780.92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242.96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2409.63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09683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3h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708.77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616.38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1328.13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265114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4h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453.40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231.24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413.39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157.27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222150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6h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458.52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900.81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637432"/>
                  </a:ext>
                </a:extLst>
              </a:tr>
              <a:tr h="475224">
                <a:tc gridSpan="8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Note: 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, BLQ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는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으로 </a:t>
                      </a:r>
                      <a:r>
                        <a:rPr 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처리함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0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Pharmacokinetic Parameters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717139"/>
              </p:ext>
            </p:extLst>
          </p:nvPr>
        </p:nvGraphicFramePr>
        <p:xfrm>
          <a:off x="964275" y="1438104"/>
          <a:ext cx="8686803" cy="5203772"/>
        </p:xfrm>
        <a:graphic>
          <a:graphicData uri="http://schemas.openxmlformats.org/drawingml/2006/table">
            <a:tbl>
              <a:tblPr firstRow="1" firstCol="1" bandRow="1"/>
              <a:tblGrid>
                <a:gridCol w="602148">
                  <a:extLst>
                    <a:ext uri="{9D8B030D-6E8A-4147-A177-3AD203B41FA5}">
                      <a16:colId xmlns:a16="http://schemas.microsoft.com/office/drawing/2014/main" val="4022108394"/>
                    </a:ext>
                  </a:extLst>
                </a:gridCol>
                <a:gridCol w="2051721">
                  <a:extLst>
                    <a:ext uri="{9D8B030D-6E8A-4147-A177-3AD203B41FA5}">
                      <a16:colId xmlns:a16="http://schemas.microsoft.com/office/drawing/2014/main" val="2308648470"/>
                    </a:ext>
                  </a:extLst>
                </a:gridCol>
                <a:gridCol w="593689">
                  <a:extLst>
                    <a:ext uri="{9D8B030D-6E8A-4147-A177-3AD203B41FA5}">
                      <a16:colId xmlns:a16="http://schemas.microsoft.com/office/drawing/2014/main" val="181319900"/>
                    </a:ext>
                  </a:extLst>
                </a:gridCol>
                <a:gridCol w="1868376">
                  <a:extLst>
                    <a:ext uri="{9D8B030D-6E8A-4147-A177-3AD203B41FA5}">
                      <a16:colId xmlns:a16="http://schemas.microsoft.com/office/drawing/2014/main" val="1580706624"/>
                    </a:ext>
                  </a:extLst>
                </a:gridCol>
                <a:gridCol w="986572">
                  <a:extLst>
                    <a:ext uri="{9D8B030D-6E8A-4147-A177-3AD203B41FA5}">
                      <a16:colId xmlns:a16="http://schemas.microsoft.com/office/drawing/2014/main" val="3659307940"/>
                    </a:ext>
                  </a:extLst>
                </a:gridCol>
                <a:gridCol w="942919">
                  <a:extLst>
                    <a:ext uri="{9D8B030D-6E8A-4147-A177-3AD203B41FA5}">
                      <a16:colId xmlns:a16="http://schemas.microsoft.com/office/drawing/2014/main" val="579998862"/>
                    </a:ext>
                  </a:extLst>
                </a:gridCol>
                <a:gridCol w="881803">
                  <a:extLst>
                    <a:ext uri="{9D8B030D-6E8A-4147-A177-3AD203B41FA5}">
                      <a16:colId xmlns:a16="http://schemas.microsoft.com/office/drawing/2014/main" val="3608520042"/>
                    </a:ext>
                  </a:extLst>
                </a:gridCol>
                <a:gridCol w="759575">
                  <a:extLst>
                    <a:ext uri="{9D8B030D-6E8A-4147-A177-3AD203B41FA5}">
                      <a16:colId xmlns:a16="http://schemas.microsoft.com/office/drawing/2014/main" val="4188741174"/>
                    </a:ext>
                  </a:extLst>
                </a:gridCol>
              </a:tblGrid>
              <a:tr h="2545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Day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PK parameters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Mean ± SD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CV(%)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Median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Min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7704591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AUC</a:t>
                      </a:r>
                      <a:r>
                        <a:rPr lang="en-US" sz="12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2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h*</a:t>
                      </a:r>
                      <a:r>
                        <a:rPr lang="en-US" sz="1200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/mL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3612.72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2447.53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3259.66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820.45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7603.95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996877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AUC</a:t>
                      </a:r>
                      <a:r>
                        <a:rPr lang="en-US" sz="12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de-DE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h*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g/mL</a:t>
                      </a:r>
                      <a:r>
                        <a:rPr lang="de-DE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4768.36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3706.86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77.74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4332.44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1053.96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9354.6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233111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/mL</a:t>
                      </a:r>
                      <a:r>
                        <a:rPr lang="de-DE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1680.16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1097.72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1578.63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400.94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2972.96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574321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CL/F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L/h)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602.01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576.16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95.71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412.25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160.35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1423.2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636069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(h)</a:t>
                      </a:r>
                      <a:r>
                        <a:rPr lang="de-DE" sz="1200" kern="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1.08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77.97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856661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h)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3.57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4751900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V/F</a:t>
                      </a:r>
                      <a:r>
                        <a:rPr lang="en-US" altLang="ko-KR" sz="1200" kern="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(L)</a:t>
                      </a:r>
                      <a:endParaRPr lang="ko-KR" altLang="ko-KR" sz="1200" kern="100" dirty="0" smtClean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1941.10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1339.08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1685.65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653.94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3739.16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581058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AUC</a:t>
                      </a:r>
                      <a:r>
                        <a:rPr lang="en-US" sz="1200" i="1" kern="100" baseline="-250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tau</a:t>
                      </a:r>
                      <a:r>
                        <a:rPr lang="en-US" sz="1200" i="1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h*</a:t>
                      </a:r>
                      <a:r>
                        <a:rPr lang="en-US" sz="1200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/mL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4289.69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2338.38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3937.65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1113.76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7095.31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70478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AUC</a:t>
                      </a:r>
                      <a:r>
                        <a:rPr lang="en-US" sz="12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de-DE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h*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g/mL</a:t>
                      </a:r>
                      <a:r>
                        <a:rPr lang="de-DE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7592.92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4670.60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61.51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5722.4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3212.94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16207.22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22855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kern="100" baseline="-250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max,ss</a:t>
                      </a:r>
                      <a:r>
                        <a:rPr lang="en-US" sz="1200" i="1" kern="100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/mL</a:t>
                      </a:r>
                      <a:r>
                        <a:rPr lang="de-DE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1411.92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859.68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60.89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1360.15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249.76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2409.63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1439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CL/F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L/h)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254.55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127.60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262.19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92.55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466.86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275129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kern="100" baseline="-250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max,ss</a:t>
                      </a:r>
                      <a:r>
                        <a:rPr lang="de-DE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(h)</a:t>
                      </a:r>
                      <a:r>
                        <a:rPr lang="de-DE" sz="1200" kern="0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0.80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93.38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904824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h)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4.95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030698"/>
                  </a:ext>
                </a:extLst>
              </a:tr>
              <a:tr h="280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V/F</a:t>
                      </a:r>
                      <a:r>
                        <a:rPr lang="en-US" altLang="ko-KR" sz="1200" kern="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(L)</a:t>
                      </a:r>
                      <a:endParaRPr lang="ko-KR" altLang="ko-KR" sz="1200" kern="100" dirty="0" smtClean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1946.74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1909.12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98.07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1224.87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674.78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5751.52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874575"/>
                  </a:ext>
                </a:extLst>
              </a:tr>
              <a:tr h="1018125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Note</a:t>
                      </a:r>
                      <a:r>
                        <a:rPr 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이전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ND, BLQ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는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으로 처리하고 </a:t>
                      </a:r>
                      <a:r>
                        <a:rPr lang="en-US" sz="12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이후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ND, BLQ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는 제외하여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PK parameters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산출함</a:t>
                      </a: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Dose</a:t>
                      </a:r>
                      <a:r>
                        <a:rPr lang="ko-KR" alt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200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두방울</a:t>
                      </a: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0.1mL</a:t>
                      </a: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안에 들어있는 </a:t>
                      </a:r>
                      <a:r>
                        <a:rPr lang="en-US" altLang="ko-KR" sz="1200" kern="1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rebamipide</a:t>
                      </a:r>
                      <a:r>
                        <a:rPr lang="ko-KR" alt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ko-KR" alt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양 </a:t>
                      </a: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1.5mg</a:t>
                      </a:r>
                      <a:r>
                        <a:rPr lang="ko-KR" alt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으로 계산하여 </a:t>
                      </a:r>
                      <a:r>
                        <a:rPr lang="en-US" altLang="ko-KR" sz="1200" i="1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CL/F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200" i="1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V/F </a:t>
                      </a:r>
                      <a:r>
                        <a:rPr lang="ko-KR" altLang="en-US" sz="1200" i="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산출함</a:t>
                      </a:r>
                      <a:r>
                        <a:rPr lang="en-US" altLang="ko-KR" sz="1200" i="0" kern="100" dirty="0" smtClean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ko-KR" sz="1200" kern="1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Day 1</a:t>
                      </a:r>
                      <a:r>
                        <a:rPr lang="ko-KR" altLang="en-US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에서</a:t>
                      </a:r>
                      <a:r>
                        <a:rPr lang="en-US" altLang="ko-KR" sz="1200" kern="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fractional</a:t>
                      </a:r>
                      <a:r>
                        <a:rPr lang="en-US" altLang="ko-KR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elimination rate(</a:t>
                      </a:r>
                      <a:r>
                        <a:rPr lang="en-US" altLang="ko-KR" sz="1200" kern="10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lambda_z</a:t>
                      </a:r>
                      <a:r>
                        <a:rPr lang="en-US" altLang="ko-KR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가</a:t>
                      </a:r>
                      <a:r>
                        <a:rPr lang="en-US" altLang="ko-KR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구해지지 않은 대상자 </a:t>
                      </a:r>
                      <a:r>
                        <a:rPr lang="en-US" altLang="ko-KR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명 제외</a:t>
                      </a:r>
                      <a:r>
                        <a:rPr lang="en-US" altLang="ko-KR" sz="1200" kern="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(R060, R080)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2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4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486</Words>
  <Application>Microsoft Office PowerPoint</Application>
  <PresentationFormat>와이드스크린</PresentationFormat>
  <Paragraphs>280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바탕체</vt:lpstr>
      <vt:lpstr>Arial</vt:lpstr>
      <vt:lpstr>Times New Roman</vt:lpstr>
      <vt:lpstr>Office 테마</vt:lpstr>
      <vt:lpstr>대우제약 DWP-DN11-P01R 임상시험 PK 가분석 결과</vt:lpstr>
      <vt:lpstr>PowerPoint 프레젠테이션</vt:lpstr>
      <vt:lpstr>PowerPoint 프레젠테이션</vt:lpstr>
      <vt:lpstr>PowerPoint 프레젠테이션</vt:lpstr>
      <vt:lpstr>Summary of plasma concentration of rebamipide (pg/mL) </vt:lpstr>
      <vt:lpstr>Pharmacokinetic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대우제약 DWP-DN11-P01R 임상시험 PK 가분석 결과</dc:title>
  <dc:creator>박 마리아</dc:creator>
  <cp:lastModifiedBy>박 마리아</cp:lastModifiedBy>
  <cp:revision>10</cp:revision>
  <dcterms:created xsi:type="dcterms:W3CDTF">2022-07-28T02:03:57Z</dcterms:created>
  <dcterms:modified xsi:type="dcterms:W3CDTF">2022-08-02T07:29:44Z</dcterms:modified>
</cp:coreProperties>
</file>