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8" r:id="rId1"/>
  </p:sldMasterIdLst>
  <p:sldIdLst>
    <p:sldId id="256" r:id="rId2"/>
  </p:sldIdLst>
  <p:sldSz cx="37296725" cy="15552738"/>
  <p:notesSz cx="6858000" cy="9144000"/>
  <p:embeddedFontLst>
    <p:embeddedFont>
      <p:font typeface="KoPub돋움체 Medium" panose="00000600000000000000" pitchFamily="2" charset="-127"/>
      <p:regular r:id="rId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9" userDrawn="1">
          <p15:clr>
            <a:srgbClr val="A4A3A4"/>
          </p15:clr>
        </p15:guide>
        <p15:guide id="2" pos="11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115" y="610"/>
      </p:cViewPr>
      <p:guideLst>
        <p:guide orient="horz" pos="4899"/>
        <p:guide pos="11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2091" y="2545322"/>
            <a:ext cx="27972544" cy="5414657"/>
          </a:xfrm>
        </p:spPr>
        <p:txBody>
          <a:bodyPr anchor="b"/>
          <a:lstStyle>
            <a:lvl1pPr algn="ctr"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091" y="8168789"/>
            <a:ext cx="27972544" cy="3754977"/>
          </a:xfrm>
        </p:spPr>
        <p:txBody>
          <a:bodyPr/>
          <a:lstStyle>
            <a:lvl1pPr marL="0" indent="0" algn="ctr">
              <a:buNone/>
              <a:defRPr sz="5443"/>
            </a:lvl1pPr>
            <a:lvl2pPr marL="1036838" indent="0" algn="ctr">
              <a:buNone/>
              <a:defRPr sz="4536"/>
            </a:lvl2pPr>
            <a:lvl3pPr marL="2073676" indent="0" algn="ctr">
              <a:buNone/>
              <a:defRPr sz="4082"/>
            </a:lvl3pPr>
            <a:lvl4pPr marL="3110514" indent="0" algn="ctr">
              <a:buNone/>
              <a:defRPr sz="3628"/>
            </a:lvl4pPr>
            <a:lvl5pPr marL="4147353" indent="0" algn="ctr">
              <a:buNone/>
              <a:defRPr sz="3628"/>
            </a:lvl5pPr>
            <a:lvl6pPr marL="5184191" indent="0" algn="ctr">
              <a:buNone/>
              <a:defRPr sz="3628"/>
            </a:lvl6pPr>
            <a:lvl7pPr marL="6221029" indent="0" algn="ctr">
              <a:buNone/>
              <a:defRPr sz="3628"/>
            </a:lvl7pPr>
            <a:lvl8pPr marL="7257867" indent="0" algn="ctr">
              <a:buNone/>
              <a:defRPr sz="3628"/>
            </a:lvl8pPr>
            <a:lvl9pPr marL="8294705" indent="0" algn="ctr">
              <a:buNone/>
              <a:defRPr sz="3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90469" y="828039"/>
            <a:ext cx="8042106" cy="13180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4150" y="828039"/>
            <a:ext cx="23660110" cy="13180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25" y="3877386"/>
            <a:ext cx="32168425" cy="6469506"/>
          </a:xfrm>
        </p:spPr>
        <p:txBody>
          <a:bodyPr anchor="b"/>
          <a:lstStyle>
            <a:lvl1pPr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4725" y="10408096"/>
            <a:ext cx="32168425" cy="3402160"/>
          </a:xfrm>
        </p:spPr>
        <p:txBody>
          <a:bodyPr/>
          <a:lstStyle>
            <a:lvl1pPr marL="0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1pPr>
            <a:lvl2pPr marL="1036838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073676" indent="0">
              <a:buNone/>
              <a:defRPr sz="4082">
                <a:solidFill>
                  <a:schemeClr val="tx1">
                    <a:tint val="75000"/>
                  </a:schemeClr>
                </a:solidFill>
              </a:defRPr>
            </a:lvl3pPr>
            <a:lvl4pPr marL="3110514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4pPr>
            <a:lvl5pPr marL="4147353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5pPr>
            <a:lvl6pPr marL="5184191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6pPr>
            <a:lvl7pPr marL="6221029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7pPr>
            <a:lvl8pPr marL="7257867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8pPr>
            <a:lvl9pPr marL="8294705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4150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1467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8" y="828040"/>
            <a:ext cx="32168425" cy="3006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09" y="3812582"/>
            <a:ext cx="15778261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009" y="5681069"/>
            <a:ext cx="15778261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81467" y="3812582"/>
            <a:ext cx="15855966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81467" y="5681069"/>
            <a:ext cx="15855966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966" y="2239308"/>
            <a:ext cx="18881467" cy="11052524"/>
          </a:xfrm>
        </p:spPr>
        <p:txBody>
          <a:bodyPr/>
          <a:lstStyle>
            <a:lvl1pPr>
              <a:defRPr sz="7257"/>
            </a:lvl1pPr>
            <a:lvl2pPr>
              <a:defRPr sz="6350"/>
            </a:lvl2pPr>
            <a:lvl3pPr>
              <a:defRPr sz="5443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55966" y="2239308"/>
            <a:ext cx="18881467" cy="11052524"/>
          </a:xfrm>
        </p:spPr>
        <p:txBody>
          <a:bodyPr anchor="t"/>
          <a:lstStyle>
            <a:lvl1pPr marL="0" indent="0">
              <a:buNone/>
              <a:defRPr sz="7257"/>
            </a:lvl1pPr>
            <a:lvl2pPr marL="1036838" indent="0">
              <a:buNone/>
              <a:defRPr sz="6350"/>
            </a:lvl2pPr>
            <a:lvl3pPr marL="2073676" indent="0">
              <a:buNone/>
              <a:defRPr sz="5443"/>
            </a:lvl3pPr>
            <a:lvl4pPr marL="3110514" indent="0">
              <a:buNone/>
              <a:defRPr sz="4536"/>
            </a:lvl4pPr>
            <a:lvl5pPr marL="4147353" indent="0">
              <a:buNone/>
              <a:defRPr sz="4536"/>
            </a:lvl5pPr>
            <a:lvl6pPr marL="5184191" indent="0">
              <a:buNone/>
              <a:defRPr sz="4536"/>
            </a:lvl6pPr>
            <a:lvl7pPr marL="6221029" indent="0">
              <a:buNone/>
              <a:defRPr sz="4536"/>
            </a:lvl7pPr>
            <a:lvl8pPr marL="7257867" indent="0">
              <a:buNone/>
              <a:defRPr sz="4536"/>
            </a:lvl8pPr>
            <a:lvl9pPr marL="8294705" indent="0">
              <a:buNone/>
              <a:defRPr sz="4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4150" y="828040"/>
            <a:ext cx="32168425" cy="300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150" y="4140197"/>
            <a:ext cx="32168425" cy="98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4150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4540" y="14415085"/>
            <a:ext cx="12587645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40812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73676" rtl="0" eaLnBrk="1" latinLnBrk="0" hangingPunct="1">
        <a:lnSpc>
          <a:spcPct val="90000"/>
        </a:lnSpc>
        <a:spcBef>
          <a:spcPct val="0"/>
        </a:spcBef>
        <a:buNone/>
        <a:defRPr sz="9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19" indent="-518419" algn="l" defTabSz="2073676" rtl="0" eaLnBrk="1" latinLnBrk="0" hangingPunct="1">
        <a:lnSpc>
          <a:spcPct val="90000"/>
        </a:lnSpc>
        <a:spcBef>
          <a:spcPts val="2268"/>
        </a:spcBef>
        <a:buFont typeface="Arial" panose="020B0604020202020204" pitchFamily="34" charset="0"/>
        <a:buChar char="•"/>
        <a:defRPr sz="6350" kern="1200">
          <a:solidFill>
            <a:schemeClr val="tx1"/>
          </a:solidFill>
          <a:latin typeface="+mn-lt"/>
          <a:ea typeface="+mn-ea"/>
          <a:cs typeface="+mn-cs"/>
        </a:defRPr>
      </a:lvl1pPr>
      <a:lvl2pPr marL="1555257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5443" kern="1200">
          <a:solidFill>
            <a:schemeClr val="tx1"/>
          </a:solidFill>
          <a:latin typeface="+mn-lt"/>
          <a:ea typeface="+mn-ea"/>
          <a:cs typeface="+mn-cs"/>
        </a:defRPr>
      </a:lvl2pPr>
      <a:lvl3pPr marL="2592095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62893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665772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702610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739448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776286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81312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1pPr>
      <a:lvl2pPr marL="1036838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2pPr>
      <a:lvl3pPr marL="2073676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3pPr>
      <a:lvl4pPr marL="3110514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147353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184191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221029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257867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294705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77411FE-5C26-41B9-8573-0621DA5C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3475" y="152187"/>
            <a:ext cx="22469777" cy="152483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781D9-EB73-4BD1-8A6A-4E95FF8541C7}"/>
              </a:ext>
            </a:extLst>
          </p:cNvPr>
          <p:cNvSpPr/>
          <p:nvPr/>
        </p:nvSpPr>
        <p:spPr>
          <a:xfrm>
            <a:off x="30093039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2199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168A7-C1AA-4F21-A107-5341ED007826}"/>
              </a:ext>
            </a:extLst>
          </p:cNvPr>
          <p:cNvSpPr/>
          <p:nvPr/>
        </p:nvSpPr>
        <p:spPr>
          <a:xfrm>
            <a:off x="0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85283-A287-40AA-84AE-353871FCF60E}"/>
              </a:ext>
            </a:extLst>
          </p:cNvPr>
          <p:cNvSpPr txBox="1"/>
          <p:nvPr/>
        </p:nvSpPr>
        <p:spPr>
          <a:xfrm>
            <a:off x="30702693" y="1333531"/>
            <a:ext cx="5978239" cy="866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000" b="1" dirty="0">
                <a:latin typeface="+mn-ea"/>
              </a:rPr>
              <a:t>PIPET (</a:t>
            </a:r>
            <a:r>
              <a:rPr lang="ko-KR" altLang="en-US" sz="2000" b="1" dirty="0">
                <a:latin typeface="+mn-ea"/>
              </a:rPr>
              <a:t>가톨릭계량약리학연구소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 err="1">
                <a:latin typeface="+mn-ea"/>
              </a:rPr>
              <a:t>Pharmacometrics</a:t>
            </a:r>
            <a:r>
              <a:rPr lang="en-US" altLang="ko-KR" sz="2000" b="1" dirty="0">
                <a:latin typeface="+mn-ea"/>
              </a:rPr>
              <a:t> Institute for Practical Education &amp; Training)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+mn-ea"/>
              </a:rPr>
              <a:t>임상약리학의 중추적 영역인 계량약리학  분야를 주요 연구 주제로 하는 우리나라 최초의 연구소로 </a:t>
            </a:r>
            <a:r>
              <a:rPr lang="en-US" altLang="ko-KR" sz="1999" dirty="0">
                <a:latin typeface="+mn-ea"/>
              </a:rPr>
              <a:t>2014</a:t>
            </a:r>
            <a:r>
              <a:rPr lang="ko-KR" altLang="en-US" sz="1999" dirty="0">
                <a:latin typeface="+mn-ea"/>
              </a:rPr>
              <a:t>년 개소하였습니다</a:t>
            </a:r>
            <a:r>
              <a:rPr lang="en-US" altLang="ko-KR" sz="1999" dirty="0">
                <a:latin typeface="+mn-ea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999" dirty="0">
                <a:latin typeface="+mn-ea"/>
              </a:rPr>
              <a:t>PIPET</a:t>
            </a:r>
            <a:r>
              <a:rPr lang="ko-KR" altLang="en-US" sz="1999" dirty="0">
                <a:latin typeface="+mn-ea"/>
              </a:rPr>
              <a:t>은 계량약리학 연구 방법론 개선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선진 계량약리학 기법 도입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사용자 친화적 계량약리학 소프트웨어 개발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신약 개발 및 임상 상황에서 약물 요법에 대한 정량적 근거 마련 등의 업무를 수행하고 있으며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학위 과정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제약사 인력 교육 프로그램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주기적 계량약리학 워크샵 개최 등을 통해 전문가를 적극 양성하고 있습니다</a:t>
            </a:r>
            <a:r>
              <a:rPr lang="en-US" altLang="ko-KR" sz="1999" dirty="0">
                <a:latin typeface="+mn-ea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+mn-ea"/>
              </a:rPr>
              <a:t>또한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서울성모병원 임상약리과와 데이터 확보 및 해석이 동시에 이루어질 수 있는 효율적인 연구 체계를 구축하고 있으며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이를 기반으로 국내 신약 연구 및 약물요법 개선을 위해 노력하고 있습니다</a:t>
            </a:r>
            <a:r>
              <a:rPr lang="en-US" altLang="ko-KR" sz="1999" dirty="0">
                <a:latin typeface="+mn-ea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b="1" dirty="0">
                <a:latin typeface="+mn-ea"/>
              </a:rPr>
              <a:t>홈페이지</a:t>
            </a:r>
            <a:r>
              <a:rPr lang="ko-KR" altLang="en-US" sz="1999" dirty="0">
                <a:latin typeface="+mn-ea"/>
              </a:rPr>
              <a:t> </a:t>
            </a:r>
            <a:r>
              <a:rPr lang="en-US" altLang="ko-KR" sz="1999" dirty="0">
                <a:latin typeface="+mn-ea"/>
              </a:rPr>
              <a:t>| www.pipet.or.kr</a:t>
            </a:r>
            <a:endParaRPr lang="en-US" sz="1999" dirty="0">
              <a:latin typeface="+mn-ea"/>
            </a:endParaRPr>
          </a:p>
        </p:txBody>
      </p:sp>
      <p:grpSp>
        <p:nvGrpSpPr>
          <p:cNvPr id="25" name="그룹 9">
            <a:extLst>
              <a:ext uri="{FF2B5EF4-FFF2-40B4-BE49-F238E27FC236}">
                <a16:creationId xmlns:a16="http://schemas.microsoft.com/office/drawing/2014/main" id="{AADF3992-1D18-4A76-B56B-0463386A0509}"/>
              </a:ext>
            </a:extLst>
          </p:cNvPr>
          <p:cNvGrpSpPr/>
          <p:nvPr/>
        </p:nvGrpSpPr>
        <p:grpSpPr>
          <a:xfrm>
            <a:off x="31156396" y="10502488"/>
            <a:ext cx="5524536" cy="4242012"/>
            <a:chOff x="4080574" y="1387476"/>
            <a:chExt cx="5575853" cy="4281417"/>
          </a:xfrm>
        </p:grpSpPr>
        <p:pic>
          <p:nvPicPr>
            <p:cNvPr id="26" name="그림 10">
              <a:extLst>
                <a:ext uri="{FF2B5EF4-FFF2-40B4-BE49-F238E27FC236}">
                  <a16:creationId xmlns:a16="http://schemas.microsoft.com/office/drawing/2014/main" id="{3876C450-50AE-4F8D-B148-72E67E1F9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75673" y="1387476"/>
              <a:ext cx="5480754" cy="4164108"/>
            </a:xfrm>
            <a:prstGeom prst="rect">
              <a:avLst/>
            </a:prstGeom>
          </p:spPr>
        </p:pic>
        <p:pic>
          <p:nvPicPr>
            <p:cNvPr id="27" name="그림 11">
              <a:extLst>
                <a:ext uri="{FF2B5EF4-FFF2-40B4-BE49-F238E27FC236}">
                  <a16:creationId xmlns:a16="http://schemas.microsoft.com/office/drawing/2014/main" id="{B1AD5AC6-7F89-4062-A53F-A11EB0596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80574" y="2348916"/>
              <a:ext cx="5575853" cy="3319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6C8DFA-F9C2-4C19-BF93-63540007CB86}"/>
              </a:ext>
            </a:extLst>
          </p:cNvPr>
          <p:cNvSpPr txBox="1"/>
          <p:nvPr/>
        </p:nvSpPr>
        <p:spPr>
          <a:xfrm>
            <a:off x="664197" y="1320202"/>
            <a:ext cx="5978239" cy="700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800" b="1" dirty="0">
                <a:latin typeface="+mn-ea"/>
              </a:rPr>
              <a:t>계량약리학 워크샵 </a:t>
            </a:r>
            <a:r>
              <a:rPr lang="en-US" altLang="ko-KR" sz="2800" b="1" dirty="0">
                <a:latin typeface="+mn-ea"/>
              </a:rPr>
              <a:t>– </a:t>
            </a:r>
            <a:r>
              <a:rPr lang="ko-KR" altLang="en-US" sz="2800" b="1" dirty="0">
                <a:latin typeface="+mn-ea"/>
              </a:rPr>
              <a:t>초급 과정</a:t>
            </a:r>
            <a:br>
              <a:rPr lang="en-US" altLang="ko-KR" sz="2800" b="1" dirty="0">
                <a:latin typeface="+mn-ea"/>
              </a:rPr>
            </a:br>
            <a:r>
              <a:rPr lang="en-US" altLang="ko-KR" sz="2000" dirty="0" err="1">
                <a:latin typeface="+mn-ea"/>
              </a:rPr>
              <a:t>Pharmacometrics</a:t>
            </a:r>
            <a:r>
              <a:rPr lang="en-US" altLang="ko-KR" sz="2000" dirty="0">
                <a:latin typeface="+mn-ea"/>
              </a:rPr>
              <a:t> Workshop – Basic Course</a:t>
            </a:r>
            <a:endParaRPr lang="en-US" altLang="ko-KR" sz="2800" dirty="0">
              <a:latin typeface="+mn-ea"/>
            </a:endParaRP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dirty="0">
                <a:latin typeface="+mn-ea"/>
              </a:rPr>
              <a:t>서울성모병원 임상약리과와 가톨릭대학교 계량약리학연구소는 혼합효과 모델링 기법을 가르치는 </a:t>
            </a:r>
            <a:r>
              <a:rPr lang="en-US" altLang="ko-KR" sz="2000" dirty="0">
                <a:latin typeface="+mn-ea"/>
              </a:rPr>
              <a:t>PK/PD </a:t>
            </a:r>
            <a:r>
              <a:rPr lang="ko-KR" altLang="en-US" sz="2000" dirty="0">
                <a:latin typeface="+mn-ea"/>
              </a:rPr>
              <a:t>워크샵을 </a:t>
            </a:r>
            <a:r>
              <a:rPr lang="en-US" altLang="ko-KR" sz="2000" dirty="0">
                <a:latin typeface="+mn-ea"/>
              </a:rPr>
              <a:t>2009</a:t>
            </a:r>
            <a:r>
              <a:rPr lang="ko-KR" altLang="en-US" sz="2000" dirty="0">
                <a:latin typeface="+mn-ea"/>
              </a:rPr>
              <a:t>년도부터 매년 개최해 왔습니다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시작할 때부터 지금까지 정부나 기업의 어떤 도움이나 간섭없이 사막에 씨앗을 뿌리는 심정으로 매년 그 내용을 양적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질적으로 보완하면서 </a:t>
            </a:r>
            <a:r>
              <a:rPr lang="en-US" altLang="ko-KR" sz="2000" dirty="0">
                <a:latin typeface="+mn-ea"/>
              </a:rPr>
              <a:t>basic-1, basic-2, intermediate-1, interme-diate-2 </a:t>
            </a:r>
            <a:r>
              <a:rPr lang="ko-KR" altLang="en-US" sz="2000" dirty="0">
                <a:latin typeface="+mn-ea"/>
              </a:rPr>
              <a:t>의 서로 연결되는 각 </a:t>
            </a:r>
            <a:r>
              <a:rPr lang="en-US" altLang="ko-KR" sz="2000" dirty="0">
                <a:latin typeface="+mn-ea"/>
              </a:rPr>
              <a:t>1.5</a:t>
            </a:r>
            <a:r>
              <a:rPr lang="ko-KR" altLang="en-US" sz="2000" dirty="0">
                <a:latin typeface="+mn-ea"/>
              </a:rPr>
              <a:t>일의 교육 과정으로 발전시켜 왔습니다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이제 십여 년간 축적되어온 교육의 경험을 바탕으로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국내에서 입문자들이 보다 쉽게 이해하고 따라갈 수 있도록 워크샵의 </a:t>
            </a:r>
            <a:r>
              <a:rPr lang="en-US" altLang="ko-KR" sz="2000" dirty="0">
                <a:latin typeface="+mn-ea"/>
              </a:rPr>
              <a:t>basic-1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의 강의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실습내용을 고스란히 옮겨 담은 교재를 책으로 펴내게 되었습니다</a:t>
            </a:r>
            <a:r>
              <a:rPr lang="en-US" altLang="ko-KR" sz="2000" dirty="0">
                <a:latin typeface="+mn-ea"/>
              </a:rPr>
              <a:t>. 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머리말 중</a:t>
            </a:r>
            <a:r>
              <a:rPr lang="en-US" altLang="ko-KR" sz="2000" dirty="0">
                <a:latin typeface="+mn-ea"/>
              </a:rPr>
              <a:t>)</a:t>
            </a:r>
            <a:endParaRPr 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98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223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KoPub돋움체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Sungpil</dc:creator>
  <cp:lastModifiedBy>Han Sungpil</cp:lastModifiedBy>
  <cp:revision>17</cp:revision>
  <dcterms:created xsi:type="dcterms:W3CDTF">2020-07-30T16:23:12Z</dcterms:created>
  <dcterms:modified xsi:type="dcterms:W3CDTF">2020-07-31T07:58:05Z</dcterms:modified>
</cp:coreProperties>
</file>