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317" r:id="rId4"/>
    <p:sldId id="315" r:id="rId5"/>
    <p:sldId id="319" r:id="rId6"/>
    <p:sldId id="321" r:id="rId7"/>
    <p:sldId id="318" r:id="rId8"/>
    <p:sldId id="316" r:id="rId9"/>
    <p:sldId id="322" r:id="rId10"/>
    <p:sldId id="310" r:id="rId11"/>
    <p:sldId id="305" r:id="rId12"/>
    <p:sldId id="303" r:id="rId13"/>
    <p:sldId id="284" r:id="rId14"/>
    <p:sldId id="269" r:id="rId15"/>
    <p:sldId id="270" r:id="rId16"/>
    <p:sldId id="271" r:id="rId17"/>
    <p:sldId id="272" r:id="rId18"/>
    <p:sldId id="323" r:id="rId19"/>
    <p:sldId id="276" r:id="rId20"/>
    <p:sldId id="324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nghoon Han" initials="S.Ha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77777"/>
    <a:srgbClr val="F7B81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6429" autoAdjust="0"/>
  </p:normalViewPr>
  <p:slideViewPr>
    <p:cSldViewPr>
      <p:cViewPr>
        <p:scale>
          <a:sx n="125" d="100"/>
          <a:sy n="125" d="100"/>
        </p:scale>
        <p:origin x="145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9T22:53:10.106" idx="2">
    <p:pos x="10" y="10"/>
    <p:text>적절히 변경해서 사용하십시오.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9T22:53:20.527" idx="3">
    <p:pos x="10" y="10"/>
    <p:text>적절히 변경해서 사용하십시오.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F1AE-84C0-4A47-B19D-EA2488AB57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0B08-5EC8-4F25-8ADF-63898E855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9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3AA-6B1A-4D77-A11E-D7A4ECA81AF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974-E5FA-4ABD-B80A-86BD4F9466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675488"/>
            <a:ext cx="9144000" cy="10334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684625"/>
            <a:ext cx="8134672" cy="100811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78444" y="84334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SCI-C </a:t>
            </a:r>
            <a:r>
              <a:rPr lang="en-US" altLang="ko-KR" b="1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Course</a:t>
            </a:r>
            <a:endParaRPr lang="ko-KR" altLang="en-US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8444" y="114623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Basic-1: Model Building</a:t>
            </a:r>
            <a:endParaRPr lang="ko-KR" altLang="en-US" sz="1600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043" y="0"/>
            <a:ext cx="9144000" cy="8367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8892480" cy="562074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472608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6051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SCI-C </a:t>
            </a:r>
            <a:r>
              <a:rPr lang="en-US" altLang="ko-KR" sz="1200" b="1" dirty="0" err="1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PMx</a:t>
            </a:r>
            <a:r>
              <a:rPr lang="en-US" altLang="ko-KR" sz="12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Course</a:t>
            </a:r>
            <a:r>
              <a:rPr lang="en-US" altLang="ko-KR" sz="1200" b="1" baseline="0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Basic-1: Coding of control stream using general ADVANs </a:t>
            </a:r>
            <a:endParaRPr lang="ko-KR" altLang="en-US" sz="1200" b="1" dirty="0">
              <a:solidFill>
                <a:srgbClr val="5F5F5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7"/>
          <p:cNvSpPr txBox="1">
            <a:spLocks/>
          </p:cNvSpPr>
          <p:nvPr userDrawn="1"/>
        </p:nvSpPr>
        <p:spPr>
          <a:xfrm>
            <a:off x="7010400" y="6578513"/>
            <a:ext cx="2133600" cy="24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B48974-E5FA-4ABD-B80A-86BD4F94664B}" type="slidenum">
              <a:rPr lang="ko-KR" altLang="en-US" b="1" smtClean="0"/>
              <a:pPr/>
              <a:t>‹#›</a:t>
            </a:fld>
            <a:endParaRPr lang="ko-KR" altLang="en-US" b="1" dirty="0"/>
          </a:p>
        </p:txBody>
      </p:sp>
      <p:pic>
        <p:nvPicPr>
          <p:cNvPr id="8" name="Picture 2" descr="C:\Users\kimdklg\Desktop\홍보물(CTC_SCI)\SCIC 로고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9" t="32894" r="32915" b="43593"/>
          <a:stretch/>
        </p:blipFill>
        <p:spPr bwMode="auto">
          <a:xfrm>
            <a:off x="8172400" y="5346075"/>
            <a:ext cx="878678" cy="891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직사각형 15"/>
          <p:cNvSpPr/>
          <p:nvPr userDrawn="1"/>
        </p:nvSpPr>
        <p:spPr>
          <a:xfrm>
            <a:off x="0" y="64845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0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3AA-6B1A-4D77-A11E-D7A4ECA81AF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974-E5FA-4ABD-B80A-86BD4F9466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204864"/>
            <a:ext cx="9144000" cy="10334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14001"/>
            <a:ext cx="9144000" cy="100811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78444" y="9807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SCI-C </a:t>
            </a:r>
            <a:r>
              <a:rPr lang="en-US" altLang="ko-KR" b="1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Course</a:t>
            </a:r>
            <a:endParaRPr lang="ko-KR" altLang="en-US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8444" y="128361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Basic-1: Model Building</a:t>
            </a:r>
            <a:endParaRPr lang="ko-KR" altLang="en-US" sz="1600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045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5F5F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3AA-6B1A-4D77-A11E-D7A4ECA81AF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8974-E5FA-4ABD-B80A-86BD4F9466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204864"/>
            <a:ext cx="9144000" cy="10334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14001"/>
            <a:ext cx="9144000" cy="100811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78444" y="9807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SCI-C </a:t>
            </a:r>
            <a:r>
              <a:rPr lang="en-US" altLang="ko-KR" b="1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ko-KR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Course</a:t>
            </a:r>
            <a:endParaRPr lang="ko-KR" altLang="en-US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78444" y="1283610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Basic-1: Model Building</a:t>
            </a:r>
            <a:endParaRPr lang="ko-KR" altLang="en-US" sz="1600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C:\Users\kimdklg\Desktop\홍보물(CTC_SCI)\SCIC 로고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9" t="32894" r="32915" b="43593"/>
          <a:stretch/>
        </p:blipFill>
        <p:spPr bwMode="auto">
          <a:xfrm>
            <a:off x="3635896" y="4050313"/>
            <a:ext cx="1872208" cy="18989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132D-AF6A-46B5-A6DA-0C9E64729B72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8974-E5FA-4ABD-B80A-86BD4F946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675488"/>
            <a:ext cx="9144000" cy="10334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8000">
                <a:srgbClr val="F7B819"/>
              </a:gs>
              <a:gs pos="81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645283"/>
            <a:ext cx="8712967" cy="105904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HY견고딕" pitchFamily="18" charset="-127"/>
              </a:rPr>
              <a:t>Coding of control stream using general ADVANs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00144" y="3429000"/>
            <a:ext cx="3002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Taegon</a:t>
            </a:r>
            <a:r>
              <a:rPr lang="en-US" altLang="ko-KR" sz="20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Hong, MD, PhD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00144" y="3878238"/>
            <a:ext cx="390953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Clinical Assistant Professor</a:t>
            </a:r>
          </a:p>
          <a:p>
            <a:r>
              <a:rPr lang="en-US" altLang="ko-KR" sz="14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Clinical Trials Center</a:t>
            </a:r>
          </a:p>
          <a:p>
            <a:r>
              <a:rPr lang="en-US" altLang="ko-KR" sz="14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Severance Hospital, </a:t>
            </a:r>
            <a:r>
              <a:rPr lang="en-US" altLang="ko-KR" sz="1400" b="1" dirty="0" err="1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Yonsei</a:t>
            </a:r>
            <a:r>
              <a:rPr lang="en-US" altLang="ko-KR" sz="1400" b="1" dirty="0">
                <a:solidFill>
                  <a:srgbClr val="5F5F5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University Health System</a:t>
            </a:r>
          </a:p>
        </p:txBody>
      </p:sp>
      <p:pic>
        <p:nvPicPr>
          <p:cNvPr id="12" name="Picture 2" descr="C:\Users\kimdklg\Desktop\홍보물(CTC_SCI)\SCIC 로고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9" t="32894" r="32915" b="43593"/>
          <a:stretch/>
        </p:blipFill>
        <p:spPr bwMode="auto">
          <a:xfrm>
            <a:off x="1259632" y="3186217"/>
            <a:ext cx="1872208" cy="18989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518DE-5450-4BEA-8C57-4C8DCA0A4C12}"/>
              </a:ext>
            </a:extLst>
          </p:cNvPr>
          <p:cNvSpPr txBox="1"/>
          <p:nvPr/>
        </p:nvSpPr>
        <p:spPr>
          <a:xfrm>
            <a:off x="6228184" y="9087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Organized</a:t>
            </a:r>
            <a:r>
              <a:rPr lang="ko-KR" altLang="en-US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endParaRPr lang="ko-KR" altLang="en-US" sz="1600" b="1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4FD07A-8140-423C-B305-41995F4BA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10" y="593883"/>
            <a:ext cx="505322" cy="5117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E14868-14BE-4859-8CBE-B049CA759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98"/>
          <a:stretch/>
        </p:blipFill>
        <p:spPr>
          <a:xfrm>
            <a:off x="7775723" y="1218763"/>
            <a:ext cx="864096" cy="2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9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22A90EE-C283-4FA8-A8F8-45BF660A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89" y="1203538"/>
            <a:ext cx="4333875" cy="5162550"/>
          </a:xfrm>
          <a:prstGeom prst="rect">
            <a:avLst/>
          </a:prstGeom>
        </p:spPr>
      </p:pic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07504" y="71580"/>
            <a:ext cx="8229600" cy="709613"/>
          </a:xfrm>
        </p:spPr>
        <p:txBody>
          <a:bodyPr/>
          <a:lstStyle/>
          <a:p>
            <a:r>
              <a:rPr lang="en-US" altLang="ko-KR" dirty="0"/>
              <a:t>General structure of general non-linear ADVAN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64508" y="1172086"/>
            <a:ext cx="2628292" cy="21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64508" y="1559018"/>
            <a:ext cx="262829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64508" y="2309288"/>
            <a:ext cx="2628292" cy="2027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64508" y="4502766"/>
            <a:ext cx="2628292" cy="599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내용 개체 틀 6">
            <a:extLst>
              <a:ext uri="{FF2B5EF4-FFF2-40B4-BE49-F238E27FC236}">
                <a16:creationId xmlns:a16="http://schemas.microsoft.com/office/drawing/2014/main" id="{15CADDA6-CDBA-4AD0-BF25-DDB51CA62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913065"/>
              </p:ext>
            </p:extLst>
          </p:nvPr>
        </p:nvGraphicFramePr>
        <p:xfrm>
          <a:off x="755576" y="1052736"/>
          <a:ext cx="2458616" cy="5256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PREDPP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$SUBROUTINE ADVAN 6, 8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53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7" name="Picture 3">
            <a:extLst>
              <a:ext uri="{FF2B5EF4-FFF2-40B4-BE49-F238E27FC236}">
                <a16:creationId xmlns:a16="http://schemas.microsoft.com/office/drawing/2014/main" id="{2FD57D02-CF28-47C4-A504-F3E4ED1C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40" y="1988840"/>
            <a:ext cx="216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5">
            <a:extLst>
              <a:ext uri="{FF2B5EF4-FFF2-40B4-BE49-F238E27FC236}">
                <a16:creationId xmlns:a16="http://schemas.microsoft.com/office/drawing/2014/main" id="{969A4383-6C11-48E2-ADC4-B11F188E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0" y="2854027"/>
            <a:ext cx="2160587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2165C9EB-AF90-4335-B1FB-C9C5F8FA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0" y="4465340"/>
            <a:ext cx="2159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67CDA2CB-814A-42A1-81E7-7D6E7A1CC7B1}"/>
              </a:ext>
            </a:extLst>
          </p:cNvPr>
          <p:cNvGrpSpPr/>
          <p:nvPr/>
        </p:nvGrpSpPr>
        <p:grpSpPr>
          <a:xfrm>
            <a:off x="3016127" y="1373891"/>
            <a:ext cx="641473" cy="3601459"/>
            <a:chOff x="3016127" y="1373891"/>
            <a:chExt cx="1469563" cy="3601459"/>
          </a:xfrm>
        </p:grpSpPr>
        <p:cxnSp>
          <p:nvCxnSpPr>
            <p:cNvPr id="81" name="구부러진 연결선 2">
              <a:extLst>
                <a:ext uri="{FF2B5EF4-FFF2-40B4-BE49-F238E27FC236}">
                  <a16:creationId xmlns:a16="http://schemas.microsoft.com/office/drawing/2014/main" id="{8F7EFA3E-5F0E-4064-9D29-E2A4AC879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783" y="1373891"/>
              <a:ext cx="1269382" cy="34849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구부러진 연결선 5">
              <a:extLst>
                <a:ext uri="{FF2B5EF4-FFF2-40B4-BE49-F238E27FC236}">
                  <a16:creationId xmlns:a16="http://schemas.microsoft.com/office/drawing/2014/main" id="{063E3506-ED7A-4466-B25A-CDC28CEE7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6127" y="1847050"/>
              <a:ext cx="1450513" cy="508933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구부러진 연결선 14">
              <a:extLst>
                <a:ext uri="{FF2B5EF4-FFF2-40B4-BE49-F238E27FC236}">
                  <a16:creationId xmlns:a16="http://schemas.microsoft.com/office/drawing/2014/main" id="{9B15E624-5B68-46CC-81D8-88F374133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1527" y="3322810"/>
              <a:ext cx="1425113" cy="3942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구부러진 연결선 23">
              <a:extLst>
                <a:ext uri="{FF2B5EF4-FFF2-40B4-BE49-F238E27FC236}">
                  <a16:creationId xmlns:a16="http://schemas.microsoft.com/office/drawing/2014/main" id="{898FAB94-A87B-47F6-9738-431D5C8FC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578" y="4581128"/>
              <a:ext cx="1425112" cy="394222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4E757FC-08EA-4D65-8007-693380F840BE}"/>
              </a:ext>
            </a:extLst>
          </p:cNvPr>
          <p:cNvSpPr/>
          <p:nvPr/>
        </p:nvSpPr>
        <p:spPr>
          <a:xfrm>
            <a:off x="2387653" y="3429000"/>
            <a:ext cx="551975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Central Comp.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885A0A-93B5-482F-8BB8-F0EA4B59CC2F}"/>
              </a:ext>
            </a:extLst>
          </p:cNvPr>
          <p:cNvSpPr/>
          <p:nvPr/>
        </p:nvSpPr>
        <p:spPr>
          <a:xfrm>
            <a:off x="1057712" y="5044132"/>
            <a:ext cx="777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Peripheral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Comp.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8A541A7-55F6-42D9-9898-4018245253C0}"/>
              </a:ext>
            </a:extLst>
          </p:cNvPr>
          <p:cNvSpPr/>
          <p:nvPr/>
        </p:nvSpPr>
        <p:spPr>
          <a:xfrm>
            <a:off x="1057712" y="3429000"/>
            <a:ext cx="777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Peripheral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Comp.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6630AA-96A9-4290-B639-6E42716290B8}"/>
              </a:ext>
            </a:extLst>
          </p:cNvPr>
          <p:cNvSpPr/>
          <p:nvPr/>
        </p:nvSpPr>
        <p:spPr>
          <a:xfrm>
            <a:off x="1938338" y="2848449"/>
            <a:ext cx="1097279" cy="269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Drug Administration</a:t>
            </a:r>
          </a:p>
        </p:txBody>
      </p:sp>
      <p:sp>
        <p:nvSpPr>
          <p:cNvPr id="89" name="아래쪽 화살표 21">
            <a:extLst>
              <a:ext uri="{FF2B5EF4-FFF2-40B4-BE49-F238E27FC236}">
                <a16:creationId xmlns:a16="http://schemas.microsoft.com/office/drawing/2014/main" id="{3C5A8428-E1EC-4E69-9AAD-AAD616257868}"/>
              </a:ext>
            </a:extLst>
          </p:cNvPr>
          <p:cNvSpPr/>
          <p:nvPr/>
        </p:nvSpPr>
        <p:spPr>
          <a:xfrm>
            <a:off x="1767631" y="2750840"/>
            <a:ext cx="428628" cy="14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0D6A29-2DA9-4316-9685-CD168D6CB4C0}"/>
              </a:ext>
            </a:extLst>
          </p:cNvPr>
          <p:cNvSpPr/>
          <p:nvPr/>
        </p:nvSpPr>
        <p:spPr>
          <a:xfrm>
            <a:off x="1938338" y="4471539"/>
            <a:ext cx="1097279" cy="23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Drug Administration</a:t>
            </a:r>
          </a:p>
        </p:txBody>
      </p:sp>
      <p:sp>
        <p:nvSpPr>
          <p:cNvPr id="91" name="아래쪽 화살표 22">
            <a:extLst>
              <a:ext uri="{FF2B5EF4-FFF2-40B4-BE49-F238E27FC236}">
                <a16:creationId xmlns:a16="http://schemas.microsoft.com/office/drawing/2014/main" id="{9E0989A6-022B-4E8E-A52B-4D1AA2B84310}"/>
              </a:ext>
            </a:extLst>
          </p:cNvPr>
          <p:cNvSpPr/>
          <p:nvPr/>
        </p:nvSpPr>
        <p:spPr>
          <a:xfrm>
            <a:off x="1767631" y="4355528"/>
            <a:ext cx="428628" cy="14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D31A1A-BC88-4503-9BA4-1310BDB03DAE}"/>
              </a:ext>
            </a:extLst>
          </p:cNvPr>
          <p:cNvSpPr/>
          <p:nvPr/>
        </p:nvSpPr>
        <p:spPr>
          <a:xfrm>
            <a:off x="2384464" y="5035470"/>
            <a:ext cx="551975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Central Comp.</a:t>
            </a:r>
          </a:p>
        </p:txBody>
      </p:sp>
    </p:spTree>
    <p:extLst>
      <p:ext uri="{BB962C8B-B14F-4D97-AF65-F5344CB8AC3E}">
        <p14:creationId xmlns:p14="http://schemas.microsoft.com/office/powerpoint/2010/main" val="3850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$SUBROUTINES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73938"/>
            <a:ext cx="8712968" cy="285911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dirty="0"/>
              <a:t>After definition of CMTs structure and relationships between CMTs</a:t>
            </a:r>
          </a:p>
          <a:p>
            <a:r>
              <a:rPr lang="en-US" altLang="ko-KR" b="0" dirty="0"/>
              <a:t>Numerical analysis</a:t>
            </a:r>
            <a:r>
              <a:rPr lang="ko-KR" altLang="en-US" b="0" dirty="0"/>
              <a:t> </a:t>
            </a:r>
            <a:r>
              <a:rPr lang="en-US" altLang="ko-KR" b="0" dirty="0"/>
              <a:t>methodology</a:t>
            </a:r>
          </a:p>
          <a:p>
            <a:r>
              <a:rPr lang="en-US" altLang="ko-KR" b="0" dirty="0"/>
              <a:t>$Subroutines ADVAN 6, 8, TOL=n</a:t>
            </a:r>
          </a:p>
          <a:p>
            <a:r>
              <a:rPr lang="en-US" altLang="ko-KR" dirty="0"/>
              <a:t>TOL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To specify </a:t>
            </a:r>
            <a:r>
              <a:rPr lang="en-US" altLang="ko-KR" b="1" dirty="0"/>
              <a:t>tolerance (accuracies) </a:t>
            </a:r>
            <a:r>
              <a:rPr lang="en-US" altLang="ko-KR" b="0" dirty="0"/>
              <a:t>to which compartment amounts are computed by and ADVAN subroutine</a:t>
            </a:r>
          </a:p>
          <a:p>
            <a:pPr lvl="1"/>
            <a:r>
              <a:rPr lang="en-US" altLang="ko-KR" b="0" dirty="0"/>
              <a:t>sets the number of </a:t>
            </a:r>
            <a:r>
              <a:rPr lang="en-US" altLang="ko-KR" b="1" dirty="0"/>
              <a:t>accurate digits </a:t>
            </a:r>
            <a:r>
              <a:rPr lang="en-US" altLang="ko-KR" b="0" dirty="0"/>
              <a:t>that are required in the </a:t>
            </a:r>
            <a:r>
              <a:rPr lang="en-US" altLang="ko-KR" b="1" dirty="0"/>
              <a:t>computation of the drug amount</a:t>
            </a:r>
          </a:p>
          <a:p>
            <a:pPr lvl="1"/>
            <a:r>
              <a:rPr lang="en-US" altLang="ko-KR" dirty="0"/>
              <a:t>SIG in $EST + 1 or 2</a:t>
            </a:r>
            <a:endParaRPr lang="en-US" altLang="ko-KR" b="0" dirty="0"/>
          </a:p>
          <a:p>
            <a:endParaRPr lang="ko-KR" altLang="en-US" b="0" dirty="0"/>
          </a:p>
          <a:p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798" t="19086" r="40138" b="78314"/>
          <a:stretch/>
        </p:blipFill>
        <p:spPr>
          <a:xfrm>
            <a:off x="3821014" y="4930523"/>
            <a:ext cx="4367312" cy="432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5" y="3744636"/>
            <a:ext cx="289066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9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Define the number and properties of the compartment of the model</a:t>
            </a:r>
          </a:p>
          <a:p>
            <a:r>
              <a:rPr lang="en-US" altLang="ko-KR" b="0" dirty="0"/>
              <a:t>ADVAN 5, 6, 7, 8, 9, 13</a:t>
            </a:r>
          </a:p>
          <a:p>
            <a:r>
              <a:rPr lang="en-US" altLang="ko-KR" b="0" dirty="0"/>
              <a:t>Arbitrary name</a:t>
            </a:r>
          </a:p>
          <a:p>
            <a:pPr lvl="1"/>
            <a:r>
              <a:rPr lang="en-US" altLang="ko-KR" b="0" dirty="0"/>
              <a:t>name of a compartment </a:t>
            </a:r>
          </a:p>
          <a:p>
            <a:r>
              <a:rPr lang="en-US" altLang="ko-KR" b="0" dirty="0"/>
              <a:t>Default name: property of the compartment</a:t>
            </a:r>
          </a:p>
          <a:p>
            <a:pPr lvl="1"/>
            <a:r>
              <a:rPr lang="en-US" altLang="ko-KR" b="1" dirty="0"/>
              <a:t>DEFDOSE</a:t>
            </a:r>
            <a:r>
              <a:rPr lang="en-US" altLang="ko-KR" b="0" dirty="0"/>
              <a:t>: dose events</a:t>
            </a:r>
          </a:p>
          <a:p>
            <a:pPr lvl="1"/>
            <a:r>
              <a:rPr lang="en-US" altLang="ko-KR" b="1" dirty="0"/>
              <a:t>DEFOBS</a:t>
            </a:r>
            <a:r>
              <a:rPr lang="en-US" altLang="ko-KR" b="0" dirty="0"/>
              <a:t>: observation events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CMT item in data set: appropriate CMT number</a:t>
            </a:r>
          </a:p>
          <a:p>
            <a:r>
              <a:rPr lang="en-US" altLang="ko-KR" b="0" dirty="0"/>
              <a:t>EVID item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52045" t="27717" r="40374" b="63255"/>
          <a:stretch/>
        </p:blipFill>
        <p:spPr>
          <a:xfrm>
            <a:off x="1611687" y="3611819"/>
            <a:ext cx="3744416" cy="1368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$MODEL Block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64014" y="2888727"/>
            <a:ext cx="1448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andara" panose="020E0502030303020204" pitchFamily="34" charset="0"/>
              </a:rPr>
              <a:t>name</a:t>
            </a:r>
            <a:endParaRPr lang="ko-KR" altLang="en-US" sz="22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3100" y="3267591"/>
            <a:ext cx="1977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andara" panose="020E0502030303020204" pitchFamily="34" charset="0"/>
              </a:rPr>
              <a:t>property</a:t>
            </a:r>
            <a:endParaRPr lang="ko-KR" altLang="en-US" sz="22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구부러진 연결선 7"/>
          <p:cNvCxnSpPr>
            <a:endCxn id="5" idx="1"/>
          </p:cNvCxnSpPr>
          <p:nvPr/>
        </p:nvCxnSpPr>
        <p:spPr>
          <a:xfrm flipV="1">
            <a:off x="3419872" y="3104171"/>
            <a:ext cx="1144142" cy="983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flipV="1">
            <a:off x="4912806" y="3475796"/>
            <a:ext cx="1210294" cy="622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$DES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$DES Block coding</a:t>
            </a:r>
          </a:p>
          <a:p>
            <a:pPr lvl="1"/>
            <a:r>
              <a:rPr lang="en-US" altLang="ko-KR" dirty="0"/>
              <a:t>DADT(n) – Required for each compartment</a:t>
            </a:r>
          </a:p>
          <a:p>
            <a:pPr lvl="1"/>
            <a:r>
              <a:rPr lang="en-US" altLang="ko-KR" dirty="0"/>
              <a:t>Time</a:t>
            </a:r>
          </a:p>
          <a:p>
            <a:pPr lvl="2"/>
            <a:r>
              <a:rPr lang="en-US" altLang="ko-KR" dirty="0"/>
              <a:t>Outside the $DES block TIME is a discrete variable, advancing from record to record in the dataset</a:t>
            </a:r>
          </a:p>
          <a:p>
            <a:pPr lvl="2"/>
            <a:r>
              <a:rPr lang="en-US" altLang="ko-KR" dirty="0"/>
              <a:t>Within the $DES block – time “</a:t>
            </a:r>
            <a:r>
              <a:rPr lang="en-US" altLang="ko-KR" b="1" dirty="0"/>
              <a:t>T</a:t>
            </a:r>
            <a:r>
              <a:rPr lang="en-US" altLang="ko-KR" dirty="0"/>
              <a:t>” is continuous and advanced by the numerical differential equations solver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1798" t="58957" r="38181" b="34109"/>
          <a:stretch/>
        </p:blipFill>
        <p:spPr>
          <a:xfrm>
            <a:off x="880242" y="3541658"/>
            <a:ext cx="5044358" cy="1070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구부러진 연결선 5"/>
          <p:cNvCxnSpPr>
            <a:endCxn id="8" idx="1"/>
          </p:cNvCxnSpPr>
          <p:nvPr/>
        </p:nvCxnSpPr>
        <p:spPr>
          <a:xfrm flipV="1">
            <a:off x="2104378" y="3326215"/>
            <a:ext cx="757229" cy="725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1607" y="3110771"/>
            <a:ext cx="2886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andara" panose="020E0502030303020204" pitchFamily="34" charset="0"/>
              </a:rPr>
              <a:t>compartment number</a:t>
            </a:r>
            <a:endParaRPr lang="ko-KR" altLang="en-US" sz="22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7447" y="4807553"/>
                <a:ext cx="4572000" cy="15168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(1)∗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i="1" baseline="-25000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(1)∗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i="1" baseline="-25000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altLang="ko-KR" sz="1400" i="1" baseline="-25000" dirty="0">
                  <a:latin typeface="Cambria Math"/>
                </a:endParaRPr>
              </a:p>
              <a:p>
                <a:endParaRPr lang="en-US" altLang="ko-KR" i="1" baseline="-2500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(1)∗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i="1" baseline="-25000" dirty="0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(2)∗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i="1" baseline="-25000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altLang="ko-KR" sz="1400" i="1" baseline="-25000" dirty="0">
                  <a:latin typeface="Cambria Math"/>
                </a:endParaRPr>
              </a:p>
              <a:p>
                <a:endParaRPr lang="en-US" altLang="ko-KR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" y="4807553"/>
                <a:ext cx="4572000" cy="15168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6067400" y="4077072"/>
            <a:ext cx="2970749" cy="2140356"/>
            <a:chOff x="3203848" y="2263913"/>
            <a:chExt cx="3090041" cy="299720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9" t="39844" r="18124" b="21094"/>
            <a:stretch>
              <a:fillRect/>
            </a:stretch>
          </p:blipFill>
          <p:spPr bwMode="auto">
            <a:xfrm>
              <a:off x="3203848" y="2263913"/>
              <a:ext cx="3090041" cy="29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4424299" y="3457871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k12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420455" y="4133613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k21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3865836" y="4760913"/>
              <a:ext cx="588962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k10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94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$DES</a:t>
            </a:r>
            <a:r>
              <a:rPr lang="ko-KR" altLang="en-US" dirty="0">
                <a:ea typeface="HY견고딕" pitchFamily="18" charset="-127"/>
              </a:rPr>
              <a:t>를 쓰기 위한 </a:t>
            </a:r>
            <a:r>
              <a:rPr lang="en-US" altLang="ko-KR" dirty="0">
                <a:ea typeface="HY견고딕" pitchFamily="18" charset="-127"/>
              </a:rPr>
              <a:t>control file </a:t>
            </a:r>
            <a:r>
              <a:rPr lang="ko-KR" altLang="en-US" dirty="0">
                <a:ea typeface="HY견고딕" pitchFamily="18" charset="-127"/>
              </a:rPr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$PROB  sildenafil 2compartment oral 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$DATA ..//sil_2comp.csv IGNORE=#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$INPUT ID TIME AMT DV MDV </a:t>
            </a:r>
            <a:endParaRPr lang="en-US" altLang="ko-KR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$SUBROUTINE</a:t>
            </a:r>
            <a:r>
              <a:rPr lang="en-US" altLang="ko-KR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ADVAN6 </a:t>
            </a:r>
            <a:r>
              <a:rPr lang="en-US" altLang="ko-KR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TOL=4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$MODEL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COMP(DEPOT, </a:t>
            </a:r>
            <a:r>
              <a:rPr lang="en-US" altLang="ko-KR" sz="1800" b="0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DEFDOSE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COMP(CENTRAL, </a:t>
            </a:r>
            <a:r>
              <a:rPr lang="en-US" altLang="ko-KR" sz="1800" b="0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DEFOBS</a:t>
            </a: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COMP(PERIPH)</a:t>
            </a:r>
            <a:endParaRPr lang="en-US" altLang="ko-KR" sz="18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$PK</a:t>
            </a:r>
          </a:p>
          <a:p>
            <a:pPr marL="0" indent="0">
              <a:buNone/>
            </a:pP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  ……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K20=CL/V2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K23=Q/V2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K32=Q/V3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$DES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DADT(1) = -A(1)*KA 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DADT(2) = A(1)*KA -A(2)*(K23+K20) + A(3)*K32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DADT(3) = A(2)*K23-A(3)*K32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39952" y="1554234"/>
            <a:ext cx="6222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CMT</a:t>
            </a:r>
            <a:endParaRPr lang="ko-KR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설명선 1 4"/>
          <p:cNvSpPr/>
          <p:nvPr/>
        </p:nvSpPr>
        <p:spPr>
          <a:xfrm>
            <a:off x="6012160" y="1769859"/>
            <a:ext cx="1791196" cy="415078"/>
          </a:xfrm>
          <a:prstGeom prst="borderCallout1">
            <a:avLst>
              <a:gd name="adj1" fmla="val 30512"/>
              <a:gd name="adj2" fmla="val -4029"/>
              <a:gd name="adj3" fmla="val -2674"/>
              <a:gd name="adj4" fmla="val -55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Compartment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설명선 1 5"/>
          <p:cNvSpPr/>
          <p:nvPr/>
        </p:nvSpPr>
        <p:spPr>
          <a:xfrm>
            <a:off x="5035550" y="2508392"/>
            <a:ext cx="3744416" cy="1296144"/>
          </a:xfrm>
          <a:prstGeom prst="borderCallout1">
            <a:avLst>
              <a:gd name="adj1" fmla="val 30512"/>
              <a:gd name="adj2" fmla="val -4029"/>
              <a:gd name="adj3" fmla="val -22507"/>
              <a:gd name="adj4" fmla="val -273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number of accurate digits that are required in the computation of drug amounts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 be too small, too large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SIGDIGIT +1 or 2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3491880" y="4127991"/>
            <a:ext cx="5040559" cy="540060"/>
          </a:xfrm>
          <a:prstGeom prst="borderCallout1">
            <a:avLst>
              <a:gd name="adj1" fmla="val 30512"/>
              <a:gd name="adj2" fmla="val -4029"/>
              <a:gd name="adj3" fmla="val -177534"/>
              <a:gd name="adj4" fmla="val -119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DEFDOSE : default dose compartment</a:t>
            </a: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DEFOBS : default  observation  compartment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2584205" y="4902072"/>
            <a:ext cx="2526604" cy="415078"/>
          </a:xfrm>
          <a:prstGeom prst="borderCallout1">
            <a:avLst>
              <a:gd name="adj1" fmla="val 44455"/>
              <a:gd name="adj2" fmla="val -4029"/>
              <a:gd name="adj3" fmla="val 77162"/>
              <a:gd name="adj4" fmla="val -618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Differential equations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Q1) DEFDOSE, DEFOBS</a:t>
            </a:r>
            <a:r>
              <a:rPr lang="ko-KR" altLang="en-US" sz="1800" dirty="0">
                <a:solidFill>
                  <a:srgbClr val="000000"/>
                </a:solidFill>
              </a:rPr>
              <a:t>를 </a:t>
            </a:r>
            <a:r>
              <a:rPr lang="ko-KR" altLang="en-US" sz="1800" dirty="0" err="1">
                <a:solidFill>
                  <a:srgbClr val="000000"/>
                </a:solidFill>
              </a:rPr>
              <a:t>안쓰면</a:t>
            </a:r>
            <a:r>
              <a:rPr lang="ko-KR" altLang="en-US" sz="1800" dirty="0">
                <a:solidFill>
                  <a:srgbClr val="000000"/>
                </a:solidFill>
              </a:rPr>
              <a:t> 어떻게 될까</a:t>
            </a:r>
            <a:r>
              <a:rPr lang="en-US" altLang="ko-KR" sz="1800" dirty="0">
                <a:solidFill>
                  <a:srgbClr val="000000"/>
                </a:solidFill>
              </a:rPr>
              <a:t>?</a:t>
            </a: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Q2) Dataset</a:t>
            </a:r>
            <a:r>
              <a:rPr lang="ko-KR" altLang="en-US" sz="1800" dirty="0">
                <a:solidFill>
                  <a:srgbClr val="000000"/>
                </a:solidFill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</a:rPr>
              <a:t>CMT</a:t>
            </a:r>
            <a:r>
              <a:rPr lang="ko-KR" altLang="en-US" sz="1800" dirty="0">
                <a:solidFill>
                  <a:srgbClr val="000000"/>
                </a:solidFill>
              </a:rPr>
              <a:t>를 </a:t>
            </a:r>
            <a:r>
              <a:rPr lang="ko-KR" altLang="en-US" sz="1800" dirty="0" err="1">
                <a:solidFill>
                  <a:srgbClr val="000000"/>
                </a:solidFill>
              </a:rPr>
              <a:t>안만들면</a:t>
            </a:r>
            <a:r>
              <a:rPr lang="en-US" altLang="ko-KR" sz="18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Q3) Dataset</a:t>
            </a:r>
            <a:r>
              <a:rPr lang="ko-KR" altLang="en-US" sz="1800" dirty="0">
                <a:solidFill>
                  <a:srgbClr val="000000"/>
                </a:solidFill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</a:rPr>
              <a:t>CMT</a:t>
            </a:r>
            <a:r>
              <a:rPr lang="ko-KR" altLang="en-US" sz="1800" dirty="0">
                <a:solidFill>
                  <a:srgbClr val="000000"/>
                </a:solidFill>
              </a:rPr>
              <a:t>만들고 </a:t>
            </a:r>
            <a:r>
              <a:rPr lang="en-US" altLang="ko-KR" sz="1800" dirty="0">
                <a:solidFill>
                  <a:srgbClr val="000000"/>
                </a:solidFill>
              </a:rPr>
              <a:t>DEFDOSE, DEFOBS</a:t>
            </a:r>
            <a:r>
              <a:rPr lang="ko-KR" altLang="en-US" sz="1800" dirty="0">
                <a:solidFill>
                  <a:srgbClr val="000000"/>
                </a:solidFill>
              </a:rPr>
              <a:t>를 거꾸로 쓰면</a:t>
            </a:r>
            <a:r>
              <a:rPr lang="en-US" altLang="ko-KR" sz="18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291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Differential Equations (2-comp PO)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2-compartment model with 1</a:t>
            </a:r>
            <a:r>
              <a:rPr lang="en-US" altLang="ko-KR" baseline="30000" dirty="0"/>
              <a:t>st</a:t>
            </a:r>
            <a:r>
              <a:rPr lang="en-US" altLang="ko-KR" dirty="0"/>
              <a:t> order absorption and elimination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3528" y="2070969"/>
            <a:ext cx="3090041" cy="2997200"/>
            <a:chOff x="323528" y="2070969"/>
            <a:chExt cx="3090041" cy="29972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9" t="39844" r="18124" b="21094"/>
            <a:stretch>
              <a:fillRect/>
            </a:stretch>
          </p:blipFill>
          <p:spPr bwMode="auto">
            <a:xfrm>
              <a:off x="323528" y="2070969"/>
              <a:ext cx="3090041" cy="29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타원 5"/>
            <p:cNvSpPr/>
            <p:nvPr/>
          </p:nvSpPr>
          <p:spPr bwMode="auto">
            <a:xfrm>
              <a:off x="351841" y="2102357"/>
              <a:ext cx="1176337" cy="5000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  <a:latin typeface="Arial" pitchFamily="34" charset="0"/>
                  <a:ea typeface="Arial Unicode MS" pitchFamily="50" charset="-127"/>
                  <a:cs typeface="Arial" pitchFamily="34" charset="0"/>
                </a:rPr>
                <a:t>Depot</a:t>
              </a:r>
              <a:endParaRPr kumimoji="0" lang="ko-KR" altLang="en-US" sz="1000" b="1" dirty="0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79831" y="3942068"/>
              <a:ext cx="504056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68701" y="3270919"/>
              <a:ext cx="504056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1795" y="4593802"/>
              <a:ext cx="504056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538171" y="3224544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k23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551328" y="3942067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k32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980723" y="4531361"/>
              <a:ext cx="588962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k20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985516" y="2737581"/>
              <a:ext cx="588962" cy="3317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ka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57905" r="1795" b="-1"/>
          <a:stretch/>
        </p:blipFill>
        <p:spPr bwMode="auto">
          <a:xfrm>
            <a:off x="3535398" y="2216528"/>
            <a:ext cx="5544274" cy="27060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Differential Equations (2-comp PO, ADVAN5)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9947" y="1343326"/>
            <a:ext cx="3090041" cy="2997200"/>
            <a:chOff x="755576" y="1846072"/>
            <a:chExt cx="3090041" cy="2997200"/>
          </a:xfrm>
        </p:grpSpPr>
        <p:grpSp>
          <p:nvGrpSpPr>
            <p:cNvPr id="5" name="그룹 4"/>
            <p:cNvGrpSpPr/>
            <p:nvPr/>
          </p:nvGrpSpPr>
          <p:grpSpPr>
            <a:xfrm>
              <a:off x="755576" y="1846072"/>
              <a:ext cx="3090041" cy="2997200"/>
              <a:chOff x="3203848" y="2263913"/>
              <a:chExt cx="3090041" cy="299720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99" t="39844" r="18124" b="21094"/>
              <a:stretch>
                <a:fillRect/>
              </a:stretch>
            </p:blipFill>
            <p:spPr bwMode="auto">
              <a:xfrm>
                <a:off x="3203848" y="2263913"/>
                <a:ext cx="3090041" cy="299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타원 7"/>
              <p:cNvSpPr/>
              <p:nvPr/>
            </p:nvSpPr>
            <p:spPr bwMode="auto">
              <a:xfrm>
                <a:off x="4424299" y="3457871"/>
                <a:ext cx="587375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k23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 bwMode="auto">
              <a:xfrm>
                <a:off x="4420455" y="4133613"/>
                <a:ext cx="587375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k32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 bwMode="auto">
              <a:xfrm>
                <a:off x="3865836" y="4760913"/>
                <a:ext cx="588962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k20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 bwMode="auto">
              <a:xfrm>
                <a:off x="3865836" y="2930525"/>
                <a:ext cx="588962" cy="33178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ka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6" name="타원 5"/>
            <p:cNvSpPr/>
            <p:nvPr/>
          </p:nvSpPr>
          <p:spPr bwMode="auto">
            <a:xfrm>
              <a:off x="783889" y="1877460"/>
              <a:ext cx="1176337" cy="5000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  <a:latin typeface="Arial" pitchFamily="34" charset="0"/>
                  <a:ea typeface="Arial Unicode MS" pitchFamily="50" charset="-127"/>
                  <a:cs typeface="Arial" pitchFamily="34" charset="0"/>
                </a:rPr>
                <a:t>Depot</a:t>
              </a:r>
              <a:endParaRPr kumimoji="0" lang="ko-KR" altLang="en-US" sz="1000" b="1" dirty="0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9408" y="4403715"/>
                <a:ext cx="4082592" cy="1832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dirty="0"/>
                  <a:t> </a:t>
                </a:r>
                <a:r>
                  <a:rPr lang="en-US" altLang="ko-KR" sz="1600" i="1" dirty="0">
                    <a:latin typeface="Cambria Math"/>
                  </a:rPr>
                  <a:t>-A(1)*</a:t>
                </a:r>
                <a:r>
                  <a:rPr lang="en-US" altLang="ko-KR" sz="1600" i="1" dirty="0" err="1">
                    <a:latin typeface="Cambria Math"/>
                  </a:rPr>
                  <a:t>k</a:t>
                </a:r>
                <a:r>
                  <a:rPr lang="en-US" altLang="ko-KR" sz="1600" i="1" baseline="-25000" dirty="0" err="1">
                    <a:latin typeface="Cambria Math"/>
                  </a:rPr>
                  <a:t>a</a:t>
                </a:r>
                <a:endParaRPr lang="en-US" altLang="ko-KR" sz="1600" i="1" baseline="-25000" dirty="0">
                  <a:latin typeface="Cambria Math"/>
                </a:endParaRP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i="1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</a:t>
                </a:r>
                <a:r>
                  <a:rPr lang="en-US" altLang="ko-KR" sz="1600" i="1" dirty="0" err="1">
                    <a:latin typeface="Cambria Math"/>
                  </a:rPr>
                  <a:t>k</a:t>
                </a:r>
                <a:r>
                  <a:rPr lang="en-US" altLang="ko-KR" sz="1600" i="1" baseline="-25000" dirty="0" err="1">
                    <a:latin typeface="Cambria Math"/>
                  </a:rPr>
                  <a:t>a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A(2)*(k</a:t>
                </a:r>
                <a:r>
                  <a:rPr lang="en-US" altLang="ko-KR" sz="1600" i="1" baseline="-25000" dirty="0">
                    <a:latin typeface="Cambria Math"/>
                  </a:rPr>
                  <a:t>23</a:t>
                </a:r>
                <a:r>
                  <a:rPr lang="en-US" altLang="ko-KR" sz="1600" i="1" dirty="0">
                    <a:latin typeface="Cambria Math"/>
                  </a:rPr>
                  <a:t>+k</a:t>
                </a:r>
                <a:r>
                  <a:rPr lang="en-US" altLang="ko-KR" sz="1600" i="1" baseline="-25000" dirty="0">
                    <a:latin typeface="Cambria Math"/>
                  </a:rPr>
                  <a:t>20</a:t>
                </a:r>
                <a:r>
                  <a:rPr lang="en-US" altLang="ko-KR" sz="1600" i="1" dirty="0">
                    <a:latin typeface="Cambria Math"/>
                  </a:rPr>
                  <a:t>) </a:t>
                </a:r>
                <a:r>
                  <a:rPr lang="en-US" altLang="ko-KR" sz="1600" dirty="0">
                    <a:latin typeface="Cambria Math"/>
                  </a:rPr>
                  <a:t>+</a:t>
                </a:r>
                <a:r>
                  <a:rPr lang="en-US" altLang="ko-KR" sz="1600" i="1" dirty="0">
                    <a:latin typeface="Cambria Math"/>
                  </a:rPr>
                  <a:t> A(3)*k</a:t>
                </a:r>
                <a:r>
                  <a:rPr lang="en-US" altLang="ko-KR" sz="1600" i="1" baseline="-25000" dirty="0">
                    <a:latin typeface="Cambria Math"/>
                  </a:rPr>
                  <a:t>32</a:t>
                </a: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16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A(2)*k</a:t>
                </a:r>
                <a:r>
                  <a:rPr lang="en-US" altLang="ko-KR" sz="1600" i="1" baseline="-25000" dirty="0">
                    <a:latin typeface="Cambria Math"/>
                  </a:rPr>
                  <a:t>23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dirty="0">
                    <a:latin typeface="Cambria Math"/>
                  </a:rPr>
                  <a:t> A(3)*k</a:t>
                </a:r>
                <a:r>
                  <a:rPr lang="en-US" altLang="ko-KR" sz="1600" i="1" baseline="-25000" dirty="0">
                    <a:latin typeface="Cambria Math"/>
                  </a:rPr>
                  <a:t>32</a:t>
                </a:r>
                <a:endParaRPr lang="ko-KR" alt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08" y="4403715"/>
                <a:ext cx="4082592" cy="1832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340654" y="1331212"/>
            <a:ext cx="417451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$SUBROUTINE  </a:t>
            </a:r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ADVAN5</a:t>
            </a: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$PK </a:t>
            </a:r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Define basic PK relationships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 = THETA(1)*EXP(ETA(1))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V2 = THETA(2)*EXP(ETA(2)) 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V3 = THETA(3)*EXP(ETA(3))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  = THETA(4)*EXP(ETA(4))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 = THETA(5)*EXP(ETA(5))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$ERROR 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Y= F * (1+EPS(1))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259" y="1440079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112" y="2488575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62" y="2488575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Differential Equations (2-comp PO, ADVAN6)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9947" y="1343326"/>
            <a:ext cx="3090041" cy="2997200"/>
            <a:chOff x="755576" y="1846072"/>
            <a:chExt cx="3090041" cy="2997200"/>
          </a:xfrm>
        </p:grpSpPr>
        <p:grpSp>
          <p:nvGrpSpPr>
            <p:cNvPr id="5" name="그룹 4"/>
            <p:cNvGrpSpPr/>
            <p:nvPr/>
          </p:nvGrpSpPr>
          <p:grpSpPr>
            <a:xfrm>
              <a:off x="755576" y="1846072"/>
              <a:ext cx="3090041" cy="2997200"/>
              <a:chOff x="3203848" y="2263913"/>
              <a:chExt cx="3090041" cy="299720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99" t="39844" r="18124" b="21094"/>
              <a:stretch>
                <a:fillRect/>
              </a:stretch>
            </p:blipFill>
            <p:spPr bwMode="auto">
              <a:xfrm>
                <a:off x="3203848" y="2263913"/>
                <a:ext cx="3090041" cy="299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타원 7"/>
              <p:cNvSpPr/>
              <p:nvPr/>
            </p:nvSpPr>
            <p:spPr bwMode="auto">
              <a:xfrm>
                <a:off x="4424299" y="3457871"/>
                <a:ext cx="587375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k23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 bwMode="auto">
              <a:xfrm>
                <a:off x="4420455" y="4133613"/>
                <a:ext cx="587375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k32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 bwMode="auto">
              <a:xfrm>
                <a:off x="3865836" y="4760913"/>
                <a:ext cx="588962" cy="33337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k20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 bwMode="auto">
              <a:xfrm>
                <a:off x="3865836" y="2930525"/>
                <a:ext cx="588962" cy="33178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000" b="1" i="1" dirty="0">
                    <a:solidFill>
                      <a:schemeClr val="tx1"/>
                    </a:solidFill>
                    <a:latin typeface="Times New Roman" pitchFamily="18" charset="0"/>
                    <a:ea typeface="Arial Unicode MS" pitchFamily="50" charset="-127"/>
                    <a:cs typeface="Times New Roman" pitchFamily="18" charset="0"/>
                  </a:rPr>
                  <a:t>ka</a:t>
                </a:r>
                <a:endParaRPr kumimoji="0" lang="ko-KR" altLang="en-US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6" name="타원 5"/>
            <p:cNvSpPr/>
            <p:nvPr/>
          </p:nvSpPr>
          <p:spPr bwMode="auto">
            <a:xfrm>
              <a:off x="783889" y="1877460"/>
              <a:ext cx="1176337" cy="5000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schemeClr val="tx1"/>
                  </a:solidFill>
                  <a:latin typeface="Arial" pitchFamily="34" charset="0"/>
                  <a:ea typeface="Arial Unicode MS" pitchFamily="50" charset="-127"/>
                  <a:cs typeface="Arial" pitchFamily="34" charset="0"/>
                </a:rPr>
                <a:t>Depot</a:t>
              </a:r>
              <a:endParaRPr kumimoji="0" lang="ko-KR" altLang="en-US" sz="1000" b="1" dirty="0">
                <a:solidFill>
                  <a:schemeClr val="tx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9408" y="4403715"/>
                <a:ext cx="4082592" cy="1832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dirty="0"/>
                  <a:t> </a:t>
                </a:r>
                <a:r>
                  <a:rPr lang="en-US" altLang="ko-KR" sz="1600" i="1" dirty="0">
                    <a:latin typeface="Cambria Math"/>
                  </a:rPr>
                  <a:t>-A(1)*</a:t>
                </a:r>
                <a:r>
                  <a:rPr lang="en-US" altLang="ko-KR" sz="1600" i="1" dirty="0" err="1">
                    <a:latin typeface="Cambria Math"/>
                  </a:rPr>
                  <a:t>k</a:t>
                </a:r>
                <a:r>
                  <a:rPr lang="en-US" altLang="ko-KR" sz="1600" i="1" baseline="-25000" dirty="0" err="1">
                    <a:latin typeface="Cambria Math"/>
                  </a:rPr>
                  <a:t>a</a:t>
                </a:r>
                <a:endParaRPr lang="en-US" altLang="ko-KR" sz="1600" i="1" baseline="-25000" dirty="0">
                  <a:latin typeface="Cambria Math"/>
                </a:endParaRP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i="1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</a:t>
                </a:r>
                <a:r>
                  <a:rPr lang="en-US" altLang="ko-KR" sz="1600" i="1" dirty="0" err="1">
                    <a:latin typeface="Cambria Math"/>
                  </a:rPr>
                  <a:t>k</a:t>
                </a:r>
                <a:r>
                  <a:rPr lang="en-US" altLang="ko-KR" sz="1600" i="1" baseline="-25000" dirty="0" err="1">
                    <a:latin typeface="Cambria Math"/>
                  </a:rPr>
                  <a:t>a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A(2)*(k</a:t>
                </a:r>
                <a:r>
                  <a:rPr lang="en-US" altLang="ko-KR" sz="1600" i="1" baseline="-25000" dirty="0">
                    <a:latin typeface="Cambria Math"/>
                  </a:rPr>
                  <a:t>23</a:t>
                </a:r>
                <a:r>
                  <a:rPr lang="en-US" altLang="ko-KR" sz="1600" i="1" dirty="0">
                    <a:latin typeface="Cambria Math"/>
                  </a:rPr>
                  <a:t>+k</a:t>
                </a:r>
                <a:r>
                  <a:rPr lang="en-US" altLang="ko-KR" sz="1600" i="1" baseline="-25000" dirty="0">
                    <a:latin typeface="Cambria Math"/>
                  </a:rPr>
                  <a:t>20</a:t>
                </a:r>
                <a:r>
                  <a:rPr lang="en-US" altLang="ko-KR" sz="1600" i="1" dirty="0">
                    <a:latin typeface="Cambria Math"/>
                  </a:rPr>
                  <a:t>) </a:t>
                </a:r>
                <a:r>
                  <a:rPr lang="en-US" altLang="ko-KR" sz="1600" dirty="0">
                    <a:latin typeface="Cambria Math"/>
                  </a:rPr>
                  <a:t>+</a:t>
                </a:r>
                <a:r>
                  <a:rPr lang="en-US" altLang="ko-KR" sz="1600" i="1" dirty="0">
                    <a:latin typeface="Cambria Math"/>
                  </a:rPr>
                  <a:t> A(3)*k</a:t>
                </a:r>
                <a:r>
                  <a:rPr lang="en-US" altLang="ko-KR" sz="1600" i="1" baseline="-25000" dirty="0">
                    <a:latin typeface="Cambria Math"/>
                  </a:rPr>
                  <a:t>32</a:t>
                </a: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16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A(2)*k</a:t>
                </a:r>
                <a:r>
                  <a:rPr lang="en-US" altLang="ko-KR" sz="1600" i="1" baseline="-25000" dirty="0">
                    <a:latin typeface="Cambria Math"/>
                  </a:rPr>
                  <a:t>23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dirty="0">
                    <a:latin typeface="Cambria Math"/>
                  </a:rPr>
                  <a:t> A(3)*k</a:t>
                </a:r>
                <a:r>
                  <a:rPr lang="en-US" altLang="ko-KR" sz="1600" i="1" baseline="-25000" dirty="0">
                    <a:latin typeface="Cambria Math"/>
                  </a:rPr>
                  <a:t>32</a:t>
                </a:r>
                <a:endParaRPr lang="ko-KR" alt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08" y="4403715"/>
                <a:ext cx="4082592" cy="1832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340654" y="973417"/>
            <a:ext cx="417451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$SUBROUTINE  </a:t>
            </a:r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ADVAN6 TOL=4</a:t>
            </a: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$PK </a:t>
            </a:r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Define basic PK relationships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 = THETA(1)*EXP(ETA(1))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V2 = THETA(2)*EXP(ETA(2)) 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V3 = THETA(3)*EXP(ETA(3))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  = THETA(4)*EXP(ETA(4))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 = THETA(5)*EXP(ETA(5))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S2=V2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K20=CL/V2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K23=Q/V2</a:t>
            </a: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K32=Q/V3</a:t>
            </a: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$ERROR 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Y= F * (1+EPS(1))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259" y="1440079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112" y="2488575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62" y="2488575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Differential Equations (2-comp, IV bolus, ADVAN7)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9947" y="1343326"/>
            <a:ext cx="3090041" cy="2997200"/>
            <a:chOff x="3203848" y="2263913"/>
            <a:chExt cx="3090041" cy="29972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9" t="39844" r="18124" b="21094"/>
            <a:stretch>
              <a:fillRect/>
            </a:stretch>
          </p:blipFill>
          <p:spPr bwMode="auto">
            <a:xfrm>
              <a:off x="3203848" y="2263913"/>
              <a:ext cx="3090041" cy="29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타원 5"/>
            <p:cNvSpPr/>
            <p:nvPr/>
          </p:nvSpPr>
          <p:spPr bwMode="auto">
            <a:xfrm>
              <a:off x="4424299" y="3457871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k12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420455" y="4133613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k21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865836" y="4760913"/>
              <a:ext cx="588962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k10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06" y="4496261"/>
                <a:ext cx="3258521" cy="118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A(1)*(k</a:t>
                </a:r>
                <a:r>
                  <a:rPr lang="en-US" altLang="ko-KR" sz="1600" i="1" baseline="-25000" dirty="0">
                    <a:latin typeface="Cambria Math"/>
                  </a:rPr>
                  <a:t>12</a:t>
                </a:r>
                <a:r>
                  <a:rPr lang="en-US" altLang="ko-KR" sz="1600" i="1" dirty="0">
                    <a:latin typeface="Cambria Math"/>
                  </a:rPr>
                  <a:t>+k</a:t>
                </a:r>
                <a:r>
                  <a:rPr lang="en-US" altLang="ko-KR" sz="1600" i="1" baseline="-25000" dirty="0">
                    <a:latin typeface="Cambria Math"/>
                  </a:rPr>
                  <a:t>10</a:t>
                </a:r>
                <a:r>
                  <a:rPr lang="en-US" altLang="ko-KR" sz="1600" i="1" dirty="0">
                    <a:latin typeface="Cambria Math"/>
                  </a:rPr>
                  <a:t>) </a:t>
                </a:r>
                <a:r>
                  <a:rPr lang="en-US" altLang="ko-KR" sz="1600" dirty="0">
                    <a:latin typeface="Cambria Math"/>
                  </a:rPr>
                  <a:t>+</a:t>
                </a:r>
                <a:r>
                  <a:rPr lang="en-US" altLang="ko-KR" sz="1600" i="1" dirty="0">
                    <a:latin typeface="Cambria Math"/>
                  </a:rPr>
                  <a:t> A(2)*k</a:t>
                </a:r>
                <a:r>
                  <a:rPr lang="en-US" altLang="ko-KR" sz="1600" i="1" baseline="-25000" dirty="0">
                    <a:latin typeface="Cambria Math"/>
                  </a:rPr>
                  <a:t>21</a:t>
                </a: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16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A(1)*k</a:t>
                </a:r>
                <a:r>
                  <a:rPr lang="en-US" altLang="ko-KR" sz="1600" i="1" baseline="-25000" dirty="0">
                    <a:latin typeface="Cambria Math"/>
                  </a:rPr>
                  <a:t>12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dirty="0">
                    <a:latin typeface="Cambria Math"/>
                  </a:rPr>
                  <a:t> A(2)*k</a:t>
                </a:r>
                <a:r>
                  <a:rPr lang="en-US" altLang="ko-KR" sz="1600" i="1" baseline="-25000" dirty="0">
                    <a:latin typeface="Cambria Math"/>
                  </a:rPr>
                  <a:t>21</a:t>
                </a:r>
                <a:endParaRPr lang="ko-KR" alt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" y="4496261"/>
                <a:ext cx="3258521" cy="11841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058413" y="980728"/>
            <a:ext cx="483406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$SUBROUTINE  </a:t>
            </a:r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ADVAN7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$PK </a:t>
            </a:r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Define basic PK relationships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 = THETA(1)*EXP(ETA(1))</a:t>
            </a:r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V1 = THETA(2)*EXP(ETA(2)) 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V2 = THETA(3)*EXP(ETA(3))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Q  = THETA(4)*EXP(ETA(4))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S1=V1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K10=CL/V1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K12=Q/V1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K21=Q/V2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$ERROR </a:t>
            </a:r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Y= F * (1+EPS(1))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947" y="2500170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3604" y="2500170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ADVANs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User-defined model</a:t>
            </a:r>
          </a:p>
          <a:p>
            <a:r>
              <a:rPr lang="en-US" altLang="ko-KR" dirty="0"/>
              <a:t>User-supplied subroutine</a:t>
            </a:r>
          </a:p>
          <a:p>
            <a:r>
              <a:rPr lang="en-US" altLang="ko-KR" dirty="0"/>
              <a:t>Up to 999 compartments using special option of the $MODEL</a:t>
            </a:r>
          </a:p>
          <a:p>
            <a:r>
              <a:rPr lang="en-US" altLang="ko-KR" dirty="0"/>
              <a:t>The $PK block precedes the $DES block</a:t>
            </a:r>
          </a:p>
          <a:p>
            <a:pPr lvl="1"/>
            <a:r>
              <a:rPr lang="en-US" altLang="ko-KR" dirty="0"/>
              <a:t>For a nonlinear model: ADVAN 6, 8, 9, 13</a:t>
            </a:r>
          </a:p>
          <a:p>
            <a:pPr lvl="1"/>
            <a:r>
              <a:rPr lang="en-US" altLang="ko-KR" dirty="0"/>
              <a:t>NOT used: ADVAN 5, 7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868193" cy="16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3140968"/>
            <a:ext cx="6868193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HY견고딕" pitchFamily="18" charset="-127"/>
              </a:rPr>
              <a:t>Differential Equations (2-comp, IV bolus, ADVAN6)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9947" y="1343326"/>
            <a:ext cx="3090041" cy="2997200"/>
            <a:chOff x="3203848" y="2263913"/>
            <a:chExt cx="3090041" cy="29972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9" t="39844" r="18124" b="21094"/>
            <a:stretch>
              <a:fillRect/>
            </a:stretch>
          </p:blipFill>
          <p:spPr bwMode="auto">
            <a:xfrm>
              <a:off x="3203848" y="2263913"/>
              <a:ext cx="3090041" cy="29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타원 5"/>
            <p:cNvSpPr/>
            <p:nvPr/>
          </p:nvSpPr>
          <p:spPr bwMode="auto">
            <a:xfrm>
              <a:off x="4424299" y="3457871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k12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420455" y="4133613"/>
              <a:ext cx="587375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k21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865836" y="4760913"/>
              <a:ext cx="588962" cy="3333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i="1" dirty="0">
                  <a:solidFill>
                    <a:schemeClr val="tx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k10</a:t>
              </a:r>
              <a:endParaRPr kumimoji="0" lang="ko-KR" altLang="en-US" sz="1000" b="1" i="1" dirty="0">
                <a:solidFill>
                  <a:schemeClr val="tx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06" y="4496261"/>
                <a:ext cx="3258521" cy="118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20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A(1)*(k</a:t>
                </a:r>
                <a:r>
                  <a:rPr lang="en-US" altLang="ko-KR" sz="1600" i="1" baseline="-25000" dirty="0">
                    <a:latin typeface="Cambria Math"/>
                  </a:rPr>
                  <a:t>12</a:t>
                </a:r>
                <a:r>
                  <a:rPr lang="en-US" altLang="ko-KR" sz="1600" i="1" dirty="0">
                    <a:latin typeface="Cambria Math"/>
                  </a:rPr>
                  <a:t>+k</a:t>
                </a:r>
                <a:r>
                  <a:rPr lang="en-US" altLang="ko-KR" sz="1600" i="1" baseline="-25000" dirty="0">
                    <a:latin typeface="Cambria Math"/>
                  </a:rPr>
                  <a:t>10</a:t>
                </a:r>
                <a:r>
                  <a:rPr lang="en-US" altLang="ko-KR" sz="1600" i="1" dirty="0">
                    <a:latin typeface="Cambria Math"/>
                  </a:rPr>
                  <a:t>) </a:t>
                </a:r>
                <a:r>
                  <a:rPr lang="en-US" altLang="ko-KR" sz="1600" dirty="0">
                    <a:latin typeface="Cambria Math"/>
                  </a:rPr>
                  <a:t>+</a:t>
                </a:r>
                <a:r>
                  <a:rPr lang="en-US" altLang="ko-KR" sz="1600" i="1" dirty="0">
                    <a:latin typeface="Cambria Math"/>
                  </a:rPr>
                  <a:t> A(2)*k</a:t>
                </a:r>
                <a:r>
                  <a:rPr lang="en-US" altLang="ko-KR" sz="1600" i="1" baseline="-25000" dirty="0">
                    <a:latin typeface="Cambria Math"/>
                  </a:rPr>
                  <a:t>21</a:t>
                </a:r>
              </a:p>
              <a:p>
                <a:endParaRPr lang="en-US" altLang="ko-KR" sz="2000" i="1" baseline="-2500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1600" i="1" baseline="-25000" dirty="0">
                    <a:latin typeface="Cambria Math"/>
                  </a:rPr>
                  <a:t>  </a:t>
                </a:r>
                <a:r>
                  <a:rPr lang="en-US" altLang="ko-KR" sz="1600" dirty="0">
                    <a:latin typeface="Cambria Math"/>
                  </a:rPr>
                  <a:t>=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i="1" baseline="-25000" dirty="0">
                    <a:latin typeface="Cambria Math"/>
                  </a:rPr>
                  <a:t> </a:t>
                </a:r>
                <a:r>
                  <a:rPr lang="en-US" altLang="ko-KR" sz="1600" i="1" dirty="0">
                    <a:latin typeface="Cambria Math"/>
                  </a:rPr>
                  <a:t>A(1)*k</a:t>
                </a:r>
                <a:r>
                  <a:rPr lang="en-US" altLang="ko-KR" sz="1600" i="1" baseline="-25000" dirty="0">
                    <a:latin typeface="Cambria Math"/>
                  </a:rPr>
                  <a:t>12</a:t>
                </a:r>
                <a:r>
                  <a:rPr lang="en-US" altLang="ko-KR" sz="1600" i="1" dirty="0">
                    <a:latin typeface="Cambria Math"/>
                  </a:rPr>
                  <a:t> </a:t>
                </a:r>
                <a:r>
                  <a:rPr lang="en-US" altLang="ko-KR" sz="1600" dirty="0">
                    <a:latin typeface="Cambria Math"/>
                  </a:rPr>
                  <a:t>-</a:t>
                </a:r>
                <a:r>
                  <a:rPr lang="en-US" altLang="ko-KR" sz="1600" i="1" dirty="0">
                    <a:latin typeface="Cambria Math"/>
                  </a:rPr>
                  <a:t> A(2)*k</a:t>
                </a:r>
                <a:r>
                  <a:rPr lang="en-US" altLang="ko-KR" sz="1600" i="1" baseline="-25000" dirty="0">
                    <a:latin typeface="Cambria Math"/>
                  </a:rPr>
                  <a:t>21</a:t>
                </a:r>
                <a:endParaRPr lang="ko-KR" altLang="en-US" sz="2000" i="1" baseline="-25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" y="4496261"/>
                <a:ext cx="3258521" cy="11841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058413" y="980728"/>
            <a:ext cx="483406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$SUBROUTINE  </a:t>
            </a:r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ADVAN6 TOL=4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$PK </a:t>
            </a:r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Define basic PK relationships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 = THETA(1)*EXP(ETA(1))</a:t>
            </a:r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V1 = THETA(2)*EXP(ETA(2)) 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V2 = THETA(3)*EXP(ETA(3))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Q  = THETA(4)*EXP(ETA(4))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S1=V1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K10=CL/V1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K12=Q/V1</a:t>
            </a: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K21=Q/V2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eaLnBrk="1" hangingPunct="1"/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$ERROR </a:t>
            </a:r>
            <a:endParaRPr kumimoji="0" lang="en-US" altLang="ko-KR" sz="16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/>
            <a:r>
              <a:rPr kumimoji="0" lang="en-US" altLang="ko-KR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Y= F * (1+EPS(1))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947" y="2500170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3604" y="2500170"/>
            <a:ext cx="4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7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3404592"/>
            <a:ext cx="8640960" cy="1752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HY견고딕" pitchFamily="18" charset="-127"/>
              </a:rPr>
              <a:t>Coding of control stream using general ADVANs </a:t>
            </a:r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 for your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9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General linear ADVANs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85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Structure of control file for general linear ADVANs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142984"/>
            <a:ext cx="278608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 project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785926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Provide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WHAT TO WORK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with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714621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Give a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MODEL to fit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572008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Indicate  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HOW TO WORK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500702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Ask the form of 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OUTCOME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714480" y="157161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714480" y="250030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714480" y="5286388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57554" y="1142984"/>
            <a:ext cx="5357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$PROBLEM ($PROB)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7554" y="1785925"/>
            <a:ext cx="5357850" cy="642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$DATA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$INPUT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7554" y="2714620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$SUBROUTINE - $MODEL - $PK - $ERROR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3643314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Suggest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STARTING POINTS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714480" y="435769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714480" y="3429000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554" y="3643314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$THETA - $OMEGA - $SIGMA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4572008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$ESTIMATION ($EST)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$SIMULATION ($SIM)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57884" y="1571612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5857884" y="2500306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857884" y="3429000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857884" y="4357694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857884" y="5286388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57554" y="5500702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$COVARIANCE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$TABLE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384" y="208840"/>
            <a:ext cx="8892480" cy="562074"/>
          </a:xfrm>
        </p:spPr>
        <p:txBody>
          <a:bodyPr/>
          <a:lstStyle/>
          <a:p>
            <a:r>
              <a:rPr lang="en-US" altLang="ko-KR" dirty="0"/>
              <a:t>Linear model (ADVAN5 and ADVAN7)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Sufficient to specify </a:t>
            </a:r>
            <a:r>
              <a:rPr lang="en-US" altLang="ko-KR" dirty="0"/>
              <a:t>compartmental connection </a:t>
            </a:r>
            <a:r>
              <a:rPr lang="en-US" altLang="ko-KR" b="0" dirty="0"/>
              <a:t>and to compute their </a:t>
            </a:r>
            <a:r>
              <a:rPr lang="en-US" altLang="ko-KR" dirty="0"/>
              <a:t>rate constant parameters </a:t>
            </a:r>
            <a:r>
              <a:rPr lang="en-US" altLang="ko-KR" b="0" dirty="0"/>
              <a:t>with $PK statements</a:t>
            </a:r>
          </a:p>
          <a:p>
            <a:r>
              <a:rPr lang="en-US" altLang="ko-KR" b="0" dirty="0"/>
              <a:t>Make use of numerical approximation to the </a:t>
            </a:r>
            <a:r>
              <a:rPr lang="en-US" altLang="ko-KR" dirty="0"/>
              <a:t>matrix exponential</a:t>
            </a:r>
          </a:p>
          <a:p>
            <a:pPr lvl="1"/>
            <a:r>
              <a:rPr lang="en-US" altLang="ko-KR" b="1" dirty="0"/>
              <a:t>Linear</a:t>
            </a:r>
            <a:r>
              <a:rPr lang="en-US" altLang="ko-KR" dirty="0"/>
              <a:t> ordinary differential equation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0" dirty="0"/>
              <a:t>Basic PK parameters are the </a:t>
            </a:r>
            <a:r>
              <a:rPr lang="en-US" altLang="ko-KR" dirty="0"/>
              <a:t>rate constant</a:t>
            </a:r>
          </a:p>
          <a:p>
            <a:r>
              <a:rPr lang="en-US" altLang="ko-KR" b="0" dirty="0"/>
              <a:t>The first-order distribution of drug from compartment </a:t>
            </a:r>
            <a:r>
              <a:rPr lang="en-US" altLang="ko-KR" dirty="0"/>
              <a:t>m</a:t>
            </a:r>
            <a:r>
              <a:rPr lang="en-US" altLang="ko-KR" b="0" dirty="0"/>
              <a:t> to </a:t>
            </a:r>
            <a:r>
              <a:rPr lang="en-US" altLang="ko-KR" dirty="0"/>
              <a:t>n</a:t>
            </a:r>
            <a:r>
              <a:rPr lang="en-US" altLang="ko-KR" b="0" dirty="0"/>
              <a:t> is </a:t>
            </a:r>
            <a:r>
              <a:rPr lang="en-US" altLang="ko-KR" dirty="0" err="1"/>
              <a:t>Kmn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80" y="2020069"/>
            <a:ext cx="3384376" cy="140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45956"/>
              </p:ext>
            </p:extLst>
          </p:nvPr>
        </p:nvGraphicFramePr>
        <p:xfrm>
          <a:off x="395536" y="4437112"/>
          <a:ext cx="777686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ADVAN 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ADVAN7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 used?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Eigenvalues of the rate constant matrix are complex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Eigenvalues of the rate constant matrix are known to be real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Example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PBPK model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 PK systems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Running time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slower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rgbClr val="5F5F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faster</a:t>
                      </a:r>
                      <a:endParaRPr lang="ko-KR" altLang="en-US" sz="1600" b="0" kern="1200" dirty="0">
                        <a:solidFill>
                          <a:srgbClr val="5F5F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92254"/>
            <a:ext cx="3257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054980" y="3437521"/>
            <a:ext cx="504056" cy="13492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07504" y="71580"/>
            <a:ext cx="8229600" cy="709613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General structure of general linear ADVAN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65378"/>
              </p:ext>
            </p:extLst>
          </p:nvPr>
        </p:nvGraphicFramePr>
        <p:xfrm>
          <a:off x="755576" y="1052736"/>
          <a:ext cx="2458616" cy="5256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PREDPP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$SUBROUTINE ADVAN 5,</a:t>
                      </a:r>
                      <a:r>
                        <a:rPr lang="en-US" altLang="ko-KR" sz="1400" baseline="0" dirty="0"/>
                        <a:t> 7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53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40" y="1988840"/>
            <a:ext cx="216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0" y="2854027"/>
            <a:ext cx="2160587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0" y="4465340"/>
            <a:ext cx="2159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7B0A28-955C-4347-A6C7-73D0187B78FE}"/>
              </a:ext>
            </a:extLst>
          </p:cNvPr>
          <p:cNvGrpSpPr/>
          <p:nvPr/>
        </p:nvGrpSpPr>
        <p:grpSpPr>
          <a:xfrm>
            <a:off x="3635896" y="1268760"/>
            <a:ext cx="4010231" cy="4932527"/>
            <a:chOff x="4465474" y="1311905"/>
            <a:chExt cx="4010231" cy="493252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029FCBC-02DB-4F35-AF2F-9E2E087F5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747"/>
            <a:stretch/>
          </p:blipFill>
          <p:spPr>
            <a:xfrm>
              <a:off x="4512713" y="1339057"/>
              <a:ext cx="3962992" cy="4905375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465474" y="1311905"/>
              <a:ext cx="2628292" cy="216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69641" y="1681758"/>
              <a:ext cx="2628292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85690" y="2473234"/>
              <a:ext cx="2628292" cy="2107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D54A57-8389-4ABB-B89E-C2E7B22ADE68}"/>
              </a:ext>
            </a:extLst>
          </p:cNvPr>
          <p:cNvGrpSpPr/>
          <p:nvPr/>
        </p:nvGrpSpPr>
        <p:grpSpPr>
          <a:xfrm>
            <a:off x="3016127" y="1373891"/>
            <a:ext cx="641473" cy="3122603"/>
            <a:chOff x="3016127" y="1373891"/>
            <a:chExt cx="1469563" cy="3122603"/>
          </a:xfrm>
        </p:grpSpPr>
        <p:cxnSp>
          <p:nvCxnSpPr>
            <p:cNvPr id="3" name="구부러진 연결선 2"/>
            <p:cNvCxnSpPr>
              <a:cxnSpLocks/>
            </p:cNvCxnSpPr>
            <p:nvPr/>
          </p:nvCxnSpPr>
          <p:spPr>
            <a:xfrm flipV="1">
              <a:off x="3206783" y="1373891"/>
              <a:ext cx="1269382" cy="34849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구부러진 연결선 5"/>
            <p:cNvCxnSpPr>
              <a:cxnSpLocks/>
            </p:cNvCxnSpPr>
            <p:nvPr/>
          </p:nvCxnSpPr>
          <p:spPr>
            <a:xfrm flipV="1">
              <a:off x="3016127" y="1847050"/>
              <a:ext cx="1450513" cy="508933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cxnSpLocks/>
            </p:cNvCxnSpPr>
            <p:nvPr/>
          </p:nvCxnSpPr>
          <p:spPr>
            <a:xfrm flipV="1">
              <a:off x="3041527" y="3322810"/>
              <a:ext cx="1425113" cy="3942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구부러진 연결선 23"/>
            <p:cNvCxnSpPr>
              <a:cxnSpLocks/>
            </p:cNvCxnSpPr>
            <p:nvPr/>
          </p:nvCxnSpPr>
          <p:spPr>
            <a:xfrm flipV="1">
              <a:off x="3060577" y="4102272"/>
              <a:ext cx="1425113" cy="3942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70BD87-1F2B-4819-B62E-5AE1CBFBE1CE}"/>
              </a:ext>
            </a:extLst>
          </p:cNvPr>
          <p:cNvSpPr/>
          <p:nvPr/>
        </p:nvSpPr>
        <p:spPr>
          <a:xfrm>
            <a:off x="2387653" y="3429000"/>
            <a:ext cx="551975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Central Comp.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B58BFE-0071-40E7-83CC-9B4982432B6E}"/>
              </a:ext>
            </a:extLst>
          </p:cNvPr>
          <p:cNvSpPr/>
          <p:nvPr/>
        </p:nvSpPr>
        <p:spPr>
          <a:xfrm>
            <a:off x="1057712" y="5044132"/>
            <a:ext cx="777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Peripheral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Comp.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9EA7A6-DAE2-4CE5-B764-447DE012B9B0}"/>
              </a:ext>
            </a:extLst>
          </p:cNvPr>
          <p:cNvSpPr/>
          <p:nvPr/>
        </p:nvSpPr>
        <p:spPr>
          <a:xfrm>
            <a:off x="1057712" y="3429000"/>
            <a:ext cx="7779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Peripheral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Comp.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FB70CB-2CB9-493B-9AFA-823DE0F8A287}"/>
              </a:ext>
            </a:extLst>
          </p:cNvPr>
          <p:cNvSpPr/>
          <p:nvPr/>
        </p:nvSpPr>
        <p:spPr>
          <a:xfrm>
            <a:off x="1938338" y="2848449"/>
            <a:ext cx="1097279" cy="269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Drug Administration</a:t>
            </a:r>
          </a:p>
        </p:txBody>
      </p:sp>
      <p:sp>
        <p:nvSpPr>
          <p:cNvPr id="22" name="아래쪽 화살표 21"/>
          <p:cNvSpPr/>
          <p:nvPr/>
        </p:nvSpPr>
        <p:spPr>
          <a:xfrm>
            <a:off x="1767631" y="2750840"/>
            <a:ext cx="428628" cy="14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A822B-6C8C-4849-9066-E03591F0C251}"/>
              </a:ext>
            </a:extLst>
          </p:cNvPr>
          <p:cNvSpPr/>
          <p:nvPr/>
        </p:nvSpPr>
        <p:spPr>
          <a:xfrm>
            <a:off x="1938338" y="4471539"/>
            <a:ext cx="1097279" cy="23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Drug Administration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1767631" y="4355528"/>
            <a:ext cx="428628" cy="14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05385E-AFBB-4ED1-B085-F10A87B9BD13}"/>
              </a:ext>
            </a:extLst>
          </p:cNvPr>
          <p:cNvSpPr/>
          <p:nvPr/>
        </p:nvSpPr>
        <p:spPr>
          <a:xfrm>
            <a:off x="2384464" y="5035470"/>
            <a:ext cx="551975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V</a:t>
            </a:r>
            <a:r>
              <a:rPr lang="en-US" sz="900" i="1" baseline="-25000" dirty="0">
                <a:solidFill>
                  <a:schemeClr val="tx1"/>
                </a:solidFill>
              </a:rPr>
              <a:t>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Central Comp.</a:t>
            </a:r>
          </a:p>
        </p:txBody>
      </p:sp>
    </p:spTree>
    <p:extLst>
      <p:ext uri="{BB962C8B-B14F-4D97-AF65-F5344CB8AC3E}">
        <p14:creationId xmlns:p14="http://schemas.microsoft.com/office/powerpoint/2010/main" val="240598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General non-linear ADVANs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06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Structure of control file for general non-linear ADVANs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142984"/>
            <a:ext cx="278608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 project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785926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Provide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WHAT TO WORK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with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714621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Give a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MODEL to fit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572008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Indicate  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HOW TO WORK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500702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Ask the form of 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OUTCOME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714480" y="157161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714480" y="250030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714480" y="5286388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357554" y="1142984"/>
            <a:ext cx="5357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$PROBLEM ($PROB)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7554" y="1785925"/>
            <a:ext cx="5357850" cy="642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$DATA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$INPUT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7554" y="2714620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$SUBROUTINE - $MODEL - $PK - </a:t>
            </a:r>
            <a:r>
              <a:rPr lang="en-US" altLang="ko-K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$DES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- $ERROR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3643314"/>
            <a:ext cx="278608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Suggest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STARTING POINTS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714480" y="435769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714480" y="3429000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554" y="3643314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$THETA - $OMEGA - $SIGMA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4572008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$ESTIMATION ($EST)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$SIMULATION ($SIM)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57884" y="1571612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5857884" y="2500306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857884" y="3429000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857884" y="4357694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857884" y="5286388"/>
            <a:ext cx="285752" cy="1428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57554" y="5500702"/>
            <a:ext cx="5357850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$COVARIANCE</a:t>
            </a:r>
          </a:p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$TABLE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8346" y="2814966"/>
            <a:ext cx="720080" cy="426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model (ADVAN6 and ADVAN8)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Differential equations </a:t>
            </a:r>
            <a:r>
              <a:rPr lang="en-US" altLang="ko-KR" b="0" dirty="0"/>
              <a:t>must be supplied to govern the kinetics, via </a:t>
            </a:r>
            <a:r>
              <a:rPr lang="en-US" altLang="ko-KR" dirty="0"/>
              <a:t>$DES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ADVAN 6</a:t>
            </a:r>
          </a:p>
          <a:p>
            <a:pPr lvl="1"/>
            <a:r>
              <a:rPr lang="en-US" altLang="ko-KR" dirty="0"/>
              <a:t>Linear or non-linear transfer between compartments</a:t>
            </a:r>
          </a:p>
          <a:p>
            <a:pPr lvl="1"/>
            <a:r>
              <a:rPr lang="en-US" altLang="ko-KR" dirty="0"/>
              <a:t>the fastest and usually most effective</a:t>
            </a:r>
          </a:p>
          <a:p>
            <a:pPr lvl="1"/>
            <a:r>
              <a:rPr lang="en-US" altLang="ko-KR" i="1" u="sng" dirty="0" err="1"/>
              <a:t>Runge-Kutta</a:t>
            </a:r>
            <a:r>
              <a:rPr lang="en-US" altLang="ko-KR" i="1" u="sng" dirty="0"/>
              <a:t> integrator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ADVAN 8</a:t>
            </a:r>
          </a:p>
          <a:p>
            <a:pPr lvl="1"/>
            <a:r>
              <a:rPr lang="en-US" altLang="ko-KR" dirty="0"/>
              <a:t>Stiff : big difference in the time constants (long HL :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err="1">
                <a:sym typeface="Wingdings" pitchFamily="2" charset="2"/>
              </a:rPr>
              <a:t>Ka</a:t>
            </a:r>
            <a:r>
              <a:rPr lang="en-US" altLang="ko-KR" dirty="0">
                <a:sym typeface="Wingdings" pitchFamily="2" charset="2"/>
              </a:rPr>
              <a:t> vs </a:t>
            </a:r>
            <a:r>
              <a:rPr lang="en-US" altLang="ko-KR" dirty="0" err="1">
                <a:sym typeface="Wingdings" pitchFamily="2" charset="2"/>
              </a:rPr>
              <a:t>Ke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itchFamily="2" charset="2"/>
              </a:rPr>
              <a:t>     </a:t>
            </a:r>
            <a:r>
              <a:rPr lang="en-US" altLang="ko-KR" dirty="0"/>
              <a:t>take a very long time to solve using </a:t>
            </a:r>
            <a:r>
              <a:rPr lang="en-US" altLang="ko-KR" i="1" dirty="0" err="1"/>
              <a:t>Runge-Kutta</a:t>
            </a:r>
            <a:r>
              <a:rPr lang="en-US" altLang="ko-KR" i="1" dirty="0"/>
              <a:t> methods </a:t>
            </a:r>
          </a:p>
          <a:p>
            <a:pPr marL="457200" lvl="1" indent="0">
              <a:buNone/>
            </a:pPr>
            <a:r>
              <a:rPr lang="en-US" altLang="ko-KR" dirty="0"/>
              <a:t>        (or not be solvable) </a:t>
            </a:r>
            <a:r>
              <a:rPr lang="en-US" altLang="ko-KR" sz="1600" dirty="0"/>
              <a:t>	</a:t>
            </a:r>
          </a:p>
          <a:p>
            <a:pPr lvl="1"/>
            <a:r>
              <a:rPr lang="en-US" altLang="ko-KR" i="1" u="sng" dirty="0"/>
              <a:t>Gear integrator</a:t>
            </a:r>
            <a:r>
              <a:rPr lang="en-US" altLang="ko-KR" dirty="0"/>
              <a:t> designed for solving stiff systems</a:t>
            </a:r>
          </a:p>
        </p:txBody>
      </p:sp>
    </p:spTree>
    <p:extLst>
      <p:ext uri="{BB962C8B-B14F-4D97-AF65-F5344CB8AC3E}">
        <p14:creationId xmlns:p14="http://schemas.microsoft.com/office/powerpoint/2010/main" val="21438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1553</Words>
  <Application>Microsoft Office PowerPoint</Application>
  <PresentationFormat>화면 슬라이드 쇼(4:3)</PresentationFormat>
  <Paragraphs>324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Arial Narrow</vt:lpstr>
      <vt:lpstr>Bradley Hand ITC</vt:lpstr>
      <vt:lpstr>Cambria Math</vt:lpstr>
      <vt:lpstr>Candara</vt:lpstr>
      <vt:lpstr>Courier New</vt:lpstr>
      <vt:lpstr>Times New Roman</vt:lpstr>
      <vt:lpstr>Office 테마</vt:lpstr>
      <vt:lpstr>Coding of control stream using general ADVANs </vt:lpstr>
      <vt:lpstr>General ADVANs</vt:lpstr>
      <vt:lpstr>General linear ADVANs</vt:lpstr>
      <vt:lpstr>Structure of control file for general linear ADVANs</vt:lpstr>
      <vt:lpstr>Linear model (ADVAN5 and ADVAN7)</vt:lpstr>
      <vt:lpstr>General structure of general linear ADVAN</vt:lpstr>
      <vt:lpstr>General non-linear ADVANs</vt:lpstr>
      <vt:lpstr>Structure of control file for general non-linear ADVANs</vt:lpstr>
      <vt:lpstr>Non-linear model (ADVAN6 and ADVAN8)</vt:lpstr>
      <vt:lpstr>General structure of general non-linear ADVAN</vt:lpstr>
      <vt:lpstr>$SUBROUTINES</vt:lpstr>
      <vt:lpstr>$MODEL Block</vt:lpstr>
      <vt:lpstr>$DES Block</vt:lpstr>
      <vt:lpstr>$DES를 쓰기 위한 control file 구성</vt:lpstr>
      <vt:lpstr>Quiz.</vt:lpstr>
      <vt:lpstr>Differential Equations (2-comp PO)</vt:lpstr>
      <vt:lpstr>Differential Equations (2-comp PO, ADVAN5)</vt:lpstr>
      <vt:lpstr>Differential Equations (2-comp PO, ADVAN6)</vt:lpstr>
      <vt:lpstr>Differential Equations (2-comp, IV bolus, ADVAN7)</vt:lpstr>
      <vt:lpstr>Differential Equations (2-comp, IV bolus, ADVAN6)</vt:lpstr>
      <vt:lpstr>Thank you for your attention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Seunghoon Han</dc:creator>
  <cp:lastModifiedBy>Han Sungpil</cp:lastModifiedBy>
  <cp:revision>146</cp:revision>
  <dcterms:created xsi:type="dcterms:W3CDTF">2014-05-24T01:34:47Z</dcterms:created>
  <dcterms:modified xsi:type="dcterms:W3CDTF">2020-07-20T02:34:03Z</dcterms:modified>
</cp:coreProperties>
</file>