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5376863" cy="7169150" type="B5ISO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3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3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265" y="1173285"/>
            <a:ext cx="4570334" cy="2495926"/>
          </a:xfrm>
        </p:spPr>
        <p:txBody>
          <a:bodyPr anchor="b"/>
          <a:lstStyle>
            <a:lvl1pPr algn="ctr">
              <a:defRPr sz="35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108" y="3765464"/>
            <a:ext cx="4032647" cy="1730885"/>
          </a:xfrm>
        </p:spPr>
        <p:txBody>
          <a:bodyPr/>
          <a:lstStyle>
            <a:lvl1pPr marL="0" indent="0" algn="ctr">
              <a:buNone/>
              <a:defRPr sz="1411"/>
            </a:lvl1pPr>
            <a:lvl2pPr marL="268834" indent="0" algn="ctr">
              <a:buNone/>
              <a:defRPr sz="1176"/>
            </a:lvl2pPr>
            <a:lvl3pPr marL="537667" indent="0" algn="ctr">
              <a:buNone/>
              <a:defRPr sz="1058"/>
            </a:lvl3pPr>
            <a:lvl4pPr marL="806501" indent="0" algn="ctr">
              <a:buNone/>
              <a:defRPr sz="941"/>
            </a:lvl4pPr>
            <a:lvl5pPr marL="1075334" indent="0" algn="ctr">
              <a:buNone/>
              <a:defRPr sz="941"/>
            </a:lvl5pPr>
            <a:lvl6pPr marL="1344168" indent="0" algn="ctr">
              <a:buNone/>
              <a:defRPr sz="941"/>
            </a:lvl6pPr>
            <a:lvl7pPr marL="1613002" indent="0" algn="ctr">
              <a:buNone/>
              <a:defRPr sz="941"/>
            </a:lvl7pPr>
            <a:lvl8pPr marL="1881835" indent="0" algn="ctr">
              <a:buNone/>
              <a:defRPr sz="941"/>
            </a:lvl8pPr>
            <a:lvl9pPr marL="2150669" indent="0" algn="ctr">
              <a:buNone/>
              <a:defRPr sz="94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0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47818" y="381691"/>
            <a:ext cx="1159386" cy="607552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9660" y="381691"/>
            <a:ext cx="3410947" cy="607552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1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8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859" y="1787311"/>
            <a:ext cx="4637544" cy="2982167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859" y="4797690"/>
            <a:ext cx="4637544" cy="1568251"/>
          </a:xfrm>
        </p:spPr>
        <p:txBody>
          <a:bodyPr/>
          <a:lstStyle>
            <a:lvl1pPr marL="0" indent="0">
              <a:buNone/>
              <a:defRPr sz="1411">
                <a:solidFill>
                  <a:schemeClr val="tx1"/>
                </a:solidFill>
              </a:defRPr>
            </a:lvl1pPr>
            <a:lvl2pPr marL="26883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2pPr>
            <a:lvl3pPr marL="537667" indent="0">
              <a:buNone/>
              <a:defRPr sz="1058">
                <a:solidFill>
                  <a:schemeClr val="tx1">
                    <a:tint val="75000"/>
                  </a:schemeClr>
                </a:solidFill>
              </a:defRPr>
            </a:lvl3pPr>
            <a:lvl4pPr marL="806501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4pPr>
            <a:lvl5pPr marL="1075334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5pPr>
            <a:lvl6pPr marL="1344168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6pPr>
            <a:lvl7pPr marL="1613002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7pPr>
            <a:lvl8pPr marL="1881835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8pPr>
            <a:lvl9pPr marL="2150669" indent="0">
              <a:buNone/>
              <a:defRPr sz="94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9659" y="1908454"/>
            <a:ext cx="2285167" cy="4548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2037" y="1908454"/>
            <a:ext cx="2285167" cy="45487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7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381693"/>
            <a:ext cx="4637544" cy="138570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0360" y="1757438"/>
            <a:ext cx="2274665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60" y="2618731"/>
            <a:ext cx="2274665" cy="38517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22037" y="1757438"/>
            <a:ext cx="2285867" cy="861293"/>
          </a:xfrm>
        </p:spPr>
        <p:txBody>
          <a:bodyPr anchor="b"/>
          <a:lstStyle>
            <a:lvl1pPr marL="0" indent="0">
              <a:buNone/>
              <a:defRPr sz="1411" b="1"/>
            </a:lvl1pPr>
            <a:lvl2pPr marL="268834" indent="0">
              <a:buNone/>
              <a:defRPr sz="1176" b="1"/>
            </a:lvl2pPr>
            <a:lvl3pPr marL="537667" indent="0">
              <a:buNone/>
              <a:defRPr sz="1058" b="1"/>
            </a:lvl3pPr>
            <a:lvl4pPr marL="806501" indent="0">
              <a:buNone/>
              <a:defRPr sz="941" b="1"/>
            </a:lvl4pPr>
            <a:lvl5pPr marL="1075334" indent="0">
              <a:buNone/>
              <a:defRPr sz="941" b="1"/>
            </a:lvl5pPr>
            <a:lvl6pPr marL="1344168" indent="0">
              <a:buNone/>
              <a:defRPr sz="941" b="1"/>
            </a:lvl6pPr>
            <a:lvl7pPr marL="1613002" indent="0">
              <a:buNone/>
              <a:defRPr sz="941" b="1"/>
            </a:lvl7pPr>
            <a:lvl8pPr marL="1881835" indent="0">
              <a:buNone/>
              <a:defRPr sz="941" b="1"/>
            </a:lvl8pPr>
            <a:lvl9pPr marL="2150669" indent="0">
              <a:buNone/>
              <a:defRPr sz="94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22037" y="2618731"/>
            <a:ext cx="2285867" cy="38517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9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867" y="1032226"/>
            <a:ext cx="2722037" cy="5094743"/>
          </a:xfrm>
        </p:spPr>
        <p:txBody>
          <a:bodyPr/>
          <a:lstStyle>
            <a:lvl1pPr>
              <a:defRPr sz="1882"/>
            </a:lvl1pPr>
            <a:lvl2pPr>
              <a:defRPr sz="1646"/>
            </a:lvl2pPr>
            <a:lvl3pPr>
              <a:defRPr sz="1411"/>
            </a:lvl3pPr>
            <a:lvl4pPr>
              <a:defRPr sz="1176"/>
            </a:lvl4pPr>
            <a:lvl5pPr>
              <a:defRPr sz="1176"/>
            </a:lvl5pPr>
            <a:lvl6pPr>
              <a:defRPr sz="1176"/>
            </a:lvl6pPr>
            <a:lvl7pPr>
              <a:defRPr sz="1176"/>
            </a:lvl7pPr>
            <a:lvl8pPr>
              <a:defRPr sz="1176"/>
            </a:lvl8pPr>
            <a:lvl9pPr>
              <a:defRPr sz="117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5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360" y="477943"/>
            <a:ext cx="1734178" cy="1672802"/>
          </a:xfrm>
        </p:spPr>
        <p:txBody>
          <a:bodyPr anchor="b"/>
          <a:lstStyle>
            <a:lvl1pPr>
              <a:defRPr sz="188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867" y="1032226"/>
            <a:ext cx="2722037" cy="5094743"/>
          </a:xfrm>
        </p:spPr>
        <p:txBody>
          <a:bodyPr anchor="t"/>
          <a:lstStyle>
            <a:lvl1pPr marL="0" indent="0">
              <a:buNone/>
              <a:defRPr sz="1882"/>
            </a:lvl1pPr>
            <a:lvl2pPr marL="268834" indent="0">
              <a:buNone/>
              <a:defRPr sz="1646"/>
            </a:lvl2pPr>
            <a:lvl3pPr marL="537667" indent="0">
              <a:buNone/>
              <a:defRPr sz="1411"/>
            </a:lvl3pPr>
            <a:lvl4pPr marL="806501" indent="0">
              <a:buNone/>
              <a:defRPr sz="1176"/>
            </a:lvl4pPr>
            <a:lvl5pPr marL="1075334" indent="0">
              <a:buNone/>
              <a:defRPr sz="1176"/>
            </a:lvl5pPr>
            <a:lvl6pPr marL="1344168" indent="0">
              <a:buNone/>
              <a:defRPr sz="1176"/>
            </a:lvl6pPr>
            <a:lvl7pPr marL="1613002" indent="0">
              <a:buNone/>
              <a:defRPr sz="1176"/>
            </a:lvl7pPr>
            <a:lvl8pPr marL="1881835" indent="0">
              <a:buNone/>
              <a:defRPr sz="1176"/>
            </a:lvl8pPr>
            <a:lvl9pPr marL="2150669" indent="0">
              <a:buNone/>
              <a:defRPr sz="117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0360" y="2150745"/>
            <a:ext cx="1734178" cy="3984521"/>
          </a:xfrm>
        </p:spPr>
        <p:txBody>
          <a:bodyPr/>
          <a:lstStyle>
            <a:lvl1pPr marL="0" indent="0">
              <a:buNone/>
              <a:defRPr sz="941"/>
            </a:lvl1pPr>
            <a:lvl2pPr marL="268834" indent="0">
              <a:buNone/>
              <a:defRPr sz="823"/>
            </a:lvl2pPr>
            <a:lvl3pPr marL="537667" indent="0">
              <a:buNone/>
              <a:defRPr sz="706"/>
            </a:lvl3pPr>
            <a:lvl4pPr marL="806501" indent="0">
              <a:buNone/>
              <a:defRPr sz="588"/>
            </a:lvl4pPr>
            <a:lvl5pPr marL="1075334" indent="0">
              <a:buNone/>
              <a:defRPr sz="588"/>
            </a:lvl5pPr>
            <a:lvl6pPr marL="1344168" indent="0">
              <a:buNone/>
              <a:defRPr sz="588"/>
            </a:lvl6pPr>
            <a:lvl7pPr marL="1613002" indent="0">
              <a:buNone/>
              <a:defRPr sz="588"/>
            </a:lvl7pPr>
            <a:lvl8pPr marL="1881835" indent="0">
              <a:buNone/>
              <a:defRPr sz="588"/>
            </a:lvl8pPr>
            <a:lvl9pPr marL="2150669" indent="0">
              <a:buNone/>
              <a:defRPr sz="58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068E-A1BD-4066-9CE0-90E42F2B01EE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9660" y="381693"/>
            <a:ext cx="4637544" cy="1385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660" y="1908454"/>
            <a:ext cx="4637544" cy="4548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9659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5068E-A1BD-4066-9CE0-90E42F2B01EE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1086" y="6644741"/>
            <a:ext cx="1814691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97410" y="6644741"/>
            <a:ext cx="1209794" cy="38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45D8C-01A7-4736-A73C-4EA7EE6F6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4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37667" rtl="0" eaLnBrk="1" latinLnBrk="0" hangingPunct="1">
        <a:lnSpc>
          <a:spcPct val="90000"/>
        </a:lnSpc>
        <a:spcBef>
          <a:spcPct val="0"/>
        </a:spcBef>
        <a:buNone/>
        <a:defRPr sz="2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417" indent="-134417" algn="l" defTabSz="537667" rtl="0" eaLnBrk="1" latinLnBrk="0" hangingPunct="1">
        <a:lnSpc>
          <a:spcPct val="90000"/>
        </a:lnSpc>
        <a:spcBef>
          <a:spcPts val="588"/>
        </a:spcBef>
        <a:buFont typeface="Arial" panose="020B0604020202020204" pitchFamily="34" charset="0"/>
        <a:buChar char="•"/>
        <a:defRPr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03250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411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3pPr>
      <a:lvl4pPr marL="9409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209751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478585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747418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2016252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285086" indent="-134417" algn="l" defTabSz="537667" rtl="0" eaLnBrk="1" latinLnBrk="0" hangingPunct="1">
        <a:lnSpc>
          <a:spcPct val="90000"/>
        </a:lnSpc>
        <a:spcBef>
          <a:spcPts val="294"/>
        </a:spcBef>
        <a:buFont typeface="Arial" panose="020B0604020202020204" pitchFamily="34" charset="0"/>
        <a:buChar char="•"/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1pPr>
      <a:lvl2pPr marL="2688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2pPr>
      <a:lvl3pPr marL="537667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3pPr>
      <a:lvl4pPr marL="806501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4pPr>
      <a:lvl5pPr marL="1075334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5pPr>
      <a:lvl6pPr marL="1344168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6pPr>
      <a:lvl7pPr marL="1613002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7pPr>
      <a:lvl8pPr marL="1881835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8pPr>
      <a:lvl9pPr marL="2150669" algn="l" defTabSz="537667" rtl="0" eaLnBrk="1" latinLnBrk="0" hangingPunct="1">
        <a:defRPr sz="10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4291F22A-8C76-4CF5-A6C8-1105EC0E6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91" y="1343132"/>
            <a:ext cx="4004880" cy="10643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71C034-3B53-47F1-B54D-79216B10F986}"/>
              </a:ext>
            </a:extLst>
          </p:cNvPr>
          <p:cNvSpPr txBox="1"/>
          <p:nvPr/>
        </p:nvSpPr>
        <p:spPr>
          <a:xfrm>
            <a:off x="542217" y="3791086"/>
            <a:ext cx="4834646" cy="3239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신약개발을 위한 실전 </a:t>
            </a:r>
            <a:r>
              <a:rPr lang="ko-KR" altLang="en-US" sz="1400" b="1" dirty="0" err="1"/>
              <a:t>약동학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(</a:t>
            </a:r>
            <a:r>
              <a:rPr lang="en-US" altLang="ko-Kore-KR" sz="1400" b="1" dirty="0"/>
              <a:t>I -</a:t>
            </a:r>
            <a:r>
              <a:rPr lang="ko-KR" altLang="en-US" sz="1400" b="1" dirty="0"/>
              <a:t>이론과 </a:t>
            </a:r>
            <a:r>
              <a:rPr lang="ko-KR" altLang="en-US" sz="1400" b="1" dirty="0" err="1"/>
              <a:t>자료해석</a:t>
            </a:r>
            <a:r>
              <a:rPr lang="en-US" altLang="ko-KR" sz="1400" b="1" dirty="0"/>
              <a:t>)</a:t>
            </a:r>
            <a:br>
              <a:rPr lang="en-US" altLang="ko-KR" sz="1400" b="1" dirty="0"/>
            </a:br>
            <a:r>
              <a:rPr lang="en-US" altLang="ko-Kore-KR" sz="1000" dirty="0" err="1"/>
              <a:t>Phamacokinetics</a:t>
            </a:r>
            <a:r>
              <a:rPr lang="en-US" altLang="ko-Kore-KR" sz="1000" dirty="0"/>
              <a:t> for pharmaceutical scientists</a:t>
            </a:r>
            <a:endParaRPr lang="en-US" altLang="ko-KR" sz="1000" dirty="0"/>
          </a:p>
          <a:p>
            <a:endParaRPr lang="en-US" sz="1050" dirty="0"/>
          </a:p>
          <a:p>
            <a:endParaRPr lang="en-US" sz="1000" dirty="0"/>
          </a:p>
          <a:p>
            <a:r>
              <a:rPr lang="ko-KR" altLang="en-US" sz="1000" b="1" dirty="0"/>
              <a:t>초판 발행</a:t>
            </a:r>
            <a:r>
              <a:rPr lang="en-US" altLang="ko-KR" sz="1000" dirty="0"/>
              <a:t>	2021</a:t>
            </a:r>
            <a:r>
              <a:rPr lang="ko-KR" altLang="en-US" sz="1000" dirty="0"/>
              <a:t>년 </a:t>
            </a:r>
            <a:r>
              <a:rPr lang="en-US" altLang="ko-KR" sz="1000" dirty="0"/>
              <a:t>5</a:t>
            </a:r>
            <a:r>
              <a:rPr lang="ko-KR" altLang="en-US" sz="1000" dirty="0"/>
              <a:t>월 </a:t>
            </a:r>
            <a:r>
              <a:rPr lang="en-US" altLang="ko-KR" sz="1000" dirty="0"/>
              <a:t>15</a:t>
            </a:r>
            <a:r>
              <a:rPr lang="ko-KR" altLang="en-US" sz="1000" dirty="0"/>
              <a:t>일</a:t>
            </a:r>
            <a:endParaRPr lang="en-US" altLang="ko-KR" sz="1000" dirty="0"/>
          </a:p>
          <a:p>
            <a:endParaRPr lang="en-US" altLang="ko-KR" sz="1000" b="1" dirty="0"/>
          </a:p>
          <a:p>
            <a:r>
              <a:rPr lang="ko-KR" altLang="en-US" sz="1000" b="1" dirty="0"/>
              <a:t>지은이 </a:t>
            </a:r>
            <a:r>
              <a:rPr lang="en-US" altLang="ko-KR" sz="1000" dirty="0"/>
              <a:t>		</a:t>
            </a:r>
            <a:r>
              <a:rPr lang="ko-KR" altLang="en-US" sz="1000" dirty="0"/>
              <a:t>임동석</a:t>
            </a:r>
            <a:r>
              <a:rPr lang="en-US" altLang="ko-KR" sz="1000" dirty="0"/>
              <a:t>, </a:t>
            </a:r>
            <a:r>
              <a:rPr lang="ko-KR" altLang="en-US" sz="1000" dirty="0"/>
              <a:t>한승훈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한성필</a:t>
            </a:r>
            <a:endParaRPr lang="en-US" altLang="ko-KR" sz="1000" dirty="0"/>
          </a:p>
          <a:p>
            <a:r>
              <a:rPr lang="ko-KR" altLang="en-US" sz="1000" b="1" dirty="0"/>
              <a:t>펴낸이</a:t>
            </a:r>
            <a:r>
              <a:rPr lang="en-US" altLang="ko-KR" sz="1000" dirty="0"/>
              <a:t>		</a:t>
            </a:r>
            <a:r>
              <a:rPr lang="ko-KR" altLang="en-US" sz="1000" dirty="0"/>
              <a:t>가톨릭대학교 계량약리학연구소 </a:t>
            </a:r>
            <a:r>
              <a:rPr lang="en-US" altLang="ko-KR" sz="1000" dirty="0"/>
              <a:t>(PIPET)</a:t>
            </a:r>
          </a:p>
          <a:p>
            <a:r>
              <a:rPr lang="ko-KR" altLang="en-US" sz="1000" b="1" dirty="0"/>
              <a:t>주소</a:t>
            </a:r>
            <a:r>
              <a:rPr lang="en-US" altLang="ko-KR" sz="1000" dirty="0"/>
              <a:t>		</a:t>
            </a:r>
            <a:r>
              <a:rPr lang="ko-KR" altLang="en-US" sz="1000" dirty="0"/>
              <a:t>서울시 서초구 반포대로 </a:t>
            </a:r>
            <a:r>
              <a:rPr lang="en-US" altLang="ko-KR" sz="1000" dirty="0"/>
              <a:t>222 </a:t>
            </a:r>
            <a:r>
              <a:rPr lang="ko-KR" altLang="en-US" sz="1000" dirty="0"/>
              <a:t>성의교정 </a:t>
            </a:r>
            <a:endParaRPr lang="en-US" altLang="ko-KR" sz="1000" dirty="0"/>
          </a:p>
          <a:p>
            <a:r>
              <a:rPr lang="en-US" altLang="ko-KR" sz="1000" dirty="0"/>
              <a:t>		</a:t>
            </a:r>
            <a:r>
              <a:rPr lang="ko-KR" altLang="en-US" sz="1000" dirty="0"/>
              <a:t>의대본관 </a:t>
            </a:r>
            <a:r>
              <a:rPr lang="en-US" altLang="ko-KR" sz="1000" dirty="0"/>
              <a:t>6</a:t>
            </a:r>
            <a:r>
              <a:rPr lang="ko-KR" altLang="en-US" sz="1000" dirty="0"/>
              <a:t>층 약리학교실 </a:t>
            </a:r>
            <a:r>
              <a:rPr lang="en-US" altLang="ko-KR" sz="1000" dirty="0"/>
              <a:t>(06591)</a:t>
            </a:r>
          </a:p>
          <a:p>
            <a:r>
              <a:rPr lang="ko-KR" altLang="en-US" sz="1000" b="1" dirty="0"/>
              <a:t>홈페이지</a:t>
            </a:r>
            <a:r>
              <a:rPr lang="en-US" altLang="ko-KR" sz="1000" b="1" dirty="0"/>
              <a:t>	</a:t>
            </a:r>
            <a:r>
              <a:rPr lang="en-US" altLang="ko-KR" sz="1000" dirty="0"/>
              <a:t>www.pipet.or.kr</a:t>
            </a:r>
          </a:p>
          <a:p>
            <a:r>
              <a:rPr lang="ko-KR" altLang="en-US" sz="1000" b="1" dirty="0"/>
              <a:t>저서 목록</a:t>
            </a:r>
            <a:r>
              <a:rPr lang="en-US" altLang="ko-KR" sz="1000" dirty="0"/>
              <a:t>	www.pipet.or.kr/books</a:t>
            </a:r>
          </a:p>
          <a:p>
            <a:r>
              <a:rPr lang="ko-KR" altLang="en-US" sz="1000" b="1" dirty="0"/>
              <a:t>오탈자 신고</a:t>
            </a:r>
            <a:r>
              <a:rPr lang="en-US" altLang="ko-KR" sz="1000" dirty="0"/>
              <a:t>	www.github.com/</a:t>
            </a:r>
            <a:r>
              <a:rPr lang="en-US" altLang="ko-KR" sz="1000" dirty="0" err="1"/>
              <a:t>pipetcpt</a:t>
            </a:r>
            <a:r>
              <a:rPr lang="en-US" altLang="ko-KR" sz="1000" dirty="0"/>
              <a:t>/</a:t>
            </a:r>
            <a:r>
              <a:rPr lang="en-US" altLang="ko-KR" sz="1000" dirty="0" err="1"/>
              <a:t>pharmapk</a:t>
            </a:r>
            <a:r>
              <a:rPr lang="en-US" altLang="ko-KR" sz="1000" dirty="0"/>
              <a:t>/issues</a:t>
            </a:r>
          </a:p>
          <a:p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이 책은 저작권법에 따라 보호받는 저작물이므로 </a:t>
            </a:r>
            <a:br>
              <a:rPr lang="en-US" altLang="ko-KR" sz="1000" dirty="0"/>
            </a:br>
            <a:r>
              <a:rPr lang="ko-KR" altLang="en-US" sz="1000" dirty="0"/>
              <a:t>무단 전재와 무단 복제를 금합니다</a:t>
            </a:r>
            <a:r>
              <a:rPr lang="en-US" altLang="ko-KR" sz="1000" dirty="0"/>
              <a:t>.</a:t>
            </a:r>
          </a:p>
          <a:p>
            <a:endParaRPr lang="en-US" altLang="ko-KR" sz="1000" dirty="0"/>
          </a:p>
          <a:p>
            <a:r>
              <a:rPr lang="en-US" altLang="ko-KR" sz="1000" dirty="0"/>
              <a:t>Copyright © PIPET, 2021. Printed in Seoul, Korea.</a:t>
            </a:r>
          </a:p>
          <a:p>
            <a:r>
              <a:rPr lang="en-US" altLang="ko-KR" sz="1000" dirty="0"/>
              <a:t>PIPET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en-US" altLang="ko-KR" sz="1000" dirty="0" err="1"/>
              <a:t>Pharmacometrics</a:t>
            </a:r>
            <a:r>
              <a:rPr lang="en-US" altLang="ko-KR" sz="1000" dirty="0"/>
              <a:t> Institute for Practical Education &amp; Training)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70404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명조">
      <a:majorFont>
        <a:latin typeface="나눔명조"/>
        <a:ea typeface="나눔명조"/>
        <a:cs typeface=""/>
      </a:majorFont>
      <a:minorFont>
        <a:latin typeface="나눔명조"/>
        <a:ea typeface="나눔명조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127</Words>
  <Application>Microsoft Macintosh PowerPoint</Application>
  <PresentationFormat>B5(ISO) 용지(176x250mm)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나눔명조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Sungpil</dc:creator>
  <cp:lastModifiedBy>Sungpil Han</cp:lastModifiedBy>
  <cp:revision>20</cp:revision>
  <dcterms:created xsi:type="dcterms:W3CDTF">2020-07-30T08:35:37Z</dcterms:created>
  <dcterms:modified xsi:type="dcterms:W3CDTF">2021-05-03T00:43:11Z</dcterms:modified>
</cp:coreProperties>
</file>