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sldIdLst>
    <p:sldId id="256" r:id="rId2"/>
    <p:sldId id="257" r:id="rId3"/>
  </p:sldIdLst>
  <p:sldSz cx="37296725" cy="15552738"/>
  <p:notesSz cx="6858000" cy="9144000"/>
  <p:embeddedFontLst>
    <p:embeddedFont>
      <p:font typeface="KoPub돋움체 Medium" pitchFamily="2" charset="-127"/>
      <p:regular r:id="rId4"/>
    </p:embeddedFont>
    <p:embeddedFont>
      <p:font typeface="NanumBarunGothic" panose="020B0603020101020101" pitchFamily="34" charset="-127"/>
      <p:regular r:id="rId5"/>
      <p:bold r:id="rId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9" userDrawn="1">
          <p15:clr>
            <a:srgbClr val="A4A3A4"/>
          </p15:clr>
        </p15:guide>
        <p15:guide id="2" pos="11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5" autoAdjust="0"/>
    <p:restoredTop sz="94660"/>
  </p:normalViewPr>
  <p:slideViewPr>
    <p:cSldViewPr snapToGrid="0">
      <p:cViewPr varScale="1">
        <p:scale>
          <a:sx n="47" d="100"/>
          <a:sy n="47" d="100"/>
        </p:scale>
        <p:origin x="344" y="856"/>
      </p:cViewPr>
      <p:guideLst>
        <p:guide orient="horz" pos="4899"/>
        <p:guide pos="11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2091" y="2545322"/>
            <a:ext cx="27972544" cy="5414657"/>
          </a:xfrm>
        </p:spPr>
        <p:txBody>
          <a:bodyPr anchor="b"/>
          <a:lstStyle>
            <a:lvl1pPr algn="ctr">
              <a:defRPr sz="136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091" y="8168789"/>
            <a:ext cx="27972544" cy="3754977"/>
          </a:xfrm>
        </p:spPr>
        <p:txBody>
          <a:bodyPr/>
          <a:lstStyle>
            <a:lvl1pPr marL="0" indent="0" algn="ctr">
              <a:buNone/>
              <a:defRPr sz="5443"/>
            </a:lvl1pPr>
            <a:lvl2pPr marL="1036838" indent="0" algn="ctr">
              <a:buNone/>
              <a:defRPr sz="4536"/>
            </a:lvl2pPr>
            <a:lvl3pPr marL="2073676" indent="0" algn="ctr">
              <a:buNone/>
              <a:defRPr sz="4082"/>
            </a:lvl3pPr>
            <a:lvl4pPr marL="3110514" indent="0" algn="ctr">
              <a:buNone/>
              <a:defRPr sz="3628"/>
            </a:lvl4pPr>
            <a:lvl5pPr marL="4147353" indent="0" algn="ctr">
              <a:buNone/>
              <a:defRPr sz="3628"/>
            </a:lvl5pPr>
            <a:lvl6pPr marL="5184191" indent="0" algn="ctr">
              <a:buNone/>
              <a:defRPr sz="3628"/>
            </a:lvl6pPr>
            <a:lvl7pPr marL="6221029" indent="0" algn="ctr">
              <a:buNone/>
              <a:defRPr sz="3628"/>
            </a:lvl7pPr>
            <a:lvl8pPr marL="7257867" indent="0" algn="ctr">
              <a:buNone/>
              <a:defRPr sz="3628"/>
            </a:lvl8pPr>
            <a:lvl9pPr marL="8294705" indent="0" algn="ctr">
              <a:buNone/>
              <a:defRPr sz="36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8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4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690469" y="828039"/>
            <a:ext cx="8042106" cy="131802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4150" y="828039"/>
            <a:ext cx="23660110" cy="131802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2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8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4725" y="3877386"/>
            <a:ext cx="32168425" cy="6469506"/>
          </a:xfrm>
        </p:spPr>
        <p:txBody>
          <a:bodyPr anchor="b"/>
          <a:lstStyle>
            <a:lvl1pPr>
              <a:defRPr sz="136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4725" y="10408096"/>
            <a:ext cx="32168425" cy="3402160"/>
          </a:xfrm>
        </p:spPr>
        <p:txBody>
          <a:bodyPr/>
          <a:lstStyle>
            <a:lvl1pPr marL="0" indent="0">
              <a:buNone/>
              <a:defRPr sz="5443">
                <a:solidFill>
                  <a:schemeClr val="tx1">
                    <a:tint val="75000"/>
                  </a:schemeClr>
                </a:solidFill>
              </a:defRPr>
            </a:lvl1pPr>
            <a:lvl2pPr marL="1036838" indent="0">
              <a:buNone/>
              <a:defRPr sz="4536">
                <a:solidFill>
                  <a:schemeClr val="tx1">
                    <a:tint val="75000"/>
                  </a:schemeClr>
                </a:solidFill>
              </a:defRPr>
            </a:lvl2pPr>
            <a:lvl3pPr marL="2073676" indent="0">
              <a:buNone/>
              <a:defRPr sz="4082">
                <a:solidFill>
                  <a:schemeClr val="tx1">
                    <a:tint val="75000"/>
                  </a:schemeClr>
                </a:solidFill>
              </a:defRPr>
            </a:lvl3pPr>
            <a:lvl4pPr marL="3110514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4pPr>
            <a:lvl5pPr marL="4147353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5pPr>
            <a:lvl6pPr marL="5184191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6pPr>
            <a:lvl7pPr marL="6221029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7pPr>
            <a:lvl8pPr marL="7257867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8pPr>
            <a:lvl9pPr marL="8294705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7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4150" y="4140197"/>
            <a:ext cx="15851108" cy="98680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81467" y="4140197"/>
            <a:ext cx="15851108" cy="98680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7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9008" y="828040"/>
            <a:ext cx="32168425" cy="3006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9009" y="3812582"/>
            <a:ext cx="15778261" cy="1868488"/>
          </a:xfrm>
        </p:spPr>
        <p:txBody>
          <a:bodyPr anchor="b"/>
          <a:lstStyle>
            <a:lvl1pPr marL="0" indent="0">
              <a:buNone/>
              <a:defRPr sz="5443" b="1"/>
            </a:lvl1pPr>
            <a:lvl2pPr marL="1036838" indent="0">
              <a:buNone/>
              <a:defRPr sz="4536" b="1"/>
            </a:lvl2pPr>
            <a:lvl3pPr marL="2073676" indent="0">
              <a:buNone/>
              <a:defRPr sz="4082" b="1"/>
            </a:lvl3pPr>
            <a:lvl4pPr marL="3110514" indent="0">
              <a:buNone/>
              <a:defRPr sz="3628" b="1"/>
            </a:lvl4pPr>
            <a:lvl5pPr marL="4147353" indent="0">
              <a:buNone/>
              <a:defRPr sz="3628" b="1"/>
            </a:lvl5pPr>
            <a:lvl6pPr marL="5184191" indent="0">
              <a:buNone/>
              <a:defRPr sz="3628" b="1"/>
            </a:lvl6pPr>
            <a:lvl7pPr marL="6221029" indent="0">
              <a:buNone/>
              <a:defRPr sz="3628" b="1"/>
            </a:lvl7pPr>
            <a:lvl8pPr marL="7257867" indent="0">
              <a:buNone/>
              <a:defRPr sz="3628" b="1"/>
            </a:lvl8pPr>
            <a:lvl9pPr marL="8294705" indent="0">
              <a:buNone/>
              <a:defRPr sz="36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9009" y="5681069"/>
            <a:ext cx="15778261" cy="83559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881467" y="3812582"/>
            <a:ext cx="15855966" cy="1868488"/>
          </a:xfrm>
        </p:spPr>
        <p:txBody>
          <a:bodyPr anchor="b"/>
          <a:lstStyle>
            <a:lvl1pPr marL="0" indent="0">
              <a:buNone/>
              <a:defRPr sz="5443" b="1"/>
            </a:lvl1pPr>
            <a:lvl2pPr marL="1036838" indent="0">
              <a:buNone/>
              <a:defRPr sz="4536" b="1"/>
            </a:lvl2pPr>
            <a:lvl3pPr marL="2073676" indent="0">
              <a:buNone/>
              <a:defRPr sz="4082" b="1"/>
            </a:lvl3pPr>
            <a:lvl4pPr marL="3110514" indent="0">
              <a:buNone/>
              <a:defRPr sz="3628" b="1"/>
            </a:lvl4pPr>
            <a:lvl5pPr marL="4147353" indent="0">
              <a:buNone/>
              <a:defRPr sz="3628" b="1"/>
            </a:lvl5pPr>
            <a:lvl6pPr marL="5184191" indent="0">
              <a:buNone/>
              <a:defRPr sz="3628" b="1"/>
            </a:lvl6pPr>
            <a:lvl7pPr marL="6221029" indent="0">
              <a:buNone/>
              <a:defRPr sz="3628" b="1"/>
            </a:lvl7pPr>
            <a:lvl8pPr marL="7257867" indent="0">
              <a:buNone/>
              <a:defRPr sz="3628" b="1"/>
            </a:lvl8pPr>
            <a:lvl9pPr marL="8294705" indent="0">
              <a:buNone/>
              <a:defRPr sz="36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881467" y="5681069"/>
            <a:ext cx="15855966" cy="83559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9/2/21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9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9/2/21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5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9/2/21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0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9009" y="1036849"/>
            <a:ext cx="12029164" cy="3628972"/>
          </a:xfrm>
        </p:spPr>
        <p:txBody>
          <a:bodyPr anchor="b"/>
          <a:lstStyle>
            <a:lvl1pPr>
              <a:defRPr sz="72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5966" y="2239308"/>
            <a:ext cx="18881467" cy="11052524"/>
          </a:xfrm>
        </p:spPr>
        <p:txBody>
          <a:bodyPr/>
          <a:lstStyle>
            <a:lvl1pPr>
              <a:defRPr sz="7257"/>
            </a:lvl1pPr>
            <a:lvl2pPr>
              <a:defRPr sz="6350"/>
            </a:lvl2pPr>
            <a:lvl3pPr>
              <a:defRPr sz="5443"/>
            </a:lvl3pPr>
            <a:lvl4pPr>
              <a:defRPr sz="4536"/>
            </a:lvl4pPr>
            <a:lvl5pPr>
              <a:defRPr sz="4536"/>
            </a:lvl5pPr>
            <a:lvl6pPr>
              <a:defRPr sz="4536"/>
            </a:lvl6pPr>
            <a:lvl7pPr>
              <a:defRPr sz="4536"/>
            </a:lvl7pPr>
            <a:lvl8pPr>
              <a:defRPr sz="4536"/>
            </a:lvl8pPr>
            <a:lvl9pPr>
              <a:defRPr sz="45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9009" y="4665822"/>
            <a:ext cx="12029164" cy="8644011"/>
          </a:xfrm>
        </p:spPr>
        <p:txBody>
          <a:bodyPr/>
          <a:lstStyle>
            <a:lvl1pPr marL="0" indent="0">
              <a:buNone/>
              <a:defRPr sz="3628"/>
            </a:lvl1pPr>
            <a:lvl2pPr marL="1036838" indent="0">
              <a:buNone/>
              <a:defRPr sz="3175"/>
            </a:lvl2pPr>
            <a:lvl3pPr marL="2073676" indent="0">
              <a:buNone/>
              <a:defRPr sz="2721"/>
            </a:lvl3pPr>
            <a:lvl4pPr marL="3110514" indent="0">
              <a:buNone/>
              <a:defRPr sz="2268"/>
            </a:lvl4pPr>
            <a:lvl5pPr marL="4147353" indent="0">
              <a:buNone/>
              <a:defRPr sz="2268"/>
            </a:lvl5pPr>
            <a:lvl6pPr marL="5184191" indent="0">
              <a:buNone/>
              <a:defRPr sz="2268"/>
            </a:lvl6pPr>
            <a:lvl7pPr marL="6221029" indent="0">
              <a:buNone/>
              <a:defRPr sz="2268"/>
            </a:lvl7pPr>
            <a:lvl8pPr marL="7257867" indent="0">
              <a:buNone/>
              <a:defRPr sz="2268"/>
            </a:lvl8pPr>
            <a:lvl9pPr marL="8294705" indent="0">
              <a:buNone/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9009" y="1036849"/>
            <a:ext cx="12029164" cy="3628972"/>
          </a:xfrm>
        </p:spPr>
        <p:txBody>
          <a:bodyPr anchor="b"/>
          <a:lstStyle>
            <a:lvl1pPr>
              <a:defRPr sz="72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855966" y="2239308"/>
            <a:ext cx="18881467" cy="11052524"/>
          </a:xfrm>
        </p:spPr>
        <p:txBody>
          <a:bodyPr anchor="t"/>
          <a:lstStyle>
            <a:lvl1pPr marL="0" indent="0">
              <a:buNone/>
              <a:defRPr sz="7257"/>
            </a:lvl1pPr>
            <a:lvl2pPr marL="1036838" indent="0">
              <a:buNone/>
              <a:defRPr sz="6350"/>
            </a:lvl2pPr>
            <a:lvl3pPr marL="2073676" indent="0">
              <a:buNone/>
              <a:defRPr sz="5443"/>
            </a:lvl3pPr>
            <a:lvl4pPr marL="3110514" indent="0">
              <a:buNone/>
              <a:defRPr sz="4536"/>
            </a:lvl4pPr>
            <a:lvl5pPr marL="4147353" indent="0">
              <a:buNone/>
              <a:defRPr sz="4536"/>
            </a:lvl5pPr>
            <a:lvl6pPr marL="5184191" indent="0">
              <a:buNone/>
              <a:defRPr sz="4536"/>
            </a:lvl6pPr>
            <a:lvl7pPr marL="6221029" indent="0">
              <a:buNone/>
              <a:defRPr sz="4536"/>
            </a:lvl7pPr>
            <a:lvl8pPr marL="7257867" indent="0">
              <a:buNone/>
              <a:defRPr sz="4536"/>
            </a:lvl8pPr>
            <a:lvl9pPr marL="8294705" indent="0">
              <a:buNone/>
              <a:defRPr sz="45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9009" y="4665822"/>
            <a:ext cx="12029164" cy="8644011"/>
          </a:xfrm>
        </p:spPr>
        <p:txBody>
          <a:bodyPr/>
          <a:lstStyle>
            <a:lvl1pPr marL="0" indent="0">
              <a:buNone/>
              <a:defRPr sz="3628"/>
            </a:lvl1pPr>
            <a:lvl2pPr marL="1036838" indent="0">
              <a:buNone/>
              <a:defRPr sz="3175"/>
            </a:lvl2pPr>
            <a:lvl3pPr marL="2073676" indent="0">
              <a:buNone/>
              <a:defRPr sz="2721"/>
            </a:lvl3pPr>
            <a:lvl4pPr marL="3110514" indent="0">
              <a:buNone/>
              <a:defRPr sz="2268"/>
            </a:lvl4pPr>
            <a:lvl5pPr marL="4147353" indent="0">
              <a:buNone/>
              <a:defRPr sz="2268"/>
            </a:lvl5pPr>
            <a:lvl6pPr marL="5184191" indent="0">
              <a:buNone/>
              <a:defRPr sz="2268"/>
            </a:lvl6pPr>
            <a:lvl7pPr marL="6221029" indent="0">
              <a:buNone/>
              <a:defRPr sz="2268"/>
            </a:lvl7pPr>
            <a:lvl8pPr marL="7257867" indent="0">
              <a:buNone/>
              <a:defRPr sz="2268"/>
            </a:lvl8pPr>
            <a:lvl9pPr marL="8294705" indent="0">
              <a:buNone/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4150" y="828040"/>
            <a:ext cx="32168425" cy="300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150" y="4140197"/>
            <a:ext cx="32168425" cy="986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4150" y="14415085"/>
            <a:ext cx="8391763" cy="82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E8393-F563-43E9-82DD-B243152791BF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54540" y="14415085"/>
            <a:ext cx="12587645" cy="82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340812" y="14415085"/>
            <a:ext cx="8391763" cy="82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3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2073676" rtl="0" eaLnBrk="1" latinLnBrk="0" hangingPunct="1">
        <a:lnSpc>
          <a:spcPct val="90000"/>
        </a:lnSpc>
        <a:spcBef>
          <a:spcPct val="0"/>
        </a:spcBef>
        <a:buNone/>
        <a:defRPr sz="99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8419" indent="-518419" algn="l" defTabSz="2073676" rtl="0" eaLnBrk="1" latinLnBrk="0" hangingPunct="1">
        <a:lnSpc>
          <a:spcPct val="90000"/>
        </a:lnSpc>
        <a:spcBef>
          <a:spcPts val="2268"/>
        </a:spcBef>
        <a:buFont typeface="Arial" panose="020B0604020202020204" pitchFamily="34" charset="0"/>
        <a:buChar char="•"/>
        <a:defRPr sz="6350" kern="1200">
          <a:solidFill>
            <a:schemeClr val="tx1"/>
          </a:solidFill>
          <a:latin typeface="+mn-lt"/>
          <a:ea typeface="+mn-ea"/>
          <a:cs typeface="+mn-cs"/>
        </a:defRPr>
      </a:lvl1pPr>
      <a:lvl2pPr marL="1555257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5443" kern="1200">
          <a:solidFill>
            <a:schemeClr val="tx1"/>
          </a:solidFill>
          <a:latin typeface="+mn-lt"/>
          <a:ea typeface="+mn-ea"/>
          <a:cs typeface="+mn-cs"/>
        </a:defRPr>
      </a:lvl2pPr>
      <a:lvl3pPr marL="2592095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536" kern="1200">
          <a:solidFill>
            <a:schemeClr val="tx1"/>
          </a:solidFill>
          <a:latin typeface="+mn-lt"/>
          <a:ea typeface="+mn-ea"/>
          <a:cs typeface="+mn-cs"/>
        </a:defRPr>
      </a:lvl3pPr>
      <a:lvl4pPr marL="3628934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4pPr>
      <a:lvl5pPr marL="4665772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5pPr>
      <a:lvl6pPr marL="5702610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6pPr>
      <a:lvl7pPr marL="6739448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7pPr>
      <a:lvl8pPr marL="7776286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8pPr>
      <a:lvl9pPr marL="8813124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1pPr>
      <a:lvl2pPr marL="1036838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2pPr>
      <a:lvl3pPr marL="2073676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3pPr>
      <a:lvl4pPr marL="3110514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4pPr>
      <a:lvl5pPr marL="4147353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5pPr>
      <a:lvl6pPr marL="5184191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6pPr>
      <a:lvl7pPr marL="6221029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7pPr>
      <a:lvl8pPr marL="7257867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8pPr>
      <a:lvl9pPr marL="8294705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73E855C-4E2B-5D4A-9F43-C3E4CABC1A8B}"/>
              </a:ext>
            </a:extLst>
          </p:cNvPr>
          <p:cNvSpPr/>
          <p:nvPr/>
        </p:nvSpPr>
        <p:spPr>
          <a:xfrm>
            <a:off x="7419610" y="152186"/>
            <a:ext cx="22469779" cy="152483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5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표지</a:t>
            </a:r>
            <a:r>
              <a:rPr kumimoji="1" lang="ko-KR" altLang="en-US" sz="5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삽입 위치</a:t>
            </a:r>
            <a:endParaRPr kumimoji="1" lang="ko-Kore-KR" altLang="en-US" sz="54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2781D9-EB73-4BD1-8A6A-4E95FF8541C7}"/>
              </a:ext>
            </a:extLst>
          </p:cNvPr>
          <p:cNvSpPr/>
          <p:nvPr/>
        </p:nvSpPr>
        <p:spPr>
          <a:xfrm>
            <a:off x="30093039" y="3441"/>
            <a:ext cx="7197549" cy="1554585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18" tIns="91409" rIns="182818" bIns="914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endParaRPr lang="en-US" sz="2199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D168A7-C1AA-4F21-A107-5341ED007826}"/>
              </a:ext>
            </a:extLst>
          </p:cNvPr>
          <p:cNvSpPr/>
          <p:nvPr/>
        </p:nvSpPr>
        <p:spPr>
          <a:xfrm>
            <a:off x="18411" y="6882"/>
            <a:ext cx="7197549" cy="1554585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18" tIns="91409" rIns="182818" bIns="914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195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B85283-A287-40AA-84AE-353871FCF60E}"/>
              </a:ext>
            </a:extLst>
          </p:cNvPr>
          <p:cNvSpPr txBox="1"/>
          <p:nvPr/>
        </p:nvSpPr>
        <p:spPr>
          <a:xfrm>
            <a:off x="30702693" y="1257331"/>
            <a:ext cx="5978239" cy="9015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R" sz="2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PIPET (</a:t>
            </a:r>
            <a:r>
              <a:rPr lang="ko-KR" altLang="en-US" sz="2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가톨릭계량약리학연구소</a:t>
            </a:r>
            <a:r>
              <a:rPr lang="en-US" altLang="ko-KR" sz="2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en-US" altLang="ko-KR" sz="20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Pharmacometrics</a:t>
            </a:r>
            <a:r>
              <a:rPr lang="en-US" altLang="ko-KR" sz="2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Institute for Practical Education &amp; Training)</a:t>
            </a:r>
          </a:p>
          <a:p>
            <a:pPr algn="just"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임상약리학의 중추적 영역인 계량약리학  분야를 주요 연구 주제로 하는 우리나라 최초의 연구소로 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2014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년 개소하였습니다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algn="just"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PIPET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은 계량약리학 연구 방법론 개선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선진 계량약리학 기법 도입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사용자 친화적 계량약리학 소프트웨어 개발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신약 개발 및 임상 상황에서 약물 요법에 대한 정량적 근거 마련 등의 업무를 수행하고 있으며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학위 과정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제약사 인력 교육 프로그램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주기적 계량약리학 워크샵 개최 등을 통해 전문가를 적극 양성하고 있습니다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algn="just"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또한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서울성모병원 임상약리과와 데이터 확보 및 해석이 동시에 이루어질 수 있는 효율적인 연구 체계를 구축하고 있으며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이를 기반으로 국내 신약 연구 및 약물요법 개선을 위해 노력하고 있습니다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algn="just" latinLnBrk="1">
              <a:lnSpc>
                <a:spcPct val="150000"/>
              </a:lnSpc>
              <a:spcBef>
                <a:spcPts val="1200"/>
              </a:spcBef>
            </a:pPr>
            <a:r>
              <a:rPr lang="ko-KR" altLang="en-US" sz="1999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홈페이지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| </a:t>
            </a:r>
            <a:r>
              <a:rPr lang="en-US" altLang="ko-KR" sz="1999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www.pipet.or.kr</a:t>
            </a:r>
            <a:endParaRPr lang="en-US" altLang="ko-KR" sz="1999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just" latinLnBrk="1"/>
            <a:r>
              <a:rPr lang="en-US" altLang="ko-KR" sz="1999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LMS      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| </a:t>
            </a:r>
            <a:r>
              <a:rPr lang="en-US" altLang="ko-KR" sz="1999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lms.pipet.or.kr</a:t>
            </a:r>
            <a:endParaRPr lang="en-US" altLang="ko-Kore-KR" sz="1999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6C8DFA-F9C2-4C19-BF93-63540007CB86}"/>
              </a:ext>
            </a:extLst>
          </p:cNvPr>
          <p:cNvSpPr txBox="1"/>
          <p:nvPr/>
        </p:nvSpPr>
        <p:spPr>
          <a:xfrm>
            <a:off x="664197" y="1271215"/>
            <a:ext cx="5978239" cy="905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30000"/>
              </a:lnSpc>
            </a:pPr>
            <a:r>
              <a:rPr lang="ko-Kore-KR" altLang="ko-Kore-KR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신약개발을 위한 실전 약동학</a:t>
            </a:r>
            <a:r>
              <a:rPr lang="en-US" altLang="ko-Kore-KR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I</a:t>
            </a:r>
            <a:br>
              <a:rPr lang="en-US" altLang="ko-Kore-KR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lang="en-US" altLang="ko-Kore-KR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ko-KR" altLang="ko-Kore-KR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기본원리와 </a:t>
            </a:r>
            <a:r>
              <a:rPr lang="ko-Kore-KR" altLang="ko-Kore-KR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자료해석</a:t>
            </a:r>
            <a:r>
              <a:rPr lang="en-US" altLang="ko-Kore-KR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  <a:endParaRPr lang="ko-Kore-KR" altLang="ko-Kore-KR" sz="20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atinLnBrk="1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ore-KR" sz="20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Phamacokinetics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for Pharmaceutical Scientists I</a:t>
            </a:r>
            <a:b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(Principles and Data Analysis)</a:t>
            </a:r>
            <a:endParaRPr lang="en-US" altLang="ko-KR" sz="20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just" latinLnBrk="1">
              <a:lnSpc>
                <a:spcPct val="150000"/>
              </a:lnSpc>
              <a:spcAft>
                <a:spcPts val="1200"/>
              </a:spcAft>
            </a:pPr>
            <a:r>
              <a:rPr lang="ko-Kore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약동학은 신약의 발견부터 시판허가 이후의 관리에 이르기까지 모든 단계에서 쓰이는 가장 기본적이고 필수적인 지식이며 도구입니다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  <a:r>
              <a:rPr lang="ko-Kore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저자들은 지난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20</a:t>
            </a:r>
            <a:r>
              <a:rPr lang="ko-Kore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여년간 대학과 기업의 연구원들을 대상으로 약동학을 가르치며 겪은 학습자들의 질문과 반응들을 토대로 꼭 필요한 내용들을 이해하기 쉽게 설명하고자 영상 제작과 함께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ore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이 교재를 만들게 되었습니다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  <a:endParaRPr lang="ko-Kore-KR" altLang="ko-Kore-KR" sz="20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just" latinLnBrk="1">
              <a:lnSpc>
                <a:spcPct val="150000"/>
              </a:lnSpc>
              <a:spcAft>
                <a:spcPts val="1200"/>
              </a:spcAft>
            </a:pPr>
            <a:r>
              <a:rPr lang="ko-KR" altLang="ko-Kore-KR" sz="20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약동학</a:t>
            </a:r>
            <a:r>
              <a:rPr lang="ko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책이라면 흔히 떠올리는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맥락을 알 수 없는 미분방정식들로 가득 찬 책이 아니라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ore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학위과정 중에 약동학을 공부할 기회가 없었던 </a:t>
            </a:r>
            <a:r>
              <a:rPr lang="ko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제약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lang="ko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바이오 연구자 분들도 정독하면 이해할 수 있는 책이 될 수 있도록 꼭 필요한만큼의 </a:t>
            </a:r>
            <a:r>
              <a:rPr lang="ko-KR" altLang="ko-Kore-KR" sz="20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수식들만</a:t>
            </a:r>
            <a:r>
              <a:rPr lang="ko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넣었습니다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  <a:r>
              <a:rPr lang="ko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대신 </a:t>
            </a:r>
            <a:r>
              <a:rPr lang="ko-KR" altLang="ko-Kore-KR" sz="20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약동학</a:t>
            </a:r>
            <a:r>
              <a:rPr lang="ko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ko-Kore-KR" sz="20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파라미터들</a:t>
            </a:r>
            <a:r>
              <a:rPr lang="ko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각자의 의미와 해석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자칫하면 오해하거나 혼동하기 쉬워서 주의할 측면 등을 독자들을 위해 드러내고자 하였습니다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  <a:endParaRPr lang="ko-Kore-KR" altLang="ko-Kore-KR" sz="20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EA52B6-899F-4B08-B216-237BBDAD44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190722" y="10495633"/>
            <a:ext cx="5433060" cy="42443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47B8733-CF20-C948-9B08-09DAD0550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50" y="10852564"/>
            <a:ext cx="1653797" cy="23646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DF53C9A-A03A-7444-98F5-845CFDF214B5}"/>
              </a:ext>
            </a:extLst>
          </p:cNvPr>
          <p:cNvSpPr/>
          <p:nvPr/>
        </p:nvSpPr>
        <p:spPr>
          <a:xfrm>
            <a:off x="2388313" y="10769437"/>
            <a:ext cx="4627623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계량약리학</a:t>
            </a:r>
            <a:r>
              <a:rPr lang="ko-KR" altLang="en-US" sz="25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워크샵</a:t>
            </a:r>
            <a:r>
              <a:rPr lang="en-US" altLang="ko-KR" sz="25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–</a:t>
            </a:r>
            <a:r>
              <a:rPr lang="ko-KR" altLang="en-US" sz="25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초급과정</a:t>
            </a:r>
            <a:endParaRPr lang="ko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혼합효과모델링기법을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가르치는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ore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PK/PD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워크샵을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십여 년간 개최한 교육의 경험을 바탕으로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국내에서 </a:t>
            </a:r>
            <a:r>
              <a:rPr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입문자들이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보다 쉽게 이해하고 따라갈 수 있도록 워크샵의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basic-1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과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의 내용을 고스란히 담았습니다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PIPET </a:t>
            </a:r>
            <a:r>
              <a:rPr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펴냄 </a:t>
            </a:r>
            <a:r>
              <a:rPr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|</a:t>
            </a:r>
            <a:r>
              <a:rPr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대표저자 </a:t>
            </a:r>
            <a:r>
              <a:rPr lang="ko-KR" altLang="en-US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임동석</a:t>
            </a:r>
            <a:r>
              <a:rPr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|</a:t>
            </a:r>
            <a:r>
              <a:rPr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값 </a:t>
            </a:r>
            <a:r>
              <a:rPr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20,000</a:t>
            </a:r>
            <a:r>
              <a:rPr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원</a:t>
            </a:r>
          </a:p>
          <a:p>
            <a:endParaRPr lang="en-US" altLang="ko-KR" sz="25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endParaRPr lang="en-US" altLang="ko-KR" sz="2500" dirty="0"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endParaRPr lang="ko-KR" altLang="en-US" sz="2500" dirty="0"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983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E033FB6-1472-E246-ADA7-1E789FE67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" y="0"/>
            <a:ext cx="37275787" cy="1555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31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돋움체 Medium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</TotalTime>
  <Words>301</Words>
  <Application>Microsoft Macintosh PowerPoint</Application>
  <PresentationFormat>사용자 지정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KoPub돋움체 Medium</vt:lpstr>
      <vt:lpstr>NanumBarunGothic</vt:lpstr>
      <vt:lpstr>Office Theme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Sungpil</dc:creator>
  <cp:lastModifiedBy>Sungpil Han</cp:lastModifiedBy>
  <cp:revision>22</cp:revision>
  <dcterms:created xsi:type="dcterms:W3CDTF">2020-07-30T16:23:12Z</dcterms:created>
  <dcterms:modified xsi:type="dcterms:W3CDTF">2021-09-02T08:45:36Z</dcterms:modified>
</cp:coreProperties>
</file>