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PT Sans Narrow"/>
      <p:regular r:id="rId30"/>
      <p:bold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6" roundtripDataSignature="AMtx7mhH31e8mefEwGzfX1mbDWMlSgG1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Narrow-bold.fntdata"/><Relationship Id="rId30" Type="http://schemas.openxmlformats.org/officeDocument/2006/relationships/font" Target="fonts/PTSansNarrow-regular.fntdata"/><Relationship Id="rId11" Type="http://schemas.openxmlformats.org/officeDocument/2006/relationships/slide" Target="slides/slide7.xml"/><Relationship Id="rId33" Type="http://schemas.openxmlformats.org/officeDocument/2006/relationships/font" Target="fonts/OpenSans-bold.fntdata"/><Relationship Id="rId10" Type="http://schemas.openxmlformats.org/officeDocument/2006/relationships/slide" Target="slides/slide6.xml"/><Relationship Id="rId32" Type="http://schemas.openxmlformats.org/officeDocument/2006/relationships/font" Target="fonts/OpenSans-regular.fntdata"/><Relationship Id="rId13" Type="http://schemas.openxmlformats.org/officeDocument/2006/relationships/slide" Target="slides/slide9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34" Type="http://schemas.openxmlformats.org/officeDocument/2006/relationships/font" Target="fonts/OpenSans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5a236b788_0_47:notes"/>
          <p:cNvSpPr/>
          <p:nvPr>
            <p:ph idx="2" type="sldImg"/>
          </p:nvPr>
        </p:nvSpPr>
        <p:spPr>
          <a:xfrm>
            <a:off x="0" y="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335a236b788_0_47:notes"/>
          <p:cNvSpPr txBox="1"/>
          <p:nvPr>
            <p:ph idx="1" type="body"/>
          </p:nvPr>
        </p:nvSpPr>
        <p:spPr>
          <a:xfrm>
            <a:off x="0" y="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8ddf578da_0_2:notes"/>
          <p:cNvSpPr/>
          <p:nvPr>
            <p:ph idx="2" type="sldImg"/>
          </p:nvPr>
        </p:nvSpPr>
        <p:spPr>
          <a:xfrm>
            <a:off x="0" y="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338ddf578da_0_2:notes"/>
          <p:cNvSpPr txBox="1"/>
          <p:nvPr>
            <p:ph idx="1" type="body"/>
          </p:nvPr>
        </p:nvSpPr>
        <p:spPr>
          <a:xfrm>
            <a:off x="0" y="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5a6c70cd8_0_238:notes"/>
          <p:cNvSpPr/>
          <p:nvPr>
            <p:ph idx="2" type="sldImg"/>
          </p:nvPr>
        </p:nvSpPr>
        <p:spPr>
          <a:xfrm>
            <a:off x="0" y="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335a6c70cd8_0_238:notes"/>
          <p:cNvSpPr txBox="1"/>
          <p:nvPr>
            <p:ph idx="1" type="body"/>
          </p:nvPr>
        </p:nvSpPr>
        <p:spPr>
          <a:xfrm>
            <a:off x="0" y="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5a6c70cd8_0_48:notes"/>
          <p:cNvSpPr/>
          <p:nvPr>
            <p:ph idx="2" type="sldImg"/>
          </p:nvPr>
        </p:nvSpPr>
        <p:spPr>
          <a:xfrm>
            <a:off x="0" y="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335a6c70cd8_0_48:notes"/>
          <p:cNvSpPr txBox="1"/>
          <p:nvPr>
            <p:ph idx="1" type="body"/>
          </p:nvPr>
        </p:nvSpPr>
        <p:spPr>
          <a:xfrm>
            <a:off x="0" y="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5d490aef2_0_64:notes"/>
          <p:cNvSpPr/>
          <p:nvPr>
            <p:ph idx="2" type="sldImg"/>
          </p:nvPr>
        </p:nvSpPr>
        <p:spPr>
          <a:xfrm>
            <a:off x="0" y="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335d490aef2_0_64:notes"/>
          <p:cNvSpPr txBox="1"/>
          <p:nvPr>
            <p:ph idx="1" type="body"/>
          </p:nvPr>
        </p:nvSpPr>
        <p:spPr>
          <a:xfrm>
            <a:off x="0" y="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8e924412f_0_20:notes"/>
          <p:cNvSpPr/>
          <p:nvPr>
            <p:ph idx="2" type="sldImg"/>
          </p:nvPr>
        </p:nvSpPr>
        <p:spPr>
          <a:xfrm>
            <a:off x="0" y="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338e924412f_0_20:notes"/>
          <p:cNvSpPr txBox="1"/>
          <p:nvPr>
            <p:ph idx="1" type="body"/>
          </p:nvPr>
        </p:nvSpPr>
        <p:spPr>
          <a:xfrm>
            <a:off x="0" y="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88462e2ce_0_9:notes"/>
          <p:cNvSpPr/>
          <p:nvPr>
            <p:ph idx="2" type="sldImg"/>
          </p:nvPr>
        </p:nvSpPr>
        <p:spPr>
          <a:xfrm>
            <a:off x="0" y="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3388462e2ce_0_9:notes"/>
          <p:cNvSpPr txBox="1"/>
          <p:nvPr>
            <p:ph idx="1" type="body"/>
          </p:nvPr>
        </p:nvSpPr>
        <p:spPr>
          <a:xfrm>
            <a:off x="0" y="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388462e2ce_0_16:notes"/>
          <p:cNvSpPr/>
          <p:nvPr>
            <p:ph idx="2" type="sldImg"/>
          </p:nvPr>
        </p:nvSpPr>
        <p:spPr>
          <a:xfrm>
            <a:off x="0" y="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3388462e2ce_0_16:notes"/>
          <p:cNvSpPr txBox="1"/>
          <p:nvPr>
            <p:ph idx="1" type="body"/>
          </p:nvPr>
        </p:nvSpPr>
        <p:spPr>
          <a:xfrm>
            <a:off x="0" y="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5a6c70cd8_0_2:notes"/>
          <p:cNvSpPr/>
          <p:nvPr>
            <p:ph idx="2" type="sldImg"/>
          </p:nvPr>
        </p:nvSpPr>
        <p:spPr>
          <a:xfrm>
            <a:off x="0" y="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335a6c70cd8_0_2:notes"/>
          <p:cNvSpPr txBox="1"/>
          <p:nvPr>
            <p:ph idx="1" type="body"/>
          </p:nvPr>
        </p:nvSpPr>
        <p:spPr>
          <a:xfrm>
            <a:off x="0" y="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5a6c70cd8_0_8:notes"/>
          <p:cNvSpPr/>
          <p:nvPr>
            <p:ph idx="2" type="sldImg"/>
          </p:nvPr>
        </p:nvSpPr>
        <p:spPr>
          <a:xfrm>
            <a:off x="0" y="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335a6c70cd8_0_8:notes"/>
          <p:cNvSpPr txBox="1"/>
          <p:nvPr>
            <p:ph idx="1" type="body"/>
          </p:nvPr>
        </p:nvSpPr>
        <p:spPr>
          <a:xfrm>
            <a:off x="0" y="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5a6c70cd8_0_75:notes"/>
          <p:cNvSpPr/>
          <p:nvPr>
            <p:ph idx="2" type="sldImg"/>
          </p:nvPr>
        </p:nvSpPr>
        <p:spPr>
          <a:xfrm>
            <a:off x="0" y="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335a6c70cd8_0_75:notes"/>
          <p:cNvSpPr txBox="1"/>
          <p:nvPr>
            <p:ph idx="1" type="body"/>
          </p:nvPr>
        </p:nvSpPr>
        <p:spPr>
          <a:xfrm>
            <a:off x="0" y="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5a236b788_0_70:notes"/>
          <p:cNvSpPr/>
          <p:nvPr>
            <p:ph idx="2" type="sldImg"/>
          </p:nvPr>
        </p:nvSpPr>
        <p:spPr>
          <a:xfrm>
            <a:off x="0" y="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335a236b788_0_70:notes"/>
          <p:cNvSpPr txBox="1"/>
          <p:nvPr>
            <p:ph idx="1" type="body"/>
          </p:nvPr>
        </p:nvSpPr>
        <p:spPr>
          <a:xfrm>
            <a:off x="0" y="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35a6c70cd8_0_97:notes"/>
          <p:cNvSpPr/>
          <p:nvPr>
            <p:ph idx="2" type="sldImg"/>
          </p:nvPr>
        </p:nvSpPr>
        <p:spPr>
          <a:xfrm>
            <a:off x="0" y="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335a6c70cd8_0_97:notes"/>
          <p:cNvSpPr txBox="1"/>
          <p:nvPr>
            <p:ph idx="1" type="body"/>
          </p:nvPr>
        </p:nvSpPr>
        <p:spPr>
          <a:xfrm>
            <a:off x="0" y="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35d490aef2_0_75:notes"/>
          <p:cNvSpPr/>
          <p:nvPr>
            <p:ph idx="2" type="sldImg"/>
          </p:nvPr>
        </p:nvSpPr>
        <p:spPr>
          <a:xfrm>
            <a:off x="0" y="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335d490aef2_0_75:notes"/>
          <p:cNvSpPr txBox="1"/>
          <p:nvPr>
            <p:ph idx="1" type="body"/>
          </p:nvPr>
        </p:nvSpPr>
        <p:spPr>
          <a:xfrm>
            <a:off x="0" y="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35a6c70cd8_0_56:notes"/>
          <p:cNvSpPr/>
          <p:nvPr>
            <p:ph idx="2" type="sldImg"/>
          </p:nvPr>
        </p:nvSpPr>
        <p:spPr>
          <a:xfrm>
            <a:off x="0" y="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335a6c70cd8_0_56:notes"/>
          <p:cNvSpPr txBox="1"/>
          <p:nvPr>
            <p:ph idx="1" type="body"/>
          </p:nvPr>
        </p:nvSpPr>
        <p:spPr>
          <a:xfrm>
            <a:off x="0" y="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38e924412f_0_11:notes"/>
          <p:cNvSpPr/>
          <p:nvPr>
            <p:ph idx="2" type="sldImg"/>
          </p:nvPr>
        </p:nvSpPr>
        <p:spPr>
          <a:xfrm>
            <a:off x="0" y="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338e924412f_0_11:notes"/>
          <p:cNvSpPr txBox="1"/>
          <p:nvPr>
            <p:ph idx="1" type="body"/>
          </p:nvPr>
        </p:nvSpPr>
        <p:spPr>
          <a:xfrm>
            <a:off x="0" y="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35a236b788_0_35:notes"/>
          <p:cNvSpPr/>
          <p:nvPr>
            <p:ph idx="2" type="sldImg"/>
          </p:nvPr>
        </p:nvSpPr>
        <p:spPr>
          <a:xfrm>
            <a:off x="0" y="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335a236b788_0_35:notes"/>
          <p:cNvSpPr txBox="1"/>
          <p:nvPr>
            <p:ph idx="1" type="body"/>
          </p:nvPr>
        </p:nvSpPr>
        <p:spPr>
          <a:xfrm>
            <a:off x="0" y="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35a236b788_0_53:notes"/>
          <p:cNvSpPr/>
          <p:nvPr>
            <p:ph idx="2" type="sldImg"/>
          </p:nvPr>
        </p:nvSpPr>
        <p:spPr>
          <a:xfrm>
            <a:off x="0" y="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335a236b788_0_53:notes"/>
          <p:cNvSpPr txBox="1"/>
          <p:nvPr>
            <p:ph idx="1" type="body"/>
          </p:nvPr>
        </p:nvSpPr>
        <p:spPr>
          <a:xfrm>
            <a:off x="0" y="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5a6c70cd8_0_151:notes"/>
          <p:cNvSpPr/>
          <p:nvPr>
            <p:ph idx="2" type="sldImg"/>
          </p:nvPr>
        </p:nvSpPr>
        <p:spPr>
          <a:xfrm>
            <a:off x="0" y="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335a6c70cd8_0_151:notes"/>
          <p:cNvSpPr txBox="1"/>
          <p:nvPr>
            <p:ph idx="1" type="body"/>
          </p:nvPr>
        </p:nvSpPr>
        <p:spPr>
          <a:xfrm>
            <a:off x="0" y="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/>
          <p:nvPr>
            <p:ph idx="2" type="sldImg"/>
          </p:nvPr>
        </p:nvSpPr>
        <p:spPr>
          <a:xfrm>
            <a:off x="0" y="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0" y="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5a236b788_0_76:notes"/>
          <p:cNvSpPr/>
          <p:nvPr>
            <p:ph idx="2" type="sldImg"/>
          </p:nvPr>
        </p:nvSpPr>
        <p:spPr>
          <a:xfrm>
            <a:off x="0" y="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335a236b788_0_76:notes"/>
          <p:cNvSpPr txBox="1"/>
          <p:nvPr>
            <p:ph idx="1" type="body"/>
          </p:nvPr>
        </p:nvSpPr>
        <p:spPr>
          <a:xfrm>
            <a:off x="0" y="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5a6c70cd8_0_32:notes"/>
          <p:cNvSpPr/>
          <p:nvPr>
            <p:ph idx="2" type="sldImg"/>
          </p:nvPr>
        </p:nvSpPr>
        <p:spPr>
          <a:xfrm>
            <a:off x="0" y="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335a6c70cd8_0_32:notes"/>
          <p:cNvSpPr txBox="1"/>
          <p:nvPr>
            <p:ph idx="1" type="body"/>
          </p:nvPr>
        </p:nvSpPr>
        <p:spPr>
          <a:xfrm>
            <a:off x="0" y="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5a6c70cd8_0_22:notes"/>
          <p:cNvSpPr/>
          <p:nvPr>
            <p:ph idx="2" type="sldImg"/>
          </p:nvPr>
        </p:nvSpPr>
        <p:spPr>
          <a:xfrm>
            <a:off x="0" y="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335a6c70cd8_0_22:notes"/>
          <p:cNvSpPr txBox="1"/>
          <p:nvPr>
            <p:ph idx="1" type="body"/>
          </p:nvPr>
        </p:nvSpPr>
        <p:spPr>
          <a:xfrm>
            <a:off x="0" y="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8e924412f_0_4:notes"/>
          <p:cNvSpPr/>
          <p:nvPr>
            <p:ph idx="2" type="sldImg"/>
          </p:nvPr>
        </p:nvSpPr>
        <p:spPr>
          <a:xfrm>
            <a:off x="0" y="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338e924412f_0_4:notes"/>
          <p:cNvSpPr txBox="1"/>
          <p:nvPr>
            <p:ph idx="1" type="body"/>
          </p:nvPr>
        </p:nvSpPr>
        <p:spPr>
          <a:xfrm>
            <a:off x="0" y="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88462e2ce_0_0:notes"/>
          <p:cNvSpPr/>
          <p:nvPr>
            <p:ph idx="2" type="sldImg"/>
          </p:nvPr>
        </p:nvSpPr>
        <p:spPr>
          <a:xfrm>
            <a:off x="0" y="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3388462e2ce_0_0:notes"/>
          <p:cNvSpPr txBox="1"/>
          <p:nvPr>
            <p:ph idx="1" type="body"/>
          </p:nvPr>
        </p:nvSpPr>
        <p:spPr>
          <a:xfrm>
            <a:off x="0" y="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SOFFICE_LAYOUT_0">
  <p:cSld name="MSOFFICE_LAYOUT_0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1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101600">
            <a:solidFill>
              <a:srgbClr val="B3A77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101600">
            <a:solidFill>
              <a:srgbClr val="B3A77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11"/>
          <p:cNvGrpSpPr/>
          <p:nvPr/>
        </p:nvGrpSpPr>
        <p:grpSpPr>
          <a:xfrm>
            <a:off x="1004144" y="1022025"/>
            <a:ext cx="7136668" cy="152400"/>
            <a:chOff x="1004144" y="1022025"/>
            <a:chExt cx="7136668" cy="152400"/>
          </a:xfrm>
        </p:grpSpPr>
        <p:cxnSp>
          <p:nvCxnSpPr>
            <p:cNvPr id="13" name="Google Shape;13;p11"/>
            <p:cNvCxnSpPr/>
            <p:nvPr/>
          </p:nvCxnSpPr>
          <p:spPr>
            <a:xfrm rot="10800000">
              <a:off x="1004144" y="1022025"/>
              <a:ext cx="7136668" cy="0"/>
            </a:xfrm>
            <a:prstGeom prst="straightConnector1">
              <a:avLst/>
            </a:prstGeom>
            <a:noFill/>
            <a:ln cap="flat" cmpd="sng" w="101600">
              <a:solidFill>
                <a:srgbClr val="4DB6A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1"/>
            <p:cNvCxnSpPr/>
            <p:nvPr/>
          </p:nvCxnSpPr>
          <p:spPr>
            <a:xfrm rot="10800000">
              <a:off x="1004144" y="1174425"/>
              <a:ext cx="7136668" cy="0"/>
            </a:xfrm>
            <a:prstGeom prst="straightConnector1">
              <a:avLst/>
            </a:prstGeom>
            <a:noFill/>
            <a:ln cap="flat" cmpd="sng" w="12700">
              <a:solidFill>
                <a:srgbClr val="4DB6AC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11"/>
          <p:cNvGrpSpPr/>
          <p:nvPr/>
        </p:nvGrpSpPr>
        <p:grpSpPr>
          <a:xfrm>
            <a:off x="1004151" y="3969100"/>
            <a:ext cx="7136668" cy="152400"/>
            <a:chOff x="1004151" y="3969100"/>
            <a:chExt cx="7136668" cy="152400"/>
          </a:xfrm>
        </p:grpSpPr>
        <p:cxnSp>
          <p:nvCxnSpPr>
            <p:cNvPr id="16" name="Google Shape;16;p11"/>
            <p:cNvCxnSpPr/>
            <p:nvPr/>
          </p:nvCxnSpPr>
          <p:spPr>
            <a:xfrm>
              <a:off x="1004151" y="4121500"/>
              <a:ext cx="7136668" cy="0"/>
            </a:xfrm>
            <a:prstGeom prst="straightConnector1">
              <a:avLst/>
            </a:prstGeom>
            <a:noFill/>
            <a:ln cap="flat" cmpd="sng" w="101600">
              <a:solidFill>
                <a:srgbClr val="4DB6A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11"/>
            <p:cNvCxnSpPr/>
            <p:nvPr/>
          </p:nvCxnSpPr>
          <p:spPr>
            <a:xfrm>
              <a:off x="1004151" y="3969100"/>
              <a:ext cx="7136668" cy="0"/>
            </a:xfrm>
            <a:prstGeom prst="straightConnector1">
              <a:avLst/>
            </a:prstGeom>
            <a:noFill/>
            <a:ln cap="flat" cmpd="sng" w="12700">
              <a:solidFill>
                <a:srgbClr val="4DB6AC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11"/>
          <p:cNvSpPr txBox="1"/>
          <p:nvPr>
            <p:ph type="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5400"/>
              <a:buFont typeface="PT Sans Narrow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SOFFICE_LAYOUT_9">
  <p:cSld name="MSOFFICE_LAYOUT_9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rgbClr val="B3A77D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8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B6AC"/>
              </a:buClr>
              <a:buSzPts val="13000"/>
              <a:buFont typeface="PT Sans Narrow"/>
              <a:buNone/>
              <a:defRPr sz="13000">
                <a:solidFill>
                  <a:srgbClr val="4DB6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SOFFICE_LAYOUT_10">
  <p:cSld name="MSOFFICE_LAYOUT_10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SOFFICE_LAYOUT_2">
  <p:cSld name="MSOFFICE_LAYOUT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SOFFICE_LAYOUT_1">
  <p:cSld name="MSOFFICE_LAYOUT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SOFFICE_LAYOUT_3">
  <p:cSld name="MSOFFICE_LAYOUT_3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2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SOFFICE_LAYOUT_4">
  <p:cSld name="MSOFFICE_LAYOUT_4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SOFFICE_LAYOUT_5">
  <p:cSld name="MSOFFICE_LAYOUT_5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2400"/>
              <a:buFont typeface="PT Sans Narrow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SOFFICE_LAYOUT_6">
  <p:cSld name="MSOFFICE_LAYOUT_6">
    <p:bg>
      <p:bgPr>
        <a:solidFill>
          <a:srgbClr val="EEFF4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5400"/>
              <a:buFont typeface="PT Sans Narrow"/>
              <a:buNone/>
              <a:defRPr b="0" sz="5400">
                <a:solidFill>
                  <a:srgbClr val="695D4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SOFFICE_LAYOUT_7">
  <p:cSld name="MSOFFICE_LAYOUT_7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1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16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4200"/>
              <a:buFont typeface="PT Sans Narrow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18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SOFFICE_LAYOUT_8">
  <p:cSld name="MSOFFICE_LAYOUT_8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dos.csail.mit.edu/6.828/2020/xv6/book-riscv-rev1.pdf" TargetMode="External"/><Relationship Id="rId4" Type="http://schemas.openxmlformats.org/officeDocument/2006/relationships/hyperlink" Target="https://www.open-std.org/jtc1/sc22/wg14/www/docs/n3220.pdf" TargetMode="External"/><Relationship Id="rId9" Type="http://schemas.openxmlformats.org/officeDocument/2006/relationships/hyperlink" Target="https://hackmd.io/5Fn8N3HeRkGIO7cZu7chIw?view#slab-%E8%A8%98%E6%86%B6%E9%AB%94%E9%85%8D%E7%BD%AE%E5%99%A8" TargetMode="External"/><Relationship Id="rId5" Type="http://schemas.openxmlformats.org/officeDocument/2006/relationships/hyperlink" Target="https://github.com/torvalds/linux/blob/master/mm/slab.h" TargetMode="External"/><Relationship Id="rId6" Type="http://schemas.openxmlformats.org/officeDocument/2006/relationships/hyperlink" Target="https://github.com/torvalds/linux/blob/master/mm/slub.c#L154" TargetMode="External"/><Relationship Id="rId7" Type="http://schemas.openxmlformats.org/officeDocument/2006/relationships/hyperlink" Target="https://github.com/sysprog21/lab0-c/blob/master/list.h" TargetMode="External"/><Relationship Id="rId8" Type="http://schemas.openxmlformats.org/officeDocument/2006/relationships/hyperlink" Target="https://github.com/torvalds/linux/blob/master/include/linux/list.h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-scm.com/" TargetMode="External"/><Relationship Id="rId4" Type="http://schemas.openxmlformats.org/officeDocument/2006/relationships/hyperlink" Target="https://github.com/" TargetMode="External"/><Relationship Id="rId5" Type="http://schemas.openxmlformats.org/officeDocument/2006/relationships/hyperlink" Target="https://classroom.github.com/a/99lR2XaX" TargetMode="External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arketplace.visualstudio.com/items?itemName=ms-azuretools.vscode-docker" TargetMode="External"/><Relationship Id="rId4" Type="http://schemas.openxmlformats.org/officeDocument/2006/relationships/hyperlink" Target="https://marketplace.visualstudio.com/items?itemName=ms-vscode-remote.remote-container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-scm.com/do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35a236b788_0_47"/>
          <p:cNvSpPr txBox="1"/>
          <p:nvPr>
            <p:ph type="title"/>
          </p:nvPr>
        </p:nvSpPr>
        <p:spPr>
          <a:xfrm>
            <a:off x="1003650" y="1425439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240"/>
              <a:buFont typeface="PT Sans Narrow"/>
              <a:buNone/>
            </a:pPr>
            <a:r>
              <a:rPr lang="en-US" sz="2640"/>
              <a:t>OS 2025 MP2 </a:t>
            </a:r>
            <a:endParaRPr sz="264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2640"/>
              <a:t>Memory Management: Kernel Memory Allocation (slab)</a:t>
            </a:r>
            <a:endParaRPr sz="2640"/>
          </a:p>
        </p:txBody>
      </p:sp>
      <p:sp>
        <p:nvSpPr>
          <p:cNvPr id="67" name="Google Shape;67;g335a236b788_0_47"/>
          <p:cNvSpPr txBox="1"/>
          <p:nvPr>
            <p:ph idx="1" type="subTitle"/>
          </p:nvPr>
        </p:nvSpPr>
        <p:spPr>
          <a:xfrm>
            <a:off x="2136750" y="2632489"/>
            <a:ext cx="48705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430"/>
              <a:buNone/>
            </a:pPr>
            <a:r>
              <a:rPr lang="en-US" sz="1400"/>
              <a:t>TAs: 楊子慶、黃敬瑋</a:t>
            </a:r>
            <a:endParaRPr sz="1400"/>
          </a:p>
          <a:p>
            <a:pPr indent="0" lvl="0" marL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1400">
                <a:solidFill>
                  <a:srgbClr val="FF0000"/>
                </a:solidFill>
              </a:rPr>
              <a:t>Due Date: 2025/04/03 (Thursday) 23:59:59</a:t>
            </a:r>
            <a:endParaRPr sz="1400">
              <a:solidFill>
                <a:srgbClr val="FF0000"/>
              </a:solidFill>
            </a:endParaRPr>
          </a:p>
          <a:p>
            <a:pPr indent="0" lvl="0" marL="0" marR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"/>
              <a:buFont typeface="Arial"/>
              <a:buNone/>
            </a:pPr>
            <a:r>
              <a:rPr lang="en-US" sz="1400"/>
              <a:t>Email: ntuos@googlegroups.com</a:t>
            </a:r>
            <a:endParaRPr sz="1400"/>
          </a:p>
          <a:p>
            <a:pPr indent="0" lvl="0" marL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1400"/>
              <a:t>TA hours: Wed. 13:00~14:00, Fri. 11:00~12:00 </a:t>
            </a:r>
            <a:r>
              <a:rPr b="1" lang="en-US" sz="1400"/>
              <a:t>CSIE B04</a:t>
            </a:r>
            <a:endParaRPr sz="1400">
              <a:solidFill>
                <a:srgbClr val="FF0000"/>
              </a:solidFill>
            </a:endParaRPr>
          </a:p>
        </p:txBody>
      </p:sp>
      <p:sp>
        <p:nvSpPr>
          <p:cNvPr id="68" name="Google Shape;68;g335a236b788_0_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8ddf578da_0_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</a:pPr>
            <a:r>
              <a:rPr lang="en-US"/>
              <a:t>More about Git</a:t>
            </a:r>
            <a:endParaRPr/>
          </a:p>
        </p:txBody>
      </p:sp>
      <p:sp>
        <p:nvSpPr>
          <p:cNvPr id="134" name="Google Shape;134;g338ddf578da_0_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A development flow</a:t>
            </a:r>
            <a:br>
              <a:rPr lang="en-US" sz="1700"/>
            </a:br>
            <a:r>
              <a:rPr lang="en-US" sz="1700"/>
              <a:t>using Git</a:t>
            </a:r>
            <a:endParaRPr sz="1700"/>
          </a:p>
        </p:txBody>
      </p:sp>
      <p:sp>
        <p:nvSpPr>
          <p:cNvPr id="135" name="Google Shape;135;g338ddf578da_0_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6" name="Google Shape;136;g338ddf578da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600" y="591475"/>
            <a:ext cx="5910700" cy="415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5a6c70cd8_0_2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</a:pPr>
            <a:r>
              <a:rPr lang="en-US"/>
              <a:t>Slab design: struct slab</a:t>
            </a:r>
            <a:endParaRPr/>
          </a:p>
        </p:txBody>
      </p:sp>
      <p:sp>
        <p:nvSpPr>
          <p:cNvPr id="142" name="Google Shape;142;g335a6c70cd8_0_2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encourage students to minimize memory footprint so as to maximize memory utilization.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freelist</a:t>
            </a:r>
            <a:r>
              <a:rPr lang="en-US"/>
              <a:t>: linked list of free space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en-US"/>
              <a:t>: Let slab be a linked list</a:t>
            </a:r>
            <a:endParaRPr/>
          </a:p>
        </p:txBody>
      </p:sp>
      <p:sp>
        <p:nvSpPr>
          <p:cNvPr id="143" name="Google Shape;143;g335a6c70cd8_0_2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4" name="Google Shape;144;g335a6c70cd8_0_2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7113" y="2753250"/>
            <a:ext cx="6569770" cy="219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5a6c70cd8_0_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</a:pPr>
            <a:r>
              <a:rPr lang="en-US"/>
              <a:t>Slab design: struct kmem_cache </a:t>
            </a:r>
            <a:endParaRPr/>
          </a:p>
        </p:txBody>
      </p:sp>
      <p:sp>
        <p:nvSpPr>
          <p:cNvPr id="150" name="Google Shape;150;g335a6c70cd8_0_4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500"/>
              <a:t>Usually contains 3 linked lists of slabs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○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full</a:t>
            </a:r>
            <a:r>
              <a:rPr lang="en-US" sz="1500"/>
              <a:t>: All objects are allocated.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○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partial</a:t>
            </a:r>
            <a:r>
              <a:rPr lang="en-US" sz="1500"/>
              <a:t>: Some objects remain available.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○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free</a:t>
            </a:r>
            <a:r>
              <a:rPr lang="en-US" sz="1500"/>
              <a:t>: Unused slabs.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full</a:t>
            </a:r>
            <a:r>
              <a:rPr lang="en-US" sz="1500"/>
              <a:t> and 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free</a:t>
            </a:r>
            <a:r>
              <a:rPr lang="en-US" sz="1500"/>
              <a:t> are actually optional members (please refer to specification)</a:t>
            </a:r>
            <a:endParaRPr sz="1500"/>
          </a:p>
        </p:txBody>
      </p:sp>
      <p:sp>
        <p:nvSpPr>
          <p:cNvPr id="151" name="Google Shape;151;g335a6c70cd8_0_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2" name="Google Shape;152;g335a6c70cd8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4550" y="2913600"/>
            <a:ext cx="5274900" cy="197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5d490aef2_0_6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</a:pPr>
            <a:r>
              <a:rPr lang="en-US"/>
              <a:t>Slab design: struct kmem_cache </a:t>
            </a:r>
            <a:endParaRPr/>
          </a:p>
        </p:txBody>
      </p:sp>
      <p:sp>
        <p:nvSpPr>
          <p:cNvPr id="158" name="Google Shape;158;g335d490aef2_0_64"/>
          <p:cNvSpPr txBox="1"/>
          <p:nvPr>
            <p:ph idx="1" type="body"/>
          </p:nvPr>
        </p:nvSpPr>
        <p:spPr>
          <a:xfrm>
            <a:off x="311700" y="1266325"/>
            <a:ext cx="31458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kmem_cache</a:t>
            </a:r>
            <a:r>
              <a:rPr lang="en-US" sz="1500"/>
              <a:t> use spinlock to ensure thread safety.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The right figure is the usage when 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kmem_cache</a:t>
            </a:r>
            <a:r>
              <a:rPr lang="en-US" sz="1500"/>
              <a:t> needs to be modified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g335d490aef2_0_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0" name="Google Shape;160;g335d490aef2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5813" y="1279137"/>
            <a:ext cx="5688925" cy="32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335d490aef2_0_64"/>
          <p:cNvSpPr/>
          <p:nvPr/>
        </p:nvSpPr>
        <p:spPr>
          <a:xfrm>
            <a:off x="3799325" y="2820400"/>
            <a:ext cx="4203300" cy="393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g335d490aef2_0_64"/>
          <p:cNvSpPr/>
          <p:nvPr/>
        </p:nvSpPr>
        <p:spPr>
          <a:xfrm>
            <a:off x="3799325" y="3897350"/>
            <a:ext cx="3092400" cy="469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8e924412f_0_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</a:pPr>
            <a:r>
              <a:rPr lang="en-US"/>
              <a:t>Slab design: struct kmem_cache </a:t>
            </a:r>
            <a:endParaRPr/>
          </a:p>
        </p:txBody>
      </p:sp>
      <p:sp>
        <p:nvSpPr>
          <p:cNvPr id="168" name="Google Shape;168;g338e924412f_0_20"/>
          <p:cNvSpPr txBox="1"/>
          <p:nvPr>
            <p:ph idx="1" type="body"/>
          </p:nvPr>
        </p:nvSpPr>
        <p:spPr>
          <a:xfrm>
            <a:off x="311700" y="1266325"/>
            <a:ext cx="31458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500"/>
              <a:t>In API developing, use conservative approach: acquire 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lock</a:t>
            </a:r>
            <a:r>
              <a:rPr lang="en-US" sz="1500"/>
              <a:t> at the beginning and release 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lock</a:t>
            </a:r>
            <a:r>
              <a:rPr lang="en-US" sz="1500"/>
              <a:t> before return.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g338e924412f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0" name="Google Shape;170;g338e924412f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2428" y="1409003"/>
            <a:ext cx="4453466" cy="33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338e924412f_0_20"/>
          <p:cNvSpPr/>
          <p:nvPr/>
        </p:nvSpPr>
        <p:spPr>
          <a:xfrm>
            <a:off x="4475275" y="1911325"/>
            <a:ext cx="2167800" cy="2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g338e924412f_0_20"/>
          <p:cNvSpPr/>
          <p:nvPr/>
        </p:nvSpPr>
        <p:spPr>
          <a:xfrm>
            <a:off x="4475275" y="3998350"/>
            <a:ext cx="2167800" cy="2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g338e924412f_0_20"/>
          <p:cNvSpPr/>
          <p:nvPr/>
        </p:nvSpPr>
        <p:spPr>
          <a:xfrm>
            <a:off x="4821925" y="2825750"/>
            <a:ext cx="2201700" cy="2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88462e2ce_0_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</a:pPr>
            <a:r>
              <a:rPr lang="en-US"/>
              <a:t>Slab design: Functions Overview</a:t>
            </a:r>
            <a:endParaRPr/>
          </a:p>
        </p:txBody>
      </p:sp>
      <p:sp>
        <p:nvSpPr>
          <p:cNvPr id="179" name="Google Shape;179;g3388462e2ce_0_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Function signature:</a:t>
            </a:r>
            <a:endParaRPr/>
          </a:p>
        </p:txBody>
      </p:sp>
      <p:sp>
        <p:nvSpPr>
          <p:cNvPr id="180" name="Google Shape;180;g3388462e2ce_0_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1" name="Google Shape;181;g3388462e2ce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390" y="1778625"/>
            <a:ext cx="8079224" cy="28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88462e2ce_0_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</a:pPr>
            <a:r>
              <a:rPr lang="en-US"/>
              <a:t>Slab design: Functions Overview</a:t>
            </a:r>
            <a:endParaRPr/>
          </a:p>
        </p:txBody>
      </p:sp>
      <p:sp>
        <p:nvSpPr>
          <p:cNvPr id="187" name="Google Shape;187;g3388462e2ce_0_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Usage:</a:t>
            </a:r>
            <a:endParaRPr/>
          </a:p>
        </p:txBody>
      </p:sp>
      <p:sp>
        <p:nvSpPr>
          <p:cNvPr id="188" name="Google Shape;188;g3388462e2ce_0_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9" name="Google Shape;189;g3388462e2ce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450" y="1837800"/>
            <a:ext cx="8089088" cy="27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35a6c70cd8_0_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</a:pPr>
            <a:r>
              <a:rPr lang="en-US"/>
              <a:t>Slab design: kmem_cache_create()</a:t>
            </a:r>
            <a:endParaRPr/>
          </a:p>
        </p:txBody>
      </p:sp>
      <p:sp>
        <p:nvSpPr>
          <p:cNvPr id="195" name="Google Shape;195;g335a6c70cd8_0_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urier New"/>
              <a:buChar char="●"/>
            </a:pPr>
            <a:r>
              <a:rPr b="1" lang="en-US" sz="170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700"/>
              <a:t>Name of the new </a:t>
            </a: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kmem_cache </a:t>
            </a:r>
            <a:r>
              <a:rPr lang="en-US" sz="1700"/>
              <a:t>(</a:t>
            </a: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kmem_cache.name</a:t>
            </a:r>
            <a:r>
              <a:rPr lang="en-US" sz="1700"/>
              <a:t>).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urier New"/>
              <a:buChar char="●"/>
            </a:pPr>
            <a:r>
              <a:rPr b="1" lang="en-US" sz="1700">
                <a:latin typeface="Courier New"/>
                <a:ea typeface="Courier New"/>
                <a:cs typeface="Courier New"/>
                <a:sym typeface="Courier New"/>
              </a:rPr>
              <a:t>obj_size</a:t>
            </a: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700"/>
              <a:t>Size of objects within the kmem_cache (</a:t>
            </a: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kmem_cache.object_size</a:t>
            </a:r>
            <a:r>
              <a:rPr lang="en-US" sz="1700"/>
              <a:t>, in bytes).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urier New"/>
              <a:buChar char="●"/>
            </a:pPr>
            <a:r>
              <a:rPr lang="en-US" sz="1700"/>
              <a:t>Before successfully creating and returning </a:t>
            </a: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kmem_cache</a:t>
            </a:r>
            <a:r>
              <a:rPr lang="en-US" sz="1700"/>
              <a:t>, print: 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[SLAB] New kmem_cache (name: &lt;name&gt;, object size: &lt;obj_size&gt; bytes, at: &lt;kmem_cache_addr&gt;, max objects per slab: &lt;max_objs&gt;, support in cache obj: &lt;in_cache_obj&gt;) is created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g335a6c70cd8_0_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7" name="Google Shape;197;g335a6c70cd8_0_2"/>
          <p:cNvPicPr preferRelativeResize="0"/>
          <p:nvPr/>
        </p:nvPicPr>
        <p:blipFill rotWithShape="1">
          <a:blip r:embed="rId3">
            <a:alphaModFix/>
          </a:blip>
          <a:srcRect b="72133" l="0" r="12117" t="15476"/>
          <a:stretch/>
        </p:blipFill>
        <p:spPr>
          <a:xfrm>
            <a:off x="1021838" y="1331125"/>
            <a:ext cx="7100324" cy="3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35a6c70cd8_0_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</a:pPr>
            <a:r>
              <a:rPr lang="en-US"/>
              <a:t>Slab design: kmem_cache_alloc()</a:t>
            </a:r>
            <a:endParaRPr/>
          </a:p>
        </p:txBody>
      </p:sp>
      <p:sp>
        <p:nvSpPr>
          <p:cNvPr id="203" name="Google Shape;203;g335a6c70cd8_0_8"/>
          <p:cNvSpPr txBox="1"/>
          <p:nvPr>
            <p:ph idx="1" type="body"/>
          </p:nvPr>
        </p:nvSpPr>
        <p:spPr>
          <a:xfrm>
            <a:off x="311700" y="1693675"/>
            <a:ext cx="3309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500"/>
              <a:t>Name of the 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kmem_cache</a:t>
            </a:r>
            <a:r>
              <a:rPr lang="en-US" sz="1500"/>
              <a:t> (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cache.name</a:t>
            </a:r>
            <a:r>
              <a:rPr lang="en-US" sz="1500"/>
              <a:t>)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slab_addr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500"/>
              <a:t>Memory address of  the slab containing the object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obj_addr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500"/>
              <a:t>Memory address of the allocated object</a:t>
            </a:r>
            <a:endParaRPr sz="1500"/>
          </a:p>
        </p:txBody>
      </p:sp>
      <p:sp>
        <p:nvSpPr>
          <p:cNvPr id="204" name="Google Shape;204;g335a6c70cd8_0_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5" name="Google Shape;205;g335a6c70cd8_0_8"/>
          <p:cNvPicPr preferRelativeResize="0"/>
          <p:nvPr/>
        </p:nvPicPr>
        <p:blipFill rotWithShape="1">
          <a:blip r:embed="rId3">
            <a:alphaModFix/>
          </a:blip>
          <a:srcRect b="49342" l="526" r="37444" t="40959"/>
          <a:stretch/>
        </p:blipFill>
        <p:spPr>
          <a:xfrm>
            <a:off x="1905500" y="1196500"/>
            <a:ext cx="5332986" cy="29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335a6c70cd8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8901" y="1494175"/>
            <a:ext cx="5433400" cy="3532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35a6c70cd8_0_7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</a:pPr>
            <a:r>
              <a:rPr lang="en-US"/>
              <a:t>Slab design: kmem_cache_free()</a:t>
            </a:r>
            <a:endParaRPr/>
          </a:p>
        </p:txBody>
      </p:sp>
      <p:sp>
        <p:nvSpPr>
          <p:cNvPr id="212" name="Google Shape;212;g335a6c70cd8_0_75"/>
          <p:cNvSpPr txBox="1"/>
          <p:nvPr>
            <p:ph idx="1" type="body"/>
          </p:nvPr>
        </p:nvSpPr>
        <p:spPr>
          <a:xfrm>
            <a:off x="311700" y="1647025"/>
            <a:ext cx="36663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●"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500"/>
              <a:t>Name of the kmem_cache (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kmem_cache.name</a:t>
            </a:r>
            <a:r>
              <a:rPr lang="en-US" sz="1500"/>
              <a:t>)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●"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slab_addr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500"/>
              <a:t>Memory address of the slab containing the object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●"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obj_addr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500"/>
              <a:t>Memory address of the object to be freed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●"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before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500"/>
              <a:t>State of the object’s slab before freeing (full/partial/free/cache)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●"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after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500"/>
              <a:t>State of the object’s slab after freeing (full/partial/free/cache)</a:t>
            </a:r>
            <a:endParaRPr sz="1500"/>
          </a:p>
        </p:txBody>
      </p:sp>
      <p:sp>
        <p:nvSpPr>
          <p:cNvPr id="213" name="Google Shape;213;g335a6c70cd8_0_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4" name="Google Shape;214;g335a6c70cd8_0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4600" y="1954675"/>
            <a:ext cx="5119401" cy="243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335a6c70cd8_0_75"/>
          <p:cNvPicPr preferRelativeResize="0"/>
          <p:nvPr/>
        </p:nvPicPr>
        <p:blipFill rotWithShape="1">
          <a:blip r:embed="rId4">
            <a:alphaModFix/>
          </a:blip>
          <a:srcRect b="23111" l="0" r="25963" t="65844"/>
          <a:stretch/>
        </p:blipFill>
        <p:spPr>
          <a:xfrm>
            <a:off x="1385937" y="1205175"/>
            <a:ext cx="6372125" cy="3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5a236b788_0_7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</a:pPr>
            <a:r>
              <a:rPr lang="en-US"/>
              <a:t>Guideline</a:t>
            </a:r>
            <a:endParaRPr/>
          </a:p>
        </p:txBody>
      </p:sp>
      <p:sp>
        <p:nvSpPr>
          <p:cNvPr id="74" name="Google Shape;74;g335a236b788_0_7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Introduction</a:t>
            </a:r>
            <a:endParaRPr sz="1500"/>
          </a:p>
          <a:p>
            <a:pPr indent="-3238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Environment Setting</a:t>
            </a:r>
            <a:endParaRPr sz="1500"/>
          </a:p>
          <a:p>
            <a:pPr indent="-3238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Code Structure</a:t>
            </a:r>
            <a:endParaRPr sz="1500"/>
          </a:p>
          <a:p>
            <a:pPr indent="-3238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More about Git</a:t>
            </a:r>
            <a:endParaRPr sz="1500"/>
          </a:p>
          <a:p>
            <a:pPr indent="-3238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Slab Design</a:t>
            </a:r>
            <a:endParaRPr sz="1500"/>
          </a:p>
          <a:p>
            <a:pPr indent="-3238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Implementation Requirement</a:t>
            </a:r>
            <a:endParaRPr sz="1500"/>
          </a:p>
          <a:p>
            <a:pPr indent="-3238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Testing</a:t>
            </a:r>
            <a:endParaRPr sz="1500"/>
          </a:p>
          <a:p>
            <a:pPr indent="-3238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Reference</a:t>
            </a:r>
            <a:endParaRPr sz="1500"/>
          </a:p>
          <a:p>
            <a:pPr indent="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5" name="Google Shape;75;g335a236b788_0_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35a6c70cd8_0_9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ct val="100000"/>
              <a:buFont typeface="PT Sans Narrow"/>
              <a:buNone/>
            </a:pPr>
            <a:r>
              <a:rPr lang="en-US"/>
              <a:t>Slab design: sys_printfslab() and print_kmem_cache()</a:t>
            </a:r>
            <a:endParaRPr/>
          </a:p>
        </p:txBody>
      </p:sp>
      <p:sp>
        <p:nvSpPr>
          <p:cNvPr id="221" name="Google Shape;221;g335a6c70cd8_0_9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●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void print_kmem_cache(struct kmem_cache *, void (*)(void *));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○"/>
            </a:pPr>
            <a:r>
              <a:rPr lang="en-US" sz="1500"/>
              <a:t>Print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struct kmem_cache </a:t>
            </a:r>
            <a:r>
              <a:rPr lang="en-US" sz="1500"/>
              <a:t>information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For format details, please refer to specification.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●"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sys_printfslab() </a:t>
            </a:r>
            <a:r>
              <a:rPr lang="en-US" sz="1500"/>
              <a:t>is a system call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Usage:</a:t>
            </a:r>
            <a:endParaRPr sz="1500"/>
          </a:p>
        </p:txBody>
      </p:sp>
      <p:sp>
        <p:nvSpPr>
          <p:cNvPr id="222" name="Google Shape;222;g335a6c70cd8_0_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3" name="Google Shape;223;g335a6c70cd8_0_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1338" y="2728813"/>
            <a:ext cx="298132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35d490aef2_0_7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</a:pPr>
            <a:r>
              <a:rPr lang="en-US"/>
              <a:t>Implementation Requirement</a:t>
            </a:r>
            <a:endParaRPr/>
          </a:p>
        </p:txBody>
      </p:sp>
      <p:sp>
        <p:nvSpPr>
          <p:cNvPr id="229" name="Google Shape;229;g335d490aef2_0_75"/>
          <p:cNvSpPr txBox="1"/>
          <p:nvPr>
            <p:ph idx="1" type="body"/>
          </p:nvPr>
        </p:nvSpPr>
        <p:spPr>
          <a:xfrm>
            <a:off x="311700" y="1152425"/>
            <a:ext cx="8520600" cy="39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210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5"/>
              <a:buChar char="●"/>
            </a:pPr>
            <a:r>
              <a:rPr lang="en-US" sz="1945"/>
              <a:t>Ensure your student ID is filled in the </a:t>
            </a:r>
            <a:r>
              <a:rPr lang="en-US" sz="1945">
                <a:latin typeface="Courier New"/>
                <a:ea typeface="Courier New"/>
                <a:cs typeface="Courier New"/>
                <a:sym typeface="Courier New"/>
              </a:rPr>
              <a:t>student_id.txt</a:t>
            </a:r>
            <a:r>
              <a:rPr lang="en-US" sz="1945"/>
              <a:t> file.</a:t>
            </a:r>
            <a:endParaRPr sz="1945"/>
          </a:p>
          <a:p>
            <a:pPr indent="-35210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45"/>
              <a:buChar char="●"/>
            </a:pPr>
            <a:r>
              <a:rPr lang="en-US" sz="1945">
                <a:solidFill>
                  <a:srgbClr val="FF0000"/>
                </a:solidFill>
              </a:rPr>
              <a:t>Modification of these files is prohibited:</a:t>
            </a:r>
            <a:endParaRPr sz="1945">
              <a:solidFill>
                <a:srgbClr val="FF0000"/>
              </a:solidFill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Courier New"/>
              <a:buChar char="○"/>
            </a:pPr>
            <a:r>
              <a:rPr lang="en-US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mp2.h</a:t>
            </a:r>
            <a:endParaRPr sz="1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Courier New"/>
              <a:buChar char="○"/>
            </a:pPr>
            <a:r>
              <a:rPr lang="en-US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scripts/action_grader.h, scripts/pre-commit</a:t>
            </a:r>
            <a:endParaRPr sz="1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Courier New"/>
              <a:buChar char="○"/>
            </a:pPr>
            <a:r>
              <a:rPr lang="en-US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kernel/main.c, kernel/mp2_checker.h, kernel/file.h, kernel/list.h, kernel/param.h</a:t>
            </a:r>
            <a:endParaRPr sz="1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Char char="○"/>
            </a:pPr>
            <a:r>
              <a:rPr lang="en-US" sz="1700">
                <a:solidFill>
                  <a:srgbClr val="FF0000"/>
                </a:solidFill>
              </a:rPr>
              <a:t>All code within the </a:t>
            </a:r>
            <a:r>
              <a:rPr lang="en-US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.github/</a:t>
            </a:r>
            <a:r>
              <a:rPr lang="en-US" sz="1700">
                <a:solidFill>
                  <a:srgbClr val="FF0000"/>
                </a:solidFill>
              </a:rPr>
              <a:t> directory</a:t>
            </a:r>
            <a:endParaRPr sz="1700">
              <a:solidFill>
                <a:srgbClr val="FF0000"/>
              </a:solidFill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Char char="○"/>
            </a:pPr>
            <a:r>
              <a:rPr lang="en-US" sz="1700">
                <a:solidFill>
                  <a:srgbClr val="FF0000"/>
                </a:solidFill>
              </a:rPr>
              <a:t>All files within the </a:t>
            </a:r>
            <a:r>
              <a:rPr lang="en-US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test/</a:t>
            </a:r>
            <a:r>
              <a:rPr lang="en-US" sz="1700">
                <a:solidFill>
                  <a:srgbClr val="FF0000"/>
                </a:solidFill>
              </a:rPr>
              <a:t> directory, except </a:t>
            </a:r>
            <a:r>
              <a:rPr lang="en-US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test/custom/mytest.txt</a:t>
            </a:r>
            <a:endParaRPr sz="1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Char char="○"/>
            </a:pPr>
            <a:r>
              <a:rPr lang="en-US" sz="1700">
                <a:solidFill>
                  <a:srgbClr val="FF0000"/>
                </a:solidFill>
              </a:rPr>
              <a:t>All existing files within the </a:t>
            </a:r>
            <a:r>
              <a:rPr lang="en-US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user/</a:t>
            </a:r>
            <a:r>
              <a:rPr lang="en-US" sz="1700">
                <a:solidFill>
                  <a:srgbClr val="FF0000"/>
                </a:solidFill>
              </a:rPr>
              <a:t> directory; students may additionally implement other user programs for testing purposes</a:t>
            </a:r>
            <a:endParaRPr sz="1700"/>
          </a:p>
          <a:p>
            <a:pPr indent="-35210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5"/>
              <a:buChar char="●"/>
            </a:pPr>
            <a:r>
              <a:rPr lang="en-US" sz="1945"/>
              <a:t>Students are free to add new files and modify other code.</a:t>
            </a:r>
            <a:endParaRPr sz="1945"/>
          </a:p>
          <a:p>
            <a:pPr indent="-35210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45"/>
              <a:buChar char="●"/>
            </a:pPr>
            <a:r>
              <a:rPr lang="en-US" sz="1945"/>
              <a:t>Using </a:t>
            </a:r>
            <a:r>
              <a:rPr lang="en-US" sz="1945">
                <a:latin typeface="Courier New"/>
                <a:ea typeface="Courier New"/>
                <a:cs typeface="Courier New"/>
                <a:sym typeface="Courier New"/>
              </a:rPr>
              <a:t>./mp2.sh setup</a:t>
            </a:r>
            <a:r>
              <a:rPr lang="en-US" sz="1945"/>
              <a:t> can automatically prevent students from attempting to submit problematic changes.</a:t>
            </a:r>
            <a:endParaRPr sz="1945"/>
          </a:p>
        </p:txBody>
      </p:sp>
      <p:sp>
        <p:nvSpPr>
          <p:cNvPr id="230" name="Google Shape;230;g335d490aef2_0_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35a6c70cd8_0_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</a:pPr>
            <a:r>
              <a:rPr lang="en-US"/>
              <a:t>Implementation Requirement: debug</a:t>
            </a:r>
            <a:endParaRPr/>
          </a:p>
        </p:txBody>
      </p:sp>
      <p:sp>
        <p:nvSpPr>
          <p:cNvPr id="236" name="Google Shape;236;g335a6c70cd8_0_5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We offer debugging tool</a:t>
            </a:r>
            <a:endParaRPr sz="1500"/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In xv6, use 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debugswitch</a:t>
            </a:r>
            <a:r>
              <a:rPr lang="en-US" sz="1500"/>
              <a:t> to turn on/off debug messages</a:t>
            </a:r>
            <a:endParaRPr sz="15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500"/>
              <a:t>(default mode is “on”)</a:t>
            </a:r>
            <a:endParaRPr sz="1500"/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The debug message API is below. The format is the same as </a:t>
            </a:r>
            <a:br>
              <a:rPr lang="en-US" sz="1500"/>
            </a:b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Char char="○"/>
            </a:pPr>
            <a:r>
              <a:rPr lang="en-US" sz="1500">
                <a:solidFill>
                  <a:srgbClr val="FF0000"/>
                </a:solidFill>
              </a:rPr>
              <a:t>All output must be handled using the debug API to ensure </a:t>
            </a:r>
            <a:br>
              <a:rPr lang="en-US" sz="1500">
                <a:solidFill>
                  <a:srgbClr val="FF0000"/>
                </a:solidFill>
              </a:rPr>
            </a:br>
            <a:r>
              <a:rPr lang="en-US" sz="1500">
                <a:solidFill>
                  <a:srgbClr val="FF0000"/>
                </a:solidFill>
              </a:rPr>
              <a:t>compatibility with the testing and grading system</a:t>
            </a:r>
            <a:endParaRPr sz="1500">
              <a:solidFill>
                <a:srgbClr val="FF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For detailed usage instructions, please refer to kernel/debug.h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g335a6c70cd8_0_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8" name="Google Shape;238;g335a6c70cd8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3951" y="281200"/>
            <a:ext cx="2081575" cy="45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335a6c70cd8_0_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7148" y="3550726"/>
            <a:ext cx="4480451" cy="135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335a6c70cd8_0_56"/>
          <p:cNvSpPr/>
          <p:nvPr/>
        </p:nvSpPr>
        <p:spPr>
          <a:xfrm>
            <a:off x="1771450" y="4149000"/>
            <a:ext cx="3846000" cy="357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g335a6c70cd8_0_56"/>
          <p:cNvSpPr/>
          <p:nvPr/>
        </p:nvSpPr>
        <p:spPr>
          <a:xfrm>
            <a:off x="1771450" y="4663225"/>
            <a:ext cx="2043300" cy="216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38e924412f_0_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</a:pPr>
            <a:r>
              <a:rPr lang="en-US"/>
              <a:t>Testing</a:t>
            </a:r>
            <a:endParaRPr/>
          </a:p>
        </p:txBody>
      </p:sp>
      <p:sp>
        <p:nvSpPr>
          <p:cNvPr id="247" name="Google Shape;247;g338e924412f_0_11"/>
          <p:cNvSpPr txBox="1"/>
          <p:nvPr>
            <p:ph idx="1" type="body"/>
          </p:nvPr>
        </p:nvSpPr>
        <p:spPr>
          <a:xfrm>
            <a:off x="311700" y="1152425"/>
            <a:ext cx="8520600" cy="3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Slab structure test (5% + 5% bonus)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Functionality test (75%)</a:t>
            </a:r>
            <a:endParaRPr sz="19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If the functionality test score exceeds 66 points, the following two bonus tests will be conducted; otherwise, the bonus item evaluation will be skipped:</a:t>
            </a:r>
            <a:endParaRPr sz="1700"/>
          </a:p>
          <a:p>
            <a:pPr indent="-3365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 sz="1700"/>
              <a:t>List API Test (+10%)</a:t>
            </a:r>
            <a:endParaRPr sz="1700"/>
          </a:p>
          <a:p>
            <a:pPr indent="-3365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 sz="1700"/>
              <a:t>In-Cache Test (+10%)</a:t>
            </a:r>
            <a:endParaRPr sz="1700"/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Note: This logic differs from the execution method of </a:t>
            </a: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./mp2.sh test all</a:t>
            </a:r>
            <a:r>
              <a:rPr lang="en-US" sz="1700"/>
              <a:t>. The latter is designed to allow students to test all cases in one go, regardless of their score.</a:t>
            </a:r>
            <a:endParaRPr sz="17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Hidden test (20%)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Check “</a:t>
            </a:r>
            <a:r>
              <a:rPr lang="en-US" sz="1900">
                <a:solidFill>
                  <a:srgbClr val="0000FF"/>
                </a:solidFill>
              </a:rPr>
              <a:t>mp2.sh Script Usage Guide</a:t>
            </a:r>
            <a:r>
              <a:rPr lang="en-US" sz="1900"/>
              <a:t>” in specification for other testing command options</a:t>
            </a:r>
            <a:endParaRPr sz="1900"/>
          </a:p>
        </p:txBody>
      </p:sp>
      <p:sp>
        <p:nvSpPr>
          <p:cNvPr id="248" name="Google Shape;248;g338e924412f_0_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35a236b788_0_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254" name="Google Shape;254;g335a236b788_0_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 u="sng">
                <a:solidFill>
                  <a:schemeClr val="hlink"/>
                </a:solidFill>
                <a:hlinkClick r:id="rId3"/>
              </a:rPr>
              <a:t>xv6: a simple, Unix-like teaching operating system</a:t>
            </a:r>
            <a:endParaRPr sz="1700"/>
          </a:p>
          <a:p>
            <a:pPr indent="-3365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 u="sng">
                <a:solidFill>
                  <a:schemeClr val="hlink"/>
                </a:solidFill>
                <a:hlinkClick r:id="rId4"/>
              </a:rPr>
              <a:t>ISO/IEC 9899:2024 (C Language Standard)</a:t>
            </a:r>
            <a:endParaRPr sz="1700"/>
          </a:p>
          <a:p>
            <a:pPr indent="-3365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 u="sng">
                <a:solidFill>
                  <a:schemeClr val="hlink"/>
                </a:solidFill>
                <a:hlinkClick r:id="rId5"/>
              </a:rPr>
              <a:t>linux/mm/slab.h</a:t>
            </a:r>
            <a:endParaRPr sz="1700"/>
          </a:p>
          <a:p>
            <a:pPr indent="-3365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 u="sng">
                <a:solidFill>
                  <a:schemeClr val="hlink"/>
                </a:solidFill>
                <a:hlinkClick r:id="rId6"/>
              </a:rPr>
              <a:t>linux/mm/slub.c</a:t>
            </a:r>
            <a:endParaRPr sz="1700"/>
          </a:p>
          <a:p>
            <a:pPr indent="-3365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 u="sng">
                <a:solidFill>
                  <a:schemeClr val="hlink"/>
                </a:solidFill>
                <a:hlinkClick r:id="rId7"/>
              </a:rPr>
              <a:t>sysprog21/lab0-c</a:t>
            </a:r>
            <a:endParaRPr sz="1700"/>
          </a:p>
          <a:p>
            <a:pPr indent="-3365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 u="sng">
                <a:solidFill>
                  <a:schemeClr val="hlink"/>
                </a:solidFill>
                <a:hlinkClick r:id="rId8"/>
              </a:rPr>
              <a:t>linux/include/linux/list.h</a:t>
            </a:r>
            <a:endParaRPr sz="1700"/>
          </a:p>
          <a:p>
            <a:pPr indent="-33655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 u="sng">
                <a:solidFill>
                  <a:schemeClr val="hlink"/>
                </a:solidFill>
                <a:hlinkClick r:id="rId9"/>
              </a:rPr>
              <a:t>Slab Memory Allocator</a:t>
            </a:r>
            <a:endParaRPr sz="1700"/>
          </a:p>
        </p:txBody>
      </p:sp>
      <p:sp>
        <p:nvSpPr>
          <p:cNvPr id="255" name="Google Shape;255;g335a236b788_0_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35a236b788_0_53"/>
          <p:cNvSpPr txBox="1"/>
          <p:nvPr>
            <p:ph type="title"/>
          </p:nvPr>
        </p:nvSpPr>
        <p:spPr>
          <a:xfrm>
            <a:off x="311700" y="2102250"/>
            <a:ext cx="85206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</a:pPr>
            <a:r>
              <a:rPr lang="en-US" sz="5500"/>
              <a:t>Q&amp;A</a:t>
            </a:r>
            <a:endParaRPr sz="5500"/>
          </a:p>
        </p:txBody>
      </p:sp>
      <p:sp>
        <p:nvSpPr>
          <p:cNvPr id="261" name="Google Shape;261;g335a236b788_0_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5a6c70cd8_0_1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81" name="Google Shape;81;g335a6c70cd8_0_15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Imaging kernel metadata (e.g., file) need to be allocated in kernel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If just simply allocate a page, too many space will be wasted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Slab is a solution of kernel memory management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The space is split to segments, which size is equal to object size 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/>
              <a:t>It maintain a “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freelist</a:t>
            </a:r>
            <a:r>
              <a:rPr lang="en-US" sz="1500"/>
              <a:t>”, which is a linked list of free space</a:t>
            </a:r>
            <a:endParaRPr sz="1500"/>
          </a:p>
        </p:txBody>
      </p:sp>
      <p:sp>
        <p:nvSpPr>
          <p:cNvPr id="82" name="Google Shape;82;g335a6c70cd8_0_1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3" name="Google Shape;83;g335a6c70cd8_0_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3800" y="334075"/>
            <a:ext cx="1687350" cy="20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g335a6c70cd8_0_1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6825" y="2750575"/>
            <a:ext cx="5810351" cy="213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350550" y="1305088"/>
            <a:ext cx="38451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Another structure, kernel memory cache (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kmem_cache</a:t>
            </a:r>
            <a:r>
              <a:rPr lang="en-US" sz="1600"/>
              <a:t>) is used to manage all slabs containing the same type of object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For example, the system may create a separate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kmem_cache</a:t>
            </a:r>
            <a:r>
              <a:rPr lang="en-US" sz="1600"/>
              <a:t> for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struct file</a:t>
            </a:r>
            <a:r>
              <a:rPr lang="en-US" sz="1600"/>
              <a:t> or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struct proc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" name="Google Shape;9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800" y="1343848"/>
            <a:ext cx="4883351" cy="32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5a236b788_0_7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</a:pPr>
            <a:r>
              <a:rPr lang="en-US"/>
              <a:t>Environment Setting</a:t>
            </a:r>
            <a:endParaRPr/>
          </a:p>
        </p:txBody>
      </p:sp>
      <p:sp>
        <p:nvSpPr>
          <p:cNvPr id="98" name="Google Shape;98;g335a236b788_0_7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Install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Git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Register a </a:t>
            </a:r>
            <a:r>
              <a:rPr lang="en-US" sz="1600" u="sng">
                <a:solidFill>
                  <a:schemeClr val="hlink"/>
                </a:solidFill>
                <a:hlinkClick r:id="rId4"/>
              </a:rPr>
              <a:t>GitHub</a:t>
            </a:r>
            <a:r>
              <a:rPr lang="en-US" sz="1600"/>
              <a:t> account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Access the MP2-specific </a:t>
            </a:r>
            <a:r>
              <a:rPr lang="en-US" sz="1600" u="sng">
                <a:solidFill>
                  <a:schemeClr val="hlink"/>
                </a:solidFill>
                <a:hlinkClick r:id="rId5"/>
              </a:rPr>
              <a:t>Github Classroom Link</a:t>
            </a:r>
            <a:r>
              <a:rPr lang="en-US" sz="1600"/>
              <a:t> and click “</a:t>
            </a:r>
            <a:r>
              <a:rPr lang="en-US" sz="1600">
                <a:solidFill>
                  <a:srgbClr val="FF0000"/>
                </a:solidFill>
              </a:rPr>
              <a:t>Accept this assignment</a:t>
            </a:r>
            <a:r>
              <a:rPr lang="en-US" sz="1600"/>
              <a:t>”. The system will create a dedicated repository for you: </a:t>
            </a:r>
            <a:r>
              <a:rPr b="1" lang="en-US" sz="1600"/>
              <a:t>mp2-&lt;USERNAME&gt;</a:t>
            </a:r>
            <a:r>
              <a:rPr lang="en-US" sz="1600"/>
              <a:t>.</a:t>
            </a:r>
            <a:endParaRPr sz="1600"/>
          </a:p>
        </p:txBody>
      </p:sp>
      <p:sp>
        <p:nvSpPr>
          <p:cNvPr id="99" name="Google Shape;99;g335a236b788_0_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0" name="Google Shape;100;g335a236b788_0_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80950" y="2538350"/>
            <a:ext cx="4382100" cy="243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5a6c70cd8_0_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</a:pPr>
            <a:r>
              <a:rPr lang="en-US"/>
              <a:t>Environment Setting</a:t>
            </a:r>
            <a:endParaRPr/>
          </a:p>
        </p:txBody>
      </p:sp>
      <p:sp>
        <p:nvSpPr>
          <p:cNvPr id="106" name="Google Shape;106;g335a6c70cd8_0_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Clone repository: 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git clone https://github.com/ntuos2025/mp2-&lt;USERNAME&gt;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Fill in your student ID in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student_id.txt</a:t>
            </a:r>
            <a:r>
              <a:rPr lang="en-US"/>
              <a:t> in the repository, e.g., </a:t>
            </a:r>
            <a:r>
              <a:rPr b="1" lang="en-US"/>
              <a:t>b12345678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-US"/>
              <a:t>Run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mp2.sh</a:t>
            </a:r>
            <a:r>
              <a:rPr lang="en-US"/>
              <a:t> MP2 script tool: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./mp2.sh setup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-US"/>
              <a:t>After development, run specific tests: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./mp2.sh test [case]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 further usage of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mp2.sh</a:t>
            </a:r>
            <a:r>
              <a:rPr lang="en-US"/>
              <a:t>, please refer to specification </a:t>
            </a:r>
            <a:endParaRPr/>
          </a:p>
        </p:txBody>
      </p:sp>
      <p:sp>
        <p:nvSpPr>
          <p:cNvPr id="107" name="Google Shape;107;g335a6c70cd8_0_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5a6c70cd8_0_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</a:pPr>
            <a:r>
              <a:rPr lang="en-US"/>
              <a:t>Environment Setting (Optional)</a:t>
            </a:r>
            <a:endParaRPr/>
          </a:p>
        </p:txBody>
      </p:sp>
      <p:sp>
        <p:nvSpPr>
          <p:cNvPr id="113" name="Google Shape;113;g335a6c70cd8_0_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Set up </a:t>
            </a:r>
            <a:r>
              <a:rPr lang="en-US">
                <a:solidFill>
                  <a:srgbClr val="FF0000"/>
                </a:solidFill>
              </a:rPr>
              <a:t>VS Code</a:t>
            </a:r>
            <a:r>
              <a:rPr lang="en-US"/>
              <a:t> development environment inside the container</a:t>
            </a:r>
            <a:endParaRPr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Install the </a:t>
            </a:r>
            <a:r>
              <a:rPr lang="en-US" sz="1700" u="sng">
                <a:solidFill>
                  <a:schemeClr val="hlink"/>
                </a:solidFill>
                <a:hlinkClick r:id="rId3"/>
              </a:rPr>
              <a:t>Docker</a:t>
            </a:r>
            <a:r>
              <a:rPr lang="en-US" sz="1700"/>
              <a:t> and </a:t>
            </a:r>
            <a:r>
              <a:rPr lang="en-US" sz="1700" u="sng">
                <a:solidFill>
                  <a:schemeClr val="hlink"/>
                </a:solidFill>
                <a:hlinkClick r:id="rId4"/>
              </a:rPr>
              <a:t>Dev Containers</a:t>
            </a:r>
            <a:r>
              <a:rPr lang="en-US" sz="1700"/>
              <a:t> extensions.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Open VS Code, go to the Docker sidebar, and locate ntuos/mp2.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Right-click and select Attach Visual Studio Code.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Choose ntuos/mp2. VS Code will open a new development environment, allowing direct development within the container</a:t>
            </a:r>
            <a:r>
              <a:rPr lang="en-US" sz="1500"/>
              <a:t>.</a:t>
            </a:r>
            <a:endParaRPr sz="1500"/>
          </a:p>
        </p:txBody>
      </p:sp>
      <p:sp>
        <p:nvSpPr>
          <p:cNvPr id="114" name="Google Shape;114;g335a6c70cd8_0_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8e924412f_0_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</a:pPr>
            <a:r>
              <a:rPr lang="en-US"/>
              <a:t>Code Structure</a:t>
            </a:r>
            <a:endParaRPr/>
          </a:p>
        </p:txBody>
      </p:sp>
      <p:sp>
        <p:nvSpPr>
          <p:cNvPr id="120" name="Google Shape;120;g338e924412f_0_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700"/>
              <a:t>T</a:t>
            </a:r>
            <a:r>
              <a:rPr lang="en-US" sz="1900"/>
              <a:t>he repository contains the following files and directories:</a:t>
            </a:r>
            <a:endParaRPr sz="19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student_id.txt</a:t>
            </a:r>
            <a:r>
              <a:rPr lang="en-US" sz="1600"/>
              <a:t>: A file to assist with grading; please ensure you fill in your student ID.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mp2.sh</a:t>
            </a:r>
            <a:r>
              <a:rPr lang="en-US" sz="1600"/>
              <a:t>: A tool for managing the MP2 assignment.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doc/</a:t>
            </a:r>
            <a:r>
              <a:rPr lang="en-US" sz="1600"/>
              <a:t>: Specification requirements for this MP2 assignment in both Chinese and English (Markdown + PDF).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scripts/</a:t>
            </a:r>
            <a:r>
              <a:rPr lang="en-US" sz="1600"/>
              <a:t>: Various helper scripts.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test/</a:t>
            </a:r>
            <a:r>
              <a:rPr lang="en-US" sz="1600"/>
              <a:t>: A testing system based on the original source code Makefile.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.github/</a:t>
            </a:r>
            <a:r>
              <a:rPr lang="en-US" sz="1600"/>
              <a:t>: Code related to GitHub Actions.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update.md</a:t>
            </a:r>
            <a:r>
              <a:rPr lang="en-US" sz="1600"/>
              <a:t>: </a:t>
            </a:r>
            <a:r>
              <a:rPr lang="en-US" sz="1600"/>
              <a:t>Update logs for students.</a:t>
            </a:r>
            <a:r>
              <a:rPr lang="en-US" sz="1600"/>
              <a:t>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update.sh</a:t>
            </a:r>
            <a:r>
              <a:rPr lang="en-US" sz="1600"/>
              <a:t>: A script that can update restricted files and documents.</a:t>
            </a:r>
            <a:br>
              <a:rPr lang="en-US" sz="1600"/>
            </a:br>
            <a:r>
              <a:rPr lang="en-US" sz="1600"/>
              <a:t>Usage: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./update.sh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g338e924412f_0_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88462e2ce_0_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ts val="3600"/>
              <a:buFont typeface="PT Sans Narrow"/>
              <a:buNone/>
            </a:pPr>
            <a:r>
              <a:rPr lang="en-US"/>
              <a:t>More about Git</a:t>
            </a:r>
            <a:endParaRPr/>
          </a:p>
        </p:txBody>
      </p:sp>
      <p:sp>
        <p:nvSpPr>
          <p:cNvPr id="127" name="Google Shape;127;g3388462e2ce_0_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After </a:t>
            </a: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git clone</a:t>
            </a:r>
            <a:r>
              <a:rPr lang="en-US" sz="1700"/>
              <a:t> the repository…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Modify code</a:t>
            </a:r>
            <a:endParaRPr sz="17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Add your changes to repository: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git add &lt;file name&gt;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Commit the change: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git commit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Push the change to Github: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git push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If you want to refine your code, go back to first step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Other utilities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Check which files change: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○"/>
            </a:pPr>
            <a:r>
              <a:rPr lang="en-US" sz="1600"/>
              <a:t>Check commit history: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git log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For other details of Git, you can refer to </a:t>
            </a:r>
            <a:r>
              <a:rPr lang="en-US" sz="1700" u="sng">
                <a:solidFill>
                  <a:schemeClr val="hlink"/>
                </a:solidFill>
                <a:hlinkClick r:id="rId3"/>
              </a:rPr>
              <a:t>docs</a:t>
            </a:r>
            <a:endParaRPr sz="1700"/>
          </a:p>
        </p:txBody>
      </p:sp>
      <p:sp>
        <p:nvSpPr>
          <p:cNvPr id="128" name="Google Shape;128;g3388462e2ce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000"/>
              <a:buFont typeface="Open San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2">
  <a:themeElements>
    <a:clrScheme name="Theme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1">
  <a:themeElements>
    <a:clrScheme name="Theme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2024-11-02T09:41:05Z</dcterms:created>
  <dc:creator>Unknown Creator</dc:creator>
</cp:coreProperties>
</file>