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4" r:id="rId7"/>
    <p:sldId id="268" r:id="rId8"/>
    <p:sldId id="265" r:id="rId9"/>
    <p:sldId id="269" r:id="rId10"/>
    <p:sldId id="274" r:id="rId11"/>
    <p:sldId id="282" r:id="rId12"/>
    <p:sldId id="267" r:id="rId13"/>
    <p:sldId id="266" r:id="rId14"/>
    <p:sldId id="28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CC95D"/>
    <a:srgbClr val="CF6B71"/>
    <a:srgbClr val="8CC5DF"/>
    <a:srgbClr val="F6BD2A"/>
    <a:srgbClr val="E1A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E1AD58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DEA-4FB9-8099-F33392EA12A1}"/>
              </c:ext>
            </c:extLst>
          </c:dPt>
          <c:dPt>
            <c:idx val="1"/>
            <c:bubble3D val="0"/>
            <c:explosion val="7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DEA-4FB9-8099-F33392EA12A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EA-4FB9-8099-F33392EA1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8A4-4C7C-92FB-D7DE32F25C73}"/>
              </c:ext>
            </c:extLst>
          </c:dPt>
          <c:dPt>
            <c:idx val="1"/>
            <c:bubble3D val="0"/>
            <c:explosion val="7"/>
            <c:spPr>
              <a:solidFill>
                <a:srgbClr val="8CC5DF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8A4-4C7C-92FB-D7DE32F25C73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6.2</c:v>
                </c:pt>
                <c:pt idx="1">
                  <c:v>7.2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8A4-4C7C-92FB-D7DE32F25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C25-4AC0-BB58-643DE16D9DF5}"/>
              </c:ext>
            </c:extLst>
          </c:dPt>
          <c:dPt>
            <c:idx val="1"/>
            <c:bubble3D val="0"/>
            <c:explosion val="7"/>
            <c:spPr>
              <a:solidFill>
                <a:srgbClr val="CF6B7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C25-4AC0-BB58-643DE16D9DF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4.2</c:v>
                </c:pt>
                <c:pt idx="1">
                  <c:v>10.199999999999999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C25-4AC0-BB58-643DE16D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rgbClr val="ECC95D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CD0-4D90-B297-23442E797A04}"/>
              </c:ext>
            </c:extLst>
          </c:dPt>
          <c:dPt>
            <c:idx val="1"/>
            <c:bubble3D val="0"/>
            <c:explosion val="7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CD0-4D90-B297-23442E797A04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CD0-4D90-B297-23442E797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66924-5B34-4342-A2E1-BE76F1067E4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12734-37D3-474F-8EE3-C63690854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0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11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53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5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4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3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2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协议，并且用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的效率比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7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5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6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2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9B9C9B6-EFEF-41CA-8878-ACD866733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7A93050-9BC1-4390-9EEC-7843F35EC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34DD18A-6EC2-4871-86C1-F9B6E64B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D3D1340-2EBD-4BDB-B20A-175CE107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54176B4-B67D-4586-AFE7-5AF056F6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35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BB0839-65D7-42C6-A825-6755C7D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49A11EB-C3A3-4373-9E3F-73C153C73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E5901C5-B7F2-414C-9238-D045BF77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A5C327F-473B-4616-94E9-40738893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887E3CF-B1C2-459A-AEB7-EF41258E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5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60640BC-7A68-4C8E-A922-F58640F42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6BBC355-FAE2-4E83-ACE6-A133BACB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1638E7A-DF1D-4CC0-A5E9-5FD13D82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BF72D36-ACA9-4F6C-AD9C-6684A098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18242CB-0F94-4E1D-8333-23B308A7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8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40A2A1F-9EFF-4726-AAF2-2BFD2187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4B56E40-2CFC-46EB-B109-578E9CA0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7AA3BBB-8B8A-4AFD-A9DA-A3D85EFE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59E07DE-C100-4C9D-8F56-CF0A84F7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86985A2-0CF4-4368-8FEF-DFAC0C19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5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8E49A6-54F7-402A-B66F-51E539A6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F72F7DA-BF46-4438-910D-4DC1436E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C7B47A2-F7B9-43D0-B552-9BF75B5C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88414A5-28EB-4DC9-9A9F-9D6B10B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FE84D7-37A1-4C21-9F50-953643FB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2863C03-AA60-4171-9920-6092FE1C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E80A88F-0774-4A12-8CEE-2140B801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72755BC-8A40-4CDA-87E9-6A23320F9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23B0AF0-67FE-48CD-9F0F-16F5FFD4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FFFC770-3E57-4517-94D3-73A23390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A51402F-E6B1-431D-B74C-B9AE9A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0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7527DE9-3110-4E75-9088-EAF26AD8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3ACA4F4-0244-4916-B9DD-A7FA87CD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E1B2408-7BA6-466A-92EB-9D63A7C6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E5940E8-4AF5-4608-8B6A-AE68BC015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0CC2135E-7A7F-4A51-9B2A-DDB41E47D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6742EA6-250B-4528-9522-A0D8C7BA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C26280B-F448-40C9-97D1-746EC9CF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5205E09-F213-4C99-A126-7331BCAF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9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94B4349-C2C7-489E-809C-641FDFA1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C1E9880-5056-49CF-8D87-91CD7EEC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8F9EF74-4C30-43F3-8161-48A28A28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B1C964C-793C-4BC8-8836-C068BDFB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734DFE7-7B99-4303-9F33-C908E1C0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9096D50-2437-427B-A3A1-E9A63AF5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54E6F2D-2358-4545-B31B-E4DF2D44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4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A28332-D71B-4F19-900F-94314063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A3DC6FE-3937-42A4-819A-08C5F731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86E5E39-043D-48B4-A438-B3F32DF0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A2B53C8-1649-41E3-B8FE-32E60B65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B41284E-D03B-4418-8BEA-74291970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E375B8-AD74-4592-92FA-F803FC6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0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9E59DE6-F116-4560-92CF-42C040E1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60C96330-A823-45B2-8EEC-C7066A380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B1CFDA1-7E36-45A4-8E34-A1A4DDE6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94AA28B-EAFD-4228-8830-F5D29753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F7119C1-5309-4A56-B1C2-556D2FED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FB0D7B1-8109-4731-B38B-B32703EC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1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4A02C5FC-8997-48B0-9AB1-7896C2FD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C836685-8D8F-4A25-82B0-A06C8262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46B99E3-E162-48FF-8108-0A68B063B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AFD3-4A7D-41D8-B8ED-5F938A2DB60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2E43851-E7F1-473C-B45F-D03AE8889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BB39C00-FB9D-4FD7-9E9B-07F7C77C4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urceforge.net/projects/git-osx-installer/" TargetMode="Externa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emf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="" xmlns:a16="http://schemas.microsoft.com/office/drawing/2014/main" id="{801CEAEB-915E-4531-A1F4-84FE0E0F390F}"/>
              </a:ext>
            </a:extLst>
          </p:cNvPr>
          <p:cNvSpPr/>
          <p:nvPr/>
        </p:nvSpPr>
        <p:spPr>
          <a:xfrm>
            <a:off x="-251637" y="5635255"/>
            <a:ext cx="12695274" cy="2604977"/>
          </a:xfrm>
          <a:prstGeom prst="ellipse">
            <a:avLst/>
          </a:prstGeom>
          <a:solidFill>
            <a:srgbClr val="F6B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D546A48-FB4D-4DF2-8B97-0A28D730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78" y="2300670"/>
            <a:ext cx="7621044" cy="4217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7041CB6-BA36-4159-95CB-D7766E514975}"/>
              </a:ext>
            </a:extLst>
          </p:cNvPr>
          <p:cNvSpPr txBox="1"/>
          <p:nvPr/>
        </p:nvSpPr>
        <p:spPr>
          <a:xfrm>
            <a:off x="3254195" y="925043"/>
            <a:ext cx="5811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Git</a:t>
            </a:r>
            <a:r>
              <a:rPr lang="zh-CN" altLang="en-US" sz="72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技术培训</a:t>
            </a:r>
            <a:endParaRPr lang="zh-CN" altLang="en-US" sz="7200" spc="300" dirty="0">
              <a:solidFill>
                <a:schemeClr val="tx1">
                  <a:lumMod val="85000"/>
                  <a:lumOff val="15000"/>
                </a:schemeClr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C9FD2676-5B7E-422C-8E35-AE43982FE2BF}"/>
              </a:ext>
            </a:extLst>
          </p:cNvPr>
          <p:cNvSpPr txBox="1"/>
          <p:nvPr/>
        </p:nvSpPr>
        <p:spPr>
          <a:xfrm>
            <a:off x="4193717" y="545937"/>
            <a:ext cx="4038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1600" dirty="0" smtClean="0">
                <a:solidFill>
                  <a:srgbClr val="F6BD2A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Training 2018</a:t>
            </a:r>
            <a:endParaRPr lang="zh-CN" altLang="en-US" sz="1600" spc="1600" dirty="0">
              <a:solidFill>
                <a:srgbClr val="F6BD2A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AABC3D2E-69C9-48F9-A9E1-5E5A898AFD8A}"/>
              </a:ext>
            </a:extLst>
          </p:cNvPr>
          <p:cNvGrpSpPr/>
          <p:nvPr/>
        </p:nvGrpSpPr>
        <p:grpSpPr>
          <a:xfrm>
            <a:off x="1796902" y="747113"/>
            <a:ext cx="893623" cy="915795"/>
            <a:chOff x="1796902" y="747113"/>
            <a:chExt cx="893623" cy="915795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85665D1E-A0DF-4ED8-9092-45EB9E0F59D6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B69D1C46-ED13-43F4-891B-9CE393538170}"/>
                </a:ext>
              </a:extLst>
            </p:cNvPr>
            <p:cNvCxnSpPr>
              <a:stCxn id="8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F81BA4E6-0A5D-407A-80FC-0B3B13F396AF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B998E46A-D53F-468C-BD1C-1D2C9B17E7B1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C446613-31F8-45F1-B47D-1DA573FF617A}"/>
              </a:ext>
            </a:extLst>
          </p:cNvPr>
          <p:cNvGrpSpPr/>
          <p:nvPr/>
        </p:nvGrpSpPr>
        <p:grpSpPr>
          <a:xfrm flipH="1">
            <a:off x="9490842" y="759854"/>
            <a:ext cx="893623" cy="915795"/>
            <a:chOff x="1796902" y="747113"/>
            <a:chExt cx="893623" cy="915795"/>
          </a:xfrm>
        </p:grpSpPr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90C62C9A-C188-43A4-BEB4-9CC58EC026DB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36A0689C-A48B-4D98-B078-393145124D5F}"/>
                </a:ext>
              </a:extLst>
            </p:cNvPr>
            <p:cNvCxnSpPr>
              <a:stCxn id="16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0B548D7-4E99-4EA2-8865-E77D501AD36A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AFD56DAB-9D9C-4B9E-87C7-35AA90ED33C0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hape 131"/>
          <p:cNvSpPr/>
          <p:nvPr/>
        </p:nvSpPr>
        <p:spPr>
          <a:xfrm>
            <a:off x="5550794" y="6517773"/>
            <a:ext cx="625913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300"/>
              </a:spcBef>
              <a:defRPr sz="1600" cap="all" spc="600">
                <a:solidFill>
                  <a:schemeClr val="accent2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科大讯飞股份有限公司-消费者BG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Shape 130"/>
          <p:cNvSpPr/>
          <p:nvPr/>
        </p:nvSpPr>
        <p:spPr>
          <a:xfrm>
            <a:off x="5550794" y="5871101"/>
            <a:ext cx="568793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chemeClr val="accent2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朱峰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3934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fill="hold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fill="hold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 animBg="1" advAuto="0"/>
      <p:bldP spid="20" grpId="1" animBg="1" advAuto="0"/>
      <p:bldP spid="21" grpId="0" animBg="1" advAuto="0"/>
      <p:bldP spid="21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926172" y="689066"/>
            <a:ext cx="43396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每次修改之后的</a:t>
            </a:r>
            <a:r>
              <a:rPr lang="en-US" altLang="zh-CN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Git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代码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68E75820-276D-45B7-9621-5D06D615C874}"/>
              </a:ext>
            </a:extLst>
          </p:cNvPr>
          <p:cNvGrpSpPr/>
          <p:nvPr/>
        </p:nvGrpSpPr>
        <p:grpSpPr>
          <a:xfrm>
            <a:off x="848466" y="2024461"/>
            <a:ext cx="10495069" cy="4235205"/>
            <a:chOff x="598732" y="1362004"/>
            <a:chExt cx="7919458" cy="3195837"/>
          </a:xfrm>
        </p:grpSpPr>
        <p:sp>
          <p:nvSpPr>
            <p:cNvPr id="36" name="Flowchart: Alternate Process 24">
              <a:extLst>
                <a:ext uri="{FF2B5EF4-FFF2-40B4-BE49-F238E27FC236}">
                  <a16:creationId xmlns="" xmlns:a16="http://schemas.microsoft.com/office/drawing/2014/main" id="{8A6AE851-98E3-4DC6-9F3B-600A4AD06B75}"/>
                </a:ext>
              </a:extLst>
            </p:cNvPr>
            <p:cNvSpPr/>
            <p:nvPr/>
          </p:nvSpPr>
          <p:spPr>
            <a:xfrm rot="16200000">
              <a:off x="4176838" y="1787696"/>
              <a:ext cx="2765140" cy="1913764"/>
            </a:xfrm>
            <a:prstGeom prst="roundRect">
              <a:avLst>
                <a:gd name="adj" fmla="val 6205"/>
              </a:avLst>
            </a:prstGeom>
            <a:solidFill>
              <a:srgbClr val="CF6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Alternate Process 24">
              <a:extLst>
                <a:ext uri="{FF2B5EF4-FFF2-40B4-BE49-F238E27FC236}">
                  <a16:creationId xmlns="" xmlns:a16="http://schemas.microsoft.com/office/drawing/2014/main" id="{26BA21B4-6A1E-4751-B8C2-2134E270B429}"/>
                </a:ext>
              </a:extLst>
            </p:cNvPr>
            <p:cNvSpPr/>
            <p:nvPr/>
          </p:nvSpPr>
          <p:spPr>
            <a:xfrm rot="16200000">
              <a:off x="6178732" y="1787695"/>
              <a:ext cx="2765148" cy="1913768"/>
            </a:xfrm>
            <a:prstGeom prst="roundRect">
              <a:avLst>
                <a:gd name="adj" fmla="val 6205"/>
              </a:avLst>
            </a:prstGeom>
            <a:solidFill>
              <a:srgbClr val="ECC9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lowchart: Alternate Process 24">
              <a:extLst>
                <a:ext uri="{FF2B5EF4-FFF2-40B4-BE49-F238E27FC236}">
                  <a16:creationId xmlns="" xmlns:a16="http://schemas.microsoft.com/office/drawing/2014/main" id="{E001F321-454C-47B6-B555-0170C268EFDF}"/>
                </a:ext>
              </a:extLst>
            </p:cNvPr>
            <p:cNvSpPr/>
            <p:nvPr/>
          </p:nvSpPr>
          <p:spPr>
            <a:xfrm rot="16200000">
              <a:off x="2174936" y="1787695"/>
              <a:ext cx="2765148" cy="1913766"/>
            </a:xfrm>
            <a:prstGeom prst="roundRect">
              <a:avLst>
                <a:gd name="adj" fmla="val 6205"/>
              </a:avLst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lowchart: Alternate Process 24">
              <a:extLst>
                <a:ext uri="{FF2B5EF4-FFF2-40B4-BE49-F238E27FC236}">
                  <a16:creationId xmlns="" xmlns:a16="http://schemas.microsoft.com/office/drawing/2014/main" id="{3AAF58FD-315F-452E-96A4-EE890D3F6F68}"/>
                </a:ext>
              </a:extLst>
            </p:cNvPr>
            <p:cNvSpPr/>
            <p:nvPr/>
          </p:nvSpPr>
          <p:spPr>
            <a:xfrm rot="16200000">
              <a:off x="173044" y="1787695"/>
              <a:ext cx="2765140" cy="1913764"/>
            </a:xfrm>
            <a:prstGeom prst="roundRect">
              <a:avLst>
                <a:gd name="adj" fmla="val 6205"/>
              </a:avLst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88">
              <a:extLst>
                <a:ext uri="{FF2B5EF4-FFF2-40B4-BE49-F238E27FC236}">
                  <a16:creationId xmlns="" xmlns:a16="http://schemas.microsoft.com/office/drawing/2014/main" id="{2048A35D-C2E2-421C-8A3E-46DA1FD67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5284" y="3696465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94">
              <a:extLst>
                <a:ext uri="{FF2B5EF4-FFF2-40B4-BE49-F238E27FC236}">
                  <a16:creationId xmlns="" xmlns:a16="http://schemas.microsoft.com/office/drawing/2014/main" id="{BA98ED4D-D57B-4A39-B62B-C324817E4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4591" y="3795855"/>
              <a:ext cx="662044" cy="662597"/>
            </a:xfrm>
            <a:prstGeom prst="ellipse">
              <a:avLst/>
            </a:prstGeom>
            <a:solidFill>
              <a:srgbClr val="E1AD5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Oval 96">
              <a:extLst>
                <a:ext uri="{FF2B5EF4-FFF2-40B4-BE49-F238E27FC236}">
                  <a16:creationId xmlns="" xmlns:a16="http://schemas.microsoft.com/office/drawing/2014/main" id="{E71A6BE7-5BE7-482A-AC64-C3168AB9B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7181" y="3696465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="" xmlns:a16="http://schemas.microsoft.com/office/drawing/2014/main" id="{77227EF4-0BC5-42D7-9BA3-183B657C72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6488" y="3795855"/>
              <a:ext cx="662044" cy="662597"/>
            </a:xfrm>
            <a:prstGeom prst="ellipse">
              <a:avLst/>
            </a:prstGeom>
            <a:solidFill>
              <a:srgbClr val="8CC5D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44" name="Oval 127">
              <a:extLst>
                <a:ext uri="{FF2B5EF4-FFF2-40B4-BE49-F238E27FC236}">
                  <a16:creationId xmlns="" xmlns:a16="http://schemas.microsoft.com/office/drawing/2014/main" id="{5DA1907D-79D2-4488-85C6-0CAD844C9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9078" y="3696465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Oval 128">
              <a:extLst>
                <a:ext uri="{FF2B5EF4-FFF2-40B4-BE49-F238E27FC236}">
                  <a16:creationId xmlns="" xmlns:a16="http://schemas.microsoft.com/office/drawing/2014/main" id="{F9DF4EE0-C3DC-4463-A543-527960CA2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8385" y="3795855"/>
              <a:ext cx="662044" cy="662597"/>
            </a:xfrm>
            <a:prstGeom prst="ellipse">
              <a:avLst/>
            </a:prstGeom>
            <a:solidFill>
              <a:srgbClr val="CF6B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46" name="Oval 130">
              <a:extLst>
                <a:ext uri="{FF2B5EF4-FFF2-40B4-BE49-F238E27FC236}">
                  <a16:creationId xmlns="" xmlns:a16="http://schemas.microsoft.com/office/drawing/2014/main" id="{7ADBCFAF-B3AD-4E65-B370-2ED35FF14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0976" y="3696459"/>
              <a:ext cx="860658" cy="8613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Oval 131">
              <a:extLst>
                <a:ext uri="{FF2B5EF4-FFF2-40B4-BE49-F238E27FC236}">
                  <a16:creationId xmlns="" xmlns:a16="http://schemas.microsoft.com/office/drawing/2014/main" id="{39A63225-0DEB-4C54-A2BE-C6F85A7D7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0283" y="3795849"/>
              <a:ext cx="662044" cy="662597"/>
            </a:xfrm>
            <a:prstGeom prst="ellipse">
              <a:avLst/>
            </a:prstGeom>
            <a:solidFill>
              <a:srgbClr val="ECC9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48" name="Freeform 187">
              <a:extLst>
                <a:ext uri="{FF2B5EF4-FFF2-40B4-BE49-F238E27FC236}">
                  <a16:creationId xmlns="" xmlns:a16="http://schemas.microsoft.com/office/drawing/2014/main" id="{5937117B-D757-4E35-BEB9-4850A57C3E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9900" y="1666863"/>
              <a:ext cx="531422" cy="343436"/>
            </a:xfrm>
            <a:custGeom>
              <a:avLst/>
              <a:gdLst/>
              <a:ahLst/>
              <a:cxnLst>
                <a:cxn ang="0">
                  <a:pos x="68" y="25"/>
                </a:cxn>
                <a:cxn ang="0">
                  <a:pos x="34" y="44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1" y="20"/>
                </a:cxn>
                <a:cxn ang="0">
                  <a:pos x="34" y="0"/>
                </a:cxn>
                <a:cxn ang="0">
                  <a:pos x="68" y="20"/>
                </a:cxn>
                <a:cxn ang="0">
                  <a:pos x="68" y="22"/>
                </a:cxn>
                <a:cxn ang="0">
                  <a:pos x="68" y="25"/>
                </a:cxn>
                <a:cxn ang="0">
                  <a:pos x="49" y="9"/>
                </a:cxn>
                <a:cxn ang="0">
                  <a:pos x="51" y="17"/>
                </a:cxn>
                <a:cxn ang="0">
                  <a:pos x="34" y="34"/>
                </a:cxn>
                <a:cxn ang="0">
                  <a:pos x="17" y="17"/>
                </a:cxn>
                <a:cxn ang="0">
                  <a:pos x="20" y="9"/>
                </a:cxn>
                <a:cxn ang="0">
                  <a:pos x="5" y="22"/>
                </a:cxn>
                <a:cxn ang="0">
                  <a:pos x="34" y="39"/>
                </a:cxn>
                <a:cxn ang="0">
                  <a:pos x="64" y="22"/>
                </a:cxn>
                <a:cxn ang="0">
                  <a:pos x="49" y="9"/>
                </a:cxn>
                <a:cxn ang="0">
                  <a:pos x="34" y="6"/>
                </a:cxn>
                <a:cxn ang="0">
                  <a:pos x="23" y="17"/>
                </a:cxn>
                <a:cxn ang="0">
                  <a:pos x="25" y="19"/>
                </a:cxn>
                <a:cxn ang="0">
                  <a:pos x="27" y="17"/>
                </a:cxn>
                <a:cxn ang="0">
                  <a:pos x="34" y="9"/>
                </a:cxn>
                <a:cxn ang="0">
                  <a:pos x="36" y="8"/>
                </a:cxn>
                <a:cxn ang="0">
                  <a:pos x="34" y="6"/>
                </a:cxn>
              </a:cxnLst>
              <a:rect l="0" t="0" r="r" b="b"/>
              <a:pathLst>
                <a:path w="68" h="44">
                  <a:moveTo>
                    <a:pt x="68" y="25"/>
                  </a:moveTo>
                  <a:cubicBezTo>
                    <a:pt x="61" y="36"/>
                    <a:pt x="48" y="44"/>
                    <a:pt x="34" y="44"/>
                  </a:cubicBezTo>
                  <a:cubicBezTo>
                    <a:pt x="21" y="44"/>
                    <a:pt x="8" y="36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1"/>
                    <a:pt x="1" y="20"/>
                    <a:pt x="1" y="20"/>
                  </a:cubicBezTo>
                  <a:cubicBezTo>
                    <a:pt x="8" y="8"/>
                    <a:pt x="21" y="0"/>
                    <a:pt x="34" y="0"/>
                  </a:cubicBezTo>
                  <a:cubicBezTo>
                    <a:pt x="48" y="0"/>
                    <a:pt x="61" y="8"/>
                    <a:pt x="68" y="20"/>
                  </a:cubicBezTo>
                  <a:cubicBezTo>
                    <a:pt x="68" y="20"/>
                    <a:pt x="68" y="21"/>
                    <a:pt x="68" y="22"/>
                  </a:cubicBezTo>
                  <a:cubicBezTo>
                    <a:pt x="68" y="23"/>
                    <a:pt x="68" y="24"/>
                    <a:pt x="68" y="25"/>
                  </a:cubicBezTo>
                  <a:close/>
                  <a:moveTo>
                    <a:pt x="49" y="9"/>
                  </a:moveTo>
                  <a:cubicBezTo>
                    <a:pt x="51" y="11"/>
                    <a:pt x="51" y="14"/>
                    <a:pt x="51" y="17"/>
                  </a:cubicBezTo>
                  <a:cubicBezTo>
                    <a:pt x="51" y="27"/>
                    <a:pt x="44" y="34"/>
                    <a:pt x="34" y="34"/>
                  </a:cubicBezTo>
                  <a:cubicBezTo>
                    <a:pt x="25" y="34"/>
                    <a:pt x="17" y="27"/>
                    <a:pt x="17" y="17"/>
                  </a:cubicBezTo>
                  <a:cubicBezTo>
                    <a:pt x="17" y="14"/>
                    <a:pt x="18" y="11"/>
                    <a:pt x="20" y="9"/>
                  </a:cubicBezTo>
                  <a:cubicBezTo>
                    <a:pt x="14" y="12"/>
                    <a:pt x="9" y="17"/>
                    <a:pt x="5" y="22"/>
                  </a:cubicBezTo>
                  <a:cubicBezTo>
                    <a:pt x="12" y="32"/>
                    <a:pt x="22" y="39"/>
                    <a:pt x="34" y="39"/>
                  </a:cubicBezTo>
                  <a:cubicBezTo>
                    <a:pt x="47" y="39"/>
                    <a:pt x="57" y="32"/>
                    <a:pt x="64" y="22"/>
                  </a:cubicBezTo>
                  <a:cubicBezTo>
                    <a:pt x="60" y="17"/>
                    <a:pt x="55" y="12"/>
                    <a:pt x="49" y="9"/>
                  </a:cubicBezTo>
                  <a:close/>
                  <a:moveTo>
                    <a:pt x="34" y="6"/>
                  </a:moveTo>
                  <a:cubicBezTo>
                    <a:pt x="28" y="6"/>
                    <a:pt x="23" y="11"/>
                    <a:pt x="23" y="17"/>
                  </a:cubicBezTo>
                  <a:cubicBezTo>
                    <a:pt x="23" y="18"/>
                    <a:pt x="24" y="19"/>
                    <a:pt x="25" y="19"/>
                  </a:cubicBezTo>
                  <a:cubicBezTo>
                    <a:pt x="26" y="19"/>
                    <a:pt x="27" y="18"/>
                    <a:pt x="27" y="17"/>
                  </a:cubicBezTo>
                  <a:cubicBezTo>
                    <a:pt x="27" y="13"/>
                    <a:pt x="30" y="9"/>
                    <a:pt x="34" y="9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6" y="7"/>
                    <a:pt x="35" y="6"/>
                    <a:pt x="34" y="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="" xmlns:a16="http://schemas.microsoft.com/office/drawing/2014/main" id="{0DA7EA0C-1586-4C57-8D0B-8ACDB92F5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5349" y="1596422"/>
              <a:ext cx="484318" cy="48431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6">
              <a:extLst>
                <a:ext uri="{FF2B5EF4-FFF2-40B4-BE49-F238E27FC236}">
                  <a16:creationId xmlns="" xmlns:a16="http://schemas.microsoft.com/office/drawing/2014/main" id="{09F0797E-F35F-40DD-B710-D08B8FC9A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7521" y="1606697"/>
              <a:ext cx="463769" cy="463769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2">
              <a:extLst>
                <a:ext uri="{FF2B5EF4-FFF2-40B4-BE49-F238E27FC236}">
                  <a16:creationId xmlns="" xmlns:a16="http://schemas.microsoft.com/office/drawing/2014/main" id="{6C62C363-2113-4E53-B707-BCAFAD1CD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4953" y="1629403"/>
              <a:ext cx="452701" cy="418357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37DEBDBE-AEF2-4EBA-B0D5-D4095A1A6E13}"/>
              </a:ext>
            </a:extLst>
          </p:cNvPr>
          <p:cNvSpPr txBox="1"/>
          <p:nvPr/>
        </p:nvSpPr>
        <p:spPr>
          <a:xfrm>
            <a:off x="985471" y="3210091"/>
            <a:ext cx="2262158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$ </a:t>
            </a:r>
            <a:r>
              <a:rPr lang="en-US" altLang="zh-CN" dirty="0" err="1" smtClean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 add .</a:t>
            </a:r>
          </a:p>
          <a:p>
            <a:pPr algn="ctr">
              <a:lnSpc>
                <a:spcPts val="28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将所有文件加入追踪</a:t>
            </a:r>
            <a:endParaRPr lang="zh-CN" altLang="en-US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37A412C8-436E-40F7-82D1-5CE3A56FF416}"/>
              </a:ext>
            </a:extLst>
          </p:cNvPr>
          <p:cNvSpPr txBox="1"/>
          <p:nvPr/>
        </p:nvSpPr>
        <p:spPr>
          <a:xfrm>
            <a:off x="3407605" y="3210091"/>
            <a:ext cx="2723823" cy="1887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$ commit –m ‘xxx’</a:t>
            </a:r>
          </a:p>
          <a:p>
            <a:pPr algn="ctr">
              <a:lnSpc>
                <a:spcPts val="28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记录此次修改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如果没有</a:t>
            </a:r>
            <a:r>
              <a:rPr lang="zh-CN" altLang="en-US" dirty="0" smtClean="0">
                <a:solidFill>
                  <a:srgbClr val="FF000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新增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文件，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前两步骤可以合为一步：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$ commit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–am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‘xxx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’)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29CCD03E-DFDC-4DF9-B5E1-D6D84A3A32FD}"/>
              </a:ext>
            </a:extLst>
          </p:cNvPr>
          <p:cNvSpPr txBox="1"/>
          <p:nvPr/>
        </p:nvSpPr>
        <p:spPr>
          <a:xfrm>
            <a:off x="6048546" y="3210091"/>
            <a:ext cx="27478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$ </a:t>
            </a:r>
            <a:r>
              <a:rPr lang="en-US" altLang="zh-CN" dirty="0" err="1" smtClean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 pull origin </a:t>
            </a:r>
            <a:r>
              <a:rPr lang="zh-CN" altLang="en-US" dirty="0" smtClean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远程分支</a:t>
            </a:r>
            <a:endParaRPr lang="en-US" altLang="zh-CN" dirty="0" smtClean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拉取远程分支，</a:t>
            </a:r>
            <a:endParaRPr lang="en-US" altLang="zh-CN" dirty="0" smtClean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看是否有冲突</a:t>
            </a:r>
            <a:endParaRPr lang="zh-CN" altLang="en-US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="" xmlns:a16="http://schemas.microsoft.com/office/drawing/2014/main" id="{BA15DAF2-4332-4A59-B1F3-47FE803EA817}"/>
              </a:ext>
            </a:extLst>
          </p:cNvPr>
          <p:cNvSpPr txBox="1"/>
          <p:nvPr/>
        </p:nvSpPr>
        <p:spPr>
          <a:xfrm>
            <a:off x="8944376" y="3210091"/>
            <a:ext cx="2262159" cy="152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$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git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 push </a:t>
            </a:r>
          </a:p>
          <a:p>
            <a:pPr algn="ctr">
              <a:lnSpc>
                <a:spcPts val="28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如果没有冲突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（或者解决了冲突）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推送到远程分支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11304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04762" cy="27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2165"/>
            <a:ext cx="12192000" cy="4193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5813"/>
            <a:ext cx="12192000" cy="4792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562" y="1124342"/>
            <a:ext cx="4895238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8A78052-64F9-41A2-81E2-E194D3138F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34"/>
          <a:stretch/>
        </p:blipFill>
        <p:spPr>
          <a:xfrm>
            <a:off x="0" y="3022207"/>
            <a:ext cx="12192000" cy="3835793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D7E0A4E3-2200-4A16-8D15-E3D7E0D6AB03}"/>
              </a:ext>
            </a:extLst>
          </p:cNvPr>
          <p:cNvGrpSpPr/>
          <p:nvPr/>
        </p:nvGrpSpPr>
        <p:grpSpPr>
          <a:xfrm>
            <a:off x="1089015" y="2123753"/>
            <a:ext cx="2723823" cy="1584251"/>
            <a:chOff x="1222759" y="4476306"/>
            <a:chExt cx="2723823" cy="1584251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DAD5C934-4942-4807-9BD4-8E4C4B5B1C3C}"/>
                </a:ext>
              </a:extLst>
            </p:cNvPr>
            <p:cNvSpPr/>
            <p:nvPr/>
          </p:nvSpPr>
          <p:spPr>
            <a:xfrm>
              <a:off x="1282670" y="4476306"/>
              <a:ext cx="2604012" cy="1584251"/>
            </a:xfrm>
            <a:prstGeom prst="roundRect">
              <a:avLst>
                <a:gd name="adj" fmla="val 23378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BC95DB9E-0A29-430C-AAEE-8966D416E744}"/>
                </a:ext>
              </a:extLst>
            </p:cNvPr>
            <p:cNvSpPr txBox="1"/>
            <p:nvPr/>
          </p:nvSpPr>
          <p:spPr>
            <a:xfrm>
              <a:off x="1222759" y="4722127"/>
              <a:ext cx="2723823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每次都会在拉取远程分支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的时候和合并分支的时候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会出现冲突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99FEB992-3EB5-4C5E-81E5-D18DF96045E9}"/>
              </a:ext>
            </a:extLst>
          </p:cNvPr>
          <p:cNvGrpSpPr/>
          <p:nvPr/>
        </p:nvGrpSpPr>
        <p:grpSpPr>
          <a:xfrm>
            <a:off x="4734086" y="2123753"/>
            <a:ext cx="2723823" cy="1584251"/>
            <a:chOff x="1222762" y="4476306"/>
            <a:chExt cx="2723823" cy="1584251"/>
          </a:xfrm>
        </p:grpSpPr>
        <p:sp>
          <p:nvSpPr>
            <p:cNvPr id="21" name="矩形: 圆角 20">
              <a:extLst>
                <a:ext uri="{FF2B5EF4-FFF2-40B4-BE49-F238E27FC236}">
                  <a16:creationId xmlns="" xmlns:a16="http://schemas.microsoft.com/office/drawing/2014/main" id="{02C66BE2-4DA2-411E-B5A8-C1D8F5FBE91E}"/>
                </a:ext>
              </a:extLst>
            </p:cNvPr>
            <p:cNvSpPr/>
            <p:nvPr/>
          </p:nvSpPr>
          <p:spPr>
            <a:xfrm>
              <a:off x="1282670" y="4476306"/>
              <a:ext cx="2604012" cy="1584251"/>
            </a:xfrm>
            <a:prstGeom prst="roundRect">
              <a:avLst>
                <a:gd name="adj" fmla="val 23378"/>
              </a:avLst>
            </a:prstGeom>
            <a:solidFill>
              <a:schemeClr val="bg1"/>
            </a:solidFill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AEAD1FAA-F17C-45AF-9112-936A9B717982}"/>
                </a:ext>
              </a:extLst>
            </p:cNvPr>
            <p:cNvSpPr txBox="1"/>
            <p:nvPr/>
          </p:nvSpPr>
          <p:spPr>
            <a:xfrm>
              <a:off x="1222762" y="4722127"/>
              <a:ext cx="2723823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推荐拉取远程代码到本地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来发现冲突解决冲突，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比较方便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3A3D31FC-9CCD-4F10-AFA4-E5ABAB2DB688}"/>
              </a:ext>
            </a:extLst>
          </p:cNvPr>
          <p:cNvGrpSpPr/>
          <p:nvPr/>
        </p:nvGrpSpPr>
        <p:grpSpPr>
          <a:xfrm>
            <a:off x="8439062" y="2123753"/>
            <a:ext cx="2604012" cy="1584251"/>
            <a:chOff x="1282670" y="4476306"/>
            <a:chExt cx="2604012" cy="1584251"/>
          </a:xfrm>
        </p:grpSpPr>
        <p:sp>
          <p:nvSpPr>
            <p:cNvPr id="27" name="矩形: 圆角 26">
              <a:extLst>
                <a:ext uri="{FF2B5EF4-FFF2-40B4-BE49-F238E27FC236}">
                  <a16:creationId xmlns="" xmlns:a16="http://schemas.microsoft.com/office/drawing/2014/main" id="{23371FA6-E7E1-4815-A552-EAF7EEE9A2E4}"/>
                </a:ext>
              </a:extLst>
            </p:cNvPr>
            <p:cNvSpPr/>
            <p:nvPr/>
          </p:nvSpPr>
          <p:spPr>
            <a:xfrm>
              <a:off x="1282670" y="4476306"/>
              <a:ext cx="2604012" cy="1584251"/>
            </a:xfrm>
            <a:prstGeom prst="roundRect">
              <a:avLst>
                <a:gd name="adj" fmla="val 23378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76470F6C-70E4-4CB2-BE68-2770E482635E}"/>
                </a:ext>
              </a:extLst>
            </p:cNvPr>
            <p:cNvSpPr txBox="1"/>
            <p:nvPr/>
          </p:nvSpPr>
          <p:spPr>
            <a:xfrm>
              <a:off x="1338182" y="4722127"/>
              <a:ext cx="2492990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解决冲突的方法就是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和与你冲突的此段代码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作者协商该用谁的代码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</p:txBody>
        </p:sp>
      </p:grp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57FF617B-1284-48D3-A7A2-D4AA37F546E7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="" xmlns:a16="http://schemas.microsoft.com/office/drawing/2014/main" id="{6E16952E-FDCB-4431-9E65-DC36AA93A64C}"/>
              </a:ext>
            </a:extLst>
          </p:cNvPr>
          <p:cNvCxnSpPr>
            <a:cxnSpLocks/>
            <a:stCxn id="29" idx="2"/>
            <a:endCxn id="31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442C2B81-8E94-4F1A-A8BC-A29CA76ADDC9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6EC0B5EA-6A5C-423C-9EC6-ACB78361299B}"/>
              </a:ext>
            </a:extLst>
          </p:cNvPr>
          <p:cNvSpPr txBox="1"/>
          <p:nvPr/>
        </p:nvSpPr>
        <p:spPr>
          <a:xfrm>
            <a:off x="5234223" y="689066"/>
            <a:ext cx="1723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解决冲突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AD0608CE-DBC2-4510-A2D7-E156A59A8056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83F5A0FC-A9CE-4802-A7F0-C1F6A32CAA9D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="" xmlns:a16="http://schemas.microsoft.com/office/drawing/2014/main" id="{5264E980-C62B-466B-918D-27916F6A1E88}"/>
              </a:ext>
            </a:extLst>
          </p:cNvPr>
          <p:cNvCxnSpPr>
            <a:cxnSpLocks/>
            <a:stCxn id="34" idx="2"/>
            <a:endCxn id="36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="" xmlns:a16="http://schemas.microsoft.com/office/drawing/2014/main" id="{BC8E5A94-81D2-46B3-9216-0878D5C1A05A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93" y="3862001"/>
            <a:ext cx="7052729" cy="12149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438" y="4302798"/>
            <a:ext cx="5059723" cy="20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8170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5911047A-06BD-4F93-946C-901591E66A0F}"/>
              </a:ext>
            </a:extLst>
          </p:cNvPr>
          <p:cNvGrpSpPr/>
          <p:nvPr/>
        </p:nvGrpSpPr>
        <p:grpSpPr>
          <a:xfrm>
            <a:off x="654397" y="2064201"/>
            <a:ext cx="8128000" cy="1800000"/>
            <a:chOff x="654397" y="2000403"/>
            <a:chExt cx="8128000" cy="1800000"/>
          </a:xfrm>
        </p:grpSpPr>
        <p:graphicFrame>
          <p:nvGraphicFramePr>
            <p:cNvPr id="4" name="图表 3">
              <a:extLst>
                <a:ext uri="{FF2B5EF4-FFF2-40B4-BE49-F238E27FC236}">
                  <a16:creationId xmlns="" xmlns:a16="http://schemas.microsoft.com/office/drawing/2014/main" id="{CB0FEB5C-5A00-47AE-B0D7-00647C2AB73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61505560"/>
                </p:ext>
              </p:extLst>
            </p:nvPr>
          </p:nvGraphicFramePr>
          <p:xfrm>
            <a:off x="654397" y="2000403"/>
            <a:ext cx="8128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BD946F04-158F-4F42-ACFB-5C8BD699C7F1}"/>
                </a:ext>
              </a:extLst>
            </p:cNvPr>
            <p:cNvSpPr txBox="1"/>
            <p:nvPr/>
          </p:nvSpPr>
          <p:spPr>
            <a:xfrm>
              <a:off x="973126" y="2326880"/>
              <a:ext cx="2492990" cy="421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zh-CN" altLang="en-US" dirty="0"/>
                <a:t>忽略编译生成</a:t>
              </a:r>
              <a:r>
                <a:rPr lang="zh-CN" altLang="en-US" dirty="0" smtClean="0"/>
                <a:t>的文件</a:t>
              </a:r>
              <a:r>
                <a:rPr lang="zh-CN" altLang="en-US" dirty="0"/>
                <a:t>等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3AF4EC33-A03B-4BB6-90E2-300D42050246}"/>
              </a:ext>
            </a:extLst>
          </p:cNvPr>
          <p:cNvGrpSpPr/>
          <p:nvPr/>
        </p:nvGrpSpPr>
        <p:grpSpPr>
          <a:xfrm>
            <a:off x="654397" y="4251961"/>
            <a:ext cx="8128000" cy="1800000"/>
            <a:chOff x="654397" y="4188163"/>
            <a:chExt cx="8128000" cy="1800000"/>
          </a:xfrm>
        </p:grpSpPr>
        <p:graphicFrame>
          <p:nvGraphicFramePr>
            <p:cNvPr id="14" name="图表 13">
              <a:extLst>
                <a:ext uri="{FF2B5EF4-FFF2-40B4-BE49-F238E27FC236}">
                  <a16:creationId xmlns="" xmlns:a16="http://schemas.microsoft.com/office/drawing/2014/main" id="{E738507F-5C73-4164-8DC8-88758090DD0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681739"/>
                </p:ext>
              </p:extLst>
            </p:nvPr>
          </p:nvGraphicFramePr>
          <p:xfrm>
            <a:off x="654397" y="4188163"/>
            <a:ext cx="8128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F296B9E0-5171-4BC4-8E0F-87EA82DDB484}"/>
                </a:ext>
              </a:extLst>
            </p:cNvPr>
            <p:cNvSpPr txBox="1"/>
            <p:nvPr/>
          </p:nvSpPr>
          <p:spPr>
            <a:xfrm>
              <a:off x="1170295" y="4514640"/>
              <a:ext cx="2295821" cy="810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修改在</a:t>
              </a: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git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仓库下面的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r">
                <a:lnSpc>
                  <a:spcPts val="28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.</a:t>
              </a: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gitignore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文件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46CE323A-E9EF-41B1-8857-5815B5E213B8}"/>
              </a:ext>
            </a:extLst>
          </p:cNvPr>
          <p:cNvGrpSpPr/>
          <p:nvPr/>
        </p:nvGrpSpPr>
        <p:grpSpPr>
          <a:xfrm>
            <a:off x="3412116" y="2010202"/>
            <a:ext cx="8128000" cy="1800000"/>
            <a:chOff x="3412116" y="1946404"/>
            <a:chExt cx="8128000" cy="1800000"/>
          </a:xfrm>
        </p:grpSpPr>
        <p:graphicFrame>
          <p:nvGraphicFramePr>
            <p:cNvPr id="21" name="图表 20">
              <a:extLst>
                <a:ext uri="{FF2B5EF4-FFF2-40B4-BE49-F238E27FC236}">
                  <a16:creationId xmlns="" xmlns:a16="http://schemas.microsoft.com/office/drawing/2014/main" id="{5EC9800E-601B-454F-B3FC-64CD03311B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67422299"/>
                </p:ext>
              </p:extLst>
            </p:nvPr>
          </p:nvGraphicFramePr>
          <p:xfrm>
            <a:off x="3412116" y="1946404"/>
            <a:ext cx="8128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0BDE0D9A-889E-41C4-8B2E-EEE1002DE019}"/>
                </a:ext>
              </a:extLst>
            </p:cNvPr>
            <p:cNvSpPr txBox="1"/>
            <p:nvPr/>
          </p:nvSpPr>
          <p:spPr>
            <a:xfrm>
              <a:off x="8033386" y="2326880"/>
              <a:ext cx="3185488" cy="421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zh-CN" altLang="en-US" dirty="0"/>
                <a:t>忽略操作系统自动生成的文件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C939CB8D-F73A-4A2D-8064-8FD87762AB4A}"/>
              </a:ext>
            </a:extLst>
          </p:cNvPr>
          <p:cNvGrpSpPr/>
          <p:nvPr/>
        </p:nvGrpSpPr>
        <p:grpSpPr>
          <a:xfrm>
            <a:off x="3412116" y="4207761"/>
            <a:ext cx="8128000" cy="1800000"/>
            <a:chOff x="3412116" y="4143963"/>
            <a:chExt cx="8128000" cy="1800000"/>
          </a:xfrm>
        </p:grpSpPr>
        <p:graphicFrame>
          <p:nvGraphicFramePr>
            <p:cNvPr id="26" name="图表 25">
              <a:extLst>
                <a:ext uri="{FF2B5EF4-FFF2-40B4-BE49-F238E27FC236}">
                  <a16:creationId xmlns="" xmlns:a16="http://schemas.microsoft.com/office/drawing/2014/main" id="{022B927E-2C90-4708-8E49-61DE056BE6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14847473"/>
                </p:ext>
              </p:extLst>
            </p:nvPr>
          </p:nvGraphicFramePr>
          <p:xfrm>
            <a:off x="3412116" y="4143963"/>
            <a:ext cx="8128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29CBEB9C-AC50-4ADE-933D-BD3E567621AF}"/>
                </a:ext>
              </a:extLst>
            </p:cNvPr>
            <p:cNvSpPr txBox="1"/>
            <p:nvPr/>
          </p:nvSpPr>
          <p:spPr>
            <a:xfrm>
              <a:off x="8725884" y="4524439"/>
              <a:ext cx="2492990" cy="1147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</a:p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algn="r">
                <a:lnSpc>
                  <a:spcPts val="28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点击输入内容点击输入</a:t>
              </a:r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57B191E4-F6F7-490D-8171-20F43930BEC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747C62D4-4D2C-4B12-BE51-ACC9E22D2A74}"/>
              </a:ext>
            </a:extLst>
          </p:cNvPr>
          <p:cNvCxnSpPr>
            <a:cxnSpLocks/>
            <a:stCxn id="28" idx="2"/>
            <a:endCxn id="30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48AC7215-374B-4847-94BE-6AB99904CD59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9005690F-B1F2-4E6C-9CAD-7CC1338DCF4C}"/>
              </a:ext>
            </a:extLst>
          </p:cNvPr>
          <p:cNvSpPr txBox="1"/>
          <p:nvPr/>
        </p:nvSpPr>
        <p:spPr>
          <a:xfrm>
            <a:off x="5234223" y="689066"/>
            <a:ext cx="1723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忽略文件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FCB0A641-37F6-45EB-BFDD-B046593699E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CFB79188-2883-491A-9E11-68E11EE3389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="" xmlns:a16="http://schemas.microsoft.com/office/drawing/2014/main" id="{4F5A4561-6D94-46CF-B17F-699DB5525286}"/>
              </a:ext>
            </a:extLst>
          </p:cNvPr>
          <p:cNvCxnSpPr>
            <a:cxnSpLocks/>
            <a:stCxn id="33" idx="2"/>
            <a:endCxn id="3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FA1698D6-72C5-4957-860F-D44D20A8F8F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="" xmlns:a16="http://schemas.microsoft.com/office/drawing/2014/main" id="{801CEAEB-915E-4531-A1F4-84FE0E0F390F}"/>
              </a:ext>
            </a:extLst>
          </p:cNvPr>
          <p:cNvSpPr/>
          <p:nvPr/>
        </p:nvSpPr>
        <p:spPr>
          <a:xfrm>
            <a:off x="-251637" y="5635255"/>
            <a:ext cx="12695274" cy="2604977"/>
          </a:xfrm>
          <a:prstGeom prst="ellipse">
            <a:avLst/>
          </a:prstGeom>
          <a:solidFill>
            <a:srgbClr val="F6B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D546A48-FB4D-4DF2-8B97-0A28D7303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8" y="2300670"/>
            <a:ext cx="7621044" cy="4217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7041CB6-BA36-4159-95CB-D7766E514975}"/>
              </a:ext>
            </a:extLst>
          </p:cNvPr>
          <p:cNvSpPr txBox="1"/>
          <p:nvPr/>
        </p:nvSpPr>
        <p:spPr>
          <a:xfrm>
            <a:off x="2701162" y="925043"/>
            <a:ext cx="6917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感謝大家的觀看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C9FD2676-5B7E-422C-8E35-AE43982FE2BF}"/>
              </a:ext>
            </a:extLst>
          </p:cNvPr>
          <p:cNvSpPr txBox="1"/>
          <p:nvPr/>
        </p:nvSpPr>
        <p:spPr>
          <a:xfrm>
            <a:off x="4193715" y="545937"/>
            <a:ext cx="4038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1600" dirty="0">
                <a:solidFill>
                  <a:srgbClr val="F6BD2A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Training 2018</a:t>
            </a:r>
            <a:endParaRPr lang="zh-CN" altLang="en-US" sz="1600" spc="1600" dirty="0">
              <a:solidFill>
                <a:srgbClr val="F6BD2A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AABC3D2E-69C9-48F9-A9E1-5E5A898AFD8A}"/>
              </a:ext>
            </a:extLst>
          </p:cNvPr>
          <p:cNvGrpSpPr/>
          <p:nvPr/>
        </p:nvGrpSpPr>
        <p:grpSpPr>
          <a:xfrm>
            <a:off x="1796902" y="747113"/>
            <a:ext cx="893623" cy="915795"/>
            <a:chOff x="1796902" y="747113"/>
            <a:chExt cx="893623" cy="915795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85665D1E-A0DF-4ED8-9092-45EB9E0F59D6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B69D1C46-ED13-43F4-891B-9CE393538170}"/>
                </a:ext>
              </a:extLst>
            </p:cNvPr>
            <p:cNvCxnSpPr>
              <a:stCxn id="8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F81BA4E6-0A5D-407A-80FC-0B3B13F396AF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B998E46A-D53F-468C-BD1C-1D2C9B17E7B1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C446613-31F8-45F1-B47D-1DA573FF617A}"/>
              </a:ext>
            </a:extLst>
          </p:cNvPr>
          <p:cNvGrpSpPr/>
          <p:nvPr/>
        </p:nvGrpSpPr>
        <p:grpSpPr>
          <a:xfrm flipH="1">
            <a:off x="9490842" y="759854"/>
            <a:ext cx="893623" cy="915795"/>
            <a:chOff x="1796902" y="747113"/>
            <a:chExt cx="893623" cy="915795"/>
          </a:xfrm>
        </p:grpSpPr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90C62C9A-C188-43A4-BEB4-9CC58EC026DB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36A0689C-A48B-4D98-B078-393145124D5F}"/>
                </a:ext>
              </a:extLst>
            </p:cNvPr>
            <p:cNvCxnSpPr>
              <a:stCxn id="16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0B548D7-4E99-4EA2-8865-E77D501AD36A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AFD56DAB-9D9C-4B9E-87C7-35AA90ED33C0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940562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4801C9FE-F6FE-45A4-94D0-795FB6A7DF61}"/>
              </a:ext>
            </a:extLst>
          </p:cNvPr>
          <p:cNvGrpSpPr/>
          <p:nvPr/>
        </p:nvGrpSpPr>
        <p:grpSpPr>
          <a:xfrm>
            <a:off x="797445" y="1581721"/>
            <a:ext cx="7644816" cy="159488"/>
            <a:chOff x="-116956" y="1890065"/>
            <a:chExt cx="7644816" cy="159488"/>
          </a:xfrm>
        </p:grpSpPr>
        <p:sp>
          <p:nvSpPr>
            <p:cNvPr id="3" name="椭圆 2">
              <a:extLst>
                <a:ext uri="{FF2B5EF4-FFF2-40B4-BE49-F238E27FC236}">
                  <a16:creationId xmlns="" xmlns:a16="http://schemas.microsoft.com/office/drawing/2014/main" id="{CD842A9C-6A2A-4B26-896C-CF143698A1C2}"/>
                </a:ext>
              </a:extLst>
            </p:cNvPr>
            <p:cNvSpPr/>
            <p:nvPr/>
          </p:nvSpPr>
          <p:spPr>
            <a:xfrm>
              <a:off x="7368372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626DEBD-57D3-4391-8BDD-11F7C8FB4AE5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42532" y="1969809"/>
              <a:ext cx="7325842" cy="0"/>
            </a:xfrm>
            <a:prstGeom prst="line">
              <a:avLst/>
            </a:prstGeom>
            <a:ln w="38100">
              <a:solidFill>
                <a:srgbClr val="E1AD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0FA469B3-EE68-4703-8090-3731DB82CFA3}"/>
                </a:ext>
              </a:extLst>
            </p:cNvPr>
            <p:cNvSpPr/>
            <p:nvPr/>
          </p:nvSpPr>
          <p:spPr>
            <a:xfrm>
              <a:off x="-116956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4A71B9C9-03F9-4F73-8A02-7B95AAE2D39A}"/>
              </a:ext>
            </a:extLst>
          </p:cNvPr>
          <p:cNvGrpSpPr/>
          <p:nvPr/>
        </p:nvGrpSpPr>
        <p:grpSpPr>
          <a:xfrm>
            <a:off x="797446" y="3158883"/>
            <a:ext cx="7644816" cy="159488"/>
            <a:chOff x="-116956" y="1890065"/>
            <a:chExt cx="7644816" cy="159488"/>
          </a:xfrm>
        </p:grpSpPr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51ACEED7-4DB5-4816-AB21-2B1FDCE3D6F5}"/>
                </a:ext>
              </a:extLst>
            </p:cNvPr>
            <p:cNvSpPr/>
            <p:nvPr/>
          </p:nvSpPr>
          <p:spPr>
            <a:xfrm>
              <a:off x="7368372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BE6F1743-6BCA-46A6-8682-AF93936470E5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42532" y="1969809"/>
              <a:ext cx="7325842" cy="0"/>
            </a:xfrm>
            <a:prstGeom prst="line">
              <a:avLst/>
            </a:prstGeom>
            <a:ln w="38100">
              <a:solidFill>
                <a:srgbClr val="E1AD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E357C5C4-01AA-45E2-A068-B2D9712ACEC4}"/>
                </a:ext>
              </a:extLst>
            </p:cNvPr>
            <p:cNvSpPr/>
            <p:nvPr/>
          </p:nvSpPr>
          <p:spPr>
            <a:xfrm>
              <a:off x="-116956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5C4A715D-B9F1-4496-BAE2-F47FE0B8DEE1}"/>
              </a:ext>
            </a:extLst>
          </p:cNvPr>
          <p:cNvSpPr txBox="1"/>
          <p:nvPr/>
        </p:nvSpPr>
        <p:spPr>
          <a:xfrm>
            <a:off x="3792041" y="1982086"/>
            <a:ext cx="3300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spc="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Git</a:t>
            </a:r>
            <a:r>
              <a:rPr lang="zh-CN" altLang="en-US" sz="6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安装</a:t>
            </a:r>
            <a:endParaRPr lang="zh-CN" altLang="en-US" sz="6000" spc="300" dirty="0">
              <a:solidFill>
                <a:schemeClr val="tx1">
                  <a:lumMod val="85000"/>
                  <a:lumOff val="15000"/>
                </a:schemeClr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E6D9F82-59FB-4F0D-9F62-D7C04CA515C3}"/>
              </a:ext>
            </a:extLst>
          </p:cNvPr>
          <p:cNvSpPr txBox="1"/>
          <p:nvPr/>
        </p:nvSpPr>
        <p:spPr>
          <a:xfrm>
            <a:off x="1446527" y="1889752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300" dirty="0">
                <a:solidFill>
                  <a:srgbClr val="E1AD58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01</a:t>
            </a:r>
            <a:endParaRPr lang="zh-CN" altLang="en-US" sz="7200" spc="300" dirty="0">
              <a:solidFill>
                <a:srgbClr val="E1AD58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649BBB75-C189-49C1-B307-822BA77B5E9F}"/>
              </a:ext>
            </a:extLst>
          </p:cNvPr>
          <p:cNvSpPr/>
          <p:nvPr/>
        </p:nvSpPr>
        <p:spPr>
          <a:xfrm>
            <a:off x="1562987" y="0"/>
            <a:ext cx="1988288" cy="1648869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7F5E9AB-94BB-44F9-AB43-1D0B2590B2A3}"/>
              </a:ext>
            </a:extLst>
          </p:cNvPr>
          <p:cNvSpPr/>
          <p:nvPr/>
        </p:nvSpPr>
        <p:spPr>
          <a:xfrm>
            <a:off x="1562987" y="3226030"/>
            <a:ext cx="1988288" cy="3631970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0F9A4361-EC87-47DE-93C0-7EF238A5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829" y="1741209"/>
            <a:ext cx="2679800" cy="3960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628C0476-9B33-4D92-BC08-D8D3C427C721}"/>
              </a:ext>
            </a:extLst>
          </p:cNvPr>
          <p:cNvSpPr txBox="1"/>
          <p:nvPr/>
        </p:nvSpPr>
        <p:spPr>
          <a:xfrm>
            <a:off x="3418553" y="3979875"/>
            <a:ext cx="6572633" cy="1190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安装</a:t>
            </a:r>
            <a:r>
              <a:rPr lang="zh-CN" altLang="en-US" dirty="0"/>
              <a:t>包下载地址：</a:t>
            </a:r>
            <a:r>
              <a:rPr lang="en-US" altLang="zh-CN" u="sng" dirty="0">
                <a:hlinkClick r:id="rId4"/>
              </a:rPr>
              <a:t>https://gitforwindows.org</a:t>
            </a:r>
            <a:r>
              <a:rPr lang="en-US" altLang="zh-CN" u="sng" dirty="0" smtClean="0">
                <a:hlinkClick r:id="rId4"/>
              </a:rPr>
              <a:t>/</a:t>
            </a:r>
            <a:endParaRPr lang="en-US" altLang="zh-CN" u="sng" dirty="0" smtClean="0"/>
          </a:p>
          <a:p>
            <a:pPr latinLnBrk="1"/>
            <a:r>
              <a:rPr lang="en-US" altLang="zh-CN" dirty="0" smtClean="0"/>
              <a:t>Mac</a:t>
            </a:r>
            <a:r>
              <a:rPr lang="zh-CN" altLang="en-US" dirty="0" smtClean="0"/>
              <a:t>下载地址：</a:t>
            </a:r>
            <a:r>
              <a:rPr lang="en-US" altLang="zh-CN" u="sng" dirty="0" smtClean="0">
                <a:hlinkClick r:id="rId5"/>
              </a:rPr>
              <a:t>http</a:t>
            </a:r>
            <a:r>
              <a:rPr lang="en-US" altLang="zh-CN" u="sng" dirty="0">
                <a:hlinkClick r:id="rId5"/>
              </a:rPr>
              <a:t>://sourceforge.net/projects/git-osx-installer/</a:t>
            </a:r>
            <a:endParaRPr lang="en-US" altLang="zh-CN" dirty="0"/>
          </a:p>
          <a:p>
            <a:pPr>
              <a:lnSpc>
                <a:spcPts val="32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23539"/>
            <a:ext cx="2247181" cy="48601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691" y="3213433"/>
            <a:ext cx="5666667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3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5041861" y="689066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创建版本库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4948DA7-2EB8-49E8-93AB-1FCE4DC8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2766"/>
            <a:ext cx="7011008" cy="473090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5830186" y="2179672"/>
            <a:ext cx="1980734" cy="946295"/>
            <a:chOff x="5830186" y="2232837"/>
            <a:chExt cx="1980734" cy="946295"/>
          </a:xfrm>
        </p:grpSpPr>
        <p:sp>
          <p:nvSpPr>
            <p:cNvPr id="6" name="平行四边形 5">
              <a:extLst>
                <a:ext uri="{FF2B5EF4-FFF2-40B4-BE49-F238E27FC236}">
                  <a16:creationId xmlns=""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89" y="2293890"/>
              <a:ext cx="184731" cy="46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F6778A8-D1FB-426B-8243-9A0D14F8C1F6}"/>
              </a:ext>
            </a:extLst>
          </p:cNvPr>
          <p:cNvGrpSpPr/>
          <p:nvPr/>
        </p:nvGrpSpPr>
        <p:grpSpPr>
          <a:xfrm>
            <a:off x="5463579" y="3643542"/>
            <a:ext cx="2720246" cy="946295"/>
            <a:chOff x="5830186" y="2232837"/>
            <a:chExt cx="2720246" cy="946295"/>
          </a:xfrm>
        </p:grpSpPr>
        <p:sp>
          <p:nvSpPr>
            <p:cNvPr id="22" name="平行四边形 21">
              <a:extLst>
                <a:ext uri="{FF2B5EF4-FFF2-40B4-BE49-F238E27FC236}">
                  <a16:creationId xmlns="" xmlns:a16="http://schemas.microsoft.com/office/drawing/2014/main" id="{BD3D0D6B-FE3B-4252-93BE-8AE205E9437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chemeClr val="bg1"/>
            </a:solidFill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F6BD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rgbClr val="F6BD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803F675C-D400-4360-B030-96C546A7E1D2}"/>
                </a:ext>
              </a:extLst>
            </p:cNvPr>
            <p:cNvSpPr txBox="1"/>
            <p:nvPr/>
          </p:nvSpPr>
          <p:spPr>
            <a:xfrm>
              <a:off x="7485717" y="2567245"/>
              <a:ext cx="1064715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zh-CN" dirty="0">
                  <a:solidFill>
                    <a:srgbClr val="000000"/>
                  </a:solidFill>
                  <a:latin typeface="Arial Unicode MS" panose="020B0604020202020204" pitchFamily="34" charset="-122"/>
                  <a:ea typeface="Menlo"/>
                </a:rPr>
                <a:t>$ </a:t>
              </a:r>
              <a:r>
                <a:rPr lang="zh-CN" altLang="zh-CN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git </a:t>
              </a:r>
              <a:r>
                <a:rPr lang="zh-CN" altLang="zh-CN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init</a:t>
              </a:r>
              <a:r>
                <a:rPr lang="zh-CN" altLang="zh-CN" sz="2400" dirty="0"/>
                <a:t> </a:t>
              </a:r>
              <a:endParaRPr lang="zh-CN" altLang="zh-CN" sz="4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E2072732-03AA-42F2-9252-34D0486881B4}"/>
              </a:ext>
            </a:extLst>
          </p:cNvPr>
          <p:cNvGrpSpPr/>
          <p:nvPr/>
        </p:nvGrpSpPr>
        <p:grpSpPr>
          <a:xfrm>
            <a:off x="5096971" y="5093770"/>
            <a:ext cx="6809027" cy="1323439"/>
            <a:chOff x="5830186" y="2219194"/>
            <a:chExt cx="6809027" cy="1323439"/>
          </a:xfrm>
        </p:grpSpPr>
        <p:sp>
          <p:nvSpPr>
            <p:cNvPr id="28" name="平行四边形 27">
              <a:extLst>
                <a:ext uri="{FF2B5EF4-FFF2-40B4-BE49-F238E27FC236}">
                  <a16:creationId xmlns="" xmlns:a16="http://schemas.microsoft.com/office/drawing/2014/main" id="{C0D9F45F-0E6F-4AB0-83FD-DD6D0DEA3640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42258954-86FE-44F0-B20A-B177C31E6979}"/>
                </a:ext>
              </a:extLst>
            </p:cNvPr>
            <p:cNvSpPr txBox="1"/>
            <p:nvPr/>
          </p:nvSpPr>
          <p:spPr>
            <a:xfrm>
              <a:off x="7852325" y="2219194"/>
              <a:ext cx="4786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000" dirty="0"/>
                <a:t>如果你使用</a:t>
              </a:r>
              <a:r>
                <a:rPr lang="en-US" altLang="zh-CN" sz="2000" dirty="0"/>
                <a:t>Windows</a:t>
              </a:r>
              <a:r>
                <a:rPr lang="zh-CN" altLang="en-US" sz="2000" dirty="0"/>
                <a:t>系统，为了避免遇到</a:t>
              </a:r>
              <a:endParaRPr lang="en-US" altLang="zh-CN" sz="2000" dirty="0"/>
            </a:p>
            <a:p>
              <a:pPr>
                <a:lnSpc>
                  <a:spcPts val="3200"/>
                </a:lnSpc>
              </a:pPr>
              <a:r>
                <a:rPr lang="zh-CN" altLang="en-US" sz="2000" dirty="0"/>
                <a:t>各种莫名其妙的问题，请确保目录名</a:t>
              </a:r>
              <a:endParaRPr lang="en-US" altLang="zh-CN" sz="2000" dirty="0"/>
            </a:p>
            <a:p>
              <a:pPr>
                <a:lnSpc>
                  <a:spcPts val="3200"/>
                </a:lnSpc>
              </a:pPr>
              <a:r>
                <a:rPr lang="zh-CN" altLang="en-US" sz="2000" dirty="0"/>
                <a:t>（包括父目录）不包含中文。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</p:txBody>
        </p:sp>
      </p:grp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86816" y="2428921"/>
            <a:ext cx="5105183" cy="88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$ git config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2"/>
                <a:ea typeface="Menlo"/>
              </a:rPr>
              <a:t>--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2"/>
                <a:ea typeface="Menlo"/>
              </a:rPr>
              <a:t>global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 user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2"/>
                <a:ea typeface="Menlo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name </a:t>
            </a:r>
            <a:r>
              <a:rPr lang="en-US" altLang="zh-CN" sz="1600" dirty="0" smtClean="0">
                <a:solidFill>
                  <a:srgbClr val="008800"/>
                </a:solidFill>
                <a:latin typeface="Arial Unicode MS" panose="020B0604020202020204" pitchFamily="34" charset="-122"/>
                <a:ea typeface="Menlo"/>
              </a:rPr>
              <a:t>“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2"/>
                <a:ea typeface="Menlo"/>
              </a:rPr>
              <a:t>fengzhju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2"/>
                <a:ea typeface="Menlo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 $ git config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2"/>
                <a:ea typeface="Menlo"/>
              </a:rPr>
              <a:t>--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2"/>
                <a:ea typeface="Menlo"/>
              </a:rPr>
              <a:t>global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 user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2"/>
                <a:ea typeface="Menlo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email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fengzhu7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@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iflytek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2"/>
                <a:ea typeface="Menlo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Menlo"/>
              </a:rPr>
              <a:t>com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-44509"/>
            <a:ext cx="65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356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742747D-55AC-492A-9A94-3792BD40A600}"/>
              </a:ext>
            </a:extLst>
          </p:cNvPr>
          <p:cNvGrpSpPr/>
          <p:nvPr/>
        </p:nvGrpSpPr>
        <p:grpSpPr>
          <a:xfrm>
            <a:off x="1063257" y="2035928"/>
            <a:ext cx="4505518" cy="1507000"/>
            <a:chOff x="1063257" y="2035928"/>
            <a:chExt cx="4505518" cy="1507000"/>
          </a:xfrm>
        </p:grpSpPr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B99815B5-AEEB-415C-A85D-5AA3250C0375}"/>
                </a:ext>
              </a:extLst>
            </p:cNvPr>
            <p:cNvSpPr/>
            <p:nvPr/>
          </p:nvSpPr>
          <p:spPr>
            <a:xfrm>
              <a:off x="1063257" y="2458602"/>
              <a:ext cx="3976576" cy="1020722"/>
            </a:xfrm>
            <a:prstGeom prst="rect">
              <a:avLst/>
            </a:prstGeom>
            <a:noFill/>
            <a:ln w="254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>
              <a:extLst>
                <a:ext uri="{FF2B5EF4-FFF2-40B4-BE49-F238E27FC236}">
                  <a16:creationId xmlns="" xmlns:a16="http://schemas.microsoft.com/office/drawing/2014/main" id="{7B7B5396-EBB9-419A-B7E9-103284F8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8962" y="2035928"/>
              <a:ext cx="1019813" cy="1507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9FD85090-5617-41B9-B373-B1842127F7B5}"/>
                </a:ext>
              </a:extLst>
            </p:cNvPr>
            <p:cNvSpPr txBox="1"/>
            <p:nvPr/>
          </p:nvSpPr>
          <p:spPr>
            <a:xfrm>
              <a:off x="1335265" y="2548784"/>
              <a:ext cx="19832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008080"/>
                  </a:solidFill>
                  <a:latin typeface="Arial Unicode MS" panose="020B0604020202020204" pitchFamily="34" charset="-122"/>
                </a:rPr>
                <a:t>$ </a:t>
              </a:r>
              <a:r>
                <a:rPr lang="zh-CN" altLang="zh-CN" sz="2000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git add</a:t>
              </a:r>
              <a:r>
                <a:rPr lang="zh-CN" altLang="zh-CN" sz="2800" dirty="0"/>
                <a:t> </a:t>
              </a:r>
              <a:r>
                <a:rPr lang="zh-CN" altLang="en-US" sz="2800" dirty="0" smtClean="0"/>
                <a:t>文件</a:t>
              </a:r>
              <a:endParaRPr lang="en-US" altLang="zh-CN" sz="4400" dirty="0">
                <a:latin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 smtClean="0">
                  <a:solidFill>
                    <a:srgbClr val="008080"/>
                  </a:solidFill>
                  <a:latin typeface="Arial Unicode MS" panose="020B0604020202020204" pitchFamily="34" charset="-122"/>
                </a:rPr>
                <a:t>$ </a:t>
              </a:r>
              <a:r>
                <a:rPr lang="zh-CN" altLang="zh-CN" sz="2000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git add</a:t>
              </a:r>
              <a:r>
                <a:rPr lang="en-US" altLang="zh-CN" sz="2000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 .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8B49FC10-7370-4E0D-B79F-8EA4B12C3FE6}"/>
              </a:ext>
            </a:extLst>
          </p:cNvPr>
          <p:cNvGrpSpPr/>
          <p:nvPr/>
        </p:nvGrpSpPr>
        <p:grpSpPr>
          <a:xfrm>
            <a:off x="1063257" y="4290468"/>
            <a:ext cx="4351167" cy="1743500"/>
            <a:chOff x="1063257" y="4290468"/>
            <a:chExt cx="4351167" cy="1743500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B1BD6A49-5F29-4053-9B0D-50884FD97C24}"/>
                </a:ext>
              </a:extLst>
            </p:cNvPr>
            <p:cNvSpPr/>
            <p:nvPr/>
          </p:nvSpPr>
          <p:spPr>
            <a:xfrm>
              <a:off x="1063257" y="4842324"/>
              <a:ext cx="3976576" cy="1020722"/>
            </a:xfrm>
            <a:prstGeom prst="rect">
              <a:avLst/>
            </a:prstGeom>
            <a:noFill/>
            <a:ln w="254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609BF20B-7C5C-460B-9CEA-F72DBB23BEB0}"/>
                </a:ext>
              </a:extLst>
            </p:cNvPr>
            <p:cNvSpPr txBox="1"/>
            <p:nvPr/>
          </p:nvSpPr>
          <p:spPr>
            <a:xfrm>
              <a:off x="1335265" y="4932506"/>
              <a:ext cx="26548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008080"/>
                  </a:solidFill>
                  <a:latin typeface="Arial Unicode MS" panose="020B0604020202020204" pitchFamily="34" charset="-122"/>
                </a:rPr>
                <a:t>$ </a:t>
              </a:r>
              <a:r>
                <a:rPr lang="zh-CN" altLang="zh-CN" sz="2000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git </a:t>
              </a:r>
              <a:r>
                <a:rPr lang="en-US" altLang="zh-CN" sz="2000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pull origin</a:t>
              </a:r>
              <a:r>
                <a:rPr lang="zh-CN" altLang="zh-CN" sz="2800" dirty="0" smtClean="0"/>
                <a:t> </a:t>
              </a:r>
              <a:r>
                <a:rPr lang="zh-CN" altLang="en-US" sz="2800" dirty="0" smtClean="0"/>
                <a:t>分支</a:t>
              </a:r>
              <a:endParaRPr lang="en-US" altLang="zh-CN" sz="2800" dirty="0" smtClean="0"/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 smtClean="0">
                  <a:solidFill>
                    <a:srgbClr val="008080"/>
                  </a:solidFill>
                  <a:latin typeface="Arial Unicode MS" panose="020B0604020202020204" pitchFamily="34" charset="-122"/>
                </a:rPr>
                <a:t>$ </a:t>
              </a:r>
              <a:r>
                <a:rPr lang="zh-CN" altLang="zh-CN" sz="2000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git </a:t>
              </a:r>
              <a:r>
                <a:rPr lang="en-US" altLang="zh-CN" sz="2000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pull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5641ACC3-1F32-4629-9764-294AC9999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3311" y="4290468"/>
              <a:ext cx="711113" cy="174350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BC007B61-5224-4352-99AA-46DD2BE7E2B7}"/>
              </a:ext>
            </a:extLst>
          </p:cNvPr>
          <p:cNvGrpSpPr/>
          <p:nvPr/>
        </p:nvGrpSpPr>
        <p:grpSpPr>
          <a:xfrm>
            <a:off x="6623225" y="2035928"/>
            <a:ext cx="5276050" cy="2082516"/>
            <a:chOff x="6623225" y="2035928"/>
            <a:chExt cx="5276050" cy="2082516"/>
          </a:xfrm>
        </p:grpSpPr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4EEBACB8-B7AF-4B0C-8CBF-AF74B102525D}"/>
                </a:ext>
              </a:extLst>
            </p:cNvPr>
            <p:cNvSpPr/>
            <p:nvPr/>
          </p:nvSpPr>
          <p:spPr>
            <a:xfrm>
              <a:off x="7152167" y="2458602"/>
              <a:ext cx="3976576" cy="1020722"/>
            </a:xfrm>
            <a:prstGeom prst="rect">
              <a:avLst/>
            </a:prstGeom>
            <a:noFill/>
            <a:ln w="254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D292D2D4-C090-4FDC-B4D5-FE6356D2F446}"/>
                </a:ext>
              </a:extLst>
            </p:cNvPr>
            <p:cNvSpPr txBox="1"/>
            <p:nvPr/>
          </p:nvSpPr>
          <p:spPr>
            <a:xfrm>
              <a:off x="7583670" y="2548784"/>
              <a:ext cx="431560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$ git </a:t>
              </a:r>
              <a:r>
                <a:rPr lang="zh-CN" altLang="zh-CN" sz="2000" b="1" dirty="0">
                  <a:solidFill>
                    <a:srgbClr val="333333"/>
                  </a:solidFill>
                  <a:latin typeface="Arial Unicode MS" panose="020B0604020202020204" pitchFamily="34" charset="-122"/>
                </a:rPr>
                <a:t>commit</a:t>
              </a:r>
              <a:r>
                <a:rPr lang="zh-CN" altLang="zh-CN" sz="2000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 -m </a:t>
              </a:r>
              <a:r>
                <a:rPr lang="zh-CN" altLang="zh-CN" sz="2000" dirty="0" smtClean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“</a:t>
              </a:r>
              <a:r>
                <a:rPr lang="zh-CN" altLang="en-US" sz="2000" dirty="0" smtClean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标记文字</a:t>
              </a:r>
              <a:r>
                <a:rPr lang="zh-CN" altLang="zh-CN" sz="2000" dirty="0" smtClean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"</a:t>
              </a:r>
              <a:r>
                <a:rPr lang="zh-CN" altLang="zh-CN" sz="2800" dirty="0" smtClean="0"/>
                <a:t> </a:t>
              </a:r>
              <a:endParaRPr lang="zh-CN" altLang="zh-CN" sz="4400" dirty="0">
                <a:latin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$ git </a:t>
              </a:r>
              <a:r>
                <a:rPr lang="zh-CN" altLang="zh-CN" sz="2000" b="1" dirty="0">
                  <a:solidFill>
                    <a:srgbClr val="333333"/>
                  </a:solidFill>
                  <a:latin typeface="Arial Unicode MS" panose="020B0604020202020204" pitchFamily="34" charset="-122"/>
                </a:rPr>
                <a:t>commit</a:t>
              </a:r>
              <a:r>
                <a:rPr lang="zh-CN" altLang="zh-CN" sz="2000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 </a:t>
              </a:r>
              <a:r>
                <a:rPr lang="zh-CN" altLang="zh-CN" sz="2000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-</a:t>
              </a:r>
              <a:r>
                <a:rPr lang="en-US" altLang="zh-CN" sz="2000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a</a:t>
              </a:r>
              <a:r>
                <a:rPr lang="zh-CN" altLang="zh-CN" sz="2000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m </a:t>
              </a:r>
              <a:r>
                <a:rPr lang="zh-CN" altLang="zh-CN" sz="2000" dirty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“</a:t>
              </a:r>
              <a:r>
                <a:rPr lang="zh-CN" altLang="en-US" sz="2000" dirty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标记</a:t>
              </a:r>
              <a:r>
                <a:rPr lang="zh-CN" altLang="en-US" sz="2000" dirty="0" smtClean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文字</a:t>
              </a:r>
              <a:r>
                <a:rPr lang="zh-CN" altLang="zh-CN" sz="2000" dirty="0" smtClean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“</a:t>
              </a:r>
              <a:endParaRPr lang="en-US" altLang="zh-CN" sz="2000" dirty="0" smtClean="0">
                <a:solidFill>
                  <a:srgbClr val="DD1144"/>
                </a:solidFill>
                <a:latin typeface="Arial Unicode MS" panose="020B0604020202020204" pitchFamily="34" charset="-122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(</a:t>
              </a:r>
              <a:r>
                <a:rPr lang="zh-CN" altLang="en-US" sz="2000" dirty="0" smtClean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如果是新增的文件，没有被追踪，</a:t>
              </a:r>
              <a:endParaRPr lang="en-US" altLang="zh-CN" sz="2000" dirty="0" smtClean="0">
                <a:solidFill>
                  <a:srgbClr val="DD1144"/>
                </a:solidFill>
                <a:latin typeface="Arial Unicode MS" panose="020B0604020202020204" pitchFamily="34" charset="-122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那就必须用</a:t>
              </a:r>
              <a:r>
                <a:rPr lang="en-US" altLang="zh-CN" sz="2000" dirty="0" err="1" smtClean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git</a:t>
              </a:r>
              <a:r>
                <a:rPr lang="en-US" altLang="zh-CN" sz="2000" dirty="0" smtClean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 add. + </a:t>
              </a:r>
              <a:r>
                <a:rPr lang="en-US" altLang="zh-CN" sz="2000" dirty="0" err="1" smtClean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git</a:t>
              </a:r>
              <a:r>
                <a:rPr lang="en-US" altLang="zh-CN" sz="2000" dirty="0" smtClean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 commit -m)</a:t>
              </a:r>
              <a:r>
                <a:rPr lang="zh-CN" altLang="zh-CN" sz="2800" dirty="0" smtClean="0"/>
                <a:t> </a:t>
              </a:r>
              <a:endParaRPr lang="zh-CN" altLang="zh-CN" sz="4400" dirty="0">
                <a:latin typeface="Arial" panose="020B0604020202020204" pitchFamily="34" charset="0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CD9E4584-B3D1-4F43-A0D0-190A01F75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3225" y="2035928"/>
              <a:ext cx="1019813" cy="14630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A89C3A0-37AD-4F80-8207-05515AC7CD3D}"/>
              </a:ext>
            </a:extLst>
          </p:cNvPr>
          <p:cNvGrpSpPr/>
          <p:nvPr/>
        </p:nvGrpSpPr>
        <p:grpSpPr>
          <a:xfrm>
            <a:off x="6777578" y="4290468"/>
            <a:ext cx="4351165" cy="1782000"/>
            <a:chOff x="6777578" y="4290468"/>
            <a:chExt cx="4351165" cy="1782000"/>
          </a:xfrm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5E561EB1-A22F-4EB6-8170-970729836854}"/>
                </a:ext>
              </a:extLst>
            </p:cNvPr>
            <p:cNvSpPr/>
            <p:nvPr/>
          </p:nvSpPr>
          <p:spPr>
            <a:xfrm>
              <a:off x="7152167" y="4842324"/>
              <a:ext cx="3976576" cy="1020722"/>
            </a:xfrm>
            <a:prstGeom prst="rect">
              <a:avLst/>
            </a:prstGeom>
            <a:noFill/>
            <a:ln w="254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5972F44D-FA25-420E-B593-AFEE5714EDBA}"/>
                </a:ext>
              </a:extLst>
            </p:cNvPr>
            <p:cNvSpPr txBox="1"/>
            <p:nvPr/>
          </p:nvSpPr>
          <p:spPr>
            <a:xfrm>
              <a:off x="7583670" y="4932506"/>
              <a:ext cx="1393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008080"/>
                  </a:solidFill>
                  <a:latin typeface="Arial Unicode MS" panose="020B0604020202020204" pitchFamily="34" charset="-122"/>
                </a:rPr>
                <a:t>$ </a:t>
              </a:r>
              <a:r>
                <a:rPr lang="zh-CN" altLang="zh-CN" sz="2000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git </a:t>
              </a:r>
              <a:r>
                <a:rPr lang="en-US" altLang="zh-CN" sz="2000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push</a:t>
              </a:r>
              <a:r>
                <a:rPr lang="zh-CN" altLang="zh-CN" sz="2800" dirty="0" smtClean="0"/>
                <a:t> </a:t>
              </a:r>
              <a:endParaRPr lang="en-US" altLang="zh-CN" sz="4400" dirty="0">
                <a:latin typeface="Arial" panose="020B0604020202020204" pitchFamily="34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B043E6C3-2F43-4F3B-B218-1069D684D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7578" y="4290468"/>
              <a:ext cx="760725" cy="1782000"/>
            </a:xfrm>
            <a:prstGeom prst="rect">
              <a:avLst/>
            </a:prstGeom>
          </p:spPr>
        </p:pic>
      </p:grp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76EDD4D0-82DE-43B6-9BC9-D4ED46CE6983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0475EE5E-6936-4BC3-AD72-A8BEE8D2672C}"/>
              </a:ext>
            </a:extLst>
          </p:cNvPr>
          <p:cNvCxnSpPr>
            <a:cxnSpLocks/>
            <a:stCxn id="28" idx="2"/>
            <a:endCxn id="30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BEC02144-9EBF-4FF1-A55C-BA3457EF86A9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9B265EC4-20F4-4076-B3AA-40D0E98B7655}"/>
              </a:ext>
            </a:extLst>
          </p:cNvPr>
          <p:cNvSpPr txBox="1"/>
          <p:nvPr/>
        </p:nvSpPr>
        <p:spPr>
          <a:xfrm>
            <a:off x="4849502" y="689066"/>
            <a:ext cx="2492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工作区暂存区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F5D38DA3-8859-4B5F-BFC8-2B67F511C186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35F23653-5A49-48CA-82D5-DED4F62F6F97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="" xmlns:a16="http://schemas.microsoft.com/office/drawing/2014/main" id="{0F43ED3A-61FB-4039-BF8C-CE6892E1E843}"/>
              </a:ext>
            </a:extLst>
          </p:cNvPr>
          <p:cNvCxnSpPr>
            <a:cxnSpLocks/>
            <a:stCxn id="33" idx="2"/>
            <a:endCxn id="3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9EBFAC3E-D57D-4EF9-8E58-452982F8B382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44509"/>
            <a:ext cx="65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-44509"/>
            <a:ext cx="65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-44509"/>
            <a:ext cx="65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 descr="git-rep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57" y="1272875"/>
            <a:ext cx="5711397" cy="29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git-stage-after-comm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08" y="3858882"/>
            <a:ext cx="5731139" cy="289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9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746762C-21B0-449D-BE37-0DD844A2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43" y="2120992"/>
            <a:ext cx="10277714" cy="241727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A75EA0D-794A-4062-BA5D-D98E7F298E0C}"/>
              </a:ext>
            </a:extLst>
          </p:cNvPr>
          <p:cNvSpPr txBox="1"/>
          <p:nvPr/>
        </p:nvSpPr>
        <p:spPr>
          <a:xfrm>
            <a:off x="1045026" y="4860265"/>
            <a:ext cx="2491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444444"/>
                </a:solidFill>
                <a:latin typeface="Arial Unicode MS" panose="020B0604020202020204" pitchFamily="34" charset="-122"/>
              </a:rPr>
              <a:t>$ git </a:t>
            </a:r>
            <a:r>
              <a:rPr lang="zh-CN" altLang="zh-CN" dirty="0" smtClean="0">
                <a:solidFill>
                  <a:srgbClr val="444444"/>
                </a:solidFill>
                <a:latin typeface="Arial Unicode MS" panose="020B0604020202020204" pitchFamily="34" charset="-122"/>
              </a:rPr>
              <a:t>status</a:t>
            </a:r>
            <a:endParaRPr lang="en-US" altLang="zh-CN" dirty="0" smtClean="0">
              <a:solidFill>
                <a:srgbClr val="444444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/>
              <a:t>查看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当前状态</a:t>
            </a:r>
            <a:r>
              <a:rPr lang="zh-CN" altLang="zh-CN" sz="2400" dirty="0" smtClean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287DA5C9-5AF9-4EB1-A2C7-2705784511EE}"/>
              </a:ext>
            </a:extLst>
          </p:cNvPr>
          <p:cNvSpPr txBox="1"/>
          <p:nvPr/>
        </p:nvSpPr>
        <p:spPr>
          <a:xfrm>
            <a:off x="3749240" y="4860265"/>
            <a:ext cx="2491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444444"/>
                </a:solidFill>
                <a:latin typeface="Arial Unicode MS" panose="020B0604020202020204" pitchFamily="34" charset="-122"/>
              </a:rPr>
              <a:t>$ git </a:t>
            </a:r>
            <a:r>
              <a:rPr lang="en-US" altLang="zh-CN" dirty="0" smtClean="0">
                <a:solidFill>
                  <a:srgbClr val="444444"/>
                </a:solidFill>
                <a:latin typeface="Arial Unicode MS" panose="020B0604020202020204" pitchFamily="34" charset="-122"/>
              </a:rPr>
              <a:t>branch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/>
              <a:t>查看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分支信息</a:t>
            </a:r>
            <a:r>
              <a:rPr lang="zh-CN" altLang="zh-CN" sz="2400" dirty="0" smtClean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090AAE4-83D3-4BF3-A804-7B09E91F2B2F}"/>
              </a:ext>
            </a:extLst>
          </p:cNvPr>
          <p:cNvSpPr txBox="1"/>
          <p:nvPr/>
        </p:nvSpPr>
        <p:spPr>
          <a:xfrm>
            <a:off x="6442821" y="4860265"/>
            <a:ext cx="2406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444444"/>
                </a:solidFill>
                <a:latin typeface="Arial Unicode MS" panose="020B0604020202020204" pitchFamily="34" charset="-122"/>
              </a:rPr>
              <a:t>$ git </a:t>
            </a:r>
            <a:r>
              <a:rPr lang="en-US" altLang="zh-CN" dirty="0" smtClean="0">
                <a:solidFill>
                  <a:srgbClr val="444444"/>
                </a:solidFill>
                <a:latin typeface="Arial Unicode MS" panose="020B0604020202020204" pitchFamily="34" charset="-122"/>
              </a:rPr>
              <a:t>log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/>
              <a:t>查看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历史信息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1F63C35-A696-4A4C-8253-AC5F6EFE6B06}"/>
              </a:ext>
            </a:extLst>
          </p:cNvPr>
          <p:cNvSpPr txBox="1"/>
          <p:nvPr/>
        </p:nvSpPr>
        <p:spPr>
          <a:xfrm>
            <a:off x="9126282" y="486026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444444"/>
                </a:solidFill>
                <a:latin typeface="Arial Unicode MS" panose="020B0604020202020204" pitchFamily="34" charset="-122"/>
              </a:rPr>
              <a:t>$ git </a:t>
            </a:r>
            <a:r>
              <a:rPr lang="en-US" altLang="zh-CN" dirty="0" smtClean="0">
                <a:solidFill>
                  <a:srgbClr val="444444"/>
                </a:solidFill>
                <a:latin typeface="Arial Unicode MS" panose="020B0604020202020204" pitchFamily="34" charset="-122"/>
              </a:rPr>
              <a:t>reset –hard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/>
              <a:t>回退</a:t>
            </a:r>
            <a:r>
              <a:rPr lang="en-US" altLang="zh-CN" sz="2400" dirty="0" err="1" smtClean="0"/>
              <a:t>Git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8E47BA3B-4C69-4F77-A6AD-B894A5FD027E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0D796777-A03E-46C7-A6F9-579D78840EC9}"/>
              </a:ext>
            </a:extLst>
          </p:cNvPr>
          <p:cNvCxnSpPr>
            <a:cxnSpLocks/>
            <a:stCxn id="20" idx="2"/>
            <a:endCxn id="22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82E76CAA-8705-465A-9F53-E1E368A03C34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B13C4555-8A56-4A51-ADD3-02F6749A70F8}"/>
              </a:ext>
            </a:extLst>
          </p:cNvPr>
          <p:cNvSpPr txBox="1"/>
          <p:nvPr/>
        </p:nvSpPr>
        <p:spPr>
          <a:xfrm>
            <a:off x="4310894" y="689066"/>
            <a:ext cx="3570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其他有用的</a:t>
            </a:r>
            <a:r>
              <a:rPr lang="en-US" altLang="zh-CN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git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命令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F9B9D67A-FAE6-48D3-806C-EC186FB6A673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76B35375-2BE7-4B9D-B858-921F2886F968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FE93019E-24D1-4569-9C9F-83109D020C16}"/>
              </a:ext>
            </a:extLst>
          </p:cNvPr>
          <p:cNvCxnSpPr>
            <a:cxnSpLocks/>
            <a:stCxn id="28" idx="2"/>
            <a:endCxn id="30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EA0D6196-F9C7-4F00-B1C0-9CBAEBCA467C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5735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="" xmlns:a16="http://schemas.microsoft.com/office/drawing/2014/main" id="{CD842A9C-6A2A-4B26-896C-CF143698A1C2}"/>
              </a:ext>
            </a:extLst>
          </p:cNvPr>
          <p:cNvSpPr/>
          <p:nvPr/>
        </p:nvSpPr>
        <p:spPr>
          <a:xfrm>
            <a:off x="8282773" y="1581721"/>
            <a:ext cx="159488" cy="159488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2626DEBD-57D3-4391-8BDD-11F7C8FB4AE5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956933" y="1661465"/>
            <a:ext cx="7325842" cy="0"/>
          </a:xfrm>
          <a:prstGeom prst="line">
            <a:avLst/>
          </a:prstGeom>
          <a:ln w="381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0FA469B3-EE68-4703-8090-3731DB82CFA3}"/>
              </a:ext>
            </a:extLst>
          </p:cNvPr>
          <p:cNvSpPr/>
          <p:nvPr/>
        </p:nvSpPr>
        <p:spPr>
          <a:xfrm>
            <a:off x="797445" y="1581721"/>
            <a:ext cx="159488" cy="159488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51ACEED7-4DB5-4816-AB21-2B1FDCE3D6F5}"/>
              </a:ext>
            </a:extLst>
          </p:cNvPr>
          <p:cNvSpPr/>
          <p:nvPr/>
        </p:nvSpPr>
        <p:spPr>
          <a:xfrm>
            <a:off x="8282774" y="3158883"/>
            <a:ext cx="159488" cy="159488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BE6F1743-6BCA-46A6-8682-AF93936470E5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956934" y="3238627"/>
            <a:ext cx="7325842" cy="0"/>
          </a:xfrm>
          <a:prstGeom prst="line">
            <a:avLst/>
          </a:prstGeom>
          <a:ln w="381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E357C5C4-01AA-45E2-A068-B2D9712ACEC4}"/>
              </a:ext>
            </a:extLst>
          </p:cNvPr>
          <p:cNvSpPr/>
          <p:nvPr/>
        </p:nvSpPr>
        <p:spPr>
          <a:xfrm>
            <a:off x="797446" y="3158883"/>
            <a:ext cx="159488" cy="159488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5C4A715D-B9F1-4496-BAE2-F47FE0B8DEE1}"/>
              </a:ext>
            </a:extLst>
          </p:cNvPr>
          <p:cNvSpPr txBox="1"/>
          <p:nvPr/>
        </p:nvSpPr>
        <p:spPr>
          <a:xfrm>
            <a:off x="2926421" y="1982086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远程仓库管理</a:t>
            </a:r>
            <a:endParaRPr lang="zh-CN" altLang="en-US" sz="6000" spc="300" dirty="0">
              <a:solidFill>
                <a:schemeClr val="tx1">
                  <a:lumMod val="85000"/>
                  <a:lumOff val="15000"/>
                </a:schemeClr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E6D9F82-59FB-4F0D-9F62-D7C04CA515C3}"/>
              </a:ext>
            </a:extLst>
          </p:cNvPr>
          <p:cNvSpPr txBox="1"/>
          <p:nvPr/>
        </p:nvSpPr>
        <p:spPr>
          <a:xfrm>
            <a:off x="1446527" y="1889752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300" dirty="0">
                <a:solidFill>
                  <a:srgbClr val="8CC5DF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02</a:t>
            </a:r>
            <a:endParaRPr lang="zh-CN" altLang="en-US" sz="7200" spc="300" dirty="0">
              <a:solidFill>
                <a:srgbClr val="8CC5DF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649BBB75-C189-49C1-B307-822BA77B5E9F}"/>
              </a:ext>
            </a:extLst>
          </p:cNvPr>
          <p:cNvSpPr/>
          <p:nvPr/>
        </p:nvSpPr>
        <p:spPr>
          <a:xfrm>
            <a:off x="1562987" y="0"/>
            <a:ext cx="1988288" cy="1648869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7F5E9AB-94BB-44F9-AB43-1D0B2590B2A3}"/>
              </a:ext>
            </a:extLst>
          </p:cNvPr>
          <p:cNvSpPr/>
          <p:nvPr/>
        </p:nvSpPr>
        <p:spPr>
          <a:xfrm>
            <a:off x="1562987" y="3226030"/>
            <a:ext cx="1988288" cy="3631970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D063723-F86F-4F13-AD15-FC06DF8C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620" y="1355724"/>
            <a:ext cx="1809446" cy="44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01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97C0EF2-6391-48F7-802F-FEA06AB5D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84" y="2752280"/>
            <a:ext cx="3046385" cy="411871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C168EE8D-82EF-4AE4-9407-F3C0AB355448}"/>
              </a:ext>
            </a:extLst>
          </p:cNvPr>
          <p:cNvGrpSpPr/>
          <p:nvPr/>
        </p:nvGrpSpPr>
        <p:grpSpPr>
          <a:xfrm>
            <a:off x="1586034" y="2203408"/>
            <a:ext cx="5476910" cy="1077218"/>
            <a:chOff x="1139457" y="2224672"/>
            <a:chExt cx="5476910" cy="1077218"/>
          </a:xfrm>
        </p:grpSpPr>
        <p:sp>
          <p:nvSpPr>
            <p:cNvPr id="14" name="椭圆 13">
              <a:extLst>
                <a:ext uri="{FF2B5EF4-FFF2-40B4-BE49-F238E27FC236}">
                  <a16:creationId xmlns="" xmlns:a16="http://schemas.microsoft.com/office/drawing/2014/main" id="{67C8434F-EBFC-46D7-BFA5-7B4FC3F81251}"/>
                </a:ext>
              </a:extLst>
            </p:cNvPr>
            <p:cNvSpPr/>
            <p:nvPr/>
          </p:nvSpPr>
          <p:spPr>
            <a:xfrm>
              <a:off x="1139457" y="2270054"/>
              <a:ext cx="749594" cy="749594"/>
            </a:xfrm>
            <a:prstGeom prst="ellipse">
              <a:avLst/>
            </a:prstGeom>
            <a:solidFill>
              <a:srgbClr val="E1AD58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1</a:t>
              </a:r>
              <a:endParaRPr lang="zh-CN" altLang="en-US" sz="28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6294F80A-1664-43A4-8364-7F20AE0E704B}"/>
                </a:ext>
              </a:extLst>
            </p:cNvPr>
            <p:cNvSpPr txBox="1"/>
            <p:nvPr/>
          </p:nvSpPr>
          <p:spPr>
            <a:xfrm>
              <a:off x="2028252" y="2224672"/>
              <a:ext cx="458811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 smtClean="0"/>
                <a:t>创建</a:t>
              </a:r>
              <a:r>
                <a:rPr lang="zh-CN" altLang="zh-CN" sz="1600" dirty="0"/>
                <a:t>SSH Key。在用户主目录下，看看有没有.</a:t>
              </a:r>
              <a:r>
                <a:rPr lang="zh-CN" altLang="zh-CN" sz="1600" dirty="0" smtClean="0"/>
                <a:t>ssh</a:t>
              </a:r>
              <a:endParaRPr lang="en-US" altLang="zh-CN" sz="1600" dirty="0" smtClean="0"/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 smtClean="0"/>
                <a:t>目录</a:t>
              </a:r>
              <a:r>
                <a:rPr lang="zh-CN" altLang="zh-CN" sz="1600" dirty="0"/>
                <a:t>，如果有，再看看这个目录下有没有id_rsa</a:t>
              </a:r>
              <a:r>
                <a:rPr lang="zh-CN" altLang="zh-CN" sz="1600" dirty="0" smtClean="0"/>
                <a:t>和</a:t>
              </a:r>
              <a:endParaRPr lang="en-US" altLang="zh-CN" sz="1600" dirty="0" smtClean="0"/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 smtClean="0"/>
                <a:t>id</a:t>
              </a:r>
              <a:r>
                <a:rPr lang="zh-CN" altLang="zh-CN" sz="1600" dirty="0"/>
                <a:t>_rsa.pub这两个文件，如果已经有了，可直接</a:t>
              </a:r>
              <a:r>
                <a:rPr lang="zh-CN" altLang="zh-CN" sz="1600" dirty="0" smtClean="0"/>
                <a:t>跳</a:t>
              </a:r>
              <a:endParaRPr lang="en-US" altLang="zh-CN" sz="1600" dirty="0" smtClean="0"/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 smtClean="0"/>
                <a:t>到</a:t>
              </a:r>
              <a:r>
                <a:rPr lang="zh-CN" altLang="zh-CN" sz="1600" dirty="0"/>
                <a:t>下一步</a:t>
              </a:r>
              <a:r>
                <a:rPr lang="zh-CN" altLang="zh-CN" sz="1600" dirty="0" smtClean="0"/>
                <a:t>。</a:t>
              </a:r>
              <a:endParaRPr lang="zh-CN" altLang="zh-CN" sz="16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F8CCB68D-2372-4EB7-AA88-2335A85DD643}"/>
              </a:ext>
            </a:extLst>
          </p:cNvPr>
          <p:cNvGrpSpPr/>
          <p:nvPr/>
        </p:nvGrpSpPr>
        <p:grpSpPr>
          <a:xfrm>
            <a:off x="1586034" y="3226908"/>
            <a:ext cx="5109822" cy="794976"/>
            <a:chOff x="1139457" y="2224672"/>
            <a:chExt cx="5109822" cy="794976"/>
          </a:xfrm>
        </p:grpSpPr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8F699F38-9D27-4C9A-8869-9B9ADEAB4F39}"/>
                </a:ext>
              </a:extLst>
            </p:cNvPr>
            <p:cNvSpPr/>
            <p:nvPr/>
          </p:nvSpPr>
          <p:spPr>
            <a:xfrm>
              <a:off x="1139457" y="2270054"/>
              <a:ext cx="749594" cy="749594"/>
            </a:xfrm>
            <a:prstGeom prst="ellipse">
              <a:avLst/>
            </a:prstGeom>
            <a:solidFill>
              <a:srgbClr val="8CC5DF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2</a:t>
              </a:r>
              <a:endParaRPr lang="zh-CN" altLang="en-US" sz="28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AB359B05-B84C-474A-9431-EAEEF0EF107C}"/>
                </a:ext>
              </a:extLst>
            </p:cNvPr>
            <p:cNvSpPr txBox="1"/>
            <p:nvPr/>
          </p:nvSpPr>
          <p:spPr>
            <a:xfrm>
              <a:off x="2028252" y="2224672"/>
              <a:ext cx="4221027" cy="75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创建</a:t>
              </a:r>
              <a:r>
                <a:rPr lang="en-US" altLang="zh-CN" dirty="0"/>
                <a:t>SSH Key</a:t>
              </a:r>
              <a:r>
                <a:rPr lang="zh-CN" altLang="en-US" dirty="0" smtClean="0"/>
                <a:t>：</a:t>
              </a:r>
              <a:endParaRPr lang="en-US" altLang="zh-CN" dirty="0" smtClean="0"/>
            </a:p>
            <a:p>
              <a:r>
                <a:rPr lang="zh-CN" altLang="zh-CN" sz="1400" dirty="0">
                  <a:solidFill>
                    <a:srgbClr val="008080"/>
                  </a:solidFill>
                  <a:latin typeface="Arial Unicode MS" panose="020B0604020202020204" pitchFamily="34" charset="-122"/>
                </a:rPr>
                <a:t>$ </a:t>
              </a:r>
              <a:r>
                <a:rPr lang="zh-CN" altLang="zh-CN" sz="1400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ssh-keygen -t rsa -</a:t>
              </a:r>
              <a:r>
                <a:rPr lang="zh-CN" altLang="zh-CN" sz="1400" dirty="0">
                  <a:solidFill>
                    <a:srgbClr val="009999"/>
                  </a:solidFill>
                  <a:latin typeface="Arial Unicode MS" panose="020B0604020202020204" pitchFamily="34" charset="-122"/>
                </a:rPr>
                <a:t>C</a:t>
              </a:r>
              <a:r>
                <a:rPr lang="zh-CN" altLang="zh-CN" sz="1400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 </a:t>
              </a:r>
              <a:r>
                <a:rPr lang="zh-CN" altLang="zh-CN" sz="1400" dirty="0">
                  <a:solidFill>
                    <a:srgbClr val="DD1144"/>
                  </a:solidFill>
                  <a:latin typeface="Arial Unicode MS" panose="020B0604020202020204" pitchFamily="34" charset="-122"/>
                </a:rPr>
                <a:t>"youremail@example.com"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lang="zh-CN" altLang="zh-CN" sz="32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AACFBFCE-BA38-41C5-ABE7-FB3E5AFB610A}"/>
              </a:ext>
            </a:extLst>
          </p:cNvPr>
          <p:cNvGrpSpPr/>
          <p:nvPr/>
        </p:nvGrpSpPr>
        <p:grpSpPr>
          <a:xfrm>
            <a:off x="1586034" y="4250408"/>
            <a:ext cx="5555457" cy="830997"/>
            <a:chOff x="1139457" y="2224672"/>
            <a:chExt cx="5555457" cy="830997"/>
          </a:xfrm>
        </p:grpSpPr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34F74582-FC70-4F0C-AE4A-2B8DEB1B2E88}"/>
                </a:ext>
              </a:extLst>
            </p:cNvPr>
            <p:cNvSpPr/>
            <p:nvPr/>
          </p:nvSpPr>
          <p:spPr>
            <a:xfrm>
              <a:off x="1139457" y="2270054"/>
              <a:ext cx="749594" cy="749594"/>
            </a:xfrm>
            <a:prstGeom prst="ellipse">
              <a:avLst/>
            </a:prstGeom>
            <a:solidFill>
              <a:srgbClr val="CF6B71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3</a:t>
              </a:r>
              <a:endParaRPr lang="zh-CN" altLang="en-US" sz="28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14372DD3-6A9A-4144-8AAC-9B52C4A21968}"/>
                </a:ext>
              </a:extLst>
            </p:cNvPr>
            <p:cNvSpPr txBox="1"/>
            <p:nvPr/>
          </p:nvSpPr>
          <p:spPr>
            <a:xfrm>
              <a:off x="2028252" y="2224672"/>
              <a:ext cx="4666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pPr lv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666666"/>
                  </a:solidFill>
                  <a:latin typeface="Arial" panose="020B0604020202020204" pitchFamily="34" charset="0"/>
                  <a:ea typeface="Helvetica Neue"/>
                </a:rPr>
                <a:t>可以在用户主目录里</a:t>
              </a:r>
              <a:r>
                <a:rPr lang="zh-CN" altLang="zh-CN" sz="1600" dirty="0"/>
                <a:t>找到</a:t>
              </a:r>
              <a:r>
                <a:rPr lang="zh-CN" altLang="zh-CN" sz="1400" dirty="0">
                  <a:solidFill>
                    <a:srgbClr val="DD0055"/>
                  </a:solidFill>
                  <a:latin typeface="Consolas" panose="020B0609020204030204" pitchFamily="49" charset="0"/>
                </a:rPr>
                <a:t>.ssh</a:t>
              </a:r>
              <a:r>
                <a:rPr lang="zh-CN" altLang="zh-CN" sz="1600" dirty="0">
                  <a:solidFill>
                    <a:srgbClr val="666666"/>
                  </a:solidFill>
                  <a:ea typeface="Helvetica Neue"/>
                </a:rPr>
                <a:t>目录，里面有</a:t>
              </a:r>
              <a:r>
                <a:rPr lang="zh-CN" altLang="zh-CN" sz="1400" dirty="0">
                  <a:solidFill>
                    <a:srgbClr val="DD0055"/>
                  </a:solidFill>
                  <a:latin typeface="Consolas" panose="020B0609020204030204" pitchFamily="49" charset="0"/>
                </a:rPr>
                <a:t>id_</a:t>
              </a:r>
              <a:r>
                <a:rPr lang="zh-CN" altLang="zh-CN" sz="1400" dirty="0" smtClean="0">
                  <a:solidFill>
                    <a:srgbClr val="DD0055"/>
                  </a:solidFill>
                  <a:latin typeface="Consolas" panose="020B0609020204030204" pitchFamily="49" charset="0"/>
                </a:rPr>
                <a:t>rsa</a:t>
              </a:r>
              <a:endParaRPr lang="en-US" altLang="zh-CN" sz="1400" dirty="0" smtClean="0">
                <a:solidFill>
                  <a:srgbClr val="DD0055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 smtClean="0">
                  <a:solidFill>
                    <a:srgbClr val="666666"/>
                  </a:solidFill>
                  <a:ea typeface="Helvetica Neue"/>
                </a:rPr>
                <a:t>和</a:t>
              </a:r>
              <a:r>
                <a:rPr lang="zh-CN" altLang="zh-CN" sz="1400" dirty="0">
                  <a:solidFill>
                    <a:srgbClr val="DD0055"/>
                  </a:solidFill>
                  <a:latin typeface="Consolas" panose="020B0609020204030204" pitchFamily="49" charset="0"/>
                </a:rPr>
                <a:t>id_rsa.pub</a:t>
              </a:r>
              <a:r>
                <a:rPr lang="zh-CN" altLang="zh-CN" sz="1600" dirty="0">
                  <a:solidFill>
                    <a:srgbClr val="666666"/>
                  </a:solidFill>
                  <a:ea typeface="Helvetica Neue"/>
                </a:rPr>
                <a:t>两个文件，这两个就是SSH Key的</a:t>
              </a:r>
              <a:r>
                <a:rPr lang="zh-CN" altLang="zh-CN" sz="1600" dirty="0" smtClean="0">
                  <a:solidFill>
                    <a:srgbClr val="666666"/>
                  </a:solidFill>
                  <a:ea typeface="Helvetica Neue"/>
                </a:rPr>
                <a:t>秘</a:t>
              </a:r>
              <a:endParaRPr lang="en-US" altLang="zh-CN" sz="1600" dirty="0" smtClean="0">
                <a:solidFill>
                  <a:srgbClr val="666666"/>
                </a:solidFill>
                <a:ea typeface="Helvetica Neue"/>
              </a:endParaRPr>
            </a:p>
            <a:p>
              <a:pPr lv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 smtClean="0">
                  <a:solidFill>
                    <a:srgbClr val="666666"/>
                  </a:solidFill>
                  <a:ea typeface="Helvetica Neue"/>
                </a:rPr>
                <a:t>钥</a:t>
              </a:r>
              <a:r>
                <a:rPr lang="zh-CN" altLang="zh-CN" sz="1600" dirty="0">
                  <a:solidFill>
                    <a:srgbClr val="666666"/>
                  </a:solidFill>
                  <a:ea typeface="Helvetica Neue"/>
                </a:rPr>
                <a:t>对，</a:t>
              </a:r>
              <a:r>
                <a:rPr lang="zh-CN" altLang="zh-CN" sz="1400" dirty="0">
                  <a:solidFill>
                    <a:srgbClr val="DD0055"/>
                  </a:solidFill>
                  <a:latin typeface="Consolas" panose="020B0609020204030204" pitchFamily="49" charset="0"/>
                </a:rPr>
                <a:t>id_rsa</a:t>
              </a:r>
              <a:r>
                <a:rPr lang="zh-CN" altLang="zh-CN" sz="1600" dirty="0">
                  <a:solidFill>
                    <a:srgbClr val="666666"/>
                  </a:solidFill>
                  <a:ea typeface="Helvetica Neue"/>
                </a:rPr>
                <a:t>是私</a:t>
              </a:r>
              <a:r>
                <a:rPr lang="zh-CN" altLang="zh-CN" sz="1600" dirty="0" smtClean="0">
                  <a:solidFill>
                    <a:srgbClr val="666666"/>
                  </a:solidFill>
                  <a:ea typeface="Helvetica Neue"/>
                </a:rPr>
                <a:t>钥，</a:t>
              </a:r>
              <a:r>
                <a:rPr lang="zh-CN" altLang="zh-CN" sz="1400" dirty="0">
                  <a:solidFill>
                    <a:srgbClr val="DD0055"/>
                  </a:solidFill>
                  <a:latin typeface="Consolas" panose="020B0609020204030204" pitchFamily="49" charset="0"/>
                </a:rPr>
                <a:t>id_rsa.pub</a:t>
              </a:r>
              <a:r>
                <a:rPr lang="zh-CN" altLang="zh-CN" sz="1600" dirty="0">
                  <a:solidFill>
                    <a:srgbClr val="666666"/>
                  </a:solidFill>
                  <a:ea typeface="Helvetica Neue"/>
                </a:rPr>
                <a:t>是公</a:t>
              </a:r>
              <a:r>
                <a:rPr lang="zh-CN" altLang="zh-CN" sz="1600" dirty="0" smtClean="0">
                  <a:solidFill>
                    <a:srgbClr val="666666"/>
                  </a:solidFill>
                  <a:ea typeface="Helvetica Neue"/>
                </a:rPr>
                <a:t>钥</a:t>
              </a:r>
              <a:endParaRPr lang="zh-CN" altLang="zh-CN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9DC52169-E6CC-4C9A-83C6-B72B1AD89FE4}"/>
              </a:ext>
            </a:extLst>
          </p:cNvPr>
          <p:cNvGrpSpPr/>
          <p:nvPr/>
        </p:nvGrpSpPr>
        <p:grpSpPr>
          <a:xfrm>
            <a:off x="1586034" y="5273908"/>
            <a:ext cx="5627465" cy="794976"/>
            <a:chOff x="1139457" y="2224672"/>
            <a:chExt cx="5627465" cy="794976"/>
          </a:xfrm>
        </p:grpSpPr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FB095CFC-9924-474A-98DD-168871683F72}"/>
                </a:ext>
              </a:extLst>
            </p:cNvPr>
            <p:cNvSpPr/>
            <p:nvPr/>
          </p:nvSpPr>
          <p:spPr>
            <a:xfrm>
              <a:off x="1139457" y="2270054"/>
              <a:ext cx="749594" cy="749594"/>
            </a:xfrm>
            <a:prstGeom prst="ellipse">
              <a:avLst/>
            </a:prstGeom>
            <a:solidFill>
              <a:srgbClr val="ECC95D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4</a:t>
              </a:r>
              <a:endParaRPr lang="zh-CN" altLang="en-US" sz="28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C8EAD907-B243-4524-B5BB-48F9C710E76E}"/>
                </a:ext>
              </a:extLst>
            </p:cNvPr>
            <p:cNvSpPr txBox="1"/>
            <p:nvPr/>
          </p:nvSpPr>
          <p:spPr>
            <a:xfrm>
              <a:off x="2028252" y="2224672"/>
              <a:ext cx="4738670" cy="75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 smtClean="0"/>
                <a:t>在</a:t>
              </a:r>
              <a:r>
                <a:rPr lang="en-US" altLang="zh-CN" dirty="0" err="1" smtClean="0"/>
                <a:t>gitlab</a:t>
              </a:r>
              <a:r>
                <a:rPr lang="zh-CN" altLang="en-US" dirty="0" smtClean="0"/>
                <a:t>中的设置里面添加</a:t>
              </a:r>
              <a:r>
                <a:rPr lang="en-US" altLang="zh-CN" dirty="0" err="1" smtClean="0"/>
                <a:t>ssh</a:t>
              </a:r>
              <a:r>
                <a:rPr lang="en-US" altLang="zh-CN" dirty="0" smtClean="0"/>
                <a:t> key</a:t>
              </a:r>
              <a:r>
                <a:rPr lang="zh-CN" altLang="en-US" dirty="0" smtClean="0"/>
                <a:t>，将本机中</a:t>
              </a:r>
              <a:endParaRPr lang="en-US" altLang="zh-CN" dirty="0" smtClean="0"/>
            </a:p>
            <a:p>
              <a:r>
                <a:rPr lang="zh-CN" altLang="en-US" dirty="0" smtClean="0"/>
                <a:t>的</a:t>
              </a:r>
              <a:r>
                <a:rPr lang="zh-CN" altLang="zh-CN" dirty="0">
                  <a:solidFill>
                    <a:srgbClr val="DD0055"/>
                  </a:solidFill>
                  <a:latin typeface="Consolas" panose="020B0609020204030204" pitchFamily="49" charset="0"/>
                </a:rPr>
                <a:t>id_rsa.</a:t>
              </a:r>
              <a:r>
                <a:rPr lang="zh-CN" altLang="zh-CN" dirty="0" smtClean="0">
                  <a:solidFill>
                    <a:srgbClr val="DD0055"/>
                  </a:solidFill>
                  <a:latin typeface="Consolas" panose="020B0609020204030204" pitchFamily="49" charset="0"/>
                </a:rPr>
                <a:t>pub</a:t>
              </a:r>
              <a:r>
                <a:rPr lang="zh-CN" altLang="en-US" dirty="0"/>
                <a:t>公钥复制添加到</a:t>
              </a:r>
              <a:r>
                <a:rPr lang="zh-CN" altLang="en-US" dirty="0" smtClean="0"/>
                <a:t>里面。</a:t>
              </a:r>
              <a:endParaRPr lang="zh-CN" altLang="en-US" dirty="0"/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="" xmlns:a16="http://schemas.microsoft.com/office/drawing/2014/main" id="{E7793051-6A64-4EB0-B42A-F85E8B6FD675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="" xmlns:a16="http://schemas.microsoft.com/office/drawing/2014/main" id="{725FB77E-E73B-4C0A-84FD-6B9BFE5444E3}"/>
              </a:ext>
            </a:extLst>
          </p:cNvPr>
          <p:cNvCxnSpPr>
            <a:cxnSpLocks/>
            <a:stCxn id="33" idx="2"/>
            <a:endCxn id="35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9B984D5D-6E36-4DFC-B6D2-CCF91E28BEE8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264BC8BE-CE7C-4E51-BA2B-2F3DF763DD70}"/>
              </a:ext>
            </a:extLst>
          </p:cNvPr>
          <p:cNvSpPr txBox="1"/>
          <p:nvPr/>
        </p:nvSpPr>
        <p:spPr>
          <a:xfrm>
            <a:off x="4926448" y="689066"/>
            <a:ext cx="23391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添加</a:t>
            </a:r>
            <a:r>
              <a:rPr lang="en-US" altLang="zh-CN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sshkey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593549CD-33A4-4E24-9B4B-EF74D3A42440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="" xmlns:a16="http://schemas.microsoft.com/office/drawing/2014/main" id="{702D372D-4E83-4D1C-86C2-8DAC83FED0F1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530DBDA9-9E79-4F5C-955B-41C3D3AD1443}"/>
              </a:ext>
            </a:extLst>
          </p:cNvPr>
          <p:cNvCxnSpPr>
            <a:cxnSpLocks/>
            <a:stCxn id="38" idx="2"/>
            <a:endCxn id="40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="" xmlns:a16="http://schemas.microsoft.com/office/drawing/2014/main" id="{B42B6D92-6EA8-4FA3-B9A3-235B96E7B975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5D3DEB3-5A77-48AA-842C-9DD2CB1954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9"/>
          <a:stretch/>
        </p:blipFill>
        <p:spPr>
          <a:xfrm>
            <a:off x="7112204" y="1936605"/>
            <a:ext cx="3340385" cy="4934388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44509"/>
            <a:ext cx="65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github-addkey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4" y="833052"/>
            <a:ext cx="8745718" cy="561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-addkey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71" y="1692250"/>
            <a:ext cx="10394497" cy="503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88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18259" y="689066"/>
            <a:ext cx="5955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和远程仓库关联（本地已有代码）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C2AAA4B9-C907-40B6-AD82-DD63DCD87B16}"/>
              </a:ext>
            </a:extLst>
          </p:cNvPr>
          <p:cNvGrpSpPr/>
          <p:nvPr/>
        </p:nvGrpSpPr>
        <p:grpSpPr>
          <a:xfrm>
            <a:off x="1100934" y="2161844"/>
            <a:ext cx="2967479" cy="3898713"/>
            <a:chOff x="1100934" y="2246906"/>
            <a:chExt cx="2967479" cy="3898713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B6A74C48-B08A-487B-A96A-0FEEEC39A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828" y="2246906"/>
              <a:ext cx="1291697" cy="2002896"/>
            </a:xfrm>
            <a:prstGeom prst="rect">
              <a:avLst/>
            </a:prstGeom>
          </p:spPr>
        </p:pic>
        <p:sp>
          <p:nvSpPr>
            <p:cNvPr id="4" name="矩形: 圆角 3">
              <a:extLst>
                <a:ext uri="{FF2B5EF4-FFF2-40B4-BE49-F238E27FC236}">
                  <a16:creationId xmlns="" xmlns:a16="http://schemas.microsoft.com/office/drawing/2014/main" id="{6A3F81DA-7B8E-4AB8-B98F-5E7BE3E18082}"/>
                </a:ext>
              </a:extLst>
            </p:cNvPr>
            <p:cNvSpPr/>
            <p:nvPr/>
          </p:nvSpPr>
          <p:spPr>
            <a:xfrm>
              <a:off x="1282670" y="4561368"/>
              <a:ext cx="2604012" cy="1584251"/>
            </a:xfrm>
            <a:prstGeom prst="roundRect">
              <a:avLst>
                <a:gd name="adj" fmla="val 23378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8B07D9F7-3C70-4716-86C7-9B52E8BBE9E6}"/>
                </a:ext>
              </a:extLst>
            </p:cNvPr>
            <p:cNvSpPr txBox="1"/>
            <p:nvPr/>
          </p:nvSpPr>
          <p:spPr>
            <a:xfrm>
              <a:off x="1100934" y="4807189"/>
              <a:ext cx="2967479" cy="75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在</a:t>
              </a: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gitlab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新建一个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repository</a:t>
              </a:r>
            </a:p>
            <a:p>
              <a:pPr algn="ctr">
                <a:lnSpc>
                  <a:spcPts val="26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（仓库）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05FC48A0-81B7-4A6F-B23C-49AAB2B00F2C}"/>
              </a:ext>
            </a:extLst>
          </p:cNvPr>
          <p:cNvGrpSpPr/>
          <p:nvPr/>
        </p:nvGrpSpPr>
        <p:grpSpPr>
          <a:xfrm>
            <a:off x="4669510" y="2161844"/>
            <a:ext cx="2863284" cy="3986314"/>
            <a:chOff x="1153032" y="2246906"/>
            <a:chExt cx="2863284" cy="3986314"/>
          </a:xfrm>
        </p:grpSpPr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CAA82B3B-BA64-4F2B-8994-C24D8F1D3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828" y="2246906"/>
              <a:ext cx="1291697" cy="2002896"/>
            </a:xfrm>
            <a:prstGeom prst="rect">
              <a:avLst/>
            </a:prstGeom>
          </p:spPr>
        </p:pic>
        <p:sp>
          <p:nvSpPr>
            <p:cNvPr id="34" name="矩形: 圆角 33">
              <a:extLst>
                <a:ext uri="{FF2B5EF4-FFF2-40B4-BE49-F238E27FC236}">
                  <a16:creationId xmlns="" xmlns:a16="http://schemas.microsoft.com/office/drawing/2014/main" id="{76F6C3B6-B28C-4C2F-BB62-0FBA31A61DE4}"/>
                </a:ext>
              </a:extLst>
            </p:cNvPr>
            <p:cNvSpPr/>
            <p:nvPr/>
          </p:nvSpPr>
          <p:spPr>
            <a:xfrm>
              <a:off x="1282670" y="4561368"/>
              <a:ext cx="2604012" cy="1584251"/>
            </a:xfrm>
            <a:prstGeom prst="roundRect">
              <a:avLst>
                <a:gd name="adj" fmla="val 23378"/>
              </a:avLst>
            </a:prstGeom>
            <a:noFill/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DE05D4A1-0E3C-4FAA-8F42-FA1D83900ED4}"/>
                </a:ext>
              </a:extLst>
            </p:cNvPr>
            <p:cNvSpPr txBox="1"/>
            <p:nvPr/>
          </p:nvSpPr>
          <p:spPr>
            <a:xfrm>
              <a:off x="1153032" y="4807189"/>
              <a:ext cx="2863284" cy="1426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在本地已存在</a:t>
              </a: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Git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的仓库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:</a:t>
              </a:r>
            </a:p>
            <a:p>
              <a:pPr algn="ctr">
                <a:lnSpc>
                  <a:spcPts val="2600"/>
                </a:lnSpc>
              </a:pPr>
              <a:r>
                <a:rPr lang="zh-CN" altLang="zh-CN" dirty="0">
                  <a:solidFill>
                    <a:srgbClr val="008080"/>
                  </a:solidFill>
                  <a:latin typeface="Arial Unicode MS" panose="020B0604020202020204" pitchFamily="34" charset="-122"/>
                </a:rPr>
                <a:t>$ </a:t>
              </a:r>
              <a:r>
                <a:rPr lang="zh-CN" altLang="zh-CN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git remote add </a:t>
              </a:r>
              <a:r>
                <a:rPr lang="zh-CN" altLang="zh-CN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origin</a:t>
              </a:r>
              <a:endParaRPr lang="en-US" altLang="zh-CN" dirty="0" smtClean="0">
                <a:solidFill>
                  <a:srgbClr val="444444"/>
                </a:solidFill>
                <a:latin typeface="Arial Unicode MS" panose="020B0604020202020204" pitchFamily="34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zh-CN" altLang="zh-CN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 </a:t>
              </a:r>
              <a:r>
                <a:rPr lang="zh-CN" altLang="zh-CN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git</a:t>
              </a:r>
              <a:r>
                <a:rPr lang="zh-CN" altLang="zh-CN" dirty="0">
                  <a:solidFill>
                    <a:srgbClr val="008080"/>
                  </a:solidFill>
                  <a:latin typeface="Arial Unicode MS" panose="020B0604020202020204" pitchFamily="34" charset="-122"/>
                </a:rPr>
                <a:t>@</a:t>
              </a:r>
              <a:r>
                <a:rPr lang="zh-CN" altLang="zh-CN" dirty="0" smtClean="0">
                  <a:solidFill>
                    <a:srgbClr val="008080"/>
                  </a:solidFill>
                  <a:latin typeface="Arial Unicode MS" panose="020B0604020202020204" pitchFamily="34" charset="-122"/>
                </a:rPr>
                <a:t>git</a:t>
              </a:r>
              <a:r>
                <a:rPr lang="en-US" altLang="zh-CN" dirty="0" err="1" smtClean="0">
                  <a:solidFill>
                    <a:srgbClr val="008080"/>
                  </a:solidFill>
                  <a:latin typeface="Arial Unicode MS" panose="020B0604020202020204" pitchFamily="34" charset="-122"/>
                </a:rPr>
                <a:t>lb</a:t>
              </a:r>
              <a:r>
                <a:rPr lang="zh-CN" altLang="zh-CN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.</a:t>
              </a:r>
              <a:r>
                <a:rPr lang="zh-CN" altLang="zh-CN" dirty="0">
                  <a:solidFill>
                    <a:srgbClr val="990073"/>
                  </a:solidFill>
                  <a:latin typeface="Arial Unicode MS" panose="020B0604020202020204" pitchFamily="34" charset="-122"/>
                </a:rPr>
                <a:t>com</a:t>
              </a:r>
              <a:r>
                <a:rPr lang="zh-CN" altLang="zh-CN" dirty="0" smtClean="0">
                  <a:solidFill>
                    <a:srgbClr val="990073"/>
                  </a:solidFill>
                  <a:latin typeface="Arial Unicode MS" panose="020B0604020202020204" pitchFamily="34" charset="-122"/>
                </a:rPr>
                <a:t>:</a:t>
              </a:r>
              <a:r>
                <a:rPr lang="en-US" altLang="zh-CN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xxx</a:t>
              </a:r>
              <a:r>
                <a:rPr lang="zh-CN" altLang="zh-CN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/</a:t>
              </a:r>
              <a:r>
                <a:rPr lang="en-US" altLang="zh-CN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xxx</a:t>
              </a:r>
              <a:r>
                <a:rPr lang="zh-CN" altLang="zh-CN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.</a:t>
              </a:r>
              <a:r>
                <a:rPr lang="zh-CN" altLang="zh-CN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git</a:t>
              </a:r>
              <a:r>
                <a:rPr lang="zh-CN" altLang="zh-CN" sz="2400" dirty="0"/>
                <a:t> </a:t>
              </a:r>
              <a:endParaRPr lang="zh-CN" altLang="zh-CN" sz="4000" dirty="0">
                <a:latin typeface="Arial" panose="020B0604020202020204" pitchFamily="34" charset="0"/>
              </a:endParaRPr>
            </a:p>
            <a:p>
              <a:pPr algn="ctr">
                <a:lnSpc>
                  <a:spcPts val="2600"/>
                </a:lnSpc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5EAF6FED-8F92-4D40-AA3D-578D69147E29}"/>
              </a:ext>
            </a:extLst>
          </p:cNvPr>
          <p:cNvGrpSpPr/>
          <p:nvPr/>
        </p:nvGrpSpPr>
        <p:grpSpPr>
          <a:xfrm>
            <a:off x="8315625" y="2161844"/>
            <a:ext cx="2941176" cy="4161121"/>
            <a:chOff x="1282670" y="2246906"/>
            <a:chExt cx="2941176" cy="4161121"/>
          </a:xfrm>
        </p:grpSpPr>
        <p:pic>
          <p:nvPicPr>
            <p:cNvPr id="37" name="图片 36">
              <a:extLst>
                <a:ext uri="{FF2B5EF4-FFF2-40B4-BE49-F238E27FC236}">
                  <a16:creationId xmlns="" xmlns:a16="http://schemas.microsoft.com/office/drawing/2014/main" id="{886451B7-04D4-41AD-A23D-F7295E58D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828" y="2246906"/>
              <a:ext cx="1291697" cy="2002896"/>
            </a:xfrm>
            <a:prstGeom prst="rect">
              <a:avLst/>
            </a:prstGeom>
          </p:spPr>
        </p:pic>
        <p:sp>
          <p:nvSpPr>
            <p:cNvPr id="38" name="矩形: 圆角 37">
              <a:extLst>
                <a:ext uri="{FF2B5EF4-FFF2-40B4-BE49-F238E27FC236}">
                  <a16:creationId xmlns="" xmlns:a16="http://schemas.microsoft.com/office/drawing/2014/main" id="{7665F2D8-7918-4F01-B12A-412A9E2869F9}"/>
                </a:ext>
              </a:extLst>
            </p:cNvPr>
            <p:cNvSpPr/>
            <p:nvPr/>
          </p:nvSpPr>
          <p:spPr>
            <a:xfrm>
              <a:off x="1282670" y="4561368"/>
              <a:ext cx="2604012" cy="1584251"/>
            </a:xfrm>
            <a:prstGeom prst="roundRect">
              <a:avLst>
                <a:gd name="adj" fmla="val 23378"/>
              </a:avLst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="" xmlns:a16="http://schemas.microsoft.com/office/drawing/2014/main" id="{62F6B05B-C341-4AAF-8239-074B0123C9D1}"/>
                </a:ext>
              </a:extLst>
            </p:cNvPr>
            <p:cNvSpPr txBox="1"/>
            <p:nvPr/>
          </p:nvSpPr>
          <p:spPr>
            <a:xfrm>
              <a:off x="1286824" y="4561368"/>
              <a:ext cx="2937022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将本地的仓库推送到</a:t>
              </a:r>
              <a:endParaRPr lang="en-US" altLang="zh-CN" dirty="0" smtClean="0">
                <a:solidFill>
                  <a:srgbClr val="444444"/>
                </a:solidFill>
                <a:latin typeface="Arial Unicode MS" panose="020B0604020202020204" pitchFamily="34" charset="-122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远程仓库（</a:t>
              </a:r>
              <a:r>
                <a:rPr lang="en-US" altLang="zh-CN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-u</a:t>
              </a:r>
              <a:r>
                <a:rPr lang="zh-CN" altLang="en-US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是将本地仓库</a:t>
              </a:r>
              <a:endParaRPr lang="en-US" altLang="zh-CN" dirty="0" smtClean="0">
                <a:solidFill>
                  <a:srgbClr val="444444"/>
                </a:solidFill>
                <a:latin typeface="Arial Unicode MS" panose="020B0604020202020204" pitchFamily="34" charset="-122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和远程仓库连接起来</a:t>
              </a:r>
              <a:r>
                <a:rPr lang="zh-CN" altLang="en-US" dirty="0" smtClean="0"/>
                <a:t>在</a:t>
              </a:r>
              <a:endParaRPr lang="en-US" altLang="zh-CN" dirty="0" smtClean="0"/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/>
                <a:t>以后</a:t>
              </a:r>
              <a:r>
                <a:rPr lang="zh-CN" altLang="en-US" dirty="0"/>
                <a:t>的推送或者拉取时</a:t>
              </a:r>
              <a:r>
                <a:rPr lang="zh-CN" altLang="en-US" dirty="0" smtClean="0"/>
                <a:t>就</a:t>
              </a:r>
              <a:endParaRPr lang="en-US" altLang="zh-CN" dirty="0" smtClean="0"/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/>
                <a:t>可以</a:t>
              </a:r>
              <a:r>
                <a:rPr lang="zh-CN" altLang="en-US" dirty="0"/>
                <a:t>简化命令</a:t>
              </a:r>
              <a:r>
                <a:rPr lang="zh-CN" altLang="en-US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）</a:t>
              </a:r>
              <a:endParaRPr lang="en-US" altLang="zh-CN" dirty="0" smtClean="0">
                <a:solidFill>
                  <a:srgbClr val="444444"/>
                </a:solidFill>
                <a:latin typeface="Arial Unicode MS" panose="020B0604020202020204" pitchFamily="34" charset="-122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 smtClean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$ </a:t>
              </a:r>
              <a:r>
                <a:rPr lang="zh-CN" altLang="zh-CN" dirty="0">
                  <a:solidFill>
                    <a:srgbClr val="444444"/>
                  </a:solidFill>
                  <a:latin typeface="Arial Unicode MS" panose="020B0604020202020204" pitchFamily="34" charset="-122"/>
                </a:rPr>
                <a:t>git push -u origin master</a:t>
              </a:r>
              <a:r>
                <a:rPr lang="zh-CN" altLang="zh-CN" sz="2400" dirty="0"/>
                <a:t> </a:t>
              </a:r>
              <a:endParaRPr lang="zh-CN" altLang="zh-CN" sz="4000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44509"/>
            <a:ext cx="65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44509"/>
            <a:ext cx="65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4" y="0"/>
            <a:ext cx="10267950" cy="6610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821" y="0"/>
            <a:ext cx="9382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268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3D64BA2-560D-487E-8548-05F99FAB9E3E}"/>
              </a:ext>
            </a:extLst>
          </p:cNvPr>
          <p:cNvGrpSpPr/>
          <p:nvPr/>
        </p:nvGrpSpPr>
        <p:grpSpPr>
          <a:xfrm>
            <a:off x="6535074" y="1993396"/>
            <a:ext cx="3500252" cy="839323"/>
            <a:chOff x="6258623" y="2105889"/>
            <a:chExt cx="3500252" cy="839323"/>
          </a:xfrm>
        </p:grpSpPr>
        <p:sp>
          <p:nvSpPr>
            <p:cNvPr id="10" name="Freeform 45">
              <a:extLst>
                <a:ext uri="{FF2B5EF4-FFF2-40B4-BE49-F238E27FC236}">
                  <a16:creationId xmlns="" xmlns:a16="http://schemas.microsoft.com/office/drawing/2014/main" id="{B2ED4E97-C077-40FE-AA2A-B4EA42C5E9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623" y="2105889"/>
              <a:ext cx="839323" cy="83932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E1AD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A9BB0EC1-4C81-4EA0-91DD-7373C4A68749}"/>
                </a:ext>
              </a:extLst>
            </p:cNvPr>
            <p:cNvSpPr txBox="1"/>
            <p:nvPr/>
          </p:nvSpPr>
          <p:spPr>
            <a:xfrm>
              <a:off x="7259473" y="2105889"/>
              <a:ext cx="2499402" cy="397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 smtClean="0"/>
                <a:t>先</a:t>
              </a:r>
              <a:r>
                <a:rPr lang="en-US" altLang="zh-CN" dirty="0" smtClean="0"/>
                <a:t>$</a:t>
              </a:r>
              <a:r>
                <a:rPr lang="zh-CN" altLang="en-US" dirty="0" smtClean="0"/>
                <a:t> </a:t>
              </a:r>
              <a:r>
                <a:rPr lang="en-US" altLang="zh-CN" dirty="0" err="1" smtClean="0"/>
                <a:t>git</a:t>
              </a:r>
              <a:r>
                <a:rPr lang="en-US" altLang="zh-CN" dirty="0" smtClean="0"/>
                <a:t> clone </a:t>
              </a:r>
              <a:r>
                <a:rPr lang="zh-CN" altLang="en-US" dirty="0" smtClean="0"/>
                <a:t>远程仓库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68EF015F-90E0-44B0-9AE1-69E8ABE781A1}"/>
              </a:ext>
            </a:extLst>
          </p:cNvPr>
          <p:cNvGrpSpPr/>
          <p:nvPr/>
        </p:nvGrpSpPr>
        <p:grpSpPr>
          <a:xfrm>
            <a:off x="6535074" y="3090945"/>
            <a:ext cx="3493840" cy="1064779"/>
            <a:chOff x="6258623" y="2105889"/>
            <a:chExt cx="3493840" cy="1064779"/>
          </a:xfrm>
        </p:grpSpPr>
        <p:sp>
          <p:nvSpPr>
            <p:cNvPr id="14" name="Freeform 45">
              <a:extLst>
                <a:ext uri="{FF2B5EF4-FFF2-40B4-BE49-F238E27FC236}">
                  <a16:creationId xmlns="" xmlns:a16="http://schemas.microsoft.com/office/drawing/2014/main" id="{C4130A52-ADA7-4484-BEB4-33A743063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623" y="2105889"/>
              <a:ext cx="839323" cy="83932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8CC5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BF42F4AE-DE01-4593-B2DE-15639CF4459F}"/>
                </a:ext>
              </a:extLst>
            </p:cNvPr>
            <p:cNvSpPr txBox="1"/>
            <p:nvPr/>
          </p:nvSpPr>
          <p:spPr>
            <a:xfrm>
              <a:off x="7259473" y="2105889"/>
              <a:ext cx="2492990" cy="1064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接下来就可以修改直接</a:t>
              </a:r>
              <a:endParaRPr lang="en-US" altLang="zh-CN" dirty="0"/>
            </a:p>
            <a:p>
              <a:r>
                <a:rPr lang="en-US" altLang="zh-CN" dirty="0"/>
                <a:t>$ </a:t>
              </a:r>
              <a:r>
                <a:rPr lang="en-US" altLang="zh-CN" dirty="0" err="1"/>
                <a:t>git</a:t>
              </a:r>
              <a:r>
                <a:rPr lang="en-US" altLang="zh-CN" dirty="0"/>
                <a:t> pull  </a:t>
              </a:r>
              <a:r>
                <a:rPr lang="zh-CN" altLang="en-US" dirty="0"/>
                <a:t>和</a:t>
              </a:r>
              <a:endParaRPr lang="en-US" altLang="zh-CN" dirty="0"/>
            </a:p>
            <a:p>
              <a:r>
                <a:rPr lang="en-US" altLang="zh-CN" dirty="0"/>
                <a:t>$ </a:t>
              </a:r>
              <a:r>
                <a:rPr lang="en-US" altLang="zh-CN" dirty="0" err="1"/>
                <a:t>git</a:t>
              </a:r>
              <a:r>
                <a:rPr lang="en-US" altLang="zh-CN" dirty="0"/>
                <a:t> push 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953B044-B569-4096-9F50-8239CEBA15ED}"/>
              </a:ext>
            </a:extLst>
          </p:cNvPr>
          <p:cNvGrpSpPr/>
          <p:nvPr/>
        </p:nvGrpSpPr>
        <p:grpSpPr>
          <a:xfrm>
            <a:off x="6535074" y="4188494"/>
            <a:ext cx="4981427" cy="839323"/>
            <a:chOff x="6258623" y="2105889"/>
            <a:chExt cx="4981427" cy="839323"/>
          </a:xfrm>
        </p:grpSpPr>
        <p:sp>
          <p:nvSpPr>
            <p:cNvPr id="22" name="Freeform 45">
              <a:extLst>
                <a:ext uri="{FF2B5EF4-FFF2-40B4-BE49-F238E27FC236}">
                  <a16:creationId xmlns="" xmlns:a16="http://schemas.microsoft.com/office/drawing/2014/main" id="{14AEEAF0-1DAE-4B18-8662-80FD600937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623" y="2105889"/>
              <a:ext cx="839323" cy="83932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CF6B7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E3757CE6-4600-4124-9837-F442D11B8E74}"/>
                </a:ext>
              </a:extLst>
            </p:cNvPr>
            <p:cNvSpPr txBox="1"/>
            <p:nvPr/>
          </p:nvSpPr>
          <p:spPr>
            <a:xfrm>
              <a:off x="7259473" y="2105889"/>
              <a:ext cx="3980577" cy="731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dirty="0"/>
                <a:t>推荐用</a:t>
              </a:r>
              <a:r>
                <a:rPr lang="en-US" altLang="zh-CN" dirty="0" err="1"/>
                <a:t>git</a:t>
              </a:r>
              <a:r>
                <a:rPr lang="en-US" altLang="zh-CN" dirty="0"/>
                <a:t> </a:t>
              </a:r>
              <a:r>
                <a:rPr lang="zh-CN" altLang="en-US" dirty="0"/>
                <a:t>协议，速度快，并且不需要</a:t>
              </a:r>
              <a:endParaRPr lang="en-US" altLang="zh-CN" dirty="0"/>
            </a:p>
            <a:p>
              <a:r>
                <a:rPr lang="zh-CN" altLang="en-US" dirty="0"/>
                <a:t>每次输入账号密码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440F297-FA00-4D7E-9497-3D85A56C1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0" y="1927929"/>
            <a:ext cx="4658421" cy="4658421"/>
          </a:xfrm>
          <a:prstGeom prst="rect">
            <a:avLst/>
          </a:prstGeom>
        </p:spPr>
      </p:pic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72FCFB88-8154-45D0-921F-DA41088AE517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D3161043-3FD3-4DB8-9505-B79FEBF04BFE}"/>
              </a:ext>
            </a:extLst>
          </p:cNvPr>
          <p:cNvCxnSpPr>
            <a:cxnSpLocks/>
            <a:stCxn id="30" idx="2"/>
            <a:endCxn id="32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45619ABE-0802-44A5-BFA1-008D86BC30EA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D721C00B-2B99-4D42-B7CD-73AACFF15ACF}"/>
              </a:ext>
            </a:extLst>
          </p:cNvPr>
          <p:cNvSpPr txBox="1"/>
          <p:nvPr/>
        </p:nvSpPr>
        <p:spPr>
          <a:xfrm>
            <a:off x="3502979" y="689066"/>
            <a:ext cx="5186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拉取远程仓库（本地无代码）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A1B06194-0691-4399-A301-77CD80D5CAE7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02998943-A164-4FCC-8267-284F86B39BA3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="" xmlns:a16="http://schemas.microsoft.com/office/drawing/2014/main" id="{68FB255A-77F9-4957-9429-422522D7B314}"/>
              </a:ext>
            </a:extLst>
          </p:cNvPr>
          <p:cNvCxnSpPr>
            <a:cxnSpLocks/>
            <a:stCxn id="35" idx="2"/>
            <a:endCxn id="37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EDB56163-9560-4491-AF66-8DC00B75264D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30" y="2628958"/>
            <a:ext cx="7391287" cy="16866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750" y="4823837"/>
            <a:ext cx="7724850" cy="18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417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683</Words>
  <Application>Microsoft Office PowerPoint</Application>
  <PresentationFormat>宽屏</PresentationFormat>
  <Paragraphs>126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 Unicode MS</vt:lpstr>
      <vt:lpstr>Helvetica Neue</vt:lpstr>
      <vt:lpstr>Menlo</vt:lpstr>
      <vt:lpstr>等线</vt:lpstr>
      <vt:lpstr>等线 Light</vt:lpstr>
      <vt:lpstr>汉仪雅酷黑W</vt:lpstr>
      <vt:lpstr>苹方 常规</vt:lpstr>
      <vt:lpstr>苹方 中等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朱峰</cp:lastModifiedBy>
  <cp:revision>208</cp:revision>
  <dcterms:created xsi:type="dcterms:W3CDTF">2018-03-07T13:05:52Z</dcterms:created>
  <dcterms:modified xsi:type="dcterms:W3CDTF">2018-12-10T08:34:32Z</dcterms:modified>
</cp:coreProperties>
</file>