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slideLayouts/slideLayout2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21"/>
  </p:notesMasterIdLst>
  <p:handoutMasterIdLst>
    <p:handoutMasterId r:id="rId22"/>
  </p:handoutMasterIdLst>
  <p:sldIdLst>
    <p:sldId id="256" r:id="rId10"/>
    <p:sldId id="257" r:id="rId11"/>
    <p:sldId id="261" r:id="rId12"/>
    <p:sldId id="262" r:id="rId13"/>
    <p:sldId id="260" r:id="rId14"/>
    <p:sldId id="265" r:id="rId15"/>
    <p:sldId id="259" r:id="rId16"/>
    <p:sldId id="263" r:id="rId17"/>
    <p:sldId id="264" r:id="rId18"/>
    <p:sldId id="267"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0028"/>
    <a:srgbClr val="90152A"/>
    <a:srgbClr val="DF7023"/>
    <a:srgbClr val="B12C3D"/>
    <a:srgbClr val="0F787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87483" autoAdjust="0"/>
  </p:normalViewPr>
  <p:slideViewPr>
    <p:cSldViewPr snapToGrid="0">
      <p:cViewPr varScale="1">
        <p:scale>
          <a:sx n="111" d="100"/>
          <a:sy n="111" d="100"/>
        </p:scale>
        <p:origin x="2096"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5/19/20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5/19/20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copus.co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www.elsevier.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copu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elsevier.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1</a:t>
            </a:fld>
            <a:endParaRPr lang="en-US"/>
          </a:p>
        </p:txBody>
      </p:sp>
    </p:spTree>
    <p:extLst>
      <p:ext uri="{BB962C8B-B14F-4D97-AF65-F5344CB8AC3E}">
        <p14:creationId xmlns:p14="http://schemas.microsoft.com/office/powerpoint/2010/main" val="1071583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10</a:t>
            </a:fld>
            <a:endParaRPr lang="en-US"/>
          </a:p>
        </p:txBody>
      </p:sp>
    </p:spTree>
    <p:extLst>
      <p:ext uri="{BB962C8B-B14F-4D97-AF65-F5344CB8AC3E}">
        <p14:creationId xmlns:p14="http://schemas.microsoft.com/office/powerpoint/2010/main" val="2778165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Why</a:t>
            </a:r>
            <a:r>
              <a:rPr lang="zh-CN" altLang="en-US" dirty="0"/>
              <a:t> </a:t>
            </a:r>
            <a:r>
              <a:rPr lang="en-US" altLang="zh-CN" dirty="0"/>
              <a:t>still</a:t>
            </a:r>
            <a:r>
              <a:rPr lang="zh-CN" altLang="en-US" dirty="0"/>
              <a:t> </a:t>
            </a:r>
            <a:r>
              <a:rPr lang="en-US" altLang="zh-CN" dirty="0"/>
              <a:t>choose</a:t>
            </a:r>
            <a:r>
              <a:rPr lang="zh-CN" altLang="en-US" dirty="0"/>
              <a:t> </a:t>
            </a:r>
            <a:r>
              <a:rPr lang="en-US" altLang="zh-CN" dirty="0"/>
              <a:t>Scopus:</a:t>
            </a:r>
          </a:p>
          <a:p>
            <a:r>
              <a:rPr lang="zh-CN" altLang="en-US" dirty="0"/>
              <a:t> </a:t>
            </a:r>
            <a:r>
              <a:rPr lang="en-US" altLang="zh-CN" dirty="0"/>
              <a:t>it</a:t>
            </a:r>
            <a:r>
              <a:rPr lang="zh-CN" altLang="en-US" dirty="0"/>
              <a:t> </a:t>
            </a:r>
            <a:r>
              <a:rPr lang="en-US" altLang="zh-CN" dirty="0"/>
              <a:t>is</a:t>
            </a:r>
            <a:r>
              <a:rPr lang="zh-CN" altLang="en-US" dirty="0"/>
              <a:t> </a:t>
            </a:r>
            <a:r>
              <a:rPr lang="en-US" altLang="zh-CN" dirty="0"/>
              <a:t>representative</a:t>
            </a:r>
            <a:r>
              <a:rPr lang="zh-CN" altLang="en-US" dirty="0"/>
              <a:t> </a:t>
            </a:r>
            <a:r>
              <a:rPr lang="en-US" altLang="zh-CN" dirty="0"/>
              <a:t>and</a:t>
            </a:r>
            <a:r>
              <a:rPr lang="zh-CN" altLang="en-US" dirty="0"/>
              <a:t> </a:t>
            </a:r>
            <a:r>
              <a:rPr lang="en-US" altLang="zh-CN" dirty="0"/>
              <a:t>official</a:t>
            </a:r>
            <a:r>
              <a:rPr lang="zh-CN" altLang="en-US" dirty="0"/>
              <a:t> </a:t>
            </a:r>
            <a:r>
              <a:rPr lang="en-US" altLang="zh-CN" dirty="0"/>
              <a:t>given</a:t>
            </a:r>
            <a:r>
              <a:rPr lang="zh-CN" altLang="en-US" dirty="0"/>
              <a:t> </a:t>
            </a:r>
            <a:r>
              <a:rPr lang="en-US" altLang="zh-CN" dirty="0"/>
              <a:t>its</a:t>
            </a:r>
            <a:r>
              <a:rPr lang="zh-CN" altLang="en-US" dirty="0"/>
              <a:t> </a:t>
            </a:r>
            <a:r>
              <a:rPr lang="en-US" altLang="zh-CN" dirty="0"/>
              <a:t>huge</a:t>
            </a:r>
            <a:r>
              <a:rPr lang="zh-CN" altLang="en-US" dirty="0"/>
              <a:t> </a:t>
            </a:r>
            <a:r>
              <a:rPr lang="en-US" altLang="zh-CN" dirty="0"/>
              <a:t>academic</a:t>
            </a:r>
            <a:r>
              <a:rPr lang="zh-CN" altLang="en-US" dirty="0"/>
              <a:t> </a:t>
            </a:r>
            <a:r>
              <a:rPr lang="en-US" altLang="zh-CN" dirty="0"/>
              <a:t>database.</a:t>
            </a:r>
            <a:r>
              <a:rPr lang="zh-CN" altLang="en-US" dirty="0"/>
              <a:t> </a:t>
            </a:r>
            <a:r>
              <a:rPr lang="en-US" altLang="zh-CN" dirty="0"/>
              <a:t>Many</a:t>
            </a:r>
            <a:r>
              <a:rPr lang="zh-CN" altLang="en-US" dirty="0"/>
              <a:t> </a:t>
            </a:r>
            <a:r>
              <a:rPr lang="en-US" altLang="zh-CN" dirty="0"/>
              <a:t>popular</a:t>
            </a:r>
            <a:r>
              <a:rPr lang="zh-CN" altLang="en-US" dirty="0"/>
              <a:t> </a:t>
            </a:r>
            <a:r>
              <a:rPr lang="en-US" altLang="zh-CN" dirty="0"/>
              <a:t>academic</a:t>
            </a:r>
            <a:r>
              <a:rPr lang="zh-CN" altLang="en-US" dirty="0"/>
              <a:t> </a:t>
            </a:r>
            <a:r>
              <a:rPr lang="en-US" altLang="zh-CN" dirty="0"/>
              <a:t>rankings</a:t>
            </a:r>
            <a:r>
              <a:rPr lang="zh-CN" altLang="en-US" dirty="0"/>
              <a:t> </a:t>
            </a:r>
            <a:r>
              <a:rPr lang="en-US" altLang="zh-CN" dirty="0"/>
              <a:t>are</a:t>
            </a:r>
            <a:r>
              <a:rPr lang="zh-CN" altLang="en-US" dirty="0"/>
              <a:t> </a:t>
            </a:r>
            <a:r>
              <a:rPr lang="en-US" altLang="zh-CN" dirty="0"/>
              <a:t>referred</a:t>
            </a:r>
            <a:r>
              <a:rPr lang="zh-CN" altLang="en-US" dirty="0"/>
              <a:t> </a:t>
            </a:r>
            <a:r>
              <a:rPr lang="en-US" altLang="zh-CN" dirty="0"/>
              <a:t>to</a:t>
            </a:r>
            <a:r>
              <a:rPr lang="zh-CN" altLang="en-US" dirty="0"/>
              <a:t> </a:t>
            </a:r>
            <a:r>
              <a:rPr lang="en-US" altLang="zh-CN" dirty="0"/>
              <a:t>its</a:t>
            </a:r>
            <a:r>
              <a:rPr lang="zh-CN" altLang="en-US" dirty="0"/>
              <a:t> </a:t>
            </a:r>
            <a:r>
              <a:rPr lang="en-US" altLang="zh-CN" dirty="0"/>
              <a:t>data.</a:t>
            </a:r>
          </a:p>
          <a:p>
            <a:r>
              <a:rPr lang="en-US" altLang="zh-CN" dirty="0"/>
              <a:t>Its</a:t>
            </a:r>
            <a:r>
              <a:rPr lang="zh-CN" altLang="en-US" dirty="0"/>
              <a:t> </a:t>
            </a:r>
            <a:r>
              <a:rPr lang="en-US" altLang="zh-CN" dirty="0"/>
              <a:t>API</a:t>
            </a:r>
            <a:r>
              <a:rPr lang="zh-CN" altLang="en-US" dirty="0"/>
              <a:t> </a:t>
            </a:r>
            <a:r>
              <a:rPr lang="en-US" altLang="zh-CN" dirty="0"/>
              <a:t>allows</a:t>
            </a:r>
            <a:r>
              <a:rPr lang="zh-CN" altLang="en-US" dirty="0"/>
              <a:t> </a:t>
            </a:r>
            <a:r>
              <a:rPr lang="en-US" altLang="zh-CN" dirty="0"/>
              <a:t>us</a:t>
            </a:r>
            <a:r>
              <a:rPr lang="zh-CN" altLang="en-US" dirty="0"/>
              <a:t> </a:t>
            </a:r>
            <a:r>
              <a:rPr lang="en-US" altLang="zh-CN" dirty="0"/>
              <a:t>to</a:t>
            </a:r>
            <a:r>
              <a:rPr lang="zh-CN" altLang="en-US" dirty="0"/>
              <a:t> </a:t>
            </a:r>
            <a:r>
              <a:rPr lang="en-US" altLang="zh-CN" dirty="0"/>
              <a:t>access</a:t>
            </a:r>
            <a:r>
              <a:rPr lang="zh-CN" altLang="en-US" dirty="0"/>
              <a:t> </a:t>
            </a:r>
            <a:r>
              <a:rPr lang="en-US" altLang="zh-CN" dirty="0"/>
              <a:t>more</a:t>
            </a:r>
            <a:r>
              <a:rPr lang="zh-CN" altLang="en-US" dirty="0"/>
              <a:t>  </a:t>
            </a:r>
            <a:r>
              <a:rPr lang="en-US" altLang="zh-CN" dirty="0"/>
              <a:t>paper</a:t>
            </a:r>
            <a:r>
              <a:rPr lang="zh-CN" altLang="en-US" dirty="0"/>
              <a:t> </a:t>
            </a:r>
            <a:r>
              <a:rPr lang="en-US" altLang="zh-CN" dirty="0"/>
              <a:t>and</a:t>
            </a:r>
            <a:r>
              <a:rPr lang="zh-CN" altLang="en-US" dirty="0"/>
              <a:t> </a:t>
            </a:r>
            <a:r>
              <a:rPr lang="en-US" altLang="zh-CN" dirty="0"/>
              <a:t>author</a:t>
            </a:r>
            <a:r>
              <a:rPr lang="zh-CN" altLang="en-US" dirty="0"/>
              <a:t> </a:t>
            </a:r>
            <a:r>
              <a:rPr lang="en-US" altLang="zh-CN" dirty="0"/>
              <a:t>information</a:t>
            </a:r>
            <a:r>
              <a:rPr lang="zh-CN" altLang="en-US" dirty="0"/>
              <a:t> </a:t>
            </a:r>
            <a:r>
              <a:rPr lang="en-US" altLang="zh-CN" dirty="0"/>
              <a:t>than</a:t>
            </a:r>
            <a:r>
              <a:rPr lang="zh-CN" altLang="en-US" dirty="0"/>
              <a:t> </a:t>
            </a:r>
            <a:r>
              <a:rPr lang="en-US" altLang="zh-CN" dirty="0"/>
              <a:t>Google</a:t>
            </a:r>
            <a:r>
              <a:rPr lang="zh-CN" altLang="en-US" dirty="0"/>
              <a:t> </a:t>
            </a:r>
            <a:r>
              <a:rPr lang="en-US" altLang="zh-CN" dirty="0"/>
              <a:t>Scholar</a:t>
            </a:r>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11</a:t>
            </a:fld>
            <a:endParaRPr lang="en-US"/>
          </a:p>
        </p:txBody>
      </p:sp>
    </p:spTree>
    <p:extLst>
      <p:ext uri="{BB962C8B-B14F-4D97-AF65-F5344CB8AC3E}">
        <p14:creationId xmlns:p14="http://schemas.microsoft.com/office/powerpoint/2010/main" val="105411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Scopus is the largest abstract and citation database of peer-reviewed literature: scientific journals, books and conference proceedings. </a:t>
            </a:r>
          </a:p>
          <a:p>
            <a:r>
              <a:rPr lang="en-US" sz="1200" b="0" i="0" kern="1200" dirty="0">
                <a:solidFill>
                  <a:schemeClr val="tx1"/>
                </a:solidFill>
                <a:effectLst/>
                <a:latin typeface="+mn-lt"/>
                <a:ea typeface="+mn-ea"/>
                <a:cs typeface="+mn-cs"/>
              </a:rPr>
              <a:t>Delivering a comprehensive overview of the world's research output in the fields of science, technology, medicine, social sciences, and arts and humanities, Scopus features smart tools to track, analyze and visualize research.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SCImago</a:t>
            </a:r>
            <a:r>
              <a:rPr lang="en-US" sz="1200" b="0" i="0" kern="1200" dirty="0">
                <a:solidFill>
                  <a:schemeClr val="tx1"/>
                </a:solidFill>
                <a:effectLst/>
                <a:latin typeface="+mn-lt"/>
                <a:ea typeface="+mn-ea"/>
                <a:cs typeface="+mn-cs"/>
              </a:rPr>
              <a:t> Journal &amp; Country Rank is a publicly available portal that includes the journals and country scientific indicators developed from the information contained in the </a:t>
            </a:r>
            <a:r>
              <a:rPr lang="en-US" sz="1200" b="0" i="0" u="none" strike="noStrike" kern="1200" dirty="0">
                <a:solidFill>
                  <a:schemeClr val="tx1"/>
                </a:solidFill>
                <a:effectLst/>
                <a:latin typeface="+mn-lt"/>
                <a:ea typeface="+mn-ea"/>
                <a:cs typeface="+mn-cs"/>
                <a:hlinkClick r:id="rId3"/>
              </a:rPr>
              <a:t>Scopus®</a:t>
            </a:r>
            <a:r>
              <a:rPr lang="en-US" sz="1200" b="0" i="0" kern="1200" dirty="0">
                <a:solidFill>
                  <a:schemeClr val="tx1"/>
                </a:solidFill>
                <a:effectLst/>
                <a:latin typeface="+mn-lt"/>
                <a:ea typeface="+mn-ea"/>
                <a:cs typeface="+mn-cs"/>
              </a:rPr>
              <a:t> database (</a:t>
            </a:r>
            <a:r>
              <a:rPr lang="en-US" sz="1200" b="0" i="0" u="none" strike="noStrike" kern="1200" dirty="0">
                <a:solidFill>
                  <a:schemeClr val="tx1"/>
                </a:solidFill>
                <a:effectLst/>
                <a:latin typeface="+mn-lt"/>
                <a:ea typeface="+mn-ea"/>
                <a:cs typeface="+mn-cs"/>
                <a:hlinkClick r:id="rId4"/>
              </a:rPr>
              <a:t>Elsevier B.V.</a:t>
            </a:r>
            <a:r>
              <a:rPr lang="en-US" sz="1200" b="0" i="0" kern="1200" dirty="0">
                <a:solidFill>
                  <a:schemeClr val="tx1"/>
                </a:solidFill>
                <a:effectLst/>
                <a:latin typeface="+mn-lt"/>
                <a:ea typeface="+mn-ea"/>
                <a:cs typeface="+mn-cs"/>
              </a:rPr>
              <a:t>). These indicators can be used to assess and analyze scientific domains. Journals can be compared or analyzed separately.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Center for World University Rankings (CWUR) is a leading consulting organization providing policy advice, strategic insights, and consulting services to governments and universities to improve educational and research outcomes.</a:t>
            </a:r>
          </a:p>
          <a:p>
            <a:r>
              <a:rPr lang="en-US" sz="1200" b="0" i="0" kern="1200" dirty="0">
                <a:solidFill>
                  <a:schemeClr val="tx1"/>
                </a:solidFill>
                <a:effectLst/>
                <a:latin typeface="+mn-lt"/>
                <a:ea typeface="+mn-ea"/>
                <a:cs typeface="+mn-cs"/>
              </a:rPr>
              <a:t>Since 2012, CWUR has been publishing the only academic ranking of global universities that assesses the quality of education, alumni employment, research output, and citations without relying on surveys and university data submissions.</a:t>
            </a:r>
          </a:p>
          <a:p>
            <a:endParaRPr lang="en-US" dirty="0"/>
          </a:p>
          <a:p>
            <a:endParaRPr lang="en-US" dirty="0"/>
          </a:p>
          <a:p>
            <a:r>
              <a:rPr lang="en-US" altLang="zh-CN" dirty="0"/>
              <a:t>Since</a:t>
            </a:r>
            <a:r>
              <a:rPr lang="zh-CN" altLang="en-US" dirty="0"/>
              <a:t> </a:t>
            </a:r>
            <a:r>
              <a:rPr lang="en-US" altLang="zh-CN" dirty="0"/>
              <a:t>our</a:t>
            </a:r>
            <a:r>
              <a:rPr lang="zh-CN" altLang="en-US" dirty="0"/>
              <a:t> </a:t>
            </a:r>
            <a:r>
              <a:rPr lang="en-US" altLang="zh-CN" dirty="0"/>
              <a:t>target</a:t>
            </a:r>
            <a:r>
              <a:rPr lang="zh-CN" altLang="en-US" dirty="0"/>
              <a:t> </a:t>
            </a:r>
            <a:r>
              <a:rPr lang="en-US" altLang="zh-CN" dirty="0"/>
              <a:t>paper</a:t>
            </a:r>
            <a:r>
              <a:rPr lang="zh-CN" altLang="en-US" dirty="0"/>
              <a:t> </a:t>
            </a:r>
            <a:r>
              <a:rPr lang="en-US" altLang="zh-CN" dirty="0"/>
              <a:t>set</a:t>
            </a:r>
            <a:r>
              <a:rPr lang="zh-CN" altLang="en-US" dirty="0"/>
              <a:t> </a:t>
            </a:r>
            <a:r>
              <a:rPr lang="en-US" altLang="zh-CN" dirty="0"/>
              <a:t>contains</a:t>
            </a:r>
            <a:r>
              <a:rPr lang="zh-CN" altLang="en-US" dirty="0"/>
              <a:t> </a:t>
            </a:r>
            <a:r>
              <a:rPr lang="en-US" altLang="zh-CN" dirty="0"/>
              <a:t>works</a:t>
            </a:r>
            <a:r>
              <a:rPr lang="zh-CN" altLang="en-US" dirty="0"/>
              <a:t> </a:t>
            </a:r>
            <a:r>
              <a:rPr lang="en-US" altLang="zh-CN" dirty="0"/>
              <a:t>from</a:t>
            </a:r>
            <a:r>
              <a:rPr lang="zh-CN" altLang="en-US" dirty="0"/>
              <a:t> </a:t>
            </a:r>
            <a:r>
              <a:rPr lang="en-US" altLang="zh-CN" dirty="0"/>
              <a:t>multiple</a:t>
            </a:r>
            <a:r>
              <a:rPr lang="zh-CN" altLang="en-US" dirty="0"/>
              <a:t> </a:t>
            </a:r>
            <a:r>
              <a:rPr lang="en-US" altLang="zh-CN" dirty="0"/>
              <a:t>nations,</a:t>
            </a:r>
            <a:r>
              <a:rPr lang="zh-CN" altLang="en-US" dirty="0"/>
              <a:t> </a:t>
            </a:r>
            <a:r>
              <a:rPr lang="en-US" altLang="zh-CN" dirty="0"/>
              <a:t>for</a:t>
            </a:r>
            <a:r>
              <a:rPr lang="zh-CN" altLang="en-US" dirty="0"/>
              <a:t> </a:t>
            </a:r>
            <a:r>
              <a:rPr lang="en-US" altLang="zh-CN" dirty="0"/>
              <a:t>the</a:t>
            </a:r>
            <a:r>
              <a:rPr lang="zh-CN" altLang="en-US" dirty="0"/>
              <a:t> </a:t>
            </a:r>
            <a:r>
              <a:rPr lang="en-US" altLang="zh-CN" dirty="0"/>
              <a:t>institution</a:t>
            </a:r>
            <a:r>
              <a:rPr lang="zh-CN" altLang="en-US" dirty="0"/>
              <a:t> </a:t>
            </a:r>
            <a:r>
              <a:rPr lang="en-US" altLang="zh-CN" dirty="0"/>
              <a:t>ranking</a:t>
            </a:r>
            <a:r>
              <a:rPr lang="zh-CN" altLang="en-US" dirty="0"/>
              <a:t> </a:t>
            </a:r>
            <a:r>
              <a:rPr lang="en-US" altLang="zh-CN" dirty="0"/>
              <a:t>and</a:t>
            </a:r>
            <a:r>
              <a:rPr lang="zh-CN" altLang="en-US" dirty="0"/>
              <a:t> </a:t>
            </a:r>
            <a:r>
              <a:rPr lang="en-US" altLang="zh-CN" dirty="0" err="1"/>
              <a:t>Jornal</a:t>
            </a:r>
            <a:r>
              <a:rPr lang="zh-CN" altLang="en-US" dirty="0"/>
              <a:t> </a:t>
            </a:r>
            <a:r>
              <a:rPr lang="en-US" altLang="zh-CN" dirty="0"/>
              <a:t>ranking,</a:t>
            </a:r>
            <a:r>
              <a:rPr lang="zh-CN" altLang="en-US" dirty="0"/>
              <a:t> </a:t>
            </a:r>
            <a:r>
              <a:rPr lang="en-US" altLang="zh-CN" dirty="0"/>
              <a:t>we</a:t>
            </a:r>
            <a:r>
              <a:rPr lang="zh-CN" altLang="en-US" dirty="0"/>
              <a:t> </a:t>
            </a:r>
            <a:r>
              <a:rPr lang="en-US" altLang="zh-CN" dirty="0"/>
              <a:t>choose</a:t>
            </a:r>
            <a:r>
              <a:rPr lang="zh-CN" altLang="en-US" dirty="0"/>
              <a:t> </a:t>
            </a:r>
            <a:r>
              <a:rPr lang="en-US" altLang="zh-CN" dirty="0"/>
              <a:t>the</a:t>
            </a:r>
            <a:r>
              <a:rPr lang="zh-CN" altLang="en-US" dirty="0"/>
              <a:t> </a:t>
            </a:r>
            <a:r>
              <a:rPr lang="en-US" altLang="zh-CN" dirty="0"/>
              <a:t>worldwide</a:t>
            </a:r>
            <a:r>
              <a:rPr lang="zh-CN" altLang="en-US" dirty="0"/>
              <a:t> </a:t>
            </a:r>
            <a:r>
              <a:rPr lang="en-US" altLang="zh-CN" dirty="0"/>
              <a:t>ranking</a:t>
            </a:r>
            <a:r>
              <a:rPr lang="zh-CN" altLang="en-US" dirty="0"/>
              <a:t> </a:t>
            </a:r>
            <a:r>
              <a:rPr lang="en-US" altLang="zh-CN" dirty="0"/>
              <a:t>as</a:t>
            </a:r>
            <a:r>
              <a:rPr lang="zh-CN" altLang="en-US" dirty="0"/>
              <a:t> </a:t>
            </a:r>
            <a:r>
              <a:rPr lang="en-US" altLang="zh-CN" dirty="0"/>
              <a:t>the</a:t>
            </a:r>
            <a:r>
              <a:rPr lang="zh-CN" altLang="en-US" dirty="0"/>
              <a:t> </a:t>
            </a:r>
            <a:r>
              <a:rPr lang="en-US" altLang="zh-CN" dirty="0"/>
              <a:t>selected</a:t>
            </a:r>
            <a:r>
              <a:rPr lang="zh-CN" altLang="en-US" dirty="0"/>
              <a:t> </a:t>
            </a:r>
            <a:r>
              <a:rPr lang="en-US" altLang="zh-CN" dirty="0"/>
              <a:t>information</a:t>
            </a:r>
            <a:r>
              <a:rPr lang="zh-CN" altLang="en-US" dirty="0"/>
              <a:t> </a:t>
            </a:r>
            <a:r>
              <a:rPr lang="en-US" altLang="zh-CN" dirty="0"/>
              <a:t>instead</a:t>
            </a:r>
            <a:r>
              <a:rPr lang="zh-CN" altLang="en-US" dirty="0"/>
              <a:t> </a:t>
            </a:r>
            <a:r>
              <a:rPr lang="en-US" altLang="zh-CN" dirty="0"/>
              <a:t>of</a:t>
            </a:r>
            <a:r>
              <a:rPr lang="zh-CN" altLang="en-US" dirty="0"/>
              <a:t> </a:t>
            </a:r>
            <a:r>
              <a:rPr lang="en-US" altLang="zh-CN" dirty="0"/>
              <a:t>that</a:t>
            </a:r>
            <a:r>
              <a:rPr lang="zh-CN" altLang="en-US" dirty="0"/>
              <a:t> </a:t>
            </a:r>
            <a:r>
              <a:rPr lang="en-US" altLang="zh-CN" dirty="0"/>
              <a:t>for</a:t>
            </a:r>
            <a:r>
              <a:rPr lang="zh-CN" altLang="en-US" dirty="0"/>
              <a:t> </a:t>
            </a:r>
            <a:r>
              <a:rPr lang="en-US" altLang="zh-CN" dirty="0"/>
              <a:t>individual</a:t>
            </a:r>
            <a:r>
              <a:rPr lang="zh-CN" altLang="en-US" dirty="0"/>
              <a:t> </a:t>
            </a:r>
            <a:r>
              <a:rPr lang="en-US" altLang="zh-CN" dirty="0"/>
              <a:t>countries.</a:t>
            </a:r>
          </a:p>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2</a:t>
            </a:fld>
            <a:endParaRPr lang="en-US"/>
          </a:p>
        </p:txBody>
      </p:sp>
    </p:spTree>
    <p:extLst>
      <p:ext uri="{BB962C8B-B14F-4D97-AF65-F5344CB8AC3E}">
        <p14:creationId xmlns:p14="http://schemas.microsoft.com/office/powerpoint/2010/main" val="3315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3</a:t>
            </a:fld>
            <a:endParaRPr lang="en-US"/>
          </a:p>
        </p:txBody>
      </p:sp>
    </p:spTree>
    <p:extLst>
      <p:ext uri="{BB962C8B-B14F-4D97-AF65-F5344CB8AC3E}">
        <p14:creationId xmlns:p14="http://schemas.microsoft.com/office/powerpoint/2010/main" val="267430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Scopus is the largest abstract and citation database of peer-reviewed literature: scientific journals, books and conference proceedings. </a:t>
            </a:r>
          </a:p>
          <a:p>
            <a:r>
              <a:rPr lang="en-US" sz="1200" b="0" i="0" kern="1200" dirty="0">
                <a:solidFill>
                  <a:schemeClr val="tx1"/>
                </a:solidFill>
                <a:effectLst/>
                <a:latin typeface="+mn-lt"/>
                <a:ea typeface="+mn-ea"/>
                <a:cs typeface="+mn-cs"/>
              </a:rPr>
              <a:t>Delivering a comprehensive overview of the world's research output in the fields of science, technology, medicine, social sciences, and arts and humanities, Scopus features smart tools to track, analyze and visualize research.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SCImago</a:t>
            </a:r>
            <a:r>
              <a:rPr lang="en-US" sz="1200" b="0" i="0" kern="1200" dirty="0">
                <a:solidFill>
                  <a:schemeClr val="tx1"/>
                </a:solidFill>
                <a:effectLst/>
                <a:latin typeface="+mn-lt"/>
                <a:ea typeface="+mn-ea"/>
                <a:cs typeface="+mn-cs"/>
              </a:rPr>
              <a:t> Journal &amp; Country Rank is a publicly available portal that includes the journals and country scientific indicators developed from the information contained in the </a:t>
            </a:r>
            <a:r>
              <a:rPr lang="en-US" sz="1200" b="0" i="0" u="none" strike="noStrike" kern="1200" dirty="0">
                <a:solidFill>
                  <a:schemeClr val="tx1"/>
                </a:solidFill>
                <a:effectLst/>
                <a:latin typeface="+mn-lt"/>
                <a:ea typeface="+mn-ea"/>
                <a:cs typeface="+mn-cs"/>
                <a:hlinkClick r:id="rId3"/>
              </a:rPr>
              <a:t>Scopus®</a:t>
            </a:r>
            <a:r>
              <a:rPr lang="en-US" sz="1200" b="0" i="0" kern="1200" dirty="0">
                <a:solidFill>
                  <a:schemeClr val="tx1"/>
                </a:solidFill>
                <a:effectLst/>
                <a:latin typeface="+mn-lt"/>
                <a:ea typeface="+mn-ea"/>
                <a:cs typeface="+mn-cs"/>
              </a:rPr>
              <a:t> database (</a:t>
            </a:r>
            <a:r>
              <a:rPr lang="en-US" sz="1200" b="0" i="0" u="none" strike="noStrike" kern="1200" dirty="0">
                <a:solidFill>
                  <a:schemeClr val="tx1"/>
                </a:solidFill>
                <a:effectLst/>
                <a:latin typeface="+mn-lt"/>
                <a:ea typeface="+mn-ea"/>
                <a:cs typeface="+mn-cs"/>
                <a:hlinkClick r:id="rId4"/>
              </a:rPr>
              <a:t>Elsevier B.V.</a:t>
            </a:r>
            <a:r>
              <a:rPr lang="en-US" sz="1200" b="0" i="0" kern="1200" dirty="0">
                <a:solidFill>
                  <a:schemeClr val="tx1"/>
                </a:solidFill>
                <a:effectLst/>
                <a:latin typeface="+mn-lt"/>
                <a:ea typeface="+mn-ea"/>
                <a:cs typeface="+mn-cs"/>
              </a:rPr>
              <a:t>). These indicators can be used to assess and analyze scientific domains. Journals can be compared or analyzed separately.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Center for World University Rankings (CWUR) is a leading consulting organization providing policy advice, strategic insights, and consulting services to governments and universities to improve educational and research outcomes.</a:t>
            </a:r>
          </a:p>
          <a:p>
            <a:r>
              <a:rPr lang="en-US" sz="1200" b="0" i="0" kern="1200" dirty="0">
                <a:solidFill>
                  <a:schemeClr val="tx1"/>
                </a:solidFill>
                <a:effectLst/>
                <a:latin typeface="+mn-lt"/>
                <a:ea typeface="+mn-ea"/>
                <a:cs typeface="+mn-cs"/>
              </a:rPr>
              <a:t>Since 2012, CWUR has been publishing the only academic ranking of global universities that assesses the quality of education, alumni employment, research output, and citations without relying on surveys and university data submissions.</a:t>
            </a:r>
          </a:p>
          <a:p>
            <a:endParaRPr lang="en-US" dirty="0"/>
          </a:p>
          <a:p>
            <a:endParaRPr lang="en-US" dirty="0"/>
          </a:p>
          <a:p>
            <a:r>
              <a:rPr lang="en-US" altLang="zh-CN" dirty="0"/>
              <a:t>Since</a:t>
            </a:r>
            <a:r>
              <a:rPr lang="zh-CN" altLang="en-US" dirty="0"/>
              <a:t> </a:t>
            </a:r>
            <a:r>
              <a:rPr lang="en-US" altLang="zh-CN" dirty="0"/>
              <a:t>our</a:t>
            </a:r>
            <a:r>
              <a:rPr lang="zh-CN" altLang="en-US" dirty="0"/>
              <a:t> </a:t>
            </a:r>
            <a:r>
              <a:rPr lang="en-US" altLang="zh-CN" dirty="0"/>
              <a:t>target</a:t>
            </a:r>
            <a:r>
              <a:rPr lang="zh-CN" altLang="en-US" dirty="0"/>
              <a:t> </a:t>
            </a:r>
            <a:r>
              <a:rPr lang="en-US" altLang="zh-CN" dirty="0"/>
              <a:t>paper</a:t>
            </a:r>
            <a:r>
              <a:rPr lang="zh-CN" altLang="en-US" dirty="0"/>
              <a:t> </a:t>
            </a:r>
            <a:r>
              <a:rPr lang="en-US" altLang="zh-CN" dirty="0"/>
              <a:t>set</a:t>
            </a:r>
            <a:r>
              <a:rPr lang="zh-CN" altLang="en-US" dirty="0"/>
              <a:t> </a:t>
            </a:r>
            <a:r>
              <a:rPr lang="en-US" altLang="zh-CN" dirty="0"/>
              <a:t>contains</a:t>
            </a:r>
            <a:r>
              <a:rPr lang="zh-CN" altLang="en-US" dirty="0"/>
              <a:t> </a:t>
            </a:r>
            <a:r>
              <a:rPr lang="en-US" altLang="zh-CN" dirty="0"/>
              <a:t>works</a:t>
            </a:r>
            <a:r>
              <a:rPr lang="zh-CN" altLang="en-US" dirty="0"/>
              <a:t> </a:t>
            </a:r>
            <a:r>
              <a:rPr lang="en-US" altLang="zh-CN" dirty="0"/>
              <a:t>from</a:t>
            </a:r>
            <a:r>
              <a:rPr lang="zh-CN" altLang="en-US" dirty="0"/>
              <a:t> </a:t>
            </a:r>
            <a:r>
              <a:rPr lang="en-US" altLang="zh-CN" dirty="0"/>
              <a:t>multiple</a:t>
            </a:r>
            <a:r>
              <a:rPr lang="zh-CN" altLang="en-US" dirty="0"/>
              <a:t> </a:t>
            </a:r>
            <a:r>
              <a:rPr lang="en-US" altLang="zh-CN" dirty="0"/>
              <a:t>nations,</a:t>
            </a:r>
            <a:r>
              <a:rPr lang="zh-CN" altLang="en-US" dirty="0"/>
              <a:t> </a:t>
            </a:r>
            <a:r>
              <a:rPr lang="en-US" altLang="zh-CN" dirty="0"/>
              <a:t>for</a:t>
            </a:r>
            <a:r>
              <a:rPr lang="zh-CN" altLang="en-US" dirty="0"/>
              <a:t> </a:t>
            </a:r>
            <a:r>
              <a:rPr lang="en-US" altLang="zh-CN" dirty="0"/>
              <a:t>the</a:t>
            </a:r>
            <a:r>
              <a:rPr lang="zh-CN" altLang="en-US" dirty="0"/>
              <a:t> </a:t>
            </a:r>
            <a:r>
              <a:rPr lang="en-US" altLang="zh-CN" dirty="0"/>
              <a:t>institution</a:t>
            </a:r>
            <a:r>
              <a:rPr lang="zh-CN" altLang="en-US" dirty="0"/>
              <a:t> </a:t>
            </a:r>
            <a:r>
              <a:rPr lang="en-US" altLang="zh-CN" dirty="0"/>
              <a:t>ranking</a:t>
            </a:r>
            <a:r>
              <a:rPr lang="zh-CN" altLang="en-US" dirty="0"/>
              <a:t> </a:t>
            </a:r>
            <a:r>
              <a:rPr lang="en-US" altLang="zh-CN" dirty="0"/>
              <a:t>and</a:t>
            </a:r>
            <a:r>
              <a:rPr lang="zh-CN" altLang="en-US" dirty="0"/>
              <a:t> </a:t>
            </a:r>
            <a:r>
              <a:rPr lang="en-US" altLang="zh-CN" dirty="0" err="1"/>
              <a:t>Jornal</a:t>
            </a:r>
            <a:r>
              <a:rPr lang="zh-CN" altLang="en-US" dirty="0"/>
              <a:t> </a:t>
            </a:r>
            <a:r>
              <a:rPr lang="en-US" altLang="zh-CN" dirty="0"/>
              <a:t>ranking,</a:t>
            </a:r>
            <a:r>
              <a:rPr lang="zh-CN" altLang="en-US" dirty="0"/>
              <a:t> </a:t>
            </a:r>
            <a:r>
              <a:rPr lang="en-US" altLang="zh-CN" dirty="0"/>
              <a:t>we</a:t>
            </a:r>
            <a:r>
              <a:rPr lang="zh-CN" altLang="en-US" dirty="0"/>
              <a:t> </a:t>
            </a:r>
            <a:r>
              <a:rPr lang="en-US" altLang="zh-CN" dirty="0"/>
              <a:t>choose</a:t>
            </a:r>
            <a:r>
              <a:rPr lang="zh-CN" altLang="en-US" dirty="0"/>
              <a:t> </a:t>
            </a:r>
            <a:r>
              <a:rPr lang="en-US" altLang="zh-CN" dirty="0"/>
              <a:t>the</a:t>
            </a:r>
            <a:r>
              <a:rPr lang="zh-CN" altLang="en-US" dirty="0"/>
              <a:t> </a:t>
            </a:r>
            <a:r>
              <a:rPr lang="en-US" altLang="zh-CN" dirty="0"/>
              <a:t>worldwide</a:t>
            </a:r>
            <a:r>
              <a:rPr lang="zh-CN" altLang="en-US" dirty="0"/>
              <a:t> </a:t>
            </a:r>
            <a:r>
              <a:rPr lang="en-US" altLang="zh-CN" dirty="0"/>
              <a:t>ranking</a:t>
            </a:r>
            <a:r>
              <a:rPr lang="zh-CN" altLang="en-US" dirty="0"/>
              <a:t> </a:t>
            </a:r>
            <a:r>
              <a:rPr lang="en-US" altLang="zh-CN" dirty="0"/>
              <a:t>as</a:t>
            </a:r>
            <a:r>
              <a:rPr lang="zh-CN" altLang="en-US" dirty="0"/>
              <a:t> </a:t>
            </a:r>
            <a:r>
              <a:rPr lang="en-US" altLang="zh-CN" dirty="0"/>
              <a:t>the</a:t>
            </a:r>
            <a:r>
              <a:rPr lang="zh-CN" altLang="en-US" dirty="0"/>
              <a:t> </a:t>
            </a:r>
            <a:r>
              <a:rPr lang="en-US" altLang="zh-CN" dirty="0"/>
              <a:t>selected</a:t>
            </a:r>
            <a:r>
              <a:rPr lang="zh-CN" altLang="en-US" dirty="0"/>
              <a:t> </a:t>
            </a:r>
            <a:r>
              <a:rPr lang="en-US" altLang="zh-CN" dirty="0"/>
              <a:t>information</a:t>
            </a:r>
            <a:r>
              <a:rPr lang="zh-CN" altLang="en-US" dirty="0"/>
              <a:t> </a:t>
            </a:r>
            <a:r>
              <a:rPr lang="en-US" altLang="zh-CN" dirty="0"/>
              <a:t>instead</a:t>
            </a:r>
            <a:r>
              <a:rPr lang="zh-CN" altLang="en-US" dirty="0"/>
              <a:t> </a:t>
            </a:r>
            <a:r>
              <a:rPr lang="en-US" altLang="zh-CN" dirty="0"/>
              <a:t>of</a:t>
            </a:r>
            <a:r>
              <a:rPr lang="zh-CN" altLang="en-US" dirty="0"/>
              <a:t> </a:t>
            </a:r>
            <a:r>
              <a:rPr lang="en-US" altLang="zh-CN" dirty="0"/>
              <a:t>that</a:t>
            </a:r>
            <a:r>
              <a:rPr lang="zh-CN" altLang="en-US" dirty="0"/>
              <a:t> </a:t>
            </a:r>
            <a:r>
              <a:rPr lang="en-US" altLang="zh-CN" dirty="0"/>
              <a:t>for</a:t>
            </a:r>
            <a:r>
              <a:rPr lang="zh-CN" altLang="en-US" dirty="0"/>
              <a:t> </a:t>
            </a:r>
            <a:r>
              <a:rPr lang="en-US" altLang="zh-CN" dirty="0"/>
              <a:t>individual</a:t>
            </a:r>
            <a:r>
              <a:rPr lang="zh-CN" altLang="en-US" dirty="0"/>
              <a:t> </a:t>
            </a:r>
            <a:r>
              <a:rPr lang="en-US" altLang="zh-CN" dirty="0"/>
              <a:t>countries.</a:t>
            </a:r>
          </a:p>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4</a:t>
            </a:fld>
            <a:endParaRPr lang="en-US"/>
          </a:p>
        </p:txBody>
      </p:sp>
    </p:spTree>
    <p:extLst>
      <p:ext uri="{BB962C8B-B14F-4D97-AF65-F5344CB8AC3E}">
        <p14:creationId xmlns:p14="http://schemas.microsoft.com/office/powerpoint/2010/main" val="660420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5</a:t>
            </a:fld>
            <a:endParaRPr lang="en-US"/>
          </a:p>
        </p:txBody>
      </p:sp>
    </p:spTree>
    <p:extLst>
      <p:ext uri="{BB962C8B-B14F-4D97-AF65-F5344CB8AC3E}">
        <p14:creationId xmlns:p14="http://schemas.microsoft.com/office/powerpoint/2010/main" val="760191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Other</a:t>
            </a:r>
            <a:r>
              <a:rPr lang="zh-CN" altLang="en-US" dirty="0"/>
              <a:t> </a:t>
            </a:r>
            <a:r>
              <a:rPr lang="en-US" altLang="zh-CN" dirty="0"/>
              <a:t>authors</a:t>
            </a:r>
            <a:r>
              <a:rPr lang="zh-CN" altLang="en-US" dirty="0"/>
              <a:t> </a:t>
            </a:r>
            <a:r>
              <a:rPr lang="en-US" altLang="zh-CN" dirty="0"/>
              <a:t>other</a:t>
            </a:r>
            <a:r>
              <a:rPr lang="zh-CN" altLang="en-US" dirty="0"/>
              <a:t> </a:t>
            </a:r>
            <a:r>
              <a:rPr lang="en-US" altLang="zh-CN" dirty="0"/>
              <a:t>than</a:t>
            </a:r>
            <a:r>
              <a:rPr lang="zh-CN" altLang="en-US" dirty="0"/>
              <a:t> </a:t>
            </a:r>
            <a:r>
              <a:rPr lang="en-US" altLang="zh-CN" dirty="0"/>
              <a:t>the</a:t>
            </a:r>
            <a:r>
              <a:rPr lang="zh-CN" altLang="en-US" dirty="0"/>
              <a:t> </a:t>
            </a:r>
            <a:r>
              <a:rPr lang="en-US" altLang="zh-CN" dirty="0"/>
              <a:t>1</a:t>
            </a:r>
            <a:r>
              <a:rPr lang="en-US" altLang="zh-CN" baseline="30000" dirty="0"/>
              <a:t>st</a:t>
            </a:r>
            <a:r>
              <a:rPr lang="zh-CN" altLang="en-US" dirty="0"/>
              <a:t> </a:t>
            </a:r>
            <a:r>
              <a:rPr lang="en-US" altLang="zh-CN" dirty="0"/>
              <a:t>author</a:t>
            </a:r>
            <a:r>
              <a:rPr lang="zh-CN" altLang="en-US" dirty="0"/>
              <a:t> </a:t>
            </a:r>
            <a:r>
              <a:rPr lang="en-US" altLang="zh-CN" dirty="0"/>
              <a:t>is</a:t>
            </a:r>
            <a:r>
              <a:rPr lang="zh-CN" altLang="en-US" dirty="0"/>
              <a:t> </a:t>
            </a:r>
            <a:r>
              <a:rPr lang="en-US" altLang="zh-CN" dirty="0"/>
              <a:t>relevantly</a:t>
            </a:r>
            <a:r>
              <a:rPr lang="zh-CN" altLang="en-US" dirty="0"/>
              <a:t> </a:t>
            </a:r>
            <a:r>
              <a:rPr lang="en-US" altLang="zh-CN" dirty="0"/>
              <a:t>secondary</a:t>
            </a:r>
            <a:r>
              <a:rPr lang="zh-CN" altLang="en-US" dirty="0"/>
              <a:t> </a:t>
            </a:r>
            <a:r>
              <a:rPr lang="en-US" altLang="zh-CN" dirty="0"/>
              <a:t>for</a:t>
            </a:r>
            <a:r>
              <a:rPr lang="zh-CN" altLang="en-US" dirty="0"/>
              <a:t> </a:t>
            </a:r>
            <a:r>
              <a:rPr lang="en-US" altLang="zh-CN" dirty="0"/>
              <a:t>the</a:t>
            </a:r>
            <a:r>
              <a:rPr lang="zh-CN" altLang="en-US" dirty="0"/>
              <a:t> </a:t>
            </a:r>
            <a:r>
              <a:rPr lang="en-US" altLang="zh-CN" dirty="0"/>
              <a:t>credibility</a:t>
            </a:r>
            <a:r>
              <a:rPr lang="zh-CN" altLang="en-US" dirty="0"/>
              <a:t> </a:t>
            </a:r>
            <a:r>
              <a:rPr lang="en-US" altLang="zh-CN" dirty="0"/>
              <a:t>assessment,</a:t>
            </a:r>
            <a:r>
              <a:rPr lang="zh-CN" altLang="en-US" dirty="0"/>
              <a:t> </a:t>
            </a:r>
            <a:r>
              <a:rPr lang="en-US" altLang="zh-CN" dirty="0"/>
              <a:t>therefore,</a:t>
            </a:r>
            <a:r>
              <a:rPr lang="zh-CN" altLang="en-US" dirty="0"/>
              <a:t> </a:t>
            </a:r>
            <a:r>
              <a:rPr lang="en-US" altLang="zh-CN" dirty="0"/>
              <a:t>we</a:t>
            </a:r>
            <a:r>
              <a:rPr lang="zh-CN" altLang="en-US" dirty="0"/>
              <a:t> </a:t>
            </a:r>
            <a:r>
              <a:rPr lang="en-US" altLang="zh-CN" dirty="0"/>
              <a:t>don’t</a:t>
            </a:r>
            <a:r>
              <a:rPr lang="zh-CN" altLang="en-US" dirty="0"/>
              <a:t> </a:t>
            </a:r>
            <a:r>
              <a:rPr lang="en-US" altLang="zh-CN" dirty="0"/>
              <a:t>include</a:t>
            </a:r>
            <a:r>
              <a:rPr lang="zh-CN" altLang="en-US" dirty="0"/>
              <a:t> </a:t>
            </a:r>
            <a:r>
              <a:rPr lang="en-US" altLang="zh-CN" dirty="0"/>
              <a:t>this</a:t>
            </a:r>
            <a:r>
              <a:rPr lang="zh-CN" altLang="en-US" dirty="0"/>
              <a:t> </a:t>
            </a:r>
            <a:r>
              <a:rPr lang="en-US" altLang="zh-CN" dirty="0"/>
              <a:t>time.</a:t>
            </a:r>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6</a:t>
            </a:fld>
            <a:endParaRPr lang="en-US"/>
          </a:p>
        </p:txBody>
      </p:sp>
    </p:spTree>
    <p:extLst>
      <p:ext uri="{BB962C8B-B14F-4D97-AF65-F5344CB8AC3E}">
        <p14:creationId xmlns:p14="http://schemas.microsoft.com/office/powerpoint/2010/main" val="3375283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7</a:t>
            </a:fld>
            <a:endParaRPr lang="en-US"/>
          </a:p>
        </p:txBody>
      </p:sp>
    </p:spTree>
    <p:extLst>
      <p:ext uri="{BB962C8B-B14F-4D97-AF65-F5344CB8AC3E}">
        <p14:creationId xmlns:p14="http://schemas.microsoft.com/office/powerpoint/2010/main" val="75949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8</a:t>
            </a:fld>
            <a:endParaRPr lang="en-US"/>
          </a:p>
        </p:txBody>
      </p:sp>
    </p:spTree>
    <p:extLst>
      <p:ext uri="{BB962C8B-B14F-4D97-AF65-F5344CB8AC3E}">
        <p14:creationId xmlns:p14="http://schemas.microsoft.com/office/powerpoint/2010/main" val="2354555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9</a:t>
            </a:fld>
            <a:endParaRPr lang="en-US"/>
          </a:p>
        </p:txBody>
      </p:sp>
    </p:spTree>
    <p:extLst>
      <p:ext uri="{BB962C8B-B14F-4D97-AF65-F5344CB8AC3E}">
        <p14:creationId xmlns:p14="http://schemas.microsoft.com/office/powerpoint/2010/main" val="66509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7" name="Group 6"/>
          <p:cNvGrpSpPr/>
          <p:nvPr userDrawn="1"/>
        </p:nvGrpSpPr>
        <p:grpSpPr>
          <a:xfrm>
            <a:off x="0" y="12207"/>
            <a:ext cx="9144000" cy="557"/>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4942"/>
            <a:ext cx="2324100" cy="1320800"/>
          </a:xfrm>
          <a:prstGeom prst="rect">
            <a:avLst/>
          </a:prstGeom>
        </p:spPr>
      </p:pic>
      <p:grpSp>
        <p:nvGrpSpPr>
          <p:cNvPr id="10" name="Group 9"/>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9" name="Group 18"/>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6419355"/>
            <a:ext cx="9144000" cy="438645"/>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 Placeholder 17"/>
          <p:cNvSpPr>
            <a:spLocks noGrp="1"/>
          </p:cNvSpPr>
          <p:nvPr>
            <p:ph type="body" sz="quarter" idx="13" hasCustomPrompt="1"/>
          </p:nvPr>
        </p:nvSpPr>
        <p:spPr>
          <a:xfrm>
            <a:off x="161128" y="2237110"/>
            <a:ext cx="8805158"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0" y="12207"/>
            <a:ext cx="9144000" cy="557"/>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5119112"/>
            <a:ext cx="9144000" cy="17388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9144000" cy="50608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5528235"/>
            <a:ext cx="7884696"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5067118"/>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570617"/>
            <a:ext cx="7672698"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3309938" y="5206137"/>
            <a:ext cx="5565775"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0" y="1561545"/>
            <a:ext cx="557893"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5" y="4701328"/>
            <a:ext cx="557893" cy="371928"/>
          </a:xfrm>
          <a:prstGeom prst="rect">
            <a:avLst/>
          </a:prstGeom>
        </p:spPr>
      </p:pic>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2" y="1578919"/>
            <a:ext cx="3755643"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5162933" y="5766677"/>
            <a:ext cx="3755642"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8920"/>
            <a:ext cx="4242014"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1470234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7" y="1573229"/>
            <a:ext cx="1851807"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7023274" y="1573229"/>
            <a:ext cx="183949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5067207" y="3914118"/>
            <a:ext cx="1851807"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7023274" y="3914118"/>
            <a:ext cx="183949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2054"/>
            <a:ext cx="4242014"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12400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578919"/>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7" y="3690747"/>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7" y="1578919"/>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572054"/>
            <a:ext cx="1720170"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239939"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3"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6624264"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229186"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Tree>
    <p:extLst>
      <p:ext uri="{BB962C8B-B14F-4D97-AF65-F5344CB8AC3E}">
        <p14:creationId xmlns:p14="http://schemas.microsoft.com/office/powerpoint/2010/main" val="3210053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585784"/>
            <a:ext cx="848155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578919"/>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246742"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4672705" y="1572054"/>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4673015"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59223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5"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2"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3"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a:t>Subtitle line that can be up to 2 lines of text if it needs to be</a:t>
            </a:r>
          </a:p>
        </p:txBody>
      </p:sp>
      <p:sp>
        <p:nvSpPr>
          <p:cNvPr id="16"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4.xml"/><Relationship Id="rId1" Type="http://schemas.openxmlformats.org/officeDocument/2006/relationships/slideLayout" Target="../slideLayouts/slideLayout18.xml"/><Relationship Id="rId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6.xml"/><Relationship Id="rId1" Type="http://schemas.openxmlformats.org/officeDocument/2006/relationships/slideLayout" Target="../slideLayouts/slideLayout21.xml"/><Relationship Id="rId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2.emf"/><Relationship Id="rId5" Type="http://schemas.openxmlformats.org/officeDocument/2006/relationships/image" Target="../media/image11.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2.emf"/><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11.emf"/><Relationship Id="rId5" Type="http://schemas.openxmlformats.org/officeDocument/2006/relationships/theme" Target="../theme/theme8.xml"/><Relationship Id="rId4" Type="http://schemas.openxmlformats.org/officeDocument/2006/relationships/slideLayout" Target="../slideLayouts/slideLayout2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8"/>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5"/>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6"/>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233154" y="3487414"/>
            <a:ext cx="3828116" cy="754744"/>
          </a:xfrm>
        </p:spPr>
        <p:txBody>
          <a:bodyPr/>
          <a:lstStyle/>
          <a:p>
            <a:r>
              <a:rPr lang="en-US" altLang="zh-CN" i="0" dirty="0">
                <a:solidFill>
                  <a:srgbClr val="8A0028"/>
                </a:solidFill>
              </a:rPr>
              <a:t>Through</a:t>
            </a:r>
            <a:r>
              <a:rPr lang="zh-CN" altLang="en-US" i="0" dirty="0">
                <a:solidFill>
                  <a:srgbClr val="8A0028"/>
                </a:solidFill>
              </a:rPr>
              <a:t> </a:t>
            </a:r>
            <a:r>
              <a:rPr lang="en-US" altLang="zh-CN" i="0" dirty="0">
                <a:solidFill>
                  <a:srgbClr val="8A0028"/>
                </a:solidFill>
              </a:rPr>
              <a:t>Multiple</a:t>
            </a:r>
            <a:r>
              <a:rPr lang="zh-CN" altLang="en-US" i="0" dirty="0">
                <a:solidFill>
                  <a:srgbClr val="8A0028"/>
                </a:solidFill>
              </a:rPr>
              <a:t> </a:t>
            </a:r>
            <a:r>
              <a:rPr lang="en-US" altLang="zh-CN" i="0" dirty="0">
                <a:solidFill>
                  <a:srgbClr val="8A0028"/>
                </a:solidFill>
              </a:rPr>
              <a:t>Data</a:t>
            </a:r>
            <a:r>
              <a:rPr lang="zh-CN" altLang="en-US" i="0" dirty="0">
                <a:solidFill>
                  <a:srgbClr val="8A0028"/>
                </a:solidFill>
              </a:rPr>
              <a:t> </a:t>
            </a:r>
            <a:r>
              <a:rPr lang="en-US" altLang="zh-CN" i="0" dirty="0">
                <a:solidFill>
                  <a:srgbClr val="8A0028"/>
                </a:solidFill>
              </a:rPr>
              <a:t>Source</a:t>
            </a:r>
            <a:r>
              <a:rPr lang="zh-CN" altLang="en-US" i="0" dirty="0">
                <a:solidFill>
                  <a:srgbClr val="8A0028"/>
                </a:solidFill>
              </a:rPr>
              <a:t> </a:t>
            </a:r>
            <a:endParaRPr lang="en-US" i="0" dirty="0">
              <a:solidFill>
                <a:srgbClr val="8A0028"/>
              </a:solidFill>
            </a:endParaRPr>
          </a:p>
        </p:txBody>
      </p:sp>
      <p:sp>
        <p:nvSpPr>
          <p:cNvPr id="3" name="Text Placeholder 2"/>
          <p:cNvSpPr>
            <a:spLocks noGrp="1"/>
          </p:cNvSpPr>
          <p:nvPr>
            <p:ph type="body" sz="quarter" idx="13"/>
          </p:nvPr>
        </p:nvSpPr>
        <p:spPr>
          <a:xfrm>
            <a:off x="233154" y="2068591"/>
            <a:ext cx="8334375" cy="1116886"/>
          </a:xfrm>
        </p:spPr>
        <p:txBody>
          <a:bodyPr/>
          <a:lstStyle/>
          <a:p>
            <a:r>
              <a:rPr lang="en-US" altLang="zh-CN" sz="2600" b="0" dirty="0"/>
              <a:t>Information</a:t>
            </a:r>
            <a:r>
              <a:rPr lang="zh-CN" altLang="en-US" sz="2600" b="0" dirty="0"/>
              <a:t> </a:t>
            </a:r>
            <a:r>
              <a:rPr lang="en-US" altLang="zh-CN" sz="2600" b="0" dirty="0"/>
              <a:t>Enrichment</a:t>
            </a:r>
            <a:r>
              <a:rPr lang="zh-CN" altLang="en-US" sz="2600" b="0" dirty="0"/>
              <a:t> </a:t>
            </a:r>
            <a:r>
              <a:rPr lang="en-US" altLang="zh-CN" sz="2600" b="0" dirty="0"/>
              <a:t>of</a:t>
            </a:r>
            <a:r>
              <a:rPr lang="en-US" sz="2600" b="0" dirty="0"/>
              <a:t> the DARPA Claims Dataset</a:t>
            </a:r>
            <a:r>
              <a:rPr lang="en-US" b="0" dirty="0"/>
              <a:t> </a:t>
            </a:r>
            <a:endParaRPr lang="en-US" dirty="0"/>
          </a:p>
        </p:txBody>
      </p:sp>
      <p:sp>
        <p:nvSpPr>
          <p:cNvPr id="4" name="Text Placeholder 3"/>
          <p:cNvSpPr>
            <a:spLocks noGrp="1"/>
          </p:cNvSpPr>
          <p:nvPr>
            <p:ph type="body" sz="quarter" idx="14"/>
          </p:nvPr>
        </p:nvSpPr>
        <p:spPr>
          <a:xfrm>
            <a:off x="233154" y="4437999"/>
            <a:ext cx="3845138" cy="857181"/>
          </a:xfrm>
        </p:spPr>
        <p:txBody>
          <a:bodyPr/>
          <a:lstStyle/>
          <a:p>
            <a:r>
              <a:rPr lang="en-US" i="1" dirty="0" err="1"/>
              <a:t>Xue</a:t>
            </a:r>
            <a:r>
              <a:rPr lang="en-US" altLang="zh-CN" i="1" dirty="0" err="1"/>
              <a:t>song</a:t>
            </a:r>
            <a:r>
              <a:rPr lang="en-US" altLang="zh-CN" i="1" dirty="0"/>
              <a:t>,</a:t>
            </a:r>
            <a:r>
              <a:rPr lang="zh-CN" altLang="en-US" i="1" dirty="0"/>
              <a:t> </a:t>
            </a:r>
            <a:r>
              <a:rPr lang="en-US" altLang="zh-CN" i="1" dirty="0"/>
              <a:t>Liu,</a:t>
            </a:r>
            <a:r>
              <a:rPr lang="zh-CN" altLang="en-US" i="1" dirty="0"/>
              <a:t> </a:t>
            </a:r>
            <a:r>
              <a:rPr lang="en-US" altLang="zh-CN" i="1" dirty="0"/>
              <a:t>PhD</a:t>
            </a:r>
            <a:r>
              <a:rPr lang="zh-CN" altLang="en-US" i="1" dirty="0"/>
              <a:t> </a:t>
            </a:r>
            <a:r>
              <a:rPr lang="en-US" altLang="zh-CN" i="1" dirty="0"/>
              <a:t>in</a:t>
            </a:r>
            <a:r>
              <a:rPr lang="zh-CN" altLang="en-US" i="1" dirty="0"/>
              <a:t> </a:t>
            </a:r>
            <a:r>
              <a:rPr lang="en-US" altLang="zh-CN" i="1" dirty="0"/>
              <a:t>ECE</a:t>
            </a:r>
            <a:r>
              <a:rPr lang="zh-CN" altLang="en-US" i="1" dirty="0"/>
              <a:t> </a:t>
            </a:r>
            <a:endParaRPr lang="en-US" altLang="zh-CN" i="1" dirty="0"/>
          </a:p>
          <a:p>
            <a:r>
              <a:rPr lang="en-US" altLang="zh-CN" i="1" dirty="0" err="1"/>
              <a:t>Tianyu</a:t>
            </a:r>
            <a:r>
              <a:rPr lang="en-US" altLang="zh-CN" i="1" dirty="0"/>
              <a:t>,</a:t>
            </a:r>
            <a:r>
              <a:rPr lang="zh-CN" altLang="en-US" i="1" dirty="0"/>
              <a:t> </a:t>
            </a:r>
            <a:r>
              <a:rPr lang="en-US" altLang="zh-CN" i="1" dirty="0"/>
              <a:t>Yuan,</a:t>
            </a:r>
            <a:r>
              <a:rPr lang="zh-CN" altLang="en-US" i="1" dirty="0"/>
              <a:t> </a:t>
            </a:r>
            <a:r>
              <a:rPr lang="en-US" altLang="zh-CN" i="1" dirty="0"/>
              <a:t>Master’s</a:t>
            </a:r>
            <a:r>
              <a:rPr lang="zh-CN" altLang="en-US" i="1" dirty="0"/>
              <a:t> </a:t>
            </a:r>
            <a:r>
              <a:rPr lang="en-US" altLang="zh-CN" i="1" dirty="0"/>
              <a:t>in</a:t>
            </a:r>
            <a:r>
              <a:rPr lang="zh-CN" altLang="en-US" i="1" dirty="0"/>
              <a:t> </a:t>
            </a:r>
            <a:r>
              <a:rPr lang="en-US" altLang="zh-CN" i="1" dirty="0"/>
              <a:t>BIA</a:t>
            </a:r>
          </a:p>
          <a:p>
            <a:r>
              <a:rPr lang="en-US" altLang="zh-CN" i="1" dirty="0" err="1"/>
              <a:t>Yangyang</a:t>
            </a:r>
            <a:r>
              <a:rPr lang="en-US" altLang="zh-CN" i="1" dirty="0"/>
              <a:t>,</a:t>
            </a:r>
            <a:r>
              <a:rPr lang="zh-CN" altLang="en-US" i="1" dirty="0"/>
              <a:t> </a:t>
            </a:r>
            <a:r>
              <a:rPr lang="en-US" altLang="zh-CN" i="1" dirty="0"/>
              <a:t>Yu,</a:t>
            </a:r>
            <a:r>
              <a:rPr lang="zh-CN" altLang="en-US" i="1" dirty="0"/>
              <a:t> </a:t>
            </a:r>
            <a:r>
              <a:rPr lang="en-US" altLang="zh-CN" i="1" dirty="0"/>
              <a:t>PhD</a:t>
            </a:r>
            <a:r>
              <a:rPr lang="zh-CN" altLang="en-US" i="1" dirty="0"/>
              <a:t> </a:t>
            </a:r>
            <a:r>
              <a:rPr lang="en-US" altLang="zh-CN" i="1" dirty="0"/>
              <a:t>in</a:t>
            </a:r>
            <a:r>
              <a:rPr lang="zh-CN" altLang="en-US" i="1" dirty="0"/>
              <a:t> </a:t>
            </a:r>
            <a:r>
              <a:rPr lang="en-US" altLang="zh-CN" i="1" dirty="0"/>
              <a:t>Data</a:t>
            </a:r>
            <a:r>
              <a:rPr lang="zh-CN" altLang="en-US" i="1" dirty="0"/>
              <a:t> </a:t>
            </a:r>
            <a:r>
              <a:rPr lang="en-US" altLang="zh-CN" i="1" dirty="0"/>
              <a:t>Science</a:t>
            </a:r>
            <a:r>
              <a:rPr lang="zh-CN" altLang="en-US" i="1" dirty="0"/>
              <a:t> </a:t>
            </a:r>
            <a:endParaRPr lang="en-US" i="1" dirty="0"/>
          </a:p>
        </p:txBody>
      </p:sp>
    </p:spTree>
    <p:extLst>
      <p:ext uri="{BB962C8B-B14F-4D97-AF65-F5344CB8AC3E}">
        <p14:creationId xmlns:p14="http://schemas.microsoft.com/office/powerpoint/2010/main" val="91275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a:xfrm>
            <a:off x="89853" y="121173"/>
            <a:ext cx="7303340" cy="535863"/>
          </a:xfrm>
        </p:spPr>
        <p:txBody>
          <a:bodyPr/>
          <a:lstStyle/>
          <a:p>
            <a:r>
              <a:rPr lang="en-US" altLang="zh-CN" sz="2400" dirty="0"/>
              <a:t>One</a:t>
            </a:r>
            <a:r>
              <a:rPr lang="zh-CN" altLang="en-US" sz="2400" dirty="0"/>
              <a:t> </a:t>
            </a:r>
            <a:r>
              <a:rPr lang="en-US" altLang="zh-CN" sz="2400" dirty="0"/>
              <a:t>Deep</a:t>
            </a:r>
            <a:r>
              <a:rPr lang="zh-CN" altLang="en-US" sz="2400" dirty="0"/>
              <a:t> </a:t>
            </a:r>
            <a:r>
              <a:rPr lang="en-US" altLang="zh-CN" sz="2400" dirty="0"/>
              <a:t>Dive</a:t>
            </a:r>
            <a:r>
              <a:rPr lang="zh-CN" altLang="en-US" sz="2400" dirty="0"/>
              <a:t> </a:t>
            </a:r>
            <a:r>
              <a:rPr lang="en-US" altLang="zh-CN" sz="2400" dirty="0"/>
              <a:t>on</a:t>
            </a:r>
            <a:r>
              <a:rPr lang="zh-CN" altLang="en-US" sz="2400" dirty="0"/>
              <a:t> </a:t>
            </a:r>
            <a:r>
              <a:rPr lang="en-US" altLang="zh-CN" sz="2400" dirty="0"/>
              <a:t>Validating</a:t>
            </a:r>
            <a:r>
              <a:rPr lang="zh-CN" altLang="en-US" sz="2400" dirty="0"/>
              <a:t> </a:t>
            </a:r>
            <a:r>
              <a:rPr lang="en-US" altLang="zh-CN" sz="2400" dirty="0"/>
              <a:t>paper’s</a:t>
            </a:r>
            <a:r>
              <a:rPr lang="zh-CN" altLang="en-US" sz="2400" dirty="0"/>
              <a:t> </a:t>
            </a:r>
            <a:r>
              <a:rPr lang="en-US" altLang="zh-CN" sz="2400" dirty="0"/>
              <a:t>creditability</a:t>
            </a:r>
          </a:p>
        </p:txBody>
      </p:sp>
      <p:sp>
        <p:nvSpPr>
          <p:cNvPr id="23" name="TextBox 22">
            <a:extLst>
              <a:ext uri="{FF2B5EF4-FFF2-40B4-BE49-F238E27FC236}">
                <a16:creationId xmlns:a16="http://schemas.microsoft.com/office/drawing/2014/main" id="{8559E285-C828-364F-8E29-0FA1C3C3876F}"/>
              </a:ext>
            </a:extLst>
          </p:cNvPr>
          <p:cNvSpPr txBox="1"/>
          <p:nvPr/>
        </p:nvSpPr>
        <p:spPr>
          <a:xfrm>
            <a:off x="89853" y="537767"/>
            <a:ext cx="8599833" cy="1938992"/>
          </a:xfrm>
          <a:prstGeom prst="rect">
            <a:avLst/>
          </a:prstGeom>
          <a:noFill/>
        </p:spPr>
        <p:txBody>
          <a:bodyPr wrap="square" rtlCol="0">
            <a:spAutoFit/>
          </a:bodyPr>
          <a:lstStyle/>
          <a:p>
            <a:r>
              <a:rPr lang="en-US" altLang="zh-CN" sz="2000" dirty="0"/>
              <a:t>For</a:t>
            </a:r>
            <a:r>
              <a:rPr lang="zh-CN" altLang="en-US" sz="2000" dirty="0"/>
              <a:t> </a:t>
            </a:r>
            <a:r>
              <a:rPr lang="en-US" altLang="zh-CN" sz="2000" dirty="0">
                <a:solidFill>
                  <a:srgbClr val="90152A"/>
                </a:solidFill>
              </a:rPr>
              <a:t>Social</a:t>
            </a:r>
            <a:r>
              <a:rPr lang="zh-CN" altLang="en-US" sz="2000" dirty="0">
                <a:solidFill>
                  <a:srgbClr val="90152A"/>
                </a:solidFill>
              </a:rPr>
              <a:t> </a:t>
            </a:r>
            <a:r>
              <a:rPr lang="en-US" altLang="zh-CN" sz="2000" dirty="0">
                <a:solidFill>
                  <a:srgbClr val="90152A"/>
                </a:solidFill>
              </a:rPr>
              <a:t>Science</a:t>
            </a:r>
            <a:r>
              <a:rPr lang="en-US" altLang="zh-CN" sz="2000" dirty="0"/>
              <a:t>:</a:t>
            </a:r>
          </a:p>
          <a:p>
            <a:r>
              <a:rPr lang="en-US" altLang="zh-CN" sz="2000" dirty="0"/>
              <a:t>Distribution</a:t>
            </a:r>
            <a:r>
              <a:rPr lang="zh-CN" altLang="en-US" sz="2000" dirty="0"/>
              <a:t> </a:t>
            </a:r>
            <a:r>
              <a:rPr lang="en-US" altLang="zh-CN" sz="2000" dirty="0"/>
              <a:t>of</a:t>
            </a:r>
            <a:r>
              <a:rPr lang="zh-CN" altLang="en-US" sz="2000" dirty="0"/>
              <a:t> </a:t>
            </a:r>
            <a:r>
              <a:rPr lang="en-US" altLang="zh-CN" sz="2000" dirty="0"/>
              <a:t>paper</a:t>
            </a:r>
            <a:r>
              <a:rPr lang="zh-CN" altLang="en-US" sz="2000" dirty="0"/>
              <a:t> </a:t>
            </a:r>
            <a:r>
              <a:rPr lang="en-US" altLang="zh-CN" sz="2000" dirty="0"/>
              <a:t>counts</a:t>
            </a:r>
            <a:r>
              <a:rPr lang="zh-CN" altLang="en-US" sz="2000" dirty="0"/>
              <a:t> </a:t>
            </a:r>
            <a:r>
              <a:rPr lang="en-US" altLang="zh-CN" sz="2000" dirty="0"/>
              <a:t>of</a:t>
            </a:r>
            <a:r>
              <a:rPr lang="zh-CN" altLang="en-US" sz="2000" dirty="0"/>
              <a:t> </a:t>
            </a:r>
            <a:r>
              <a:rPr lang="en-US" altLang="zh-CN" sz="2000" dirty="0"/>
              <a:t>Journal</a:t>
            </a:r>
            <a:r>
              <a:rPr lang="zh-CN" altLang="en-US" sz="2000" dirty="0"/>
              <a:t> </a:t>
            </a:r>
            <a:r>
              <a:rPr lang="en-US" altLang="zh-CN" sz="2000" dirty="0"/>
              <a:t>Ranking</a:t>
            </a:r>
            <a:r>
              <a:rPr lang="zh-CN" altLang="en-US" sz="2000" dirty="0"/>
              <a:t> </a:t>
            </a:r>
            <a:r>
              <a:rPr lang="en-US" altLang="zh-CN" sz="2000" dirty="0"/>
              <a:t>Top</a:t>
            </a:r>
            <a:r>
              <a:rPr lang="zh-CN" altLang="en-US" sz="2000" dirty="0"/>
              <a:t> </a:t>
            </a:r>
            <a:r>
              <a:rPr lang="en-US" altLang="zh-CN" sz="2000" dirty="0"/>
              <a:t>30</a:t>
            </a:r>
            <a:r>
              <a:rPr lang="zh-CN" altLang="en-US" sz="2000" dirty="0"/>
              <a:t> </a:t>
            </a:r>
            <a:r>
              <a:rPr lang="en-US" altLang="zh-CN" sz="2000" dirty="0"/>
              <a:t>in</a:t>
            </a:r>
            <a:r>
              <a:rPr lang="zh-CN" altLang="en-US" sz="2000" dirty="0"/>
              <a:t> </a:t>
            </a:r>
            <a:r>
              <a:rPr lang="en-US" altLang="zh-CN" sz="2000" dirty="0"/>
              <a:t>Social</a:t>
            </a:r>
            <a:r>
              <a:rPr lang="zh-CN" altLang="en-US" sz="2000" dirty="0"/>
              <a:t> </a:t>
            </a:r>
            <a:r>
              <a:rPr lang="en-US" altLang="zh-CN" sz="2000" dirty="0"/>
              <a:t>Sciences</a:t>
            </a:r>
            <a:r>
              <a:rPr lang="zh-CN" altLang="en-US" sz="2000" dirty="0"/>
              <a:t> </a:t>
            </a:r>
            <a:r>
              <a:rPr lang="en-US" altLang="zh-CN" sz="2000" dirty="0"/>
              <a:t>Category</a:t>
            </a:r>
            <a:endParaRPr lang="en-US" sz="2000" dirty="0"/>
          </a:p>
          <a:p>
            <a:r>
              <a:rPr lang="en-US" altLang="zh-CN" sz="2000" dirty="0"/>
              <a:t>Type</a:t>
            </a:r>
            <a:r>
              <a:rPr lang="zh-CN" altLang="en-US" sz="2000" dirty="0"/>
              <a:t> </a:t>
            </a:r>
            <a:r>
              <a:rPr lang="en-US" altLang="zh-CN" sz="2000" dirty="0"/>
              <a:t>2</a:t>
            </a:r>
            <a:r>
              <a:rPr lang="zh-CN" altLang="en-US" sz="2000" dirty="0"/>
              <a:t> </a:t>
            </a:r>
            <a:r>
              <a:rPr lang="en-US" altLang="zh-CN" sz="2000" dirty="0"/>
              <a:t>possible</a:t>
            </a:r>
            <a:r>
              <a:rPr lang="zh-CN" altLang="en-US" sz="2000" dirty="0"/>
              <a:t> </a:t>
            </a:r>
            <a:r>
              <a:rPr lang="en-US" altLang="zh-CN" sz="2000" dirty="0"/>
              <a:t>examples</a:t>
            </a:r>
            <a:r>
              <a:rPr lang="zh-CN" altLang="en-US" sz="2000" dirty="0"/>
              <a:t> </a:t>
            </a:r>
            <a:r>
              <a:rPr lang="en-US" altLang="zh-CN" sz="2000" dirty="0"/>
              <a:t>for</a:t>
            </a:r>
            <a:r>
              <a:rPr lang="zh-CN" altLang="en-US" sz="2000" dirty="0"/>
              <a:t> </a:t>
            </a:r>
            <a:r>
              <a:rPr lang="en-US" altLang="zh-CN" sz="2000" dirty="0">
                <a:solidFill>
                  <a:srgbClr val="90152A"/>
                </a:solidFill>
              </a:rPr>
              <a:t>low</a:t>
            </a:r>
            <a:r>
              <a:rPr lang="zh-CN" altLang="en-US" sz="2000" dirty="0">
                <a:solidFill>
                  <a:srgbClr val="90152A"/>
                </a:solidFill>
              </a:rPr>
              <a:t> </a:t>
            </a:r>
            <a:r>
              <a:rPr lang="en-US" altLang="zh-CN" sz="2000" dirty="0">
                <a:solidFill>
                  <a:srgbClr val="90152A"/>
                </a:solidFill>
              </a:rPr>
              <a:t>credibility:</a:t>
            </a:r>
            <a:r>
              <a:rPr lang="zh-CN" altLang="en-US" sz="2000" dirty="0">
                <a:solidFill>
                  <a:srgbClr val="90152A"/>
                </a:solidFill>
              </a:rPr>
              <a:t> </a:t>
            </a:r>
            <a:r>
              <a:rPr lang="en-US" altLang="zh-CN" sz="2000" dirty="0">
                <a:solidFill>
                  <a:srgbClr val="90152A"/>
                </a:solidFill>
              </a:rPr>
              <a:t>--</a:t>
            </a:r>
            <a:r>
              <a:rPr lang="zh-CN" altLang="en-US" sz="2000" dirty="0">
                <a:solidFill>
                  <a:srgbClr val="90152A"/>
                </a:solidFill>
              </a:rPr>
              <a:t> </a:t>
            </a:r>
            <a:r>
              <a:rPr lang="en-US" altLang="zh-CN" sz="2000" dirty="0">
                <a:solidFill>
                  <a:srgbClr val="90152A"/>
                </a:solidFill>
              </a:rPr>
              <a:t>From</a:t>
            </a:r>
            <a:r>
              <a:rPr lang="zh-CN" altLang="en-US" sz="2000" dirty="0">
                <a:solidFill>
                  <a:srgbClr val="90152A"/>
                </a:solidFill>
              </a:rPr>
              <a:t> </a:t>
            </a:r>
            <a:r>
              <a:rPr lang="en-US" altLang="zh-CN" sz="2000" dirty="0">
                <a:solidFill>
                  <a:srgbClr val="90152A"/>
                </a:solidFill>
              </a:rPr>
              <a:t>Author</a:t>
            </a:r>
            <a:r>
              <a:rPr lang="zh-CN" altLang="en-US" sz="2000" dirty="0">
                <a:solidFill>
                  <a:srgbClr val="90152A"/>
                </a:solidFill>
              </a:rPr>
              <a:t> </a:t>
            </a:r>
            <a:r>
              <a:rPr lang="en-US" altLang="zh-CN" sz="2000" dirty="0">
                <a:solidFill>
                  <a:srgbClr val="90152A"/>
                </a:solidFill>
              </a:rPr>
              <a:t>Perspective</a:t>
            </a:r>
          </a:p>
          <a:p>
            <a:pPr marL="342900" indent="-342900">
              <a:buFont typeface="Arial" panose="020B0604020202020204" pitchFamily="34" charset="0"/>
              <a:buChar char="•"/>
            </a:pPr>
            <a:r>
              <a:rPr lang="en-US" altLang="zh-CN" sz="2000" dirty="0"/>
              <a:t>313</a:t>
            </a:r>
            <a:r>
              <a:rPr lang="zh-CN" altLang="en-US" sz="2000" dirty="0"/>
              <a:t> </a:t>
            </a:r>
            <a:r>
              <a:rPr lang="en-US" altLang="zh-CN" sz="2000" dirty="0"/>
              <a:t>papers</a:t>
            </a:r>
            <a:r>
              <a:rPr lang="zh-CN" altLang="en-US" sz="2000" dirty="0"/>
              <a:t> </a:t>
            </a:r>
            <a:r>
              <a:rPr lang="en-US" altLang="zh-CN" sz="2000" dirty="0"/>
              <a:t>missing</a:t>
            </a:r>
            <a:r>
              <a:rPr lang="zh-CN" altLang="en-US" sz="2000" dirty="0"/>
              <a:t> </a:t>
            </a:r>
            <a:r>
              <a:rPr lang="en-US" altLang="zh-CN" sz="2000" dirty="0"/>
              <a:t>author</a:t>
            </a:r>
            <a:r>
              <a:rPr lang="zh-CN" altLang="en-US" sz="2000" dirty="0"/>
              <a:t> </a:t>
            </a:r>
            <a:r>
              <a:rPr lang="en-US" altLang="zh-CN" sz="2000" dirty="0"/>
              <a:t>information</a:t>
            </a:r>
            <a:r>
              <a:rPr lang="zh-CN" altLang="en-US" sz="2000" dirty="0"/>
              <a:t> </a:t>
            </a:r>
            <a:r>
              <a:rPr lang="en-US" altLang="zh-CN" sz="2000" dirty="0"/>
              <a:t>in</a:t>
            </a:r>
            <a:r>
              <a:rPr lang="zh-CN" altLang="en-US" sz="2000" dirty="0"/>
              <a:t> </a:t>
            </a:r>
            <a:r>
              <a:rPr lang="en-US" altLang="zh-CN" sz="2000" dirty="0"/>
              <a:t>Scopus,</a:t>
            </a:r>
            <a:r>
              <a:rPr lang="zh-CN" altLang="en-US" sz="2000" dirty="0"/>
              <a:t> </a:t>
            </a:r>
            <a:r>
              <a:rPr lang="en-US" altLang="zh-CN" sz="2000" dirty="0"/>
              <a:t>other</a:t>
            </a:r>
            <a:r>
              <a:rPr lang="zh-CN" altLang="en-US" sz="2000" dirty="0"/>
              <a:t> </a:t>
            </a:r>
            <a:r>
              <a:rPr lang="en-US" altLang="zh-CN" sz="2000" dirty="0"/>
              <a:t>than</a:t>
            </a:r>
            <a:r>
              <a:rPr lang="zh-CN" altLang="en-US" sz="2000" dirty="0"/>
              <a:t> </a:t>
            </a:r>
            <a:r>
              <a:rPr lang="en-US" altLang="zh-CN" sz="2000" dirty="0"/>
              <a:t>them</a:t>
            </a:r>
            <a:r>
              <a:rPr lang="zh-CN" altLang="en-US" sz="2000" dirty="0"/>
              <a:t> </a:t>
            </a:r>
            <a:r>
              <a:rPr lang="en-US" altLang="zh-CN" sz="2000" dirty="0"/>
              <a:t>…</a:t>
            </a:r>
            <a:endParaRPr lang="en-US" altLang="zh-CN" sz="2000" dirty="0">
              <a:solidFill>
                <a:srgbClr val="90152A"/>
              </a:solidFill>
            </a:endParaRPr>
          </a:p>
          <a:p>
            <a:pPr marL="342900" indent="-342900">
              <a:buFont typeface="Arial" panose="020B0604020202020204" pitchFamily="34" charset="0"/>
              <a:buChar char="•"/>
            </a:pPr>
            <a:r>
              <a:rPr lang="en-US" altLang="zh-CN" sz="2000" dirty="0"/>
              <a:t>Had</a:t>
            </a:r>
            <a:r>
              <a:rPr lang="zh-CN" altLang="en-US" sz="2000" dirty="0"/>
              <a:t> </a:t>
            </a:r>
            <a:r>
              <a:rPr lang="en-US" altLang="zh-CN" sz="2000" dirty="0"/>
              <a:t>low</a:t>
            </a:r>
            <a:r>
              <a:rPr lang="zh-CN" altLang="en-US" sz="2000" dirty="0"/>
              <a:t> </a:t>
            </a:r>
            <a:r>
              <a:rPr lang="en-US" altLang="zh-CN" sz="2000" dirty="0"/>
              <a:t>academic</a:t>
            </a:r>
            <a:r>
              <a:rPr lang="zh-CN" altLang="en-US" sz="2000" dirty="0"/>
              <a:t> </a:t>
            </a:r>
            <a:r>
              <a:rPr lang="en-US" altLang="zh-CN" sz="2000" dirty="0"/>
              <a:t>records</a:t>
            </a:r>
            <a:r>
              <a:rPr lang="zh-CN" altLang="en-US" sz="2000" dirty="0"/>
              <a:t>  </a:t>
            </a:r>
            <a:r>
              <a:rPr lang="en-US" altLang="zh-CN" sz="2000" dirty="0"/>
              <a:t>for</a:t>
            </a:r>
            <a:r>
              <a:rPr lang="zh-CN" altLang="en-US" sz="2000" dirty="0"/>
              <a:t> </a:t>
            </a:r>
            <a:r>
              <a:rPr lang="en-US" altLang="zh-CN" sz="2000" dirty="0"/>
              <a:t>past</a:t>
            </a:r>
            <a:r>
              <a:rPr lang="zh-CN" altLang="en-US" sz="2000" dirty="0"/>
              <a:t> </a:t>
            </a:r>
            <a:r>
              <a:rPr lang="en-US" altLang="zh-CN" sz="2000" dirty="0"/>
              <a:t>3</a:t>
            </a:r>
            <a:r>
              <a:rPr lang="zh-CN" altLang="en-US" sz="2000" dirty="0"/>
              <a:t> </a:t>
            </a:r>
            <a:r>
              <a:rPr lang="en-US" altLang="zh-CN" sz="2000" dirty="0"/>
              <a:t>years</a:t>
            </a:r>
          </a:p>
          <a:p>
            <a:r>
              <a:rPr lang="zh-CN" altLang="en-US" sz="2000" dirty="0">
                <a:solidFill>
                  <a:srgbClr val="90152A"/>
                </a:solidFill>
              </a:rPr>
              <a:t> </a:t>
            </a:r>
            <a:endParaRPr lang="en-US" altLang="zh-CN" sz="2000" dirty="0">
              <a:solidFill>
                <a:srgbClr val="90152A"/>
              </a:solidFill>
            </a:endParaRPr>
          </a:p>
        </p:txBody>
      </p:sp>
      <p:pic>
        <p:nvPicPr>
          <p:cNvPr id="5" name="Picture 4">
            <a:extLst>
              <a:ext uri="{FF2B5EF4-FFF2-40B4-BE49-F238E27FC236}">
                <a16:creationId xmlns:a16="http://schemas.microsoft.com/office/drawing/2014/main" id="{CA651D12-6117-E54E-B4E5-2BF6C223BC4B}"/>
              </a:ext>
            </a:extLst>
          </p:cNvPr>
          <p:cNvPicPr>
            <a:picLocks noChangeAspect="1"/>
          </p:cNvPicPr>
          <p:nvPr/>
        </p:nvPicPr>
        <p:blipFill>
          <a:blip r:embed="rId3"/>
          <a:stretch>
            <a:fillRect/>
          </a:stretch>
        </p:blipFill>
        <p:spPr>
          <a:xfrm>
            <a:off x="249156" y="2682742"/>
            <a:ext cx="8297195" cy="2130249"/>
          </a:xfrm>
          <a:prstGeom prst="rect">
            <a:avLst/>
          </a:prstGeom>
        </p:spPr>
      </p:pic>
      <p:graphicFrame>
        <p:nvGraphicFramePr>
          <p:cNvPr id="2" name="Table 1">
            <a:extLst>
              <a:ext uri="{FF2B5EF4-FFF2-40B4-BE49-F238E27FC236}">
                <a16:creationId xmlns:a16="http://schemas.microsoft.com/office/drawing/2014/main" id="{D84DEB8E-4130-B34A-82DC-D755F3E7FD26}"/>
              </a:ext>
            </a:extLst>
          </p:cNvPr>
          <p:cNvGraphicFramePr>
            <a:graphicFrameLocks noGrp="1"/>
          </p:cNvGraphicFramePr>
          <p:nvPr>
            <p:extLst>
              <p:ext uri="{D42A27DB-BD31-4B8C-83A1-F6EECF244321}">
                <p14:modId xmlns:p14="http://schemas.microsoft.com/office/powerpoint/2010/main" val="4161919942"/>
              </p:ext>
            </p:extLst>
          </p:nvPr>
        </p:nvGraphicFramePr>
        <p:xfrm>
          <a:off x="249154" y="2208911"/>
          <a:ext cx="8440529" cy="487680"/>
        </p:xfrm>
        <a:graphic>
          <a:graphicData uri="http://schemas.openxmlformats.org/drawingml/2006/table">
            <a:tbl>
              <a:tblPr firstRow="1" bandRow="1">
                <a:tableStyleId>{21E4AEA4-8DFA-4A89-87EB-49C32662AFE0}</a:tableStyleId>
              </a:tblPr>
              <a:tblGrid>
                <a:gridCol w="3120211">
                  <a:extLst>
                    <a:ext uri="{9D8B030D-6E8A-4147-A177-3AD203B41FA5}">
                      <a16:colId xmlns:a16="http://schemas.microsoft.com/office/drawing/2014/main" val="582909883"/>
                    </a:ext>
                  </a:extLst>
                </a:gridCol>
                <a:gridCol w="1580322">
                  <a:extLst>
                    <a:ext uri="{9D8B030D-6E8A-4147-A177-3AD203B41FA5}">
                      <a16:colId xmlns:a16="http://schemas.microsoft.com/office/drawing/2014/main" val="1816241856"/>
                    </a:ext>
                  </a:extLst>
                </a:gridCol>
                <a:gridCol w="1073426">
                  <a:extLst>
                    <a:ext uri="{9D8B030D-6E8A-4147-A177-3AD203B41FA5}">
                      <a16:colId xmlns:a16="http://schemas.microsoft.com/office/drawing/2014/main" val="3085550448"/>
                    </a:ext>
                  </a:extLst>
                </a:gridCol>
                <a:gridCol w="849536">
                  <a:extLst>
                    <a:ext uri="{9D8B030D-6E8A-4147-A177-3AD203B41FA5}">
                      <a16:colId xmlns:a16="http://schemas.microsoft.com/office/drawing/2014/main" val="137711940"/>
                    </a:ext>
                  </a:extLst>
                </a:gridCol>
                <a:gridCol w="908517">
                  <a:extLst>
                    <a:ext uri="{9D8B030D-6E8A-4147-A177-3AD203B41FA5}">
                      <a16:colId xmlns:a16="http://schemas.microsoft.com/office/drawing/2014/main" val="1012735159"/>
                    </a:ext>
                  </a:extLst>
                </a:gridCol>
                <a:gridCol w="908517">
                  <a:extLst>
                    <a:ext uri="{9D8B030D-6E8A-4147-A177-3AD203B41FA5}">
                      <a16:colId xmlns:a16="http://schemas.microsoft.com/office/drawing/2014/main" val="713590647"/>
                    </a:ext>
                  </a:extLst>
                </a:gridCol>
              </a:tblGrid>
              <a:tr h="370840">
                <a:tc>
                  <a:txBody>
                    <a:bodyPr/>
                    <a:lstStyle/>
                    <a:p>
                      <a:r>
                        <a:rPr lang="en-US" altLang="zh-CN" sz="1300" dirty="0"/>
                        <a:t>University</a:t>
                      </a:r>
                      <a:r>
                        <a:rPr lang="zh-CN" altLang="en-US" sz="1300" dirty="0"/>
                        <a:t> </a:t>
                      </a:r>
                      <a:r>
                        <a:rPr lang="en-US" altLang="zh-CN" sz="1300" dirty="0"/>
                        <a:t>Name</a:t>
                      </a:r>
                      <a:endParaRPr lang="en-US" sz="1300" dirty="0"/>
                    </a:p>
                  </a:txBody>
                  <a:tcPr/>
                </a:tc>
                <a:tc>
                  <a:txBody>
                    <a:bodyPr/>
                    <a:lstStyle/>
                    <a:p>
                      <a:r>
                        <a:rPr lang="en-US" altLang="zh-CN" sz="1300" dirty="0"/>
                        <a:t>Author</a:t>
                      </a:r>
                      <a:r>
                        <a:rPr lang="zh-CN" altLang="en-US" sz="1300" dirty="0"/>
                        <a:t> </a:t>
                      </a:r>
                      <a:r>
                        <a:rPr lang="en-US" altLang="zh-CN" sz="1300" dirty="0"/>
                        <a:t>Name</a:t>
                      </a:r>
                      <a:endParaRPr lang="en-US" sz="1300" dirty="0"/>
                    </a:p>
                  </a:txBody>
                  <a:tcPr/>
                </a:tc>
                <a:tc>
                  <a:txBody>
                    <a:bodyPr/>
                    <a:lstStyle/>
                    <a:p>
                      <a:r>
                        <a:rPr lang="en-US" altLang="zh-CN" sz="1300" dirty="0"/>
                        <a:t>Affiliation</a:t>
                      </a:r>
                      <a:endParaRPr lang="en-US" sz="1300" dirty="0"/>
                    </a:p>
                  </a:txBody>
                  <a:tcPr/>
                </a:tc>
                <a:tc>
                  <a:txBody>
                    <a:bodyPr/>
                    <a:lstStyle/>
                    <a:p>
                      <a:r>
                        <a:rPr lang="en-US" altLang="zh-CN" sz="1300" dirty="0"/>
                        <a:t>Author</a:t>
                      </a:r>
                      <a:r>
                        <a:rPr lang="zh-CN" altLang="en-US" sz="1300" dirty="0"/>
                        <a:t> </a:t>
                      </a:r>
                      <a:r>
                        <a:rPr lang="en-US" altLang="zh-CN" sz="1300" dirty="0"/>
                        <a:t>H</a:t>
                      </a:r>
                      <a:r>
                        <a:rPr lang="zh-CN" altLang="en-US" sz="1300" dirty="0"/>
                        <a:t> </a:t>
                      </a:r>
                      <a:r>
                        <a:rPr lang="en-US" altLang="zh-CN" sz="1300" dirty="0"/>
                        <a:t>Index</a:t>
                      </a:r>
                      <a:endParaRPr lang="en-US" sz="1300" dirty="0"/>
                    </a:p>
                  </a:txBody>
                  <a:tcPr/>
                </a:tc>
                <a:tc>
                  <a:txBody>
                    <a:bodyPr/>
                    <a:lstStyle/>
                    <a:p>
                      <a:r>
                        <a:rPr lang="en-US" altLang="zh-CN" sz="1300" dirty="0"/>
                        <a:t>Author</a:t>
                      </a:r>
                      <a:r>
                        <a:rPr lang="zh-CN" altLang="en-US" sz="1300" dirty="0"/>
                        <a:t> </a:t>
                      </a:r>
                      <a:r>
                        <a:rPr lang="en-US" altLang="zh-CN" sz="1300" dirty="0"/>
                        <a:t>Citation</a:t>
                      </a:r>
                      <a:endParaRPr lang="en-US" sz="1300" dirty="0"/>
                    </a:p>
                  </a:txBody>
                  <a:tcPr/>
                </a:tc>
                <a:tc>
                  <a:txBody>
                    <a:bodyPr/>
                    <a:lstStyle/>
                    <a:p>
                      <a:r>
                        <a:rPr lang="en-US" altLang="zh-CN" sz="1300" dirty="0"/>
                        <a:t>Paper</a:t>
                      </a:r>
                      <a:r>
                        <a:rPr lang="zh-CN" altLang="en-US" sz="1300" dirty="0"/>
                        <a:t> </a:t>
                      </a:r>
                      <a:r>
                        <a:rPr lang="en-US" altLang="zh-CN" sz="1300" dirty="0"/>
                        <a:t>Citation</a:t>
                      </a:r>
                      <a:endParaRPr lang="en-US" sz="1300" dirty="0"/>
                    </a:p>
                  </a:txBody>
                  <a:tcPr/>
                </a:tc>
                <a:extLst>
                  <a:ext uri="{0D108BD9-81ED-4DB2-BD59-A6C34878D82A}">
                    <a16:rowId xmlns:a16="http://schemas.microsoft.com/office/drawing/2014/main" val="4007942411"/>
                  </a:ext>
                </a:extLst>
              </a:tr>
            </a:tbl>
          </a:graphicData>
        </a:graphic>
      </p:graphicFrame>
    </p:spTree>
    <p:extLst>
      <p:ext uri="{BB962C8B-B14F-4D97-AF65-F5344CB8AC3E}">
        <p14:creationId xmlns:p14="http://schemas.microsoft.com/office/powerpoint/2010/main" val="309010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a:xfrm>
            <a:off x="89853" y="329895"/>
            <a:ext cx="7303340" cy="535863"/>
          </a:xfrm>
        </p:spPr>
        <p:txBody>
          <a:bodyPr/>
          <a:lstStyle/>
          <a:p>
            <a:r>
              <a:rPr lang="en-US" altLang="zh-CN" sz="2400" dirty="0"/>
              <a:t>Future</a:t>
            </a:r>
            <a:r>
              <a:rPr lang="zh-CN" altLang="en-US" sz="2400" dirty="0"/>
              <a:t> </a:t>
            </a:r>
            <a:r>
              <a:rPr lang="en-US" altLang="zh-CN" sz="2400" dirty="0"/>
              <a:t>Work</a:t>
            </a:r>
          </a:p>
        </p:txBody>
      </p:sp>
      <p:sp>
        <p:nvSpPr>
          <p:cNvPr id="23" name="TextBox 22">
            <a:extLst>
              <a:ext uri="{FF2B5EF4-FFF2-40B4-BE49-F238E27FC236}">
                <a16:creationId xmlns:a16="http://schemas.microsoft.com/office/drawing/2014/main" id="{8559E285-C828-364F-8E29-0FA1C3C3876F}"/>
              </a:ext>
            </a:extLst>
          </p:cNvPr>
          <p:cNvSpPr txBox="1"/>
          <p:nvPr/>
        </p:nvSpPr>
        <p:spPr>
          <a:xfrm>
            <a:off x="561761" y="1607004"/>
            <a:ext cx="8020477" cy="1374735"/>
          </a:xfrm>
          <a:prstGeom prst="rect">
            <a:avLst/>
          </a:prstGeom>
          <a:noFill/>
        </p:spPr>
        <p:txBody>
          <a:bodyPr wrap="square" rtlCol="0">
            <a:spAutoFit/>
          </a:bodyPr>
          <a:lstStyle/>
          <a:p>
            <a:pPr marL="342900" indent="-342900">
              <a:spcBef>
                <a:spcPts val="400"/>
              </a:spcBef>
              <a:buFont typeface="Arial" panose="020B0604020202020204" pitchFamily="34" charset="0"/>
              <a:buChar char="•"/>
            </a:pPr>
            <a:r>
              <a:rPr lang="en-US" altLang="zh-CN" sz="2000" dirty="0"/>
              <a:t>We</a:t>
            </a:r>
            <a:r>
              <a:rPr lang="zh-CN" altLang="en-US" sz="2000" dirty="0"/>
              <a:t> </a:t>
            </a:r>
            <a:r>
              <a:rPr lang="en-US" altLang="zh-CN" sz="2000" dirty="0"/>
              <a:t>notice</a:t>
            </a:r>
            <a:r>
              <a:rPr lang="zh-CN" altLang="en-US" sz="2000" dirty="0"/>
              <a:t> </a:t>
            </a:r>
            <a:r>
              <a:rPr lang="en-US" altLang="zh-CN" sz="2000" dirty="0"/>
              <a:t>that</a:t>
            </a:r>
            <a:r>
              <a:rPr lang="zh-CN" altLang="en-US" sz="2000" dirty="0"/>
              <a:t> </a:t>
            </a:r>
            <a:r>
              <a:rPr lang="en-US" altLang="zh-CN" sz="2000" dirty="0"/>
              <a:t>there</a:t>
            </a:r>
            <a:r>
              <a:rPr lang="zh-CN" altLang="en-US" sz="2000" dirty="0"/>
              <a:t> </a:t>
            </a:r>
            <a:r>
              <a:rPr lang="en-US" altLang="zh-CN" sz="2000" dirty="0"/>
              <a:t>is</a:t>
            </a:r>
            <a:r>
              <a:rPr lang="zh-CN" altLang="en-US" sz="2000" dirty="0"/>
              <a:t> </a:t>
            </a:r>
            <a:r>
              <a:rPr lang="en-US" altLang="zh-CN" sz="2000" dirty="0"/>
              <a:t>information</a:t>
            </a:r>
            <a:r>
              <a:rPr lang="zh-CN" altLang="en-US" sz="2000" dirty="0"/>
              <a:t> </a:t>
            </a:r>
            <a:r>
              <a:rPr lang="en-US" altLang="zh-CN" sz="2000" dirty="0"/>
              <a:t>inconsistency</a:t>
            </a:r>
            <a:r>
              <a:rPr lang="zh-CN" altLang="en-US" sz="2000" dirty="0"/>
              <a:t> </a:t>
            </a:r>
            <a:r>
              <a:rPr lang="en-US" altLang="zh-CN" sz="2000" dirty="0"/>
              <a:t>between</a:t>
            </a:r>
            <a:r>
              <a:rPr lang="zh-CN" altLang="en-US" sz="2000" dirty="0"/>
              <a:t> </a:t>
            </a:r>
            <a:r>
              <a:rPr lang="en-US" altLang="zh-CN" sz="2000" dirty="0"/>
              <a:t>Scopus</a:t>
            </a:r>
            <a:r>
              <a:rPr lang="zh-CN" altLang="en-US" sz="2000" dirty="0"/>
              <a:t> </a:t>
            </a:r>
            <a:r>
              <a:rPr lang="en-US" altLang="zh-CN" sz="2000" dirty="0"/>
              <a:t>and</a:t>
            </a:r>
            <a:r>
              <a:rPr lang="zh-CN" altLang="en-US" sz="2000" dirty="0"/>
              <a:t> </a:t>
            </a:r>
            <a:r>
              <a:rPr lang="en-US" altLang="zh-CN" sz="2000" dirty="0"/>
              <a:t>Google</a:t>
            </a:r>
            <a:r>
              <a:rPr lang="zh-CN" altLang="en-US" sz="2000" dirty="0"/>
              <a:t> </a:t>
            </a:r>
            <a:r>
              <a:rPr lang="en-US" altLang="zh-CN" sz="2000" dirty="0"/>
              <a:t>Scholar.</a:t>
            </a:r>
            <a:r>
              <a:rPr lang="zh-CN" altLang="en-US" sz="2000" dirty="0"/>
              <a:t>    </a:t>
            </a:r>
            <a:endParaRPr lang="en-US" altLang="zh-CN" sz="2000" dirty="0"/>
          </a:p>
          <a:p>
            <a:pPr marL="342900" indent="-342900">
              <a:spcBef>
                <a:spcPts val="400"/>
              </a:spcBef>
              <a:buFont typeface="Arial" panose="020B0604020202020204" pitchFamily="34" charset="0"/>
              <a:buChar char="•"/>
            </a:pPr>
            <a:r>
              <a:rPr lang="en-US" altLang="zh-CN" sz="2000" dirty="0"/>
              <a:t>Scrapping</a:t>
            </a:r>
            <a:r>
              <a:rPr lang="zh-CN" altLang="en-US" sz="2000" dirty="0"/>
              <a:t> </a:t>
            </a:r>
            <a:r>
              <a:rPr lang="en-US" altLang="zh-CN" sz="2000" dirty="0"/>
              <a:t>information</a:t>
            </a:r>
            <a:r>
              <a:rPr lang="zh-CN" altLang="en-US" sz="2000" dirty="0"/>
              <a:t> </a:t>
            </a:r>
            <a:r>
              <a:rPr lang="en-US" altLang="zh-CN" sz="2000" dirty="0"/>
              <a:t>from</a:t>
            </a:r>
            <a:r>
              <a:rPr lang="zh-CN" altLang="en-US" sz="2000" dirty="0"/>
              <a:t> </a:t>
            </a:r>
            <a:r>
              <a:rPr lang="en-US" altLang="zh-CN" sz="2000" dirty="0"/>
              <a:t>Google</a:t>
            </a:r>
            <a:r>
              <a:rPr lang="zh-CN" altLang="en-US" sz="2000" dirty="0"/>
              <a:t> </a:t>
            </a:r>
            <a:r>
              <a:rPr lang="en-US" altLang="zh-CN" sz="2000" dirty="0"/>
              <a:t>Scholar</a:t>
            </a:r>
            <a:r>
              <a:rPr lang="zh-CN" altLang="en-US" sz="2000" dirty="0"/>
              <a:t> </a:t>
            </a:r>
            <a:r>
              <a:rPr lang="en-US" altLang="zh-CN" sz="2000" dirty="0"/>
              <a:t>as</a:t>
            </a:r>
            <a:r>
              <a:rPr lang="zh-CN" altLang="en-US" sz="2000" dirty="0"/>
              <a:t> </a:t>
            </a:r>
            <a:r>
              <a:rPr lang="en-US" altLang="zh-CN" sz="2000" dirty="0"/>
              <a:t>complementary</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conducted</a:t>
            </a:r>
            <a:r>
              <a:rPr lang="zh-CN" altLang="en-US" sz="2000" dirty="0"/>
              <a:t> </a:t>
            </a:r>
            <a:r>
              <a:rPr lang="en-US" altLang="zh-CN" sz="2000" dirty="0"/>
              <a:t>to</a:t>
            </a:r>
            <a:r>
              <a:rPr lang="zh-CN" altLang="en-US" sz="2000" dirty="0"/>
              <a:t> </a:t>
            </a:r>
            <a:r>
              <a:rPr lang="en-US" altLang="zh-CN" sz="2000" dirty="0"/>
              <a:t>ensure</a:t>
            </a:r>
            <a:r>
              <a:rPr lang="zh-CN" altLang="en-US" sz="2000" dirty="0"/>
              <a:t> </a:t>
            </a:r>
            <a:r>
              <a:rPr lang="en-US" altLang="zh-CN" sz="2000" dirty="0"/>
              <a:t>the</a:t>
            </a:r>
            <a:r>
              <a:rPr lang="zh-CN" altLang="en-US" sz="2000" dirty="0"/>
              <a:t> </a:t>
            </a:r>
            <a:r>
              <a:rPr lang="en-US" altLang="zh-CN" sz="2000" dirty="0"/>
              <a:t>data</a:t>
            </a:r>
            <a:r>
              <a:rPr lang="zh-CN" altLang="en-US" sz="2000" dirty="0"/>
              <a:t> </a:t>
            </a:r>
            <a:r>
              <a:rPr lang="en-US" altLang="zh-CN" sz="2000" dirty="0"/>
              <a:t>integrity.</a:t>
            </a:r>
          </a:p>
        </p:txBody>
      </p:sp>
    </p:spTree>
    <p:extLst>
      <p:ext uri="{BB962C8B-B14F-4D97-AF65-F5344CB8AC3E}">
        <p14:creationId xmlns:p14="http://schemas.microsoft.com/office/powerpoint/2010/main" val="199553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a:t>
            </a:fld>
            <a:endParaRPr lang="en-US" dirty="0"/>
          </a:p>
        </p:txBody>
      </p:sp>
      <p:sp>
        <p:nvSpPr>
          <p:cNvPr id="4" name="Title 3"/>
          <p:cNvSpPr>
            <a:spLocks noGrp="1"/>
          </p:cNvSpPr>
          <p:nvPr>
            <p:ph type="title"/>
          </p:nvPr>
        </p:nvSpPr>
        <p:spPr>
          <a:xfrm>
            <a:off x="110199" y="174258"/>
            <a:ext cx="7303340" cy="535863"/>
          </a:xfrm>
        </p:spPr>
        <p:txBody>
          <a:bodyPr/>
          <a:lstStyle/>
          <a:p>
            <a:r>
              <a:rPr lang="en-US" altLang="zh-CN" sz="2200" dirty="0"/>
              <a:t>Information</a:t>
            </a:r>
            <a:r>
              <a:rPr lang="zh-CN" altLang="en-US" sz="2200" dirty="0"/>
              <a:t> </a:t>
            </a:r>
            <a:r>
              <a:rPr lang="en-US" altLang="zh-CN" sz="2200" dirty="0"/>
              <a:t>Selection</a:t>
            </a:r>
            <a:r>
              <a:rPr lang="zh-CN" altLang="en-US" sz="2200" dirty="0"/>
              <a:t> </a:t>
            </a:r>
            <a:r>
              <a:rPr lang="en-US" altLang="zh-CN" sz="2200" dirty="0"/>
              <a:t>Workflow</a:t>
            </a:r>
            <a:endParaRPr lang="en-US" sz="2200" dirty="0"/>
          </a:p>
        </p:txBody>
      </p:sp>
      <p:sp>
        <p:nvSpPr>
          <p:cNvPr id="6" name="Rounded Rectangle 5">
            <a:extLst>
              <a:ext uri="{FF2B5EF4-FFF2-40B4-BE49-F238E27FC236}">
                <a16:creationId xmlns:a16="http://schemas.microsoft.com/office/drawing/2014/main" id="{B9A938E4-CD3A-7F4B-832E-64F08F736D9B}"/>
              </a:ext>
            </a:extLst>
          </p:cNvPr>
          <p:cNvSpPr/>
          <p:nvPr/>
        </p:nvSpPr>
        <p:spPr>
          <a:xfrm>
            <a:off x="443081" y="1211250"/>
            <a:ext cx="1713102" cy="784526"/>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400" dirty="0">
                <a:solidFill>
                  <a:sysClr val="windowText" lastClr="000000"/>
                </a:solidFill>
              </a:rPr>
              <a:t>Scopus</a:t>
            </a:r>
            <a:r>
              <a:rPr lang="zh-CN" altLang="en-US" sz="1400" dirty="0">
                <a:solidFill>
                  <a:sysClr val="windowText" lastClr="000000"/>
                </a:solidFill>
              </a:rPr>
              <a:t> </a:t>
            </a:r>
            <a:r>
              <a:rPr lang="en-US" altLang="zh-CN" sz="1400" dirty="0">
                <a:solidFill>
                  <a:sysClr val="windowText" lastClr="000000"/>
                </a:solidFill>
              </a:rPr>
              <a:t>DB</a:t>
            </a:r>
          </a:p>
          <a:p>
            <a:pPr algn="ctr"/>
            <a:r>
              <a:rPr lang="en-US" altLang="zh-CN" sz="1400" dirty="0">
                <a:solidFill>
                  <a:sysClr val="windowText" lastClr="000000"/>
                </a:solidFill>
              </a:rPr>
              <a:t>through</a:t>
            </a:r>
            <a:r>
              <a:rPr lang="zh-CN" altLang="en-US" sz="1400" dirty="0">
                <a:solidFill>
                  <a:sysClr val="windowText" lastClr="000000"/>
                </a:solidFill>
              </a:rPr>
              <a:t> </a:t>
            </a:r>
            <a:r>
              <a:rPr lang="en-US" altLang="zh-CN" sz="1400" dirty="0">
                <a:solidFill>
                  <a:sysClr val="windowText" lastClr="000000"/>
                </a:solidFill>
              </a:rPr>
              <a:t>Scopus</a:t>
            </a:r>
            <a:r>
              <a:rPr lang="zh-CN" altLang="en-US" sz="1400" dirty="0">
                <a:solidFill>
                  <a:sysClr val="windowText" lastClr="000000"/>
                </a:solidFill>
              </a:rPr>
              <a:t> </a:t>
            </a:r>
            <a:r>
              <a:rPr lang="en-US" altLang="zh-CN" sz="1400" dirty="0">
                <a:solidFill>
                  <a:sysClr val="windowText" lastClr="000000"/>
                </a:solidFill>
              </a:rPr>
              <a:t>API</a:t>
            </a:r>
          </a:p>
        </p:txBody>
      </p:sp>
      <p:sp>
        <p:nvSpPr>
          <p:cNvPr id="9" name="Rounded Rectangle 8">
            <a:extLst>
              <a:ext uri="{FF2B5EF4-FFF2-40B4-BE49-F238E27FC236}">
                <a16:creationId xmlns:a16="http://schemas.microsoft.com/office/drawing/2014/main" id="{A8969037-B3D3-B449-887B-E60818473DDF}"/>
              </a:ext>
            </a:extLst>
          </p:cNvPr>
          <p:cNvSpPr/>
          <p:nvPr/>
        </p:nvSpPr>
        <p:spPr>
          <a:xfrm>
            <a:off x="443081" y="5009102"/>
            <a:ext cx="1855894" cy="891540"/>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400" dirty="0">
                <a:solidFill>
                  <a:sysClr val="windowText" lastClr="000000"/>
                </a:solidFill>
              </a:rPr>
              <a:t> </a:t>
            </a:r>
            <a:r>
              <a:rPr lang="en-US" altLang="zh-CN" sz="1400" dirty="0">
                <a:solidFill>
                  <a:sysClr val="windowText" lastClr="000000"/>
                </a:solidFill>
              </a:rPr>
              <a:t>World</a:t>
            </a:r>
            <a:r>
              <a:rPr lang="zh-CN" altLang="en-US" sz="1400" dirty="0">
                <a:solidFill>
                  <a:sysClr val="windowText" lastClr="000000"/>
                </a:solidFill>
              </a:rPr>
              <a:t> </a:t>
            </a:r>
            <a:r>
              <a:rPr lang="en-US" altLang="zh-CN" sz="1400" dirty="0">
                <a:solidFill>
                  <a:sysClr val="windowText" lastClr="000000"/>
                </a:solidFill>
              </a:rPr>
              <a:t>University</a:t>
            </a:r>
            <a:r>
              <a:rPr lang="zh-CN" altLang="en-US" sz="1400" dirty="0">
                <a:solidFill>
                  <a:sysClr val="windowText" lastClr="000000"/>
                </a:solidFill>
              </a:rPr>
              <a:t> </a:t>
            </a:r>
            <a:r>
              <a:rPr lang="en-US" altLang="zh-CN" sz="1400" dirty="0">
                <a:solidFill>
                  <a:sysClr val="windowText" lastClr="000000"/>
                </a:solidFill>
              </a:rPr>
              <a:t>Rankings</a:t>
            </a:r>
            <a:r>
              <a:rPr lang="zh-CN" altLang="en-US" sz="1400" dirty="0">
                <a:solidFill>
                  <a:sysClr val="windowText" lastClr="000000"/>
                </a:solidFill>
              </a:rPr>
              <a:t> </a:t>
            </a:r>
            <a:r>
              <a:rPr lang="en-US" altLang="zh-CN" sz="1400" dirty="0">
                <a:solidFill>
                  <a:sysClr val="windowText" lastClr="000000"/>
                </a:solidFill>
              </a:rPr>
              <a:t>2019-2020</a:t>
            </a:r>
            <a:endParaRPr lang="en-US" sz="1400" dirty="0">
              <a:solidFill>
                <a:sysClr val="windowText" lastClr="000000"/>
              </a:solidFill>
            </a:endParaRPr>
          </a:p>
        </p:txBody>
      </p:sp>
      <p:sp>
        <p:nvSpPr>
          <p:cNvPr id="10" name="Rounded Rectangle 9">
            <a:extLst>
              <a:ext uri="{FF2B5EF4-FFF2-40B4-BE49-F238E27FC236}">
                <a16:creationId xmlns:a16="http://schemas.microsoft.com/office/drawing/2014/main" id="{97BC4CED-94C1-B742-A4E8-B4A417D4A7BD}"/>
              </a:ext>
            </a:extLst>
          </p:cNvPr>
          <p:cNvSpPr/>
          <p:nvPr/>
        </p:nvSpPr>
        <p:spPr>
          <a:xfrm>
            <a:off x="443081" y="2887646"/>
            <a:ext cx="1739901" cy="732522"/>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sz="1400" dirty="0">
                <a:solidFill>
                  <a:sysClr val="windowText" lastClr="000000"/>
                </a:solidFill>
              </a:rPr>
              <a:t>Journal</a:t>
            </a:r>
            <a:r>
              <a:rPr lang="zh-CN" altLang="en-US" sz="1400" dirty="0">
                <a:solidFill>
                  <a:sysClr val="windowText" lastClr="000000"/>
                </a:solidFill>
              </a:rPr>
              <a:t> </a:t>
            </a:r>
            <a:r>
              <a:rPr lang="en-US" altLang="zh-CN" sz="1400" dirty="0">
                <a:solidFill>
                  <a:sysClr val="windowText" lastClr="000000"/>
                </a:solidFill>
              </a:rPr>
              <a:t>Ranking</a:t>
            </a:r>
            <a:endParaRPr lang="en-US" sz="1400" dirty="0">
              <a:solidFill>
                <a:sysClr val="windowText" lastClr="000000"/>
              </a:solidFill>
            </a:endParaRPr>
          </a:p>
        </p:txBody>
      </p:sp>
      <p:pic>
        <p:nvPicPr>
          <p:cNvPr id="11" name="Picture 10">
            <a:extLst>
              <a:ext uri="{FF2B5EF4-FFF2-40B4-BE49-F238E27FC236}">
                <a16:creationId xmlns:a16="http://schemas.microsoft.com/office/drawing/2014/main" id="{A4696393-3C3C-F94F-A794-92DAD413DAB3}"/>
              </a:ext>
            </a:extLst>
          </p:cNvPr>
          <p:cNvPicPr>
            <a:picLocks noChangeAspect="1"/>
          </p:cNvPicPr>
          <p:nvPr/>
        </p:nvPicPr>
        <p:blipFill>
          <a:blip r:embed="rId3"/>
          <a:stretch>
            <a:fillRect/>
          </a:stretch>
        </p:blipFill>
        <p:spPr>
          <a:xfrm>
            <a:off x="172720" y="2646346"/>
            <a:ext cx="2501900" cy="241300"/>
          </a:xfrm>
          <a:prstGeom prst="rect">
            <a:avLst/>
          </a:prstGeom>
        </p:spPr>
      </p:pic>
      <p:pic>
        <p:nvPicPr>
          <p:cNvPr id="13" name="Picture 12">
            <a:extLst>
              <a:ext uri="{FF2B5EF4-FFF2-40B4-BE49-F238E27FC236}">
                <a16:creationId xmlns:a16="http://schemas.microsoft.com/office/drawing/2014/main" id="{2BD65DD7-ACB0-BD40-BA72-AFA3036C6286}"/>
              </a:ext>
            </a:extLst>
          </p:cNvPr>
          <p:cNvPicPr>
            <a:picLocks noChangeAspect="1"/>
          </p:cNvPicPr>
          <p:nvPr/>
        </p:nvPicPr>
        <p:blipFill>
          <a:blip r:embed="rId4"/>
          <a:stretch>
            <a:fillRect/>
          </a:stretch>
        </p:blipFill>
        <p:spPr>
          <a:xfrm>
            <a:off x="753891" y="4511708"/>
            <a:ext cx="1234274" cy="497394"/>
          </a:xfrm>
          <a:prstGeom prst="rect">
            <a:avLst/>
          </a:prstGeom>
        </p:spPr>
      </p:pic>
      <p:pic>
        <p:nvPicPr>
          <p:cNvPr id="14" name="Picture 13">
            <a:extLst>
              <a:ext uri="{FF2B5EF4-FFF2-40B4-BE49-F238E27FC236}">
                <a16:creationId xmlns:a16="http://schemas.microsoft.com/office/drawing/2014/main" id="{CD2C8184-2D48-7742-85EA-DF0E3E79F495}"/>
              </a:ext>
            </a:extLst>
          </p:cNvPr>
          <p:cNvPicPr>
            <a:picLocks noChangeAspect="1"/>
          </p:cNvPicPr>
          <p:nvPr/>
        </p:nvPicPr>
        <p:blipFill>
          <a:blip r:embed="rId5"/>
          <a:stretch>
            <a:fillRect/>
          </a:stretch>
        </p:blipFill>
        <p:spPr>
          <a:xfrm>
            <a:off x="172720" y="906780"/>
            <a:ext cx="1625600" cy="304800"/>
          </a:xfrm>
          <a:prstGeom prst="rect">
            <a:avLst/>
          </a:prstGeom>
        </p:spPr>
      </p:pic>
      <p:pic>
        <p:nvPicPr>
          <p:cNvPr id="15" name="Picture 14">
            <a:extLst>
              <a:ext uri="{FF2B5EF4-FFF2-40B4-BE49-F238E27FC236}">
                <a16:creationId xmlns:a16="http://schemas.microsoft.com/office/drawing/2014/main" id="{1A652690-AF7C-CF40-AD64-6072249B843D}"/>
              </a:ext>
            </a:extLst>
          </p:cNvPr>
          <p:cNvPicPr>
            <a:picLocks noChangeAspect="1"/>
          </p:cNvPicPr>
          <p:nvPr/>
        </p:nvPicPr>
        <p:blipFill>
          <a:blip r:embed="rId6"/>
          <a:stretch>
            <a:fillRect/>
          </a:stretch>
        </p:blipFill>
        <p:spPr>
          <a:xfrm>
            <a:off x="1783874" y="694802"/>
            <a:ext cx="1338939" cy="516448"/>
          </a:xfrm>
          <a:prstGeom prst="rect">
            <a:avLst/>
          </a:prstGeom>
        </p:spPr>
      </p:pic>
      <p:sp>
        <p:nvSpPr>
          <p:cNvPr id="16" name="Rounded Rectangle 15">
            <a:extLst>
              <a:ext uri="{FF2B5EF4-FFF2-40B4-BE49-F238E27FC236}">
                <a16:creationId xmlns:a16="http://schemas.microsoft.com/office/drawing/2014/main" id="{690ADB39-3FDC-0041-A613-EAAA314FD412}"/>
              </a:ext>
            </a:extLst>
          </p:cNvPr>
          <p:cNvSpPr/>
          <p:nvPr/>
        </p:nvSpPr>
        <p:spPr>
          <a:xfrm>
            <a:off x="6469382" y="2894932"/>
            <a:ext cx="1739901" cy="73252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dirty="0">
                <a:solidFill>
                  <a:sysClr val="windowText" lastClr="000000"/>
                </a:solidFill>
              </a:rPr>
              <a:t>DARPA</a:t>
            </a:r>
            <a:r>
              <a:rPr lang="zh-CN" altLang="en-US" sz="1400" dirty="0">
                <a:solidFill>
                  <a:sysClr val="windowText" lastClr="000000"/>
                </a:solidFill>
              </a:rPr>
              <a:t> </a:t>
            </a:r>
            <a:r>
              <a:rPr lang="en-US" altLang="zh-CN" sz="1400" dirty="0">
                <a:solidFill>
                  <a:sysClr val="windowText" lastClr="000000"/>
                </a:solidFill>
              </a:rPr>
              <a:t>Claim</a:t>
            </a:r>
            <a:r>
              <a:rPr lang="zh-CN" altLang="en-US" sz="1400" dirty="0">
                <a:solidFill>
                  <a:sysClr val="windowText" lastClr="000000"/>
                </a:solidFill>
              </a:rPr>
              <a:t> </a:t>
            </a:r>
            <a:r>
              <a:rPr lang="en-US" altLang="zh-CN" sz="1400" dirty="0">
                <a:solidFill>
                  <a:sysClr val="windowText" lastClr="000000"/>
                </a:solidFill>
              </a:rPr>
              <a:t>Paper</a:t>
            </a:r>
            <a:r>
              <a:rPr lang="zh-CN" altLang="en-US" sz="1400" dirty="0">
                <a:solidFill>
                  <a:sysClr val="windowText" lastClr="000000"/>
                </a:solidFill>
              </a:rPr>
              <a:t> </a:t>
            </a:r>
            <a:r>
              <a:rPr lang="en-US" altLang="zh-CN" sz="1400" dirty="0">
                <a:solidFill>
                  <a:sysClr val="windowText" lastClr="000000"/>
                </a:solidFill>
              </a:rPr>
              <a:t>Dataset</a:t>
            </a:r>
            <a:endParaRPr lang="en-US" sz="1400" dirty="0">
              <a:solidFill>
                <a:sysClr val="windowText" lastClr="000000"/>
              </a:solidFill>
            </a:endParaRPr>
          </a:p>
        </p:txBody>
      </p:sp>
      <p:cxnSp>
        <p:nvCxnSpPr>
          <p:cNvPr id="20" name="Elbow Connector 19">
            <a:extLst>
              <a:ext uri="{FF2B5EF4-FFF2-40B4-BE49-F238E27FC236}">
                <a16:creationId xmlns:a16="http://schemas.microsoft.com/office/drawing/2014/main" id="{CDD99D4C-C70E-7D4B-95C9-CF45C24D7CF3}"/>
              </a:ext>
            </a:extLst>
          </p:cNvPr>
          <p:cNvCxnSpPr>
            <a:cxnSpLocks/>
            <a:stCxn id="6" idx="3"/>
            <a:endCxn id="16" idx="0"/>
          </p:cNvCxnSpPr>
          <p:nvPr/>
        </p:nvCxnSpPr>
        <p:spPr>
          <a:xfrm>
            <a:off x="2156183" y="1603513"/>
            <a:ext cx="5183150" cy="1291419"/>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E53858D3-E53A-B040-B438-4E88E7BF357B}"/>
              </a:ext>
            </a:extLst>
          </p:cNvPr>
          <p:cNvCxnSpPr>
            <a:stCxn id="10" idx="3"/>
            <a:endCxn id="16" idx="1"/>
          </p:cNvCxnSpPr>
          <p:nvPr/>
        </p:nvCxnSpPr>
        <p:spPr>
          <a:xfrm>
            <a:off x="2182982" y="3253907"/>
            <a:ext cx="4286400" cy="7286"/>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9DB6017E-A2E8-9D41-B249-64A85E9B35D8}"/>
              </a:ext>
            </a:extLst>
          </p:cNvPr>
          <p:cNvCxnSpPr>
            <a:stCxn id="9" idx="3"/>
            <a:endCxn id="16" idx="2"/>
          </p:cNvCxnSpPr>
          <p:nvPr/>
        </p:nvCxnSpPr>
        <p:spPr>
          <a:xfrm flipV="1">
            <a:off x="2298975" y="3627454"/>
            <a:ext cx="5040358" cy="1827418"/>
          </a:xfrm>
          <a:prstGeom prst="bentConnector2">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94C8059C-D427-8142-8843-BD78EED8A1AD}"/>
              </a:ext>
            </a:extLst>
          </p:cNvPr>
          <p:cNvSpPr txBox="1"/>
          <p:nvPr/>
        </p:nvSpPr>
        <p:spPr>
          <a:xfrm>
            <a:off x="3517442" y="1603513"/>
            <a:ext cx="3461368" cy="307777"/>
          </a:xfrm>
          <a:prstGeom prst="rect">
            <a:avLst/>
          </a:prstGeom>
          <a:noFill/>
        </p:spPr>
        <p:txBody>
          <a:bodyPr wrap="square" rtlCol="0">
            <a:spAutoFit/>
          </a:bodyPr>
          <a:lstStyle/>
          <a:p>
            <a:r>
              <a:rPr lang="en-US" sz="1400" dirty="0"/>
              <a:t>Paper</a:t>
            </a:r>
            <a:r>
              <a:rPr lang="en-US" altLang="zh-CN" sz="1400" dirty="0"/>
              <a:t>,</a:t>
            </a:r>
            <a:r>
              <a:rPr lang="zh-CN" altLang="en-US" sz="1400" dirty="0"/>
              <a:t> </a:t>
            </a:r>
            <a:r>
              <a:rPr lang="en-US" altLang="zh-CN" sz="1400" dirty="0"/>
              <a:t>Author</a:t>
            </a:r>
            <a:r>
              <a:rPr lang="zh-CN" altLang="en-US" sz="1400" dirty="0"/>
              <a:t> </a:t>
            </a:r>
            <a:r>
              <a:rPr lang="en-US" altLang="zh-CN" sz="1400" dirty="0"/>
              <a:t>Info</a:t>
            </a:r>
            <a:r>
              <a:rPr lang="zh-CN" altLang="en-US" sz="1400" dirty="0"/>
              <a:t> </a:t>
            </a:r>
            <a:r>
              <a:rPr lang="en-US" altLang="zh-CN" sz="1400" dirty="0"/>
              <a:t>&amp;</a:t>
            </a:r>
            <a:r>
              <a:rPr lang="zh-CN" altLang="en-US" sz="1400" dirty="0"/>
              <a:t> </a:t>
            </a:r>
            <a:r>
              <a:rPr lang="en-US" altLang="zh-CN" sz="1400" dirty="0"/>
              <a:t>PlumX</a:t>
            </a:r>
            <a:r>
              <a:rPr lang="zh-CN" altLang="en-US" sz="1400" dirty="0"/>
              <a:t> </a:t>
            </a:r>
            <a:r>
              <a:rPr lang="en-US" altLang="zh-CN" sz="1400" dirty="0"/>
              <a:t>metrics</a:t>
            </a:r>
            <a:endParaRPr lang="en-US" sz="1400" dirty="0"/>
          </a:p>
        </p:txBody>
      </p:sp>
      <p:pic>
        <p:nvPicPr>
          <p:cNvPr id="29" name="Picture 28">
            <a:extLst>
              <a:ext uri="{FF2B5EF4-FFF2-40B4-BE49-F238E27FC236}">
                <a16:creationId xmlns:a16="http://schemas.microsoft.com/office/drawing/2014/main" id="{DB257A11-554A-0047-AD25-3A06E1B7BED6}"/>
              </a:ext>
            </a:extLst>
          </p:cNvPr>
          <p:cNvPicPr>
            <a:picLocks noChangeAspect="1"/>
          </p:cNvPicPr>
          <p:nvPr/>
        </p:nvPicPr>
        <p:blipFill>
          <a:blip r:embed="rId7"/>
          <a:stretch>
            <a:fillRect/>
          </a:stretch>
        </p:blipFill>
        <p:spPr>
          <a:xfrm>
            <a:off x="2674619" y="2209132"/>
            <a:ext cx="1003300" cy="685800"/>
          </a:xfrm>
          <a:prstGeom prst="rect">
            <a:avLst/>
          </a:prstGeom>
        </p:spPr>
      </p:pic>
      <p:sp>
        <p:nvSpPr>
          <p:cNvPr id="30" name="TextBox 29">
            <a:extLst>
              <a:ext uri="{FF2B5EF4-FFF2-40B4-BE49-F238E27FC236}">
                <a16:creationId xmlns:a16="http://schemas.microsoft.com/office/drawing/2014/main" id="{2F3899BA-34AE-6A47-8DF1-7077E0FA5E5D}"/>
              </a:ext>
            </a:extLst>
          </p:cNvPr>
          <p:cNvSpPr txBox="1"/>
          <p:nvPr/>
        </p:nvSpPr>
        <p:spPr>
          <a:xfrm>
            <a:off x="3281883" y="5531310"/>
            <a:ext cx="2931749" cy="738664"/>
          </a:xfrm>
          <a:prstGeom prst="rect">
            <a:avLst/>
          </a:prstGeom>
          <a:noFill/>
        </p:spPr>
        <p:txBody>
          <a:bodyPr wrap="square" rtlCol="0">
            <a:spAutoFit/>
          </a:bodyPr>
          <a:lstStyle/>
          <a:p>
            <a:r>
              <a:rPr lang="en-US" altLang="zh-CN" sz="1400" dirty="0"/>
              <a:t>Top</a:t>
            </a:r>
            <a:r>
              <a:rPr lang="zh-CN" altLang="en-US" sz="1400" dirty="0"/>
              <a:t> </a:t>
            </a:r>
            <a:r>
              <a:rPr lang="en-US" altLang="zh-CN" sz="1400" dirty="0"/>
              <a:t>2000</a:t>
            </a:r>
            <a:r>
              <a:rPr lang="zh-CN" altLang="en-US" sz="1400" dirty="0"/>
              <a:t> </a:t>
            </a:r>
            <a:r>
              <a:rPr lang="en-US" altLang="zh-CN" sz="1400" dirty="0"/>
              <a:t>Research</a:t>
            </a:r>
            <a:r>
              <a:rPr lang="zh-CN" altLang="en-US" sz="1400" dirty="0"/>
              <a:t> </a:t>
            </a:r>
            <a:r>
              <a:rPr lang="en-US" altLang="zh-CN" sz="1400" dirty="0"/>
              <a:t>Institution</a:t>
            </a:r>
            <a:r>
              <a:rPr lang="zh-CN" altLang="en-US" sz="1400" dirty="0"/>
              <a:t> </a:t>
            </a:r>
            <a:r>
              <a:rPr lang="en-US" altLang="zh-CN" sz="1400" dirty="0"/>
              <a:t>worldwide</a:t>
            </a:r>
            <a:r>
              <a:rPr lang="zh-CN" altLang="en-US" sz="1400" dirty="0"/>
              <a:t> </a:t>
            </a:r>
            <a:r>
              <a:rPr lang="en-US" altLang="zh-CN" sz="1400" dirty="0"/>
              <a:t>ranking</a:t>
            </a:r>
            <a:r>
              <a:rPr lang="zh-CN" altLang="en-US" sz="1400" dirty="0"/>
              <a:t> </a:t>
            </a:r>
            <a:r>
              <a:rPr lang="en-US" altLang="zh-CN" sz="1400" dirty="0"/>
              <a:t>and</a:t>
            </a:r>
            <a:r>
              <a:rPr lang="zh-CN" altLang="en-US" sz="1400" dirty="0"/>
              <a:t> </a:t>
            </a:r>
            <a:r>
              <a:rPr lang="en-US" altLang="zh-CN" sz="1400" dirty="0"/>
              <a:t>factors</a:t>
            </a:r>
            <a:r>
              <a:rPr lang="zh-CN" altLang="en-US" sz="1400" dirty="0"/>
              <a:t> </a:t>
            </a:r>
            <a:r>
              <a:rPr lang="en-US" altLang="zh-CN" sz="1400" dirty="0"/>
              <a:t>highly</a:t>
            </a:r>
            <a:r>
              <a:rPr lang="zh-CN" altLang="en-US" sz="1400" dirty="0"/>
              <a:t> </a:t>
            </a:r>
            <a:r>
              <a:rPr lang="en-US" altLang="zh-CN" sz="1400" dirty="0"/>
              <a:t>relevant</a:t>
            </a:r>
            <a:r>
              <a:rPr lang="zh-CN" altLang="en-US" sz="1400" dirty="0"/>
              <a:t> </a:t>
            </a:r>
            <a:r>
              <a:rPr lang="en-US" altLang="zh-CN" sz="1400" dirty="0"/>
              <a:t>to</a:t>
            </a:r>
            <a:r>
              <a:rPr lang="zh-CN" altLang="en-US" sz="1400" dirty="0"/>
              <a:t> </a:t>
            </a:r>
            <a:r>
              <a:rPr lang="en-US" altLang="zh-CN" sz="1400" dirty="0"/>
              <a:t>current</a:t>
            </a:r>
            <a:r>
              <a:rPr lang="zh-CN" altLang="en-US" sz="1400" dirty="0"/>
              <a:t> </a:t>
            </a:r>
            <a:r>
              <a:rPr lang="en-US" altLang="zh-CN" sz="1400" dirty="0"/>
              <a:t>rankings</a:t>
            </a:r>
            <a:endParaRPr lang="en-US" sz="1400" dirty="0"/>
          </a:p>
        </p:txBody>
      </p:sp>
      <p:sp>
        <p:nvSpPr>
          <p:cNvPr id="31" name="TextBox 30">
            <a:extLst>
              <a:ext uri="{FF2B5EF4-FFF2-40B4-BE49-F238E27FC236}">
                <a16:creationId xmlns:a16="http://schemas.microsoft.com/office/drawing/2014/main" id="{22AC4D97-BE8E-A542-AEA2-EDED7185CA1B}"/>
              </a:ext>
            </a:extLst>
          </p:cNvPr>
          <p:cNvSpPr txBox="1"/>
          <p:nvPr/>
        </p:nvSpPr>
        <p:spPr>
          <a:xfrm>
            <a:off x="3281882" y="3337631"/>
            <a:ext cx="2931749" cy="523220"/>
          </a:xfrm>
          <a:prstGeom prst="rect">
            <a:avLst/>
          </a:prstGeom>
          <a:noFill/>
        </p:spPr>
        <p:txBody>
          <a:bodyPr wrap="square" rtlCol="0">
            <a:spAutoFit/>
          </a:bodyPr>
          <a:lstStyle/>
          <a:p>
            <a:r>
              <a:rPr lang="en-US" altLang="zh-CN" sz="1400" dirty="0"/>
              <a:t>Journal</a:t>
            </a:r>
            <a:r>
              <a:rPr lang="zh-CN" altLang="en-US" sz="1400" dirty="0"/>
              <a:t> </a:t>
            </a:r>
            <a:r>
              <a:rPr lang="en-US" altLang="zh-CN" sz="1400" dirty="0"/>
              <a:t>Rankings</a:t>
            </a:r>
            <a:r>
              <a:rPr lang="zh-CN" altLang="en-US" sz="1400" dirty="0"/>
              <a:t> </a:t>
            </a:r>
            <a:r>
              <a:rPr lang="en-US" altLang="zh-CN" sz="1400" dirty="0"/>
              <a:t>and</a:t>
            </a:r>
            <a:r>
              <a:rPr lang="zh-CN" altLang="en-US" sz="1400" dirty="0"/>
              <a:t> </a:t>
            </a:r>
            <a:r>
              <a:rPr lang="en-US" altLang="zh-CN" sz="1400" dirty="0"/>
              <a:t>H</a:t>
            </a:r>
            <a:r>
              <a:rPr lang="zh-CN" altLang="en-US" sz="1400" dirty="0"/>
              <a:t> </a:t>
            </a:r>
            <a:r>
              <a:rPr lang="en-US" altLang="zh-CN" sz="1400" dirty="0"/>
              <a:t>index</a:t>
            </a:r>
            <a:r>
              <a:rPr lang="zh-CN" altLang="en-US" sz="1400" dirty="0"/>
              <a:t> </a:t>
            </a:r>
            <a:r>
              <a:rPr lang="en-US" altLang="zh-CN" sz="1400" dirty="0"/>
              <a:t>broken</a:t>
            </a:r>
            <a:r>
              <a:rPr lang="zh-CN" altLang="en-US" sz="1400" dirty="0"/>
              <a:t> </a:t>
            </a:r>
            <a:r>
              <a:rPr lang="en-US" altLang="zh-CN" sz="1400" dirty="0"/>
              <a:t>by</a:t>
            </a:r>
            <a:r>
              <a:rPr lang="zh-CN" altLang="en-US" sz="1400" dirty="0"/>
              <a:t>  </a:t>
            </a:r>
            <a:r>
              <a:rPr lang="en-US" altLang="zh-CN" sz="1400" dirty="0"/>
              <a:t>research</a:t>
            </a:r>
            <a:r>
              <a:rPr lang="zh-CN" altLang="en-US" sz="1400" dirty="0"/>
              <a:t> </a:t>
            </a:r>
            <a:r>
              <a:rPr lang="en-US" altLang="zh-CN" sz="1400" dirty="0"/>
              <a:t>sub-categories</a:t>
            </a:r>
            <a:endParaRPr lang="en-US" sz="1400" dirty="0"/>
          </a:p>
        </p:txBody>
      </p:sp>
      <p:sp>
        <p:nvSpPr>
          <p:cNvPr id="32" name="TextBox 31">
            <a:extLst>
              <a:ext uri="{FF2B5EF4-FFF2-40B4-BE49-F238E27FC236}">
                <a16:creationId xmlns:a16="http://schemas.microsoft.com/office/drawing/2014/main" id="{E4EC9D32-168F-FE44-80CB-E49C677396EE}"/>
              </a:ext>
            </a:extLst>
          </p:cNvPr>
          <p:cNvSpPr txBox="1"/>
          <p:nvPr/>
        </p:nvSpPr>
        <p:spPr>
          <a:xfrm>
            <a:off x="3517442" y="1266494"/>
            <a:ext cx="3698385" cy="307777"/>
          </a:xfrm>
          <a:prstGeom prst="rect">
            <a:avLst/>
          </a:prstGeom>
          <a:noFill/>
        </p:spPr>
        <p:txBody>
          <a:bodyPr wrap="none" rtlCol="0">
            <a:spAutoFit/>
          </a:bodyPr>
          <a:lstStyle/>
          <a:p>
            <a:r>
              <a:rPr lang="en-US" altLang="zh-CN" sz="1400" dirty="0">
                <a:solidFill>
                  <a:srgbClr val="8A0028"/>
                </a:solidFill>
              </a:rPr>
              <a:t>Connection:</a:t>
            </a:r>
            <a:r>
              <a:rPr lang="zh-CN" altLang="en-US" sz="1400" dirty="0">
                <a:solidFill>
                  <a:srgbClr val="8A0028"/>
                </a:solidFill>
              </a:rPr>
              <a:t> </a:t>
            </a:r>
            <a:r>
              <a:rPr lang="en-US" altLang="zh-CN" sz="1400" dirty="0">
                <a:solidFill>
                  <a:srgbClr val="8A0028"/>
                </a:solidFill>
              </a:rPr>
              <a:t>DOI</a:t>
            </a:r>
            <a:r>
              <a:rPr lang="zh-CN" altLang="en-US" sz="1400" dirty="0">
                <a:solidFill>
                  <a:srgbClr val="8A0028"/>
                </a:solidFill>
              </a:rPr>
              <a:t> </a:t>
            </a:r>
            <a:r>
              <a:rPr lang="en-US" altLang="zh-CN" sz="1400" dirty="0">
                <a:solidFill>
                  <a:srgbClr val="8A0028"/>
                </a:solidFill>
              </a:rPr>
              <a:t>(as Document</a:t>
            </a:r>
            <a:r>
              <a:rPr lang="zh-CN" altLang="en-US" sz="1400" dirty="0">
                <a:solidFill>
                  <a:srgbClr val="8A0028"/>
                </a:solidFill>
              </a:rPr>
              <a:t> </a:t>
            </a:r>
            <a:r>
              <a:rPr lang="en-US" altLang="zh-CN" sz="1400" dirty="0">
                <a:solidFill>
                  <a:srgbClr val="8A0028"/>
                </a:solidFill>
              </a:rPr>
              <a:t>Identification</a:t>
            </a:r>
            <a:r>
              <a:rPr lang="zh-CN" altLang="en-US" sz="1400" dirty="0">
                <a:solidFill>
                  <a:srgbClr val="8A0028"/>
                </a:solidFill>
              </a:rPr>
              <a:t> </a:t>
            </a:r>
            <a:r>
              <a:rPr lang="en-US" altLang="zh-CN" sz="1400" dirty="0">
                <a:solidFill>
                  <a:srgbClr val="8A0028"/>
                </a:solidFill>
              </a:rPr>
              <a:t>ID)</a:t>
            </a:r>
            <a:endParaRPr lang="en-US" sz="1400" dirty="0">
              <a:solidFill>
                <a:srgbClr val="8A0028"/>
              </a:solidFill>
            </a:endParaRPr>
          </a:p>
        </p:txBody>
      </p:sp>
      <p:sp>
        <p:nvSpPr>
          <p:cNvPr id="34" name="TextBox 33">
            <a:extLst>
              <a:ext uri="{FF2B5EF4-FFF2-40B4-BE49-F238E27FC236}">
                <a16:creationId xmlns:a16="http://schemas.microsoft.com/office/drawing/2014/main" id="{C584312F-E224-BC42-85E6-463BCB763BD0}"/>
              </a:ext>
            </a:extLst>
          </p:cNvPr>
          <p:cNvSpPr txBox="1"/>
          <p:nvPr/>
        </p:nvSpPr>
        <p:spPr>
          <a:xfrm>
            <a:off x="3281882" y="2962068"/>
            <a:ext cx="2116285" cy="307777"/>
          </a:xfrm>
          <a:prstGeom prst="rect">
            <a:avLst/>
          </a:prstGeom>
          <a:noFill/>
        </p:spPr>
        <p:txBody>
          <a:bodyPr wrap="none" rtlCol="0">
            <a:spAutoFit/>
          </a:bodyPr>
          <a:lstStyle/>
          <a:p>
            <a:r>
              <a:rPr lang="en-US" altLang="zh-CN" sz="1400" dirty="0">
                <a:solidFill>
                  <a:srgbClr val="8A0028"/>
                </a:solidFill>
              </a:rPr>
              <a:t>Connection:</a:t>
            </a:r>
            <a:r>
              <a:rPr lang="zh-CN" altLang="en-US" sz="1400" dirty="0">
                <a:solidFill>
                  <a:srgbClr val="8A0028"/>
                </a:solidFill>
              </a:rPr>
              <a:t> </a:t>
            </a:r>
            <a:r>
              <a:rPr lang="en-US" altLang="zh-CN" sz="1400" dirty="0">
                <a:solidFill>
                  <a:srgbClr val="8A0028"/>
                </a:solidFill>
              </a:rPr>
              <a:t>Journal</a:t>
            </a:r>
            <a:r>
              <a:rPr lang="zh-CN" altLang="en-US" sz="1400" dirty="0">
                <a:solidFill>
                  <a:srgbClr val="8A0028"/>
                </a:solidFill>
              </a:rPr>
              <a:t> </a:t>
            </a:r>
            <a:r>
              <a:rPr lang="en-US" altLang="zh-CN" sz="1400" dirty="0">
                <a:solidFill>
                  <a:srgbClr val="8A0028"/>
                </a:solidFill>
              </a:rPr>
              <a:t>Name</a:t>
            </a:r>
            <a:endParaRPr lang="en-US" sz="1400" dirty="0">
              <a:solidFill>
                <a:srgbClr val="8A0028"/>
              </a:solidFill>
            </a:endParaRPr>
          </a:p>
        </p:txBody>
      </p:sp>
      <p:sp>
        <p:nvSpPr>
          <p:cNvPr id="35" name="TextBox 34">
            <a:extLst>
              <a:ext uri="{FF2B5EF4-FFF2-40B4-BE49-F238E27FC236}">
                <a16:creationId xmlns:a16="http://schemas.microsoft.com/office/drawing/2014/main" id="{599E9B14-DC5A-F542-A9E3-16799A21030B}"/>
              </a:ext>
            </a:extLst>
          </p:cNvPr>
          <p:cNvSpPr txBox="1"/>
          <p:nvPr/>
        </p:nvSpPr>
        <p:spPr>
          <a:xfrm>
            <a:off x="3210761" y="5100598"/>
            <a:ext cx="4203267" cy="307777"/>
          </a:xfrm>
          <a:prstGeom prst="rect">
            <a:avLst/>
          </a:prstGeom>
          <a:noFill/>
        </p:spPr>
        <p:txBody>
          <a:bodyPr wrap="none" rtlCol="0">
            <a:spAutoFit/>
          </a:bodyPr>
          <a:lstStyle/>
          <a:p>
            <a:r>
              <a:rPr lang="en-US" altLang="zh-CN" sz="1400" dirty="0">
                <a:solidFill>
                  <a:srgbClr val="8A0028"/>
                </a:solidFill>
              </a:rPr>
              <a:t>Connection:</a:t>
            </a:r>
            <a:r>
              <a:rPr lang="zh-CN" altLang="en-US" sz="1400" dirty="0">
                <a:solidFill>
                  <a:srgbClr val="8A0028"/>
                </a:solidFill>
              </a:rPr>
              <a:t> </a:t>
            </a:r>
            <a:r>
              <a:rPr lang="en-US" altLang="zh-CN" sz="1400" dirty="0">
                <a:solidFill>
                  <a:srgbClr val="8A0028"/>
                </a:solidFill>
              </a:rPr>
              <a:t>Researcher’s</a:t>
            </a:r>
            <a:r>
              <a:rPr lang="zh-CN" altLang="en-US" sz="1400" dirty="0">
                <a:solidFill>
                  <a:srgbClr val="8A0028"/>
                </a:solidFill>
              </a:rPr>
              <a:t> </a:t>
            </a:r>
            <a:r>
              <a:rPr lang="en-US" altLang="zh-CN" sz="1400" dirty="0">
                <a:solidFill>
                  <a:srgbClr val="8A0028"/>
                </a:solidFill>
              </a:rPr>
              <a:t>Affiliation</a:t>
            </a:r>
            <a:r>
              <a:rPr lang="zh-CN" altLang="en-US" sz="1400" dirty="0">
                <a:solidFill>
                  <a:srgbClr val="8A0028"/>
                </a:solidFill>
              </a:rPr>
              <a:t> </a:t>
            </a:r>
            <a:r>
              <a:rPr lang="en-US" altLang="zh-CN" sz="1400" dirty="0">
                <a:solidFill>
                  <a:srgbClr val="8A0028"/>
                </a:solidFill>
              </a:rPr>
              <a:t>Name</a:t>
            </a:r>
            <a:r>
              <a:rPr lang="zh-CN" altLang="en-US" sz="1400" dirty="0">
                <a:solidFill>
                  <a:srgbClr val="8A0028"/>
                </a:solidFill>
              </a:rPr>
              <a:t> </a:t>
            </a:r>
            <a:r>
              <a:rPr lang="en-US" altLang="zh-CN" sz="1400" dirty="0">
                <a:solidFill>
                  <a:srgbClr val="8A0028"/>
                </a:solidFill>
              </a:rPr>
              <a:t>and</a:t>
            </a:r>
            <a:r>
              <a:rPr lang="zh-CN" altLang="en-US" sz="1400" dirty="0">
                <a:solidFill>
                  <a:srgbClr val="8A0028"/>
                </a:solidFill>
              </a:rPr>
              <a:t> </a:t>
            </a:r>
            <a:r>
              <a:rPr lang="en-US" altLang="zh-CN" sz="1400" dirty="0">
                <a:solidFill>
                  <a:srgbClr val="8A0028"/>
                </a:solidFill>
              </a:rPr>
              <a:t>Country</a:t>
            </a:r>
            <a:endParaRPr lang="en-US" sz="1400" dirty="0">
              <a:solidFill>
                <a:srgbClr val="8A0028"/>
              </a:solidFill>
            </a:endParaRPr>
          </a:p>
        </p:txBody>
      </p:sp>
      <p:sp>
        <p:nvSpPr>
          <p:cNvPr id="36" name="TextBox 35">
            <a:extLst>
              <a:ext uri="{FF2B5EF4-FFF2-40B4-BE49-F238E27FC236}">
                <a16:creationId xmlns:a16="http://schemas.microsoft.com/office/drawing/2014/main" id="{006B916A-040D-3B47-8AD9-04244A1B7243}"/>
              </a:ext>
            </a:extLst>
          </p:cNvPr>
          <p:cNvSpPr txBox="1"/>
          <p:nvPr/>
        </p:nvSpPr>
        <p:spPr>
          <a:xfrm>
            <a:off x="7339332" y="2400954"/>
            <a:ext cx="1185631" cy="523220"/>
          </a:xfrm>
          <a:prstGeom prst="rect">
            <a:avLst/>
          </a:prstGeom>
          <a:noFill/>
        </p:spPr>
        <p:txBody>
          <a:bodyPr wrap="square" rtlCol="0">
            <a:spAutoFit/>
          </a:bodyPr>
          <a:lstStyle/>
          <a:p>
            <a:r>
              <a:rPr lang="en-US" altLang="zh-CN" sz="1400" dirty="0">
                <a:solidFill>
                  <a:srgbClr val="90152A"/>
                </a:solidFill>
              </a:rPr>
              <a:t>Total</a:t>
            </a:r>
            <a:r>
              <a:rPr lang="zh-CN" altLang="en-US" sz="1400" dirty="0">
                <a:solidFill>
                  <a:srgbClr val="90152A"/>
                </a:solidFill>
              </a:rPr>
              <a:t> </a:t>
            </a:r>
            <a:r>
              <a:rPr lang="en-US" altLang="zh-CN" sz="1400" dirty="0">
                <a:solidFill>
                  <a:srgbClr val="90152A"/>
                </a:solidFill>
              </a:rPr>
              <a:t>record</a:t>
            </a:r>
            <a:r>
              <a:rPr lang="zh-CN" altLang="en-US" sz="1400" dirty="0">
                <a:solidFill>
                  <a:srgbClr val="90152A"/>
                </a:solidFill>
              </a:rPr>
              <a:t> </a:t>
            </a:r>
            <a:r>
              <a:rPr lang="en-US" altLang="zh-CN" sz="1400" dirty="0">
                <a:solidFill>
                  <a:srgbClr val="90152A"/>
                </a:solidFill>
              </a:rPr>
              <a:t>count:</a:t>
            </a:r>
            <a:r>
              <a:rPr lang="zh-CN" altLang="en-US" sz="1400" dirty="0">
                <a:solidFill>
                  <a:srgbClr val="90152A"/>
                </a:solidFill>
              </a:rPr>
              <a:t> </a:t>
            </a:r>
            <a:r>
              <a:rPr lang="en-US" altLang="zh-CN" sz="1400" dirty="0">
                <a:solidFill>
                  <a:srgbClr val="90152A"/>
                </a:solidFill>
              </a:rPr>
              <a:t>2804</a:t>
            </a:r>
            <a:endParaRPr lang="en-US" sz="1400" dirty="0">
              <a:solidFill>
                <a:srgbClr val="90152A"/>
              </a:solidFill>
            </a:endParaRPr>
          </a:p>
        </p:txBody>
      </p:sp>
    </p:spTree>
    <p:extLst>
      <p:ext uri="{BB962C8B-B14F-4D97-AF65-F5344CB8AC3E}">
        <p14:creationId xmlns:p14="http://schemas.microsoft.com/office/powerpoint/2010/main" val="181551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p:cNvSpPr>
            <a:spLocks noGrp="1"/>
          </p:cNvSpPr>
          <p:nvPr>
            <p:ph type="title"/>
          </p:nvPr>
        </p:nvSpPr>
        <p:spPr>
          <a:xfrm>
            <a:off x="124143" y="178323"/>
            <a:ext cx="7303340" cy="535863"/>
          </a:xfrm>
        </p:spPr>
        <p:txBody>
          <a:bodyPr/>
          <a:lstStyle/>
          <a:p>
            <a:r>
              <a:rPr lang="en-US" altLang="zh-CN" sz="2200" dirty="0"/>
              <a:t>Information</a:t>
            </a:r>
            <a:r>
              <a:rPr lang="zh-CN" altLang="en-US" sz="2200" dirty="0"/>
              <a:t> </a:t>
            </a:r>
            <a:r>
              <a:rPr lang="en-US" altLang="zh-CN" sz="2200" dirty="0"/>
              <a:t>Source</a:t>
            </a:r>
            <a:r>
              <a:rPr lang="zh-CN" altLang="en-US" sz="2200" dirty="0"/>
              <a:t> </a:t>
            </a:r>
            <a:r>
              <a:rPr lang="en-US" altLang="zh-CN" sz="2200" dirty="0"/>
              <a:t>One:</a:t>
            </a:r>
            <a:r>
              <a:rPr lang="zh-CN" altLang="en-US" sz="2200" dirty="0"/>
              <a:t> </a:t>
            </a:r>
            <a:r>
              <a:rPr lang="en-US" altLang="zh-CN" sz="2200" dirty="0"/>
              <a:t>Scopus</a:t>
            </a:r>
            <a:r>
              <a:rPr lang="zh-CN" altLang="en-US" sz="2200" dirty="0"/>
              <a:t> </a:t>
            </a:r>
            <a:r>
              <a:rPr lang="en-US" altLang="zh-CN" sz="2200" dirty="0"/>
              <a:t>DB</a:t>
            </a:r>
            <a:endParaRPr lang="en-US" sz="2200" dirty="0"/>
          </a:p>
        </p:txBody>
      </p:sp>
      <p:sp>
        <p:nvSpPr>
          <p:cNvPr id="2" name="TextBox 1">
            <a:extLst>
              <a:ext uri="{FF2B5EF4-FFF2-40B4-BE49-F238E27FC236}">
                <a16:creationId xmlns:a16="http://schemas.microsoft.com/office/drawing/2014/main" id="{7FED13A4-4452-DA45-9BBF-5D6652C7583B}"/>
              </a:ext>
            </a:extLst>
          </p:cNvPr>
          <p:cNvSpPr txBox="1"/>
          <p:nvPr/>
        </p:nvSpPr>
        <p:spPr>
          <a:xfrm>
            <a:off x="285750" y="714186"/>
            <a:ext cx="8599833" cy="5073184"/>
          </a:xfrm>
          <a:prstGeom prst="rect">
            <a:avLst/>
          </a:prstGeom>
          <a:noFill/>
        </p:spPr>
        <p:txBody>
          <a:bodyPr wrap="square" rtlCol="0">
            <a:spAutoFit/>
          </a:bodyPr>
          <a:lstStyle/>
          <a:p>
            <a:r>
              <a:rPr lang="en-US" altLang="zh-CN" sz="2000" dirty="0"/>
              <a:t>Tool:</a:t>
            </a:r>
            <a:r>
              <a:rPr lang="zh-CN" altLang="en-US" sz="2000" dirty="0"/>
              <a:t> </a:t>
            </a:r>
            <a:r>
              <a:rPr lang="en-US" sz="2000" i="1" dirty="0">
                <a:solidFill>
                  <a:srgbClr val="90152A"/>
                </a:solidFill>
              </a:rPr>
              <a:t>pybliometrics</a:t>
            </a:r>
            <a:r>
              <a:rPr lang="en-US" altLang="zh-CN" sz="2000" dirty="0"/>
              <a:t>,</a:t>
            </a:r>
            <a:r>
              <a:rPr lang="zh-CN" altLang="en-US" sz="2000" dirty="0"/>
              <a:t> </a:t>
            </a:r>
            <a:r>
              <a:rPr lang="en-US" altLang="zh-CN" sz="2000" dirty="0"/>
              <a:t>a</a:t>
            </a:r>
            <a:r>
              <a:rPr lang="en-US" sz="2000" dirty="0"/>
              <a:t> Python-based API-Wrapper to access Scopus</a:t>
            </a:r>
          </a:p>
          <a:p>
            <a:pPr>
              <a:spcAft>
                <a:spcPts val="400"/>
              </a:spcAft>
            </a:pPr>
            <a:r>
              <a:rPr lang="en-US" sz="2000" dirty="0"/>
              <a:t>Three</a:t>
            </a:r>
            <a:r>
              <a:rPr lang="zh-CN" altLang="en-US" sz="2000" dirty="0"/>
              <a:t> </a:t>
            </a:r>
            <a:r>
              <a:rPr lang="en-US" altLang="zh-CN" sz="2000" dirty="0"/>
              <a:t>Layers</a:t>
            </a:r>
            <a:r>
              <a:rPr lang="zh-CN" altLang="en-US" sz="2000" dirty="0"/>
              <a:t> </a:t>
            </a:r>
            <a:r>
              <a:rPr lang="en-US" altLang="zh-CN" sz="2000" dirty="0"/>
              <a:t>of</a:t>
            </a:r>
            <a:r>
              <a:rPr lang="zh-CN" altLang="en-US" sz="2000" dirty="0"/>
              <a:t> </a:t>
            </a:r>
            <a:r>
              <a:rPr lang="en-US" altLang="zh-CN" sz="2000" dirty="0"/>
              <a:t>Information</a:t>
            </a:r>
            <a:r>
              <a:rPr lang="zh-CN" altLang="en-US" sz="2000" dirty="0"/>
              <a:t> </a:t>
            </a:r>
            <a:r>
              <a:rPr lang="en-US" altLang="zh-CN" sz="2000" dirty="0"/>
              <a:t>Acquired:</a:t>
            </a:r>
          </a:p>
          <a:p>
            <a:pPr marL="342900" indent="-342900">
              <a:spcBef>
                <a:spcPts val="200"/>
              </a:spcBef>
              <a:spcAft>
                <a:spcPts val="400"/>
              </a:spcAft>
              <a:buFont typeface="Arial" panose="020B0604020202020204" pitchFamily="34" charset="0"/>
              <a:buChar char="•"/>
            </a:pPr>
            <a:r>
              <a:rPr lang="en-US" altLang="zh-CN" sz="2000" dirty="0"/>
              <a:t>Author</a:t>
            </a:r>
            <a:r>
              <a:rPr lang="zh-CN" altLang="en-US" sz="2000" dirty="0"/>
              <a:t> </a:t>
            </a:r>
            <a:r>
              <a:rPr lang="en-US" altLang="zh-CN" sz="2000" dirty="0"/>
              <a:t>level</a:t>
            </a:r>
            <a:r>
              <a:rPr lang="zh-CN" altLang="en-US" sz="2000" dirty="0"/>
              <a:t> </a:t>
            </a:r>
            <a:r>
              <a:rPr lang="en-US" altLang="zh-CN" sz="2000" dirty="0"/>
              <a:t>information</a:t>
            </a:r>
            <a:r>
              <a:rPr lang="zh-CN" altLang="en-US" sz="2000" dirty="0"/>
              <a:t> </a:t>
            </a:r>
            <a:r>
              <a:rPr lang="en-US" altLang="zh-CN" sz="2000" dirty="0"/>
              <a:t>(</a:t>
            </a:r>
            <a:r>
              <a:rPr lang="en-US" altLang="zh-CN" sz="2000" i="1" dirty="0">
                <a:solidFill>
                  <a:srgbClr val="90152A"/>
                </a:solidFill>
              </a:rPr>
              <a:t>2492</a:t>
            </a:r>
            <a:r>
              <a:rPr lang="zh-CN" altLang="en-US" sz="2000" dirty="0"/>
              <a:t> </a:t>
            </a:r>
            <a:r>
              <a:rPr lang="en-US" altLang="zh-CN" sz="2000" dirty="0"/>
              <a:t>author</a:t>
            </a:r>
            <a:r>
              <a:rPr lang="zh-CN" altLang="en-US" sz="2000" dirty="0"/>
              <a:t> </a:t>
            </a:r>
            <a:r>
              <a:rPr lang="en-US" altLang="zh-CN" sz="2000" dirty="0"/>
              <a:t>records</a:t>
            </a:r>
            <a:r>
              <a:rPr lang="zh-CN" altLang="en-US" sz="2000" dirty="0"/>
              <a:t> </a:t>
            </a:r>
            <a:r>
              <a:rPr lang="en-US" altLang="zh-CN" sz="2000" dirty="0"/>
              <a:t>matched,</a:t>
            </a:r>
            <a:r>
              <a:rPr lang="zh-CN" altLang="en-US" sz="2000" dirty="0"/>
              <a:t> </a:t>
            </a:r>
            <a:r>
              <a:rPr lang="en-US" altLang="zh-CN" sz="2000" dirty="0"/>
              <a:t>matching</a:t>
            </a:r>
            <a:r>
              <a:rPr lang="zh-CN" altLang="en-US" sz="2000" dirty="0"/>
              <a:t> </a:t>
            </a:r>
            <a:r>
              <a:rPr lang="en-US" altLang="zh-CN" sz="2000" dirty="0"/>
              <a:t>conducted</a:t>
            </a:r>
            <a:r>
              <a:rPr lang="zh-CN" altLang="en-US" sz="2000" dirty="0"/>
              <a:t> </a:t>
            </a:r>
            <a:r>
              <a:rPr lang="en-US" altLang="zh-CN" sz="2000" dirty="0"/>
              <a:t>by</a:t>
            </a:r>
            <a:r>
              <a:rPr lang="zh-CN" altLang="en-US" sz="2000" dirty="0"/>
              <a:t> </a:t>
            </a:r>
            <a:r>
              <a:rPr lang="en-US" altLang="zh-CN" sz="2000" dirty="0"/>
              <a:t>1</a:t>
            </a:r>
            <a:r>
              <a:rPr lang="en-US" altLang="zh-CN" sz="2000" baseline="30000" dirty="0"/>
              <a:t>st</a:t>
            </a:r>
            <a:r>
              <a:rPr lang="zh-CN" altLang="en-US" sz="2000" dirty="0"/>
              <a:t> </a:t>
            </a:r>
            <a:r>
              <a:rPr lang="en-US" altLang="zh-CN" sz="2000" dirty="0"/>
              <a:t>author</a:t>
            </a:r>
            <a:r>
              <a:rPr lang="zh-CN" altLang="en-US" sz="2000" dirty="0"/>
              <a:t> </a:t>
            </a:r>
            <a:r>
              <a:rPr lang="en-US" altLang="zh-CN" sz="2000" dirty="0"/>
              <a:t>ID)</a:t>
            </a:r>
            <a:r>
              <a:rPr lang="zh-CN" altLang="en-US" sz="2000" dirty="0"/>
              <a:t> </a:t>
            </a:r>
            <a:r>
              <a:rPr lang="en-US" altLang="zh-CN" sz="2000" dirty="0"/>
              <a:t>–  </a:t>
            </a:r>
            <a:r>
              <a:rPr lang="en-US" altLang="zh-CN" sz="2000" b="1" i="1" dirty="0"/>
              <a:t>Search API: Author Search/Retrieval API: Author  Retrieval</a:t>
            </a:r>
          </a:p>
          <a:p>
            <a:pPr>
              <a:spcBef>
                <a:spcPts val="200"/>
              </a:spcBef>
            </a:pPr>
            <a:r>
              <a:rPr lang="zh-CN" altLang="en-US" sz="1600" dirty="0"/>
              <a:t>      </a:t>
            </a:r>
            <a:r>
              <a:rPr lang="en-US" altLang="zh-CN" sz="1600" dirty="0"/>
              <a:t> </a:t>
            </a:r>
            <a:r>
              <a:rPr lang="en-US" altLang="zh-CN" sz="1600" i="1" dirty="0">
                <a:solidFill>
                  <a:srgbClr val="90152A"/>
                </a:solidFill>
              </a:rPr>
              <a:t>Important</a:t>
            </a:r>
            <a:r>
              <a:rPr lang="zh-CN" altLang="en-US" sz="1600" i="1" dirty="0">
                <a:solidFill>
                  <a:srgbClr val="90152A"/>
                </a:solidFill>
              </a:rPr>
              <a:t> </a:t>
            </a:r>
            <a:r>
              <a:rPr lang="en-US" altLang="zh-CN" sz="1600" i="1" dirty="0">
                <a:solidFill>
                  <a:srgbClr val="90152A"/>
                </a:solidFill>
              </a:rPr>
              <a:t>Attributes:</a:t>
            </a:r>
            <a:r>
              <a:rPr lang="zh-CN" altLang="en-US" sz="1600" i="1" dirty="0">
                <a:solidFill>
                  <a:srgbClr val="90152A"/>
                </a:solidFill>
              </a:rPr>
              <a:t>  </a:t>
            </a:r>
            <a:r>
              <a:rPr lang="en-US" altLang="zh-CN" sz="1600" b="1" i="1" dirty="0">
                <a:solidFill>
                  <a:srgbClr val="90152A"/>
                </a:solidFill>
              </a:rPr>
              <a:t>author’s</a:t>
            </a:r>
            <a:r>
              <a:rPr lang="zh-CN" altLang="en-US" sz="1600" b="1" i="1" dirty="0">
                <a:solidFill>
                  <a:srgbClr val="90152A"/>
                </a:solidFill>
              </a:rPr>
              <a:t> </a:t>
            </a:r>
            <a:r>
              <a:rPr lang="en-US" altLang="zh-CN" sz="1600" b="1" i="1" dirty="0">
                <a:solidFill>
                  <a:srgbClr val="90152A"/>
                </a:solidFill>
              </a:rPr>
              <a:t>affiliation</a:t>
            </a:r>
            <a:r>
              <a:rPr lang="zh-CN" altLang="en-US" sz="1600" b="1" i="1" dirty="0">
                <a:solidFill>
                  <a:srgbClr val="90152A"/>
                </a:solidFill>
              </a:rPr>
              <a:t> </a:t>
            </a:r>
            <a:r>
              <a:rPr lang="en-US" altLang="zh-CN" sz="1600" b="1" i="1" dirty="0">
                <a:solidFill>
                  <a:srgbClr val="90152A"/>
                </a:solidFill>
              </a:rPr>
              <a:t>information,</a:t>
            </a:r>
            <a:r>
              <a:rPr lang="zh-CN" altLang="en-US" sz="1600" b="1" i="1" dirty="0">
                <a:solidFill>
                  <a:srgbClr val="90152A"/>
                </a:solidFill>
              </a:rPr>
              <a:t> </a:t>
            </a:r>
            <a:r>
              <a:rPr lang="en-US" altLang="zh-CN" sz="1600" b="1" i="1" dirty="0">
                <a:solidFill>
                  <a:srgbClr val="90152A"/>
                </a:solidFill>
              </a:rPr>
              <a:t>author’s</a:t>
            </a:r>
            <a:r>
              <a:rPr lang="zh-CN" altLang="en-US" sz="1600" b="1" i="1" dirty="0">
                <a:solidFill>
                  <a:srgbClr val="90152A"/>
                </a:solidFill>
              </a:rPr>
              <a:t>  </a:t>
            </a:r>
            <a:r>
              <a:rPr lang="en-US" altLang="zh-CN" sz="1600" b="1" i="1" dirty="0">
                <a:solidFill>
                  <a:srgbClr val="90152A"/>
                </a:solidFill>
              </a:rPr>
              <a:t>citation</a:t>
            </a:r>
            <a:r>
              <a:rPr lang="zh-CN" altLang="en-US" sz="1600" b="1" i="1" dirty="0">
                <a:solidFill>
                  <a:srgbClr val="90152A"/>
                </a:solidFill>
              </a:rPr>
              <a:t> </a:t>
            </a:r>
            <a:r>
              <a:rPr lang="en-US" altLang="zh-CN" sz="1600" b="1" i="1" dirty="0">
                <a:solidFill>
                  <a:srgbClr val="90152A"/>
                </a:solidFill>
              </a:rPr>
              <a:t>count,</a:t>
            </a:r>
            <a:r>
              <a:rPr lang="zh-CN" altLang="en-US" sz="1600" b="1" i="1" dirty="0">
                <a:solidFill>
                  <a:srgbClr val="90152A"/>
                </a:solidFill>
              </a:rPr>
              <a:t> </a:t>
            </a:r>
            <a:r>
              <a:rPr lang="en-US" altLang="zh-CN" sz="1600" b="1" i="1" dirty="0">
                <a:solidFill>
                  <a:srgbClr val="90152A"/>
                </a:solidFill>
              </a:rPr>
              <a:t>author’s</a:t>
            </a:r>
            <a:r>
              <a:rPr lang="zh-CN" altLang="en-US" sz="1600" b="1" i="1" dirty="0">
                <a:solidFill>
                  <a:srgbClr val="90152A"/>
                </a:solidFill>
              </a:rPr>
              <a:t> </a:t>
            </a:r>
            <a:endParaRPr lang="en-US" altLang="zh-CN" sz="1600" b="1" i="1" dirty="0">
              <a:solidFill>
                <a:srgbClr val="90152A"/>
              </a:solidFill>
            </a:endParaRPr>
          </a:p>
          <a:p>
            <a:pPr>
              <a:spcBef>
                <a:spcPts val="200"/>
              </a:spcBef>
            </a:pPr>
            <a:r>
              <a:rPr lang="zh-CN" altLang="en-US" sz="1600" b="1" i="1" dirty="0">
                <a:solidFill>
                  <a:srgbClr val="90152A"/>
                </a:solidFill>
              </a:rPr>
              <a:t>       </a:t>
            </a:r>
            <a:r>
              <a:rPr lang="en-US" altLang="zh-CN" sz="1600" b="1" i="1" dirty="0">
                <a:solidFill>
                  <a:srgbClr val="90152A"/>
                </a:solidFill>
              </a:rPr>
              <a:t>documentation</a:t>
            </a:r>
            <a:r>
              <a:rPr lang="zh-CN" altLang="en-US" sz="1600" b="1" i="1" dirty="0">
                <a:solidFill>
                  <a:srgbClr val="90152A"/>
                </a:solidFill>
              </a:rPr>
              <a:t> </a:t>
            </a:r>
            <a:r>
              <a:rPr lang="en-US" altLang="zh-CN" sz="1600" b="1" i="1" dirty="0">
                <a:solidFill>
                  <a:srgbClr val="90152A"/>
                </a:solidFill>
              </a:rPr>
              <a:t>count,</a:t>
            </a:r>
            <a:r>
              <a:rPr lang="zh-CN" altLang="en-US" sz="1600" b="1" i="1" dirty="0">
                <a:solidFill>
                  <a:srgbClr val="90152A"/>
                </a:solidFill>
              </a:rPr>
              <a:t> </a:t>
            </a:r>
            <a:r>
              <a:rPr lang="en-US" altLang="zh-CN" sz="1600" b="1" i="1" dirty="0">
                <a:solidFill>
                  <a:srgbClr val="90152A"/>
                </a:solidFill>
              </a:rPr>
              <a:t>author’s</a:t>
            </a:r>
            <a:r>
              <a:rPr lang="zh-CN" altLang="en-US" sz="1600" b="1" i="1" dirty="0">
                <a:solidFill>
                  <a:srgbClr val="90152A"/>
                </a:solidFill>
              </a:rPr>
              <a:t> </a:t>
            </a:r>
            <a:r>
              <a:rPr lang="en-US" altLang="zh-CN" sz="1600" b="1" i="1" dirty="0">
                <a:solidFill>
                  <a:srgbClr val="90152A"/>
                </a:solidFill>
              </a:rPr>
              <a:t>H</a:t>
            </a:r>
            <a:r>
              <a:rPr lang="zh-CN" altLang="en-US" sz="1600" b="1" i="1" dirty="0">
                <a:solidFill>
                  <a:srgbClr val="90152A"/>
                </a:solidFill>
              </a:rPr>
              <a:t> </a:t>
            </a:r>
            <a:r>
              <a:rPr lang="en-US" altLang="zh-CN" sz="1600" b="1" i="1" dirty="0">
                <a:solidFill>
                  <a:srgbClr val="90152A"/>
                </a:solidFill>
              </a:rPr>
              <a:t>index</a:t>
            </a:r>
            <a:r>
              <a:rPr lang="en-US" altLang="zh-CN" sz="1600" i="1" dirty="0">
                <a:solidFill>
                  <a:srgbClr val="90152A"/>
                </a:solidFill>
              </a:rPr>
              <a:t>,</a:t>
            </a:r>
            <a:r>
              <a:rPr lang="zh-CN" altLang="en-US" sz="1600" i="1" dirty="0">
                <a:solidFill>
                  <a:srgbClr val="90152A"/>
                </a:solidFill>
              </a:rPr>
              <a:t> </a:t>
            </a:r>
            <a:r>
              <a:rPr lang="en-US" altLang="zh-CN" sz="1600" i="1" dirty="0">
                <a:solidFill>
                  <a:srgbClr val="90152A"/>
                </a:solidFill>
              </a:rPr>
              <a:t>author’s</a:t>
            </a:r>
            <a:r>
              <a:rPr lang="zh-CN" altLang="en-US" sz="1600" i="1" dirty="0">
                <a:solidFill>
                  <a:srgbClr val="90152A"/>
                </a:solidFill>
              </a:rPr>
              <a:t> </a:t>
            </a:r>
            <a:r>
              <a:rPr lang="en-US" altLang="zh-CN" sz="1600" i="1" dirty="0">
                <a:solidFill>
                  <a:srgbClr val="90152A"/>
                </a:solidFill>
              </a:rPr>
              <a:t>cited</a:t>
            </a:r>
            <a:r>
              <a:rPr lang="zh-CN" altLang="en-US" sz="1600" i="1" dirty="0">
                <a:solidFill>
                  <a:srgbClr val="90152A"/>
                </a:solidFill>
              </a:rPr>
              <a:t> </a:t>
            </a:r>
            <a:r>
              <a:rPr lang="en-US" altLang="zh-CN" sz="1600" i="1" dirty="0">
                <a:solidFill>
                  <a:srgbClr val="90152A"/>
                </a:solidFill>
              </a:rPr>
              <a:t>by</a:t>
            </a:r>
            <a:r>
              <a:rPr lang="zh-CN" altLang="en-US" sz="1600" i="1" dirty="0">
                <a:solidFill>
                  <a:srgbClr val="90152A"/>
                </a:solidFill>
              </a:rPr>
              <a:t> </a:t>
            </a:r>
            <a:r>
              <a:rPr lang="en-US" altLang="zh-CN" sz="1600" i="1" dirty="0">
                <a:solidFill>
                  <a:srgbClr val="90152A"/>
                </a:solidFill>
              </a:rPr>
              <a:t>count, author’s</a:t>
            </a:r>
            <a:r>
              <a:rPr lang="zh-CN" altLang="en-US" sz="1600" i="1" dirty="0">
                <a:solidFill>
                  <a:srgbClr val="90152A"/>
                </a:solidFill>
              </a:rPr>
              <a:t> </a:t>
            </a:r>
            <a:r>
              <a:rPr lang="en-US" altLang="zh-CN" sz="1600" i="1" dirty="0">
                <a:solidFill>
                  <a:srgbClr val="90152A"/>
                </a:solidFill>
              </a:rPr>
              <a:t>affiliation</a:t>
            </a:r>
            <a:r>
              <a:rPr lang="zh-CN" altLang="en-US" sz="1600" i="1" dirty="0">
                <a:solidFill>
                  <a:srgbClr val="90152A"/>
                </a:solidFill>
              </a:rPr>
              <a:t>  </a:t>
            </a:r>
            <a:endParaRPr lang="en-US" altLang="zh-CN" sz="1600" i="1" dirty="0">
              <a:solidFill>
                <a:srgbClr val="90152A"/>
              </a:solidFill>
            </a:endParaRPr>
          </a:p>
          <a:p>
            <a:pPr>
              <a:spcBef>
                <a:spcPts val="200"/>
              </a:spcBef>
            </a:pPr>
            <a:r>
              <a:rPr lang="zh-CN" altLang="en-US" sz="1600" i="1" dirty="0">
                <a:solidFill>
                  <a:srgbClr val="90152A"/>
                </a:solidFill>
              </a:rPr>
              <a:t>       </a:t>
            </a:r>
            <a:r>
              <a:rPr lang="en-US" altLang="zh-CN" sz="1600" i="1" dirty="0">
                <a:solidFill>
                  <a:srgbClr val="90152A"/>
                </a:solidFill>
              </a:rPr>
              <a:t>history</a:t>
            </a:r>
          </a:p>
          <a:p>
            <a:pPr marL="342900" indent="-342900">
              <a:spcBef>
                <a:spcPts val="200"/>
              </a:spcBef>
              <a:spcAft>
                <a:spcPts val="400"/>
              </a:spcAft>
              <a:buFont typeface="Arial" panose="020B0604020202020204" pitchFamily="34" charset="0"/>
              <a:buChar char="•"/>
            </a:pPr>
            <a:r>
              <a:rPr lang="en-US" altLang="zh-CN" sz="2000" dirty="0"/>
              <a:t>Paper</a:t>
            </a:r>
            <a:r>
              <a:rPr lang="zh-CN" altLang="en-US" sz="2000" dirty="0"/>
              <a:t> </a:t>
            </a:r>
            <a:r>
              <a:rPr lang="en-US" altLang="zh-CN" sz="2000" dirty="0"/>
              <a:t>level</a:t>
            </a:r>
            <a:r>
              <a:rPr lang="zh-CN" altLang="en-US" sz="2000" dirty="0"/>
              <a:t> </a:t>
            </a:r>
            <a:r>
              <a:rPr lang="en-US" altLang="zh-CN" sz="2000" dirty="0"/>
              <a:t>information</a:t>
            </a:r>
            <a:r>
              <a:rPr lang="zh-CN" altLang="en-US" sz="2000" dirty="0"/>
              <a:t> </a:t>
            </a:r>
            <a:r>
              <a:rPr lang="en-US" altLang="zh-CN" sz="2000" dirty="0"/>
              <a:t>(</a:t>
            </a:r>
            <a:r>
              <a:rPr lang="en-US" altLang="zh-CN" sz="2000" i="1" dirty="0">
                <a:solidFill>
                  <a:srgbClr val="90152A"/>
                </a:solidFill>
              </a:rPr>
              <a:t>2510</a:t>
            </a:r>
            <a:r>
              <a:rPr lang="zh-CN" altLang="en-US" sz="2000" dirty="0"/>
              <a:t> </a:t>
            </a:r>
            <a:r>
              <a:rPr lang="en-US" altLang="zh-CN" sz="2000" dirty="0"/>
              <a:t>paper</a:t>
            </a:r>
            <a:r>
              <a:rPr lang="zh-CN" altLang="en-US" sz="2000" dirty="0"/>
              <a:t> </a:t>
            </a:r>
            <a:r>
              <a:rPr lang="en-US" altLang="zh-CN" sz="2000" dirty="0"/>
              <a:t>records</a:t>
            </a:r>
            <a:r>
              <a:rPr lang="zh-CN" altLang="en-US" sz="2000" dirty="0"/>
              <a:t> </a:t>
            </a:r>
            <a:r>
              <a:rPr lang="en-US" altLang="zh-CN" sz="2000" dirty="0"/>
              <a:t>matched,</a:t>
            </a:r>
            <a:r>
              <a:rPr lang="zh-CN" altLang="en-US" sz="2000" dirty="0"/>
              <a:t> </a:t>
            </a:r>
            <a:r>
              <a:rPr lang="en-US" altLang="zh-CN" sz="2000" dirty="0"/>
              <a:t>matching</a:t>
            </a:r>
            <a:r>
              <a:rPr lang="zh-CN" altLang="en-US" sz="2000" dirty="0"/>
              <a:t> </a:t>
            </a:r>
            <a:r>
              <a:rPr lang="en-US" altLang="zh-CN" sz="2000" dirty="0"/>
              <a:t>conducted</a:t>
            </a:r>
            <a:r>
              <a:rPr lang="zh-CN" altLang="en-US" sz="2000" dirty="0"/>
              <a:t> </a:t>
            </a:r>
            <a:r>
              <a:rPr lang="en-US" altLang="zh-CN" sz="2000" dirty="0"/>
              <a:t>by</a:t>
            </a:r>
            <a:r>
              <a:rPr lang="zh-CN" altLang="en-US" sz="2000" dirty="0"/>
              <a:t> </a:t>
            </a:r>
            <a:r>
              <a:rPr lang="en-US" altLang="zh-CN" sz="2000" dirty="0"/>
              <a:t>DOI</a:t>
            </a:r>
            <a:r>
              <a:rPr lang="zh-CN" altLang="en-US" sz="2000" dirty="0"/>
              <a:t> </a:t>
            </a:r>
            <a:r>
              <a:rPr lang="en-US" altLang="zh-CN" sz="2000" dirty="0"/>
              <a:t>) – </a:t>
            </a:r>
            <a:r>
              <a:rPr lang="en-US" altLang="zh-CN" sz="2000" b="1" i="1" dirty="0"/>
              <a:t>Search API: Scopus Search</a:t>
            </a:r>
          </a:p>
          <a:p>
            <a:pPr>
              <a:spcBef>
                <a:spcPts val="200"/>
              </a:spcBef>
            </a:pPr>
            <a:r>
              <a:rPr lang="zh-CN" altLang="en-US" sz="2000" dirty="0"/>
              <a:t>     </a:t>
            </a:r>
            <a:r>
              <a:rPr lang="en-US" altLang="zh-CN" sz="1600" i="1" dirty="0">
                <a:solidFill>
                  <a:srgbClr val="90152A"/>
                </a:solidFill>
              </a:rPr>
              <a:t>Important</a:t>
            </a:r>
            <a:r>
              <a:rPr lang="zh-CN" altLang="en-US" sz="1600" i="1" dirty="0">
                <a:solidFill>
                  <a:srgbClr val="90152A"/>
                </a:solidFill>
              </a:rPr>
              <a:t> </a:t>
            </a:r>
            <a:r>
              <a:rPr lang="en-US" altLang="zh-CN" sz="1600" i="1" dirty="0">
                <a:solidFill>
                  <a:srgbClr val="90152A"/>
                </a:solidFill>
              </a:rPr>
              <a:t>Attributes:</a:t>
            </a:r>
            <a:r>
              <a:rPr lang="zh-CN" altLang="en-US" sz="1600" i="1" dirty="0">
                <a:solidFill>
                  <a:srgbClr val="90152A"/>
                </a:solidFill>
              </a:rPr>
              <a:t> </a:t>
            </a:r>
            <a:r>
              <a:rPr lang="en-US" altLang="zh-CN" sz="1600" i="1" dirty="0">
                <a:solidFill>
                  <a:srgbClr val="90152A"/>
                </a:solidFill>
              </a:rPr>
              <a:t>1</a:t>
            </a:r>
            <a:r>
              <a:rPr lang="en-US" altLang="zh-CN" sz="1600" i="1" baseline="30000" dirty="0">
                <a:solidFill>
                  <a:srgbClr val="90152A"/>
                </a:solidFill>
              </a:rPr>
              <a:t>st</a:t>
            </a:r>
            <a:r>
              <a:rPr lang="zh-CN" altLang="en-US" sz="1600" i="1" dirty="0">
                <a:solidFill>
                  <a:srgbClr val="90152A"/>
                </a:solidFill>
              </a:rPr>
              <a:t> </a:t>
            </a:r>
            <a:r>
              <a:rPr lang="en-US" altLang="zh-CN" sz="1600" i="1" dirty="0">
                <a:solidFill>
                  <a:srgbClr val="90152A"/>
                </a:solidFill>
              </a:rPr>
              <a:t>author</a:t>
            </a:r>
            <a:r>
              <a:rPr lang="zh-CN" altLang="en-US" sz="1600" i="1" dirty="0">
                <a:solidFill>
                  <a:srgbClr val="90152A"/>
                </a:solidFill>
              </a:rPr>
              <a:t> </a:t>
            </a:r>
            <a:r>
              <a:rPr lang="en-US" altLang="zh-CN" sz="1600" i="1" dirty="0">
                <a:solidFill>
                  <a:srgbClr val="90152A"/>
                </a:solidFill>
              </a:rPr>
              <a:t>information</a:t>
            </a:r>
            <a:r>
              <a:rPr lang="zh-CN" altLang="en-US" sz="1600" i="1" dirty="0">
                <a:solidFill>
                  <a:srgbClr val="90152A"/>
                </a:solidFill>
              </a:rPr>
              <a:t> </a:t>
            </a:r>
            <a:r>
              <a:rPr lang="en-US" altLang="zh-CN" sz="1600" i="1" dirty="0">
                <a:solidFill>
                  <a:srgbClr val="90152A"/>
                </a:solidFill>
              </a:rPr>
              <a:t>(ID</a:t>
            </a:r>
            <a:r>
              <a:rPr lang="zh-CN" altLang="en-US" sz="1600" i="1" dirty="0">
                <a:solidFill>
                  <a:srgbClr val="90152A"/>
                </a:solidFill>
              </a:rPr>
              <a:t> </a:t>
            </a:r>
            <a:r>
              <a:rPr lang="en-US" altLang="zh-CN" sz="1600" i="1" dirty="0">
                <a:solidFill>
                  <a:srgbClr val="90152A"/>
                </a:solidFill>
              </a:rPr>
              <a:t>+</a:t>
            </a:r>
            <a:r>
              <a:rPr lang="zh-CN" altLang="en-US" sz="1600" i="1" dirty="0">
                <a:solidFill>
                  <a:srgbClr val="90152A"/>
                </a:solidFill>
              </a:rPr>
              <a:t> </a:t>
            </a:r>
            <a:r>
              <a:rPr lang="en-US" altLang="zh-CN" sz="1600" i="1" dirty="0">
                <a:solidFill>
                  <a:srgbClr val="90152A"/>
                </a:solidFill>
              </a:rPr>
              <a:t>Name),</a:t>
            </a:r>
            <a:r>
              <a:rPr lang="zh-CN" altLang="en-US" sz="1600" i="1" dirty="0">
                <a:solidFill>
                  <a:srgbClr val="90152A"/>
                </a:solidFill>
              </a:rPr>
              <a:t> </a:t>
            </a:r>
            <a:r>
              <a:rPr lang="en-US" altLang="zh-CN" sz="1600" i="1" dirty="0">
                <a:solidFill>
                  <a:srgbClr val="90152A"/>
                </a:solidFill>
              </a:rPr>
              <a:t>full</a:t>
            </a:r>
            <a:r>
              <a:rPr lang="zh-CN" altLang="en-US" sz="1600" i="1" dirty="0">
                <a:solidFill>
                  <a:srgbClr val="90152A"/>
                </a:solidFill>
              </a:rPr>
              <a:t> </a:t>
            </a:r>
            <a:r>
              <a:rPr lang="en-US" altLang="zh-CN" sz="1600" i="1" dirty="0">
                <a:solidFill>
                  <a:srgbClr val="90152A"/>
                </a:solidFill>
              </a:rPr>
              <a:t>author</a:t>
            </a:r>
            <a:r>
              <a:rPr lang="zh-CN" altLang="en-US" sz="1600" i="1" dirty="0">
                <a:solidFill>
                  <a:srgbClr val="90152A"/>
                </a:solidFill>
              </a:rPr>
              <a:t> </a:t>
            </a:r>
            <a:r>
              <a:rPr lang="en-US" altLang="zh-CN" sz="1600" i="1" dirty="0">
                <a:solidFill>
                  <a:srgbClr val="90152A"/>
                </a:solidFill>
              </a:rPr>
              <a:t>list</a:t>
            </a:r>
            <a:r>
              <a:rPr lang="zh-CN" altLang="en-US" sz="1600" i="1" dirty="0">
                <a:solidFill>
                  <a:srgbClr val="90152A"/>
                </a:solidFill>
              </a:rPr>
              <a:t> </a:t>
            </a:r>
            <a:r>
              <a:rPr lang="en-US" altLang="zh-CN" sz="1600" i="1" dirty="0">
                <a:solidFill>
                  <a:srgbClr val="90152A"/>
                </a:solidFill>
              </a:rPr>
              <a:t>(ID</a:t>
            </a:r>
            <a:r>
              <a:rPr lang="zh-CN" altLang="en-US" sz="1600" i="1" dirty="0">
                <a:solidFill>
                  <a:srgbClr val="90152A"/>
                </a:solidFill>
              </a:rPr>
              <a:t> </a:t>
            </a:r>
            <a:r>
              <a:rPr lang="en-US" altLang="zh-CN" sz="1600" i="1" dirty="0">
                <a:solidFill>
                  <a:srgbClr val="90152A"/>
                </a:solidFill>
              </a:rPr>
              <a:t>+</a:t>
            </a:r>
            <a:r>
              <a:rPr lang="zh-CN" altLang="en-US" sz="1600" i="1" dirty="0">
                <a:solidFill>
                  <a:srgbClr val="90152A"/>
                </a:solidFill>
              </a:rPr>
              <a:t> </a:t>
            </a:r>
            <a:r>
              <a:rPr lang="en-US" altLang="zh-CN" sz="1600" i="1" dirty="0">
                <a:solidFill>
                  <a:srgbClr val="90152A"/>
                </a:solidFill>
              </a:rPr>
              <a:t>Name),</a:t>
            </a:r>
            <a:r>
              <a:rPr lang="zh-CN" altLang="en-US" sz="1600" i="1" dirty="0">
                <a:solidFill>
                  <a:srgbClr val="90152A"/>
                </a:solidFill>
              </a:rPr>
              <a:t> </a:t>
            </a:r>
            <a:r>
              <a:rPr lang="en-US" altLang="zh-CN" sz="1600" i="1" dirty="0">
                <a:solidFill>
                  <a:srgbClr val="90152A"/>
                </a:solidFill>
              </a:rPr>
              <a:t>funding</a:t>
            </a:r>
            <a:r>
              <a:rPr lang="zh-CN" altLang="en-US" sz="1600" i="1" dirty="0">
                <a:solidFill>
                  <a:srgbClr val="90152A"/>
                </a:solidFill>
              </a:rPr>
              <a:t> </a:t>
            </a:r>
            <a:endParaRPr lang="en-US" altLang="zh-CN" sz="1600" i="1" dirty="0">
              <a:solidFill>
                <a:srgbClr val="90152A"/>
              </a:solidFill>
            </a:endParaRPr>
          </a:p>
          <a:p>
            <a:pPr>
              <a:spcBef>
                <a:spcPts val="200"/>
              </a:spcBef>
            </a:pPr>
            <a:r>
              <a:rPr lang="zh-CN" altLang="en-US" sz="1600" i="1" dirty="0">
                <a:solidFill>
                  <a:srgbClr val="90152A"/>
                </a:solidFill>
              </a:rPr>
              <a:t>      </a:t>
            </a:r>
            <a:r>
              <a:rPr lang="en-US" altLang="zh-CN" sz="1600" i="1" dirty="0">
                <a:solidFill>
                  <a:srgbClr val="90152A"/>
                </a:solidFill>
              </a:rPr>
              <a:t>information,</a:t>
            </a:r>
            <a:r>
              <a:rPr lang="zh-CN" altLang="en-US" sz="1600" i="1" dirty="0">
                <a:solidFill>
                  <a:srgbClr val="90152A"/>
                </a:solidFill>
              </a:rPr>
              <a:t> </a:t>
            </a:r>
            <a:r>
              <a:rPr lang="en-US" altLang="zh-CN" sz="1600" i="1" dirty="0">
                <a:solidFill>
                  <a:srgbClr val="90152A"/>
                </a:solidFill>
              </a:rPr>
              <a:t>paper</a:t>
            </a:r>
            <a:r>
              <a:rPr lang="zh-CN" altLang="en-US" sz="1600" i="1" dirty="0">
                <a:solidFill>
                  <a:srgbClr val="90152A"/>
                </a:solidFill>
              </a:rPr>
              <a:t> </a:t>
            </a:r>
            <a:r>
              <a:rPr lang="en-US" altLang="zh-CN" sz="1600" i="1" dirty="0">
                <a:solidFill>
                  <a:srgbClr val="90152A"/>
                </a:solidFill>
              </a:rPr>
              <a:t>cited</a:t>
            </a:r>
            <a:r>
              <a:rPr lang="zh-CN" altLang="en-US" sz="1600" i="1" dirty="0">
                <a:solidFill>
                  <a:srgbClr val="90152A"/>
                </a:solidFill>
              </a:rPr>
              <a:t> </a:t>
            </a:r>
            <a:r>
              <a:rPr lang="en-US" altLang="zh-CN" sz="1600" i="1" dirty="0">
                <a:solidFill>
                  <a:srgbClr val="90152A"/>
                </a:solidFill>
              </a:rPr>
              <a:t>by</a:t>
            </a:r>
            <a:r>
              <a:rPr lang="zh-CN" altLang="en-US" sz="1600" i="1" dirty="0">
                <a:solidFill>
                  <a:srgbClr val="90152A"/>
                </a:solidFill>
              </a:rPr>
              <a:t> </a:t>
            </a:r>
            <a:r>
              <a:rPr lang="en-US" altLang="zh-CN" sz="1600" i="1" dirty="0">
                <a:solidFill>
                  <a:srgbClr val="90152A"/>
                </a:solidFill>
              </a:rPr>
              <a:t>count,</a:t>
            </a:r>
            <a:r>
              <a:rPr lang="zh-CN" altLang="en-US" sz="1600" i="1" dirty="0">
                <a:solidFill>
                  <a:srgbClr val="90152A"/>
                </a:solidFill>
              </a:rPr>
              <a:t> </a:t>
            </a:r>
            <a:r>
              <a:rPr lang="en-US" altLang="zh-CN" sz="1600" i="1" dirty="0">
                <a:solidFill>
                  <a:srgbClr val="90152A"/>
                </a:solidFill>
              </a:rPr>
              <a:t>open</a:t>
            </a:r>
            <a:r>
              <a:rPr lang="zh-CN" altLang="en-US" sz="1600" i="1" dirty="0">
                <a:solidFill>
                  <a:srgbClr val="90152A"/>
                </a:solidFill>
              </a:rPr>
              <a:t> </a:t>
            </a:r>
            <a:r>
              <a:rPr lang="en-US" altLang="zh-CN" sz="1600" i="1" dirty="0">
                <a:solidFill>
                  <a:srgbClr val="90152A"/>
                </a:solidFill>
              </a:rPr>
              <a:t>access</a:t>
            </a:r>
            <a:r>
              <a:rPr lang="zh-CN" altLang="en-US" sz="1600" i="1" dirty="0">
                <a:solidFill>
                  <a:srgbClr val="90152A"/>
                </a:solidFill>
              </a:rPr>
              <a:t> </a:t>
            </a:r>
            <a:r>
              <a:rPr lang="en-US" altLang="zh-CN" sz="1600" i="1" dirty="0">
                <a:solidFill>
                  <a:srgbClr val="90152A"/>
                </a:solidFill>
              </a:rPr>
              <a:t>or</a:t>
            </a:r>
            <a:r>
              <a:rPr lang="zh-CN" altLang="en-US" sz="1600" i="1" dirty="0">
                <a:solidFill>
                  <a:srgbClr val="90152A"/>
                </a:solidFill>
              </a:rPr>
              <a:t> </a:t>
            </a:r>
            <a:r>
              <a:rPr lang="en-US" altLang="zh-CN" sz="1600" i="1" dirty="0">
                <a:solidFill>
                  <a:srgbClr val="90152A"/>
                </a:solidFill>
              </a:rPr>
              <a:t>not</a:t>
            </a:r>
          </a:p>
          <a:p>
            <a:pPr marL="342900" indent="-342900">
              <a:spcBef>
                <a:spcPts val="200"/>
              </a:spcBef>
              <a:spcAft>
                <a:spcPts val="400"/>
              </a:spcAft>
              <a:buFont typeface="Arial" panose="020B0604020202020204" pitchFamily="34" charset="0"/>
              <a:buChar char="•"/>
            </a:pPr>
            <a:r>
              <a:rPr lang="en-US" altLang="zh-CN" sz="2000" dirty="0"/>
              <a:t>Paper</a:t>
            </a:r>
            <a:r>
              <a:rPr lang="zh-CN" altLang="en-US" sz="2000" dirty="0"/>
              <a:t> </a:t>
            </a:r>
            <a:r>
              <a:rPr lang="en-US" altLang="zh-CN" sz="2000" dirty="0"/>
              <a:t>PlumX</a:t>
            </a:r>
            <a:r>
              <a:rPr lang="zh-CN" altLang="en-US" sz="2000" dirty="0"/>
              <a:t>  </a:t>
            </a:r>
            <a:r>
              <a:rPr lang="en-US" altLang="zh-CN" sz="2000" dirty="0"/>
              <a:t>metrics</a:t>
            </a:r>
            <a:r>
              <a:rPr lang="zh-CN" altLang="en-US" sz="2000" dirty="0"/>
              <a:t> </a:t>
            </a:r>
            <a:r>
              <a:rPr lang="en-US" altLang="zh-CN" sz="2000" dirty="0"/>
              <a:t>Information (</a:t>
            </a:r>
            <a:r>
              <a:rPr lang="en-US" altLang="zh-CN" sz="2000" i="1" dirty="0">
                <a:solidFill>
                  <a:srgbClr val="90152A"/>
                </a:solidFill>
              </a:rPr>
              <a:t>2787</a:t>
            </a:r>
            <a:r>
              <a:rPr lang="zh-CN" altLang="en-US" sz="2000" dirty="0"/>
              <a:t> </a:t>
            </a:r>
            <a:r>
              <a:rPr lang="en-US" altLang="zh-CN" sz="2000" dirty="0"/>
              <a:t>paper</a:t>
            </a:r>
            <a:r>
              <a:rPr lang="zh-CN" altLang="en-US" sz="2000" dirty="0"/>
              <a:t> </a:t>
            </a:r>
            <a:r>
              <a:rPr lang="en-US" altLang="zh-CN" sz="2000" dirty="0"/>
              <a:t>records</a:t>
            </a:r>
            <a:r>
              <a:rPr lang="zh-CN" altLang="en-US" sz="2000" dirty="0"/>
              <a:t> </a:t>
            </a:r>
            <a:r>
              <a:rPr lang="en-US" altLang="zh-CN" sz="2000" dirty="0"/>
              <a:t>matched,</a:t>
            </a:r>
            <a:r>
              <a:rPr lang="zh-CN" altLang="en-US" sz="2000" dirty="0"/>
              <a:t> </a:t>
            </a:r>
            <a:r>
              <a:rPr lang="en-US" altLang="zh-CN" sz="2000" dirty="0"/>
              <a:t>matching</a:t>
            </a:r>
            <a:r>
              <a:rPr lang="zh-CN" altLang="en-US" sz="2000" dirty="0"/>
              <a:t> </a:t>
            </a:r>
            <a:r>
              <a:rPr lang="en-US" altLang="zh-CN" sz="2000" dirty="0"/>
              <a:t>conducted</a:t>
            </a:r>
            <a:r>
              <a:rPr lang="zh-CN" altLang="en-US" sz="2000" dirty="0"/>
              <a:t> </a:t>
            </a:r>
            <a:r>
              <a:rPr lang="en-US" altLang="zh-CN" sz="2000" dirty="0"/>
              <a:t>by</a:t>
            </a:r>
            <a:r>
              <a:rPr lang="zh-CN" altLang="en-US" sz="2000" dirty="0"/>
              <a:t> </a:t>
            </a:r>
            <a:r>
              <a:rPr lang="en-US" altLang="zh-CN" sz="2000" dirty="0"/>
              <a:t>DOI</a:t>
            </a:r>
            <a:r>
              <a:rPr lang="zh-CN" altLang="en-US" sz="2000" dirty="0"/>
              <a:t> </a:t>
            </a:r>
            <a:r>
              <a:rPr lang="en-US" altLang="zh-CN" sz="2000" dirty="0"/>
              <a:t>). – </a:t>
            </a:r>
            <a:r>
              <a:rPr lang="en-US" altLang="zh-CN" sz="2000" b="1" i="1" dirty="0"/>
              <a:t>Metadata API: PlumX Metrics</a:t>
            </a:r>
          </a:p>
          <a:p>
            <a:pPr>
              <a:spcBef>
                <a:spcPts val="200"/>
              </a:spcBef>
            </a:pPr>
            <a:r>
              <a:rPr lang="zh-CN" altLang="en-US" sz="1600" i="1" dirty="0">
                <a:solidFill>
                  <a:srgbClr val="90152A"/>
                </a:solidFill>
              </a:rPr>
              <a:t>     </a:t>
            </a:r>
            <a:r>
              <a:rPr lang="en-US" altLang="zh-CN" sz="1600" i="1" dirty="0">
                <a:solidFill>
                  <a:srgbClr val="90152A"/>
                </a:solidFill>
              </a:rPr>
              <a:t>Important</a:t>
            </a:r>
            <a:r>
              <a:rPr lang="zh-CN" altLang="en-US" sz="1600" i="1" dirty="0">
                <a:solidFill>
                  <a:srgbClr val="90152A"/>
                </a:solidFill>
              </a:rPr>
              <a:t> </a:t>
            </a:r>
            <a:r>
              <a:rPr lang="en-US" altLang="zh-CN" sz="1600" i="1" dirty="0">
                <a:solidFill>
                  <a:srgbClr val="90152A"/>
                </a:solidFill>
              </a:rPr>
              <a:t>Attributes:</a:t>
            </a:r>
            <a:r>
              <a:rPr lang="zh-CN" altLang="en-US" sz="1600" i="1" dirty="0">
                <a:solidFill>
                  <a:srgbClr val="90152A"/>
                </a:solidFill>
              </a:rPr>
              <a:t> </a:t>
            </a:r>
            <a:r>
              <a:rPr lang="en-US" altLang="zh-CN" sz="1600" i="1" dirty="0">
                <a:solidFill>
                  <a:srgbClr val="90152A"/>
                </a:solidFill>
              </a:rPr>
              <a:t>abstract</a:t>
            </a:r>
            <a:r>
              <a:rPr lang="zh-CN" altLang="en-US" sz="1600" i="1" dirty="0">
                <a:solidFill>
                  <a:srgbClr val="90152A"/>
                </a:solidFill>
              </a:rPr>
              <a:t> </a:t>
            </a:r>
            <a:r>
              <a:rPr lang="en-US" altLang="zh-CN" sz="1600" i="1" dirty="0">
                <a:solidFill>
                  <a:srgbClr val="90152A"/>
                </a:solidFill>
              </a:rPr>
              <a:t>views,</a:t>
            </a:r>
            <a:r>
              <a:rPr lang="zh-CN" altLang="en-US" sz="1600" i="1" dirty="0">
                <a:solidFill>
                  <a:srgbClr val="90152A"/>
                </a:solidFill>
              </a:rPr>
              <a:t> </a:t>
            </a:r>
            <a:r>
              <a:rPr lang="en-US" altLang="zh-CN" sz="1600" i="1" dirty="0">
                <a:solidFill>
                  <a:srgbClr val="90152A"/>
                </a:solidFill>
              </a:rPr>
              <a:t>bookmark</a:t>
            </a:r>
            <a:r>
              <a:rPr lang="zh-CN" altLang="en-US" sz="1600" i="1" dirty="0">
                <a:solidFill>
                  <a:srgbClr val="90152A"/>
                </a:solidFill>
              </a:rPr>
              <a:t> </a:t>
            </a:r>
            <a:r>
              <a:rPr lang="en-US" altLang="zh-CN" sz="1600" i="1" dirty="0">
                <a:solidFill>
                  <a:srgbClr val="90152A"/>
                </a:solidFill>
              </a:rPr>
              <a:t>count,</a:t>
            </a:r>
            <a:r>
              <a:rPr lang="zh-CN" altLang="en-US" sz="1600" i="1" dirty="0">
                <a:solidFill>
                  <a:srgbClr val="90152A"/>
                </a:solidFill>
              </a:rPr>
              <a:t> </a:t>
            </a:r>
            <a:r>
              <a:rPr lang="en-US" altLang="zh-CN" sz="1600" i="1" dirty="0">
                <a:solidFill>
                  <a:srgbClr val="90152A"/>
                </a:solidFill>
              </a:rPr>
              <a:t>download</a:t>
            </a:r>
            <a:r>
              <a:rPr lang="zh-CN" altLang="en-US" sz="1600" i="1" dirty="0">
                <a:solidFill>
                  <a:srgbClr val="90152A"/>
                </a:solidFill>
              </a:rPr>
              <a:t> </a:t>
            </a:r>
            <a:r>
              <a:rPr lang="en-US" altLang="zh-CN" sz="1600" i="1" dirty="0">
                <a:solidFill>
                  <a:srgbClr val="90152A"/>
                </a:solidFill>
              </a:rPr>
              <a:t>count,</a:t>
            </a:r>
            <a:r>
              <a:rPr lang="zh-CN" altLang="en-US" sz="1600" i="1" dirty="0">
                <a:solidFill>
                  <a:srgbClr val="90152A"/>
                </a:solidFill>
              </a:rPr>
              <a:t> </a:t>
            </a:r>
            <a:r>
              <a:rPr lang="en-US" altLang="zh-CN" sz="1600" i="1" dirty="0">
                <a:solidFill>
                  <a:srgbClr val="90152A"/>
                </a:solidFill>
              </a:rPr>
              <a:t>exports</a:t>
            </a:r>
            <a:r>
              <a:rPr lang="zh-CN" altLang="en-US" sz="1600" i="1" dirty="0">
                <a:solidFill>
                  <a:srgbClr val="90152A"/>
                </a:solidFill>
              </a:rPr>
              <a:t> </a:t>
            </a:r>
            <a:r>
              <a:rPr lang="en-US" altLang="zh-CN" sz="1600" i="1" dirty="0">
                <a:solidFill>
                  <a:srgbClr val="90152A"/>
                </a:solidFill>
              </a:rPr>
              <a:t>saves,</a:t>
            </a:r>
            <a:r>
              <a:rPr lang="zh-CN" altLang="en-US" sz="1600" i="1" dirty="0">
                <a:solidFill>
                  <a:srgbClr val="90152A"/>
                </a:solidFill>
              </a:rPr>
              <a:t> </a:t>
            </a:r>
            <a:r>
              <a:rPr lang="en-US" altLang="zh-CN" sz="1600" b="1" i="1" dirty="0">
                <a:solidFill>
                  <a:srgbClr val="90152A"/>
                </a:solidFill>
              </a:rPr>
              <a:t>full</a:t>
            </a:r>
            <a:r>
              <a:rPr lang="zh-CN" altLang="en-US" sz="1600" b="1" i="1" dirty="0">
                <a:solidFill>
                  <a:srgbClr val="90152A"/>
                </a:solidFill>
              </a:rPr>
              <a:t> </a:t>
            </a:r>
            <a:r>
              <a:rPr lang="en-US" altLang="zh-CN" sz="1600" b="1" i="1" dirty="0">
                <a:solidFill>
                  <a:srgbClr val="90152A"/>
                </a:solidFill>
              </a:rPr>
              <a:t>text</a:t>
            </a:r>
            <a:r>
              <a:rPr lang="zh-CN" altLang="en-US" sz="1600" b="1" i="1" dirty="0">
                <a:solidFill>
                  <a:srgbClr val="90152A"/>
                </a:solidFill>
              </a:rPr>
              <a:t> </a:t>
            </a:r>
            <a:endParaRPr lang="en-US" altLang="zh-CN" sz="1600" b="1" i="1" dirty="0">
              <a:solidFill>
                <a:srgbClr val="90152A"/>
              </a:solidFill>
            </a:endParaRPr>
          </a:p>
          <a:p>
            <a:pPr>
              <a:spcBef>
                <a:spcPts val="200"/>
              </a:spcBef>
            </a:pPr>
            <a:r>
              <a:rPr lang="zh-CN" altLang="en-US" sz="1600" b="1" i="1" dirty="0">
                <a:solidFill>
                  <a:srgbClr val="90152A"/>
                </a:solidFill>
              </a:rPr>
              <a:t>    </a:t>
            </a:r>
            <a:r>
              <a:rPr lang="en-US" altLang="zh-CN" sz="1600" b="1" i="1" dirty="0">
                <a:solidFill>
                  <a:srgbClr val="90152A"/>
                </a:solidFill>
              </a:rPr>
              <a:t>views</a:t>
            </a:r>
            <a:r>
              <a:rPr lang="en-US" altLang="zh-CN" sz="1600" i="1" dirty="0">
                <a:solidFill>
                  <a:srgbClr val="90152A"/>
                </a:solidFill>
              </a:rPr>
              <a:t>,</a:t>
            </a:r>
            <a:r>
              <a:rPr lang="zh-CN" altLang="en-US" sz="1600" i="1" dirty="0">
                <a:solidFill>
                  <a:srgbClr val="90152A"/>
                </a:solidFill>
              </a:rPr>
              <a:t> </a:t>
            </a:r>
            <a:r>
              <a:rPr lang="en-US" altLang="zh-CN" sz="1600" i="1" dirty="0">
                <a:solidFill>
                  <a:srgbClr val="90152A"/>
                </a:solidFill>
              </a:rPr>
              <a:t>link</a:t>
            </a:r>
            <a:r>
              <a:rPr lang="zh-CN" altLang="en-US" sz="1600" i="1" dirty="0">
                <a:solidFill>
                  <a:srgbClr val="90152A"/>
                </a:solidFill>
              </a:rPr>
              <a:t> </a:t>
            </a:r>
            <a:r>
              <a:rPr lang="en-US" altLang="zh-CN" sz="1600" i="1" dirty="0">
                <a:solidFill>
                  <a:srgbClr val="90152A"/>
                </a:solidFill>
              </a:rPr>
              <a:t>click</a:t>
            </a:r>
            <a:r>
              <a:rPr lang="zh-CN" altLang="en-US" sz="1600" i="1" dirty="0">
                <a:solidFill>
                  <a:srgbClr val="90152A"/>
                </a:solidFill>
              </a:rPr>
              <a:t> </a:t>
            </a:r>
            <a:r>
              <a:rPr lang="en-US" altLang="zh-CN" sz="1600" i="1" dirty="0">
                <a:solidFill>
                  <a:srgbClr val="90152A"/>
                </a:solidFill>
              </a:rPr>
              <a:t>count,</a:t>
            </a:r>
            <a:r>
              <a:rPr lang="zh-CN" altLang="en-US" sz="1600" i="1" dirty="0">
                <a:solidFill>
                  <a:srgbClr val="90152A"/>
                </a:solidFill>
              </a:rPr>
              <a:t> </a:t>
            </a:r>
            <a:r>
              <a:rPr lang="en-US" altLang="zh-CN" sz="1600" i="1" dirty="0">
                <a:solidFill>
                  <a:srgbClr val="90152A"/>
                </a:solidFill>
              </a:rPr>
              <a:t>link</a:t>
            </a:r>
            <a:r>
              <a:rPr lang="zh-CN" altLang="en-US" sz="1600" i="1" dirty="0">
                <a:solidFill>
                  <a:srgbClr val="90152A"/>
                </a:solidFill>
              </a:rPr>
              <a:t> </a:t>
            </a:r>
            <a:r>
              <a:rPr lang="en-US" altLang="zh-CN" sz="1600" i="1" dirty="0">
                <a:solidFill>
                  <a:srgbClr val="90152A"/>
                </a:solidFill>
              </a:rPr>
              <a:t>outs,</a:t>
            </a:r>
            <a:r>
              <a:rPr lang="zh-CN" altLang="en-US" sz="1600" i="1" dirty="0">
                <a:solidFill>
                  <a:srgbClr val="90152A"/>
                </a:solidFill>
              </a:rPr>
              <a:t> </a:t>
            </a:r>
            <a:r>
              <a:rPr lang="en-US" altLang="zh-CN" sz="1600" i="1" dirty="0">
                <a:solidFill>
                  <a:srgbClr val="90152A"/>
                </a:solidFill>
              </a:rPr>
              <a:t>reader</a:t>
            </a:r>
            <a:r>
              <a:rPr lang="zh-CN" altLang="en-US" sz="1600" i="1" dirty="0">
                <a:solidFill>
                  <a:srgbClr val="90152A"/>
                </a:solidFill>
              </a:rPr>
              <a:t> </a:t>
            </a:r>
            <a:r>
              <a:rPr lang="en-US" altLang="zh-CN" sz="1600" i="1" dirty="0">
                <a:solidFill>
                  <a:srgbClr val="90152A"/>
                </a:solidFill>
              </a:rPr>
              <a:t>count,</a:t>
            </a:r>
            <a:r>
              <a:rPr lang="zh-CN" altLang="en-US" sz="1600" i="1" dirty="0">
                <a:solidFill>
                  <a:srgbClr val="90152A"/>
                </a:solidFill>
              </a:rPr>
              <a:t> </a:t>
            </a:r>
            <a:r>
              <a:rPr lang="en-US" altLang="zh-CN" sz="1600" b="1" i="1" dirty="0">
                <a:solidFill>
                  <a:srgbClr val="90152A"/>
                </a:solidFill>
              </a:rPr>
              <a:t>paper</a:t>
            </a:r>
            <a:r>
              <a:rPr lang="zh-CN" altLang="en-US" sz="1600" b="1" i="1" dirty="0">
                <a:solidFill>
                  <a:srgbClr val="90152A"/>
                </a:solidFill>
              </a:rPr>
              <a:t> </a:t>
            </a:r>
            <a:r>
              <a:rPr lang="en-US" altLang="zh-CN" sz="1600" b="1" i="1" dirty="0">
                <a:solidFill>
                  <a:srgbClr val="90152A"/>
                </a:solidFill>
              </a:rPr>
              <a:t>citation,</a:t>
            </a:r>
            <a:r>
              <a:rPr lang="zh-CN" altLang="en-US" sz="1600" b="1" i="1" dirty="0">
                <a:solidFill>
                  <a:srgbClr val="90152A"/>
                </a:solidFill>
              </a:rPr>
              <a:t> </a:t>
            </a:r>
            <a:r>
              <a:rPr lang="en-US" altLang="zh-CN" sz="1600" b="1" i="1" dirty="0">
                <a:solidFill>
                  <a:srgbClr val="90152A"/>
                </a:solidFill>
              </a:rPr>
              <a:t>mention</a:t>
            </a:r>
            <a:r>
              <a:rPr lang="zh-CN" altLang="en-US" sz="1600" b="1" i="1" dirty="0">
                <a:solidFill>
                  <a:srgbClr val="90152A"/>
                </a:solidFill>
              </a:rPr>
              <a:t> </a:t>
            </a:r>
            <a:r>
              <a:rPr lang="en-US" altLang="zh-CN" sz="1600" b="1" i="1" dirty="0">
                <a:solidFill>
                  <a:srgbClr val="90152A"/>
                </a:solidFill>
              </a:rPr>
              <a:t>count,</a:t>
            </a:r>
            <a:r>
              <a:rPr lang="zh-CN" altLang="en-US" sz="1600" b="1" i="1" dirty="0">
                <a:solidFill>
                  <a:srgbClr val="90152A"/>
                </a:solidFill>
              </a:rPr>
              <a:t> </a:t>
            </a:r>
            <a:r>
              <a:rPr lang="en-US" altLang="zh-CN" sz="1600" b="1" i="1" dirty="0">
                <a:solidFill>
                  <a:srgbClr val="90152A"/>
                </a:solidFill>
              </a:rPr>
              <a:t>paper</a:t>
            </a:r>
            <a:r>
              <a:rPr lang="zh-CN" altLang="en-US" sz="1600" b="1" i="1" dirty="0">
                <a:solidFill>
                  <a:srgbClr val="90152A"/>
                </a:solidFill>
              </a:rPr>
              <a:t> </a:t>
            </a:r>
            <a:r>
              <a:rPr lang="en-US" altLang="zh-CN" sz="1600" b="1" i="1" dirty="0">
                <a:solidFill>
                  <a:srgbClr val="90152A"/>
                </a:solidFill>
              </a:rPr>
              <a:t>social</a:t>
            </a:r>
            <a:r>
              <a:rPr lang="zh-CN" altLang="en-US" sz="1600" b="1" i="1" dirty="0">
                <a:solidFill>
                  <a:srgbClr val="90152A"/>
                </a:solidFill>
              </a:rPr>
              <a:t> </a:t>
            </a:r>
            <a:r>
              <a:rPr lang="en-US" altLang="zh-CN" sz="1600" b="1" i="1" dirty="0">
                <a:solidFill>
                  <a:srgbClr val="90152A"/>
                </a:solidFill>
              </a:rPr>
              <a:t>median</a:t>
            </a:r>
            <a:r>
              <a:rPr lang="zh-CN" altLang="en-US" sz="1600" b="1" i="1" dirty="0">
                <a:solidFill>
                  <a:srgbClr val="90152A"/>
                </a:solidFill>
              </a:rPr>
              <a:t> </a:t>
            </a:r>
            <a:endParaRPr lang="en-US" altLang="zh-CN" sz="1600" b="1" i="1" dirty="0">
              <a:solidFill>
                <a:srgbClr val="90152A"/>
              </a:solidFill>
            </a:endParaRPr>
          </a:p>
          <a:p>
            <a:pPr>
              <a:spcBef>
                <a:spcPts val="200"/>
              </a:spcBef>
            </a:pPr>
            <a:r>
              <a:rPr lang="zh-CN" altLang="en-US" sz="1600" b="1" i="1" dirty="0">
                <a:solidFill>
                  <a:srgbClr val="90152A"/>
                </a:solidFill>
              </a:rPr>
              <a:t>    </a:t>
            </a:r>
            <a:r>
              <a:rPr lang="en-US" altLang="zh-CN" sz="1600" b="1" i="1" dirty="0">
                <a:solidFill>
                  <a:srgbClr val="90152A"/>
                </a:solidFill>
              </a:rPr>
              <a:t>appearance</a:t>
            </a:r>
            <a:r>
              <a:rPr lang="en-US" altLang="zh-CN" sz="1600" i="1" dirty="0">
                <a:solidFill>
                  <a:srgbClr val="90152A"/>
                </a:solidFill>
              </a:rPr>
              <a:t>,</a:t>
            </a:r>
            <a:r>
              <a:rPr lang="zh-CN" altLang="en-US" sz="1600" i="1" dirty="0">
                <a:solidFill>
                  <a:srgbClr val="90152A"/>
                </a:solidFill>
              </a:rPr>
              <a:t> </a:t>
            </a:r>
            <a:r>
              <a:rPr lang="en-US" altLang="zh-CN" sz="1600" i="1" dirty="0">
                <a:solidFill>
                  <a:srgbClr val="90152A"/>
                </a:solidFill>
              </a:rPr>
              <a:t>capture</a:t>
            </a:r>
            <a:r>
              <a:rPr lang="zh-CN" altLang="en-US" sz="1600" i="1" dirty="0">
                <a:solidFill>
                  <a:srgbClr val="90152A"/>
                </a:solidFill>
              </a:rPr>
              <a:t> </a:t>
            </a:r>
            <a:r>
              <a:rPr lang="en-US" altLang="zh-CN" sz="1600" i="1" dirty="0">
                <a:solidFill>
                  <a:srgbClr val="90152A"/>
                </a:solidFill>
              </a:rPr>
              <a:t>count,</a:t>
            </a:r>
            <a:r>
              <a:rPr lang="zh-CN" altLang="en-US" sz="1600" i="1" dirty="0">
                <a:solidFill>
                  <a:srgbClr val="90152A"/>
                </a:solidFill>
              </a:rPr>
              <a:t> </a:t>
            </a:r>
            <a:r>
              <a:rPr lang="en-US" altLang="zh-CN" sz="1600" i="1" dirty="0">
                <a:solidFill>
                  <a:srgbClr val="90152A"/>
                </a:solidFill>
              </a:rPr>
              <a:t>paper</a:t>
            </a:r>
            <a:r>
              <a:rPr lang="zh-CN" altLang="en-US" sz="1600" i="1" dirty="0">
                <a:solidFill>
                  <a:srgbClr val="90152A"/>
                </a:solidFill>
              </a:rPr>
              <a:t> </a:t>
            </a:r>
            <a:r>
              <a:rPr lang="en-US" altLang="zh-CN" sz="1600" i="1" dirty="0">
                <a:solidFill>
                  <a:srgbClr val="90152A"/>
                </a:solidFill>
              </a:rPr>
              <a:t>usage</a:t>
            </a:r>
          </a:p>
        </p:txBody>
      </p:sp>
      <p:sp>
        <p:nvSpPr>
          <p:cNvPr id="5" name="TextBox 4">
            <a:extLst>
              <a:ext uri="{FF2B5EF4-FFF2-40B4-BE49-F238E27FC236}">
                <a16:creationId xmlns:a16="http://schemas.microsoft.com/office/drawing/2014/main" id="{44F19320-C7B1-C042-8CB3-E8521D2BE846}"/>
              </a:ext>
            </a:extLst>
          </p:cNvPr>
          <p:cNvSpPr txBox="1"/>
          <p:nvPr/>
        </p:nvSpPr>
        <p:spPr>
          <a:xfrm>
            <a:off x="5526157" y="178323"/>
            <a:ext cx="2552430" cy="369332"/>
          </a:xfrm>
          <a:prstGeom prst="rect">
            <a:avLst/>
          </a:prstGeom>
          <a:noFill/>
        </p:spPr>
        <p:txBody>
          <a:bodyPr wrap="none" rtlCol="0">
            <a:spAutoFit/>
          </a:bodyPr>
          <a:lstStyle/>
          <a:p>
            <a:r>
              <a:rPr lang="en-US" altLang="zh-CN" dirty="0"/>
              <a:t>Contributor:</a:t>
            </a:r>
            <a:r>
              <a:rPr lang="zh-CN" altLang="en-US" dirty="0"/>
              <a:t> </a:t>
            </a:r>
            <a:r>
              <a:rPr lang="en-US" altLang="zh-CN" dirty="0" err="1"/>
              <a:t>Yangyang</a:t>
            </a:r>
            <a:r>
              <a:rPr lang="zh-CN" altLang="en-US" dirty="0"/>
              <a:t> </a:t>
            </a:r>
            <a:r>
              <a:rPr lang="en-US" altLang="zh-CN" dirty="0"/>
              <a:t>Yu</a:t>
            </a:r>
            <a:endParaRPr lang="en-US" dirty="0"/>
          </a:p>
        </p:txBody>
      </p:sp>
    </p:spTree>
    <p:extLst>
      <p:ext uri="{BB962C8B-B14F-4D97-AF65-F5344CB8AC3E}">
        <p14:creationId xmlns:p14="http://schemas.microsoft.com/office/powerpoint/2010/main" val="182997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a:xfrm>
            <a:off x="124143" y="178323"/>
            <a:ext cx="7303340" cy="535863"/>
          </a:xfrm>
        </p:spPr>
        <p:txBody>
          <a:bodyPr/>
          <a:lstStyle/>
          <a:p>
            <a:r>
              <a:rPr lang="en-US" altLang="zh-CN" sz="2200" dirty="0"/>
              <a:t>Information</a:t>
            </a:r>
            <a:r>
              <a:rPr lang="zh-CN" altLang="en-US" sz="2200" dirty="0"/>
              <a:t> </a:t>
            </a:r>
            <a:r>
              <a:rPr lang="en-US" altLang="zh-CN" sz="2200" dirty="0"/>
              <a:t>Source</a:t>
            </a:r>
            <a:r>
              <a:rPr lang="zh-CN" altLang="en-US" sz="2200" dirty="0"/>
              <a:t> </a:t>
            </a:r>
            <a:r>
              <a:rPr lang="en-US" altLang="zh-CN" sz="2200" dirty="0"/>
              <a:t>One:</a:t>
            </a:r>
            <a:r>
              <a:rPr lang="zh-CN" altLang="en-US" sz="2200" dirty="0"/>
              <a:t> </a:t>
            </a:r>
            <a:r>
              <a:rPr lang="en-US" altLang="zh-CN" sz="2200" dirty="0"/>
              <a:t>Scopus</a:t>
            </a:r>
            <a:r>
              <a:rPr lang="zh-CN" altLang="en-US" sz="2200" dirty="0"/>
              <a:t> </a:t>
            </a:r>
            <a:r>
              <a:rPr lang="en-US" altLang="zh-CN" sz="2200" dirty="0"/>
              <a:t>DB</a:t>
            </a:r>
            <a:endParaRPr lang="en-US" sz="2200" dirty="0"/>
          </a:p>
        </p:txBody>
      </p:sp>
      <p:pic>
        <p:nvPicPr>
          <p:cNvPr id="2" name="Picture 1">
            <a:extLst>
              <a:ext uri="{FF2B5EF4-FFF2-40B4-BE49-F238E27FC236}">
                <a16:creationId xmlns:a16="http://schemas.microsoft.com/office/drawing/2014/main" id="{34C659D6-1CF3-2747-A6FD-68D33C11B520}"/>
              </a:ext>
            </a:extLst>
          </p:cNvPr>
          <p:cNvPicPr>
            <a:picLocks noChangeAspect="1"/>
          </p:cNvPicPr>
          <p:nvPr/>
        </p:nvPicPr>
        <p:blipFill>
          <a:blip r:embed="rId3"/>
          <a:stretch>
            <a:fillRect/>
          </a:stretch>
        </p:blipFill>
        <p:spPr>
          <a:xfrm>
            <a:off x="334066" y="1273865"/>
            <a:ext cx="7814720" cy="4880866"/>
          </a:xfrm>
          <a:prstGeom prst="rect">
            <a:avLst/>
          </a:prstGeom>
        </p:spPr>
      </p:pic>
      <p:sp>
        <p:nvSpPr>
          <p:cNvPr id="5" name="TextBox 4">
            <a:extLst>
              <a:ext uri="{FF2B5EF4-FFF2-40B4-BE49-F238E27FC236}">
                <a16:creationId xmlns:a16="http://schemas.microsoft.com/office/drawing/2014/main" id="{5FE9BD96-AD26-AF43-AA58-CEBD2ADA5931}"/>
              </a:ext>
            </a:extLst>
          </p:cNvPr>
          <p:cNvSpPr txBox="1"/>
          <p:nvPr/>
        </p:nvSpPr>
        <p:spPr>
          <a:xfrm>
            <a:off x="138219" y="565979"/>
            <a:ext cx="8206414" cy="707886"/>
          </a:xfrm>
          <a:prstGeom prst="rect">
            <a:avLst/>
          </a:prstGeom>
          <a:noFill/>
        </p:spPr>
        <p:txBody>
          <a:bodyPr wrap="none" rtlCol="0">
            <a:spAutoFit/>
          </a:bodyPr>
          <a:lstStyle/>
          <a:p>
            <a:r>
              <a:rPr lang="en-US" altLang="zh-CN" sz="2000" dirty="0"/>
              <a:t>Data</a:t>
            </a:r>
            <a:r>
              <a:rPr lang="zh-CN" altLang="en-US" sz="2000" dirty="0"/>
              <a:t> </a:t>
            </a:r>
            <a:r>
              <a:rPr lang="en-US" altLang="zh-CN" sz="2000" dirty="0"/>
              <a:t>exploratory:</a:t>
            </a:r>
          </a:p>
          <a:p>
            <a:r>
              <a:rPr lang="en-US" altLang="zh-CN" sz="2000" dirty="0"/>
              <a:t>Citation</a:t>
            </a:r>
            <a:r>
              <a:rPr lang="zh-CN" altLang="en-US" sz="2000" dirty="0"/>
              <a:t> </a:t>
            </a:r>
            <a:r>
              <a:rPr lang="en-US" altLang="zh-CN" sz="2000" dirty="0"/>
              <a:t>count</a:t>
            </a:r>
            <a:r>
              <a:rPr lang="zh-CN" altLang="en-US" sz="2000" dirty="0"/>
              <a:t> </a:t>
            </a:r>
            <a:r>
              <a:rPr lang="en-US" altLang="zh-CN" sz="2000" dirty="0"/>
              <a:t>vs.</a:t>
            </a:r>
            <a:r>
              <a:rPr lang="zh-CN" altLang="en-US" sz="2000" dirty="0"/>
              <a:t> </a:t>
            </a:r>
            <a:r>
              <a:rPr lang="en-US" altLang="zh-CN" sz="2000" dirty="0"/>
              <a:t>mentions</a:t>
            </a:r>
            <a:r>
              <a:rPr lang="zh-CN" altLang="en-US" sz="2000" dirty="0"/>
              <a:t> </a:t>
            </a:r>
            <a:r>
              <a:rPr lang="en-US" altLang="zh-CN" sz="2000" dirty="0"/>
              <a:t>vs.</a:t>
            </a:r>
            <a:r>
              <a:rPr lang="zh-CN" altLang="en-US" sz="2000" dirty="0"/>
              <a:t> </a:t>
            </a:r>
            <a:r>
              <a:rPr lang="en-US" altLang="zh-CN" sz="2000" dirty="0"/>
              <a:t>social</a:t>
            </a:r>
            <a:r>
              <a:rPr lang="zh-CN" altLang="en-US" sz="2000" dirty="0"/>
              <a:t> </a:t>
            </a:r>
            <a:r>
              <a:rPr lang="en-US" altLang="zh-CN" sz="2000" dirty="0"/>
              <a:t>media</a:t>
            </a:r>
            <a:r>
              <a:rPr lang="zh-CN" altLang="en-US" sz="2000" dirty="0"/>
              <a:t> </a:t>
            </a:r>
            <a:r>
              <a:rPr lang="en-US" altLang="zh-CN" sz="2000" dirty="0"/>
              <a:t>appearances</a:t>
            </a:r>
            <a:r>
              <a:rPr lang="zh-CN" altLang="en-US" sz="2000" dirty="0"/>
              <a:t> </a:t>
            </a:r>
            <a:r>
              <a:rPr lang="en-US" altLang="zh-CN" sz="2000" dirty="0"/>
              <a:t>for</a:t>
            </a:r>
            <a:r>
              <a:rPr lang="zh-CN" altLang="en-US" sz="2000" dirty="0"/>
              <a:t> </a:t>
            </a:r>
            <a:r>
              <a:rPr lang="en-US" altLang="zh-CN" sz="2000" dirty="0"/>
              <a:t>top</a:t>
            </a:r>
            <a:r>
              <a:rPr lang="zh-CN" altLang="en-US" sz="2000" dirty="0"/>
              <a:t> </a:t>
            </a:r>
            <a:r>
              <a:rPr lang="en-US" altLang="zh-CN" sz="2000" dirty="0"/>
              <a:t>cited</a:t>
            </a:r>
            <a:r>
              <a:rPr lang="zh-CN" altLang="en-US" sz="2000" dirty="0"/>
              <a:t> </a:t>
            </a:r>
            <a:r>
              <a:rPr lang="en-US" altLang="zh-CN" sz="2000" dirty="0"/>
              <a:t>papers</a:t>
            </a:r>
            <a:endParaRPr lang="en-US" sz="2000" dirty="0"/>
          </a:p>
        </p:txBody>
      </p:sp>
    </p:spTree>
    <p:extLst>
      <p:ext uri="{BB962C8B-B14F-4D97-AF65-F5344CB8AC3E}">
        <p14:creationId xmlns:p14="http://schemas.microsoft.com/office/powerpoint/2010/main" val="89412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a:xfrm>
            <a:off x="8546351" y="6485310"/>
            <a:ext cx="476623" cy="365125"/>
          </a:xfrm>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a:xfrm>
            <a:off x="169863" y="178323"/>
            <a:ext cx="7303340" cy="535863"/>
          </a:xfrm>
        </p:spPr>
        <p:txBody>
          <a:bodyPr/>
          <a:lstStyle/>
          <a:p>
            <a:r>
              <a:rPr lang="en-US" altLang="zh-CN" sz="2200" dirty="0"/>
              <a:t>Information</a:t>
            </a:r>
            <a:r>
              <a:rPr lang="zh-CN" altLang="en-US" sz="2200" dirty="0"/>
              <a:t> </a:t>
            </a:r>
            <a:r>
              <a:rPr lang="en-US" altLang="zh-CN" sz="2200" dirty="0"/>
              <a:t>Source</a:t>
            </a:r>
            <a:r>
              <a:rPr lang="zh-CN" altLang="en-US" sz="2200" dirty="0"/>
              <a:t> </a:t>
            </a:r>
            <a:r>
              <a:rPr lang="en-US" altLang="zh-CN" sz="2200" dirty="0"/>
              <a:t>Two:</a:t>
            </a:r>
            <a:r>
              <a:rPr lang="zh-CN" altLang="en-US" sz="2200" dirty="0"/>
              <a:t> </a:t>
            </a:r>
            <a:r>
              <a:rPr lang="en-US" altLang="zh-CN" sz="2200" dirty="0"/>
              <a:t>SJR</a:t>
            </a:r>
            <a:r>
              <a:rPr lang="zh-CN" altLang="en-US" sz="2200" dirty="0"/>
              <a:t> </a:t>
            </a:r>
            <a:r>
              <a:rPr lang="en-US" altLang="zh-CN" sz="2200" dirty="0"/>
              <a:t>Site</a:t>
            </a:r>
            <a:endParaRPr lang="en-US" sz="2200" dirty="0"/>
          </a:p>
        </p:txBody>
      </p:sp>
      <p:sp>
        <p:nvSpPr>
          <p:cNvPr id="5" name="TextBox 4">
            <a:extLst>
              <a:ext uri="{FF2B5EF4-FFF2-40B4-BE49-F238E27FC236}">
                <a16:creationId xmlns:a16="http://schemas.microsoft.com/office/drawing/2014/main" id="{36F204FB-9E87-B246-B247-D70B832B57D2}"/>
              </a:ext>
            </a:extLst>
          </p:cNvPr>
          <p:cNvSpPr txBox="1"/>
          <p:nvPr/>
        </p:nvSpPr>
        <p:spPr>
          <a:xfrm>
            <a:off x="272083" y="966023"/>
            <a:ext cx="8599833" cy="2092881"/>
          </a:xfrm>
          <a:prstGeom prst="rect">
            <a:avLst/>
          </a:prstGeom>
          <a:noFill/>
        </p:spPr>
        <p:txBody>
          <a:bodyPr wrap="square" rtlCol="0">
            <a:spAutoFit/>
          </a:bodyPr>
          <a:lstStyle/>
          <a:p>
            <a:r>
              <a:rPr lang="en-US" altLang="zh-CN" sz="2000" dirty="0"/>
              <a:t>Method:</a:t>
            </a:r>
            <a:r>
              <a:rPr lang="zh-CN" altLang="en-US" sz="2000" dirty="0"/>
              <a:t> </a:t>
            </a:r>
            <a:r>
              <a:rPr lang="en-US" altLang="zh-CN" sz="2000" dirty="0"/>
              <a:t>Journal</a:t>
            </a:r>
            <a:r>
              <a:rPr lang="zh-CN" altLang="en-US" sz="2000" dirty="0"/>
              <a:t> </a:t>
            </a:r>
            <a:r>
              <a:rPr lang="en-US" altLang="zh-CN" sz="2000" dirty="0"/>
              <a:t>Name</a:t>
            </a:r>
            <a:r>
              <a:rPr lang="zh-CN" altLang="en-US" sz="2000" dirty="0"/>
              <a:t> </a:t>
            </a:r>
            <a:r>
              <a:rPr lang="en-US" altLang="zh-CN" sz="2000" dirty="0"/>
              <a:t>Hard</a:t>
            </a:r>
            <a:r>
              <a:rPr lang="zh-CN" altLang="en-US" sz="2000" dirty="0"/>
              <a:t> </a:t>
            </a:r>
            <a:r>
              <a:rPr lang="en-US" altLang="zh-CN" sz="2000" dirty="0"/>
              <a:t>Matching</a:t>
            </a:r>
            <a:r>
              <a:rPr lang="zh-CN" altLang="en-US" sz="2000" dirty="0"/>
              <a:t> </a:t>
            </a:r>
            <a:endParaRPr lang="en-US" sz="2000" dirty="0"/>
          </a:p>
          <a:p>
            <a:pPr>
              <a:spcAft>
                <a:spcPts val="400"/>
              </a:spcAft>
            </a:pPr>
            <a:r>
              <a:rPr lang="en-US" altLang="zh-CN" sz="2000" dirty="0"/>
              <a:t>Information</a:t>
            </a:r>
            <a:r>
              <a:rPr lang="zh-CN" altLang="en-US" sz="2000" dirty="0"/>
              <a:t> </a:t>
            </a:r>
            <a:r>
              <a:rPr lang="en-US" altLang="zh-CN" sz="2000" dirty="0"/>
              <a:t>Acquired:</a:t>
            </a:r>
          </a:p>
          <a:p>
            <a:pPr marL="342900" indent="-342900">
              <a:spcAft>
                <a:spcPts val="400"/>
              </a:spcAft>
              <a:buFont typeface="Arial" panose="020B0604020202020204" pitchFamily="34" charset="0"/>
              <a:buChar char="•"/>
            </a:pPr>
            <a:r>
              <a:rPr lang="en-US" altLang="zh-CN" sz="2000" dirty="0"/>
              <a:t>Journal</a:t>
            </a:r>
            <a:r>
              <a:rPr lang="zh-CN" altLang="en-US" sz="2000" dirty="0"/>
              <a:t> </a:t>
            </a:r>
            <a:r>
              <a:rPr lang="en-US" altLang="zh-CN" sz="2000" dirty="0"/>
              <a:t>worldwide</a:t>
            </a:r>
            <a:r>
              <a:rPr lang="zh-CN" altLang="en-US" sz="2000" dirty="0"/>
              <a:t> </a:t>
            </a:r>
            <a:r>
              <a:rPr lang="en-US" altLang="zh-CN" sz="2000" dirty="0"/>
              <a:t>ranking</a:t>
            </a:r>
            <a:r>
              <a:rPr lang="zh-CN" altLang="en-US" sz="2000" dirty="0"/>
              <a:t> </a:t>
            </a:r>
            <a:r>
              <a:rPr lang="en-US" altLang="zh-CN" sz="2000" dirty="0"/>
              <a:t>and</a:t>
            </a:r>
            <a:r>
              <a:rPr lang="zh-CN" altLang="en-US" sz="2000" dirty="0"/>
              <a:t> </a:t>
            </a:r>
            <a:r>
              <a:rPr lang="en-US" altLang="zh-CN" sz="2000" dirty="0"/>
              <a:t>H-index</a:t>
            </a:r>
            <a:r>
              <a:rPr lang="zh-CN" altLang="en-US" sz="2000" dirty="0"/>
              <a:t> </a:t>
            </a:r>
            <a:r>
              <a:rPr lang="en-US" altLang="zh-CN" sz="2000" dirty="0"/>
              <a:t>split</a:t>
            </a:r>
            <a:r>
              <a:rPr lang="zh-CN" altLang="en-US" sz="2000" dirty="0"/>
              <a:t> </a:t>
            </a:r>
            <a:r>
              <a:rPr lang="en-US" altLang="zh-CN" sz="2000" dirty="0"/>
              <a:t>by</a:t>
            </a:r>
            <a:r>
              <a:rPr lang="zh-CN" altLang="en-US" sz="2000" dirty="0"/>
              <a:t> </a:t>
            </a:r>
            <a:r>
              <a:rPr lang="en-US" altLang="zh-CN" sz="2000" dirty="0"/>
              <a:t>research</a:t>
            </a:r>
            <a:r>
              <a:rPr lang="zh-CN" altLang="en-US" sz="2000" dirty="0"/>
              <a:t> </a:t>
            </a:r>
            <a:r>
              <a:rPr lang="en-US" altLang="zh-CN" sz="2000" dirty="0"/>
              <a:t>sub-category</a:t>
            </a:r>
          </a:p>
          <a:p>
            <a:pPr marL="342900" indent="-342900">
              <a:spcAft>
                <a:spcPts val="400"/>
              </a:spcAft>
              <a:buFont typeface="Arial" panose="020B0604020202020204" pitchFamily="34" charset="0"/>
              <a:buChar char="•"/>
            </a:pPr>
            <a:r>
              <a:rPr lang="en-US" altLang="zh-CN" sz="2000" dirty="0"/>
              <a:t>Counted</a:t>
            </a:r>
            <a:r>
              <a:rPr lang="zh-CN" altLang="en-US" sz="2000" dirty="0"/>
              <a:t> </a:t>
            </a:r>
            <a:r>
              <a:rPr lang="en-US" altLang="zh-CN" sz="2000" dirty="0"/>
              <a:t>from</a:t>
            </a:r>
            <a:r>
              <a:rPr lang="zh-CN" altLang="en-US" sz="2000" dirty="0"/>
              <a:t> </a:t>
            </a:r>
            <a:r>
              <a:rPr lang="en-US" altLang="zh-CN" sz="2000" dirty="0"/>
              <a:t>year</a:t>
            </a:r>
            <a:r>
              <a:rPr lang="zh-CN" altLang="en-US" sz="2000" dirty="0"/>
              <a:t> </a:t>
            </a:r>
            <a:r>
              <a:rPr lang="en-US" altLang="zh-CN" sz="2000" dirty="0"/>
              <a:t>2018</a:t>
            </a:r>
            <a:r>
              <a:rPr lang="zh-CN" altLang="en-US" sz="2000" dirty="0"/>
              <a:t> </a:t>
            </a:r>
            <a:r>
              <a:rPr lang="en-US" altLang="zh-CN" sz="2000" dirty="0"/>
              <a:t>(latest),</a:t>
            </a:r>
            <a:r>
              <a:rPr lang="zh-CN" altLang="en-US" sz="2000" dirty="0"/>
              <a:t> </a:t>
            </a:r>
            <a:r>
              <a:rPr lang="en-US" altLang="zh-CN" sz="2000" dirty="0"/>
              <a:t>citable</a:t>
            </a:r>
            <a:r>
              <a:rPr lang="zh-CN" altLang="en-US" sz="2000" dirty="0"/>
              <a:t> </a:t>
            </a:r>
            <a:r>
              <a:rPr lang="en-US" altLang="zh-CN" sz="2000" dirty="0"/>
              <a:t>documents</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past</a:t>
            </a:r>
            <a:r>
              <a:rPr lang="zh-CN" altLang="en-US" sz="2000" dirty="0"/>
              <a:t> </a:t>
            </a:r>
            <a:r>
              <a:rPr lang="en-US" altLang="zh-CN" sz="2000" dirty="0"/>
              <a:t>3</a:t>
            </a:r>
            <a:r>
              <a:rPr lang="zh-CN" altLang="en-US" sz="2000" dirty="0"/>
              <a:t> </a:t>
            </a:r>
            <a:r>
              <a:rPr lang="en-US" altLang="zh-CN" sz="2000" dirty="0"/>
              <a:t>years</a:t>
            </a:r>
          </a:p>
          <a:p>
            <a:pPr marL="342900" indent="-342900">
              <a:spcAft>
                <a:spcPts val="400"/>
              </a:spcAft>
              <a:buFont typeface="Arial" panose="020B0604020202020204" pitchFamily="34" charset="0"/>
              <a:buChar char="•"/>
            </a:pPr>
            <a:r>
              <a:rPr lang="en-US" altLang="zh-CN" sz="2000" dirty="0"/>
              <a:t>Matched</a:t>
            </a:r>
            <a:r>
              <a:rPr lang="zh-CN" altLang="en-US" sz="2000" dirty="0"/>
              <a:t> </a:t>
            </a:r>
            <a:r>
              <a:rPr lang="en-US" altLang="zh-CN" sz="2000" dirty="0"/>
              <a:t>paper</a:t>
            </a:r>
            <a:r>
              <a:rPr lang="zh-CN" altLang="en-US" sz="2000" dirty="0"/>
              <a:t> </a:t>
            </a:r>
            <a:r>
              <a:rPr lang="en-US" altLang="zh-CN" sz="2000" dirty="0"/>
              <a:t>record</a:t>
            </a:r>
            <a:r>
              <a:rPr lang="zh-CN" altLang="en-US" sz="2000" dirty="0"/>
              <a:t> </a:t>
            </a:r>
            <a:r>
              <a:rPr lang="en-US" altLang="zh-CN" sz="2000" dirty="0"/>
              <a:t>count</a:t>
            </a:r>
            <a:r>
              <a:rPr lang="zh-CN" altLang="en-US" sz="2000" dirty="0"/>
              <a:t> </a:t>
            </a:r>
            <a:r>
              <a:rPr lang="en-US" altLang="zh-CN" sz="2000" dirty="0"/>
              <a:t>appearing</a:t>
            </a:r>
            <a:r>
              <a:rPr lang="zh-CN" altLang="en-US" sz="2000" dirty="0"/>
              <a:t> </a:t>
            </a:r>
            <a:r>
              <a:rPr lang="en-US" altLang="zh-CN" sz="2000" dirty="0"/>
              <a:t>at</a:t>
            </a:r>
            <a:r>
              <a:rPr lang="zh-CN" altLang="en-US" sz="2000" dirty="0"/>
              <a:t> </a:t>
            </a:r>
            <a:r>
              <a:rPr lang="en-US" altLang="zh-CN" sz="2000" dirty="0"/>
              <a:t>the</a:t>
            </a:r>
            <a:r>
              <a:rPr lang="zh-CN" altLang="en-US" sz="2000" dirty="0"/>
              <a:t> </a:t>
            </a:r>
            <a:r>
              <a:rPr lang="en-US" altLang="zh-CN" sz="2000" dirty="0"/>
              <a:t>ranking</a:t>
            </a:r>
            <a:r>
              <a:rPr lang="zh-CN" altLang="en-US" sz="2000" dirty="0"/>
              <a:t> </a:t>
            </a:r>
            <a:r>
              <a:rPr lang="en-US" altLang="zh-CN" sz="2000" dirty="0"/>
              <a:t>list</a:t>
            </a:r>
            <a:r>
              <a:rPr lang="zh-CN" altLang="en-US" sz="2000" dirty="0"/>
              <a:t> </a:t>
            </a:r>
            <a:r>
              <a:rPr lang="en-US" altLang="zh-CN" sz="2000" dirty="0"/>
              <a:t>for</a:t>
            </a:r>
            <a:r>
              <a:rPr lang="zh-CN" altLang="en-US" sz="2000" dirty="0"/>
              <a:t> </a:t>
            </a:r>
            <a:r>
              <a:rPr lang="en-US" altLang="zh-CN" sz="2000" dirty="0"/>
              <a:t>each</a:t>
            </a:r>
            <a:r>
              <a:rPr lang="zh-CN" altLang="en-US" sz="2000" dirty="0"/>
              <a:t> </a:t>
            </a:r>
            <a:r>
              <a:rPr lang="en-US" altLang="zh-CN" sz="2000" dirty="0"/>
              <a:t>research</a:t>
            </a:r>
            <a:r>
              <a:rPr lang="zh-CN" altLang="en-US" sz="2000" dirty="0"/>
              <a:t> </a:t>
            </a:r>
            <a:r>
              <a:rPr lang="en-US" altLang="zh-CN" sz="2000" dirty="0"/>
              <a:t>category</a:t>
            </a:r>
            <a:r>
              <a:rPr lang="zh-CN" altLang="en-US" sz="2000" dirty="0"/>
              <a:t> </a:t>
            </a:r>
            <a:r>
              <a:rPr lang="en-US" altLang="zh-CN" sz="2000" dirty="0"/>
              <a:t>are</a:t>
            </a:r>
            <a:r>
              <a:rPr lang="zh-CN" altLang="en-US" sz="2000" dirty="0"/>
              <a:t> </a:t>
            </a:r>
            <a:r>
              <a:rPr lang="en-US" altLang="zh-CN" sz="2000" dirty="0"/>
              <a:t>shown</a:t>
            </a:r>
            <a:r>
              <a:rPr lang="zh-CN" altLang="en-US" sz="2000" dirty="0"/>
              <a:t> </a:t>
            </a:r>
            <a:r>
              <a:rPr lang="en-US" altLang="zh-CN" sz="2000" dirty="0"/>
              <a:t>below</a:t>
            </a:r>
            <a:r>
              <a:rPr lang="zh-CN" altLang="en-US" sz="2000" dirty="0"/>
              <a:t>  </a:t>
            </a:r>
            <a:endParaRPr lang="en-US" altLang="zh-CN" sz="2000" dirty="0"/>
          </a:p>
        </p:txBody>
      </p:sp>
      <p:graphicFrame>
        <p:nvGraphicFramePr>
          <p:cNvPr id="8" name="Table 7">
            <a:extLst>
              <a:ext uri="{FF2B5EF4-FFF2-40B4-BE49-F238E27FC236}">
                <a16:creationId xmlns:a16="http://schemas.microsoft.com/office/drawing/2014/main" id="{177DFD96-52B6-9D43-82C5-6EA6EFBD74B0}"/>
              </a:ext>
            </a:extLst>
          </p:cNvPr>
          <p:cNvGraphicFramePr>
            <a:graphicFrameLocks noGrp="1"/>
          </p:cNvGraphicFramePr>
          <p:nvPr>
            <p:extLst>
              <p:ext uri="{D42A27DB-BD31-4B8C-83A1-F6EECF244321}">
                <p14:modId xmlns:p14="http://schemas.microsoft.com/office/powerpoint/2010/main" val="2801937421"/>
              </p:ext>
            </p:extLst>
          </p:nvPr>
        </p:nvGraphicFramePr>
        <p:xfrm>
          <a:off x="335888" y="4951980"/>
          <a:ext cx="8687086" cy="650358"/>
        </p:xfrm>
        <a:graphic>
          <a:graphicData uri="http://schemas.openxmlformats.org/drawingml/2006/table">
            <a:tbl>
              <a:tblPr>
                <a:tableStyleId>{8A107856-5554-42FB-B03E-39F5DBC370BA}</a:tableStyleId>
              </a:tblPr>
              <a:tblGrid>
                <a:gridCol w="1117593">
                  <a:extLst>
                    <a:ext uri="{9D8B030D-6E8A-4147-A177-3AD203B41FA5}">
                      <a16:colId xmlns:a16="http://schemas.microsoft.com/office/drawing/2014/main" val="3158807251"/>
                    </a:ext>
                  </a:extLst>
                </a:gridCol>
                <a:gridCol w="772735">
                  <a:extLst>
                    <a:ext uri="{9D8B030D-6E8A-4147-A177-3AD203B41FA5}">
                      <a16:colId xmlns:a16="http://schemas.microsoft.com/office/drawing/2014/main" val="12230875"/>
                    </a:ext>
                  </a:extLst>
                </a:gridCol>
                <a:gridCol w="823827">
                  <a:extLst>
                    <a:ext uri="{9D8B030D-6E8A-4147-A177-3AD203B41FA5}">
                      <a16:colId xmlns:a16="http://schemas.microsoft.com/office/drawing/2014/main" val="2131052124"/>
                    </a:ext>
                  </a:extLst>
                </a:gridCol>
                <a:gridCol w="834010">
                  <a:extLst>
                    <a:ext uri="{9D8B030D-6E8A-4147-A177-3AD203B41FA5}">
                      <a16:colId xmlns:a16="http://schemas.microsoft.com/office/drawing/2014/main" val="989654139"/>
                    </a:ext>
                  </a:extLst>
                </a:gridCol>
                <a:gridCol w="685916">
                  <a:extLst>
                    <a:ext uri="{9D8B030D-6E8A-4147-A177-3AD203B41FA5}">
                      <a16:colId xmlns:a16="http://schemas.microsoft.com/office/drawing/2014/main" val="3749817883"/>
                    </a:ext>
                  </a:extLst>
                </a:gridCol>
                <a:gridCol w="1117593">
                  <a:extLst>
                    <a:ext uri="{9D8B030D-6E8A-4147-A177-3AD203B41FA5}">
                      <a16:colId xmlns:a16="http://schemas.microsoft.com/office/drawing/2014/main" val="3890249428"/>
                    </a:ext>
                  </a:extLst>
                </a:gridCol>
                <a:gridCol w="1048942">
                  <a:extLst>
                    <a:ext uri="{9D8B030D-6E8A-4147-A177-3AD203B41FA5}">
                      <a16:colId xmlns:a16="http://schemas.microsoft.com/office/drawing/2014/main" val="3570538036"/>
                    </a:ext>
                  </a:extLst>
                </a:gridCol>
                <a:gridCol w="1143235">
                  <a:extLst>
                    <a:ext uri="{9D8B030D-6E8A-4147-A177-3AD203B41FA5}">
                      <a16:colId xmlns:a16="http://schemas.microsoft.com/office/drawing/2014/main" val="3397189096"/>
                    </a:ext>
                  </a:extLst>
                </a:gridCol>
                <a:gridCol w="1143235">
                  <a:extLst>
                    <a:ext uri="{9D8B030D-6E8A-4147-A177-3AD203B41FA5}">
                      <a16:colId xmlns:a16="http://schemas.microsoft.com/office/drawing/2014/main" val="1840474492"/>
                    </a:ext>
                  </a:extLst>
                </a:gridCol>
              </a:tblGrid>
              <a:tr h="349591">
                <a:tc>
                  <a:txBody>
                    <a:bodyPr/>
                    <a:lstStyle/>
                    <a:p>
                      <a:pPr algn="ctr" fontAlgn="b"/>
                      <a:r>
                        <a:rPr lang="en-US" sz="1400" b="1" u="none" strike="noStrike" dirty="0">
                          <a:effectLst/>
                        </a:rPr>
                        <a:t> Econ Finance </a:t>
                      </a:r>
                      <a:endParaRPr lang="en-US" sz="1400" b="1" i="0" u="none" strike="noStrike" dirty="0">
                        <a:solidFill>
                          <a:srgbClr val="333333"/>
                        </a:solidFill>
                        <a:effectLst/>
                        <a:latin typeface="Arial" panose="020B0604020202020204" pitchFamily="34" charset="0"/>
                      </a:endParaRPr>
                    </a:p>
                  </a:txBody>
                  <a:tcPr marL="5139" marR="5139" marT="5139" marB="0" anchor="b"/>
                </a:tc>
                <a:tc>
                  <a:txBody>
                    <a:bodyPr/>
                    <a:lstStyle/>
                    <a:p>
                      <a:pPr algn="ctr" fontAlgn="b"/>
                      <a:r>
                        <a:rPr lang="en-US" sz="1400" b="1" u="none" strike="noStrike" dirty="0">
                          <a:effectLst/>
                        </a:rPr>
                        <a:t>Education </a:t>
                      </a:r>
                      <a:endParaRPr lang="en-US" sz="1400" b="1" i="0" u="none" strike="noStrike" dirty="0">
                        <a:solidFill>
                          <a:srgbClr val="333333"/>
                        </a:solidFill>
                        <a:effectLst/>
                        <a:latin typeface="Arial" panose="020B0604020202020204" pitchFamily="34" charset="0"/>
                      </a:endParaRPr>
                    </a:p>
                  </a:txBody>
                  <a:tcPr marL="5139" marR="5139" marT="5139" marB="0" anchor="b"/>
                </a:tc>
                <a:tc>
                  <a:txBody>
                    <a:bodyPr/>
                    <a:lstStyle/>
                    <a:p>
                      <a:pPr algn="ctr" fontAlgn="b"/>
                      <a:r>
                        <a:rPr lang="en-US" sz="1400" b="1" u="none" strike="noStrike" dirty="0">
                          <a:effectLst/>
                        </a:rPr>
                        <a:t>Social Sciences </a:t>
                      </a:r>
                      <a:endParaRPr lang="en-US" sz="1400" b="1" i="0" u="none" strike="noStrike" dirty="0">
                        <a:solidFill>
                          <a:srgbClr val="333333"/>
                        </a:solidFill>
                        <a:effectLst/>
                        <a:latin typeface="Arial" panose="020B0604020202020204" pitchFamily="34" charset="0"/>
                      </a:endParaRPr>
                    </a:p>
                  </a:txBody>
                  <a:tcPr marL="5139" marR="5139" marT="5139" marB="0" anchor="b"/>
                </a:tc>
                <a:tc>
                  <a:txBody>
                    <a:bodyPr/>
                    <a:lstStyle/>
                    <a:p>
                      <a:pPr algn="ctr" fontAlgn="b"/>
                      <a:r>
                        <a:rPr lang="en-US" sz="1400" b="1" u="none" strike="noStrike" dirty="0">
                          <a:effectLst/>
                        </a:rPr>
                        <a:t>Psychology</a:t>
                      </a:r>
                      <a:endParaRPr lang="en-US" sz="1400" b="1" i="0" u="none" strike="noStrike" dirty="0">
                        <a:solidFill>
                          <a:srgbClr val="333333"/>
                        </a:solidFill>
                        <a:effectLst/>
                        <a:latin typeface="Arial" panose="020B0604020202020204" pitchFamily="34" charset="0"/>
                      </a:endParaRPr>
                    </a:p>
                  </a:txBody>
                  <a:tcPr marL="5139" marR="5139" marT="5139" marB="0" anchor="b"/>
                </a:tc>
                <a:tc>
                  <a:txBody>
                    <a:bodyPr/>
                    <a:lstStyle/>
                    <a:p>
                      <a:pPr algn="ctr" fontAlgn="b"/>
                      <a:r>
                        <a:rPr lang="en-US" sz="1400" b="1" u="none" strike="noStrike" dirty="0">
                          <a:effectLst/>
                        </a:rPr>
                        <a:t>Public Admin</a:t>
                      </a:r>
                      <a:endParaRPr lang="en-US" sz="1400" b="1" i="0" u="none" strike="noStrike" dirty="0">
                        <a:solidFill>
                          <a:srgbClr val="333333"/>
                        </a:solidFill>
                        <a:effectLst/>
                        <a:latin typeface="Arial" panose="020B0604020202020204" pitchFamily="34" charset="0"/>
                      </a:endParaRPr>
                    </a:p>
                  </a:txBody>
                  <a:tcPr marL="5139" marR="5139" marT="5139" marB="0" anchor="b"/>
                </a:tc>
                <a:tc>
                  <a:txBody>
                    <a:bodyPr/>
                    <a:lstStyle/>
                    <a:p>
                      <a:pPr algn="ctr" fontAlgn="b"/>
                      <a:r>
                        <a:rPr lang="en-US" sz="1400" b="1" u="none" strike="noStrike" dirty="0">
                          <a:effectLst/>
                        </a:rPr>
                        <a:t>Sociology Political</a:t>
                      </a:r>
                      <a:r>
                        <a:rPr lang="zh-CN" altLang="en-US" sz="1400" b="1" u="none" strike="noStrike" dirty="0">
                          <a:effectLst/>
                        </a:rPr>
                        <a:t> </a:t>
                      </a:r>
                      <a:r>
                        <a:rPr lang="en-US" sz="1400" b="1" u="none" strike="noStrike" dirty="0">
                          <a:effectLst/>
                        </a:rPr>
                        <a:t>Sci</a:t>
                      </a:r>
                      <a:endParaRPr lang="en-US" sz="1400" b="1" i="0" u="none" strike="noStrike" dirty="0">
                        <a:solidFill>
                          <a:srgbClr val="333333"/>
                        </a:solidFill>
                        <a:effectLst/>
                        <a:latin typeface="Arial" panose="020B0604020202020204" pitchFamily="34" charset="0"/>
                      </a:endParaRPr>
                    </a:p>
                  </a:txBody>
                  <a:tcPr marL="5139" marR="5139" marT="5139" marB="0" anchor="b"/>
                </a:tc>
                <a:tc>
                  <a:txBody>
                    <a:bodyPr/>
                    <a:lstStyle/>
                    <a:p>
                      <a:pPr algn="ctr" fontAlgn="b"/>
                      <a:r>
                        <a:rPr lang="en-US" sz="1400" b="1" u="none" strike="noStrike" dirty="0">
                          <a:effectLst/>
                        </a:rPr>
                        <a:t>Demography</a:t>
                      </a:r>
                      <a:endParaRPr lang="en-US" sz="1400" b="1" i="0" u="none" strike="noStrike" dirty="0">
                        <a:solidFill>
                          <a:srgbClr val="333333"/>
                        </a:solidFill>
                        <a:effectLst/>
                        <a:latin typeface="Arial" panose="020B0604020202020204" pitchFamily="34" charset="0"/>
                      </a:endParaRPr>
                    </a:p>
                  </a:txBody>
                  <a:tcPr marL="5139" marR="5139" marT="5139" marB="0" anchor="b"/>
                </a:tc>
                <a:tc>
                  <a:txBody>
                    <a:bodyPr/>
                    <a:lstStyle/>
                    <a:p>
                      <a:pPr algn="ctr" fontAlgn="b"/>
                      <a:r>
                        <a:rPr lang="en-US" sz="1400" b="1" u="none" strike="noStrike" dirty="0">
                          <a:effectLst/>
                        </a:rPr>
                        <a:t>Business Management </a:t>
                      </a:r>
                      <a:endParaRPr lang="en-US" sz="1400" b="1" i="0" u="none" strike="noStrike" dirty="0">
                        <a:solidFill>
                          <a:srgbClr val="333333"/>
                        </a:solidFill>
                        <a:effectLst/>
                        <a:latin typeface="Arial" panose="020B0604020202020204" pitchFamily="34" charset="0"/>
                      </a:endParaRPr>
                    </a:p>
                  </a:txBody>
                  <a:tcPr marL="5139" marR="5139" marT="5139" marB="0" anchor="b"/>
                </a:tc>
                <a:tc>
                  <a:txBody>
                    <a:bodyPr/>
                    <a:lstStyle/>
                    <a:p>
                      <a:pPr algn="ctr" fontAlgn="b"/>
                      <a:r>
                        <a:rPr lang="en-US" altLang="zh-CN" sz="1400" b="1" u="none" strike="noStrike" kern="1200" dirty="0">
                          <a:solidFill>
                            <a:srgbClr val="90152A"/>
                          </a:solidFill>
                          <a:effectLst/>
                          <a:latin typeface="+mn-lt"/>
                          <a:ea typeface="+mn-ea"/>
                          <a:cs typeface="+mn-cs"/>
                        </a:rPr>
                        <a:t>Not</a:t>
                      </a:r>
                      <a:r>
                        <a:rPr lang="zh-CN" altLang="en-US" sz="1400" b="1" u="none" strike="noStrike" kern="1200" dirty="0">
                          <a:solidFill>
                            <a:srgbClr val="90152A"/>
                          </a:solidFill>
                          <a:effectLst/>
                          <a:latin typeface="+mn-lt"/>
                          <a:ea typeface="+mn-ea"/>
                          <a:cs typeface="+mn-cs"/>
                        </a:rPr>
                        <a:t> </a:t>
                      </a:r>
                      <a:r>
                        <a:rPr lang="en-US" altLang="zh-CN" sz="1400" b="1" u="none" strike="noStrike" kern="1200" dirty="0">
                          <a:solidFill>
                            <a:srgbClr val="90152A"/>
                          </a:solidFill>
                          <a:effectLst/>
                          <a:latin typeface="+mn-lt"/>
                          <a:ea typeface="+mn-ea"/>
                          <a:cs typeface="+mn-cs"/>
                        </a:rPr>
                        <a:t>in</a:t>
                      </a:r>
                      <a:r>
                        <a:rPr lang="zh-CN" altLang="en-US" sz="1400" b="1" u="none" strike="noStrike" kern="1200" dirty="0">
                          <a:solidFill>
                            <a:srgbClr val="90152A"/>
                          </a:solidFill>
                          <a:effectLst/>
                          <a:latin typeface="+mn-lt"/>
                          <a:ea typeface="+mn-ea"/>
                          <a:cs typeface="+mn-cs"/>
                        </a:rPr>
                        <a:t> </a:t>
                      </a:r>
                      <a:r>
                        <a:rPr lang="en-US" altLang="zh-CN" sz="1400" b="1" u="none" strike="noStrike" kern="1200" dirty="0">
                          <a:solidFill>
                            <a:srgbClr val="90152A"/>
                          </a:solidFill>
                          <a:effectLst/>
                          <a:latin typeface="+mn-lt"/>
                          <a:ea typeface="+mn-ea"/>
                          <a:cs typeface="+mn-cs"/>
                        </a:rPr>
                        <a:t>Rank</a:t>
                      </a:r>
                      <a:r>
                        <a:rPr lang="zh-CN" altLang="en-US" sz="1400" b="1" u="none" strike="noStrike" kern="1200" dirty="0">
                          <a:solidFill>
                            <a:srgbClr val="90152A"/>
                          </a:solidFill>
                          <a:effectLst/>
                          <a:latin typeface="+mn-lt"/>
                          <a:ea typeface="+mn-ea"/>
                          <a:cs typeface="+mn-cs"/>
                        </a:rPr>
                        <a:t> </a:t>
                      </a:r>
                      <a:r>
                        <a:rPr lang="en-US" altLang="zh-CN" sz="1400" b="1" u="none" strike="noStrike" kern="1200" dirty="0">
                          <a:solidFill>
                            <a:srgbClr val="90152A"/>
                          </a:solidFill>
                          <a:effectLst/>
                          <a:latin typeface="+mn-lt"/>
                          <a:ea typeface="+mn-ea"/>
                          <a:cs typeface="+mn-cs"/>
                        </a:rPr>
                        <a:t>List</a:t>
                      </a:r>
                      <a:endParaRPr lang="en-US" sz="1400" b="1" u="none" strike="noStrike" kern="1200" dirty="0">
                        <a:solidFill>
                          <a:srgbClr val="90152A"/>
                        </a:solidFill>
                        <a:effectLst/>
                        <a:latin typeface="+mn-lt"/>
                        <a:ea typeface="+mn-ea"/>
                        <a:cs typeface="+mn-cs"/>
                      </a:endParaRPr>
                    </a:p>
                  </a:txBody>
                  <a:tcPr marL="5139" marR="5139" marT="5139" marB="0" anchor="b"/>
                </a:tc>
                <a:extLst>
                  <a:ext uri="{0D108BD9-81ED-4DB2-BD59-A6C34878D82A}">
                    <a16:rowId xmlns:a16="http://schemas.microsoft.com/office/drawing/2014/main" val="2580825074"/>
                  </a:ext>
                </a:extLst>
              </a:tr>
              <a:tr h="207510">
                <a:tc>
                  <a:txBody>
                    <a:bodyPr/>
                    <a:lstStyle/>
                    <a:p>
                      <a:pPr marL="0" algn="ctr" defTabSz="457200" rtl="0" eaLnBrk="1" fontAlgn="t" latinLnBrk="0" hangingPunct="1"/>
                      <a:r>
                        <a:rPr lang="en-US" altLang="zh-CN" sz="1400" u="none" strike="noStrike" kern="1200" dirty="0">
                          <a:solidFill>
                            <a:schemeClr val="dk1"/>
                          </a:solidFill>
                          <a:effectLst/>
                          <a:latin typeface="+mn-lt"/>
                          <a:ea typeface="+mn-ea"/>
                          <a:cs typeface="+mn-cs"/>
                        </a:rPr>
                        <a:t>632</a:t>
                      </a:r>
                      <a:endParaRPr lang="en-US" sz="1400" u="none" strike="noStrike" kern="1200" dirty="0">
                        <a:solidFill>
                          <a:schemeClr val="dk1"/>
                        </a:solidFill>
                        <a:effectLst/>
                        <a:latin typeface="+mn-lt"/>
                        <a:ea typeface="+mn-ea"/>
                        <a:cs typeface="+mn-cs"/>
                      </a:endParaRPr>
                    </a:p>
                  </a:txBody>
                  <a:tcPr marL="5139" marR="5139" marT="5139" marB="0"/>
                </a:tc>
                <a:tc>
                  <a:txBody>
                    <a:bodyPr/>
                    <a:lstStyle/>
                    <a:p>
                      <a:pPr algn="ctr" fontAlgn="t"/>
                      <a:r>
                        <a:rPr lang="en-US" sz="1400" u="none" strike="noStrike" dirty="0">
                          <a:effectLst/>
                        </a:rPr>
                        <a:t>321</a:t>
                      </a:r>
                      <a:endParaRPr lang="en-US" sz="1400" b="0" i="0" u="none" strike="noStrike" dirty="0">
                        <a:solidFill>
                          <a:srgbClr val="666666"/>
                        </a:solidFill>
                        <a:effectLst/>
                        <a:latin typeface="Arial" panose="020B0604020202020204" pitchFamily="34" charset="0"/>
                      </a:endParaRPr>
                    </a:p>
                  </a:txBody>
                  <a:tcPr marL="5139" marR="5139" marT="5139" marB="0"/>
                </a:tc>
                <a:tc>
                  <a:txBody>
                    <a:bodyPr/>
                    <a:lstStyle/>
                    <a:p>
                      <a:pPr algn="ctr" fontAlgn="t"/>
                      <a:r>
                        <a:rPr lang="en-US" sz="1400" b="1" u="none" strike="noStrike" dirty="0">
                          <a:solidFill>
                            <a:schemeClr val="tx1"/>
                          </a:solidFill>
                          <a:effectLst/>
                        </a:rPr>
                        <a:t>1,</a:t>
                      </a:r>
                      <a:r>
                        <a:rPr lang="en-US" altLang="zh-CN" sz="1400" b="1" u="none" strike="noStrike" dirty="0">
                          <a:solidFill>
                            <a:schemeClr val="tx1"/>
                          </a:solidFill>
                          <a:effectLst/>
                        </a:rPr>
                        <a:t>519</a:t>
                      </a:r>
                      <a:endParaRPr lang="en-US" sz="1400" b="1" i="0" u="none" strike="noStrike" dirty="0">
                        <a:solidFill>
                          <a:schemeClr val="tx1"/>
                        </a:solidFill>
                        <a:effectLst/>
                        <a:latin typeface="Arial" panose="020B0604020202020204" pitchFamily="34" charset="0"/>
                      </a:endParaRPr>
                    </a:p>
                  </a:txBody>
                  <a:tcPr marL="5139" marR="5139" marT="5139" marB="0"/>
                </a:tc>
                <a:tc>
                  <a:txBody>
                    <a:bodyPr/>
                    <a:lstStyle/>
                    <a:p>
                      <a:pPr algn="ctr" fontAlgn="t"/>
                      <a:r>
                        <a:rPr lang="en-US" sz="1400" b="1" u="none" strike="noStrike" dirty="0">
                          <a:solidFill>
                            <a:schemeClr val="tx1"/>
                          </a:solidFill>
                          <a:effectLst/>
                        </a:rPr>
                        <a:t>1,008</a:t>
                      </a:r>
                      <a:endParaRPr lang="en-US" sz="1400" b="1" i="0" u="none" strike="noStrike" dirty="0">
                        <a:solidFill>
                          <a:schemeClr val="tx1"/>
                        </a:solidFill>
                        <a:effectLst/>
                        <a:latin typeface="Arial" panose="020B0604020202020204" pitchFamily="34" charset="0"/>
                      </a:endParaRPr>
                    </a:p>
                  </a:txBody>
                  <a:tcPr marL="5139" marR="5139" marT="5139" marB="0"/>
                </a:tc>
                <a:tc>
                  <a:txBody>
                    <a:bodyPr/>
                    <a:lstStyle/>
                    <a:p>
                      <a:pPr algn="ctr" fontAlgn="t"/>
                      <a:r>
                        <a:rPr lang="en-US" sz="1400" u="none" strike="noStrike" dirty="0">
                          <a:effectLst/>
                        </a:rPr>
                        <a:t>93</a:t>
                      </a:r>
                      <a:endParaRPr lang="en-US" sz="1400" b="0" i="0" u="none" strike="noStrike" dirty="0">
                        <a:solidFill>
                          <a:srgbClr val="666666"/>
                        </a:solidFill>
                        <a:effectLst/>
                        <a:latin typeface="Arial" panose="020B0604020202020204" pitchFamily="34" charset="0"/>
                      </a:endParaRPr>
                    </a:p>
                  </a:txBody>
                  <a:tcPr marL="5139" marR="5139" marT="5139" marB="0"/>
                </a:tc>
                <a:tc>
                  <a:txBody>
                    <a:bodyPr/>
                    <a:lstStyle/>
                    <a:p>
                      <a:pPr algn="ctr" fontAlgn="t"/>
                      <a:r>
                        <a:rPr lang="en-US" sz="1400" u="none" strike="noStrike" dirty="0">
                          <a:effectLst/>
                        </a:rPr>
                        <a:t>814</a:t>
                      </a:r>
                      <a:endParaRPr lang="en-US" sz="1400" b="0" i="0" u="none" strike="noStrike" dirty="0">
                        <a:solidFill>
                          <a:srgbClr val="666666"/>
                        </a:solidFill>
                        <a:effectLst/>
                        <a:latin typeface="Arial" panose="020B0604020202020204" pitchFamily="34" charset="0"/>
                      </a:endParaRPr>
                    </a:p>
                  </a:txBody>
                  <a:tcPr marL="5139" marR="5139" marT="5139" marB="0"/>
                </a:tc>
                <a:tc>
                  <a:txBody>
                    <a:bodyPr/>
                    <a:lstStyle/>
                    <a:p>
                      <a:pPr algn="ctr" fontAlgn="t"/>
                      <a:r>
                        <a:rPr lang="en-US" altLang="zh-CN" sz="1400" u="none" strike="noStrike" kern="1200" dirty="0">
                          <a:solidFill>
                            <a:schemeClr val="dk1"/>
                          </a:solidFill>
                          <a:effectLst/>
                          <a:latin typeface="+mn-lt"/>
                          <a:ea typeface="+mn-ea"/>
                          <a:cs typeface="+mn-cs"/>
                        </a:rPr>
                        <a:t>47</a:t>
                      </a:r>
                      <a:endParaRPr lang="en-US" sz="1400" u="none" strike="noStrike" kern="1200" dirty="0">
                        <a:solidFill>
                          <a:schemeClr val="dk1"/>
                        </a:solidFill>
                        <a:effectLst/>
                        <a:latin typeface="+mn-lt"/>
                        <a:ea typeface="+mn-ea"/>
                        <a:cs typeface="+mn-cs"/>
                      </a:endParaRPr>
                    </a:p>
                  </a:txBody>
                  <a:tcPr marL="5139" marR="5139" marT="5139" marB="0"/>
                </a:tc>
                <a:tc>
                  <a:txBody>
                    <a:bodyPr/>
                    <a:lstStyle/>
                    <a:p>
                      <a:pPr algn="ctr" fontAlgn="t"/>
                      <a:r>
                        <a:rPr lang="en-US" altLang="zh-CN" sz="1400" u="none" strike="noStrike" kern="1200" dirty="0">
                          <a:solidFill>
                            <a:schemeClr val="dk1"/>
                          </a:solidFill>
                          <a:effectLst/>
                          <a:latin typeface="+mn-lt"/>
                          <a:ea typeface="+mn-ea"/>
                          <a:cs typeface="+mn-cs"/>
                        </a:rPr>
                        <a:t>725</a:t>
                      </a:r>
                      <a:endParaRPr lang="en-US" sz="1400" u="none" strike="noStrike" kern="1200" dirty="0">
                        <a:solidFill>
                          <a:schemeClr val="dk1"/>
                        </a:solidFill>
                        <a:effectLst/>
                        <a:latin typeface="+mn-lt"/>
                        <a:ea typeface="+mn-ea"/>
                        <a:cs typeface="+mn-cs"/>
                      </a:endParaRPr>
                    </a:p>
                  </a:txBody>
                  <a:tcPr marL="5139" marR="5139" marT="5139" marB="0"/>
                </a:tc>
                <a:tc>
                  <a:txBody>
                    <a:bodyPr/>
                    <a:lstStyle/>
                    <a:p>
                      <a:pPr algn="ctr" fontAlgn="t"/>
                      <a:r>
                        <a:rPr lang="en-US" altLang="zh-CN" sz="1400" b="0" u="none" strike="noStrike" kern="1200" dirty="0">
                          <a:solidFill>
                            <a:srgbClr val="90152A"/>
                          </a:solidFill>
                          <a:effectLst/>
                          <a:latin typeface="+mn-lt"/>
                          <a:ea typeface="+mn-ea"/>
                          <a:cs typeface="+mn-cs"/>
                        </a:rPr>
                        <a:t>49</a:t>
                      </a:r>
                      <a:endParaRPr lang="en-US" sz="1400" b="0" u="none" strike="noStrike" kern="1200" dirty="0">
                        <a:solidFill>
                          <a:srgbClr val="90152A"/>
                        </a:solidFill>
                        <a:effectLst/>
                        <a:latin typeface="+mn-lt"/>
                        <a:ea typeface="+mn-ea"/>
                        <a:cs typeface="+mn-cs"/>
                      </a:endParaRPr>
                    </a:p>
                  </a:txBody>
                  <a:tcPr marL="5139" marR="5139" marT="5139" marB="0"/>
                </a:tc>
                <a:extLst>
                  <a:ext uri="{0D108BD9-81ED-4DB2-BD59-A6C34878D82A}">
                    <a16:rowId xmlns:a16="http://schemas.microsoft.com/office/drawing/2014/main" val="4162890176"/>
                  </a:ext>
                </a:extLst>
              </a:tr>
            </a:tbl>
          </a:graphicData>
        </a:graphic>
      </p:graphicFrame>
      <p:sp>
        <p:nvSpPr>
          <p:cNvPr id="9" name="TextBox 8">
            <a:extLst>
              <a:ext uri="{FF2B5EF4-FFF2-40B4-BE49-F238E27FC236}">
                <a16:creationId xmlns:a16="http://schemas.microsoft.com/office/drawing/2014/main" id="{FB3AC0CA-5E2E-5240-A456-18D19C3D8D22}"/>
              </a:ext>
            </a:extLst>
          </p:cNvPr>
          <p:cNvSpPr txBox="1"/>
          <p:nvPr/>
        </p:nvSpPr>
        <p:spPr>
          <a:xfrm>
            <a:off x="5188227" y="178323"/>
            <a:ext cx="2470548" cy="369332"/>
          </a:xfrm>
          <a:prstGeom prst="rect">
            <a:avLst/>
          </a:prstGeom>
          <a:noFill/>
        </p:spPr>
        <p:txBody>
          <a:bodyPr wrap="none" rtlCol="0">
            <a:spAutoFit/>
          </a:bodyPr>
          <a:lstStyle/>
          <a:p>
            <a:r>
              <a:rPr lang="en-US" altLang="zh-CN" dirty="0" err="1"/>
              <a:t>Contributor:Tianyu</a:t>
            </a:r>
            <a:r>
              <a:rPr lang="zh-CN" altLang="en-US" dirty="0"/>
              <a:t> </a:t>
            </a:r>
            <a:r>
              <a:rPr lang="en-US" altLang="zh-CN" dirty="0"/>
              <a:t>Yuan</a:t>
            </a:r>
            <a:endParaRPr lang="en-US" dirty="0"/>
          </a:p>
        </p:txBody>
      </p:sp>
      <p:sp>
        <p:nvSpPr>
          <p:cNvPr id="11" name="TextBox 10">
            <a:extLst>
              <a:ext uri="{FF2B5EF4-FFF2-40B4-BE49-F238E27FC236}">
                <a16:creationId xmlns:a16="http://schemas.microsoft.com/office/drawing/2014/main" id="{40B76A8F-6CAD-8743-92DC-31628EBB0465}"/>
              </a:ext>
            </a:extLst>
          </p:cNvPr>
          <p:cNvSpPr txBox="1"/>
          <p:nvPr/>
        </p:nvSpPr>
        <p:spPr>
          <a:xfrm>
            <a:off x="2717109" y="5819311"/>
            <a:ext cx="6426891" cy="523220"/>
          </a:xfrm>
          <a:prstGeom prst="rect">
            <a:avLst/>
          </a:prstGeom>
          <a:noFill/>
        </p:spPr>
        <p:txBody>
          <a:bodyPr wrap="square" rtlCol="0">
            <a:spAutoFit/>
          </a:bodyPr>
          <a:lstStyle/>
          <a:p>
            <a:r>
              <a:rPr lang="en-US" altLang="zh-CN" sz="1400" i="1" dirty="0">
                <a:solidFill>
                  <a:srgbClr val="8A0028"/>
                </a:solidFill>
              </a:rPr>
              <a:t>Note:</a:t>
            </a:r>
            <a:r>
              <a:rPr lang="zh-CN" altLang="en-US" sz="1400" i="1" dirty="0">
                <a:solidFill>
                  <a:srgbClr val="8A0028"/>
                </a:solidFill>
              </a:rPr>
              <a:t> </a:t>
            </a:r>
            <a:r>
              <a:rPr lang="en-US" altLang="zh-CN" sz="1400" i="1" dirty="0">
                <a:solidFill>
                  <a:srgbClr val="8A0028"/>
                </a:solidFill>
              </a:rPr>
              <a:t>The</a:t>
            </a:r>
            <a:r>
              <a:rPr lang="zh-CN" altLang="en-US" sz="1400" i="1" dirty="0">
                <a:solidFill>
                  <a:srgbClr val="8A0028"/>
                </a:solidFill>
              </a:rPr>
              <a:t> </a:t>
            </a:r>
            <a:r>
              <a:rPr lang="en-US" altLang="zh-CN" sz="1400" i="1" dirty="0">
                <a:solidFill>
                  <a:srgbClr val="8A0028"/>
                </a:solidFill>
              </a:rPr>
              <a:t>paper</a:t>
            </a:r>
            <a:r>
              <a:rPr lang="zh-CN" altLang="en-US" sz="1400" i="1" dirty="0">
                <a:solidFill>
                  <a:srgbClr val="8A0028"/>
                </a:solidFill>
              </a:rPr>
              <a:t> </a:t>
            </a:r>
            <a:r>
              <a:rPr lang="en-US" altLang="zh-CN" sz="1400" i="1" dirty="0">
                <a:solidFill>
                  <a:srgbClr val="8A0028"/>
                </a:solidFill>
              </a:rPr>
              <a:t>records</a:t>
            </a:r>
            <a:r>
              <a:rPr lang="zh-CN" altLang="en-US" sz="1400" i="1" dirty="0">
                <a:solidFill>
                  <a:srgbClr val="8A0028"/>
                </a:solidFill>
              </a:rPr>
              <a:t> </a:t>
            </a:r>
            <a:r>
              <a:rPr lang="en-US" altLang="zh-CN" sz="1400" i="1" dirty="0">
                <a:solidFill>
                  <a:srgbClr val="8A0028"/>
                </a:solidFill>
              </a:rPr>
              <a:t>not</a:t>
            </a:r>
            <a:r>
              <a:rPr lang="zh-CN" altLang="en-US" sz="1400" i="1" dirty="0">
                <a:solidFill>
                  <a:srgbClr val="8A0028"/>
                </a:solidFill>
              </a:rPr>
              <a:t> </a:t>
            </a:r>
            <a:r>
              <a:rPr lang="en-US" altLang="zh-CN" sz="1400" i="1" dirty="0">
                <a:solidFill>
                  <a:srgbClr val="8A0028"/>
                </a:solidFill>
              </a:rPr>
              <a:t>listed</a:t>
            </a:r>
            <a:r>
              <a:rPr lang="zh-CN" altLang="en-US" sz="1400" i="1" dirty="0">
                <a:solidFill>
                  <a:srgbClr val="8A0028"/>
                </a:solidFill>
              </a:rPr>
              <a:t> </a:t>
            </a:r>
            <a:r>
              <a:rPr lang="en-US" altLang="zh-CN" sz="1400" i="1" dirty="0">
                <a:solidFill>
                  <a:srgbClr val="8A0028"/>
                </a:solidFill>
              </a:rPr>
              <a:t>are</a:t>
            </a:r>
            <a:r>
              <a:rPr lang="zh-CN" altLang="en-US" sz="1400" i="1" dirty="0">
                <a:solidFill>
                  <a:srgbClr val="8A0028"/>
                </a:solidFill>
              </a:rPr>
              <a:t> </a:t>
            </a:r>
            <a:r>
              <a:rPr lang="en-US" altLang="zh-CN" sz="1400" i="1" dirty="0">
                <a:solidFill>
                  <a:srgbClr val="8A0028"/>
                </a:solidFill>
              </a:rPr>
              <a:t>all</a:t>
            </a:r>
            <a:r>
              <a:rPr lang="zh-CN" altLang="en-US" sz="1400" i="1" dirty="0">
                <a:solidFill>
                  <a:srgbClr val="8A0028"/>
                </a:solidFill>
              </a:rPr>
              <a:t> </a:t>
            </a:r>
            <a:r>
              <a:rPr lang="en-US" altLang="zh-CN" sz="1400" i="1" dirty="0">
                <a:solidFill>
                  <a:srgbClr val="8A0028"/>
                </a:solidFill>
              </a:rPr>
              <a:t>from</a:t>
            </a:r>
            <a:r>
              <a:rPr lang="zh-CN" altLang="en-US" sz="1400" i="1" dirty="0">
                <a:solidFill>
                  <a:srgbClr val="8A0028"/>
                </a:solidFill>
              </a:rPr>
              <a:t> </a:t>
            </a:r>
            <a:r>
              <a:rPr lang="en-US" altLang="zh-CN" sz="1400" i="1" dirty="0">
                <a:solidFill>
                  <a:srgbClr val="8A0028"/>
                </a:solidFill>
              </a:rPr>
              <a:t>“﻿Journal of the Academy of Marketing Science”,</a:t>
            </a:r>
            <a:r>
              <a:rPr lang="zh-CN" altLang="en-US" sz="1400" i="1" dirty="0">
                <a:solidFill>
                  <a:srgbClr val="8A0028"/>
                </a:solidFill>
              </a:rPr>
              <a:t> </a:t>
            </a:r>
            <a:r>
              <a:rPr lang="en-US" altLang="zh-CN" sz="1400" i="1" dirty="0">
                <a:solidFill>
                  <a:srgbClr val="8A0028"/>
                </a:solidFill>
              </a:rPr>
              <a:t>which</a:t>
            </a:r>
            <a:r>
              <a:rPr lang="zh-CN" altLang="en-US" sz="1400" i="1" dirty="0">
                <a:solidFill>
                  <a:srgbClr val="8A0028"/>
                </a:solidFill>
              </a:rPr>
              <a:t> </a:t>
            </a:r>
            <a:r>
              <a:rPr lang="en-US" altLang="zh-CN" sz="1400" i="1" dirty="0">
                <a:solidFill>
                  <a:srgbClr val="8A0028"/>
                </a:solidFill>
              </a:rPr>
              <a:t>could</a:t>
            </a:r>
            <a:r>
              <a:rPr lang="zh-CN" altLang="en-US" sz="1400" i="1" dirty="0">
                <a:solidFill>
                  <a:srgbClr val="8A0028"/>
                </a:solidFill>
              </a:rPr>
              <a:t> </a:t>
            </a:r>
            <a:r>
              <a:rPr lang="en-US" altLang="zh-CN" sz="1400" i="1" dirty="0">
                <a:solidFill>
                  <a:srgbClr val="8A0028"/>
                </a:solidFill>
              </a:rPr>
              <a:t>be</a:t>
            </a:r>
            <a:r>
              <a:rPr lang="zh-CN" altLang="en-US" sz="1400" i="1" dirty="0">
                <a:solidFill>
                  <a:srgbClr val="8A0028"/>
                </a:solidFill>
              </a:rPr>
              <a:t> </a:t>
            </a:r>
            <a:r>
              <a:rPr lang="en-US" altLang="zh-CN" sz="1400" i="1" dirty="0">
                <a:solidFill>
                  <a:srgbClr val="8A0028"/>
                </a:solidFill>
              </a:rPr>
              <a:t>caused</a:t>
            </a:r>
            <a:r>
              <a:rPr lang="zh-CN" altLang="en-US" sz="1400" i="1" dirty="0">
                <a:solidFill>
                  <a:srgbClr val="8A0028"/>
                </a:solidFill>
              </a:rPr>
              <a:t> </a:t>
            </a:r>
            <a:r>
              <a:rPr lang="en-US" altLang="zh-CN" sz="1400" i="1" dirty="0">
                <a:solidFill>
                  <a:srgbClr val="8A0028"/>
                </a:solidFill>
              </a:rPr>
              <a:t>by</a:t>
            </a:r>
            <a:r>
              <a:rPr lang="zh-CN" altLang="en-US" sz="1400" i="1" dirty="0">
                <a:solidFill>
                  <a:srgbClr val="8A0028"/>
                </a:solidFill>
              </a:rPr>
              <a:t> </a:t>
            </a:r>
            <a:r>
              <a:rPr lang="en-US" altLang="zh-CN" sz="1400" i="1" dirty="0">
                <a:solidFill>
                  <a:srgbClr val="8A0028"/>
                </a:solidFill>
              </a:rPr>
              <a:t>a</a:t>
            </a:r>
            <a:r>
              <a:rPr lang="zh-CN" altLang="en-US" sz="1400" i="1" dirty="0">
                <a:solidFill>
                  <a:srgbClr val="8A0028"/>
                </a:solidFill>
              </a:rPr>
              <a:t> </a:t>
            </a:r>
            <a:r>
              <a:rPr lang="en-US" altLang="zh-CN" sz="1400" i="1" dirty="0">
                <a:solidFill>
                  <a:srgbClr val="8A0028"/>
                </a:solidFill>
              </a:rPr>
              <a:t>bug</a:t>
            </a:r>
            <a:r>
              <a:rPr lang="zh-CN" altLang="en-US" sz="1400" i="1" dirty="0">
                <a:solidFill>
                  <a:srgbClr val="8A0028"/>
                </a:solidFill>
              </a:rPr>
              <a:t> </a:t>
            </a:r>
            <a:r>
              <a:rPr lang="en-US" altLang="zh-CN" sz="1400" i="1" dirty="0">
                <a:solidFill>
                  <a:srgbClr val="8A0028"/>
                </a:solidFill>
              </a:rPr>
              <a:t>in</a:t>
            </a:r>
            <a:r>
              <a:rPr lang="zh-CN" altLang="en-US" sz="1400" i="1" dirty="0">
                <a:solidFill>
                  <a:srgbClr val="8A0028"/>
                </a:solidFill>
              </a:rPr>
              <a:t> </a:t>
            </a:r>
            <a:r>
              <a:rPr lang="en-US" altLang="zh-CN" sz="1400" i="1" dirty="0">
                <a:solidFill>
                  <a:srgbClr val="8A0028"/>
                </a:solidFill>
              </a:rPr>
              <a:t>the</a:t>
            </a:r>
            <a:r>
              <a:rPr lang="zh-CN" altLang="en-US" sz="1400" i="1" dirty="0">
                <a:solidFill>
                  <a:srgbClr val="8A0028"/>
                </a:solidFill>
              </a:rPr>
              <a:t> </a:t>
            </a:r>
            <a:r>
              <a:rPr lang="en-US" altLang="zh-CN" sz="1400" i="1" dirty="0">
                <a:solidFill>
                  <a:srgbClr val="8A0028"/>
                </a:solidFill>
              </a:rPr>
              <a:t>SJR</a:t>
            </a:r>
            <a:r>
              <a:rPr lang="zh-CN" altLang="en-US" sz="1400" i="1" dirty="0">
                <a:solidFill>
                  <a:srgbClr val="8A0028"/>
                </a:solidFill>
              </a:rPr>
              <a:t> </a:t>
            </a:r>
            <a:r>
              <a:rPr lang="en-US" altLang="zh-CN" sz="1400" i="1" dirty="0">
                <a:solidFill>
                  <a:srgbClr val="8A0028"/>
                </a:solidFill>
              </a:rPr>
              <a:t>or</a:t>
            </a:r>
            <a:r>
              <a:rPr lang="zh-CN" altLang="en-US" sz="1400" i="1" dirty="0">
                <a:solidFill>
                  <a:srgbClr val="8A0028"/>
                </a:solidFill>
              </a:rPr>
              <a:t> </a:t>
            </a:r>
            <a:r>
              <a:rPr lang="en-US" altLang="zh-CN" sz="1400" i="1" dirty="0">
                <a:solidFill>
                  <a:srgbClr val="8A0028"/>
                </a:solidFill>
              </a:rPr>
              <a:t>Scopus.</a:t>
            </a:r>
            <a:endParaRPr lang="en-US" sz="1400" i="1" dirty="0">
              <a:solidFill>
                <a:srgbClr val="8A0028"/>
              </a:solidFill>
            </a:endParaRPr>
          </a:p>
        </p:txBody>
      </p:sp>
      <p:pic>
        <p:nvPicPr>
          <p:cNvPr id="2" name="Picture 1">
            <a:extLst>
              <a:ext uri="{FF2B5EF4-FFF2-40B4-BE49-F238E27FC236}">
                <a16:creationId xmlns:a16="http://schemas.microsoft.com/office/drawing/2014/main" id="{553CF0BA-7D12-434D-BF6C-2E6135356DA3}"/>
              </a:ext>
            </a:extLst>
          </p:cNvPr>
          <p:cNvPicPr>
            <a:picLocks noChangeAspect="1"/>
          </p:cNvPicPr>
          <p:nvPr/>
        </p:nvPicPr>
        <p:blipFill>
          <a:blip r:embed="rId3"/>
          <a:stretch>
            <a:fillRect/>
          </a:stretch>
        </p:blipFill>
        <p:spPr>
          <a:xfrm>
            <a:off x="0" y="4012851"/>
            <a:ext cx="9144000" cy="742429"/>
          </a:xfrm>
          <a:prstGeom prst="rect">
            <a:avLst/>
          </a:prstGeom>
        </p:spPr>
      </p:pic>
      <p:sp>
        <p:nvSpPr>
          <p:cNvPr id="6" name="TextBox 5">
            <a:extLst>
              <a:ext uri="{FF2B5EF4-FFF2-40B4-BE49-F238E27FC236}">
                <a16:creationId xmlns:a16="http://schemas.microsoft.com/office/drawing/2014/main" id="{755B4664-94E5-B846-8529-6268F98AAF10}"/>
              </a:ext>
            </a:extLst>
          </p:cNvPr>
          <p:cNvSpPr txBox="1"/>
          <p:nvPr/>
        </p:nvSpPr>
        <p:spPr>
          <a:xfrm>
            <a:off x="1749194" y="3026176"/>
            <a:ext cx="5860473" cy="1200329"/>
          </a:xfrm>
          <a:prstGeom prst="rect">
            <a:avLst/>
          </a:prstGeom>
          <a:noFill/>
        </p:spPr>
        <p:txBody>
          <a:bodyPr wrap="square" rtlCol="0">
            <a:spAutoFit/>
          </a:bodyPr>
          <a:lstStyle/>
          <a:p>
            <a:r>
              <a:rPr lang="en-US" dirty="0"/>
              <a:t>Computer </a:t>
            </a:r>
            <a:r>
              <a:rPr lang="en-US" dirty="0">
                <a:solidFill>
                  <a:srgbClr val="FF0000"/>
                </a:solidFill>
              </a:rPr>
              <a:t>&amp;</a:t>
            </a:r>
            <a:r>
              <a:rPr lang="en-US" dirty="0"/>
              <a:t> Education = Computer and Education (symbol)</a:t>
            </a:r>
          </a:p>
          <a:p>
            <a:r>
              <a:rPr lang="en-US" dirty="0">
                <a:solidFill>
                  <a:srgbClr val="FF0000"/>
                </a:solidFill>
              </a:rPr>
              <a:t>The</a:t>
            </a:r>
            <a:r>
              <a:rPr lang="en-US" dirty="0"/>
              <a:t> Journal of Finance = Journal of Finance (the problem)</a:t>
            </a:r>
          </a:p>
          <a:p>
            <a:r>
              <a:rPr lang="en-US" dirty="0">
                <a:solidFill>
                  <a:srgbClr val="FF0000"/>
                </a:solidFill>
              </a:rPr>
              <a:t>DEMOGRAPHY </a:t>
            </a:r>
            <a:r>
              <a:rPr lang="en-US" dirty="0"/>
              <a:t>=</a:t>
            </a:r>
            <a:r>
              <a:rPr lang="en-US" dirty="0">
                <a:solidFill>
                  <a:srgbClr val="FF0000"/>
                </a:solidFill>
              </a:rPr>
              <a:t> demography </a:t>
            </a:r>
            <a:r>
              <a:rPr lang="en-US" dirty="0"/>
              <a:t>(capital and small letter)</a:t>
            </a:r>
          </a:p>
          <a:p>
            <a:endParaRPr lang="en-US" dirty="0"/>
          </a:p>
        </p:txBody>
      </p:sp>
    </p:spTree>
    <p:extLst>
      <p:ext uri="{BB962C8B-B14F-4D97-AF65-F5344CB8AC3E}">
        <p14:creationId xmlns:p14="http://schemas.microsoft.com/office/powerpoint/2010/main" val="336709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a:xfrm>
            <a:off x="169863" y="178323"/>
            <a:ext cx="7303340" cy="535863"/>
          </a:xfrm>
        </p:spPr>
        <p:txBody>
          <a:bodyPr/>
          <a:lstStyle/>
          <a:p>
            <a:r>
              <a:rPr lang="en-US" altLang="zh-CN" sz="2200" dirty="0"/>
              <a:t>Information</a:t>
            </a:r>
            <a:r>
              <a:rPr lang="zh-CN" altLang="en-US" sz="2200" dirty="0"/>
              <a:t> </a:t>
            </a:r>
            <a:r>
              <a:rPr lang="en-US" altLang="zh-CN" sz="2200" dirty="0"/>
              <a:t>Source</a:t>
            </a:r>
            <a:r>
              <a:rPr lang="zh-CN" altLang="en-US" sz="2200" dirty="0"/>
              <a:t> </a:t>
            </a:r>
            <a:r>
              <a:rPr lang="en-US" altLang="zh-CN" sz="2200" dirty="0"/>
              <a:t>Three:</a:t>
            </a:r>
            <a:r>
              <a:rPr lang="zh-CN" altLang="en-US" sz="2200" dirty="0"/>
              <a:t> </a:t>
            </a:r>
            <a:r>
              <a:rPr lang="en-US" altLang="zh-CN" sz="2200" dirty="0"/>
              <a:t>CWUR</a:t>
            </a:r>
            <a:r>
              <a:rPr lang="zh-CN" altLang="en-US" sz="2200" dirty="0"/>
              <a:t> </a:t>
            </a:r>
            <a:r>
              <a:rPr lang="en-US" altLang="zh-CN" sz="2200" dirty="0"/>
              <a:t>Site</a:t>
            </a:r>
            <a:endParaRPr lang="en-US" sz="2200" dirty="0"/>
          </a:p>
        </p:txBody>
      </p:sp>
      <p:sp>
        <p:nvSpPr>
          <p:cNvPr id="5" name="TextBox 4">
            <a:extLst>
              <a:ext uri="{FF2B5EF4-FFF2-40B4-BE49-F238E27FC236}">
                <a16:creationId xmlns:a16="http://schemas.microsoft.com/office/drawing/2014/main" id="{36F204FB-9E87-B246-B247-D70B832B57D2}"/>
              </a:ext>
            </a:extLst>
          </p:cNvPr>
          <p:cNvSpPr txBox="1"/>
          <p:nvPr/>
        </p:nvSpPr>
        <p:spPr>
          <a:xfrm>
            <a:off x="184829" y="667272"/>
            <a:ext cx="8599833" cy="3262432"/>
          </a:xfrm>
          <a:prstGeom prst="rect">
            <a:avLst/>
          </a:prstGeom>
          <a:noFill/>
        </p:spPr>
        <p:txBody>
          <a:bodyPr wrap="square" rtlCol="0">
            <a:spAutoFit/>
          </a:bodyPr>
          <a:lstStyle/>
          <a:p>
            <a:r>
              <a:rPr lang="en-US" altLang="zh-CN" sz="2000" dirty="0"/>
              <a:t>Method:</a:t>
            </a:r>
            <a:r>
              <a:rPr lang="zh-CN" altLang="en-US" sz="2000" dirty="0"/>
              <a:t> </a:t>
            </a:r>
            <a:endParaRPr lang="en-US" altLang="zh-CN" sz="2000" dirty="0"/>
          </a:p>
          <a:p>
            <a:r>
              <a:rPr lang="en-US" altLang="zh-CN" sz="2000" dirty="0"/>
              <a:t>1)</a:t>
            </a:r>
            <a:r>
              <a:rPr lang="zh-CN" altLang="en-US" sz="2000" dirty="0"/>
              <a:t> </a:t>
            </a:r>
            <a:r>
              <a:rPr lang="en-US" altLang="zh-CN" sz="2000" dirty="0"/>
              <a:t>hard</a:t>
            </a:r>
            <a:r>
              <a:rPr lang="zh-CN" altLang="en-US" sz="2000" dirty="0"/>
              <a:t> </a:t>
            </a:r>
            <a:r>
              <a:rPr lang="en-US" altLang="zh-CN" sz="2000" dirty="0"/>
              <a:t>matching</a:t>
            </a:r>
            <a:r>
              <a:rPr lang="zh-CN" altLang="en-US" sz="2000" dirty="0"/>
              <a:t> </a:t>
            </a:r>
            <a:r>
              <a:rPr lang="en-US" altLang="zh-CN" sz="2000" dirty="0"/>
              <a:t>on</a:t>
            </a:r>
            <a:r>
              <a:rPr lang="zh-CN" altLang="en-US" sz="2000" dirty="0"/>
              <a:t> </a:t>
            </a:r>
            <a:r>
              <a:rPr lang="en-US" altLang="zh-CN" sz="2000" dirty="0"/>
              <a:t>affiliation</a:t>
            </a:r>
            <a:r>
              <a:rPr lang="zh-CN" altLang="en-US" sz="2000" dirty="0"/>
              <a:t> </a:t>
            </a:r>
            <a:r>
              <a:rPr lang="en-US" altLang="zh-CN" sz="2000" dirty="0"/>
              <a:t>country</a:t>
            </a:r>
          </a:p>
          <a:p>
            <a:pPr>
              <a:spcAft>
                <a:spcPts val="400"/>
              </a:spcAft>
            </a:pPr>
            <a:r>
              <a:rPr lang="en-US" altLang="zh-CN" sz="2000" dirty="0"/>
              <a:t>2)</a:t>
            </a:r>
            <a:r>
              <a:rPr lang="zh-CN" altLang="en-US" sz="2000" dirty="0"/>
              <a:t> </a:t>
            </a:r>
            <a:r>
              <a:rPr lang="en-US" altLang="zh-CN" sz="2000" dirty="0"/>
              <a:t>Hierarchical</a:t>
            </a:r>
            <a:r>
              <a:rPr lang="zh-CN" altLang="en-US" sz="2000" dirty="0"/>
              <a:t> </a:t>
            </a:r>
            <a:r>
              <a:rPr lang="en-US" altLang="zh-CN" sz="2000" dirty="0"/>
              <a:t>search</a:t>
            </a:r>
            <a:r>
              <a:rPr lang="zh-CN" altLang="en-US" sz="2000" dirty="0"/>
              <a:t> </a:t>
            </a:r>
            <a:r>
              <a:rPr lang="en-US" altLang="zh-CN" sz="2000" dirty="0"/>
              <a:t>for</a:t>
            </a:r>
            <a:r>
              <a:rPr lang="zh-CN" altLang="en-US" sz="2000" dirty="0"/>
              <a:t> </a:t>
            </a:r>
            <a:r>
              <a:rPr lang="en-US" altLang="zh-CN" sz="2000" dirty="0"/>
              <a:t>affiliation</a:t>
            </a:r>
            <a:r>
              <a:rPr lang="zh-CN" altLang="en-US" sz="2000" dirty="0"/>
              <a:t> </a:t>
            </a:r>
            <a:r>
              <a:rPr lang="en-US" altLang="zh-CN" sz="2000" dirty="0"/>
              <a:t>name</a:t>
            </a:r>
            <a:r>
              <a:rPr lang="zh-CN" altLang="en-US" sz="2000" dirty="0"/>
              <a:t> </a:t>
            </a:r>
            <a:r>
              <a:rPr lang="en-US" altLang="zh-CN" sz="2000" dirty="0"/>
              <a:t>by</a:t>
            </a:r>
            <a:r>
              <a:rPr lang="zh-CN" altLang="en-US" sz="2000" dirty="0"/>
              <a:t> </a:t>
            </a:r>
            <a:r>
              <a:rPr lang="en-US" altLang="zh-CN" sz="2000" dirty="0"/>
              <a:t>number</a:t>
            </a:r>
            <a:r>
              <a:rPr lang="zh-CN" altLang="en-US" sz="2000" dirty="0"/>
              <a:t> </a:t>
            </a:r>
            <a:r>
              <a:rPr lang="en-US" altLang="zh-CN" sz="2000" dirty="0"/>
              <a:t>of</a:t>
            </a:r>
            <a:r>
              <a:rPr lang="zh-CN" altLang="en-US" sz="2000" dirty="0"/>
              <a:t> </a:t>
            </a:r>
            <a:r>
              <a:rPr lang="en-US" altLang="zh-CN" sz="2000" dirty="0"/>
              <a:t>matched</a:t>
            </a:r>
            <a:r>
              <a:rPr lang="zh-CN" altLang="en-US" sz="2000" dirty="0"/>
              <a:t> </a:t>
            </a:r>
            <a:r>
              <a:rPr lang="en-US" altLang="zh-CN" sz="2000" dirty="0"/>
              <a:t>keywords</a:t>
            </a:r>
          </a:p>
          <a:p>
            <a:pPr>
              <a:spcAft>
                <a:spcPts val="400"/>
              </a:spcAft>
            </a:pPr>
            <a:r>
              <a:rPr lang="en-US" altLang="zh-CN" sz="2000" dirty="0"/>
              <a:t>Information</a:t>
            </a:r>
            <a:r>
              <a:rPr lang="zh-CN" altLang="en-US" sz="2000" dirty="0"/>
              <a:t> </a:t>
            </a:r>
            <a:r>
              <a:rPr lang="en-US" altLang="zh-CN" sz="2000" dirty="0"/>
              <a:t>Acquired:</a:t>
            </a:r>
          </a:p>
          <a:p>
            <a:pPr marL="342900" indent="-342900">
              <a:spcAft>
                <a:spcPts val="400"/>
              </a:spcAft>
              <a:buFont typeface="Arial" panose="020B0604020202020204" pitchFamily="34" charset="0"/>
              <a:buChar char="•"/>
            </a:pPr>
            <a:r>
              <a:rPr lang="en-US" altLang="zh-CN" sz="2000" dirty="0"/>
              <a:t>2019-2020</a:t>
            </a:r>
            <a:r>
              <a:rPr lang="zh-CN" altLang="en-US" sz="2000" dirty="0"/>
              <a:t> </a:t>
            </a:r>
            <a:r>
              <a:rPr lang="en-US" altLang="zh-CN" sz="2000" dirty="0"/>
              <a:t>latest</a:t>
            </a:r>
            <a:r>
              <a:rPr lang="zh-CN" altLang="en-US" sz="2000" dirty="0"/>
              <a:t> </a:t>
            </a:r>
            <a:r>
              <a:rPr lang="en-US" altLang="zh-CN" sz="2000" dirty="0"/>
              <a:t>worldwide</a:t>
            </a:r>
            <a:r>
              <a:rPr lang="zh-CN" altLang="en-US" sz="2000" dirty="0"/>
              <a:t> </a:t>
            </a:r>
            <a:r>
              <a:rPr lang="en-US" altLang="zh-CN" sz="2000" dirty="0"/>
              <a:t>research</a:t>
            </a:r>
            <a:r>
              <a:rPr lang="zh-CN" altLang="en-US" sz="2000" dirty="0"/>
              <a:t> </a:t>
            </a:r>
            <a:r>
              <a:rPr lang="en-US" altLang="zh-CN" sz="2000" dirty="0"/>
              <a:t>institution</a:t>
            </a:r>
            <a:r>
              <a:rPr lang="zh-CN" altLang="en-US" sz="2000" dirty="0"/>
              <a:t> </a:t>
            </a:r>
            <a:r>
              <a:rPr lang="en-US" altLang="zh-CN" sz="2000" dirty="0"/>
              <a:t>ranking(</a:t>
            </a:r>
            <a:r>
              <a:rPr lang="en-US" altLang="zh-CN" sz="2000" i="1" dirty="0">
                <a:solidFill>
                  <a:srgbClr val="90152A"/>
                </a:solidFill>
              </a:rPr>
              <a:t>1170</a:t>
            </a:r>
            <a:r>
              <a:rPr lang="zh-CN" altLang="en-US" sz="2000" dirty="0"/>
              <a:t> </a:t>
            </a:r>
            <a:r>
              <a:rPr lang="en-US" altLang="zh-CN" sz="2000" dirty="0"/>
              <a:t>affiliation</a:t>
            </a:r>
            <a:r>
              <a:rPr lang="zh-CN" altLang="en-US" sz="2000" dirty="0"/>
              <a:t> </a:t>
            </a:r>
            <a:r>
              <a:rPr lang="en-US" altLang="zh-CN" sz="2000" dirty="0"/>
              <a:t>records</a:t>
            </a:r>
            <a:r>
              <a:rPr lang="zh-CN" altLang="en-US" sz="2000" dirty="0"/>
              <a:t> </a:t>
            </a:r>
            <a:r>
              <a:rPr lang="en-US" altLang="zh-CN" sz="2000" dirty="0"/>
              <a:t>matched,</a:t>
            </a:r>
            <a:r>
              <a:rPr lang="zh-CN" altLang="en-US" sz="2000" dirty="0"/>
              <a:t> </a:t>
            </a:r>
            <a:r>
              <a:rPr lang="en-US" altLang="zh-CN" sz="2000" dirty="0"/>
              <a:t>matching</a:t>
            </a:r>
            <a:r>
              <a:rPr lang="zh-CN" altLang="en-US" sz="2000" dirty="0"/>
              <a:t> </a:t>
            </a:r>
            <a:r>
              <a:rPr lang="en-US" altLang="zh-CN" sz="2000" dirty="0"/>
              <a:t>conducted</a:t>
            </a:r>
            <a:r>
              <a:rPr lang="zh-CN" altLang="en-US" sz="2000" dirty="0"/>
              <a:t> </a:t>
            </a:r>
            <a:r>
              <a:rPr lang="en-US" altLang="zh-CN" sz="2000" dirty="0"/>
              <a:t>by</a:t>
            </a:r>
            <a:r>
              <a:rPr lang="zh-CN" altLang="en-US" sz="2000" dirty="0"/>
              <a:t> </a:t>
            </a:r>
            <a:r>
              <a:rPr lang="en-US" altLang="zh-CN" sz="2000" dirty="0"/>
              <a:t>1</a:t>
            </a:r>
            <a:r>
              <a:rPr lang="en-US" altLang="zh-CN" sz="2000" baseline="30000" dirty="0"/>
              <a:t>st</a:t>
            </a:r>
            <a:r>
              <a:rPr lang="zh-CN" altLang="en-US" sz="2000" dirty="0"/>
              <a:t> </a:t>
            </a:r>
            <a:r>
              <a:rPr lang="en-US" altLang="zh-CN" sz="2000" dirty="0"/>
              <a:t>author</a:t>
            </a:r>
            <a:r>
              <a:rPr lang="zh-CN" altLang="en-US" sz="2000" dirty="0"/>
              <a:t> </a:t>
            </a:r>
            <a:r>
              <a:rPr lang="en-US" altLang="zh-CN" sz="2000" dirty="0"/>
              <a:t>ID)</a:t>
            </a:r>
          </a:p>
          <a:p>
            <a:r>
              <a:rPr lang="zh-CN" altLang="en-US" sz="1600" dirty="0"/>
              <a:t>      </a:t>
            </a:r>
            <a:r>
              <a:rPr lang="en-US" altLang="zh-CN" sz="1600" i="1" dirty="0">
                <a:solidFill>
                  <a:srgbClr val="90152A"/>
                </a:solidFill>
              </a:rPr>
              <a:t>Important</a:t>
            </a:r>
            <a:r>
              <a:rPr lang="zh-CN" altLang="en-US" sz="1600" i="1" dirty="0">
                <a:solidFill>
                  <a:srgbClr val="90152A"/>
                </a:solidFill>
              </a:rPr>
              <a:t> </a:t>
            </a:r>
            <a:r>
              <a:rPr lang="en-US" altLang="zh-CN" sz="1600" i="1" dirty="0">
                <a:solidFill>
                  <a:srgbClr val="90152A"/>
                </a:solidFill>
              </a:rPr>
              <a:t>Attributes:</a:t>
            </a:r>
            <a:r>
              <a:rPr lang="zh-CN" altLang="en-US" sz="1600" i="1" dirty="0">
                <a:solidFill>
                  <a:srgbClr val="90152A"/>
                </a:solidFill>
              </a:rPr>
              <a:t> </a:t>
            </a:r>
            <a:r>
              <a:rPr lang="en-US" altLang="zh-CN" sz="1600" b="1" i="1" dirty="0">
                <a:solidFill>
                  <a:srgbClr val="90152A"/>
                </a:solidFill>
              </a:rPr>
              <a:t>w</a:t>
            </a:r>
            <a:r>
              <a:rPr lang="en-US" sz="1600" b="1" i="1" dirty="0">
                <a:solidFill>
                  <a:srgbClr val="90152A"/>
                </a:solidFill>
              </a:rPr>
              <a:t>orld</a:t>
            </a:r>
            <a:r>
              <a:rPr lang="zh-CN" altLang="en-US" sz="1600" b="1" i="1" dirty="0">
                <a:solidFill>
                  <a:srgbClr val="90152A"/>
                </a:solidFill>
              </a:rPr>
              <a:t> </a:t>
            </a:r>
            <a:r>
              <a:rPr lang="en-US" sz="1600" b="1" i="1" dirty="0">
                <a:solidFill>
                  <a:srgbClr val="90152A"/>
                </a:solidFill>
              </a:rPr>
              <a:t>rank</a:t>
            </a:r>
            <a:r>
              <a:rPr lang="en-US" altLang="zh-CN" sz="1600" i="1" dirty="0">
                <a:solidFill>
                  <a:srgbClr val="90152A"/>
                </a:solidFill>
              </a:rPr>
              <a:t>,</a:t>
            </a:r>
            <a:r>
              <a:rPr lang="zh-CN" altLang="en-US" sz="1600" i="1" dirty="0">
                <a:solidFill>
                  <a:srgbClr val="90152A"/>
                </a:solidFill>
              </a:rPr>
              <a:t> </a:t>
            </a:r>
            <a:r>
              <a:rPr lang="en-US" altLang="zh-CN" sz="1600" i="1" dirty="0">
                <a:solidFill>
                  <a:srgbClr val="90152A"/>
                </a:solidFill>
              </a:rPr>
              <a:t>nation</a:t>
            </a:r>
            <a:r>
              <a:rPr lang="zh-CN" altLang="en-US" sz="1600" i="1" dirty="0">
                <a:solidFill>
                  <a:srgbClr val="90152A"/>
                </a:solidFill>
              </a:rPr>
              <a:t> </a:t>
            </a:r>
            <a:r>
              <a:rPr lang="en-US" altLang="zh-CN" sz="1600" i="1" dirty="0">
                <a:solidFill>
                  <a:srgbClr val="90152A"/>
                </a:solidFill>
              </a:rPr>
              <a:t>rank,</a:t>
            </a:r>
            <a:r>
              <a:rPr lang="zh-CN" altLang="en-US" sz="1600" i="1" dirty="0">
                <a:solidFill>
                  <a:srgbClr val="90152A"/>
                </a:solidFill>
              </a:rPr>
              <a:t> </a:t>
            </a:r>
            <a:r>
              <a:rPr lang="en-US" altLang="zh-CN" sz="1600" i="1" dirty="0">
                <a:solidFill>
                  <a:srgbClr val="90152A"/>
                </a:solidFill>
              </a:rPr>
              <a:t>education</a:t>
            </a:r>
            <a:r>
              <a:rPr lang="zh-CN" altLang="en-US" sz="1600" i="1" dirty="0">
                <a:solidFill>
                  <a:srgbClr val="90152A"/>
                </a:solidFill>
              </a:rPr>
              <a:t> </a:t>
            </a:r>
            <a:r>
              <a:rPr lang="en-US" altLang="zh-CN" sz="1600" i="1" dirty="0">
                <a:solidFill>
                  <a:srgbClr val="90152A"/>
                </a:solidFill>
              </a:rPr>
              <a:t>quality,</a:t>
            </a:r>
            <a:r>
              <a:rPr lang="zh-CN" altLang="en-US" sz="1600" i="1" dirty="0">
                <a:solidFill>
                  <a:srgbClr val="90152A"/>
                </a:solidFill>
              </a:rPr>
              <a:t> </a:t>
            </a:r>
            <a:r>
              <a:rPr lang="en-US" altLang="zh-CN" sz="1600" i="1" dirty="0">
                <a:solidFill>
                  <a:srgbClr val="90152A"/>
                </a:solidFill>
              </a:rPr>
              <a:t>alumni</a:t>
            </a:r>
            <a:r>
              <a:rPr lang="zh-CN" altLang="en-US" sz="1600" i="1" dirty="0">
                <a:solidFill>
                  <a:srgbClr val="90152A"/>
                </a:solidFill>
              </a:rPr>
              <a:t> </a:t>
            </a:r>
            <a:r>
              <a:rPr lang="en-US" altLang="zh-CN" sz="1600" i="1" dirty="0">
                <a:solidFill>
                  <a:srgbClr val="90152A"/>
                </a:solidFill>
              </a:rPr>
              <a:t>employment,</a:t>
            </a:r>
            <a:r>
              <a:rPr lang="zh-CN" altLang="en-US" sz="1600" i="1" dirty="0">
                <a:solidFill>
                  <a:srgbClr val="90152A"/>
                </a:solidFill>
              </a:rPr>
              <a:t> </a:t>
            </a:r>
            <a:r>
              <a:rPr lang="en-US" altLang="zh-CN" sz="1600" b="1" i="1" dirty="0">
                <a:solidFill>
                  <a:srgbClr val="90152A"/>
                </a:solidFill>
              </a:rPr>
              <a:t>research</a:t>
            </a:r>
            <a:r>
              <a:rPr lang="zh-CN" altLang="en-US" sz="1600" b="1" i="1" dirty="0">
                <a:solidFill>
                  <a:srgbClr val="90152A"/>
                </a:solidFill>
              </a:rPr>
              <a:t> </a:t>
            </a:r>
            <a:endParaRPr lang="en-US" altLang="zh-CN" sz="1600" b="1" i="1" dirty="0">
              <a:solidFill>
                <a:srgbClr val="90152A"/>
              </a:solidFill>
            </a:endParaRPr>
          </a:p>
          <a:p>
            <a:r>
              <a:rPr lang="zh-CN" altLang="en-US" sz="1600" b="1" i="1" dirty="0">
                <a:solidFill>
                  <a:srgbClr val="90152A"/>
                </a:solidFill>
              </a:rPr>
              <a:t>      </a:t>
            </a:r>
            <a:r>
              <a:rPr lang="en-US" altLang="zh-CN" sz="1600" b="1" i="1" dirty="0">
                <a:solidFill>
                  <a:srgbClr val="90152A"/>
                </a:solidFill>
              </a:rPr>
              <a:t>performance,</a:t>
            </a:r>
            <a:r>
              <a:rPr lang="zh-CN" altLang="en-US" sz="1600" b="1" i="1" dirty="0">
                <a:solidFill>
                  <a:srgbClr val="90152A"/>
                </a:solidFill>
              </a:rPr>
              <a:t> </a:t>
            </a:r>
            <a:r>
              <a:rPr lang="en-US" altLang="zh-CN" sz="1600" b="1" i="1" dirty="0">
                <a:solidFill>
                  <a:srgbClr val="90152A"/>
                </a:solidFill>
              </a:rPr>
              <a:t>faculty</a:t>
            </a:r>
            <a:r>
              <a:rPr lang="zh-CN" altLang="en-US" sz="1600" b="1" i="1" dirty="0">
                <a:solidFill>
                  <a:srgbClr val="90152A"/>
                </a:solidFill>
              </a:rPr>
              <a:t> </a:t>
            </a:r>
            <a:r>
              <a:rPr lang="en-US" altLang="zh-CN" sz="1600" b="1" i="1" dirty="0">
                <a:solidFill>
                  <a:srgbClr val="90152A"/>
                </a:solidFill>
              </a:rPr>
              <a:t>quality</a:t>
            </a:r>
          </a:p>
          <a:p>
            <a:pPr marL="342900" indent="-342900">
              <a:buFont typeface="Arial" panose="020B0604020202020204" pitchFamily="34" charset="0"/>
              <a:buChar char="•"/>
            </a:pPr>
            <a:r>
              <a:rPr lang="en-US" altLang="zh-CN" sz="2000" dirty="0"/>
              <a:t>The</a:t>
            </a:r>
            <a:r>
              <a:rPr lang="zh-CN" altLang="en-US" sz="2000" dirty="0"/>
              <a:t> </a:t>
            </a:r>
            <a:r>
              <a:rPr lang="en-US" altLang="zh-CN" sz="2000" dirty="0"/>
              <a:t>affiliation</a:t>
            </a:r>
            <a:r>
              <a:rPr lang="zh-CN" altLang="en-US" sz="2000" dirty="0"/>
              <a:t> </a:t>
            </a:r>
            <a:r>
              <a:rPr lang="en-US" altLang="zh-CN" sz="2000" dirty="0"/>
              <a:t>information</a:t>
            </a:r>
            <a:r>
              <a:rPr lang="zh-CN" altLang="en-US" sz="2000" dirty="0"/>
              <a:t> </a:t>
            </a:r>
            <a:r>
              <a:rPr lang="en-US" altLang="zh-CN" sz="2000" dirty="0"/>
              <a:t>for</a:t>
            </a:r>
            <a:r>
              <a:rPr lang="zh-CN" altLang="en-US" sz="2000" dirty="0"/>
              <a:t> </a:t>
            </a:r>
            <a:r>
              <a:rPr lang="en-US" altLang="zh-CN" sz="2000" dirty="0"/>
              <a:t>all</a:t>
            </a:r>
            <a:r>
              <a:rPr lang="zh-CN" altLang="en-US" sz="2000" dirty="0"/>
              <a:t> </a:t>
            </a:r>
            <a:r>
              <a:rPr lang="en-US" altLang="zh-CN" sz="2000" dirty="0"/>
              <a:t>authors</a:t>
            </a:r>
            <a:r>
              <a:rPr lang="zh-CN" altLang="en-US" sz="2000" dirty="0"/>
              <a:t> </a:t>
            </a:r>
            <a:r>
              <a:rPr lang="en-US" altLang="zh-CN" sz="2000" dirty="0"/>
              <a:t>associate</a:t>
            </a:r>
            <a:r>
              <a:rPr lang="zh-CN" altLang="en-US" sz="2000" dirty="0"/>
              <a:t> </a:t>
            </a:r>
            <a:r>
              <a:rPr lang="en-US" altLang="zh-CN" sz="2000" dirty="0"/>
              <a:t>with</a:t>
            </a:r>
            <a:r>
              <a:rPr lang="zh-CN" altLang="en-US" sz="2000" dirty="0"/>
              <a:t> </a:t>
            </a:r>
            <a:r>
              <a:rPr lang="en-US" altLang="zh-CN" sz="2000" dirty="0"/>
              <a:t>paper</a:t>
            </a:r>
            <a:r>
              <a:rPr lang="zh-CN" altLang="en-US" sz="2000" dirty="0"/>
              <a:t> </a:t>
            </a:r>
            <a:r>
              <a:rPr lang="en-US" altLang="zh-CN" sz="2000" dirty="0"/>
              <a:t>is</a:t>
            </a:r>
            <a:r>
              <a:rPr lang="zh-CN" altLang="en-US" sz="2000" dirty="0"/>
              <a:t> </a:t>
            </a:r>
            <a:r>
              <a:rPr lang="en-US" altLang="zh-CN" sz="2000" dirty="0"/>
              <a:t>also</a:t>
            </a:r>
            <a:r>
              <a:rPr lang="zh-CN" altLang="en-US" sz="2000" dirty="0"/>
              <a:t> </a:t>
            </a:r>
            <a:r>
              <a:rPr lang="en-US" altLang="zh-CN" sz="2000" dirty="0"/>
              <a:t>available</a:t>
            </a:r>
            <a:r>
              <a:rPr lang="zh-CN" altLang="en-US" sz="2000" dirty="0"/>
              <a:t> </a:t>
            </a:r>
            <a:r>
              <a:rPr lang="en-US" altLang="zh-CN" sz="2000" dirty="0"/>
              <a:t>in</a:t>
            </a:r>
            <a:r>
              <a:rPr lang="zh-CN" altLang="en-US" sz="2000" dirty="0"/>
              <a:t> </a:t>
            </a:r>
            <a:r>
              <a:rPr lang="en-US" altLang="zh-CN" sz="2000" dirty="0"/>
              <a:t>our</a:t>
            </a:r>
            <a:r>
              <a:rPr lang="zh-CN" altLang="en-US" sz="2000" dirty="0"/>
              <a:t> </a:t>
            </a:r>
            <a:r>
              <a:rPr lang="en-US" altLang="zh-CN" sz="2000" dirty="0"/>
              <a:t>extracted</a:t>
            </a:r>
            <a:r>
              <a:rPr lang="zh-CN" altLang="en-US" sz="2000" dirty="0"/>
              <a:t> </a:t>
            </a:r>
            <a:r>
              <a:rPr lang="en-US" altLang="zh-CN" sz="2000" dirty="0"/>
              <a:t>data</a:t>
            </a:r>
            <a:r>
              <a:rPr lang="zh-CN" altLang="en-US" sz="2000" dirty="0"/>
              <a:t> </a:t>
            </a:r>
            <a:r>
              <a:rPr lang="en-US" altLang="zh-CN" sz="2000" dirty="0"/>
              <a:t>for</a:t>
            </a:r>
            <a:r>
              <a:rPr lang="zh-CN" altLang="en-US" sz="2000" dirty="0"/>
              <a:t> </a:t>
            </a:r>
            <a:r>
              <a:rPr lang="en-US" altLang="zh-CN" sz="2000" dirty="0"/>
              <a:t>further</a:t>
            </a:r>
            <a:r>
              <a:rPr lang="zh-CN" altLang="en-US" sz="2000" dirty="0"/>
              <a:t> </a:t>
            </a:r>
            <a:r>
              <a:rPr lang="en-US" altLang="zh-CN" sz="2000" dirty="0"/>
              <a:t>scraping</a:t>
            </a:r>
            <a:r>
              <a:rPr lang="zh-CN" altLang="en-US" sz="2000" dirty="0"/>
              <a:t> </a:t>
            </a:r>
            <a:r>
              <a:rPr lang="en-US" altLang="zh-CN" sz="2000" dirty="0"/>
              <a:t>and</a:t>
            </a:r>
            <a:r>
              <a:rPr lang="zh-CN" altLang="en-US" sz="2000" dirty="0"/>
              <a:t> </a:t>
            </a:r>
            <a:r>
              <a:rPr lang="en-US" altLang="zh-CN" sz="2000" dirty="0"/>
              <a:t>credibility</a:t>
            </a:r>
            <a:r>
              <a:rPr lang="zh-CN" altLang="en-US" sz="2000" dirty="0"/>
              <a:t> </a:t>
            </a:r>
            <a:r>
              <a:rPr lang="en-US" altLang="zh-CN" sz="2000" dirty="0"/>
              <a:t>validation.</a:t>
            </a:r>
            <a:r>
              <a:rPr lang="zh-CN" altLang="en-US" sz="2000" dirty="0"/>
              <a:t> </a:t>
            </a:r>
            <a:endParaRPr lang="en-US" altLang="zh-CN" sz="2000" dirty="0"/>
          </a:p>
        </p:txBody>
      </p:sp>
      <p:sp>
        <p:nvSpPr>
          <p:cNvPr id="9" name="TextBox 8">
            <a:extLst>
              <a:ext uri="{FF2B5EF4-FFF2-40B4-BE49-F238E27FC236}">
                <a16:creationId xmlns:a16="http://schemas.microsoft.com/office/drawing/2014/main" id="{FB3AC0CA-5E2E-5240-A456-18D19C3D8D22}"/>
              </a:ext>
            </a:extLst>
          </p:cNvPr>
          <p:cNvSpPr txBox="1"/>
          <p:nvPr/>
        </p:nvSpPr>
        <p:spPr>
          <a:xfrm>
            <a:off x="5526158" y="194014"/>
            <a:ext cx="2516395" cy="369332"/>
          </a:xfrm>
          <a:prstGeom prst="rect">
            <a:avLst/>
          </a:prstGeom>
          <a:noFill/>
        </p:spPr>
        <p:txBody>
          <a:bodyPr wrap="none" rtlCol="0">
            <a:spAutoFit/>
          </a:bodyPr>
          <a:lstStyle/>
          <a:p>
            <a:r>
              <a:rPr lang="en-US" altLang="zh-CN" dirty="0"/>
              <a:t>Contributor:</a:t>
            </a:r>
            <a:r>
              <a:rPr lang="zh-CN" altLang="en-US" dirty="0"/>
              <a:t> </a:t>
            </a:r>
            <a:r>
              <a:rPr lang="en-US" altLang="zh-CN" dirty="0" err="1"/>
              <a:t>Xuesong</a:t>
            </a:r>
            <a:r>
              <a:rPr lang="zh-CN" altLang="en-US" dirty="0"/>
              <a:t> </a:t>
            </a:r>
            <a:r>
              <a:rPr lang="en-US" altLang="zh-CN" dirty="0"/>
              <a:t>Liu</a:t>
            </a:r>
            <a:endParaRPr lang="en-US" dirty="0"/>
          </a:p>
        </p:txBody>
      </p:sp>
      <p:pic>
        <p:nvPicPr>
          <p:cNvPr id="7" name="Picture 6">
            <a:extLst>
              <a:ext uri="{FF2B5EF4-FFF2-40B4-BE49-F238E27FC236}">
                <a16:creationId xmlns:a16="http://schemas.microsoft.com/office/drawing/2014/main" id="{60896EAA-0E86-2D47-81D2-06714A707EE9}"/>
              </a:ext>
            </a:extLst>
          </p:cNvPr>
          <p:cNvPicPr>
            <a:picLocks noChangeAspect="1"/>
          </p:cNvPicPr>
          <p:nvPr/>
        </p:nvPicPr>
        <p:blipFill>
          <a:blip r:embed="rId3"/>
          <a:stretch>
            <a:fillRect/>
          </a:stretch>
        </p:blipFill>
        <p:spPr>
          <a:xfrm>
            <a:off x="778227" y="3823559"/>
            <a:ext cx="7768124" cy="2367169"/>
          </a:xfrm>
          <a:prstGeom prst="rect">
            <a:avLst/>
          </a:prstGeom>
        </p:spPr>
      </p:pic>
    </p:spTree>
    <p:extLst>
      <p:ext uri="{BB962C8B-B14F-4D97-AF65-F5344CB8AC3E}">
        <p14:creationId xmlns:p14="http://schemas.microsoft.com/office/powerpoint/2010/main" val="93382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a:xfrm>
            <a:off x="89853" y="121173"/>
            <a:ext cx="7303340" cy="535863"/>
          </a:xfrm>
        </p:spPr>
        <p:txBody>
          <a:bodyPr/>
          <a:lstStyle/>
          <a:p>
            <a:r>
              <a:rPr lang="en-US" altLang="zh-CN" sz="2400" dirty="0"/>
              <a:t>One</a:t>
            </a:r>
            <a:r>
              <a:rPr lang="zh-CN" altLang="en-US" sz="2400" dirty="0"/>
              <a:t> </a:t>
            </a:r>
            <a:r>
              <a:rPr lang="en-US" altLang="zh-CN" sz="2400" dirty="0"/>
              <a:t>Deep</a:t>
            </a:r>
            <a:r>
              <a:rPr lang="zh-CN" altLang="en-US" sz="2400" dirty="0"/>
              <a:t> </a:t>
            </a:r>
            <a:r>
              <a:rPr lang="en-US" altLang="zh-CN" sz="2400" dirty="0"/>
              <a:t>Dive</a:t>
            </a:r>
            <a:r>
              <a:rPr lang="zh-CN" altLang="en-US" sz="2400" dirty="0"/>
              <a:t> </a:t>
            </a:r>
            <a:r>
              <a:rPr lang="en-US" altLang="zh-CN" sz="2400" dirty="0"/>
              <a:t>on</a:t>
            </a:r>
            <a:r>
              <a:rPr lang="zh-CN" altLang="en-US" sz="2400" dirty="0"/>
              <a:t> </a:t>
            </a:r>
            <a:r>
              <a:rPr lang="en-US" altLang="zh-CN" sz="2400" dirty="0"/>
              <a:t>Validating</a:t>
            </a:r>
            <a:r>
              <a:rPr lang="zh-CN" altLang="en-US" sz="2400" dirty="0"/>
              <a:t> </a:t>
            </a:r>
            <a:r>
              <a:rPr lang="en-US" altLang="zh-CN" sz="2400" dirty="0"/>
              <a:t>paper’s</a:t>
            </a:r>
            <a:r>
              <a:rPr lang="zh-CN" altLang="en-US" sz="2400" dirty="0"/>
              <a:t> </a:t>
            </a:r>
            <a:r>
              <a:rPr lang="en-US" altLang="zh-CN" sz="2400" dirty="0"/>
              <a:t>creditability</a:t>
            </a:r>
          </a:p>
        </p:txBody>
      </p:sp>
      <p:sp>
        <p:nvSpPr>
          <p:cNvPr id="23" name="TextBox 22">
            <a:extLst>
              <a:ext uri="{FF2B5EF4-FFF2-40B4-BE49-F238E27FC236}">
                <a16:creationId xmlns:a16="http://schemas.microsoft.com/office/drawing/2014/main" id="{8559E285-C828-364F-8E29-0FA1C3C3876F}"/>
              </a:ext>
            </a:extLst>
          </p:cNvPr>
          <p:cNvSpPr txBox="1"/>
          <p:nvPr/>
        </p:nvSpPr>
        <p:spPr>
          <a:xfrm>
            <a:off x="89853" y="537767"/>
            <a:ext cx="8599833" cy="707886"/>
          </a:xfrm>
          <a:prstGeom prst="rect">
            <a:avLst/>
          </a:prstGeom>
          <a:noFill/>
        </p:spPr>
        <p:txBody>
          <a:bodyPr wrap="square" rtlCol="0">
            <a:spAutoFit/>
          </a:bodyPr>
          <a:lstStyle/>
          <a:p>
            <a:r>
              <a:rPr lang="en-US" altLang="zh-CN" sz="2000" dirty="0"/>
              <a:t>For</a:t>
            </a:r>
            <a:r>
              <a:rPr lang="zh-CN" altLang="en-US" sz="2000" dirty="0"/>
              <a:t> </a:t>
            </a:r>
            <a:r>
              <a:rPr lang="en-US" altLang="zh-CN" sz="2000" dirty="0">
                <a:solidFill>
                  <a:srgbClr val="90152A"/>
                </a:solidFill>
              </a:rPr>
              <a:t>Social</a:t>
            </a:r>
            <a:r>
              <a:rPr lang="zh-CN" altLang="en-US" sz="2000" dirty="0">
                <a:solidFill>
                  <a:srgbClr val="90152A"/>
                </a:solidFill>
              </a:rPr>
              <a:t> </a:t>
            </a:r>
            <a:r>
              <a:rPr lang="en-US" altLang="zh-CN" sz="2000" dirty="0">
                <a:solidFill>
                  <a:srgbClr val="90152A"/>
                </a:solidFill>
              </a:rPr>
              <a:t>Science</a:t>
            </a:r>
            <a:r>
              <a:rPr lang="en-US" altLang="zh-CN" sz="2000" dirty="0"/>
              <a:t>:</a:t>
            </a:r>
          </a:p>
          <a:p>
            <a:r>
              <a:rPr lang="en-US" altLang="zh-CN" sz="2000" dirty="0"/>
              <a:t>Distribution</a:t>
            </a:r>
            <a:r>
              <a:rPr lang="zh-CN" altLang="en-US" sz="2000" dirty="0"/>
              <a:t> </a:t>
            </a:r>
            <a:r>
              <a:rPr lang="en-US" altLang="zh-CN" sz="2000" dirty="0"/>
              <a:t>of</a:t>
            </a:r>
            <a:r>
              <a:rPr lang="zh-CN" altLang="en-US" sz="2000" dirty="0"/>
              <a:t> </a:t>
            </a:r>
            <a:r>
              <a:rPr lang="en-US" altLang="zh-CN" sz="2000" dirty="0"/>
              <a:t>paper</a:t>
            </a:r>
            <a:r>
              <a:rPr lang="zh-CN" altLang="en-US" sz="2000" dirty="0"/>
              <a:t> </a:t>
            </a:r>
            <a:r>
              <a:rPr lang="en-US" altLang="zh-CN" sz="2000" dirty="0"/>
              <a:t>counts</a:t>
            </a:r>
            <a:r>
              <a:rPr lang="zh-CN" altLang="en-US" sz="2000" dirty="0"/>
              <a:t> </a:t>
            </a:r>
            <a:r>
              <a:rPr lang="en-US" altLang="zh-CN" sz="2000" dirty="0"/>
              <a:t>of</a:t>
            </a:r>
            <a:r>
              <a:rPr lang="zh-CN" altLang="en-US" sz="2000" dirty="0"/>
              <a:t> </a:t>
            </a:r>
            <a:r>
              <a:rPr lang="en-US" altLang="zh-CN" sz="2000" dirty="0"/>
              <a:t>Journal</a:t>
            </a:r>
            <a:r>
              <a:rPr lang="zh-CN" altLang="en-US" sz="2000" dirty="0"/>
              <a:t> </a:t>
            </a:r>
            <a:r>
              <a:rPr lang="en-US" altLang="zh-CN" sz="2000" dirty="0"/>
              <a:t>Ranking</a:t>
            </a:r>
            <a:r>
              <a:rPr lang="zh-CN" altLang="en-US" sz="2000" dirty="0"/>
              <a:t> </a:t>
            </a:r>
            <a:r>
              <a:rPr lang="en-US" altLang="zh-CN" sz="2000" dirty="0"/>
              <a:t>Top</a:t>
            </a:r>
            <a:r>
              <a:rPr lang="zh-CN" altLang="en-US" sz="2000" dirty="0"/>
              <a:t> </a:t>
            </a:r>
            <a:r>
              <a:rPr lang="en-US" altLang="zh-CN" sz="2000" dirty="0"/>
              <a:t>30</a:t>
            </a:r>
            <a:r>
              <a:rPr lang="zh-CN" altLang="en-US" sz="2000" dirty="0"/>
              <a:t> </a:t>
            </a:r>
            <a:r>
              <a:rPr lang="en-US" altLang="zh-CN" sz="2000" dirty="0"/>
              <a:t>in</a:t>
            </a:r>
            <a:r>
              <a:rPr lang="zh-CN" altLang="en-US" sz="2000" dirty="0"/>
              <a:t> </a:t>
            </a:r>
            <a:r>
              <a:rPr lang="en-US" altLang="zh-CN" sz="2000" dirty="0"/>
              <a:t>Social</a:t>
            </a:r>
            <a:r>
              <a:rPr lang="zh-CN" altLang="en-US" sz="2000" dirty="0"/>
              <a:t> </a:t>
            </a:r>
            <a:r>
              <a:rPr lang="en-US" altLang="zh-CN" sz="2000" dirty="0"/>
              <a:t>Sciences</a:t>
            </a:r>
            <a:r>
              <a:rPr lang="zh-CN" altLang="en-US" sz="2000" dirty="0"/>
              <a:t> </a:t>
            </a:r>
            <a:r>
              <a:rPr lang="en-US" altLang="zh-CN" sz="2000" dirty="0"/>
              <a:t>Category</a:t>
            </a:r>
            <a:endParaRPr lang="en-US" sz="2000" dirty="0"/>
          </a:p>
        </p:txBody>
      </p:sp>
      <p:pic>
        <p:nvPicPr>
          <p:cNvPr id="2" name="Picture 1">
            <a:extLst>
              <a:ext uri="{FF2B5EF4-FFF2-40B4-BE49-F238E27FC236}">
                <a16:creationId xmlns:a16="http://schemas.microsoft.com/office/drawing/2014/main" id="{8D1A74FD-AB8B-FF48-955E-F5B71CD0BE4F}"/>
              </a:ext>
            </a:extLst>
          </p:cNvPr>
          <p:cNvPicPr>
            <a:picLocks noChangeAspect="1"/>
          </p:cNvPicPr>
          <p:nvPr/>
        </p:nvPicPr>
        <p:blipFill>
          <a:blip r:embed="rId3"/>
          <a:stretch>
            <a:fillRect/>
          </a:stretch>
        </p:blipFill>
        <p:spPr>
          <a:xfrm>
            <a:off x="1875389" y="1523276"/>
            <a:ext cx="4836630" cy="4137853"/>
          </a:xfrm>
          <a:prstGeom prst="rect">
            <a:avLst/>
          </a:prstGeom>
        </p:spPr>
      </p:pic>
      <p:sp>
        <p:nvSpPr>
          <p:cNvPr id="8" name="TextBox 7">
            <a:extLst>
              <a:ext uri="{FF2B5EF4-FFF2-40B4-BE49-F238E27FC236}">
                <a16:creationId xmlns:a16="http://schemas.microsoft.com/office/drawing/2014/main" id="{00290A4E-D228-7A4C-99AE-5027FFE5DE7C}"/>
              </a:ext>
            </a:extLst>
          </p:cNvPr>
          <p:cNvSpPr txBox="1"/>
          <p:nvPr/>
        </p:nvSpPr>
        <p:spPr>
          <a:xfrm>
            <a:off x="232546" y="1523276"/>
            <a:ext cx="1642843" cy="923330"/>
          </a:xfrm>
          <a:prstGeom prst="rect">
            <a:avLst/>
          </a:prstGeom>
          <a:noFill/>
        </p:spPr>
        <p:txBody>
          <a:bodyPr wrap="square" rtlCol="0">
            <a:spAutoFit/>
          </a:bodyPr>
          <a:lstStyle/>
          <a:p>
            <a:r>
              <a:rPr lang="en-US" altLang="zh-CN" i="1" dirty="0">
                <a:solidFill>
                  <a:srgbClr val="8A0028"/>
                </a:solidFill>
              </a:rPr>
              <a:t>Are</a:t>
            </a:r>
            <a:r>
              <a:rPr lang="zh-CN" altLang="en-US" i="1" dirty="0">
                <a:solidFill>
                  <a:srgbClr val="8A0028"/>
                </a:solidFill>
              </a:rPr>
              <a:t> </a:t>
            </a:r>
            <a:r>
              <a:rPr lang="en-US" altLang="zh-CN" i="1" dirty="0">
                <a:solidFill>
                  <a:srgbClr val="8A0028"/>
                </a:solidFill>
              </a:rPr>
              <a:t>they</a:t>
            </a:r>
            <a:r>
              <a:rPr lang="zh-CN" altLang="en-US" i="1" dirty="0">
                <a:solidFill>
                  <a:srgbClr val="8A0028"/>
                </a:solidFill>
              </a:rPr>
              <a:t> </a:t>
            </a:r>
            <a:r>
              <a:rPr lang="en-US" altLang="zh-CN" i="1" dirty="0">
                <a:solidFill>
                  <a:srgbClr val="8A0028"/>
                </a:solidFill>
              </a:rPr>
              <a:t>all</a:t>
            </a:r>
            <a:r>
              <a:rPr lang="zh-CN" altLang="en-US" i="1" dirty="0">
                <a:solidFill>
                  <a:srgbClr val="8A0028"/>
                </a:solidFill>
              </a:rPr>
              <a:t> </a:t>
            </a:r>
            <a:r>
              <a:rPr lang="en-US" altLang="zh-CN" i="1" dirty="0">
                <a:solidFill>
                  <a:srgbClr val="8A0028"/>
                </a:solidFill>
              </a:rPr>
              <a:t>high-credibility</a:t>
            </a:r>
            <a:r>
              <a:rPr lang="zh-CN" altLang="en-US" i="1" dirty="0">
                <a:solidFill>
                  <a:srgbClr val="8A0028"/>
                </a:solidFill>
              </a:rPr>
              <a:t> </a:t>
            </a:r>
            <a:r>
              <a:rPr lang="en-US" altLang="zh-CN" i="1" dirty="0">
                <a:solidFill>
                  <a:srgbClr val="8A0028"/>
                </a:solidFill>
              </a:rPr>
              <a:t>papers?</a:t>
            </a:r>
            <a:endParaRPr lang="en-US" i="1" dirty="0">
              <a:solidFill>
                <a:srgbClr val="8A0028"/>
              </a:solidFill>
            </a:endParaRPr>
          </a:p>
        </p:txBody>
      </p:sp>
    </p:spTree>
    <p:extLst>
      <p:ext uri="{BB962C8B-B14F-4D97-AF65-F5344CB8AC3E}">
        <p14:creationId xmlns:p14="http://schemas.microsoft.com/office/powerpoint/2010/main" val="388670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a:xfrm>
            <a:off x="89853" y="121173"/>
            <a:ext cx="7303340" cy="535863"/>
          </a:xfrm>
        </p:spPr>
        <p:txBody>
          <a:bodyPr/>
          <a:lstStyle/>
          <a:p>
            <a:r>
              <a:rPr lang="en-US" altLang="zh-CN" sz="2400" dirty="0"/>
              <a:t>One</a:t>
            </a:r>
            <a:r>
              <a:rPr lang="zh-CN" altLang="en-US" sz="2400" dirty="0"/>
              <a:t> </a:t>
            </a:r>
            <a:r>
              <a:rPr lang="en-US" altLang="zh-CN" sz="2400" dirty="0"/>
              <a:t>Deep</a:t>
            </a:r>
            <a:r>
              <a:rPr lang="zh-CN" altLang="en-US" sz="2400" dirty="0"/>
              <a:t> </a:t>
            </a:r>
            <a:r>
              <a:rPr lang="en-US" altLang="zh-CN" sz="2400" dirty="0"/>
              <a:t>Dive</a:t>
            </a:r>
            <a:r>
              <a:rPr lang="zh-CN" altLang="en-US" sz="2400" dirty="0"/>
              <a:t> </a:t>
            </a:r>
            <a:r>
              <a:rPr lang="en-US" altLang="zh-CN" sz="2400" dirty="0"/>
              <a:t>on</a:t>
            </a:r>
            <a:r>
              <a:rPr lang="zh-CN" altLang="en-US" sz="2400" dirty="0"/>
              <a:t> </a:t>
            </a:r>
            <a:r>
              <a:rPr lang="en-US" altLang="zh-CN" sz="2400" dirty="0"/>
              <a:t>Validating</a:t>
            </a:r>
            <a:r>
              <a:rPr lang="zh-CN" altLang="en-US" sz="2400" dirty="0"/>
              <a:t> </a:t>
            </a:r>
            <a:r>
              <a:rPr lang="en-US" altLang="zh-CN" sz="2400" dirty="0"/>
              <a:t>paper’s</a:t>
            </a:r>
            <a:r>
              <a:rPr lang="zh-CN" altLang="en-US" sz="2400" dirty="0"/>
              <a:t> </a:t>
            </a:r>
            <a:r>
              <a:rPr lang="en-US" altLang="zh-CN" sz="2400" dirty="0"/>
              <a:t>creditability</a:t>
            </a:r>
          </a:p>
        </p:txBody>
      </p:sp>
      <p:sp>
        <p:nvSpPr>
          <p:cNvPr id="23" name="TextBox 22">
            <a:extLst>
              <a:ext uri="{FF2B5EF4-FFF2-40B4-BE49-F238E27FC236}">
                <a16:creationId xmlns:a16="http://schemas.microsoft.com/office/drawing/2014/main" id="{8559E285-C828-364F-8E29-0FA1C3C3876F}"/>
              </a:ext>
            </a:extLst>
          </p:cNvPr>
          <p:cNvSpPr txBox="1"/>
          <p:nvPr/>
        </p:nvSpPr>
        <p:spPr>
          <a:xfrm>
            <a:off x="89853" y="537767"/>
            <a:ext cx="8599833" cy="2246769"/>
          </a:xfrm>
          <a:prstGeom prst="rect">
            <a:avLst/>
          </a:prstGeom>
          <a:noFill/>
        </p:spPr>
        <p:txBody>
          <a:bodyPr wrap="square" rtlCol="0">
            <a:spAutoFit/>
          </a:bodyPr>
          <a:lstStyle/>
          <a:p>
            <a:r>
              <a:rPr lang="en-US" altLang="zh-CN" sz="2000" dirty="0"/>
              <a:t>For</a:t>
            </a:r>
            <a:r>
              <a:rPr lang="zh-CN" altLang="en-US" sz="2000" dirty="0"/>
              <a:t> </a:t>
            </a:r>
            <a:r>
              <a:rPr lang="en-US" altLang="zh-CN" sz="2000" dirty="0">
                <a:solidFill>
                  <a:srgbClr val="90152A"/>
                </a:solidFill>
              </a:rPr>
              <a:t>Social</a:t>
            </a:r>
            <a:r>
              <a:rPr lang="zh-CN" altLang="en-US" sz="2000" dirty="0">
                <a:solidFill>
                  <a:srgbClr val="90152A"/>
                </a:solidFill>
              </a:rPr>
              <a:t> </a:t>
            </a:r>
            <a:r>
              <a:rPr lang="en-US" altLang="zh-CN" sz="2000" dirty="0">
                <a:solidFill>
                  <a:srgbClr val="90152A"/>
                </a:solidFill>
              </a:rPr>
              <a:t>Science</a:t>
            </a:r>
            <a:r>
              <a:rPr lang="en-US" altLang="zh-CN" sz="2000" dirty="0"/>
              <a:t>:</a:t>
            </a:r>
          </a:p>
          <a:p>
            <a:r>
              <a:rPr lang="en-US" altLang="zh-CN" sz="2000" dirty="0"/>
              <a:t>Distribution</a:t>
            </a:r>
            <a:r>
              <a:rPr lang="zh-CN" altLang="en-US" sz="2000" dirty="0"/>
              <a:t> </a:t>
            </a:r>
            <a:r>
              <a:rPr lang="en-US" altLang="zh-CN" sz="2000" dirty="0"/>
              <a:t>of</a:t>
            </a:r>
            <a:r>
              <a:rPr lang="zh-CN" altLang="en-US" sz="2000" dirty="0"/>
              <a:t> </a:t>
            </a:r>
            <a:r>
              <a:rPr lang="en-US" altLang="zh-CN" sz="2000" dirty="0"/>
              <a:t>paper</a:t>
            </a:r>
            <a:r>
              <a:rPr lang="zh-CN" altLang="en-US" sz="2000" dirty="0"/>
              <a:t> </a:t>
            </a:r>
            <a:r>
              <a:rPr lang="en-US" altLang="zh-CN" sz="2000" dirty="0"/>
              <a:t>counts</a:t>
            </a:r>
            <a:r>
              <a:rPr lang="zh-CN" altLang="en-US" sz="2000" dirty="0"/>
              <a:t> </a:t>
            </a:r>
            <a:r>
              <a:rPr lang="en-US" altLang="zh-CN" sz="2000" dirty="0"/>
              <a:t>of</a:t>
            </a:r>
            <a:r>
              <a:rPr lang="zh-CN" altLang="en-US" sz="2000" dirty="0"/>
              <a:t> </a:t>
            </a:r>
            <a:r>
              <a:rPr lang="en-US" altLang="zh-CN" sz="2000" dirty="0"/>
              <a:t>Journal</a:t>
            </a:r>
            <a:r>
              <a:rPr lang="zh-CN" altLang="en-US" sz="2000" dirty="0"/>
              <a:t> </a:t>
            </a:r>
            <a:r>
              <a:rPr lang="en-US" altLang="zh-CN" sz="2000" dirty="0"/>
              <a:t>Ranking</a:t>
            </a:r>
            <a:r>
              <a:rPr lang="zh-CN" altLang="en-US" sz="2000" dirty="0"/>
              <a:t> </a:t>
            </a:r>
            <a:r>
              <a:rPr lang="en-US" altLang="zh-CN" sz="2000" dirty="0"/>
              <a:t>Top</a:t>
            </a:r>
            <a:r>
              <a:rPr lang="zh-CN" altLang="en-US" sz="2000" dirty="0"/>
              <a:t> </a:t>
            </a:r>
            <a:r>
              <a:rPr lang="en-US" altLang="zh-CN" sz="2000" dirty="0"/>
              <a:t>30</a:t>
            </a:r>
            <a:r>
              <a:rPr lang="zh-CN" altLang="en-US" sz="2000" dirty="0"/>
              <a:t> </a:t>
            </a:r>
            <a:r>
              <a:rPr lang="en-US" altLang="zh-CN" sz="2000" dirty="0"/>
              <a:t>in</a:t>
            </a:r>
            <a:r>
              <a:rPr lang="zh-CN" altLang="en-US" sz="2000" dirty="0"/>
              <a:t> </a:t>
            </a:r>
            <a:r>
              <a:rPr lang="en-US" altLang="zh-CN" sz="2000" dirty="0"/>
              <a:t>Social</a:t>
            </a:r>
            <a:r>
              <a:rPr lang="zh-CN" altLang="en-US" sz="2000" dirty="0"/>
              <a:t> </a:t>
            </a:r>
            <a:r>
              <a:rPr lang="en-US" altLang="zh-CN" sz="2000" dirty="0"/>
              <a:t>Sciences</a:t>
            </a:r>
            <a:r>
              <a:rPr lang="zh-CN" altLang="en-US" sz="2000" dirty="0"/>
              <a:t> </a:t>
            </a:r>
            <a:r>
              <a:rPr lang="en-US" altLang="zh-CN" sz="2000" dirty="0"/>
              <a:t>Category</a:t>
            </a:r>
            <a:endParaRPr lang="en-US" sz="2000" dirty="0"/>
          </a:p>
          <a:p>
            <a:r>
              <a:rPr lang="en-US" altLang="zh-CN" sz="2000" dirty="0"/>
              <a:t>Possible</a:t>
            </a:r>
            <a:r>
              <a:rPr lang="zh-CN" altLang="en-US" sz="2000" dirty="0"/>
              <a:t> </a:t>
            </a:r>
            <a:r>
              <a:rPr lang="en-US" altLang="zh-CN" sz="2000" dirty="0"/>
              <a:t>examples</a:t>
            </a:r>
            <a:r>
              <a:rPr lang="zh-CN" altLang="en-US" sz="2000" dirty="0"/>
              <a:t> </a:t>
            </a:r>
            <a:r>
              <a:rPr lang="en-US" altLang="zh-CN" sz="2000" dirty="0"/>
              <a:t>for</a:t>
            </a:r>
            <a:r>
              <a:rPr lang="zh-CN" altLang="en-US" sz="2000" dirty="0"/>
              <a:t> </a:t>
            </a:r>
            <a:r>
              <a:rPr lang="en-US" altLang="zh-CN" sz="2000" dirty="0">
                <a:solidFill>
                  <a:srgbClr val="90152A"/>
                </a:solidFill>
              </a:rPr>
              <a:t>high</a:t>
            </a:r>
            <a:r>
              <a:rPr lang="zh-CN" altLang="en-US" sz="2000" dirty="0">
                <a:solidFill>
                  <a:srgbClr val="90152A"/>
                </a:solidFill>
              </a:rPr>
              <a:t> </a:t>
            </a:r>
            <a:r>
              <a:rPr lang="en-US" altLang="zh-CN" sz="2000" dirty="0">
                <a:solidFill>
                  <a:srgbClr val="90152A"/>
                </a:solidFill>
              </a:rPr>
              <a:t>credibility:</a:t>
            </a:r>
          </a:p>
          <a:p>
            <a:pPr marL="342900" indent="-342900">
              <a:buFont typeface="Arial" panose="020B0604020202020204" pitchFamily="34" charset="0"/>
              <a:buChar char="•"/>
            </a:pPr>
            <a:r>
              <a:rPr lang="en-US" altLang="zh-CN" sz="2000" dirty="0"/>
              <a:t>Published</a:t>
            </a:r>
            <a:r>
              <a:rPr lang="zh-CN" altLang="en-US" sz="2000" dirty="0"/>
              <a:t> </a:t>
            </a:r>
            <a:r>
              <a:rPr lang="en-US" altLang="zh-CN" sz="2000" dirty="0"/>
              <a:t>on</a:t>
            </a:r>
            <a:r>
              <a:rPr lang="zh-CN" altLang="en-US" sz="2000" dirty="0"/>
              <a:t> </a:t>
            </a:r>
            <a:r>
              <a:rPr lang="en-US" altLang="zh-CN" sz="2000" dirty="0"/>
              <a:t>top</a:t>
            </a:r>
            <a:r>
              <a:rPr lang="zh-CN" altLang="en-US" sz="2000" dirty="0"/>
              <a:t> </a:t>
            </a:r>
            <a:r>
              <a:rPr lang="en-US" altLang="zh-CN" sz="2000" dirty="0"/>
              <a:t>journals</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corresponding</a:t>
            </a:r>
            <a:r>
              <a:rPr lang="zh-CN" altLang="en-US" sz="2000" dirty="0"/>
              <a:t> </a:t>
            </a:r>
            <a:r>
              <a:rPr lang="en-US" altLang="zh-CN" sz="2000" dirty="0"/>
              <a:t>areas</a:t>
            </a:r>
            <a:r>
              <a:rPr lang="zh-CN" altLang="en-US" sz="2000" dirty="0"/>
              <a:t> </a:t>
            </a:r>
            <a:endParaRPr lang="en-US" altLang="zh-CN" sz="2000" dirty="0"/>
          </a:p>
          <a:p>
            <a:pPr marL="342900" indent="-342900">
              <a:buFont typeface="Arial" panose="020B0604020202020204" pitchFamily="34" charset="0"/>
              <a:buChar char="•"/>
            </a:pPr>
            <a:r>
              <a:rPr lang="en-US" altLang="zh-CN" sz="2000" dirty="0"/>
              <a:t>Had</a:t>
            </a:r>
            <a:r>
              <a:rPr lang="zh-CN" altLang="en-US" sz="2000" dirty="0"/>
              <a:t> </a:t>
            </a:r>
            <a:r>
              <a:rPr lang="en-US" altLang="zh-CN" sz="2000" dirty="0"/>
              <a:t>high</a:t>
            </a:r>
            <a:r>
              <a:rPr lang="zh-CN" altLang="en-US" sz="2000" dirty="0"/>
              <a:t> </a:t>
            </a:r>
            <a:r>
              <a:rPr lang="en-US" altLang="zh-CN" sz="2000" dirty="0"/>
              <a:t>academic</a:t>
            </a:r>
            <a:r>
              <a:rPr lang="zh-CN" altLang="en-US" sz="2000" dirty="0"/>
              <a:t> </a:t>
            </a:r>
            <a:r>
              <a:rPr lang="en-US" altLang="zh-CN" sz="2000" dirty="0"/>
              <a:t>and</a:t>
            </a:r>
            <a:r>
              <a:rPr lang="zh-CN" altLang="en-US" sz="2000" dirty="0"/>
              <a:t> </a:t>
            </a:r>
            <a:r>
              <a:rPr lang="en-US" altLang="zh-CN" sz="2000" dirty="0"/>
              <a:t>social</a:t>
            </a:r>
            <a:r>
              <a:rPr lang="zh-CN" altLang="en-US" sz="2000" dirty="0"/>
              <a:t> </a:t>
            </a:r>
            <a:r>
              <a:rPr lang="en-US" altLang="zh-CN" sz="2000" dirty="0"/>
              <a:t>activity</a:t>
            </a:r>
            <a:r>
              <a:rPr lang="zh-CN" altLang="en-US" sz="2000" dirty="0"/>
              <a:t> </a:t>
            </a:r>
            <a:r>
              <a:rPr lang="en-US" altLang="zh-CN" sz="2000" dirty="0"/>
              <a:t>indicator</a:t>
            </a:r>
            <a:r>
              <a:rPr lang="zh-CN" altLang="en-US" sz="2000" dirty="0"/>
              <a:t> </a:t>
            </a:r>
            <a:endParaRPr lang="en-US" altLang="zh-CN" sz="2000" dirty="0"/>
          </a:p>
          <a:p>
            <a:pPr marL="342900" indent="-342900">
              <a:buFont typeface="Arial" panose="020B0604020202020204" pitchFamily="34" charset="0"/>
              <a:buChar char="•"/>
            </a:pPr>
            <a:r>
              <a:rPr lang="en-US" altLang="zh-CN" sz="2000" dirty="0"/>
              <a:t>…</a:t>
            </a:r>
            <a:r>
              <a:rPr lang="zh-CN" altLang="en-US" sz="2000" dirty="0"/>
              <a:t> </a:t>
            </a:r>
            <a:r>
              <a:rPr lang="en-US" altLang="zh-CN" sz="2000" dirty="0"/>
              <a:t>other</a:t>
            </a:r>
            <a:r>
              <a:rPr lang="zh-CN" altLang="en-US" sz="2000" dirty="0"/>
              <a:t> </a:t>
            </a:r>
            <a:r>
              <a:rPr lang="en-US" altLang="zh-CN" sz="2000" dirty="0"/>
              <a:t>factors</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discovered</a:t>
            </a:r>
          </a:p>
          <a:p>
            <a:r>
              <a:rPr lang="zh-CN" altLang="en-US" sz="2000" dirty="0">
                <a:solidFill>
                  <a:srgbClr val="90152A"/>
                </a:solidFill>
              </a:rPr>
              <a:t> </a:t>
            </a:r>
            <a:endParaRPr lang="en-US" altLang="zh-CN" sz="2000" dirty="0">
              <a:solidFill>
                <a:srgbClr val="90152A"/>
              </a:solidFill>
            </a:endParaRPr>
          </a:p>
        </p:txBody>
      </p:sp>
      <p:graphicFrame>
        <p:nvGraphicFramePr>
          <p:cNvPr id="9" name="Table 8">
            <a:extLst>
              <a:ext uri="{FF2B5EF4-FFF2-40B4-BE49-F238E27FC236}">
                <a16:creationId xmlns:a16="http://schemas.microsoft.com/office/drawing/2014/main" id="{A3376A87-0C82-714A-9C5B-CB8A0BCC07B7}"/>
              </a:ext>
            </a:extLst>
          </p:cNvPr>
          <p:cNvGraphicFramePr>
            <a:graphicFrameLocks noGrp="1"/>
          </p:cNvGraphicFramePr>
          <p:nvPr>
            <p:extLst>
              <p:ext uri="{D42A27DB-BD31-4B8C-83A1-F6EECF244321}">
                <p14:modId xmlns:p14="http://schemas.microsoft.com/office/powerpoint/2010/main" val="728465390"/>
              </p:ext>
            </p:extLst>
          </p:nvPr>
        </p:nvGraphicFramePr>
        <p:xfrm>
          <a:off x="208722" y="2660328"/>
          <a:ext cx="8935279" cy="685800"/>
        </p:xfrm>
        <a:graphic>
          <a:graphicData uri="http://schemas.openxmlformats.org/drawingml/2006/table">
            <a:tbl>
              <a:tblPr firstRow="1" bandRow="1">
                <a:tableStyleId>{21E4AEA4-8DFA-4A89-87EB-49C32662AFE0}</a:tableStyleId>
              </a:tblPr>
              <a:tblGrid>
                <a:gridCol w="1847721">
                  <a:extLst>
                    <a:ext uri="{9D8B030D-6E8A-4147-A177-3AD203B41FA5}">
                      <a16:colId xmlns:a16="http://schemas.microsoft.com/office/drawing/2014/main" val="4272528276"/>
                    </a:ext>
                  </a:extLst>
                </a:gridCol>
                <a:gridCol w="1165016">
                  <a:extLst>
                    <a:ext uri="{9D8B030D-6E8A-4147-A177-3AD203B41FA5}">
                      <a16:colId xmlns:a16="http://schemas.microsoft.com/office/drawing/2014/main" val="2078708049"/>
                    </a:ext>
                  </a:extLst>
                </a:gridCol>
                <a:gridCol w="760056">
                  <a:extLst>
                    <a:ext uri="{9D8B030D-6E8A-4147-A177-3AD203B41FA5}">
                      <a16:colId xmlns:a16="http://schemas.microsoft.com/office/drawing/2014/main" val="119957730"/>
                    </a:ext>
                  </a:extLst>
                </a:gridCol>
                <a:gridCol w="495571">
                  <a:extLst>
                    <a:ext uri="{9D8B030D-6E8A-4147-A177-3AD203B41FA5}">
                      <a16:colId xmlns:a16="http://schemas.microsoft.com/office/drawing/2014/main" val="4173819123"/>
                    </a:ext>
                  </a:extLst>
                </a:gridCol>
                <a:gridCol w="777035">
                  <a:extLst>
                    <a:ext uri="{9D8B030D-6E8A-4147-A177-3AD203B41FA5}">
                      <a16:colId xmlns:a16="http://schemas.microsoft.com/office/drawing/2014/main" val="3116160866"/>
                    </a:ext>
                  </a:extLst>
                </a:gridCol>
                <a:gridCol w="712036">
                  <a:extLst>
                    <a:ext uri="{9D8B030D-6E8A-4147-A177-3AD203B41FA5}">
                      <a16:colId xmlns:a16="http://schemas.microsoft.com/office/drawing/2014/main" val="2676778743"/>
                    </a:ext>
                  </a:extLst>
                </a:gridCol>
                <a:gridCol w="764314">
                  <a:extLst>
                    <a:ext uri="{9D8B030D-6E8A-4147-A177-3AD203B41FA5}">
                      <a16:colId xmlns:a16="http://schemas.microsoft.com/office/drawing/2014/main" val="881304446"/>
                    </a:ext>
                  </a:extLst>
                </a:gridCol>
                <a:gridCol w="917826">
                  <a:extLst>
                    <a:ext uri="{9D8B030D-6E8A-4147-A177-3AD203B41FA5}">
                      <a16:colId xmlns:a16="http://schemas.microsoft.com/office/drawing/2014/main" val="1403843331"/>
                    </a:ext>
                  </a:extLst>
                </a:gridCol>
                <a:gridCol w="820557">
                  <a:extLst>
                    <a:ext uri="{9D8B030D-6E8A-4147-A177-3AD203B41FA5}">
                      <a16:colId xmlns:a16="http://schemas.microsoft.com/office/drawing/2014/main" val="854966229"/>
                    </a:ext>
                  </a:extLst>
                </a:gridCol>
                <a:gridCol w="675147">
                  <a:extLst>
                    <a:ext uri="{9D8B030D-6E8A-4147-A177-3AD203B41FA5}">
                      <a16:colId xmlns:a16="http://schemas.microsoft.com/office/drawing/2014/main" val="1017254410"/>
                    </a:ext>
                  </a:extLst>
                </a:gridCol>
              </a:tblGrid>
              <a:tr h="675473">
                <a:tc>
                  <a:txBody>
                    <a:bodyPr/>
                    <a:lstStyle/>
                    <a:p>
                      <a:r>
                        <a:rPr lang="en-US" altLang="zh-CN" sz="1300" dirty="0"/>
                        <a:t>Paper</a:t>
                      </a:r>
                      <a:r>
                        <a:rPr lang="zh-CN" altLang="en-US" sz="1300" dirty="0"/>
                        <a:t> </a:t>
                      </a:r>
                      <a:r>
                        <a:rPr lang="en-US" altLang="zh-CN" sz="1300" dirty="0"/>
                        <a:t>Name</a:t>
                      </a:r>
                      <a:endParaRPr lang="en-US" sz="1300" dirty="0"/>
                    </a:p>
                  </a:txBody>
                  <a:tcPr/>
                </a:tc>
                <a:tc>
                  <a:txBody>
                    <a:bodyPr/>
                    <a:lstStyle/>
                    <a:p>
                      <a:r>
                        <a:rPr lang="en-US" altLang="zh-CN" sz="1300" dirty="0"/>
                        <a:t>Journal</a:t>
                      </a:r>
                      <a:endParaRPr lang="en-US" sz="1300" dirty="0"/>
                    </a:p>
                  </a:txBody>
                  <a:tcPr/>
                </a:tc>
                <a:tc>
                  <a:txBody>
                    <a:bodyPr/>
                    <a:lstStyle/>
                    <a:p>
                      <a:r>
                        <a:rPr lang="en-US" altLang="zh-CN" sz="1300" dirty="0"/>
                        <a:t>Journal</a:t>
                      </a:r>
                      <a:r>
                        <a:rPr lang="zh-CN" altLang="en-US" sz="1300" dirty="0"/>
                        <a:t> </a:t>
                      </a:r>
                      <a:r>
                        <a:rPr lang="en-US" altLang="zh-CN" sz="1300" dirty="0"/>
                        <a:t>Ranking</a:t>
                      </a:r>
                      <a:endParaRPr lang="en-US" sz="1300" dirty="0"/>
                    </a:p>
                  </a:txBody>
                  <a:tcPr/>
                </a:tc>
                <a:tc>
                  <a:txBody>
                    <a:bodyPr/>
                    <a:lstStyle/>
                    <a:p>
                      <a:r>
                        <a:rPr lang="en-US" altLang="zh-CN" sz="1300" dirty="0"/>
                        <a:t>Year</a:t>
                      </a:r>
                      <a:endParaRPr lang="en-US" sz="1300" dirty="0"/>
                    </a:p>
                  </a:txBody>
                  <a:tcPr/>
                </a:tc>
                <a:tc>
                  <a:txBody>
                    <a:bodyPr/>
                    <a:lstStyle/>
                    <a:p>
                      <a:r>
                        <a:rPr lang="en-US" altLang="zh-CN" sz="1300" dirty="0"/>
                        <a:t>Paper</a:t>
                      </a:r>
                      <a:r>
                        <a:rPr lang="zh-CN" altLang="en-US" sz="1300" dirty="0"/>
                        <a:t> </a:t>
                      </a:r>
                      <a:r>
                        <a:rPr lang="en-US" altLang="zh-CN" sz="1300" dirty="0"/>
                        <a:t>Citation</a:t>
                      </a:r>
                      <a:endParaRPr lang="en-US" sz="1300" dirty="0"/>
                    </a:p>
                  </a:txBody>
                  <a:tcPr/>
                </a:tc>
                <a:tc>
                  <a:txBody>
                    <a:bodyPr/>
                    <a:lstStyle/>
                    <a:p>
                      <a:r>
                        <a:rPr lang="en-US" altLang="zh-CN" sz="1300" dirty="0"/>
                        <a:t>Author</a:t>
                      </a:r>
                      <a:r>
                        <a:rPr lang="zh-CN" altLang="en-US" sz="1300" dirty="0"/>
                        <a:t> </a:t>
                      </a:r>
                      <a:r>
                        <a:rPr lang="en-US" altLang="zh-CN" sz="1300" dirty="0"/>
                        <a:t>H</a:t>
                      </a:r>
                      <a:r>
                        <a:rPr lang="zh-CN" altLang="en-US" sz="1300" dirty="0"/>
                        <a:t> </a:t>
                      </a:r>
                      <a:r>
                        <a:rPr lang="en-US" altLang="zh-CN" sz="1300" dirty="0"/>
                        <a:t>Index</a:t>
                      </a:r>
                      <a:endParaRPr lang="en-US" sz="1300" dirty="0"/>
                    </a:p>
                  </a:txBody>
                  <a:tcPr/>
                </a:tc>
                <a:tc>
                  <a:txBody>
                    <a:bodyPr/>
                    <a:lstStyle/>
                    <a:p>
                      <a:r>
                        <a:rPr lang="en-US" altLang="zh-CN" sz="1300" dirty="0"/>
                        <a:t>Author</a:t>
                      </a:r>
                      <a:r>
                        <a:rPr lang="zh-CN" altLang="en-US" sz="1300" dirty="0"/>
                        <a:t> </a:t>
                      </a:r>
                      <a:r>
                        <a:rPr lang="en-US" altLang="zh-CN" sz="1300" dirty="0"/>
                        <a:t>Citation</a:t>
                      </a:r>
                      <a:endParaRPr lang="en-US" sz="1300" dirty="0"/>
                    </a:p>
                  </a:txBody>
                  <a:tcPr/>
                </a:tc>
                <a:tc>
                  <a:txBody>
                    <a:bodyPr/>
                    <a:lstStyle/>
                    <a:p>
                      <a:r>
                        <a:rPr lang="en-US" altLang="zh-CN" sz="1300" dirty="0"/>
                        <a:t>Full</a:t>
                      </a:r>
                      <a:r>
                        <a:rPr lang="zh-CN" altLang="en-US" sz="1300" dirty="0"/>
                        <a:t> </a:t>
                      </a:r>
                      <a:r>
                        <a:rPr lang="en-US" altLang="zh-CN" sz="1300" dirty="0"/>
                        <a:t>Text</a:t>
                      </a:r>
                      <a:r>
                        <a:rPr lang="zh-CN" altLang="en-US" sz="1300" dirty="0"/>
                        <a:t> </a:t>
                      </a:r>
                      <a:r>
                        <a:rPr lang="en-US" altLang="zh-CN" sz="1300" dirty="0"/>
                        <a:t>View</a:t>
                      </a:r>
                      <a:r>
                        <a:rPr lang="zh-CN" altLang="en-US" sz="1300" dirty="0"/>
                        <a:t> </a:t>
                      </a:r>
                      <a:r>
                        <a:rPr lang="en-US" altLang="zh-CN" sz="1300" dirty="0"/>
                        <a:t>#</a:t>
                      </a:r>
                      <a:endParaRPr lang="en-US" sz="1300" dirty="0"/>
                    </a:p>
                  </a:txBody>
                  <a:tcPr/>
                </a:tc>
                <a:tc>
                  <a:txBody>
                    <a:bodyPr/>
                    <a:lstStyle/>
                    <a:p>
                      <a:r>
                        <a:rPr lang="en-US" altLang="zh-CN" sz="1300" dirty="0"/>
                        <a:t>Mention</a:t>
                      </a:r>
                    </a:p>
                    <a:p>
                      <a:r>
                        <a:rPr lang="en-US" altLang="zh-CN" sz="1300" dirty="0"/>
                        <a:t>#</a:t>
                      </a:r>
                      <a:endParaRPr lang="en-US" sz="1300" dirty="0"/>
                    </a:p>
                  </a:txBody>
                  <a:tcPr/>
                </a:tc>
                <a:tc>
                  <a:txBody>
                    <a:bodyPr/>
                    <a:lstStyle/>
                    <a:p>
                      <a:r>
                        <a:rPr lang="en-US" altLang="zh-CN" sz="1300" dirty="0"/>
                        <a:t>Social</a:t>
                      </a:r>
                      <a:r>
                        <a:rPr lang="zh-CN" altLang="en-US" sz="1300" dirty="0"/>
                        <a:t> </a:t>
                      </a:r>
                      <a:r>
                        <a:rPr lang="en-US" altLang="zh-CN" sz="1300" dirty="0"/>
                        <a:t>Media#</a:t>
                      </a:r>
                      <a:endParaRPr lang="en-US" sz="1300" dirty="0"/>
                    </a:p>
                  </a:txBody>
                  <a:tcPr/>
                </a:tc>
                <a:extLst>
                  <a:ext uri="{0D108BD9-81ED-4DB2-BD59-A6C34878D82A}">
                    <a16:rowId xmlns:a16="http://schemas.microsoft.com/office/drawing/2014/main" val="663442068"/>
                  </a:ext>
                </a:extLst>
              </a:tr>
            </a:tbl>
          </a:graphicData>
        </a:graphic>
      </p:graphicFrame>
      <p:pic>
        <p:nvPicPr>
          <p:cNvPr id="10" name="Picture 9">
            <a:extLst>
              <a:ext uri="{FF2B5EF4-FFF2-40B4-BE49-F238E27FC236}">
                <a16:creationId xmlns:a16="http://schemas.microsoft.com/office/drawing/2014/main" id="{B8D28BC5-4D31-2541-85B3-066888C8E4F1}"/>
              </a:ext>
            </a:extLst>
          </p:cNvPr>
          <p:cNvPicPr>
            <a:picLocks noChangeAspect="1"/>
          </p:cNvPicPr>
          <p:nvPr/>
        </p:nvPicPr>
        <p:blipFill>
          <a:blip r:embed="rId3"/>
          <a:stretch>
            <a:fillRect/>
          </a:stretch>
        </p:blipFill>
        <p:spPr>
          <a:xfrm>
            <a:off x="-17357" y="3346128"/>
            <a:ext cx="8814252" cy="1810543"/>
          </a:xfrm>
          <a:prstGeom prst="rect">
            <a:avLst/>
          </a:prstGeom>
        </p:spPr>
      </p:pic>
    </p:spTree>
    <p:extLst>
      <p:ext uri="{BB962C8B-B14F-4D97-AF65-F5344CB8AC3E}">
        <p14:creationId xmlns:p14="http://schemas.microsoft.com/office/powerpoint/2010/main" val="295611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a:xfrm>
            <a:off x="89853" y="121173"/>
            <a:ext cx="7303340" cy="535863"/>
          </a:xfrm>
        </p:spPr>
        <p:txBody>
          <a:bodyPr/>
          <a:lstStyle/>
          <a:p>
            <a:r>
              <a:rPr lang="en-US" altLang="zh-CN" sz="2400" dirty="0"/>
              <a:t>One</a:t>
            </a:r>
            <a:r>
              <a:rPr lang="zh-CN" altLang="en-US" sz="2400" dirty="0"/>
              <a:t> </a:t>
            </a:r>
            <a:r>
              <a:rPr lang="en-US" altLang="zh-CN" sz="2400" dirty="0"/>
              <a:t>Deep</a:t>
            </a:r>
            <a:r>
              <a:rPr lang="zh-CN" altLang="en-US" sz="2400" dirty="0"/>
              <a:t> </a:t>
            </a:r>
            <a:r>
              <a:rPr lang="en-US" altLang="zh-CN" sz="2400" dirty="0"/>
              <a:t>Dive</a:t>
            </a:r>
            <a:r>
              <a:rPr lang="zh-CN" altLang="en-US" sz="2400" dirty="0"/>
              <a:t> </a:t>
            </a:r>
            <a:r>
              <a:rPr lang="en-US" altLang="zh-CN" sz="2400" dirty="0"/>
              <a:t>on</a:t>
            </a:r>
            <a:r>
              <a:rPr lang="zh-CN" altLang="en-US" sz="2400" dirty="0"/>
              <a:t> </a:t>
            </a:r>
            <a:r>
              <a:rPr lang="en-US" altLang="zh-CN" sz="2400" dirty="0"/>
              <a:t>Validating</a:t>
            </a:r>
            <a:r>
              <a:rPr lang="zh-CN" altLang="en-US" sz="2400" dirty="0"/>
              <a:t> </a:t>
            </a:r>
            <a:r>
              <a:rPr lang="en-US" altLang="zh-CN" sz="2400" dirty="0"/>
              <a:t>paper’s</a:t>
            </a:r>
            <a:r>
              <a:rPr lang="zh-CN" altLang="en-US" sz="2400" dirty="0"/>
              <a:t> </a:t>
            </a:r>
            <a:r>
              <a:rPr lang="en-US" altLang="zh-CN" sz="2400" dirty="0"/>
              <a:t>creditability</a:t>
            </a:r>
          </a:p>
        </p:txBody>
      </p:sp>
      <p:sp>
        <p:nvSpPr>
          <p:cNvPr id="23" name="TextBox 22">
            <a:extLst>
              <a:ext uri="{FF2B5EF4-FFF2-40B4-BE49-F238E27FC236}">
                <a16:creationId xmlns:a16="http://schemas.microsoft.com/office/drawing/2014/main" id="{8559E285-C828-364F-8E29-0FA1C3C3876F}"/>
              </a:ext>
            </a:extLst>
          </p:cNvPr>
          <p:cNvSpPr txBox="1"/>
          <p:nvPr/>
        </p:nvSpPr>
        <p:spPr>
          <a:xfrm>
            <a:off x="89853" y="537767"/>
            <a:ext cx="8599833" cy="2554545"/>
          </a:xfrm>
          <a:prstGeom prst="rect">
            <a:avLst/>
          </a:prstGeom>
          <a:noFill/>
        </p:spPr>
        <p:txBody>
          <a:bodyPr wrap="square" rtlCol="0">
            <a:spAutoFit/>
          </a:bodyPr>
          <a:lstStyle/>
          <a:p>
            <a:r>
              <a:rPr lang="en-US" altLang="zh-CN" sz="2000" dirty="0"/>
              <a:t>For</a:t>
            </a:r>
            <a:r>
              <a:rPr lang="zh-CN" altLang="en-US" sz="2000" dirty="0"/>
              <a:t> </a:t>
            </a:r>
            <a:r>
              <a:rPr lang="en-US" altLang="zh-CN" sz="2000" dirty="0">
                <a:solidFill>
                  <a:srgbClr val="90152A"/>
                </a:solidFill>
              </a:rPr>
              <a:t>Social</a:t>
            </a:r>
            <a:r>
              <a:rPr lang="zh-CN" altLang="en-US" sz="2000" dirty="0">
                <a:solidFill>
                  <a:srgbClr val="90152A"/>
                </a:solidFill>
              </a:rPr>
              <a:t> </a:t>
            </a:r>
            <a:r>
              <a:rPr lang="en-US" altLang="zh-CN" sz="2000" dirty="0">
                <a:solidFill>
                  <a:srgbClr val="90152A"/>
                </a:solidFill>
              </a:rPr>
              <a:t>Science</a:t>
            </a:r>
            <a:r>
              <a:rPr lang="en-US" altLang="zh-CN" sz="2000" dirty="0"/>
              <a:t>:</a:t>
            </a:r>
          </a:p>
          <a:p>
            <a:r>
              <a:rPr lang="en-US" altLang="zh-CN" sz="2000" dirty="0"/>
              <a:t>Distribution</a:t>
            </a:r>
            <a:r>
              <a:rPr lang="zh-CN" altLang="en-US" sz="2000" dirty="0"/>
              <a:t> </a:t>
            </a:r>
            <a:r>
              <a:rPr lang="en-US" altLang="zh-CN" sz="2000" dirty="0"/>
              <a:t>of</a:t>
            </a:r>
            <a:r>
              <a:rPr lang="zh-CN" altLang="en-US" sz="2000" dirty="0"/>
              <a:t> </a:t>
            </a:r>
            <a:r>
              <a:rPr lang="en-US" altLang="zh-CN" sz="2000" dirty="0"/>
              <a:t>paper</a:t>
            </a:r>
            <a:r>
              <a:rPr lang="zh-CN" altLang="en-US" sz="2000" dirty="0"/>
              <a:t> </a:t>
            </a:r>
            <a:r>
              <a:rPr lang="en-US" altLang="zh-CN" sz="2000" dirty="0"/>
              <a:t>counts</a:t>
            </a:r>
            <a:r>
              <a:rPr lang="zh-CN" altLang="en-US" sz="2000" dirty="0"/>
              <a:t> </a:t>
            </a:r>
            <a:r>
              <a:rPr lang="en-US" altLang="zh-CN" sz="2000" dirty="0"/>
              <a:t>of</a:t>
            </a:r>
            <a:r>
              <a:rPr lang="zh-CN" altLang="en-US" sz="2000" dirty="0"/>
              <a:t> </a:t>
            </a:r>
            <a:r>
              <a:rPr lang="en-US" altLang="zh-CN" sz="2000" dirty="0"/>
              <a:t>Journal</a:t>
            </a:r>
            <a:r>
              <a:rPr lang="zh-CN" altLang="en-US" sz="2000" dirty="0"/>
              <a:t> </a:t>
            </a:r>
            <a:r>
              <a:rPr lang="en-US" altLang="zh-CN" sz="2000" dirty="0"/>
              <a:t>Ranking</a:t>
            </a:r>
            <a:r>
              <a:rPr lang="zh-CN" altLang="en-US" sz="2000" dirty="0"/>
              <a:t> </a:t>
            </a:r>
            <a:r>
              <a:rPr lang="en-US" altLang="zh-CN" sz="2000" dirty="0"/>
              <a:t>Top</a:t>
            </a:r>
            <a:r>
              <a:rPr lang="zh-CN" altLang="en-US" sz="2000" dirty="0"/>
              <a:t> </a:t>
            </a:r>
            <a:r>
              <a:rPr lang="en-US" altLang="zh-CN" sz="2000" dirty="0"/>
              <a:t>30</a:t>
            </a:r>
            <a:r>
              <a:rPr lang="zh-CN" altLang="en-US" sz="2000" dirty="0"/>
              <a:t> </a:t>
            </a:r>
            <a:r>
              <a:rPr lang="en-US" altLang="zh-CN" sz="2000" dirty="0"/>
              <a:t>in</a:t>
            </a:r>
            <a:r>
              <a:rPr lang="zh-CN" altLang="en-US" sz="2000" dirty="0"/>
              <a:t> </a:t>
            </a:r>
            <a:r>
              <a:rPr lang="en-US" altLang="zh-CN" sz="2000" dirty="0"/>
              <a:t>Social</a:t>
            </a:r>
            <a:r>
              <a:rPr lang="zh-CN" altLang="en-US" sz="2000" dirty="0"/>
              <a:t> </a:t>
            </a:r>
            <a:r>
              <a:rPr lang="en-US" altLang="zh-CN" sz="2000" dirty="0"/>
              <a:t>Sciences</a:t>
            </a:r>
            <a:r>
              <a:rPr lang="zh-CN" altLang="en-US" sz="2000" dirty="0"/>
              <a:t> </a:t>
            </a:r>
            <a:r>
              <a:rPr lang="en-US" altLang="zh-CN" sz="2000" dirty="0"/>
              <a:t>Category</a:t>
            </a:r>
            <a:endParaRPr lang="en-US" sz="2000" dirty="0"/>
          </a:p>
          <a:p>
            <a:r>
              <a:rPr lang="en-US" altLang="zh-CN" sz="2000" dirty="0"/>
              <a:t>Type</a:t>
            </a:r>
            <a:r>
              <a:rPr lang="zh-CN" altLang="en-US" sz="2000" dirty="0"/>
              <a:t> </a:t>
            </a:r>
            <a:r>
              <a:rPr lang="en-US" altLang="zh-CN" sz="2000" dirty="0"/>
              <a:t>1</a:t>
            </a:r>
            <a:r>
              <a:rPr lang="zh-CN" altLang="en-US" sz="2000" dirty="0"/>
              <a:t> </a:t>
            </a:r>
            <a:r>
              <a:rPr lang="en-US" altLang="zh-CN" sz="2000" dirty="0"/>
              <a:t>possible</a:t>
            </a:r>
            <a:r>
              <a:rPr lang="zh-CN" altLang="en-US" sz="2000" dirty="0"/>
              <a:t> </a:t>
            </a:r>
            <a:r>
              <a:rPr lang="en-US" altLang="zh-CN" sz="2000" dirty="0"/>
              <a:t>examples</a:t>
            </a:r>
            <a:r>
              <a:rPr lang="zh-CN" altLang="en-US" sz="2000" dirty="0"/>
              <a:t> </a:t>
            </a:r>
            <a:r>
              <a:rPr lang="en-US" altLang="zh-CN" sz="2000" dirty="0"/>
              <a:t>for</a:t>
            </a:r>
            <a:r>
              <a:rPr lang="zh-CN" altLang="en-US" sz="2000" dirty="0"/>
              <a:t> </a:t>
            </a:r>
            <a:r>
              <a:rPr lang="en-US" altLang="zh-CN" sz="2000" dirty="0">
                <a:solidFill>
                  <a:srgbClr val="90152A"/>
                </a:solidFill>
              </a:rPr>
              <a:t>low</a:t>
            </a:r>
            <a:r>
              <a:rPr lang="zh-CN" altLang="en-US" sz="2000" dirty="0">
                <a:solidFill>
                  <a:srgbClr val="90152A"/>
                </a:solidFill>
              </a:rPr>
              <a:t> </a:t>
            </a:r>
            <a:r>
              <a:rPr lang="en-US" altLang="zh-CN" sz="2000" dirty="0">
                <a:solidFill>
                  <a:srgbClr val="90152A"/>
                </a:solidFill>
              </a:rPr>
              <a:t>credibility:</a:t>
            </a:r>
            <a:r>
              <a:rPr lang="zh-CN" altLang="en-US" sz="2000" dirty="0">
                <a:solidFill>
                  <a:srgbClr val="90152A"/>
                </a:solidFill>
              </a:rPr>
              <a:t> </a:t>
            </a:r>
            <a:r>
              <a:rPr lang="en-US" altLang="zh-CN" sz="2000" dirty="0">
                <a:solidFill>
                  <a:srgbClr val="90152A"/>
                </a:solidFill>
              </a:rPr>
              <a:t>--</a:t>
            </a:r>
            <a:r>
              <a:rPr lang="zh-CN" altLang="en-US" sz="2000" dirty="0">
                <a:solidFill>
                  <a:srgbClr val="90152A"/>
                </a:solidFill>
              </a:rPr>
              <a:t> </a:t>
            </a:r>
            <a:r>
              <a:rPr lang="en-US" altLang="zh-CN" sz="2000" dirty="0">
                <a:solidFill>
                  <a:srgbClr val="90152A"/>
                </a:solidFill>
              </a:rPr>
              <a:t>From</a:t>
            </a:r>
            <a:r>
              <a:rPr lang="zh-CN" altLang="en-US" sz="2000" dirty="0">
                <a:solidFill>
                  <a:srgbClr val="90152A"/>
                </a:solidFill>
              </a:rPr>
              <a:t> </a:t>
            </a:r>
            <a:r>
              <a:rPr lang="en-US" altLang="zh-CN" sz="2000" dirty="0">
                <a:solidFill>
                  <a:srgbClr val="90152A"/>
                </a:solidFill>
              </a:rPr>
              <a:t>Paper</a:t>
            </a:r>
            <a:r>
              <a:rPr lang="zh-CN" altLang="en-US" sz="2000" dirty="0">
                <a:solidFill>
                  <a:srgbClr val="90152A"/>
                </a:solidFill>
              </a:rPr>
              <a:t> </a:t>
            </a:r>
            <a:r>
              <a:rPr lang="en-US" altLang="zh-CN" sz="2000" dirty="0">
                <a:solidFill>
                  <a:srgbClr val="90152A"/>
                </a:solidFill>
              </a:rPr>
              <a:t>Perspective</a:t>
            </a:r>
          </a:p>
          <a:p>
            <a:pPr marL="342900" indent="-342900">
              <a:buFont typeface="Arial" panose="020B0604020202020204" pitchFamily="34" charset="0"/>
              <a:buChar char="•"/>
            </a:pPr>
            <a:r>
              <a:rPr lang="en-US" altLang="zh-CN" sz="2000" dirty="0"/>
              <a:t>36</a:t>
            </a:r>
            <a:r>
              <a:rPr lang="zh-CN" altLang="en-US" sz="2000" dirty="0"/>
              <a:t> </a:t>
            </a:r>
            <a:r>
              <a:rPr lang="en-US" altLang="zh-CN" sz="2000" dirty="0"/>
              <a:t>papers</a:t>
            </a:r>
            <a:r>
              <a:rPr lang="zh-CN" altLang="en-US" sz="2000" dirty="0"/>
              <a:t> </a:t>
            </a:r>
            <a:r>
              <a:rPr lang="en-US" altLang="zh-CN" sz="2000" dirty="0"/>
              <a:t>missing</a:t>
            </a:r>
            <a:r>
              <a:rPr lang="zh-CN" altLang="en-US" sz="2000" dirty="0"/>
              <a:t> </a:t>
            </a:r>
            <a:r>
              <a:rPr lang="en-US" altLang="zh-CN" sz="2000" dirty="0"/>
              <a:t>citations</a:t>
            </a:r>
            <a:r>
              <a:rPr lang="zh-CN" altLang="en-US" sz="2000" dirty="0"/>
              <a:t> </a:t>
            </a:r>
            <a:r>
              <a:rPr lang="en-US" altLang="zh-CN" sz="2000" dirty="0"/>
              <a:t>information</a:t>
            </a:r>
            <a:r>
              <a:rPr lang="zh-CN" altLang="en-US" sz="2000" dirty="0"/>
              <a:t> </a:t>
            </a:r>
            <a:r>
              <a:rPr lang="en-US" altLang="zh-CN" sz="2000" dirty="0"/>
              <a:t>in</a:t>
            </a:r>
            <a:r>
              <a:rPr lang="zh-CN" altLang="en-US" sz="2000" dirty="0"/>
              <a:t> </a:t>
            </a:r>
            <a:r>
              <a:rPr lang="en-US" altLang="zh-CN" sz="2000" dirty="0"/>
              <a:t>Scopus,</a:t>
            </a:r>
            <a:r>
              <a:rPr lang="zh-CN" altLang="en-US" sz="2000" dirty="0"/>
              <a:t> </a:t>
            </a:r>
            <a:r>
              <a:rPr lang="en-US" altLang="zh-CN" sz="2000" dirty="0"/>
              <a:t>other</a:t>
            </a:r>
            <a:r>
              <a:rPr lang="zh-CN" altLang="en-US" sz="2000" dirty="0"/>
              <a:t> </a:t>
            </a:r>
            <a:r>
              <a:rPr lang="en-US" altLang="zh-CN" sz="2000" dirty="0"/>
              <a:t>than</a:t>
            </a:r>
            <a:r>
              <a:rPr lang="zh-CN" altLang="en-US" sz="2000" dirty="0"/>
              <a:t> </a:t>
            </a:r>
            <a:r>
              <a:rPr lang="en-US" altLang="zh-CN" sz="2000" dirty="0"/>
              <a:t>them</a:t>
            </a:r>
            <a:r>
              <a:rPr lang="zh-CN" altLang="en-US" sz="2000" dirty="0"/>
              <a:t> </a:t>
            </a:r>
            <a:r>
              <a:rPr lang="en-US" altLang="zh-CN" sz="2000" dirty="0"/>
              <a:t>…</a:t>
            </a:r>
            <a:endParaRPr lang="en-US" altLang="zh-CN" sz="2000" dirty="0">
              <a:solidFill>
                <a:srgbClr val="90152A"/>
              </a:solidFill>
            </a:endParaRPr>
          </a:p>
          <a:p>
            <a:pPr marL="342900" indent="-342900">
              <a:buFont typeface="Arial" panose="020B0604020202020204" pitchFamily="34" charset="0"/>
              <a:buChar char="•"/>
            </a:pPr>
            <a:r>
              <a:rPr lang="en-US" altLang="zh-CN" sz="2000" dirty="0"/>
              <a:t>Published</a:t>
            </a:r>
            <a:r>
              <a:rPr lang="zh-CN" altLang="en-US" sz="2000" dirty="0"/>
              <a:t> </a:t>
            </a:r>
            <a:r>
              <a:rPr lang="en-US" altLang="zh-CN" sz="2000" dirty="0"/>
              <a:t>on</a:t>
            </a:r>
            <a:r>
              <a:rPr lang="zh-CN" altLang="en-US" sz="2000" dirty="0"/>
              <a:t> </a:t>
            </a:r>
            <a:r>
              <a:rPr lang="en-US" altLang="zh-CN" sz="2000" dirty="0"/>
              <a:t>top</a:t>
            </a:r>
            <a:r>
              <a:rPr lang="zh-CN" altLang="en-US" sz="2000" dirty="0"/>
              <a:t> </a:t>
            </a:r>
            <a:r>
              <a:rPr lang="en-US" altLang="zh-CN" sz="2000" dirty="0"/>
              <a:t>journals</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corresponding</a:t>
            </a:r>
            <a:r>
              <a:rPr lang="zh-CN" altLang="en-US" sz="2000" dirty="0"/>
              <a:t> </a:t>
            </a:r>
            <a:r>
              <a:rPr lang="en-US" altLang="zh-CN" sz="2000" dirty="0"/>
              <a:t>areas</a:t>
            </a:r>
            <a:endParaRPr lang="en-US" altLang="zh-CN" sz="2000" dirty="0">
              <a:solidFill>
                <a:srgbClr val="90152A"/>
              </a:solidFill>
            </a:endParaRPr>
          </a:p>
          <a:p>
            <a:pPr marL="342900" indent="-342900">
              <a:buFont typeface="Arial" panose="020B0604020202020204" pitchFamily="34" charset="0"/>
              <a:buChar char="•"/>
            </a:pPr>
            <a:r>
              <a:rPr lang="en-US" altLang="zh-CN" sz="2000" dirty="0"/>
              <a:t>Had</a:t>
            </a:r>
            <a:r>
              <a:rPr lang="zh-CN" altLang="en-US" sz="2000" dirty="0"/>
              <a:t> </a:t>
            </a:r>
            <a:r>
              <a:rPr lang="en-US" altLang="zh-CN" sz="2000" dirty="0"/>
              <a:t>low</a:t>
            </a:r>
            <a:r>
              <a:rPr lang="zh-CN" altLang="en-US" sz="2000" dirty="0"/>
              <a:t> </a:t>
            </a:r>
            <a:r>
              <a:rPr lang="en-US" altLang="zh-CN" sz="2000" dirty="0"/>
              <a:t>or</a:t>
            </a:r>
            <a:r>
              <a:rPr lang="zh-CN" altLang="en-US" sz="2000" dirty="0"/>
              <a:t> </a:t>
            </a:r>
            <a:r>
              <a:rPr lang="en-US" altLang="zh-CN" sz="2000" dirty="0"/>
              <a:t>zero</a:t>
            </a:r>
            <a:r>
              <a:rPr lang="zh-CN" altLang="en-US" sz="2000" dirty="0"/>
              <a:t> </a:t>
            </a:r>
            <a:r>
              <a:rPr lang="en-US" altLang="zh-CN" sz="2000" dirty="0"/>
              <a:t>academic</a:t>
            </a:r>
            <a:r>
              <a:rPr lang="zh-CN" altLang="en-US" sz="2000" dirty="0"/>
              <a:t> </a:t>
            </a:r>
            <a:r>
              <a:rPr lang="en-US" altLang="zh-CN" sz="2000" dirty="0"/>
              <a:t>and</a:t>
            </a:r>
            <a:r>
              <a:rPr lang="zh-CN" altLang="en-US" sz="2000" dirty="0"/>
              <a:t> </a:t>
            </a:r>
            <a:r>
              <a:rPr lang="en-US" altLang="zh-CN" sz="2000" dirty="0"/>
              <a:t>social</a:t>
            </a:r>
            <a:r>
              <a:rPr lang="zh-CN" altLang="en-US" sz="2000" dirty="0"/>
              <a:t> </a:t>
            </a:r>
            <a:r>
              <a:rPr lang="en-US" altLang="zh-CN" sz="2000" dirty="0"/>
              <a:t>activity</a:t>
            </a:r>
            <a:r>
              <a:rPr lang="zh-CN" altLang="en-US" sz="2000" dirty="0"/>
              <a:t> </a:t>
            </a:r>
            <a:r>
              <a:rPr lang="en-US" altLang="zh-CN" sz="2000" dirty="0"/>
              <a:t>records</a:t>
            </a:r>
            <a:r>
              <a:rPr lang="zh-CN" altLang="en-US" sz="2000" dirty="0"/>
              <a:t>  </a:t>
            </a:r>
            <a:r>
              <a:rPr lang="en-US" altLang="zh-CN" sz="2000" dirty="0"/>
              <a:t>for</a:t>
            </a:r>
            <a:r>
              <a:rPr lang="zh-CN" altLang="en-US" sz="2000" dirty="0"/>
              <a:t> </a:t>
            </a:r>
            <a:r>
              <a:rPr lang="en-US" altLang="zh-CN" sz="2000" dirty="0"/>
              <a:t>past</a:t>
            </a:r>
            <a:r>
              <a:rPr lang="zh-CN" altLang="en-US" sz="2000" dirty="0"/>
              <a:t> </a:t>
            </a:r>
            <a:r>
              <a:rPr lang="en-US" altLang="zh-CN" sz="2000" dirty="0"/>
              <a:t>3</a:t>
            </a:r>
            <a:r>
              <a:rPr lang="zh-CN" altLang="en-US" sz="2000" dirty="0"/>
              <a:t> </a:t>
            </a:r>
            <a:r>
              <a:rPr lang="en-US" altLang="zh-CN" sz="2000" dirty="0"/>
              <a:t>years</a:t>
            </a:r>
          </a:p>
          <a:p>
            <a:pPr marL="342900" indent="-342900">
              <a:buFont typeface="Arial" panose="020B0604020202020204" pitchFamily="34" charset="0"/>
              <a:buChar char="•"/>
            </a:pPr>
            <a:r>
              <a:rPr lang="en-US" altLang="zh-CN" sz="2000" dirty="0"/>
              <a:t>Other</a:t>
            </a:r>
            <a:r>
              <a:rPr lang="zh-CN" altLang="en-US" sz="2000" dirty="0"/>
              <a:t> </a:t>
            </a:r>
            <a:r>
              <a:rPr lang="en-US" altLang="zh-CN" sz="2000" dirty="0"/>
              <a:t>factors</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discovered</a:t>
            </a:r>
          </a:p>
          <a:p>
            <a:r>
              <a:rPr lang="zh-CN" altLang="en-US" sz="2000" dirty="0">
                <a:solidFill>
                  <a:srgbClr val="90152A"/>
                </a:solidFill>
              </a:rPr>
              <a:t> </a:t>
            </a:r>
            <a:endParaRPr lang="en-US" altLang="zh-CN" sz="2000" dirty="0">
              <a:solidFill>
                <a:srgbClr val="90152A"/>
              </a:solidFill>
            </a:endParaRPr>
          </a:p>
        </p:txBody>
      </p:sp>
      <p:graphicFrame>
        <p:nvGraphicFramePr>
          <p:cNvPr id="10" name="Table 9">
            <a:extLst>
              <a:ext uri="{FF2B5EF4-FFF2-40B4-BE49-F238E27FC236}">
                <a16:creationId xmlns:a16="http://schemas.microsoft.com/office/drawing/2014/main" id="{E99AFC6A-F188-DD49-A4D0-C4C1C99609F3}"/>
              </a:ext>
            </a:extLst>
          </p:cNvPr>
          <p:cNvGraphicFramePr>
            <a:graphicFrameLocks noGrp="1"/>
          </p:cNvGraphicFramePr>
          <p:nvPr>
            <p:extLst>
              <p:ext uri="{D42A27DB-BD31-4B8C-83A1-F6EECF244321}">
                <p14:modId xmlns:p14="http://schemas.microsoft.com/office/powerpoint/2010/main" val="3245820677"/>
              </p:ext>
            </p:extLst>
          </p:nvPr>
        </p:nvGraphicFramePr>
        <p:xfrm>
          <a:off x="243444" y="2962386"/>
          <a:ext cx="8904106" cy="685800"/>
        </p:xfrm>
        <a:graphic>
          <a:graphicData uri="http://schemas.openxmlformats.org/drawingml/2006/table">
            <a:tbl>
              <a:tblPr firstRow="1" bandRow="1">
                <a:tableStyleId>{21E4AEA4-8DFA-4A89-87EB-49C32662AFE0}</a:tableStyleId>
              </a:tblPr>
              <a:tblGrid>
                <a:gridCol w="1841275">
                  <a:extLst>
                    <a:ext uri="{9D8B030D-6E8A-4147-A177-3AD203B41FA5}">
                      <a16:colId xmlns:a16="http://schemas.microsoft.com/office/drawing/2014/main" val="4272528276"/>
                    </a:ext>
                  </a:extLst>
                </a:gridCol>
                <a:gridCol w="1160952">
                  <a:extLst>
                    <a:ext uri="{9D8B030D-6E8A-4147-A177-3AD203B41FA5}">
                      <a16:colId xmlns:a16="http://schemas.microsoft.com/office/drawing/2014/main" val="2078708049"/>
                    </a:ext>
                  </a:extLst>
                </a:gridCol>
                <a:gridCol w="757404">
                  <a:extLst>
                    <a:ext uri="{9D8B030D-6E8A-4147-A177-3AD203B41FA5}">
                      <a16:colId xmlns:a16="http://schemas.microsoft.com/office/drawing/2014/main" val="119957730"/>
                    </a:ext>
                  </a:extLst>
                </a:gridCol>
                <a:gridCol w="493842">
                  <a:extLst>
                    <a:ext uri="{9D8B030D-6E8A-4147-A177-3AD203B41FA5}">
                      <a16:colId xmlns:a16="http://schemas.microsoft.com/office/drawing/2014/main" val="4173819123"/>
                    </a:ext>
                  </a:extLst>
                </a:gridCol>
                <a:gridCol w="774324">
                  <a:extLst>
                    <a:ext uri="{9D8B030D-6E8A-4147-A177-3AD203B41FA5}">
                      <a16:colId xmlns:a16="http://schemas.microsoft.com/office/drawing/2014/main" val="3116160866"/>
                    </a:ext>
                  </a:extLst>
                </a:gridCol>
                <a:gridCol w="709552">
                  <a:extLst>
                    <a:ext uri="{9D8B030D-6E8A-4147-A177-3AD203B41FA5}">
                      <a16:colId xmlns:a16="http://schemas.microsoft.com/office/drawing/2014/main" val="2676778743"/>
                    </a:ext>
                  </a:extLst>
                </a:gridCol>
                <a:gridCol w="761647">
                  <a:extLst>
                    <a:ext uri="{9D8B030D-6E8A-4147-A177-3AD203B41FA5}">
                      <a16:colId xmlns:a16="http://schemas.microsoft.com/office/drawing/2014/main" val="881304446"/>
                    </a:ext>
                  </a:extLst>
                </a:gridCol>
                <a:gridCol w="914624">
                  <a:extLst>
                    <a:ext uri="{9D8B030D-6E8A-4147-A177-3AD203B41FA5}">
                      <a16:colId xmlns:a16="http://schemas.microsoft.com/office/drawing/2014/main" val="1403843331"/>
                    </a:ext>
                  </a:extLst>
                </a:gridCol>
                <a:gridCol w="817694">
                  <a:extLst>
                    <a:ext uri="{9D8B030D-6E8A-4147-A177-3AD203B41FA5}">
                      <a16:colId xmlns:a16="http://schemas.microsoft.com/office/drawing/2014/main" val="854966229"/>
                    </a:ext>
                  </a:extLst>
                </a:gridCol>
                <a:gridCol w="672792">
                  <a:extLst>
                    <a:ext uri="{9D8B030D-6E8A-4147-A177-3AD203B41FA5}">
                      <a16:colId xmlns:a16="http://schemas.microsoft.com/office/drawing/2014/main" val="1017254410"/>
                    </a:ext>
                  </a:extLst>
                </a:gridCol>
              </a:tblGrid>
              <a:tr h="634525">
                <a:tc>
                  <a:txBody>
                    <a:bodyPr/>
                    <a:lstStyle/>
                    <a:p>
                      <a:r>
                        <a:rPr lang="en-US" altLang="zh-CN" sz="1300" dirty="0"/>
                        <a:t>Paper</a:t>
                      </a:r>
                      <a:r>
                        <a:rPr lang="zh-CN" altLang="en-US" sz="1300" dirty="0"/>
                        <a:t> </a:t>
                      </a:r>
                      <a:r>
                        <a:rPr lang="en-US" altLang="zh-CN" sz="1300" dirty="0"/>
                        <a:t>Name</a:t>
                      </a:r>
                      <a:endParaRPr lang="en-US" sz="1300" dirty="0"/>
                    </a:p>
                  </a:txBody>
                  <a:tcPr/>
                </a:tc>
                <a:tc>
                  <a:txBody>
                    <a:bodyPr/>
                    <a:lstStyle/>
                    <a:p>
                      <a:r>
                        <a:rPr lang="en-US" altLang="zh-CN" sz="1300" dirty="0"/>
                        <a:t>Journal</a:t>
                      </a:r>
                      <a:endParaRPr lang="en-US" sz="1300" dirty="0"/>
                    </a:p>
                  </a:txBody>
                  <a:tcPr/>
                </a:tc>
                <a:tc>
                  <a:txBody>
                    <a:bodyPr/>
                    <a:lstStyle/>
                    <a:p>
                      <a:r>
                        <a:rPr lang="en-US" altLang="zh-CN" sz="1300" dirty="0"/>
                        <a:t>Journal</a:t>
                      </a:r>
                      <a:r>
                        <a:rPr lang="zh-CN" altLang="en-US" sz="1300" dirty="0"/>
                        <a:t> </a:t>
                      </a:r>
                      <a:r>
                        <a:rPr lang="en-US" altLang="zh-CN" sz="1300" dirty="0"/>
                        <a:t>Ranking</a:t>
                      </a:r>
                      <a:endParaRPr lang="en-US" sz="1300" dirty="0"/>
                    </a:p>
                  </a:txBody>
                  <a:tcPr/>
                </a:tc>
                <a:tc>
                  <a:txBody>
                    <a:bodyPr/>
                    <a:lstStyle/>
                    <a:p>
                      <a:r>
                        <a:rPr lang="en-US" altLang="zh-CN" sz="1300" dirty="0"/>
                        <a:t>Year</a:t>
                      </a:r>
                      <a:endParaRPr lang="en-US" sz="1300" dirty="0"/>
                    </a:p>
                  </a:txBody>
                  <a:tcPr/>
                </a:tc>
                <a:tc>
                  <a:txBody>
                    <a:bodyPr/>
                    <a:lstStyle/>
                    <a:p>
                      <a:r>
                        <a:rPr lang="en-US" altLang="zh-CN" sz="1300" dirty="0"/>
                        <a:t>Paper</a:t>
                      </a:r>
                      <a:r>
                        <a:rPr lang="zh-CN" altLang="en-US" sz="1300" dirty="0"/>
                        <a:t> </a:t>
                      </a:r>
                      <a:r>
                        <a:rPr lang="en-US" altLang="zh-CN" sz="1300" dirty="0"/>
                        <a:t>Citation</a:t>
                      </a:r>
                      <a:endParaRPr lang="en-US" sz="1300" dirty="0"/>
                    </a:p>
                  </a:txBody>
                  <a:tcPr/>
                </a:tc>
                <a:tc>
                  <a:txBody>
                    <a:bodyPr/>
                    <a:lstStyle/>
                    <a:p>
                      <a:r>
                        <a:rPr lang="en-US" altLang="zh-CN" sz="1300" dirty="0"/>
                        <a:t>Author</a:t>
                      </a:r>
                      <a:r>
                        <a:rPr lang="zh-CN" altLang="en-US" sz="1300" dirty="0"/>
                        <a:t> </a:t>
                      </a:r>
                      <a:r>
                        <a:rPr lang="en-US" altLang="zh-CN" sz="1300" dirty="0"/>
                        <a:t>H</a:t>
                      </a:r>
                      <a:r>
                        <a:rPr lang="zh-CN" altLang="en-US" sz="1300" dirty="0"/>
                        <a:t> </a:t>
                      </a:r>
                      <a:r>
                        <a:rPr lang="en-US" altLang="zh-CN" sz="1300" dirty="0"/>
                        <a:t>Index</a:t>
                      </a:r>
                      <a:endParaRPr lang="en-US" sz="1300" dirty="0"/>
                    </a:p>
                  </a:txBody>
                  <a:tcPr/>
                </a:tc>
                <a:tc>
                  <a:txBody>
                    <a:bodyPr/>
                    <a:lstStyle/>
                    <a:p>
                      <a:r>
                        <a:rPr lang="en-US" altLang="zh-CN" sz="1300" dirty="0"/>
                        <a:t>Author</a:t>
                      </a:r>
                      <a:r>
                        <a:rPr lang="zh-CN" altLang="en-US" sz="1300" dirty="0"/>
                        <a:t> </a:t>
                      </a:r>
                      <a:r>
                        <a:rPr lang="en-US" altLang="zh-CN" sz="1300" dirty="0"/>
                        <a:t>Citation</a:t>
                      </a:r>
                      <a:endParaRPr lang="en-US" sz="1300" dirty="0"/>
                    </a:p>
                  </a:txBody>
                  <a:tcPr/>
                </a:tc>
                <a:tc>
                  <a:txBody>
                    <a:bodyPr/>
                    <a:lstStyle/>
                    <a:p>
                      <a:r>
                        <a:rPr lang="en-US" altLang="zh-CN" sz="1300" dirty="0"/>
                        <a:t>Full</a:t>
                      </a:r>
                      <a:r>
                        <a:rPr lang="zh-CN" altLang="en-US" sz="1300" dirty="0"/>
                        <a:t> </a:t>
                      </a:r>
                      <a:r>
                        <a:rPr lang="en-US" altLang="zh-CN" sz="1300" dirty="0"/>
                        <a:t>Text</a:t>
                      </a:r>
                      <a:r>
                        <a:rPr lang="zh-CN" altLang="en-US" sz="1300" dirty="0"/>
                        <a:t> </a:t>
                      </a:r>
                      <a:r>
                        <a:rPr lang="en-US" altLang="zh-CN" sz="1300" dirty="0"/>
                        <a:t>View</a:t>
                      </a:r>
                      <a:r>
                        <a:rPr lang="zh-CN" altLang="en-US" sz="1300" dirty="0"/>
                        <a:t> </a:t>
                      </a:r>
                      <a:r>
                        <a:rPr lang="en-US" altLang="zh-CN" sz="1300" dirty="0"/>
                        <a:t>#</a:t>
                      </a:r>
                      <a:endParaRPr lang="en-US" sz="1300" dirty="0"/>
                    </a:p>
                  </a:txBody>
                  <a:tcPr/>
                </a:tc>
                <a:tc>
                  <a:txBody>
                    <a:bodyPr/>
                    <a:lstStyle/>
                    <a:p>
                      <a:r>
                        <a:rPr lang="en-US" altLang="zh-CN" sz="1300" dirty="0"/>
                        <a:t>Mention</a:t>
                      </a:r>
                    </a:p>
                    <a:p>
                      <a:r>
                        <a:rPr lang="en-US" altLang="zh-CN" sz="1300" dirty="0"/>
                        <a:t>#</a:t>
                      </a:r>
                      <a:endParaRPr lang="en-US" sz="1300" dirty="0"/>
                    </a:p>
                  </a:txBody>
                  <a:tcPr/>
                </a:tc>
                <a:tc>
                  <a:txBody>
                    <a:bodyPr/>
                    <a:lstStyle/>
                    <a:p>
                      <a:r>
                        <a:rPr lang="en-US" altLang="zh-CN" sz="1300" dirty="0"/>
                        <a:t>Social</a:t>
                      </a:r>
                      <a:r>
                        <a:rPr lang="zh-CN" altLang="en-US" sz="1300" dirty="0"/>
                        <a:t> </a:t>
                      </a:r>
                      <a:r>
                        <a:rPr lang="en-US" altLang="zh-CN" sz="1300" dirty="0"/>
                        <a:t>Media#</a:t>
                      </a:r>
                      <a:endParaRPr lang="en-US" sz="1300" dirty="0"/>
                    </a:p>
                  </a:txBody>
                  <a:tcPr/>
                </a:tc>
                <a:extLst>
                  <a:ext uri="{0D108BD9-81ED-4DB2-BD59-A6C34878D82A}">
                    <a16:rowId xmlns:a16="http://schemas.microsoft.com/office/drawing/2014/main" val="663442068"/>
                  </a:ext>
                </a:extLst>
              </a:tr>
            </a:tbl>
          </a:graphicData>
        </a:graphic>
      </p:graphicFrame>
      <p:pic>
        <p:nvPicPr>
          <p:cNvPr id="5" name="Picture 4">
            <a:extLst>
              <a:ext uri="{FF2B5EF4-FFF2-40B4-BE49-F238E27FC236}">
                <a16:creationId xmlns:a16="http://schemas.microsoft.com/office/drawing/2014/main" id="{087F8E57-0089-7445-8924-F54A8AF5ABBA}"/>
              </a:ext>
            </a:extLst>
          </p:cNvPr>
          <p:cNvPicPr>
            <a:picLocks noChangeAspect="1"/>
          </p:cNvPicPr>
          <p:nvPr/>
        </p:nvPicPr>
        <p:blipFill>
          <a:blip r:embed="rId3"/>
          <a:stretch>
            <a:fillRect/>
          </a:stretch>
        </p:blipFill>
        <p:spPr>
          <a:xfrm>
            <a:off x="0" y="3645705"/>
            <a:ext cx="8890477" cy="2427100"/>
          </a:xfrm>
          <a:prstGeom prst="rect">
            <a:avLst/>
          </a:prstGeom>
        </p:spPr>
      </p:pic>
    </p:spTree>
    <p:extLst>
      <p:ext uri="{BB962C8B-B14F-4D97-AF65-F5344CB8AC3E}">
        <p14:creationId xmlns:p14="http://schemas.microsoft.com/office/powerpoint/2010/main" val="1990852477"/>
      </p:ext>
    </p:extLst>
  </p:cSld>
  <p:clrMapOvr>
    <a:masterClrMapping/>
  </p:clrMapOvr>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38942</TotalTime>
  <Words>987</Words>
  <Application>Microsoft Macintosh PowerPoint</Application>
  <PresentationFormat>On-screen Show (4:3)</PresentationFormat>
  <Paragraphs>179</Paragraphs>
  <Slides>11</Slides>
  <Notes>11</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11</vt:i4>
      </vt:variant>
    </vt:vector>
  </HeadingPairs>
  <TitlesOfParts>
    <vt:vector size="24" baseType="lpstr">
      <vt:lpstr>Arial</vt:lpstr>
      <vt:lpstr>Calibri</vt:lpstr>
      <vt:lpstr>Century Gothic</vt:lpstr>
      <vt:lpstr>Times New Roman</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Information Selection Workflow</vt:lpstr>
      <vt:lpstr>Information Source One: Scopus DB</vt:lpstr>
      <vt:lpstr>Information Source One: Scopus DB</vt:lpstr>
      <vt:lpstr>Information Source Two: SJR Site</vt:lpstr>
      <vt:lpstr>Information Source Three: CWUR Site</vt:lpstr>
      <vt:lpstr>One Deep Dive on Validating paper’s creditability</vt:lpstr>
      <vt:lpstr>One Deep Dive on Validating paper’s creditability</vt:lpstr>
      <vt:lpstr>One Deep Dive on Validating paper’s creditability</vt:lpstr>
      <vt:lpstr>One Deep Dive on Validating paper’s creditability</vt:lpstr>
      <vt:lpstr>Future Work</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Yu Yangyang</cp:lastModifiedBy>
  <cp:revision>1016</cp:revision>
  <cp:lastPrinted>2016-08-09T14:57:31Z</cp:lastPrinted>
  <dcterms:created xsi:type="dcterms:W3CDTF">2013-11-01T14:42:31Z</dcterms:created>
  <dcterms:modified xsi:type="dcterms:W3CDTF">2020-05-19T19:22:25Z</dcterms:modified>
</cp:coreProperties>
</file>