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media/image1.svg" ContentType="image/svg+xml"/>
  <Override PartName="/ppt/media/image10.svg" ContentType="image/svg+xml"/>
  <Override PartName="/ppt/media/image1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47"/>
  </p:handoutMasterIdLst>
  <p:sldIdLst>
    <p:sldId id="256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257" r:id="rId18"/>
    <p:sldId id="258" r:id="rId19"/>
    <p:sldId id="263" r:id="rId20"/>
    <p:sldId id="297" r:id="rId21"/>
    <p:sldId id="309" r:id="rId22"/>
    <p:sldId id="288" r:id="rId23"/>
    <p:sldId id="299" r:id="rId24"/>
    <p:sldId id="298" r:id="rId25"/>
    <p:sldId id="345" r:id="rId26"/>
    <p:sldId id="300" r:id="rId27"/>
    <p:sldId id="344" r:id="rId28"/>
    <p:sldId id="290" r:id="rId29"/>
    <p:sldId id="289" r:id="rId30"/>
    <p:sldId id="293" r:id="rId31"/>
    <p:sldId id="296" r:id="rId32"/>
    <p:sldId id="294" r:id="rId33"/>
    <p:sldId id="305" r:id="rId34"/>
    <p:sldId id="302" r:id="rId35"/>
    <p:sldId id="291" r:id="rId36"/>
    <p:sldId id="292" r:id="rId37"/>
    <p:sldId id="301" r:id="rId38"/>
    <p:sldId id="303" r:id="rId39"/>
    <p:sldId id="304" r:id="rId40"/>
    <p:sldId id="306" r:id="rId41"/>
    <p:sldId id="308" r:id="rId42"/>
    <p:sldId id="307" r:id="rId43"/>
    <p:sldId id="346" r:id="rId44"/>
    <p:sldId id="347" r:id="rId45"/>
    <p:sldId id="270" r:id="rId46"/>
  </p:sldIdLst>
  <p:sldSz cx="12192000" cy="6858000"/>
  <p:notesSz cx="6858000" cy="9144000"/>
  <p:embeddedFontLst>
    <p:embeddedFont>
      <p:font typeface="方正清刻本悦宋简体" panose="02000000000000000000" pitchFamily="2" charset="-122"/>
      <p:regular r:id="rId51"/>
    </p:embeddedFont>
    <p:embeddedFont>
      <p:font typeface="仿宋" panose="02010609060101010101" charset="-122"/>
      <p:regular r:id="rId52"/>
    </p:embeddedFont>
    <p:embeddedFont>
      <p:font typeface="Century Gothic" panose="020B0502020202020204" pitchFamily="34" charset="0"/>
      <p:regular r:id="rId53"/>
      <p:bold r:id="rId54"/>
      <p:italic r:id="rId55"/>
      <p:boldItalic r:id="rId56"/>
    </p:embeddedFont>
    <p:embeddedFont>
      <p:font typeface="微软雅黑" panose="020B0503020204020204" charset="-122"/>
      <p:regular r:id="rId57"/>
    </p:embeddedFont>
    <p:embeddedFont>
      <p:font typeface="Calibri" panose="020F0502020204030204" charset="0"/>
      <p:regular r:id="rId58"/>
      <p:bold r:id="rId59"/>
      <p:italic r:id="rId60"/>
      <p:boldItalic r:id="rId61"/>
    </p:embeddedFont>
    <p:embeddedFont>
      <p:font typeface="等线" panose="02010600030101010101" charset="-122"/>
      <p:regular r:id="rId62"/>
    </p:embeddedFont>
    <p:embeddedFont>
      <p:font typeface="Lucida Handwriting" panose="03010101010101010101" charset="0"/>
      <p:regular r:id="rId63"/>
      <p:italic r:id="rId6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BD7"/>
    <a:srgbClr val="4A5A69"/>
    <a:srgbClr val="92A3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4" Type="http://schemas.openxmlformats.org/officeDocument/2006/relationships/font" Target="fonts/font14.fntdata"/><Relationship Id="rId63" Type="http://schemas.openxmlformats.org/officeDocument/2006/relationships/font" Target="fonts/font13.fntdata"/><Relationship Id="rId62" Type="http://schemas.openxmlformats.org/officeDocument/2006/relationships/font" Target="fonts/font12.fntdata"/><Relationship Id="rId61" Type="http://schemas.openxmlformats.org/officeDocument/2006/relationships/font" Target="fonts/font11.fntdata"/><Relationship Id="rId60" Type="http://schemas.openxmlformats.org/officeDocument/2006/relationships/font" Target="fonts/font10.fntdata"/><Relationship Id="rId6" Type="http://schemas.openxmlformats.org/officeDocument/2006/relationships/slide" Target="slides/slide4.xml"/><Relationship Id="rId59" Type="http://schemas.openxmlformats.org/officeDocument/2006/relationships/font" Target="fonts/font9.fntdata"/><Relationship Id="rId58" Type="http://schemas.openxmlformats.org/officeDocument/2006/relationships/font" Target="fonts/font8.fntdata"/><Relationship Id="rId57" Type="http://schemas.openxmlformats.org/officeDocument/2006/relationships/font" Target="fonts/font7.fntdata"/><Relationship Id="rId56" Type="http://schemas.openxmlformats.org/officeDocument/2006/relationships/font" Target="fonts/font6.fntdata"/><Relationship Id="rId55" Type="http://schemas.openxmlformats.org/officeDocument/2006/relationships/font" Target="fonts/font5.fntdata"/><Relationship Id="rId54" Type="http://schemas.openxmlformats.org/officeDocument/2006/relationships/font" Target="fonts/font4.fntdata"/><Relationship Id="rId53" Type="http://schemas.openxmlformats.org/officeDocument/2006/relationships/font" Target="fonts/font3.fntdata"/><Relationship Id="rId52" Type="http://schemas.openxmlformats.org/officeDocument/2006/relationships/font" Target="fonts/font2.fntdata"/><Relationship Id="rId51" Type="http://schemas.openxmlformats.org/officeDocument/2006/relationships/font" Target="fonts/font1.fntdata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5014A-BDC5-4345-998B-2EDA94B21F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A59D1-CE3A-45B4-B4E9-4C410C6D12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4.png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sv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7.png"/><Relationship Id="rId7" Type="http://schemas.openxmlformats.org/officeDocument/2006/relationships/image" Target="../media/image9.sv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8.png"/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1" Type="http://schemas.openxmlformats.org/officeDocument/2006/relationships/image" Target="../media/image10.sv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svg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75561" y="2820276"/>
            <a:ext cx="704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第一次高数沙龙讲座</a:t>
            </a:r>
            <a:endParaRPr lang="zh-CN" altLang="en-US" sz="60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80066" y="3708881"/>
            <a:ext cx="403186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2A3B8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信计</a:t>
            </a:r>
            <a:r>
              <a:rPr lang="en-US" altLang="zh-CN" sz="2400" dirty="0">
                <a:solidFill>
                  <a:srgbClr val="92A3B8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001</a:t>
            </a:r>
            <a:r>
              <a:rPr lang="zh-CN" altLang="en-US" sz="2400" dirty="0">
                <a:solidFill>
                  <a:srgbClr val="92A3B8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陈子期</a:t>
            </a:r>
            <a:endParaRPr lang="en-US" altLang="zh-CN" sz="2400" dirty="0">
              <a:solidFill>
                <a:srgbClr val="92A3B8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ctr"/>
            <a:r>
              <a:rPr lang="zh-CN" altLang="en-US" sz="2400" dirty="0">
                <a:solidFill>
                  <a:srgbClr val="92A3B8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经统</a:t>
            </a:r>
            <a:r>
              <a:rPr lang="en-US" altLang="zh-CN" sz="2400" dirty="0">
                <a:solidFill>
                  <a:srgbClr val="92A3B8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001</a:t>
            </a:r>
            <a:r>
              <a:rPr lang="zh-CN" altLang="en-US" sz="2400" dirty="0">
                <a:solidFill>
                  <a:srgbClr val="92A3B8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李名</a:t>
            </a:r>
            <a:endParaRPr lang="zh-CN" altLang="en-US" sz="2400" dirty="0">
              <a:solidFill>
                <a:srgbClr val="92A3B8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693252" y="412385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266689" y="412385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89696" y="3235264"/>
            <a:ext cx="43078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Cauchy</a:t>
            </a:r>
            <a:r>
              <a:rPr lang="zh-CN" altLang="en-US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收敛准则</a:t>
            </a:r>
            <a:endParaRPr lang="zh-CN" altLang="en-US" sz="4400" spc="3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03</a:t>
            </a:r>
            <a:endParaRPr lang="zh-CN" altLang="en-US" sz="44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7455" y="1673860"/>
            <a:ext cx="4277360" cy="6883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8130"/>
            <a:ext cx="11910060" cy="25857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5490" y="1379855"/>
            <a:ext cx="1602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3.1</a:t>
            </a:r>
            <a:endParaRPr lang="en-US" altLang="zh-CN" sz="3600" b="1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799590"/>
            <a:ext cx="11113770" cy="9124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t="2257" r="275"/>
          <a:stretch>
            <a:fillRect/>
          </a:stretch>
        </p:blipFill>
        <p:spPr>
          <a:xfrm>
            <a:off x="226060" y="2937510"/>
            <a:ext cx="11297285" cy="30372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6060" y="1233170"/>
            <a:ext cx="1602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3.2</a:t>
            </a:r>
            <a:endParaRPr lang="en-US" altLang="zh-CN" sz="3600" b="1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76486" y="3173669"/>
            <a:ext cx="25476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Stolz</a:t>
            </a:r>
            <a:r>
              <a:rPr lang="zh-CN" altLang="en-US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定理</a:t>
            </a:r>
            <a:endParaRPr lang="zh-CN" altLang="en-US" sz="4400" spc="3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04</a:t>
            </a:r>
            <a:endParaRPr lang="zh-CN" altLang="en-US" sz="44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7250" y="1046480"/>
            <a:ext cx="30943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Stolz</a:t>
            </a:r>
            <a:r>
              <a:rPr lang="zh-CN" altLang="en-US" sz="4400" b="1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定理</a:t>
            </a:r>
            <a:endParaRPr lang="zh-CN" altLang="en-US" sz="4400" b="1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715135" y="2073910"/>
                <a:ext cx="9415145" cy="3198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</a:t>
                </a:r>
                <a:r>
                  <a:rPr lang="zh-CN" altLang="en-US" sz="320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仿宋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仿宋" panose="02010609060101010101" charset="-122"/>
                            <a:cs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仿宋" panose="02010609060101010101" charset="-122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320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从某项开始严格单调递增且趋于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+∞</m:t>
                    </m:r>
                  </m:oMath>
                </a14:m>
                <a:r>
                  <a:rPr lang="zh-CN" altLang="en-US" sz="320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，那么，对于任意数列</a:t>
                </a:r>
                <a:r>
                  <a:rPr lang="en-US" altLang="zh-CN" sz="320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仿宋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仿宋" panose="02010609060101010101" charset="-122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仿宋" panose="02010609060101010101" charset="-122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320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</a:t>
                </a:r>
                <a:r>
                  <a:rPr lang="zh-CN" altLang="en-US" sz="320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，只要有</a:t>
                </a:r>
                <a:endParaRPr lang="zh-CN" altLang="en-US" sz="32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仿宋" panose="02010609060101010101" charset="-122"/>
                              <a:cs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ea typeface="仿宋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latin typeface="Cambria Math" panose="02040503050406030204" pitchFamily="18" charset="0"/>
                                  <a:ea typeface="仿宋" panose="02010609060101010101" charset="-122"/>
                                  <a:cs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仿宋" panose="02010609060101010101" charset="-122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ea typeface="仿宋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  <a:ea typeface="仿宋" panose="02010609060101010101" charset="-122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  <a:ea typeface="仿宋" panose="02010609060101010101" charset="-122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  <a:ea typeface="仿宋" panose="02010609060101010101" charset="-122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仿宋" panose="02010609060101010101" charset="-122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  <a:ea typeface="仿宋" panose="02010609060101010101" charset="-122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  <a:ea typeface="仿宋" panose="02010609060101010101" charset="-122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  <a:ea typeface="仿宋" panose="02010609060101010101" charset="-122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  <a:ea typeface="仿宋" panose="02010609060101010101" charset="-122"/>
                                      <a:cs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  <a:ea typeface="仿宋" panose="02010609060101010101" charset="-122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  <a:ea typeface="仿宋" panose="02010609060101010101" charset="-122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  <a:ea typeface="仿宋" panose="02010609060101010101" charset="-122"/>
                                      <a:cs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  <a:ea typeface="仿宋" panose="02010609060101010101" charset="-122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仿宋" panose="02010609060101010101" charset="-122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  <a:ea typeface="仿宋" panose="02010609060101010101" charset="-122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  <a:ea typeface="仿宋" panose="02010609060101010101" charset="-122"/>
                                      <a:cs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  <a:ea typeface="仿宋" panose="02010609060101010101" charset="-122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  <a:ea typeface="仿宋" panose="02010609060101010101" charset="-122"/>
                                      <a:cs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  <a:ea typeface="仿宋" panose="02010609060101010101" charset="-122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sz="3200" i="1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仿宋" panose="02010609060101010101" charset="-122"/>
                          <a:cs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32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r>
                  <a:rPr lang="zh-CN" altLang="en-US" sz="320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就有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仿宋" panose="02010609060101010101" charset="-122"/>
                            <a:cs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ea typeface="仿宋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  <a:ea typeface="仿宋" panose="02010609060101010101" charset="-122"/>
                                <a:cs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仿宋" panose="02010609060101010101" charset="-122"/>
                                <a:cs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ea typeface="仿宋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  <a:ea typeface="仿宋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  <a:ea typeface="仿宋" panose="02010609060101010101" charset="-122"/>
                                    <a:cs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  <a:ea typeface="仿宋" panose="02010609060101010101" charset="-122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  <a:ea typeface="仿宋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  <a:ea typeface="仿宋" panose="02010609060101010101" charset="-122"/>
                                    <a:cs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  <a:ea typeface="仿宋" panose="02010609060101010101" charset="-122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32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ea typeface="仿宋" panose="02010609060101010101" charset="-122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zh-CN" altLang="en-US" sz="320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，这里的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ea typeface="仿宋" panose="02010609060101010101" charset="-122"/>
                        <a:cs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320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可以是实数，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+∞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，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−∞</m:t>
                    </m:r>
                  </m:oMath>
                </a14:m>
                <a:endParaRPr lang="zh-CN" altLang="en-US" sz="32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endParaRPr lang="zh-CN" altLang="en-US" sz="32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135" y="2073910"/>
                <a:ext cx="9415145" cy="319849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8330" y="1000760"/>
            <a:ext cx="28340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4400" b="1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4.1</a:t>
            </a:r>
            <a:endParaRPr lang="en-US" altLang="zh-CN" sz="4400" b="1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546350" y="861060"/>
                <a:ext cx="7099300" cy="104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计算：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仿宋" panose="02010609060101010101" charset="-122"/>
                            <a:cs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  <a:ea typeface="仿宋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600">
                                <a:latin typeface="Cambria Math" panose="02040503050406030204" pitchFamily="18" charset="0"/>
                                <a:ea typeface="仿宋" panose="02010609060101010101" charset="-122"/>
                                <a:cs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600" i="1">
                                <a:latin typeface="Cambria Math" panose="02040503050406030204" pitchFamily="18" charset="0"/>
                                <a:ea typeface="仿宋" panose="02010609060101010101" charset="-122"/>
                                <a:cs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  <a:ea typeface="仿宋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  <a:ea typeface="仿宋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  <a:ea typeface="仿宋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+⋯+</m:t>
                            </m:r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  <a:ea typeface="仿宋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（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仿宋" panose="02010609060101010101" charset="-122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仿宋" panose="02010609060101010101" charset="-122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仿宋" panose="02010609060101010101" charset="-122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）</m:t>
                                </m:r>
                              </m:e>
                              <m:sup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  <a:ea typeface="仿宋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仿宋" panose="02010609060101010101" charset="-122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altLang="zh-CN" sz="3600" i="1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350" y="861060"/>
                <a:ext cx="7099300" cy="104838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116330" y="2327910"/>
                <a:ext cx="9730740" cy="187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</a:t>
                </a:r>
                <a:r>
                  <a:rPr lang="zh-CN" altLang="en-US" sz="280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解：令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charset="-122"/>
                            <a:cs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charset="-122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charset="-122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80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，显然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仿宋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仿宋" panose="02010609060101010101" charset="-122"/>
                            <a:cs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仿宋" panose="02010609060101010101" charset="-122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80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严格单调递增且趋于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+∞</m:t>
                    </m:r>
                  </m:oMath>
                </a14:m>
                <a:r>
                  <a:rPr lang="zh-CN" altLang="en-US" sz="280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</a:t>
                </a:r>
                <a:endParaRPr lang="zh-CN" altLang="en-US" sz="28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r>
                  <a:rPr lang="zh-CN" altLang="en-US" sz="280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对于数列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charset="-122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charset="-122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仿宋" panose="02010609060101010101" charset="-122"/>
                        <a:cs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charset="-122"/>
                            <a:cs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charset="-122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charset="-122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）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,</a:t>
                </a:r>
                <a:r>
                  <a:rPr lang="zh-CN" altLang="en-US" sz="280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有</a:t>
                </a:r>
                <a:endParaRPr lang="zh-CN" altLang="en-US" sz="28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仿宋" panose="02010609060101010101" charset="-122"/>
                              <a:cs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仿宋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  <a:ea typeface="仿宋" panose="02010609060101010101" charset="-122"/>
                                  <a:cs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仿宋" panose="02010609060101010101" charset="-122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仿宋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仿宋" panose="02010609060101010101" charset="-122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仿宋" panose="02010609060101010101" charset="-122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仿宋" panose="02010609060101010101" charset="-122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仿宋" panose="02010609060101010101" charset="-122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仿宋" panose="02010609060101010101" charset="-122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仿宋" panose="02010609060101010101" charset="-122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仿宋" panose="02010609060101010101" charset="-122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仿宋" panose="02010609060101010101" charset="-122"/>
                                      <a:cs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仿宋" panose="02010609060101010101" charset="-122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仿宋" panose="02010609060101010101" charset="-122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仿宋" panose="02010609060101010101" charset="-122"/>
                                      <a:cs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仿宋" panose="02010609060101010101" charset="-122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仿宋" panose="02010609060101010101" charset="-122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仿宋" panose="02010609060101010101" charset="-122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仿宋" panose="02010609060101010101" charset="-122"/>
                                      <a:cs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仿宋" panose="02010609060101010101" charset="-122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仿宋" panose="02010609060101010101" charset="-122"/>
                                      <a:cs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仿宋" panose="02010609060101010101" charset="-122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sz="2800" i="1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CN" sz="28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30" y="2327910"/>
                <a:ext cx="9730740" cy="18719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997075" y="4312920"/>
                <a:ext cx="6795770" cy="753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故由</a:t>
                </a:r>
                <a:r>
                  <a:rPr lang="en-US" altLang="zh-CN" sz="280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Stolz</a:t>
                </a:r>
                <a:r>
                  <a:rPr lang="zh-CN" altLang="en-US" sz="280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定理可得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仿宋" panose="02010609060101010101" charset="-122"/>
                            <a:cs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仿宋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  <a:ea typeface="仿宋" panose="02010609060101010101" charset="-122"/>
                                <a:cs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仿宋" panose="02010609060101010101" charset="-122"/>
                                <a:cs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仿宋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仿宋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仿宋" panose="02010609060101010101" charset="-122"/>
                                    <a:cs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仿宋" panose="02010609060101010101" charset="-122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仿宋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仿宋" panose="02010609060101010101" charset="-122"/>
                                    <a:cs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仿宋" panose="02010609060101010101" charset="-122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仿宋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sz="2800" i="1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075" y="4312920"/>
                <a:ext cx="6795770" cy="7537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41732" y="3235264"/>
            <a:ext cx="4403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求解函数极限的</a:t>
            </a:r>
            <a:endParaRPr lang="en-US" altLang="zh-CN" sz="4400" spc="3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/>
            <a:r>
              <a:rPr lang="zh-CN" altLang="en-US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几类方法</a:t>
            </a:r>
            <a:endParaRPr lang="zh-CN" altLang="en-US" sz="4400" spc="3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43095" y="2404268"/>
            <a:ext cx="283018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05</a:t>
            </a:r>
            <a:endParaRPr lang="zh-CN" altLang="en-US" sz="44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965447" y="1731145"/>
                <a:ext cx="10261106" cy="42590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b="1" dirty="0">
                    <a:solidFill>
                      <a:schemeClr val="tx1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1.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根据极限的有理运算法则，借助常见的变形消去极限为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0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的项。</a:t>
                </a:r>
                <a:endParaRPr lang="en-US" altLang="zh-CN" sz="2800" b="1" dirty="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（分子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/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分母有理化，三角变换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）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bg1"/>
                    </a:solidFill>
                  </a:rPr>
                  <a:t>2.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利用变量代换的方法。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sz="2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8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800" dirty="0">
                    <a:solidFill>
                      <a:schemeClr val="bg1"/>
                    </a:solidFill>
                  </a:rPr>
                  <a:t>=a</a:t>
                </a:r>
                <a:endParaRPr lang="en-US" altLang="zh-CN" sz="2800" dirty="0">
                  <a:solidFill>
                    <a:schemeClr val="bg1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bg1"/>
                    </a:solidFill>
                  </a:rPr>
                  <a:t>3.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借助两个重要极限。</a:t>
                </a:r>
                <a:endParaRPr lang="en-US" altLang="zh-CN" sz="2800" dirty="0">
                  <a:solidFill>
                    <a:schemeClr val="bg1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bg1"/>
                    </a:solidFill>
                  </a:rPr>
                  <a:t>4.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利用等价无穷小进行代换。（凑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1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型，含有加减运算时不要轻易进行代换）</a:t>
                </a:r>
                <a:endParaRPr lang="en-US" altLang="zh-CN" sz="2800" dirty="0">
                  <a:solidFill>
                    <a:schemeClr val="bg1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bg1"/>
                    </a:solidFill>
                  </a:rPr>
                  <a:t>5.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利用含数的连续性</a:t>
                </a:r>
                <a:endParaRPr lang="en-US" altLang="zh-CN" sz="2800" dirty="0">
                  <a:solidFill>
                    <a:schemeClr val="bg1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bg1"/>
                    </a:solidFill>
                  </a:rPr>
                  <a:t>6.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利用一个充要条件：左右极限存在且相等可推出函数在该点的极限，反之也成立。</a:t>
                </a:r>
                <a:endParaRPr lang="en-US" altLang="zh-CN" sz="2800" dirty="0">
                  <a:solidFill>
                    <a:schemeClr val="bg1"/>
                  </a:solidFill>
                </a:endParaRPr>
              </a:p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47" y="1731145"/>
                <a:ext cx="10261106" cy="4259061"/>
              </a:xfrm>
              <a:prstGeom prst="rect">
                <a:avLst/>
              </a:prstGeom>
              <a:blipFill rotWithShape="1">
                <a:blip r:embed="rId1"/>
                <a:stretch>
                  <a:fillRect l="-2" t="-823" r="-213" b="-829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05" y="2942265"/>
            <a:ext cx="4421497" cy="2458251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-160536" y="2676378"/>
            <a:ext cx="2867487" cy="75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和差化积公式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136995" y="2016101"/>
            <a:ext cx="4225771" cy="2073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</a:t>
            </a:r>
            <a:r>
              <a:rPr lang="zh-CN" altLang="en-US" sz="20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次方差</a:t>
            </a:r>
            <a:r>
              <a:rPr lang="en-US" altLang="zh-CN" sz="20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20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和公式 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44" y="3199243"/>
            <a:ext cx="6513322" cy="2201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8"/>
          <p:cNvSpPr/>
          <p:nvPr/>
        </p:nvSpPr>
        <p:spPr>
          <a:xfrm>
            <a:off x="11272854" y="0"/>
            <a:ext cx="828000" cy="828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81"/>
          <p:cNvSpPr/>
          <p:nvPr/>
        </p:nvSpPr>
        <p:spPr>
          <a:xfrm>
            <a:off x="11409931" y="137077"/>
            <a:ext cx="553846" cy="553846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Block Arc 10"/>
          <p:cNvSpPr/>
          <p:nvPr/>
        </p:nvSpPr>
        <p:spPr>
          <a:xfrm>
            <a:off x="11523885" y="314433"/>
            <a:ext cx="338954" cy="29668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719090" y="414000"/>
                <a:ext cx="9605639" cy="22105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例题：</m:t>
                      </m:r>
                      <m:r>
                        <m:rPr>
                          <m:nor/>
                        </m:rPr>
                        <a:rPr lang="zh-CN" altLang="en-US" sz="4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求</m:t>
                      </m:r>
                      <m:func>
                        <m:funcPr>
                          <m:ctrlPr>
                            <a:rPr lang="pt-BR" altLang="zh-CN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4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pt-BR" altLang="zh-CN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𝑡𝑎𝑛𝑥</m:t>
                                  </m:r>
                                </m:e>
                              </m:rad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𝑠𝑖𝑛𝑥</m:t>
                                  </m:r>
                                </m:e>
                              </m:rad>
                            </m:num>
                            <m:den>
                              <m:rad>
                                <m:radPr>
                                  <m:ctrlPr>
                                    <a:rPr lang="pt-BR" altLang="zh-CN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pt-BR" altLang="zh-CN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90" y="414000"/>
                <a:ext cx="9605639" cy="2210540"/>
              </a:xfrm>
              <a:prstGeom prst="rect">
                <a:avLst/>
              </a:prstGeom>
              <a:blipFill rotWithShape="1">
                <a:blip r:embed="rId1"/>
                <a:stretch>
                  <a:fillRect l="-3" t="-28" r="3" b="4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1526066" y="2860089"/>
            <a:ext cx="8167456" cy="22105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C00000"/>
                </a:solidFill>
              </a:rPr>
              <a:t>分子有理化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8"/>
          <p:cNvSpPr/>
          <p:nvPr/>
        </p:nvSpPr>
        <p:spPr>
          <a:xfrm>
            <a:off x="11272854" y="0"/>
            <a:ext cx="828000" cy="828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81"/>
          <p:cNvSpPr/>
          <p:nvPr/>
        </p:nvSpPr>
        <p:spPr>
          <a:xfrm>
            <a:off x="11409931" y="137077"/>
            <a:ext cx="553846" cy="553846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Block Arc 10"/>
          <p:cNvSpPr/>
          <p:nvPr/>
        </p:nvSpPr>
        <p:spPr>
          <a:xfrm>
            <a:off x="11523885" y="314433"/>
            <a:ext cx="338954" cy="29668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260629" y="763479"/>
                <a:ext cx="8167456" cy="22105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例题：</m:t>
                      </m:r>
                      <m:r>
                        <m:rPr>
                          <m:nor/>
                        </m:rPr>
                        <a:rPr lang="zh-CN" altLang="en-US" sz="4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求</m:t>
                      </m:r>
                      <m:func>
                        <m:funcPr>
                          <m:ctrlPr>
                            <a:rPr lang="pt-BR" altLang="zh-CN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4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ad>
                            <m:radPr>
                              <m:degHide m:val="on"/>
                              <m:ctrlPr>
                                <a:rPr lang="zh-CN" altLang="en-US" sz="4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4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zh-CN" sz="4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4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rad>
                          <m:r>
                            <a:rPr lang="en-US" altLang="zh-CN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4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ad>
                            <m:radPr>
                              <m:degHide m:val="on"/>
                              <m:ctrlPr>
                                <a:rPr lang="en-US" altLang="zh-CN" sz="4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4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rad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629" y="763479"/>
                <a:ext cx="8167456" cy="2210540"/>
              </a:xfrm>
              <a:prstGeom prst="rect">
                <a:avLst/>
              </a:prstGeom>
              <a:blipFill rotWithShape="1">
                <a:blip r:embed="rId1"/>
                <a:stretch>
                  <a:fillRect l="-2" t="-9" r="3" b="14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1526066" y="2860089"/>
            <a:ext cx="8167456" cy="22105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和差化积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9337" y="2452868"/>
            <a:ext cx="5516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数列极限的基本性质与运算</a:t>
            </a:r>
            <a:endParaRPr lang="zh-CN" altLang="en-US" sz="3200" b="1" spc="3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64350" y="2675627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09163" y="3238998"/>
            <a:ext cx="3738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单调有界收敛原理</a:t>
            </a:r>
            <a:endParaRPr lang="zh-CN" altLang="en-US" sz="3200" b="1" spc="3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473078" y="2674992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06492" y="3959663"/>
            <a:ext cx="32867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Cauchy</a:t>
            </a:r>
            <a:r>
              <a:rPr lang="zh-CN" altLang="en-US" sz="32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收敛准则</a:t>
            </a:r>
            <a:endParaRPr lang="zh-CN" altLang="en-US" sz="3200" b="1" spc="3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63715" y="3462332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206763" y="4680388"/>
            <a:ext cx="19754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Stolz</a:t>
            </a:r>
            <a:r>
              <a:rPr lang="zh-CN" altLang="en-US" sz="32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定理</a:t>
            </a:r>
            <a:endParaRPr lang="zh-CN" altLang="en-US" sz="3200" b="1" spc="3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473078" y="4182422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399335" y="791623"/>
            <a:ext cx="13933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pc="3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目录</a:t>
            </a:r>
            <a:endParaRPr lang="zh-CN" altLang="en-US" sz="4400" b="1" spc="300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20343" y="1580892"/>
            <a:ext cx="235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CONTENTS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869160" y="3959799"/>
            <a:ext cx="32943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含极限形式的</a:t>
            </a:r>
            <a:endParaRPr lang="en-US" altLang="zh-CN" sz="3200" spc="3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/>
            <a:r>
              <a:rPr lang="zh-CN" altLang="en-US" sz="32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函数解析式求解</a:t>
            </a:r>
            <a:endParaRPr lang="zh-CN" altLang="en-US" sz="3200" spc="3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69162" y="2452944"/>
            <a:ext cx="32943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求解函数极限的</a:t>
            </a:r>
            <a:endParaRPr lang="en-US" altLang="zh-CN" sz="3200" spc="3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/>
            <a:r>
              <a:rPr lang="zh-CN" altLang="en-US" sz="32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几类方法</a:t>
            </a:r>
            <a:endParaRPr lang="zh-CN" altLang="en-US" sz="3200" spc="3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64303" y="4249097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63033" y="4903782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ldLvl="0" animBg="1"/>
      <p:bldP spid="6" grpId="0"/>
      <p:bldP spid="9" grpId="0" bldLvl="0" animBg="1"/>
      <p:bldP spid="10" grpId="0"/>
      <p:bldP spid="13" grpId="0" bldLvl="0" animBg="1"/>
      <p:bldP spid="14" grpId="0"/>
      <p:bldP spid="17" grpId="0" bldLvl="0" animBg="1"/>
      <p:bldP spid="18" grpId="0"/>
      <p:bldP spid="19" grpId="0"/>
      <p:bldP spid="20" grpId="0"/>
      <p:bldP spid="21" grpId="0"/>
      <p:bldP spid="22" grpId="0" bldLvl="0" animBg="1"/>
      <p:bldP spid="2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8"/>
          <p:cNvSpPr/>
          <p:nvPr/>
        </p:nvSpPr>
        <p:spPr>
          <a:xfrm>
            <a:off x="11272854" y="0"/>
            <a:ext cx="828000" cy="828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81"/>
          <p:cNvSpPr/>
          <p:nvPr/>
        </p:nvSpPr>
        <p:spPr>
          <a:xfrm>
            <a:off x="11409931" y="137077"/>
            <a:ext cx="553846" cy="553846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Block Arc 10"/>
          <p:cNvSpPr/>
          <p:nvPr/>
        </p:nvSpPr>
        <p:spPr>
          <a:xfrm>
            <a:off x="11523885" y="314433"/>
            <a:ext cx="338954" cy="29668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260629" y="763479"/>
                <a:ext cx="8167456" cy="22105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例题：</m:t>
                      </m:r>
                      <m:r>
                        <m:rPr>
                          <m:nor/>
                        </m:rPr>
                        <a:rPr lang="zh-CN" altLang="en-US" sz="4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求</m:t>
                      </m:r>
                      <m:func>
                        <m:funcPr>
                          <m:ctrlPr>
                            <a:rPr lang="pt-BR" altLang="zh-CN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4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pt-BR" altLang="zh-CN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𝑐𝑜𝑠𝑥</m:t>
                                  </m:r>
                                </m:e>
                              </m:rad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ctrlP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𝑐𝑜𝑠𝑥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altLang="zh-CN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629" y="763479"/>
                <a:ext cx="8167456" cy="2210540"/>
              </a:xfrm>
              <a:prstGeom prst="rect">
                <a:avLst/>
              </a:prstGeom>
              <a:blipFill rotWithShape="1">
                <a:blip r:embed="rId1"/>
                <a:stretch>
                  <a:fillRect l="-2" t="-9" r="3" b="14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5901"/>
          <a:stretch>
            <a:fillRect/>
          </a:stretch>
        </p:blipFill>
        <p:spPr>
          <a:xfrm>
            <a:off x="2221684" y="3429000"/>
            <a:ext cx="8307234" cy="1866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965447" y="1731145"/>
                <a:ext cx="10261106" cy="42590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1.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根据极限的有理运算法则，借助常见的变形消去极限为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0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的项。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zh-CN" altLang="en-US" sz="2800" dirty="0">
                    <a:solidFill>
                      <a:schemeClr val="tx1"/>
                    </a:solidFill>
                  </a:rPr>
                  <a:t>（分子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分母有理化，三角变换）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en-US" altLang="zh-CN" sz="2800" b="1" dirty="0">
                    <a:solidFill>
                      <a:schemeClr val="tx1"/>
                    </a:solidFill>
                  </a:rPr>
                  <a:t>2.</a:t>
                </a:r>
                <a:r>
                  <a:rPr lang="zh-CN" altLang="en-US" sz="2800" b="1" dirty="0">
                    <a:solidFill>
                      <a:schemeClr val="tx1"/>
                    </a:solidFill>
                  </a:rPr>
                  <a:t>利用变量代换的方法。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800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800" b="1" dirty="0">
                    <a:solidFill>
                      <a:schemeClr val="tx1"/>
                    </a:solidFill>
                  </a:rPr>
                  <a:t>=a[</a:t>
                </a:r>
                <a:r>
                  <a:rPr lang="zh-CN" altLang="en-US" sz="2800" b="1" dirty="0">
                    <a:solidFill>
                      <a:schemeClr val="tx1"/>
                    </a:solidFill>
                  </a:rPr>
                  <a:t>还要满足去心邻域内</a:t>
                </a:r>
                <a:r>
                  <a:rPr lang="en-US" altLang="zh-CN" sz="2800" b="1" dirty="0">
                    <a:solidFill>
                      <a:schemeClr val="tx1"/>
                    </a:solidFill>
                  </a:rPr>
                  <a:t>g</a:t>
                </a:r>
                <a:r>
                  <a:rPr lang="zh-CN" altLang="en-US" sz="2800" b="1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sz="2800" b="1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2800" b="1" dirty="0">
                    <a:solidFill>
                      <a:schemeClr val="tx1"/>
                    </a:solidFill>
                  </a:rPr>
                  <a:t>）≠</a:t>
                </a:r>
                <a:r>
                  <a:rPr lang="en-US" altLang="zh-CN" sz="2800" b="1" dirty="0">
                    <a:solidFill>
                      <a:schemeClr val="tx1"/>
                    </a:solidFill>
                  </a:rPr>
                  <a:t>u]</a:t>
                </a:r>
                <a:r>
                  <a:rPr lang="zh-CN" altLang="en-US" sz="2800" b="1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28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CN" sz="2800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sup>
                        </m:sSup>
                      </m:e>
                    </m:func>
                    <m:r>
                      <a:rPr lang="en-US" altLang="zh-CN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zh-CN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𝒍𝒏</m:t>
                        </m:r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800" b="1" dirty="0">
                    <a:solidFill>
                      <a:schemeClr val="tx1"/>
                    </a:solidFill>
                  </a:rPr>
                  <a:t>)[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zh-CN" alt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zh-CN" altLang="en-US" sz="2800" b="1" dirty="0">
                    <a:solidFill>
                      <a:schemeClr val="tx1"/>
                    </a:solidFill>
                  </a:rPr>
                  <a:t>型常考虑</a:t>
                </a:r>
                <a:r>
                  <a:rPr lang="en-US" altLang="zh-CN" sz="2800" b="1" dirty="0">
                    <a:solidFill>
                      <a:schemeClr val="tx1"/>
                    </a:solidFill>
                  </a:rPr>
                  <a:t>]</a:t>
                </a:r>
                <a:endParaRPr lang="en-US" altLang="zh-CN" sz="28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bg1"/>
                    </a:solidFill>
                  </a:rPr>
                  <a:t>3.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借助两个重要极限。在且相等可推出函数在该点的极限，反之也成立。</a:t>
                </a:r>
                <a:endParaRPr lang="en-US" altLang="zh-CN" sz="2800" dirty="0">
                  <a:solidFill>
                    <a:schemeClr val="bg1"/>
                  </a:solidFill>
                </a:endParaRPr>
              </a:p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47" y="1731145"/>
                <a:ext cx="10261106" cy="4259061"/>
              </a:xfrm>
              <a:prstGeom prst="rect">
                <a:avLst/>
              </a:prstGeom>
              <a:blipFill rotWithShape="1">
                <a:blip r:embed="rId1"/>
                <a:stretch>
                  <a:fillRect l="-2" t="-3" r="4" b="6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8"/>
          <p:cNvSpPr/>
          <p:nvPr/>
        </p:nvSpPr>
        <p:spPr>
          <a:xfrm>
            <a:off x="11272854" y="0"/>
            <a:ext cx="828000" cy="828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81"/>
          <p:cNvSpPr/>
          <p:nvPr/>
        </p:nvSpPr>
        <p:spPr>
          <a:xfrm>
            <a:off x="11409931" y="137077"/>
            <a:ext cx="553846" cy="553846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Block Arc 10"/>
          <p:cNvSpPr/>
          <p:nvPr/>
        </p:nvSpPr>
        <p:spPr>
          <a:xfrm>
            <a:off x="11523885" y="314433"/>
            <a:ext cx="338954" cy="29668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367161" y="480531"/>
                <a:ext cx="9632271" cy="22105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例题：</m:t>
                    </m:r>
                    <m:r>
                      <a:rPr lang="zh-CN" alt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试证明</m:t>
                    </m:r>
                    <m:r>
                      <a:rPr lang="zh-CN" alt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若</m:t>
                    </m:r>
                    <m:r>
                      <m:rPr>
                        <m:sty m:val="p"/>
                      </m:rPr>
                      <a:rPr lang="en-US" altLang="zh-CN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li</m:t>
                    </m:r>
                    <m:r>
                      <m:rPr>
                        <m:sty m:val="p"/>
                      </m:rPr>
                      <a:rPr lang="en-US" altLang="zh-CN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lim</m:t>
                    </m:r>
                    <m:r>
                      <a:rPr lang="en-US" altLang="zh-CN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sz="3200" dirty="0">
                    <a:solidFill>
                      <a:schemeClr val="tx1"/>
                    </a:solidFill>
                  </a:rPr>
                  <a:t>，且</a:t>
                </a:r>
                <a:r>
                  <a:rPr lang="en-US" altLang="zh-CN" sz="3200" dirty="0" err="1">
                    <a:solidFill>
                      <a:schemeClr val="tx1"/>
                    </a:solidFill>
                  </a:rPr>
                  <a:t>lim</a:t>
                </a:r>
                <a:r>
                  <a:rPr lang="zh-CN" altLang="en-US" sz="3200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f(x)g(x))=A,</a:t>
                </a:r>
                <a:r>
                  <a:rPr lang="zh-CN" altLang="en-US" sz="3200" dirty="0">
                    <a:solidFill>
                      <a:schemeClr val="tx1"/>
                    </a:solidFill>
                  </a:rPr>
                  <a:t>则</a:t>
                </a:r>
                <a:r>
                  <a:rPr lang="en-US" altLang="zh-CN" sz="3200" dirty="0" err="1">
                    <a:solidFill>
                      <a:schemeClr val="tx1"/>
                    </a:solidFill>
                  </a:rPr>
                  <a:t>lim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zh-CN" alt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61" y="480531"/>
                <a:ext cx="9632271" cy="2210540"/>
              </a:xfrm>
              <a:prstGeom prst="rect">
                <a:avLst/>
              </a:prstGeom>
              <a:blipFill rotWithShape="1">
                <a:blip r:embed="rId1"/>
                <a:stretch>
                  <a:fillRect t="-21" r="6" b="26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8"/>
          <p:cNvSpPr/>
          <p:nvPr/>
        </p:nvSpPr>
        <p:spPr>
          <a:xfrm>
            <a:off x="11272854" y="0"/>
            <a:ext cx="828000" cy="828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81"/>
          <p:cNvSpPr/>
          <p:nvPr/>
        </p:nvSpPr>
        <p:spPr>
          <a:xfrm>
            <a:off x="11409931" y="137077"/>
            <a:ext cx="553846" cy="553846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Block Arc 10"/>
          <p:cNvSpPr/>
          <p:nvPr/>
        </p:nvSpPr>
        <p:spPr>
          <a:xfrm>
            <a:off x="11523885" y="314433"/>
            <a:ext cx="338954" cy="29668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260629" y="763479"/>
                <a:ext cx="8167456" cy="22105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例题：</m:t>
                      </m:r>
                      <m:r>
                        <m:rPr>
                          <m:nor/>
                        </m:rPr>
                        <a:rPr lang="zh-CN" altLang="en-US" sz="4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求</m:t>
                      </m:r>
                      <m:func>
                        <m:funcPr>
                          <m:ctrlPr>
                            <a:rPr lang="pt-BR" altLang="zh-CN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4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𝑠𝑖𝑛𝑥</m:t>
                                  </m:r>
                                  <m: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altLang="zh-CN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629" y="763479"/>
                <a:ext cx="8167456" cy="2210540"/>
              </a:xfrm>
              <a:prstGeom prst="rect">
                <a:avLst/>
              </a:prstGeom>
              <a:blipFill rotWithShape="1">
                <a:blip r:embed="rId1"/>
                <a:stretch>
                  <a:fillRect l="-2" t="-9" r="3" b="14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8"/>
          <p:cNvSpPr/>
          <p:nvPr/>
        </p:nvSpPr>
        <p:spPr>
          <a:xfrm>
            <a:off x="11272854" y="0"/>
            <a:ext cx="828000" cy="828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81"/>
          <p:cNvSpPr/>
          <p:nvPr/>
        </p:nvSpPr>
        <p:spPr>
          <a:xfrm>
            <a:off x="11409931" y="137077"/>
            <a:ext cx="553846" cy="553846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Block Arc 10"/>
          <p:cNvSpPr/>
          <p:nvPr/>
        </p:nvSpPr>
        <p:spPr>
          <a:xfrm>
            <a:off x="11523885" y="314433"/>
            <a:ext cx="338954" cy="29668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65194"/>
            <a:ext cx="12192000" cy="12051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8"/>
          <p:cNvSpPr/>
          <p:nvPr/>
        </p:nvSpPr>
        <p:spPr>
          <a:xfrm>
            <a:off x="11272854" y="0"/>
            <a:ext cx="828000" cy="828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81"/>
          <p:cNvSpPr/>
          <p:nvPr/>
        </p:nvSpPr>
        <p:spPr>
          <a:xfrm>
            <a:off x="11409931" y="137077"/>
            <a:ext cx="553846" cy="553846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Block Arc 10"/>
          <p:cNvSpPr/>
          <p:nvPr/>
        </p:nvSpPr>
        <p:spPr>
          <a:xfrm>
            <a:off x="11523885" y="314433"/>
            <a:ext cx="338954" cy="29668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99495" y="239697"/>
                <a:ext cx="11124389" cy="2734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例题：</m:t>
                      </m:r>
                      <m:r>
                        <m:rPr>
                          <m:nor/>
                        </m:rPr>
                        <a:rPr lang="zh-CN" altLang="en-US" sz="4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求</m:t>
                      </m:r>
                      <m:func>
                        <m:funcPr>
                          <m:ctrlPr>
                            <a:rPr lang="pt-BR" altLang="zh-CN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4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sz="4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4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US" altLang="zh-CN" sz="4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4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4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  <m:r>
                                        <a:rPr lang="en-US" altLang="zh-CN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4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4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US" altLang="zh-CN" sz="4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4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4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  <m:r>
                                        <a:rPr lang="en-US" altLang="zh-CN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4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4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US" altLang="zh-CN" sz="4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4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4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altLang="zh-CN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95" y="239697"/>
                <a:ext cx="11124389" cy="2734322"/>
              </a:xfrm>
              <a:prstGeom prst="rect">
                <a:avLst/>
              </a:prstGeom>
              <a:blipFill rotWithShape="1">
                <a:blip r:embed="rId1"/>
                <a:stretch>
                  <a:fillRect l="-1" t="-11" r="5" b="1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8"/>
          <p:cNvSpPr/>
          <p:nvPr/>
        </p:nvSpPr>
        <p:spPr>
          <a:xfrm>
            <a:off x="11272854" y="0"/>
            <a:ext cx="828000" cy="828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81"/>
          <p:cNvSpPr/>
          <p:nvPr/>
        </p:nvSpPr>
        <p:spPr>
          <a:xfrm>
            <a:off x="11409931" y="137077"/>
            <a:ext cx="553846" cy="553846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Block Arc 10"/>
          <p:cNvSpPr/>
          <p:nvPr/>
        </p:nvSpPr>
        <p:spPr>
          <a:xfrm>
            <a:off x="11523885" y="314433"/>
            <a:ext cx="338954" cy="29668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99495" y="239697"/>
                <a:ext cx="11124389" cy="2734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例题：</m:t>
                      </m:r>
                      <m:r>
                        <m:rPr>
                          <m:nor/>
                        </m:rPr>
                        <a:rPr lang="zh-CN" altLang="en-US" sz="4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求</m:t>
                      </m:r>
                      <m:func>
                        <m:funcPr>
                          <m:ctrlPr>
                            <a:rPr lang="pt-BR" altLang="zh-CN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4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sz="4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4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US" altLang="zh-CN" sz="4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4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4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  <m:r>
                                        <a:rPr lang="en-US" altLang="zh-CN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4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4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US" altLang="zh-CN" sz="4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4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4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  <m:r>
                                        <a:rPr lang="en-US" altLang="zh-CN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4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4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US" altLang="zh-CN" sz="4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4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4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altLang="zh-CN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95" y="239697"/>
                <a:ext cx="11124389" cy="2734322"/>
              </a:xfrm>
              <a:prstGeom prst="rect">
                <a:avLst/>
              </a:prstGeom>
              <a:blipFill rotWithShape="1">
                <a:blip r:embed="rId1"/>
                <a:stretch>
                  <a:fillRect l="-1" t="-11" r="5" b="1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965447" y="1731145"/>
                <a:ext cx="10261106" cy="42590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1.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根据极限的有理运算法则，借助常见的变形消去极限为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0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的项。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zh-CN" altLang="en-US" sz="2800" dirty="0">
                    <a:solidFill>
                      <a:schemeClr val="tx1"/>
                    </a:solidFill>
                  </a:rPr>
                  <a:t>（分子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分母有理化，三角变换）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2.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利用变量代换的方法。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=a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en-US" altLang="zh-CN" sz="2800" b="1" dirty="0">
                    <a:solidFill>
                      <a:schemeClr val="tx1"/>
                    </a:solidFill>
                  </a:rPr>
                  <a:t>3.</a:t>
                </a:r>
                <a:r>
                  <a:rPr lang="zh-CN" altLang="en-US" sz="2800" b="1" dirty="0">
                    <a:solidFill>
                      <a:schemeClr val="tx1"/>
                    </a:solidFill>
                  </a:rPr>
                  <a:t>借助两个重要极限。</a:t>
                </a:r>
                <a:endParaRPr lang="en-US" altLang="zh-CN" sz="28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bg1"/>
                    </a:solidFill>
                  </a:rPr>
                  <a:t>4.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利用等价无穷小进行代换。（凑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1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型，含有加减运算时不要轻易进行代换）</a:t>
                </a:r>
                <a:endParaRPr lang="en-US" altLang="zh-CN" sz="2800" dirty="0">
                  <a:solidFill>
                    <a:schemeClr val="bg1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bg1"/>
                    </a:solidFill>
                  </a:rPr>
                  <a:t>5.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利用含数的连续性</a:t>
                </a:r>
                <a:endParaRPr lang="en-US" altLang="zh-CN" sz="2800" dirty="0">
                  <a:solidFill>
                    <a:schemeClr val="bg1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bg1"/>
                    </a:solidFill>
                  </a:rPr>
                  <a:t>6.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利用一个充要条件：左右极限存在且相等可推出函数在该点的极限，反之也成立。</a:t>
                </a:r>
                <a:endParaRPr lang="en-US" altLang="zh-CN" sz="2800" dirty="0">
                  <a:solidFill>
                    <a:schemeClr val="bg1"/>
                  </a:solidFill>
                </a:endParaRPr>
              </a:p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47" y="1731145"/>
                <a:ext cx="10261106" cy="4259061"/>
              </a:xfrm>
              <a:prstGeom prst="rect">
                <a:avLst/>
              </a:prstGeom>
              <a:blipFill rotWithShape="1">
                <a:blip r:embed="rId1"/>
                <a:stretch>
                  <a:fillRect l="-2" t="-1897" r="4" b="-47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965447" y="1731145"/>
                <a:ext cx="10261106" cy="42590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1.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根据极限的有理运算法则，借助常见的变形消去极限为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0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的项。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zh-CN" altLang="en-US" sz="2800" dirty="0">
                    <a:solidFill>
                      <a:schemeClr val="tx1"/>
                    </a:solidFill>
                  </a:rPr>
                  <a:t>（分子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分母有理化，三角变换）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2.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利用变量代换的方法。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=a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3.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借助两个重要极限。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en-US" altLang="zh-CN" sz="2800" b="1" dirty="0">
                    <a:solidFill>
                      <a:schemeClr val="tx1"/>
                    </a:solidFill>
                  </a:rPr>
                  <a:t>4.</a:t>
                </a:r>
                <a:r>
                  <a:rPr lang="zh-CN" altLang="en-US" sz="2800" b="1" dirty="0">
                    <a:solidFill>
                      <a:schemeClr val="tx1"/>
                    </a:solidFill>
                  </a:rPr>
                  <a:t>利用等价无穷小进行代换。（凑</a:t>
                </a:r>
                <a:r>
                  <a:rPr lang="en-US" altLang="zh-CN" sz="2800" b="1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2800" b="1" dirty="0">
                    <a:solidFill>
                      <a:schemeClr val="tx1"/>
                    </a:solidFill>
                  </a:rPr>
                  <a:t>型，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含有加减运算时不要轻易进行代换</a:t>
                </a:r>
                <a:r>
                  <a:rPr lang="zh-CN" altLang="en-US" sz="2800" b="1" dirty="0">
                    <a:solidFill>
                      <a:schemeClr val="tx1"/>
                    </a:solidFill>
                  </a:rPr>
                  <a:t>）</a:t>
                </a:r>
                <a:endParaRPr lang="en-US" altLang="zh-CN" sz="28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bg1"/>
                    </a:solidFill>
                  </a:rPr>
                  <a:t>5.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利用含数的连续性</a:t>
                </a:r>
                <a:endParaRPr lang="en-US" altLang="zh-CN" sz="2800" dirty="0">
                  <a:solidFill>
                    <a:schemeClr val="bg1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bg1"/>
                    </a:solidFill>
                  </a:rPr>
                  <a:t>6.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利用一个充要条件：左右极限存在且相等可推出函数在该点的极限，反之也成立。</a:t>
                </a:r>
                <a:endParaRPr lang="en-US" altLang="zh-CN" sz="2800" dirty="0">
                  <a:solidFill>
                    <a:schemeClr val="bg1"/>
                  </a:solidFill>
                </a:endParaRPr>
              </a:p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47" y="1731145"/>
                <a:ext cx="10261106" cy="4259061"/>
              </a:xfrm>
              <a:prstGeom prst="rect">
                <a:avLst/>
              </a:prstGeom>
              <a:blipFill rotWithShape="1">
                <a:blip r:embed="rId1"/>
                <a:stretch>
                  <a:fillRect l="-2" t="-1897" r="4" b="-47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8"/>
          <p:cNvSpPr/>
          <p:nvPr/>
        </p:nvSpPr>
        <p:spPr>
          <a:xfrm>
            <a:off x="11272854" y="0"/>
            <a:ext cx="828000" cy="828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81"/>
          <p:cNvSpPr/>
          <p:nvPr/>
        </p:nvSpPr>
        <p:spPr>
          <a:xfrm>
            <a:off x="11409931" y="137077"/>
            <a:ext cx="553846" cy="553846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Block Arc 10"/>
          <p:cNvSpPr/>
          <p:nvPr/>
        </p:nvSpPr>
        <p:spPr>
          <a:xfrm>
            <a:off x="11523885" y="314433"/>
            <a:ext cx="338954" cy="29668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260629" y="763479"/>
                <a:ext cx="8167456" cy="22105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例题：</m:t>
                      </m:r>
                      <m:r>
                        <m:rPr>
                          <m:nor/>
                        </m:rPr>
                        <a:rPr lang="zh-CN" altLang="en-US" sz="4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求</m:t>
                      </m:r>
                      <m:func>
                        <m:funcPr>
                          <m:ctrlPr>
                            <a:rPr lang="pt-BR" altLang="zh-CN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4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pt-BR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altLang="zh-CN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CN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zh-CN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629" y="763479"/>
                <a:ext cx="8167456" cy="2210540"/>
              </a:xfrm>
              <a:prstGeom prst="rect">
                <a:avLst/>
              </a:prstGeom>
              <a:blipFill rotWithShape="1">
                <a:blip r:embed="rId1"/>
                <a:stretch>
                  <a:fillRect l="-2" t="-9" r="3" b="14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1526066" y="2860089"/>
            <a:ext cx="8167456" cy="22105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</a:rPr>
              <a:t>1.</a:t>
            </a:r>
            <a:r>
              <a:rPr lang="zh-CN" altLang="en-US" sz="2400" dirty="0">
                <a:solidFill>
                  <a:srgbClr val="C00000"/>
                </a:solidFill>
              </a:rPr>
              <a:t>凑等价无穷小的关键是如何进行适当的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algn="ctr"/>
            <a:r>
              <a:rPr lang="zh-CN" altLang="en-US" sz="2400" dirty="0">
                <a:solidFill>
                  <a:srgbClr val="C00000"/>
                </a:solidFill>
              </a:rPr>
              <a:t>凑项得到极限存在的因式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0661" y="3394649"/>
            <a:ext cx="734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数列极限的基本性质与运算</a:t>
            </a:r>
            <a:endParaRPr lang="zh-CN" altLang="en-US" sz="4400" spc="3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0695" y="2465863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01</a:t>
            </a:r>
            <a:endParaRPr lang="zh-CN" altLang="en-US" sz="44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8"/>
          <p:cNvSpPr/>
          <p:nvPr/>
        </p:nvSpPr>
        <p:spPr>
          <a:xfrm>
            <a:off x="11272854" y="0"/>
            <a:ext cx="828000" cy="828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81"/>
          <p:cNvSpPr/>
          <p:nvPr/>
        </p:nvSpPr>
        <p:spPr>
          <a:xfrm>
            <a:off x="11409931" y="137077"/>
            <a:ext cx="553846" cy="553846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Block Arc 10"/>
          <p:cNvSpPr/>
          <p:nvPr/>
        </p:nvSpPr>
        <p:spPr>
          <a:xfrm>
            <a:off x="11523885" y="314433"/>
            <a:ext cx="338954" cy="29668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260629" y="763479"/>
                <a:ext cx="8167456" cy="22105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例题：</m:t>
                      </m:r>
                      <m:r>
                        <m:rPr>
                          <m:nor/>
                        </m:rPr>
                        <a:rPr lang="zh-CN" altLang="en-US" sz="4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求</m:t>
                      </m:r>
                      <m:func>
                        <m:funcPr>
                          <m:ctrlPr>
                            <a:rPr lang="pt-BR" altLang="zh-CN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4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pt-BR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altLang="zh-CN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p>
                              </m:sSup>
                              <m:r>
                                <a:rPr lang="en-US" altLang="zh-CN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zh-CN" alt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（</m:t>
                              </m:r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zh-CN" alt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）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629" y="763479"/>
                <a:ext cx="8167456" cy="2210540"/>
              </a:xfrm>
              <a:prstGeom prst="rect">
                <a:avLst/>
              </a:prstGeom>
              <a:blipFill rotWithShape="1">
                <a:blip r:embed="rId1"/>
                <a:stretch>
                  <a:fillRect l="-2" t="-9" r="3" b="14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1526066" y="2860089"/>
                <a:ext cx="8167456" cy="22105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C00000"/>
                    </a:solidFill>
                  </a:rPr>
                  <a:t>1.</a:t>
                </a:r>
                <a:r>
                  <a:rPr lang="zh-CN" altLang="en-US" sz="2400" dirty="0">
                    <a:solidFill>
                      <a:srgbClr val="C00000"/>
                    </a:solidFill>
                  </a:rPr>
                  <a:t>凑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1</a:t>
                </a:r>
                <a:r>
                  <a:rPr lang="zh-CN" altLang="en-US" sz="2400" dirty="0">
                    <a:solidFill>
                      <a:srgbClr val="C00000"/>
                    </a:solidFill>
                  </a:rPr>
                  <a:t>，分子化为（</a:t>
                </a:r>
                <a:r>
                  <a:rPr lang="pt-BR" altLang="zh-CN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</a:rPr>
                  <a:t>-1</a:t>
                </a:r>
                <a:r>
                  <a:rPr lang="zh-CN" altLang="en-US" sz="2400" dirty="0">
                    <a:solidFill>
                      <a:srgbClr val="C00000"/>
                    </a:solidFill>
                  </a:rPr>
                  <a:t>）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+</a:t>
                </a:r>
                <a:r>
                  <a:rPr lang="zh-CN" altLang="en-US" sz="2400" dirty="0">
                    <a:solidFill>
                      <a:srgbClr val="C00000"/>
                    </a:solidFill>
                  </a:rPr>
                  <a:t>（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1-cosx</a:t>
                </a:r>
                <a:r>
                  <a:rPr lang="zh-CN" altLang="en-US" sz="2400" dirty="0">
                    <a:solidFill>
                      <a:srgbClr val="C00000"/>
                    </a:solidFill>
                  </a:rPr>
                  <a:t>）</a:t>
                </a:r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altLang="zh-CN" sz="2400" dirty="0">
                    <a:solidFill>
                      <a:srgbClr val="C00000"/>
                    </a:solidFill>
                  </a:rPr>
                  <a:t>2.</a:t>
                </a:r>
                <a:r>
                  <a:rPr lang="zh-CN" altLang="en-US" sz="2400" dirty="0">
                    <a:solidFill>
                      <a:srgbClr val="C00000"/>
                    </a:solidFill>
                  </a:rPr>
                  <a:t>借助等价无穷小的定义</a:t>
                </a:r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066" y="2860089"/>
                <a:ext cx="8167456" cy="2210540"/>
              </a:xfrm>
              <a:prstGeom prst="rect">
                <a:avLst/>
              </a:prstGeom>
              <a:blipFill rotWithShape="1">
                <a:blip r:embed="rId2"/>
                <a:stretch>
                  <a:fillRect l="-80" t="-289" r="-75" b="-280"/>
                </a:stretch>
              </a:blip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8"/>
          <p:cNvSpPr/>
          <p:nvPr/>
        </p:nvSpPr>
        <p:spPr>
          <a:xfrm>
            <a:off x="11272854" y="0"/>
            <a:ext cx="828000" cy="828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81"/>
          <p:cNvSpPr/>
          <p:nvPr/>
        </p:nvSpPr>
        <p:spPr>
          <a:xfrm>
            <a:off x="11409931" y="137077"/>
            <a:ext cx="553846" cy="553846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Block Arc 10"/>
          <p:cNvSpPr/>
          <p:nvPr/>
        </p:nvSpPr>
        <p:spPr>
          <a:xfrm>
            <a:off x="11523885" y="314433"/>
            <a:ext cx="338954" cy="29668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260629" y="763479"/>
                <a:ext cx="8167456" cy="22105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例题：</m:t>
                      </m:r>
                      <m:r>
                        <m:rPr>
                          <m:nor/>
                        </m:rPr>
                        <a:rPr lang="zh-CN" altLang="en-US" sz="4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求</m:t>
                      </m:r>
                      <m:func>
                        <m:funcPr>
                          <m:ctrlPr>
                            <a:rPr lang="pt-BR" altLang="zh-CN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4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pt-BR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zh-CN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629" y="763479"/>
                <a:ext cx="8167456" cy="2210540"/>
              </a:xfrm>
              <a:prstGeom prst="rect">
                <a:avLst/>
              </a:prstGeom>
              <a:blipFill rotWithShape="1">
                <a:blip r:embed="rId1"/>
                <a:stretch>
                  <a:fillRect l="-2" t="-9" r="3" b="14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260629" y="2504982"/>
                <a:ext cx="8167456" cy="22105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>
                    <a:solidFill>
                      <a:schemeClr val="tx1"/>
                    </a:solidFill>
                  </a:rPr>
                  <a:t>原式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=</a:t>
                </a:r>
                <a:r>
                  <a:rPr lang="pt-BR" altLang="zh-CN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zh-CN" sz="28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pt-BR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629" y="2504982"/>
                <a:ext cx="8167456" cy="2210540"/>
              </a:xfrm>
              <a:prstGeom prst="rect">
                <a:avLst/>
              </a:prstGeom>
              <a:blipFill rotWithShape="1">
                <a:blip r:embed="rId2"/>
                <a:stretch>
                  <a:fillRect l="-80" t="-312" r="-75" b="-287"/>
                </a:stretch>
              </a:blip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668109" y="4040819"/>
            <a:ext cx="8167456" cy="22105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C00000"/>
                </a:solidFill>
              </a:rPr>
              <a:t>等价无穷小代换相加减时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algn="ctr"/>
            <a:r>
              <a:rPr lang="zh-CN" altLang="en-US" sz="2400" dirty="0">
                <a:solidFill>
                  <a:srgbClr val="C00000"/>
                </a:solidFill>
              </a:rPr>
              <a:t>略去了分母的高阶无穷小导致出错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8"/>
          <p:cNvSpPr/>
          <p:nvPr/>
        </p:nvSpPr>
        <p:spPr>
          <a:xfrm>
            <a:off x="11272854" y="0"/>
            <a:ext cx="828000" cy="828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81"/>
          <p:cNvSpPr/>
          <p:nvPr/>
        </p:nvSpPr>
        <p:spPr>
          <a:xfrm>
            <a:off x="11409931" y="137077"/>
            <a:ext cx="553846" cy="553846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Block Arc 10"/>
          <p:cNvSpPr/>
          <p:nvPr/>
        </p:nvSpPr>
        <p:spPr>
          <a:xfrm>
            <a:off x="11523885" y="314433"/>
            <a:ext cx="338954" cy="29668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260629" y="763479"/>
                <a:ext cx="8167456" cy="22105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例题：</m:t>
                      </m:r>
                      <m:r>
                        <m:rPr>
                          <m:nor/>
                        </m:rPr>
                        <a:rPr lang="zh-CN" altLang="en-US" sz="4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求</m:t>
                      </m:r>
                      <m:func>
                        <m:funcPr>
                          <m:ctrlPr>
                            <a:rPr lang="pt-BR" altLang="zh-CN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4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pt-BR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d>
                                <m:dPr>
                                  <m:begChr m:val="（"/>
                                  <m:endChr m:val="）"/>
                                  <m:ctrlPr>
                                    <a:rPr lang="zh-CN" alt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4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CN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altLang="zh-CN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en-US" altLang="zh-CN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4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p>
                                      <m:r>
                                        <a:rPr lang="en-US" altLang="zh-CN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d>
                                <m:dPr>
                                  <m:begChr m:val="（"/>
                                  <m:endChr m:val="）"/>
                                  <m:ctrlPr>
                                    <a:rPr lang="zh-CN" alt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629" y="763479"/>
                <a:ext cx="8167456" cy="2210540"/>
              </a:xfrm>
              <a:prstGeom prst="rect">
                <a:avLst/>
              </a:prstGeom>
              <a:blipFill rotWithShape="1">
                <a:blip r:embed="rId1"/>
                <a:stretch>
                  <a:fillRect l="-2" t="-9" r="3" b="14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8"/>
          <p:cNvSpPr/>
          <p:nvPr/>
        </p:nvSpPr>
        <p:spPr>
          <a:xfrm>
            <a:off x="11272854" y="0"/>
            <a:ext cx="828000" cy="828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81"/>
          <p:cNvSpPr/>
          <p:nvPr/>
        </p:nvSpPr>
        <p:spPr>
          <a:xfrm>
            <a:off x="11409931" y="137077"/>
            <a:ext cx="553846" cy="553846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Block Arc 10"/>
          <p:cNvSpPr/>
          <p:nvPr/>
        </p:nvSpPr>
        <p:spPr>
          <a:xfrm>
            <a:off x="11523885" y="314433"/>
            <a:ext cx="338954" cy="29668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260628" y="611119"/>
                <a:ext cx="9911287" cy="2362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例题：</m:t>
                    </m:r>
                    <m:r>
                      <a:rPr lang="zh-CN" alt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已知</m:t>
                    </m:r>
                    <m:r>
                      <a:rPr lang="zh-CN" alt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当</m:t>
                    </m:r>
                    <m:r>
                      <m:rPr>
                        <m:sty m:val="p"/>
                      </m:rPr>
                      <a:rPr lang="en-US" altLang="zh-CN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pt-BR" altLang="zh-CN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zh-CN" alt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时</m:t>
                    </m:r>
                    <m:r>
                      <a:rPr lang="en-US" altLang="zh-CN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sSup>
                      <m:sSupPr>
                        <m:ctrlP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zh-CN" alt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与</m:t>
                    </m:r>
                    <m:r>
                      <m:rPr>
                        <m:sty m:val="p"/>
                      </m:rPr>
                      <a:rPr lang="en-US" altLang="zh-CN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𝑥𝑎𝑟𝑐𝑠𝑖𝑛𝑥</m:t>
                        </m:r>
                      </m:e>
                    </m:rad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𝑐𝑜𝑠𝑥</m:t>
                        </m:r>
                      </m:e>
                    </m:rad>
                    <m:r>
                      <a:rPr lang="zh-CN" alt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3200" dirty="0">
                    <a:solidFill>
                      <a:schemeClr val="tx1"/>
                    </a:solidFill>
                  </a:rPr>
                  <a:t>等价无穷小，求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k</a:t>
                </a:r>
                <a:r>
                  <a:rPr lang="zh-CN" altLang="en-US" sz="3200" dirty="0">
                    <a:solidFill>
                      <a:schemeClr val="tx1"/>
                    </a:solidFill>
                  </a:rPr>
                  <a:t>和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3200" dirty="0">
                    <a:solidFill>
                      <a:schemeClr val="tx1"/>
                    </a:solidFill>
                  </a:rPr>
                  <a:t>的值。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628" y="611119"/>
                <a:ext cx="9911287" cy="2362900"/>
              </a:xfrm>
              <a:prstGeom prst="rect">
                <a:avLst/>
              </a:prstGeom>
              <a:blipFill rotWithShape="1">
                <a:blip r:embed="rId1"/>
                <a:stretch>
                  <a:fillRect l="-2" t="-11" r="4" b="13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2546998" y="2851212"/>
                <a:ext cx="6863332" cy="275947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rgbClr val="C00000"/>
                    </a:solidFill>
                  </a:rPr>
                  <a:t>可凑亦可换，换的时候一定要注意分开求极限，不要直接等价后直接作差，答案对，过程不严谨。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K=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rgbClr val="C00000"/>
                    </a:solidFill>
                  </a:rPr>
                  <a:t>，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a=2</a:t>
                </a:r>
                <a:r>
                  <a:rPr lang="zh-CN" altLang="en-US" sz="2400" dirty="0">
                    <a:solidFill>
                      <a:srgbClr val="C00000"/>
                    </a:solidFill>
                  </a:rPr>
                  <a:t>。</a:t>
                </a:r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998" y="2851212"/>
                <a:ext cx="6863332" cy="2759476"/>
              </a:xfrm>
              <a:prstGeom prst="rect">
                <a:avLst/>
              </a:prstGeom>
              <a:blipFill rotWithShape="1">
                <a:blip r:embed="rId2"/>
                <a:stretch>
                  <a:fillRect l="-93" t="-232" r="-89" b="-213"/>
                </a:stretch>
              </a:blip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965447" y="1731145"/>
                <a:ext cx="10261106" cy="42590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1.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根据极限的有理运算法则，借助常见的变形消去极限为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0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的项。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zh-CN" altLang="en-US" sz="2800" dirty="0">
                    <a:solidFill>
                      <a:schemeClr val="tx1"/>
                    </a:solidFill>
                  </a:rPr>
                  <a:t>（分子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分母有理化，三角变换）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2.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利用变量代换的方法。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=a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3.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借助两个重要极限。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4.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利用等价无穷小进行代换。（凑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型，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含</a:t>
                </a:r>
                <a:r>
                  <a:rPr lang="zh-CN" altLang="en-US" sz="2800" dirty="0">
                    <a:solidFill>
                      <a:srgbClr val="C00000"/>
                    </a:solidFill>
                  </a:rPr>
                  <a:t>有加减运算时不要轻易进行代换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）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en-US" altLang="zh-CN" sz="2800" b="1" dirty="0">
                    <a:solidFill>
                      <a:schemeClr val="tx1"/>
                    </a:solidFill>
                  </a:rPr>
                  <a:t>5.</a:t>
                </a:r>
                <a:r>
                  <a:rPr lang="zh-CN" altLang="en-US" sz="2800" b="1" dirty="0">
                    <a:solidFill>
                      <a:schemeClr val="tx1"/>
                    </a:solidFill>
                  </a:rPr>
                  <a:t>利用函数的连续性</a:t>
                </a:r>
                <a:endParaRPr lang="en-US" altLang="zh-CN" sz="28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bg1"/>
                    </a:solidFill>
                  </a:rPr>
                  <a:t>6.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利用一个充要条件：左右极限存在且相等可推出函数在该点的极限，反之也成立。</a:t>
                </a:r>
                <a:endParaRPr lang="en-US" altLang="zh-CN" sz="2800" dirty="0">
                  <a:solidFill>
                    <a:schemeClr val="bg1"/>
                  </a:solidFill>
                </a:endParaRPr>
              </a:p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47" y="1731145"/>
                <a:ext cx="10261106" cy="4259061"/>
              </a:xfrm>
              <a:prstGeom prst="rect">
                <a:avLst/>
              </a:prstGeom>
              <a:blipFill rotWithShape="1">
                <a:blip r:embed="rId1"/>
                <a:stretch>
                  <a:fillRect l="-2" t="-1897" r="4" b="-47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965447" y="1731145"/>
                <a:ext cx="10261106" cy="42590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1.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根据极限的有理运算法则，借助常见的变形消去极限为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0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的项。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zh-CN" altLang="en-US" sz="2800" dirty="0">
                    <a:solidFill>
                      <a:schemeClr val="tx1"/>
                    </a:solidFill>
                  </a:rPr>
                  <a:t>（分子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分母有理化，三角变换）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2.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利用变量代换的方法。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=a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3.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借助两个重要极限。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4.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利用等价无穷小进行代换。（凑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型，</a:t>
                </a:r>
                <a:r>
                  <a:rPr lang="zh-CN" altLang="en-US" sz="2800" dirty="0">
                    <a:solidFill>
                      <a:srgbClr val="C00000"/>
                    </a:solidFill>
                  </a:rPr>
                  <a:t>含有加减运算时不要轻易进行代换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）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5.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利用函数的连续性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en-US" altLang="zh-CN" sz="2800" b="1" dirty="0">
                    <a:solidFill>
                      <a:schemeClr val="tx1"/>
                    </a:solidFill>
                  </a:rPr>
                  <a:t>6.</a:t>
                </a:r>
                <a:r>
                  <a:rPr lang="zh-CN" altLang="en-US" sz="2800" b="1" dirty="0">
                    <a:solidFill>
                      <a:schemeClr val="tx1"/>
                    </a:solidFill>
                  </a:rPr>
                  <a:t>利用一个充要条件：左右极限存在且相等可推出函数在该点的极限，反之也成立。</a:t>
                </a:r>
                <a:endParaRPr lang="en-US" altLang="zh-CN" sz="2800" b="1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47" y="1731145"/>
                <a:ext cx="10261106" cy="4259061"/>
              </a:xfrm>
              <a:prstGeom prst="rect">
                <a:avLst/>
              </a:prstGeom>
              <a:blipFill rotWithShape="1">
                <a:blip r:embed="rId1"/>
                <a:stretch>
                  <a:fillRect l="-2" t="-1897" r="4" b="-47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8"/>
          <p:cNvSpPr/>
          <p:nvPr/>
        </p:nvSpPr>
        <p:spPr>
          <a:xfrm>
            <a:off x="11272854" y="0"/>
            <a:ext cx="828000" cy="828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81"/>
          <p:cNvSpPr/>
          <p:nvPr/>
        </p:nvSpPr>
        <p:spPr>
          <a:xfrm>
            <a:off x="11409931" y="137077"/>
            <a:ext cx="553846" cy="553846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Block Arc 10"/>
          <p:cNvSpPr/>
          <p:nvPr/>
        </p:nvSpPr>
        <p:spPr>
          <a:xfrm>
            <a:off x="11523885" y="314433"/>
            <a:ext cx="338954" cy="29668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99495" y="239697"/>
                <a:ext cx="11124389" cy="2734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例题：</m:t>
                      </m:r>
                      <m:r>
                        <m:rPr>
                          <m:nor/>
                        </m:rPr>
                        <a:rPr lang="zh-CN" altLang="en-US" sz="4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求</m:t>
                      </m:r>
                      <m:func>
                        <m:funcPr>
                          <m:ctrlPr>
                            <a:rPr lang="pt-BR" altLang="zh-CN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4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ad>
                            <m:radPr>
                              <m:degHide m:val="on"/>
                              <m:ctrlP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</m:den>
                              </m:f>
                            </m:e>
                          </m:rad>
                          <m:r>
                            <a:rPr lang="en-US" altLang="zh-CN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arctan</m:t>
                          </m:r>
                          <m:f>
                            <m:fPr>
                              <m:ctrlPr>
                                <a:rPr lang="en-US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95" y="239697"/>
                <a:ext cx="11124389" cy="2734322"/>
              </a:xfrm>
              <a:prstGeom prst="rect">
                <a:avLst/>
              </a:prstGeom>
              <a:blipFill rotWithShape="1">
                <a:blip r:embed="rId1"/>
                <a:stretch>
                  <a:fillRect l="-1" t="-11" r="5" b="1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41730" y="3235264"/>
            <a:ext cx="4403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含极限形式的</a:t>
            </a:r>
            <a:endParaRPr lang="en-US" altLang="zh-CN" sz="4400" spc="3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/>
            <a:r>
              <a:rPr lang="zh-CN" altLang="en-US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函数解析式求解</a:t>
            </a:r>
            <a:endParaRPr lang="zh-CN" altLang="en-US" sz="4400" spc="3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43095" y="2404268"/>
            <a:ext cx="283018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06</a:t>
            </a:r>
            <a:endParaRPr lang="zh-CN" altLang="en-US" sz="44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28621" y="4847208"/>
            <a:ext cx="4208016" cy="1748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两种常见题型：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1.</a:t>
            </a:r>
            <a:r>
              <a:rPr lang="zh-CN" altLang="en-US" dirty="0">
                <a:solidFill>
                  <a:srgbClr val="C00000"/>
                </a:solidFill>
              </a:rPr>
              <a:t>极限值与</a:t>
            </a:r>
            <a:r>
              <a:rPr lang="en-US" altLang="zh-CN" dirty="0">
                <a:solidFill>
                  <a:srgbClr val="C00000"/>
                </a:solidFill>
              </a:rPr>
              <a:t>x</a:t>
            </a:r>
            <a:r>
              <a:rPr lang="zh-CN" altLang="en-US" dirty="0">
                <a:solidFill>
                  <a:srgbClr val="C00000"/>
                </a:solidFill>
              </a:rPr>
              <a:t>取值无关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2.</a:t>
            </a:r>
            <a:r>
              <a:rPr lang="zh-CN" altLang="en-US" dirty="0">
                <a:solidFill>
                  <a:srgbClr val="C00000"/>
                </a:solidFill>
              </a:rPr>
              <a:t>极限值与</a:t>
            </a:r>
            <a:r>
              <a:rPr lang="en-US" altLang="zh-CN" dirty="0">
                <a:solidFill>
                  <a:srgbClr val="C00000"/>
                </a:solidFill>
              </a:rPr>
              <a:t>x</a:t>
            </a:r>
            <a:r>
              <a:rPr lang="zh-CN" altLang="en-US" dirty="0">
                <a:solidFill>
                  <a:srgbClr val="C00000"/>
                </a:solidFill>
              </a:rPr>
              <a:t>的取值有关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/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8"/>
          <p:cNvSpPr/>
          <p:nvPr/>
        </p:nvSpPr>
        <p:spPr>
          <a:xfrm>
            <a:off x="11272854" y="0"/>
            <a:ext cx="828000" cy="828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81"/>
          <p:cNvSpPr/>
          <p:nvPr/>
        </p:nvSpPr>
        <p:spPr>
          <a:xfrm>
            <a:off x="11409931" y="137077"/>
            <a:ext cx="553846" cy="553846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Block Arc 10"/>
          <p:cNvSpPr/>
          <p:nvPr/>
        </p:nvSpPr>
        <p:spPr>
          <a:xfrm>
            <a:off x="11523885" y="314433"/>
            <a:ext cx="338954" cy="29668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-380260" y="611119"/>
                <a:ext cx="12952520" cy="12621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例题：</m:t>
                    </m:r>
                    <m:r>
                      <a:rPr lang="zh-CN" alt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设</m:t>
                    </m:r>
                    <m:r>
                      <m:rPr>
                        <m:sty m:val="p"/>
                      </m:rPr>
                      <a:rPr lang="en-US" altLang="zh-CN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altLang="zh-CN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𝑠𝑖𝑛𝑡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𝑠𝑖𝑛𝑥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𝑠𝑖𝑛𝑡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𝑠𝑖𝑛𝑥</m:t>
                                </m:r>
                              </m:den>
                            </m:f>
                          </m:sup>
                        </m:sSup>
                      </m:e>
                    </m:func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  求函数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f(x)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的间断点并指出间断点类型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0260" y="611119"/>
                <a:ext cx="12952520" cy="1262164"/>
              </a:xfrm>
              <a:prstGeom prst="rect">
                <a:avLst/>
              </a:prstGeom>
              <a:blipFill rotWithShape="1">
                <a:blip r:embed="rId1"/>
                <a:stretch>
                  <a:fillRect l="4" t="-20" r="4" b="3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668109" y="4040819"/>
            <a:ext cx="8167456" cy="22105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C00000"/>
                </a:solidFill>
              </a:rPr>
              <a:t>辅导书</a:t>
            </a:r>
            <a:r>
              <a:rPr lang="en-US" altLang="zh-CN" sz="2400" dirty="0">
                <a:solidFill>
                  <a:srgbClr val="C00000"/>
                </a:solidFill>
              </a:rPr>
              <a:t>133</a:t>
            </a:r>
            <a:r>
              <a:rPr lang="zh-CN" altLang="en-US" sz="2400" dirty="0">
                <a:solidFill>
                  <a:srgbClr val="C00000"/>
                </a:solidFill>
              </a:rPr>
              <a:t>页例</a:t>
            </a:r>
            <a:r>
              <a:rPr lang="en-US" altLang="zh-CN" sz="2400" dirty="0">
                <a:solidFill>
                  <a:srgbClr val="C00000"/>
                </a:solidFill>
              </a:rPr>
              <a:t>12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8"/>
          <p:cNvSpPr/>
          <p:nvPr/>
        </p:nvSpPr>
        <p:spPr>
          <a:xfrm>
            <a:off x="11272854" y="0"/>
            <a:ext cx="828000" cy="828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81"/>
          <p:cNvSpPr/>
          <p:nvPr/>
        </p:nvSpPr>
        <p:spPr>
          <a:xfrm>
            <a:off x="11409931" y="137077"/>
            <a:ext cx="553846" cy="553846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Block Arc 10"/>
          <p:cNvSpPr/>
          <p:nvPr/>
        </p:nvSpPr>
        <p:spPr>
          <a:xfrm>
            <a:off x="11523885" y="314433"/>
            <a:ext cx="338954" cy="29668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-380260" y="611119"/>
                <a:ext cx="12952520" cy="12621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例题：</m:t>
                    </m:r>
                    <m:r>
                      <a:rPr lang="zh-CN" alt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设</m:t>
                    </m:r>
                    <m:r>
                      <m:rPr>
                        <m:sty m:val="p"/>
                      </m:rPr>
                      <a:rPr lang="en-US" altLang="zh-CN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altLang="zh-CN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altLang="zh-CN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  <m: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²</m:t>
                                    </m:r>
                                    <m:r>
                                      <a:rPr lang="en-US" altLang="zh-CN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bx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p>
                                    </m:sSup>
                                    <m: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</m:d>
                          </m:e>
                          <m:sup/>
                        </m:sSup>
                      </m:e>
                    </m:func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-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∞，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+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∞）内连续，求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的值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0260" y="611119"/>
                <a:ext cx="12952520" cy="1262164"/>
              </a:xfrm>
              <a:prstGeom prst="rect">
                <a:avLst/>
              </a:prstGeom>
              <a:blipFill rotWithShape="1">
                <a:blip r:embed="rId1"/>
                <a:stretch>
                  <a:fillRect l="4" t="-20" r="4" b="3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668109" y="4040819"/>
            <a:ext cx="8167456" cy="22105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C00000"/>
                </a:solidFill>
              </a:rPr>
              <a:t>辅导书</a:t>
            </a:r>
            <a:r>
              <a:rPr lang="en-US" altLang="zh-CN" sz="2400" dirty="0">
                <a:solidFill>
                  <a:srgbClr val="C00000"/>
                </a:solidFill>
              </a:rPr>
              <a:t>138</a:t>
            </a:r>
            <a:r>
              <a:rPr lang="zh-CN" altLang="en-US" sz="2400" dirty="0">
                <a:solidFill>
                  <a:srgbClr val="C00000"/>
                </a:solidFill>
              </a:rPr>
              <a:t>页</a:t>
            </a:r>
            <a:r>
              <a:rPr lang="en-US" altLang="zh-CN" sz="2400" dirty="0">
                <a:solidFill>
                  <a:srgbClr val="C00000"/>
                </a:solidFill>
              </a:rPr>
              <a:t>5</a:t>
            </a:r>
            <a:r>
              <a:rPr lang="zh-CN" altLang="en-US" sz="2400" dirty="0">
                <a:solidFill>
                  <a:srgbClr val="C00000"/>
                </a:solidFill>
              </a:rPr>
              <a:t>，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algn="ctr"/>
            <a:r>
              <a:rPr lang="en-US" altLang="zh-CN" sz="2400" dirty="0">
                <a:solidFill>
                  <a:srgbClr val="C00000"/>
                </a:solidFill>
              </a:rPr>
              <a:t>a=0</a:t>
            </a:r>
            <a:r>
              <a:rPr lang="zh-CN" altLang="en-US" sz="2400" dirty="0">
                <a:solidFill>
                  <a:srgbClr val="C00000"/>
                </a:solidFill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</a:rPr>
              <a:t>b=1</a:t>
            </a:r>
            <a:r>
              <a:rPr lang="zh-CN" altLang="en-US" sz="2400" dirty="0">
                <a:solidFill>
                  <a:srgbClr val="C00000"/>
                </a:solidFill>
              </a:rPr>
              <a:t>。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2030095"/>
            <a:ext cx="12349480" cy="1212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30" y="3703320"/>
            <a:ext cx="10185400" cy="19596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6060" y="1233170"/>
            <a:ext cx="1602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1.1</a:t>
            </a:r>
            <a:endParaRPr lang="en-US" altLang="zh-CN" sz="3600" b="1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8"/>
          <p:cNvSpPr/>
          <p:nvPr/>
        </p:nvSpPr>
        <p:spPr>
          <a:xfrm>
            <a:off x="11272854" y="0"/>
            <a:ext cx="828000" cy="828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81"/>
          <p:cNvSpPr/>
          <p:nvPr/>
        </p:nvSpPr>
        <p:spPr>
          <a:xfrm>
            <a:off x="11409931" y="137077"/>
            <a:ext cx="553846" cy="553846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Block Arc 10"/>
          <p:cNvSpPr/>
          <p:nvPr/>
        </p:nvSpPr>
        <p:spPr>
          <a:xfrm>
            <a:off x="11523885" y="314433"/>
            <a:ext cx="338954" cy="29668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4857" y="518419"/>
            <a:ext cx="7568538" cy="14278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47" y="2656967"/>
            <a:ext cx="8499306" cy="2600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8"/>
          <p:cNvSpPr/>
          <p:nvPr/>
        </p:nvSpPr>
        <p:spPr>
          <a:xfrm>
            <a:off x="11272854" y="0"/>
            <a:ext cx="828000" cy="828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81"/>
          <p:cNvSpPr/>
          <p:nvPr/>
        </p:nvSpPr>
        <p:spPr>
          <a:xfrm>
            <a:off x="11409931" y="137077"/>
            <a:ext cx="553846" cy="553846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Block Arc 10"/>
          <p:cNvSpPr/>
          <p:nvPr/>
        </p:nvSpPr>
        <p:spPr>
          <a:xfrm>
            <a:off x="11523885" y="314433"/>
            <a:ext cx="338954" cy="29668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99495" y="239697"/>
                <a:ext cx="11124389" cy="2734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综合题：</m:t>
                      </m:r>
                      <m:r>
                        <m:rPr>
                          <m:nor/>
                        </m:rPr>
                        <a:rPr lang="zh-CN" altLang="en-US" sz="4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求</m:t>
                      </m:r>
                      <m:func>
                        <m:funcPr>
                          <m:ctrlPr>
                            <a:rPr lang="pt-BR" altLang="zh-CN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4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altLang="zh-C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（</m:t>
                              </m:r>
                              <m:f>
                                <m:fPr>
                                  <m:ctrlPr>
                                    <a:rPr lang="en-US" altLang="zh-CN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²</m:t>
                                      </m:r>
                                    </m:sup>
                                  </m:sSup>
                                  <m:r>
                                    <a:rPr lang="en-US" altLang="zh-CN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4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zh-CN" sz="4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²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4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p>
                                  </m:sSup>
                                  <m:r>
                                    <a:rPr lang="en-US" altLang="zh-CN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4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zh-CN" alt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）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zh-CN" alt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95" y="239697"/>
                <a:ext cx="11124389" cy="2734322"/>
              </a:xfrm>
              <a:prstGeom prst="rect">
                <a:avLst/>
              </a:prstGeom>
              <a:blipFill rotWithShape="1">
                <a:blip r:embed="rId1"/>
                <a:stretch>
                  <a:fillRect l="-1" t="-11" r="5" b="1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728621" y="3639845"/>
                <a:ext cx="4208016" cy="17489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rgbClr val="C00000"/>
                    </a:solidFill>
                  </a:rPr>
                  <a:t>来自学粉群，答案是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ln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ab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）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621" y="3639845"/>
                <a:ext cx="4208016" cy="1748901"/>
              </a:xfrm>
              <a:prstGeom prst="rect">
                <a:avLst/>
              </a:prstGeom>
              <a:blipFill rotWithShape="1">
                <a:blip r:embed="rId2"/>
                <a:stretch>
                  <a:fillRect l="-13" t="-1" r="10" b="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685" y="545376"/>
            <a:ext cx="11601450" cy="2695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8"/>
          <p:cNvSpPr/>
          <p:nvPr/>
        </p:nvSpPr>
        <p:spPr>
          <a:xfrm>
            <a:off x="11272854" y="0"/>
            <a:ext cx="828000" cy="828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81"/>
          <p:cNvSpPr/>
          <p:nvPr/>
        </p:nvSpPr>
        <p:spPr>
          <a:xfrm>
            <a:off x="11409931" y="137077"/>
            <a:ext cx="553846" cy="553846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Block Arc 10"/>
          <p:cNvSpPr/>
          <p:nvPr/>
        </p:nvSpPr>
        <p:spPr>
          <a:xfrm>
            <a:off x="11523885" y="314433"/>
            <a:ext cx="338954" cy="29668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-380260" y="611119"/>
                <a:ext cx="12952520" cy="12621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例题：</m:t>
                      </m:r>
                      <m:r>
                        <a:rPr lang="zh-CN" alt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求</m:t>
                      </m:r>
                      <m:func>
                        <m:funcPr>
                          <m:ctrlPr>
                            <a:rPr lang="en-US" altLang="zh-C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𝑐𝑜𝑡</m:t>
                          </m:r>
                          <m: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m:rPr>
                              <m:sty m:val="p"/>
                            </m:rPr>
                            <a:rPr lang="en-US" altLang="zh-C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zh-CN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0260" y="611119"/>
                <a:ext cx="12952520" cy="1262164"/>
              </a:xfrm>
              <a:prstGeom prst="rect">
                <a:avLst/>
              </a:prstGeom>
              <a:blipFill rotWithShape="1">
                <a:blip r:embed="rId1"/>
                <a:stretch>
                  <a:fillRect l="4" t="-20" r="4" b="3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668109" y="4040819"/>
            <a:ext cx="8167456" cy="22105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C00000"/>
                </a:solidFill>
              </a:rPr>
              <a:t>洛！！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8317" y="2756776"/>
            <a:ext cx="359537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4A5A69"/>
                </a:solidFill>
                <a:latin typeface="Lucida Handwriting" panose="03010101010101010101" charset="0"/>
                <a:ea typeface="方正清刻本悦宋简体" panose="02000000000000000000" pitchFamily="2" charset="-122"/>
                <a:cs typeface="Lucida Handwriting" panose="03010101010101010101" charset="0"/>
              </a:rPr>
              <a:t>Thanks!</a:t>
            </a:r>
            <a:endParaRPr lang="en-US" altLang="zh-CN" sz="6000" b="1" dirty="0">
              <a:solidFill>
                <a:srgbClr val="4A5A69"/>
              </a:solidFill>
              <a:latin typeface="Lucida Handwriting" panose="03010101010101010101" charset="0"/>
              <a:ea typeface="方正清刻本悦宋简体" panose="02000000000000000000" pitchFamily="2" charset="-122"/>
              <a:cs typeface="Lucida Handwriting" panose="03010101010101010101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750" y="1410970"/>
            <a:ext cx="3951605" cy="8210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3016" t="811" r="-732"/>
          <a:stretch>
            <a:fillRect/>
          </a:stretch>
        </p:blipFill>
        <p:spPr>
          <a:xfrm>
            <a:off x="157480" y="2698750"/>
            <a:ext cx="12034520" cy="25615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8975" y="1410970"/>
            <a:ext cx="1602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1.2</a:t>
            </a:r>
            <a:endParaRPr lang="en-US" altLang="zh-CN" sz="3600" b="1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675" y="1597025"/>
            <a:ext cx="10499725" cy="7346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" y="2631440"/>
            <a:ext cx="12046585" cy="31521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945" y="1517650"/>
            <a:ext cx="1602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1.3</a:t>
            </a:r>
            <a:endParaRPr lang="en-US" altLang="zh-CN" sz="3600" b="1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08061" y="3171764"/>
            <a:ext cx="495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单调有界收敛原理</a:t>
            </a:r>
            <a:endParaRPr lang="zh-CN" altLang="en-US" sz="4400" spc="3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02</a:t>
            </a:r>
            <a:endParaRPr lang="zh-CN" altLang="en-US" sz="44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280" y="1318895"/>
            <a:ext cx="1602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2.1</a:t>
            </a:r>
            <a:endParaRPr lang="en-US" altLang="zh-CN" sz="3600" b="1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885" y="1851025"/>
            <a:ext cx="11969115" cy="1175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r="-205" b="4233"/>
          <a:stretch>
            <a:fillRect/>
          </a:stretch>
        </p:blipFill>
        <p:spPr>
          <a:xfrm>
            <a:off x="170180" y="3642360"/>
            <a:ext cx="11851640" cy="1496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15" y="1731010"/>
            <a:ext cx="12188190" cy="11677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r="294" b="4603"/>
          <a:stretch>
            <a:fillRect/>
          </a:stretch>
        </p:blipFill>
        <p:spPr>
          <a:xfrm>
            <a:off x="277495" y="3354070"/>
            <a:ext cx="11501120" cy="23133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7495" y="1233170"/>
            <a:ext cx="1602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2.2</a:t>
            </a:r>
            <a:endParaRPr lang="en-US" altLang="zh-CN" sz="3600" b="1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3284</Words>
  <Application>WPS 演示</Application>
  <PresentationFormat>宽屏</PresentationFormat>
  <Paragraphs>202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2" baseType="lpstr">
      <vt:lpstr>Arial</vt:lpstr>
      <vt:lpstr>宋体</vt:lpstr>
      <vt:lpstr>Wingdings</vt:lpstr>
      <vt:lpstr>方正清刻本悦宋简体</vt:lpstr>
      <vt:lpstr>仿宋</vt:lpstr>
      <vt:lpstr>Century Gothic</vt:lpstr>
      <vt:lpstr>DokChampa</vt:lpstr>
      <vt:lpstr>Microsoft Sans Serif</vt:lpstr>
      <vt:lpstr>微软雅黑</vt:lpstr>
      <vt:lpstr>Calibri</vt:lpstr>
      <vt:lpstr>等线</vt:lpstr>
      <vt:lpstr>Arial Unicode MS</vt:lpstr>
      <vt:lpstr>Cambria Math</vt:lpstr>
      <vt:lpstr>MS Mincho</vt:lpstr>
      <vt:lpstr>Segoe Print</vt:lpstr>
      <vt:lpstr>Lucida Handwriting</vt:lpstr>
      <vt:lpstr>Malgun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uying</dc:creator>
  <cp:lastModifiedBy>。。。。</cp:lastModifiedBy>
  <cp:revision>34</cp:revision>
  <dcterms:created xsi:type="dcterms:W3CDTF">2020-01-03T06:53:00Z</dcterms:created>
  <dcterms:modified xsi:type="dcterms:W3CDTF">2021-10-16T02:49:20Z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SaveFontToCloudKey">
    <vt:lpwstr>580367496_embed</vt:lpwstr>
  </property>
  <property fmtid="{D5CDD505-2E9C-101B-9397-08002B2CF9AE}" pid="3" name="ICV">
    <vt:lpwstr>93CE9C7004884813BCDA4E40C1F59890</vt:lpwstr>
  </property>
  <property fmtid="{D5CDD505-2E9C-101B-9397-08002B2CF9AE}" pid="4" name="KSOProductBuildVer">
    <vt:lpwstr>2052-11.1.0.10463</vt:lpwstr>
  </property>
</Properties>
</file>