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5.xml" ContentType="application/vnd.openxmlformats-officedocument.presentationml.tags+xml"/>
  <Override PartName="/ppt/notesSlides/notesSlide39.xml" ContentType="application/vnd.openxmlformats-officedocument.presentationml.notesSlide+xml"/>
  <Override PartName="/ppt/tags/tag36.xml" ContentType="application/vnd.openxmlformats-officedocument.presentationml.tags+xml"/>
  <Override PartName="/ppt/notesSlides/notesSlide40.xml" ContentType="application/vnd.openxmlformats-officedocument.presentationml.notesSlide+xml"/>
  <Override PartName="/ppt/tags/tag37.xml" ContentType="application/vnd.openxmlformats-officedocument.presentationml.tags+xml"/>
  <Override PartName="/ppt/notesSlides/notesSlide41.xml" ContentType="application/vnd.openxmlformats-officedocument.presentationml.notesSlide+xml"/>
  <Override PartName="/ppt/tags/tag38.xml" ContentType="application/vnd.openxmlformats-officedocument.presentationml.tags+xml"/>
  <Override PartName="/ppt/notesSlides/notesSlide42.xml" ContentType="application/vnd.openxmlformats-officedocument.presentationml.notesSlide+xml"/>
  <Override PartName="/ppt/tags/tag39.xml" ContentType="application/vnd.openxmlformats-officedocument.presentationml.tags+xml"/>
  <Override PartName="/ppt/notesSlides/notesSlide43.xml" ContentType="application/vnd.openxmlformats-officedocument.presentationml.notesSlide+xml"/>
  <Override PartName="/ppt/tags/tag40.xml" ContentType="application/vnd.openxmlformats-officedocument.presentationml.tags+xml"/>
  <Override PartName="/ppt/notesSlides/notesSlide44.xml" ContentType="application/vnd.openxmlformats-officedocument.presentationml.notesSlide+xml"/>
  <Override PartName="/ppt/tags/tag41.xml" ContentType="application/vnd.openxmlformats-officedocument.presentationml.tags+xml"/>
  <Override PartName="/ppt/notesSlides/notesSlide45.xml" ContentType="application/vnd.openxmlformats-officedocument.presentationml.notesSlide+xml"/>
  <Override PartName="/ppt/tags/tag42.xml" ContentType="application/vnd.openxmlformats-officedocument.presentationml.tags+xml"/>
  <Override PartName="/ppt/notesSlides/notesSlide46.xml" ContentType="application/vnd.openxmlformats-officedocument.presentationml.notesSlide+xml"/>
  <Override PartName="/ppt/tags/tag43.xml" ContentType="application/vnd.openxmlformats-officedocument.presentationml.tags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notesSlides/notesSlide48.xml" ContentType="application/vnd.openxmlformats-officedocument.presentationml.notesSlide+xml"/>
  <Override PartName="/ppt/tags/tag45.xml" ContentType="application/vnd.openxmlformats-officedocument.presentationml.tags+xml"/>
  <Override PartName="/ppt/notesSlides/notesSlide49.xml" ContentType="application/vnd.openxmlformats-officedocument.presentationml.notesSlide+xml"/>
  <Override PartName="/ppt/tags/tag46.xml" ContentType="application/vnd.openxmlformats-officedocument.presentationml.tags+xml"/>
  <Override PartName="/ppt/notesSlides/notesSlide50.xml" ContentType="application/vnd.openxmlformats-officedocument.presentationml.notesSlide+xml"/>
  <Override PartName="/ppt/tags/tag47.xml" ContentType="application/vnd.openxmlformats-officedocument.presentationml.tags+xml"/>
  <Override PartName="/ppt/notesSlides/notesSlide51.xml" ContentType="application/vnd.openxmlformats-officedocument.presentationml.notesSlide+xml"/>
  <Override PartName="/ppt/tags/tag48.xml" ContentType="application/vnd.openxmlformats-officedocument.presentationml.tags+xml"/>
  <Override PartName="/ppt/notesSlides/notesSlide52.xml" ContentType="application/vnd.openxmlformats-officedocument.presentationml.notesSlide+xml"/>
  <Override PartName="/ppt/tags/tag49.xml" ContentType="application/vnd.openxmlformats-officedocument.presentationml.tags+xml"/>
  <Override PartName="/ppt/notesSlides/notesSlide53.xml" ContentType="application/vnd.openxmlformats-officedocument.presentationml.notesSlide+xml"/>
  <Override PartName="/ppt/tags/tag50.xml" ContentType="application/vnd.openxmlformats-officedocument.presentationml.tags+xml"/>
  <Override PartName="/ppt/notesSlides/notesSlide54.xml" ContentType="application/vnd.openxmlformats-officedocument.presentationml.notesSlide+xml"/>
  <Override PartName="/ppt/tags/tag51.xml" ContentType="application/vnd.openxmlformats-officedocument.presentationml.tags+xml"/>
  <Override PartName="/ppt/notesSlides/notesSlide55.xml" ContentType="application/vnd.openxmlformats-officedocument.presentationml.notesSlide+xml"/>
  <Override PartName="/ppt/tags/tag52.xml" ContentType="application/vnd.openxmlformats-officedocument.presentationml.tags+xml"/>
  <Override PartName="/ppt/notesSlides/notesSlide56.xml" ContentType="application/vnd.openxmlformats-officedocument.presentationml.notesSlide+xml"/>
  <Override PartName="/ppt/tags/tag53.xml" ContentType="application/vnd.openxmlformats-officedocument.presentationml.tags+xml"/>
  <Override PartName="/ppt/notesSlides/notesSlide57.xml" ContentType="application/vnd.openxmlformats-officedocument.presentationml.notesSlide+xml"/>
  <Override PartName="/ppt/tags/tag54.xml" ContentType="application/vnd.openxmlformats-officedocument.presentationml.tags+xml"/>
  <Override PartName="/ppt/notesSlides/notesSlide58.xml" ContentType="application/vnd.openxmlformats-officedocument.presentationml.notesSlide+xml"/>
  <Override PartName="/ppt/tags/tag55.xml" ContentType="application/vnd.openxmlformats-officedocument.presentationml.tags+xml"/>
  <Override PartName="/ppt/notesSlides/notesSlide59.xml" ContentType="application/vnd.openxmlformats-officedocument.presentationml.notesSlide+xml"/>
  <Override PartName="/ppt/tags/tag56.xml" ContentType="application/vnd.openxmlformats-officedocument.presentationml.tags+xml"/>
  <Override PartName="/ppt/notesSlides/notesSlide60.xml" ContentType="application/vnd.openxmlformats-officedocument.presentationml.notesSlide+xml"/>
  <Override PartName="/ppt/tags/tag57.xml" ContentType="application/vnd.openxmlformats-officedocument.presentationml.tags+xml"/>
  <Override PartName="/ppt/notesSlides/notesSlide61.xml" ContentType="application/vnd.openxmlformats-officedocument.presentationml.notesSlide+xml"/>
  <Override PartName="/ppt/tags/tag58.xml" ContentType="application/vnd.openxmlformats-officedocument.presentationml.tags+xml"/>
  <Override PartName="/ppt/notesSlides/notesSlide62.xml" ContentType="application/vnd.openxmlformats-officedocument.presentationml.notesSlide+xml"/>
  <Override PartName="/ppt/tags/tag59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  <p:sldMasterId id="2147483664" r:id="rId2"/>
  </p:sldMasterIdLst>
  <p:notesMasterIdLst>
    <p:notesMasterId r:id="rId68"/>
  </p:notesMasterIdLst>
  <p:sldIdLst>
    <p:sldId id="314" r:id="rId3"/>
    <p:sldId id="338" r:id="rId4"/>
    <p:sldId id="336" r:id="rId5"/>
    <p:sldId id="337" r:id="rId6"/>
    <p:sldId id="341" r:id="rId7"/>
    <p:sldId id="342" r:id="rId8"/>
    <p:sldId id="343" r:id="rId9"/>
    <p:sldId id="344" r:id="rId10"/>
    <p:sldId id="345" r:id="rId11"/>
    <p:sldId id="408" r:id="rId12"/>
    <p:sldId id="349" r:id="rId13"/>
    <p:sldId id="351" r:id="rId14"/>
    <p:sldId id="352" r:id="rId15"/>
    <p:sldId id="353" r:id="rId16"/>
    <p:sldId id="354" r:id="rId17"/>
    <p:sldId id="358" r:id="rId18"/>
    <p:sldId id="355" r:id="rId19"/>
    <p:sldId id="346" r:id="rId20"/>
    <p:sldId id="357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409" r:id="rId32"/>
    <p:sldId id="371" r:id="rId33"/>
    <p:sldId id="372" r:id="rId34"/>
    <p:sldId id="374" r:id="rId35"/>
    <p:sldId id="373" r:id="rId36"/>
    <p:sldId id="375" r:id="rId37"/>
    <p:sldId id="376" r:id="rId38"/>
    <p:sldId id="380" r:id="rId39"/>
    <p:sldId id="359" r:id="rId40"/>
    <p:sldId id="347" r:id="rId41"/>
    <p:sldId id="335" r:id="rId42"/>
    <p:sldId id="382" r:id="rId43"/>
    <p:sldId id="383" r:id="rId44"/>
    <p:sldId id="381" r:id="rId45"/>
    <p:sldId id="385" r:id="rId46"/>
    <p:sldId id="386" r:id="rId47"/>
    <p:sldId id="384" r:id="rId48"/>
    <p:sldId id="389" r:id="rId49"/>
    <p:sldId id="388" r:id="rId50"/>
    <p:sldId id="391" r:id="rId51"/>
    <p:sldId id="392" r:id="rId52"/>
    <p:sldId id="399" r:id="rId53"/>
    <p:sldId id="400" r:id="rId54"/>
    <p:sldId id="406" r:id="rId55"/>
    <p:sldId id="393" r:id="rId56"/>
    <p:sldId id="394" r:id="rId57"/>
    <p:sldId id="395" r:id="rId58"/>
    <p:sldId id="396" r:id="rId59"/>
    <p:sldId id="397" r:id="rId60"/>
    <p:sldId id="398" r:id="rId61"/>
    <p:sldId id="401" r:id="rId62"/>
    <p:sldId id="402" r:id="rId63"/>
    <p:sldId id="403" r:id="rId64"/>
    <p:sldId id="404" r:id="rId65"/>
    <p:sldId id="405" r:id="rId66"/>
    <p:sldId id="305" r:id="rId67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50E"/>
    <a:srgbClr val="E0414A"/>
    <a:srgbClr val="FF1919"/>
    <a:srgbClr val="85000B"/>
    <a:srgbClr val="CC0000"/>
    <a:srgbClr val="A6A6A6"/>
    <a:srgbClr val="FF2F2F"/>
    <a:srgbClr val="FF0000"/>
    <a:srgbClr val="DD001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4854" autoAdjust="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4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5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4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3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36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1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先看一下概述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7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8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04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5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14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34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6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4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4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9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9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68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5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33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52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55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32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10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61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09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40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60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5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57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12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96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14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1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90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372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648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78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8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65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936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33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97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465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874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078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00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480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87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924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344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709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38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18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3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5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3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0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18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0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5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5.wmf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26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image" Target="../media/image28.wmf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6" Type="http://schemas.openxmlformats.org/officeDocument/2006/relationships/image" Target="../media/image30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hyperlink" Target="http://202.117.35.239/moodle1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image" Target="../media/image35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大学计算机</a:t>
            </a: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III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张伟</a:t>
            </a:r>
            <a:endParaRPr lang="en-US" altLang="zh-CN" sz="28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计算机教学实验中心</a:t>
            </a:r>
          </a:p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2021.9.11</a:t>
            </a: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29"/>
    </mc:Choice>
    <mc:Fallback xmlns="">
      <p:transition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计算机和计算机的发展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1" name="Picture 8" descr="https://timgsa.baidu.com/timg?image&amp;quality=80&amp;size=b9999_10000&amp;sec=1550328300547&amp;di=7f46aab3f29bafd00b37f70c32b035d4&amp;imgtype=0&amp;src=http%3A%2F%2Fp.sootoo.com%2Fson_media%2Fmsg%2F2013%2F12%2F23%2F58814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55" y="2178191"/>
            <a:ext cx="2349391" cy="156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timgsa.baidu.com/timg?image&amp;quality=80&amp;size=b9999_10000&amp;sec=1550327981762&amp;di=377530ab5660d75867d90a6c8c4a3f02&amp;imgtype=0&amp;src=http%3A%2F%2Fimg.alicdn.com%2Fimgextra%2Fi3%2F202637935%2FT2nvDtXnRXXXXXXXXX_%2521%252120263793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2113253"/>
            <a:ext cx="2707267" cy="361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" y="1743626"/>
            <a:ext cx="2887182" cy="189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871960" y="3541549"/>
            <a:ext cx="20162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传统“计算机”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84" y="631018"/>
            <a:ext cx="2590132" cy="147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84328" y="5734462"/>
            <a:ext cx="4692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多样化的“计算机”，各种设备的大脑</a:t>
            </a:r>
          </a:p>
        </p:txBody>
      </p:sp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34" y="1854601"/>
            <a:ext cx="1686500" cy="12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2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计算机的发展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1" name="Picture 3" descr="20061120105536307">
            <a:extLst>
              <a:ext uri="{FF2B5EF4-FFF2-40B4-BE49-F238E27FC236}">
                <a16:creationId xmlns:a16="http://schemas.microsoft.com/office/drawing/2014/main" id="{86EA589B-D2E1-48A1-AF0F-B40D01A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" y="838694"/>
            <a:ext cx="3657600" cy="30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A2318D47-2514-4193-BB6A-4C484044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752" y="850701"/>
            <a:ext cx="693804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第一台电子计算机</a:t>
            </a:r>
            <a:r>
              <a:rPr lang="en-US" altLang="zh-CN" sz="2800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-ENIAC</a:t>
            </a:r>
            <a:endParaRPr kumimoji="1"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ENIAC</a:t>
            </a:r>
            <a:r>
              <a:rPr lang="en-US" altLang="zh-CN" sz="2800" dirty="0"/>
              <a:t> (Electronic Numerical Integrator And Calculator</a:t>
            </a:r>
            <a:r>
              <a:rPr lang="zh-CN" altLang="zh-CN" sz="2800" dirty="0"/>
              <a:t>电子数值积分计算机</a:t>
            </a:r>
            <a:r>
              <a:rPr lang="en-US" altLang="zh-CN" sz="2800" dirty="0"/>
              <a:t>)</a:t>
            </a:r>
            <a:endParaRPr lang="en-US" altLang="zh-CN" sz="1800" b="0" dirty="0">
              <a:ea typeface="宋体" charset="-122"/>
            </a:endParaRPr>
          </a:p>
        </p:txBody>
      </p:sp>
      <p:pic>
        <p:nvPicPr>
          <p:cNvPr id="13" name="Picture 5" descr="t167-32Reckoners-114">
            <a:extLst>
              <a:ext uri="{FF2B5EF4-FFF2-40B4-BE49-F238E27FC236}">
                <a16:creationId xmlns:a16="http://schemas.microsoft.com/office/drawing/2014/main" id="{E093F92B-21FD-4698-9669-85B42247D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" y="3683317"/>
            <a:ext cx="36576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AC3978D-E50F-4BC7-96AF-ED5CE4C4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649" y="2377150"/>
            <a:ext cx="5758920" cy="40811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000000"/>
              </a:buClr>
              <a:buFont typeface="Wingdings" pitchFamily="2" charset="2"/>
              <a:buChar char="J"/>
              <a:defRPr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1946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年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月，美陆军阿伯丁弹道实验室</a:t>
            </a:r>
            <a:endParaRPr kumimoji="1" lang="en-US" altLang="zh-CN" sz="2400" b="1" kern="0" dirty="0">
              <a:solidFill>
                <a:srgbClr val="008000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占地</a:t>
            </a: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170m</a:t>
            </a:r>
            <a:r>
              <a:rPr kumimoji="1" lang="en-US" altLang="zh-CN" sz="2400" b="1" kern="0" baseline="30000" dirty="0">
                <a:latin typeface="楷体" pitchFamily="49" charset="-122"/>
                <a:ea typeface="楷体" pitchFamily="49" charset="-122"/>
              </a:rPr>
              <a:t>2</a:t>
            </a:r>
            <a:endParaRPr kumimoji="1" lang="en-US" altLang="zh-CN" sz="2400" b="1" kern="0" dirty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体重</a:t>
            </a: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30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吨</a:t>
            </a: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18000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只电子管</a:t>
            </a:r>
            <a:endParaRPr kumimoji="1" lang="en-US" altLang="zh-CN" sz="2400" b="1" kern="0" dirty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1500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个继电器</a:t>
            </a:r>
            <a:endParaRPr kumimoji="1" lang="en-US" altLang="zh-CN" sz="2400" b="1" kern="0" dirty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7000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个电阻</a:t>
            </a: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耗电</a:t>
            </a: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150KW</a:t>
            </a:r>
          </a:p>
          <a:p>
            <a:pPr lvl="1" eaLnBrk="1" hangingPunct="1"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C"/>
              <a:defRPr/>
            </a:pP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5000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次加法</a:t>
            </a:r>
            <a:r>
              <a:rPr kumimoji="1" lang="en-US" altLang="zh-CN" sz="2400" b="1" kern="0" dirty="0">
                <a:latin typeface="楷体" pitchFamily="49" charset="-122"/>
                <a:ea typeface="楷体" pitchFamily="49" charset="-122"/>
              </a:rPr>
              <a:t>/</a:t>
            </a:r>
            <a:r>
              <a:rPr kumimoji="1" lang="zh-CN" altLang="en-US" sz="2400" b="1" kern="0" dirty="0">
                <a:latin typeface="楷体" pitchFamily="49" charset="-122"/>
                <a:ea typeface="楷体" pitchFamily="49" charset="-122"/>
              </a:rPr>
              <a:t>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C3978D-E50F-4BC7-96AF-ED5CE4C46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789" y="3257768"/>
            <a:ext cx="3291559" cy="2800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40000"/>
              </a:spcBef>
              <a:buClr>
                <a:srgbClr val="000000"/>
              </a:buClr>
              <a:buNone/>
              <a:defRPr/>
            </a:pPr>
            <a:r>
              <a:rPr kumimoji="1" lang="zh-CN" altLang="en-US" sz="4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原来需要花</a:t>
            </a:r>
            <a:r>
              <a:rPr kumimoji="1" lang="en-US" altLang="zh-CN" sz="4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4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分钟的工作现在只需要花</a:t>
            </a:r>
            <a:r>
              <a:rPr kumimoji="1" lang="en-US" altLang="zh-CN" sz="4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4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秒！</a:t>
            </a:r>
            <a:endParaRPr kumimoji="1" lang="en-US" altLang="zh-CN" sz="4400" b="1" kern="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1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计算机的发展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94064" y="700450"/>
            <a:ext cx="11326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ENIAC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的缺陷：</a:t>
            </a:r>
            <a:endParaRPr lang="en-US" altLang="zh-CN" sz="3600" b="1" dirty="0"/>
          </a:p>
          <a:p>
            <a:pPr marL="720000" lvl="1" indent="-3600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第一，它按照十进制工作而非二进制</a:t>
            </a:r>
          </a:p>
          <a:p>
            <a:pPr marL="720000" lvl="1" indent="-3600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第二，它最初是为弹道计算而设计的专用计算，程序是“外插型”的</a:t>
            </a:r>
          </a:p>
          <a:p>
            <a:pPr marL="720000" lvl="1" indent="-3600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第三，它的存储容量太小</a:t>
            </a:r>
          </a:p>
        </p:txBody>
      </p:sp>
      <p:sp>
        <p:nvSpPr>
          <p:cNvPr id="22" name="矩形 21"/>
          <p:cNvSpPr/>
          <p:nvPr/>
        </p:nvSpPr>
        <p:spPr>
          <a:xfrm>
            <a:off x="3214009" y="4345631"/>
            <a:ext cx="83434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诺依曼提给出了新的计算机的“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EDVAC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报告的第一份草案”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(First Draft of a Report on the EDVAC)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74769" y="3322571"/>
            <a:ext cx="11182670" cy="3511426"/>
            <a:chOff x="374769" y="3057459"/>
            <a:chExt cx="11182670" cy="3511426"/>
          </a:xfrm>
        </p:grpSpPr>
        <p:grpSp>
          <p:nvGrpSpPr>
            <p:cNvPr id="23" name="组合 22"/>
            <p:cNvGrpSpPr/>
            <p:nvPr/>
          </p:nvGrpSpPr>
          <p:grpSpPr>
            <a:xfrm>
              <a:off x="374769" y="3057459"/>
              <a:ext cx="2839240" cy="3511426"/>
              <a:chOff x="374769" y="3057459"/>
              <a:chExt cx="2839240" cy="3511426"/>
            </a:xfrm>
          </p:grpSpPr>
          <p:pic>
            <p:nvPicPr>
              <p:cNvPr id="20" name="Picture 9" descr="http://a1.att.hudong.com/03/44/19300239842373132401447688758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842" y="3057459"/>
                <a:ext cx="2037094" cy="3001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矩形 20"/>
              <p:cNvSpPr/>
              <p:nvPr/>
            </p:nvSpPr>
            <p:spPr>
              <a:xfrm>
                <a:off x="374769" y="6199553"/>
                <a:ext cx="2839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冯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诺依曼（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1903~1957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048000" y="3057459"/>
              <a:ext cx="85094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著名匈牙利裔美籍数学家、计算机学家、物理学家、化学家，被后人称为“计算机之父”和“博弈论之父”。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69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计算机的发展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535902" y="1738070"/>
            <a:ext cx="2015437" cy="2016224"/>
            <a:chOff x="7535902" y="1738070"/>
            <a:chExt cx="2015437" cy="2016224"/>
          </a:xfrm>
        </p:grpSpPr>
        <p:sp>
          <p:nvSpPr>
            <p:cNvPr id="43" name="椭圆 42"/>
            <p:cNvSpPr/>
            <p:nvPr/>
          </p:nvSpPr>
          <p:spPr>
            <a:xfrm>
              <a:off x="7535902" y="1738070"/>
              <a:ext cx="2015437" cy="2016224"/>
            </a:xfrm>
            <a:prstGeom prst="ellipse">
              <a:avLst/>
            </a:prstGeom>
            <a:solidFill>
              <a:srgbClr val="D04A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TextBox 17"/>
            <p:cNvSpPr txBox="1"/>
            <p:nvPr/>
          </p:nvSpPr>
          <p:spPr>
            <a:xfrm>
              <a:off x="7737892" y="2964715"/>
              <a:ext cx="16648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冯</a:t>
              </a: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•</a:t>
              </a: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诺依曼结构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8188239" y="2119333"/>
              <a:ext cx="710762" cy="532094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55322" y="2590979"/>
            <a:ext cx="310285" cy="310406"/>
            <a:chOff x="3264324" y="1749600"/>
            <a:chExt cx="348156" cy="348156"/>
          </a:xfrm>
          <a:solidFill>
            <a:srgbClr val="34495E"/>
          </a:solidFill>
        </p:grpSpPr>
        <p:sp>
          <p:nvSpPr>
            <p:cNvPr id="51" name="矩形 50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110759" y="2590979"/>
            <a:ext cx="310285" cy="310406"/>
            <a:chOff x="3264324" y="1749600"/>
            <a:chExt cx="348156" cy="348156"/>
          </a:xfrm>
          <a:solidFill>
            <a:srgbClr val="34495E"/>
          </a:solidFill>
        </p:grpSpPr>
        <p:sp>
          <p:nvSpPr>
            <p:cNvPr id="54" name="矩形 53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9" name="Freeform 12"/>
          <p:cNvSpPr/>
          <p:nvPr/>
        </p:nvSpPr>
        <p:spPr bwMode="auto">
          <a:xfrm>
            <a:off x="416008" y="4030949"/>
            <a:ext cx="528432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A14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9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Freeform 12"/>
          <p:cNvSpPr/>
          <p:nvPr/>
        </p:nvSpPr>
        <p:spPr bwMode="auto">
          <a:xfrm flipH="1" flipV="1">
            <a:off x="11106892" y="5460514"/>
            <a:ext cx="528432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A14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9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TextBox 32"/>
          <p:cNvSpPr txBox="1"/>
          <p:nvPr/>
        </p:nvSpPr>
        <p:spPr>
          <a:xfrm>
            <a:off x="552825" y="4200351"/>
            <a:ext cx="11082499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zh-CN" sz="2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冯</a:t>
            </a:r>
            <a:r>
              <a:rPr lang="en-US" altLang="zh-CN" sz="2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•</a:t>
            </a:r>
            <a:r>
              <a:rPr lang="zh-CN" altLang="en-US" sz="2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诺依曼计算机</a:t>
            </a:r>
            <a:endParaRPr lang="en-US" altLang="zh-CN" sz="28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程序和数据以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二进制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形式存储在内存储器中，既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存储程序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系统可以自动从一个程序指令执行到下一个程序指令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从而自动地完成计算。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这一结构被称为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冯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•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诺依曼思想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，有此结构的计算机统称为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冯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•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诺依曼计算机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25027" y="1738070"/>
            <a:ext cx="2015437" cy="2016224"/>
            <a:chOff x="2425027" y="1738070"/>
            <a:chExt cx="2015437" cy="2016224"/>
          </a:xfrm>
        </p:grpSpPr>
        <p:sp>
          <p:nvSpPr>
            <p:cNvPr id="41" name="椭圆 40"/>
            <p:cNvSpPr/>
            <p:nvPr/>
          </p:nvSpPr>
          <p:spPr>
            <a:xfrm>
              <a:off x="2425027" y="1738070"/>
              <a:ext cx="2015437" cy="2016224"/>
            </a:xfrm>
            <a:prstGeom prst="ellipse">
              <a:avLst/>
            </a:prstGeom>
            <a:solidFill>
              <a:srgbClr val="0A14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TextBox 15"/>
            <p:cNvSpPr txBox="1"/>
            <p:nvPr/>
          </p:nvSpPr>
          <p:spPr>
            <a:xfrm>
              <a:off x="2737646" y="2964717"/>
              <a:ext cx="13901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采用二进制</a:t>
              </a:r>
            </a:p>
          </p:txBody>
        </p:sp>
        <p:sp>
          <p:nvSpPr>
            <p:cNvPr id="63" name="two-coin-stacks_72132"/>
            <p:cNvSpPr>
              <a:spLocks noChangeAspect="1"/>
            </p:cNvSpPr>
            <p:nvPr/>
          </p:nvSpPr>
          <p:spPr bwMode="auto">
            <a:xfrm>
              <a:off x="3118509" y="2119333"/>
              <a:ext cx="609685" cy="608693"/>
            </a:xfrm>
            <a:custGeom>
              <a:avLst/>
              <a:gdLst>
                <a:gd name="connsiteX0" fmla="*/ 171680 w 607427"/>
                <a:gd name="connsiteY0" fmla="*/ 553693 h 606439"/>
                <a:gd name="connsiteX1" fmla="*/ 134261 w 607427"/>
                <a:gd name="connsiteY1" fmla="*/ 580112 h 606439"/>
                <a:gd name="connsiteX2" fmla="*/ 473166 w 607427"/>
                <a:gd name="connsiteY2" fmla="*/ 580112 h 606439"/>
                <a:gd name="connsiteX3" fmla="*/ 435746 w 607427"/>
                <a:gd name="connsiteY3" fmla="*/ 553693 h 606439"/>
                <a:gd name="connsiteX4" fmla="*/ 290529 w 607427"/>
                <a:gd name="connsiteY4" fmla="*/ 500947 h 606439"/>
                <a:gd name="connsiteX5" fmla="*/ 290529 w 607427"/>
                <a:gd name="connsiteY5" fmla="*/ 527367 h 606439"/>
                <a:gd name="connsiteX6" fmla="*/ 316898 w 607427"/>
                <a:gd name="connsiteY6" fmla="*/ 527367 h 606439"/>
                <a:gd name="connsiteX7" fmla="*/ 316898 w 607427"/>
                <a:gd name="connsiteY7" fmla="*/ 500947 h 606439"/>
                <a:gd name="connsiteX8" fmla="*/ 26369 w 607427"/>
                <a:gd name="connsiteY8" fmla="*/ 421875 h 606439"/>
                <a:gd name="connsiteX9" fmla="*/ 26369 w 607427"/>
                <a:gd name="connsiteY9" fmla="*/ 435038 h 606439"/>
                <a:gd name="connsiteX10" fmla="*/ 66016 w 607427"/>
                <a:gd name="connsiteY10" fmla="*/ 474621 h 606439"/>
                <a:gd name="connsiteX11" fmla="*/ 541411 w 607427"/>
                <a:gd name="connsiteY11" fmla="*/ 474621 h 606439"/>
                <a:gd name="connsiteX12" fmla="*/ 581058 w 607427"/>
                <a:gd name="connsiteY12" fmla="*/ 435038 h 606439"/>
                <a:gd name="connsiteX13" fmla="*/ 581058 w 607427"/>
                <a:gd name="connsiteY13" fmla="*/ 421875 h 606439"/>
                <a:gd name="connsiteX14" fmla="*/ 475369 w 607427"/>
                <a:gd name="connsiteY14" fmla="*/ 263638 h 606439"/>
                <a:gd name="connsiteX15" fmla="*/ 475369 w 607427"/>
                <a:gd name="connsiteY15" fmla="*/ 316386 h 606439"/>
                <a:gd name="connsiteX16" fmla="*/ 501729 w 607427"/>
                <a:gd name="connsiteY16" fmla="*/ 316386 h 606439"/>
                <a:gd name="connsiteX17" fmla="*/ 501729 w 607427"/>
                <a:gd name="connsiteY17" fmla="*/ 263638 h 606439"/>
                <a:gd name="connsiteX18" fmla="*/ 290525 w 607427"/>
                <a:gd name="connsiteY18" fmla="*/ 263638 h 606439"/>
                <a:gd name="connsiteX19" fmla="*/ 290525 w 607427"/>
                <a:gd name="connsiteY19" fmla="*/ 316386 h 606439"/>
                <a:gd name="connsiteX20" fmla="*/ 316902 w 607427"/>
                <a:gd name="connsiteY20" fmla="*/ 316386 h 606439"/>
                <a:gd name="connsiteX21" fmla="*/ 316902 w 607427"/>
                <a:gd name="connsiteY21" fmla="*/ 263638 h 606439"/>
                <a:gd name="connsiteX22" fmla="*/ 105643 w 607427"/>
                <a:gd name="connsiteY22" fmla="*/ 263638 h 606439"/>
                <a:gd name="connsiteX23" fmla="*/ 105643 w 607427"/>
                <a:gd name="connsiteY23" fmla="*/ 316386 h 606439"/>
                <a:gd name="connsiteX24" fmla="*/ 132020 w 607427"/>
                <a:gd name="connsiteY24" fmla="*/ 316386 h 606439"/>
                <a:gd name="connsiteX25" fmla="*/ 132020 w 607427"/>
                <a:gd name="connsiteY25" fmla="*/ 263638 h 606439"/>
                <a:gd name="connsiteX26" fmla="*/ 414466 w 607427"/>
                <a:gd name="connsiteY26" fmla="*/ 238363 h 606439"/>
                <a:gd name="connsiteX27" fmla="*/ 422546 w 607427"/>
                <a:gd name="connsiteY27" fmla="*/ 250503 h 606439"/>
                <a:gd name="connsiteX28" fmla="*/ 422546 w 607427"/>
                <a:gd name="connsiteY28" fmla="*/ 329647 h 606439"/>
                <a:gd name="connsiteX29" fmla="*/ 409358 w 607427"/>
                <a:gd name="connsiteY29" fmla="*/ 342807 h 606439"/>
                <a:gd name="connsiteX30" fmla="*/ 396169 w 607427"/>
                <a:gd name="connsiteY30" fmla="*/ 329647 h 606439"/>
                <a:gd name="connsiteX31" fmla="*/ 396169 w 607427"/>
                <a:gd name="connsiteY31" fmla="*/ 282383 h 606439"/>
                <a:gd name="connsiteX32" fmla="*/ 392269 w 607427"/>
                <a:gd name="connsiteY32" fmla="*/ 286183 h 606439"/>
                <a:gd name="connsiteX33" fmla="*/ 373601 w 607427"/>
                <a:gd name="connsiteY33" fmla="*/ 286183 h 606439"/>
                <a:gd name="connsiteX34" fmla="*/ 373601 w 607427"/>
                <a:gd name="connsiteY34" fmla="*/ 267555 h 606439"/>
                <a:gd name="connsiteX35" fmla="*/ 399977 w 607427"/>
                <a:gd name="connsiteY35" fmla="*/ 241236 h 606439"/>
                <a:gd name="connsiteX36" fmla="*/ 414466 w 607427"/>
                <a:gd name="connsiteY36" fmla="*/ 238363 h 606439"/>
                <a:gd name="connsiteX37" fmla="*/ 229495 w 607427"/>
                <a:gd name="connsiteY37" fmla="*/ 238363 h 606439"/>
                <a:gd name="connsiteX38" fmla="*/ 237665 w 607427"/>
                <a:gd name="connsiteY38" fmla="*/ 250503 h 606439"/>
                <a:gd name="connsiteX39" fmla="*/ 237665 w 607427"/>
                <a:gd name="connsiteY39" fmla="*/ 329647 h 606439"/>
                <a:gd name="connsiteX40" fmla="*/ 224482 w 607427"/>
                <a:gd name="connsiteY40" fmla="*/ 342807 h 606439"/>
                <a:gd name="connsiteX41" fmla="*/ 211299 w 607427"/>
                <a:gd name="connsiteY41" fmla="*/ 329647 h 606439"/>
                <a:gd name="connsiteX42" fmla="*/ 211299 w 607427"/>
                <a:gd name="connsiteY42" fmla="*/ 282383 h 606439"/>
                <a:gd name="connsiteX43" fmla="*/ 207400 w 607427"/>
                <a:gd name="connsiteY43" fmla="*/ 286183 h 606439"/>
                <a:gd name="connsiteX44" fmla="*/ 188740 w 607427"/>
                <a:gd name="connsiteY44" fmla="*/ 286183 h 606439"/>
                <a:gd name="connsiteX45" fmla="*/ 188740 w 607427"/>
                <a:gd name="connsiteY45" fmla="*/ 267555 h 606439"/>
                <a:gd name="connsiteX46" fmla="*/ 215105 w 607427"/>
                <a:gd name="connsiteY46" fmla="*/ 241236 h 606439"/>
                <a:gd name="connsiteX47" fmla="*/ 229495 w 607427"/>
                <a:gd name="connsiteY47" fmla="*/ 238363 h 606439"/>
                <a:gd name="connsiteX48" fmla="*/ 462188 w 607427"/>
                <a:gd name="connsiteY48" fmla="*/ 237311 h 606439"/>
                <a:gd name="connsiteX49" fmla="*/ 515002 w 607427"/>
                <a:gd name="connsiteY49" fmla="*/ 237311 h 606439"/>
                <a:gd name="connsiteX50" fmla="*/ 528182 w 607427"/>
                <a:gd name="connsiteY50" fmla="*/ 250475 h 606439"/>
                <a:gd name="connsiteX51" fmla="*/ 528182 w 607427"/>
                <a:gd name="connsiteY51" fmla="*/ 329642 h 606439"/>
                <a:gd name="connsiteX52" fmla="*/ 515002 w 607427"/>
                <a:gd name="connsiteY52" fmla="*/ 342806 h 606439"/>
                <a:gd name="connsiteX53" fmla="*/ 462188 w 607427"/>
                <a:gd name="connsiteY53" fmla="*/ 342806 h 606439"/>
                <a:gd name="connsiteX54" fmla="*/ 449008 w 607427"/>
                <a:gd name="connsiteY54" fmla="*/ 329642 h 606439"/>
                <a:gd name="connsiteX55" fmla="*/ 449008 w 607427"/>
                <a:gd name="connsiteY55" fmla="*/ 250475 h 606439"/>
                <a:gd name="connsiteX56" fmla="*/ 462188 w 607427"/>
                <a:gd name="connsiteY56" fmla="*/ 237311 h 606439"/>
                <a:gd name="connsiteX57" fmla="*/ 277337 w 607427"/>
                <a:gd name="connsiteY57" fmla="*/ 237311 h 606439"/>
                <a:gd name="connsiteX58" fmla="*/ 330183 w 607427"/>
                <a:gd name="connsiteY58" fmla="*/ 237311 h 606439"/>
                <a:gd name="connsiteX59" fmla="*/ 343372 w 607427"/>
                <a:gd name="connsiteY59" fmla="*/ 250475 h 606439"/>
                <a:gd name="connsiteX60" fmla="*/ 343372 w 607427"/>
                <a:gd name="connsiteY60" fmla="*/ 329642 h 606439"/>
                <a:gd name="connsiteX61" fmla="*/ 330183 w 607427"/>
                <a:gd name="connsiteY61" fmla="*/ 342806 h 606439"/>
                <a:gd name="connsiteX62" fmla="*/ 277337 w 607427"/>
                <a:gd name="connsiteY62" fmla="*/ 342806 h 606439"/>
                <a:gd name="connsiteX63" fmla="*/ 264056 w 607427"/>
                <a:gd name="connsiteY63" fmla="*/ 329642 h 606439"/>
                <a:gd name="connsiteX64" fmla="*/ 264056 w 607427"/>
                <a:gd name="connsiteY64" fmla="*/ 250475 h 606439"/>
                <a:gd name="connsiteX65" fmla="*/ 277337 w 607427"/>
                <a:gd name="connsiteY65" fmla="*/ 237311 h 606439"/>
                <a:gd name="connsiteX66" fmla="*/ 92455 w 607427"/>
                <a:gd name="connsiteY66" fmla="*/ 237311 h 606439"/>
                <a:gd name="connsiteX67" fmla="*/ 145209 w 607427"/>
                <a:gd name="connsiteY67" fmla="*/ 237311 h 606439"/>
                <a:gd name="connsiteX68" fmla="*/ 158490 w 607427"/>
                <a:gd name="connsiteY68" fmla="*/ 250475 h 606439"/>
                <a:gd name="connsiteX69" fmla="*/ 158490 w 607427"/>
                <a:gd name="connsiteY69" fmla="*/ 329642 h 606439"/>
                <a:gd name="connsiteX70" fmla="*/ 145209 w 607427"/>
                <a:gd name="connsiteY70" fmla="*/ 342806 h 606439"/>
                <a:gd name="connsiteX71" fmla="*/ 92455 w 607427"/>
                <a:gd name="connsiteY71" fmla="*/ 342806 h 606439"/>
                <a:gd name="connsiteX72" fmla="*/ 79174 w 607427"/>
                <a:gd name="connsiteY72" fmla="*/ 329642 h 606439"/>
                <a:gd name="connsiteX73" fmla="*/ 79174 w 607427"/>
                <a:gd name="connsiteY73" fmla="*/ 250475 h 606439"/>
                <a:gd name="connsiteX74" fmla="*/ 92455 w 607427"/>
                <a:gd name="connsiteY74" fmla="*/ 237311 h 606439"/>
                <a:gd name="connsiteX75" fmla="*/ 475369 w 607427"/>
                <a:gd name="connsiteY75" fmla="*/ 105507 h 606439"/>
                <a:gd name="connsiteX76" fmla="*/ 475369 w 607427"/>
                <a:gd name="connsiteY76" fmla="*/ 158219 h 606439"/>
                <a:gd name="connsiteX77" fmla="*/ 501729 w 607427"/>
                <a:gd name="connsiteY77" fmla="*/ 158219 h 606439"/>
                <a:gd name="connsiteX78" fmla="*/ 501729 w 607427"/>
                <a:gd name="connsiteY78" fmla="*/ 105507 h 606439"/>
                <a:gd name="connsiteX79" fmla="*/ 211334 w 607427"/>
                <a:gd name="connsiteY79" fmla="*/ 105507 h 606439"/>
                <a:gd name="connsiteX80" fmla="*/ 211334 w 607427"/>
                <a:gd name="connsiteY80" fmla="*/ 158219 h 606439"/>
                <a:gd name="connsiteX81" fmla="*/ 237694 w 607427"/>
                <a:gd name="connsiteY81" fmla="*/ 158219 h 606439"/>
                <a:gd name="connsiteX82" fmla="*/ 237694 w 607427"/>
                <a:gd name="connsiteY82" fmla="*/ 105507 h 606439"/>
                <a:gd name="connsiteX83" fmla="*/ 105643 w 607427"/>
                <a:gd name="connsiteY83" fmla="*/ 105507 h 606439"/>
                <a:gd name="connsiteX84" fmla="*/ 105643 w 607427"/>
                <a:gd name="connsiteY84" fmla="*/ 158219 h 606439"/>
                <a:gd name="connsiteX85" fmla="*/ 132020 w 607427"/>
                <a:gd name="connsiteY85" fmla="*/ 158219 h 606439"/>
                <a:gd name="connsiteX86" fmla="*/ 132020 w 607427"/>
                <a:gd name="connsiteY86" fmla="*/ 105507 h 606439"/>
                <a:gd name="connsiteX87" fmla="*/ 414466 w 607427"/>
                <a:gd name="connsiteY87" fmla="*/ 80084 h 606439"/>
                <a:gd name="connsiteX88" fmla="*/ 422546 w 607427"/>
                <a:gd name="connsiteY88" fmla="*/ 92317 h 606439"/>
                <a:gd name="connsiteX89" fmla="*/ 422546 w 607427"/>
                <a:gd name="connsiteY89" fmla="*/ 171368 h 606439"/>
                <a:gd name="connsiteX90" fmla="*/ 409358 w 607427"/>
                <a:gd name="connsiteY90" fmla="*/ 184528 h 606439"/>
                <a:gd name="connsiteX91" fmla="*/ 396169 w 607427"/>
                <a:gd name="connsiteY91" fmla="*/ 171368 h 606439"/>
                <a:gd name="connsiteX92" fmla="*/ 396169 w 607427"/>
                <a:gd name="connsiteY92" fmla="*/ 124104 h 606439"/>
                <a:gd name="connsiteX93" fmla="*/ 392269 w 607427"/>
                <a:gd name="connsiteY93" fmla="*/ 127904 h 606439"/>
                <a:gd name="connsiteX94" fmla="*/ 373601 w 607427"/>
                <a:gd name="connsiteY94" fmla="*/ 127904 h 606439"/>
                <a:gd name="connsiteX95" fmla="*/ 373601 w 607427"/>
                <a:gd name="connsiteY95" fmla="*/ 109276 h 606439"/>
                <a:gd name="connsiteX96" fmla="*/ 399977 w 607427"/>
                <a:gd name="connsiteY96" fmla="*/ 82957 h 606439"/>
                <a:gd name="connsiteX97" fmla="*/ 414466 w 607427"/>
                <a:gd name="connsiteY97" fmla="*/ 80084 h 606439"/>
                <a:gd name="connsiteX98" fmla="*/ 335202 w 607427"/>
                <a:gd name="connsiteY98" fmla="*/ 80084 h 606439"/>
                <a:gd name="connsiteX99" fmla="*/ 343372 w 607427"/>
                <a:gd name="connsiteY99" fmla="*/ 92317 h 606439"/>
                <a:gd name="connsiteX100" fmla="*/ 343372 w 607427"/>
                <a:gd name="connsiteY100" fmla="*/ 171368 h 606439"/>
                <a:gd name="connsiteX101" fmla="*/ 330189 w 607427"/>
                <a:gd name="connsiteY101" fmla="*/ 184528 h 606439"/>
                <a:gd name="connsiteX102" fmla="*/ 316913 w 607427"/>
                <a:gd name="connsiteY102" fmla="*/ 171368 h 606439"/>
                <a:gd name="connsiteX103" fmla="*/ 316913 w 607427"/>
                <a:gd name="connsiteY103" fmla="*/ 124104 h 606439"/>
                <a:gd name="connsiteX104" fmla="*/ 313107 w 607427"/>
                <a:gd name="connsiteY104" fmla="*/ 127904 h 606439"/>
                <a:gd name="connsiteX105" fmla="*/ 294447 w 607427"/>
                <a:gd name="connsiteY105" fmla="*/ 127904 h 606439"/>
                <a:gd name="connsiteX106" fmla="*/ 294447 w 607427"/>
                <a:gd name="connsiteY106" fmla="*/ 109276 h 606439"/>
                <a:gd name="connsiteX107" fmla="*/ 320812 w 607427"/>
                <a:gd name="connsiteY107" fmla="*/ 82957 h 606439"/>
                <a:gd name="connsiteX108" fmla="*/ 335202 w 607427"/>
                <a:gd name="connsiteY108" fmla="*/ 80084 h 606439"/>
                <a:gd name="connsiteX109" fmla="*/ 462188 w 607427"/>
                <a:gd name="connsiteY109" fmla="*/ 79104 h 606439"/>
                <a:gd name="connsiteX110" fmla="*/ 515002 w 607427"/>
                <a:gd name="connsiteY110" fmla="*/ 79104 h 606439"/>
                <a:gd name="connsiteX111" fmla="*/ 528182 w 607427"/>
                <a:gd name="connsiteY111" fmla="*/ 92352 h 606439"/>
                <a:gd name="connsiteX112" fmla="*/ 528182 w 607427"/>
                <a:gd name="connsiteY112" fmla="*/ 171374 h 606439"/>
                <a:gd name="connsiteX113" fmla="*/ 515002 w 607427"/>
                <a:gd name="connsiteY113" fmla="*/ 184529 h 606439"/>
                <a:gd name="connsiteX114" fmla="*/ 462188 w 607427"/>
                <a:gd name="connsiteY114" fmla="*/ 184529 h 606439"/>
                <a:gd name="connsiteX115" fmla="*/ 449008 w 607427"/>
                <a:gd name="connsiteY115" fmla="*/ 171374 h 606439"/>
                <a:gd name="connsiteX116" fmla="*/ 449008 w 607427"/>
                <a:gd name="connsiteY116" fmla="*/ 92352 h 606439"/>
                <a:gd name="connsiteX117" fmla="*/ 462188 w 607427"/>
                <a:gd name="connsiteY117" fmla="*/ 79104 h 606439"/>
                <a:gd name="connsiteX118" fmla="*/ 198061 w 607427"/>
                <a:gd name="connsiteY118" fmla="*/ 79104 h 606439"/>
                <a:gd name="connsiteX119" fmla="*/ 250875 w 607427"/>
                <a:gd name="connsiteY119" fmla="*/ 79104 h 606439"/>
                <a:gd name="connsiteX120" fmla="*/ 264055 w 607427"/>
                <a:gd name="connsiteY120" fmla="*/ 92352 h 606439"/>
                <a:gd name="connsiteX121" fmla="*/ 264055 w 607427"/>
                <a:gd name="connsiteY121" fmla="*/ 171374 h 606439"/>
                <a:gd name="connsiteX122" fmla="*/ 250875 w 607427"/>
                <a:gd name="connsiteY122" fmla="*/ 184529 h 606439"/>
                <a:gd name="connsiteX123" fmla="*/ 198061 w 607427"/>
                <a:gd name="connsiteY123" fmla="*/ 184529 h 606439"/>
                <a:gd name="connsiteX124" fmla="*/ 184881 w 607427"/>
                <a:gd name="connsiteY124" fmla="*/ 171374 h 606439"/>
                <a:gd name="connsiteX125" fmla="*/ 184881 w 607427"/>
                <a:gd name="connsiteY125" fmla="*/ 92352 h 606439"/>
                <a:gd name="connsiteX126" fmla="*/ 198061 w 607427"/>
                <a:gd name="connsiteY126" fmla="*/ 79104 h 606439"/>
                <a:gd name="connsiteX127" fmla="*/ 92455 w 607427"/>
                <a:gd name="connsiteY127" fmla="*/ 79104 h 606439"/>
                <a:gd name="connsiteX128" fmla="*/ 145209 w 607427"/>
                <a:gd name="connsiteY128" fmla="*/ 79104 h 606439"/>
                <a:gd name="connsiteX129" fmla="*/ 158490 w 607427"/>
                <a:gd name="connsiteY129" fmla="*/ 92352 h 606439"/>
                <a:gd name="connsiteX130" fmla="*/ 158490 w 607427"/>
                <a:gd name="connsiteY130" fmla="*/ 171374 h 606439"/>
                <a:gd name="connsiteX131" fmla="*/ 145209 w 607427"/>
                <a:gd name="connsiteY131" fmla="*/ 184529 h 606439"/>
                <a:gd name="connsiteX132" fmla="*/ 92455 w 607427"/>
                <a:gd name="connsiteY132" fmla="*/ 184529 h 606439"/>
                <a:gd name="connsiteX133" fmla="*/ 79174 w 607427"/>
                <a:gd name="connsiteY133" fmla="*/ 171374 h 606439"/>
                <a:gd name="connsiteX134" fmla="*/ 79174 w 607427"/>
                <a:gd name="connsiteY134" fmla="*/ 92352 h 606439"/>
                <a:gd name="connsiteX135" fmla="*/ 92455 w 607427"/>
                <a:gd name="connsiteY135" fmla="*/ 79104 h 606439"/>
                <a:gd name="connsiteX136" fmla="*/ 66016 w 607427"/>
                <a:gd name="connsiteY136" fmla="*/ 26327 h 606439"/>
                <a:gd name="connsiteX137" fmla="*/ 26369 w 607427"/>
                <a:gd name="connsiteY137" fmla="*/ 65909 h 606439"/>
                <a:gd name="connsiteX138" fmla="*/ 26369 w 607427"/>
                <a:gd name="connsiteY138" fmla="*/ 395548 h 606439"/>
                <a:gd name="connsiteX139" fmla="*/ 581058 w 607427"/>
                <a:gd name="connsiteY139" fmla="*/ 395548 h 606439"/>
                <a:gd name="connsiteX140" fmla="*/ 581058 w 607427"/>
                <a:gd name="connsiteY140" fmla="*/ 65909 h 606439"/>
                <a:gd name="connsiteX141" fmla="*/ 541411 w 607427"/>
                <a:gd name="connsiteY141" fmla="*/ 26327 h 606439"/>
                <a:gd name="connsiteX142" fmla="*/ 66016 w 607427"/>
                <a:gd name="connsiteY142" fmla="*/ 0 h 606439"/>
                <a:gd name="connsiteX143" fmla="*/ 541411 w 607427"/>
                <a:gd name="connsiteY143" fmla="*/ 0 h 606439"/>
                <a:gd name="connsiteX144" fmla="*/ 607427 w 607427"/>
                <a:gd name="connsiteY144" fmla="*/ 65909 h 606439"/>
                <a:gd name="connsiteX145" fmla="*/ 607427 w 607427"/>
                <a:gd name="connsiteY145" fmla="*/ 435038 h 606439"/>
                <a:gd name="connsiteX146" fmla="*/ 541411 w 607427"/>
                <a:gd name="connsiteY146" fmla="*/ 500947 h 606439"/>
                <a:gd name="connsiteX147" fmla="*/ 343360 w 607427"/>
                <a:gd name="connsiteY147" fmla="*/ 500947 h 606439"/>
                <a:gd name="connsiteX148" fmla="*/ 343360 w 607427"/>
                <a:gd name="connsiteY148" fmla="*/ 527367 h 606439"/>
                <a:gd name="connsiteX149" fmla="*/ 435746 w 607427"/>
                <a:gd name="connsiteY149" fmla="*/ 527367 h 606439"/>
                <a:gd name="connsiteX150" fmla="*/ 501764 w 607427"/>
                <a:gd name="connsiteY150" fmla="*/ 593276 h 606439"/>
                <a:gd name="connsiteX151" fmla="*/ 488579 w 607427"/>
                <a:gd name="connsiteY151" fmla="*/ 606439 h 606439"/>
                <a:gd name="connsiteX152" fmla="*/ 118848 w 607427"/>
                <a:gd name="connsiteY152" fmla="*/ 606439 h 606439"/>
                <a:gd name="connsiteX153" fmla="*/ 105663 w 607427"/>
                <a:gd name="connsiteY153" fmla="*/ 593276 h 606439"/>
                <a:gd name="connsiteX154" fmla="*/ 171680 w 607427"/>
                <a:gd name="connsiteY154" fmla="*/ 527367 h 606439"/>
                <a:gd name="connsiteX155" fmla="*/ 264066 w 607427"/>
                <a:gd name="connsiteY155" fmla="*/ 527367 h 606439"/>
                <a:gd name="connsiteX156" fmla="*/ 264066 w 607427"/>
                <a:gd name="connsiteY156" fmla="*/ 500947 h 606439"/>
                <a:gd name="connsiteX157" fmla="*/ 66016 w 607427"/>
                <a:gd name="connsiteY157" fmla="*/ 500947 h 606439"/>
                <a:gd name="connsiteX158" fmla="*/ 0 w 607427"/>
                <a:gd name="connsiteY158" fmla="*/ 435038 h 606439"/>
                <a:gd name="connsiteX159" fmla="*/ 0 w 607427"/>
                <a:gd name="connsiteY159" fmla="*/ 65909 h 606439"/>
                <a:gd name="connsiteX160" fmla="*/ 66016 w 607427"/>
                <a:gd name="connsiteY160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607427" h="606439">
                  <a:moveTo>
                    <a:pt x="171680" y="553693"/>
                  </a:moveTo>
                  <a:cubicBezTo>
                    <a:pt x="154410" y="553693"/>
                    <a:pt x="139740" y="564724"/>
                    <a:pt x="134261" y="580112"/>
                  </a:cubicBezTo>
                  <a:lnTo>
                    <a:pt x="473166" y="580112"/>
                  </a:lnTo>
                  <a:cubicBezTo>
                    <a:pt x="467687" y="564724"/>
                    <a:pt x="453017" y="553693"/>
                    <a:pt x="435746" y="553693"/>
                  </a:cubicBezTo>
                  <a:close/>
                  <a:moveTo>
                    <a:pt x="290529" y="500947"/>
                  </a:moveTo>
                  <a:lnTo>
                    <a:pt x="290529" y="527367"/>
                  </a:lnTo>
                  <a:lnTo>
                    <a:pt x="316898" y="527367"/>
                  </a:lnTo>
                  <a:lnTo>
                    <a:pt x="316898" y="500947"/>
                  </a:lnTo>
                  <a:close/>
                  <a:moveTo>
                    <a:pt x="26369" y="421875"/>
                  </a:moveTo>
                  <a:lnTo>
                    <a:pt x="26369" y="435038"/>
                  </a:lnTo>
                  <a:cubicBezTo>
                    <a:pt x="26369" y="456915"/>
                    <a:pt x="44197" y="474621"/>
                    <a:pt x="66016" y="474621"/>
                  </a:cubicBezTo>
                  <a:lnTo>
                    <a:pt x="541411" y="474621"/>
                  </a:lnTo>
                  <a:cubicBezTo>
                    <a:pt x="563230" y="474621"/>
                    <a:pt x="581058" y="456915"/>
                    <a:pt x="581058" y="435038"/>
                  </a:cubicBezTo>
                  <a:lnTo>
                    <a:pt x="581058" y="421875"/>
                  </a:lnTo>
                  <a:close/>
                  <a:moveTo>
                    <a:pt x="475369" y="263638"/>
                  </a:moveTo>
                  <a:lnTo>
                    <a:pt x="475369" y="316386"/>
                  </a:lnTo>
                  <a:lnTo>
                    <a:pt x="501729" y="316386"/>
                  </a:lnTo>
                  <a:lnTo>
                    <a:pt x="501729" y="263638"/>
                  </a:lnTo>
                  <a:close/>
                  <a:moveTo>
                    <a:pt x="290525" y="263638"/>
                  </a:moveTo>
                  <a:lnTo>
                    <a:pt x="290525" y="316386"/>
                  </a:lnTo>
                  <a:lnTo>
                    <a:pt x="316902" y="316386"/>
                  </a:lnTo>
                  <a:lnTo>
                    <a:pt x="316902" y="263638"/>
                  </a:lnTo>
                  <a:close/>
                  <a:moveTo>
                    <a:pt x="105643" y="263638"/>
                  </a:moveTo>
                  <a:lnTo>
                    <a:pt x="105643" y="316386"/>
                  </a:lnTo>
                  <a:lnTo>
                    <a:pt x="132020" y="316386"/>
                  </a:lnTo>
                  <a:lnTo>
                    <a:pt x="132020" y="263638"/>
                  </a:lnTo>
                  <a:close/>
                  <a:moveTo>
                    <a:pt x="414466" y="238363"/>
                  </a:moveTo>
                  <a:cubicBezTo>
                    <a:pt x="419295" y="240402"/>
                    <a:pt x="422546" y="245221"/>
                    <a:pt x="422546" y="250503"/>
                  </a:cubicBezTo>
                  <a:lnTo>
                    <a:pt x="422546" y="329647"/>
                  </a:lnTo>
                  <a:cubicBezTo>
                    <a:pt x="422546" y="336876"/>
                    <a:pt x="416602" y="342807"/>
                    <a:pt x="409358" y="342807"/>
                  </a:cubicBezTo>
                  <a:cubicBezTo>
                    <a:pt x="402020" y="342807"/>
                    <a:pt x="396169" y="336876"/>
                    <a:pt x="396169" y="329647"/>
                  </a:cubicBezTo>
                  <a:lnTo>
                    <a:pt x="396169" y="282383"/>
                  </a:lnTo>
                  <a:lnTo>
                    <a:pt x="392269" y="286183"/>
                  </a:lnTo>
                  <a:cubicBezTo>
                    <a:pt x="387161" y="291373"/>
                    <a:pt x="378802" y="291373"/>
                    <a:pt x="373601" y="286183"/>
                  </a:cubicBezTo>
                  <a:cubicBezTo>
                    <a:pt x="368493" y="281086"/>
                    <a:pt x="368493" y="272652"/>
                    <a:pt x="373601" y="267555"/>
                  </a:cubicBezTo>
                  <a:lnTo>
                    <a:pt x="399977" y="241236"/>
                  </a:lnTo>
                  <a:cubicBezTo>
                    <a:pt x="403785" y="237436"/>
                    <a:pt x="409450" y="236324"/>
                    <a:pt x="414466" y="238363"/>
                  </a:cubicBezTo>
                  <a:close/>
                  <a:moveTo>
                    <a:pt x="229495" y="238363"/>
                  </a:moveTo>
                  <a:cubicBezTo>
                    <a:pt x="234508" y="240402"/>
                    <a:pt x="237665" y="245221"/>
                    <a:pt x="237665" y="250503"/>
                  </a:cubicBezTo>
                  <a:lnTo>
                    <a:pt x="237665" y="329647"/>
                  </a:lnTo>
                  <a:cubicBezTo>
                    <a:pt x="237665" y="336876"/>
                    <a:pt x="231723" y="342807"/>
                    <a:pt x="224482" y="342807"/>
                  </a:cubicBezTo>
                  <a:cubicBezTo>
                    <a:pt x="217148" y="342807"/>
                    <a:pt x="211299" y="336876"/>
                    <a:pt x="211299" y="329647"/>
                  </a:cubicBezTo>
                  <a:lnTo>
                    <a:pt x="211299" y="282383"/>
                  </a:lnTo>
                  <a:lnTo>
                    <a:pt x="207400" y="286183"/>
                  </a:lnTo>
                  <a:cubicBezTo>
                    <a:pt x="202294" y="291373"/>
                    <a:pt x="193846" y="291373"/>
                    <a:pt x="188740" y="286183"/>
                  </a:cubicBezTo>
                  <a:cubicBezTo>
                    <a:pt x="183541" y="281086"/>
                    <a:pt x="183541" y="272652"/>
                    <a:pt x="188740" y="267555"/>
                  </a:cubicBezTo>
                  <a:lnTo>
                    <a:pt x="215105" y="241236"/>
                  </a:lnTo>
                  <a:cubicBezTo>
                    <a:pt x="218912" y="237436"/>
                    <a:pt x="224575" y="236324"/>
                    <a:pt x="229495" y="238363"/>
                  </a:cubicBezTo>
                  <a:close/>
                  <a:moveTo>
                    <a:pt x="462188" y="237311"/>
                  </a:moveTo>
                  <a:lnTo>
                    <a:pt x="515002" y="237311"/>
                  </a:lnTo>
                  <a:cubicBezTo>
                    <a:pt x="522242" y="237311"/>
                    <a:pt x="528182" y="243244"/>
                    <a:pt x="528182" y="250475"/>
                  </a:cubicBezTo>
                  <a:lnTo>
                    <a:pt x="528182" y="329642"/>
                  </a:lnTo>
                  <a:cubicBezTo>
                    <a:pt x="528182" y="336873"/>
                    <a:pt x="522242" y="342806"/>
                    <a:pt x="515002" y="342806"/>
                  </a:cubicBezTo>
                  <a:lnTo>
                    <a:pt x="462188" y="342806"/>
                  </a:lnTo>
                  <a:cubicBezTo>
                    <a:pt x="454856" y="342806"/>
                    <a:pt x="449008" y="336873"/>
                    <a:pt x="449008" y="329642"/>
                  </a:cubicBezTo>
                  <a:lnTo>
                    <a:pt x="449008" y="250475"/>
                  </a:lnTo>
                  <a:cubicBezTo>
                    <a:pt x="449008" y="243244"/>
                    <a:pt x="454856" y="237311"/>
                    <a:pt x="462188" y="237311"/>
                  </a:cubicBezTo>
                  <a:close/>
                  <a:moveTo>
                    <a:pt x="277337" y="237311"/>
                  </a:moveTo>
                  <a:lnTo>
                    <a:pt x="330183" y="237311"/>
                  </a:lnTo>
                  <a:cubicBezTo>
                    <a:pt x="337428" y="237311"/>
                    <a:pt x="343372" y="243244"/>
                    <a:pt x="343372" y="250475"/>
                  </a:cubicBezTo>
                  <a:lnTo>
                    <a:pt x="343372" y="329642"/>
                  </a:lnTo>
                  <a:cubicBezTo>
                    <a:pt x="343372" y="336873"/>
                    <a:pt x="337428" y="342806"/>
                    <a:pt x="330183" y="342806"/>
                  </a:cubicBezTo>
                  <a:lnTo>
                    <a:pt x="277337" y="342806"/>
                  </a:lnTo>
                  <a:cubicBezTo>
                    <a:pt x="270000" y="342806"/>
                    <a:pt x="264056" y="336873"/>
                    <a:pt x="264056" y="329642"/>
                  </a:cubicBezTo>
                  <a:lnTo>
                    <a:pt x="264056" y="250475"/>
                  </a:lnTo>
                  <a:cubicBezTo>
                    <a:pt x="264056" y="243244"/>
                    <a:pt x="270000" y="237311"/>
                    <a:pt x="277337" y="237311"/>
                  </a:cubicBezTo>
                  <a:close/>
                  <a:moveTo>
                    <a:pt x="92455" y="237311"/>
                  </a:moveTo>
                  <a:lnTo>
                    <a:pt x="145209" y="237311"/>
                  </a:lnTo>
                  <a:cubicBezTo>
                    <a:pt x="152546" y="237311"/>
                    <a:pt x="158490" y="243244"/>
                    <a:pt x="158490" y="250475"/>
                  </a:cubicBezTo>
                  <a:lnTo>
                    <a:pt x="158490" y="329642"/>
                  </a:lnTo>
                  <a:cubicBezTo>
                    <a:pt x="158490" y="336873"/>
                    <a:pt x="152546" y="342806"/>
                    <a:pt x="145209" y="342806"/>
                  </a:cubicBezTo>
                  <a:lnTo>
                    <a:pt x="92455" y="342806"/>
                  </a:lnTo>
                  <a:cubicBezTo>
                    <a:pt x="85118" y="342806"/>
                    <a:pt x="79174" y="336873"/>
                    <a:pt x="79174" y="329642"/>
                  </a:cubicBezTo>
                  <a:lnTo>
                    <a:pt x="79174" y="250475"/>
                  </a:lnTo>
                  <a:cubicBezTo>
                    <a:pt x="79174" y="243244"/>
                    <a:pt x="85118" y="237311"/>
                    <a:pt x="92455" y="237311"/>
                  </a:cubicBezTo>
                  <a:close/>
                  <a:moveTo>
                    <a:pt x="475369" y="105507"/>
                  </a:moveTo>
                  <a:lnTo>
                    <a:pt x="475369" y="158219"/>
                  </a:lnTo>
                  <a:lnTo>
                    <a:pt x="501729" y="158219"/>
                  </a:lnTo>
                  <a:lnTo>
                    <a:pt x="501729" y="105507"/>
                  </a:lnTo>
                  <a:close/>
                  <a:moveTo>
                    <a:pt x="211334" y="105507"/>
                  </a:moveTo>
                  <a:lnTo>
                    <a:pt x="211334" y="158219"/>
                  </a:lnTo>
                  <a:lnTo>
                    <a:pt x="237694" y="158219"/>
                  </a:lnTo>
                  <a:lnTo>
                    <a:pt x="237694" y="105507"/>
                  </a:lnTo>
                  <a:close/>
                  <a:moveTo>
                    <a:pt x="105643" y="105507"/>
                  </a:moveTo>
                  <a:lnTo>
                    <a:pt x="105643" y="158219"/>
                  </a:lnTo>
                  <a:lnTo>
                    <a:pt x="132020" y="158219"/>
                  </a:lnTo>
                  <a:lnTo>
                    <a:pt x="132020" y="105507"/>
                  </a:lnTo>
                  <a:close/>
                  <a:moveTo>
                    <a:pt x="414466" y="80084"/>
                  </a:moveTo>
                  <a:cubicBezTo>
                    <a:pt x="419295" y="82123"/>
                    <a:pt x="422546" y="86942"/>
                    <a:pt x="422546" y="92317"/>
                  </a:cubicBezTo>
                  <a:lnTo>
                    <a:pt x="422546" y="171368"/>
                  </a:lnTo>
                  <a:cubicBezTo>
                    <a:pt x="422546" y="178597"/>
                    <a:pt x="416602" y="184528"/>
                    <a:pt x="409358" y="184528"/>
                  </a:cubicBezTo>
                  <a:cubicBezTo>
                    <a:pt x="402020" y="184528"/>
                    <a:pt x="396169" y="178597"/>
                    <a:pt x="396169" y="171368"/>
                  </a:cubicBezTo>
                  <a:lnTo>
                    <a:pt x="396169" y="124104"/>
                  </a:lnTo>
                  <a:lnTo>
                    <a:pt x="392269" y="127904"/>
                  </a:lnTo>
                  <a:cubicBezTo>
                    <a:pt x="387161" y="133094"/>
                    <a:pt x="378802" y="133094"/>
                    <a:pt x="373601" y="127904"/>
                  </a:cubicBezTo>
                  <a:cubicBezTo>
                    <a:pt x="368493" y="122807"/>
                    <a:pt x="368493" y="114466"/>
                    <a:pt x="373601" y="109276"/>
                  </a:cubicBezTo>
                  <a:lnTo>
                    <a:pt x="399977" y="82957"/>
                  </a:lnTo>
                  <a:cubicBezTo>
                    <a:pt x="403785" y="79157"/>
                    <a:pt x="409450" y="78045"/>
                    <a:pt x="414466" y="80084"/>
                  </a:cubicBezTo>
                  <a:close/>
                  <a:moveTo>
                    <a:pt x="335202" y="80084"/>
                  </a:moveTo>
                  <a:cubicBezTo>
                    <a:pt x="340122" y="82123"/>
                    <a:pt x="343372" y="86942"/>
                    <a:pt x="343372" y="92317"/>
                  </a:cubicBezTo>
                  <a:lnTo>
                    <a:pt x="343372" y="171368"/>
                  </a:lnTo>
                  <a:cubicBezTo>
                    <a:pt x="343372" y="178597"/>
                    <a:pt x="337430" y="184528"/>
                    <a:pt x="330189" y="184528"/>
                  </a:cubicBezTo>
                  <a:cubicBezTo>
                    <a:pt x="322855" y="184528"/>
                    <a:pt x="316913" y="178597"/>
                    <a:pt x="316913" y="171368"/>
                  </a:cubicBezTo>
                  <a:lnTo>
                    <a:pt x="316913" y="124104"/>
                  </a:lnTo>
                  <a:lnTo>
                    <a:pt x="313107" y="127904"/>
                  </a:lnTo>
                  <a:cubicBezTo>
                    <a:pt x="307908" y="133094"/>
                    <a:pt x="299553" y="133094"/>
                    <a:pt x="294447" y="127904"/>
                  </a:cubicBezTo>
                  <a:cubicBezTo>
                    <a:pt x="289248" y="122807"/>
                    <a:pt x="289248" y="114466"/>
                    <a:pt x="294447" y="109276"/>
                  </a:cubicBezTo>
                  <a:lnTo>
                    <a:pt x="320812" y="82957"/>
                  </a:lnTo>
                  <a:cubicBezTo>
                    <a:pt x="324619" y="79157"/>
                    <a:pt x="330282" y="78045"/>
                    <a:pt x="335202" y="80084"/>
                  </a:cubicBezTo>
                  <a:close/>
                  <a:moveTo>
                    <a:pt x="462188" y="79104"/>
                  </a:moveTo>
                  <a:lnTo>
                    <a:pt x="515002" y="79104"/>
                  </a:lnTo>
                  <a:cubicBezTo>
                    <a:pt x="522242" y="79104"/>
                    <a:pt x="528182" y="85033"/>
                    <a:pt x="528182" y="92352"/>
                  </a:cubicBezTo>
                  <a:lnTo>
                    <a:pt x="528182" y="171374"/>
                  </a:lnTo>
                  <a:cubicBezTo>
                    <a:pt x="528182" y="178600"/>
                    <a:pt x="522242" y="184529"/>
                    <a:pt x="515002" y="184529"/>
                  </a:cubicBezTo>
                  <a:lnTo>
                    <a:pt x="462188" y="184529"/>
                  </a:lnTo>
                  <a:cubicBezTo>
                    <a:pt x="454856" y="184529"/>
                    <a:pt x="449008" y="178600"/>
                    <a:pt x="449008" y="171374"/>
                  </a:cubicBezTo>
                  <a:lnTo>
                    <a:pt x="449008" y="92352"/>
                  </a:lnTo>
                  <a:cubicBezTo>
                    <a:pt x="449008" y="85033"/>
                    <a:pt x="454856" y="79104"/>
                    <a:pt x="462188" y="79104"/>
                  </a:cubicBezTo>
                  <a:close/>
                  <a:moveTo>
                    <a:pt x="198061" y="79104"/>
                  </a:moveTo>
                  <a:lnTo>
                    <a:pt x="250875" y="79104"/>
                  </a:lnTo>
                  <a:cubicBezTo>
                    <a:pt x="258207" y="79104"/>
                    <a:pt x="264055" y="85033"/>
                    <a:pt x="264055" y="92352"/>
                  </a:cubicBezTo>
                  <a:lnTo>
                    <a:pt x="264055" y="171374"/>
                  </a:lnTo>
                  <a:cubicBezTo>
                    <a:pt x="264055" y="178600"/>
                    <a:pt x="258207" y="184529"/>
                    <a:pt x="250875" y="184529"/>
                  </a:cubicBezTo>
                  <a:lnTo>
                    <a:pt x="198061" y="184529"/>
                  </a:lnTo>
                  <a:cubicBezTo>
                    <a:pt x="190821" y="184529"/>
                    <a:pt x="184881" y="178600"/>
                    <a:pt x="184881" y="171374"/>
                  </a:cubicBezTo>
                  <a:lnTo>
                    <a:pt x="184881" y="92352"/>
                  </a:lnTo>
                  <a:cubicBezTo>
                    <a:pt x="184881" y="85033"/>
                    <a:pt x="190821" y="79104"/>
                    <a:pt x="198061" y="79104"/>
                  </a:cubicBezTo>
                  <a:close/>
                  <a:moveTo>
                    <a:pt x="92455" y="79104"/>
                  </a:moveTo>
                  <a:lnTo>
                    <a:pt x="145209" y="79104"/>
                  </a:lnTo>
                  <a:cubicBezTo>
                    <a:pt x="152546" y="79104"/>
                    <a:pt x="158490" y="85033"/>
                    <a:pt x="158490" y="92352"/>
                  </a:cubicBezTo>
                  <a:lnTo>
                    <a:pt x="158490" y="171374"/>
                  </a:lnTo>
                  <a:cubicBezTo>
                    <a:pt x="158490" y="178600"/>
                    <a:pt x="152546" y="184529"/>
                    <a:pt x="145209" y="184529"/>
                  </a:cubicBezTo>
                  <a:lnTo>
                    <a:pt x="92455" y="184529"/>
                  </a:lnTo>
                  <a:cubicBezTo>
                    <a:pt x="85118" y="184529"/>
                    <a:pt x="79174" y="178600"/>
                    <a:pt x="79174" y="171374"/>
                  </a:cubicBezTo>
                  <a:lnTo>
                    <a:pt x="79174" y="92352"/>
                  </a:lnTo>
                  <a:cubicBezTo>
                    <a:pt x="79174" y="85033"/>
                    <a:pt x="85118" y="79104"/>
                    <a:pt x="92455" y="79104"/>
                  </a:cubicBezTo>
                  <a:close/>
                  <a:moveTo>
                    <a:pt x="66016" y="26327"/>
                  </a:moveTo>
                  <a:cubicBezTo>
                    <a:pt x="44197" y="26327"/>
                    <a:pt x="26369" y="44125"/>
                    <a:pt x="26369" y="65909"/>
                  </a:cubicBezTo>
                  <a:lnTo>
                    <a:pt x="26369" y="395548"/>
                  </a:lnTo>
                  <a:lnTo>
                    <a:pt x="581058" y="395548"/>
                  </a:lnTo>
                  <a:lnTo>
                    <a:pt x="581058" y="65909"/>
                  </a:lnTo>
                  <a:cubicBezTo>
                    <a:pt x="581058" y="44125"/>
                    <a:pt x="563230" y="26327"/>
                    <a:pt x="541411" y="26327"/>
                  </a:cubicBezTo>
                  <a:close/>
                  <a:moveTo>
                    <a:pt x="66016" y="0"/>
                  </a:moveTo>
                  <a:lnTo>
                    <a:pt x="541411" y="0"/>
                  </a:lnTo>
                  <a:cubicBezTo>
                    <a:pt x="577808" y="0"/>
                    <a:pt x="607427" y="29571"/>
                    <a:pt x="607427" y="65909"/>
                  </a:cubicBezTo>
                  <a:lnTo>
                    <a:pt x="607427" y="435038"/>
                  </a:lnTo>
                  <a:cubicBezTo>
                    <a:pt x="607427" y="471376"/>
                    <a:pt x="577808" y="500947"/>
                    <a:pt x="541411" y="500947"/>
                  </a:cubicBezTo>
                  <a:lnTo>
                    <a:pt x="343360" y="500947"/>
                  </a:lnTo>
                  <a:lnTo>
                    <a:pt x="343360" y="527367"/>
                  </a:lnTo>
                  <a:lnTo>
                    <a:pt x="435746" y="527367"/>
                  </a:lnTo>
                  <a:cubicBezTo>
                    <a:pt x="472144" y="527367"/>
                    <a:pt x="501764" y="556938"/>
                    <a:pt x="501764" y="593276"/>
                  </a:cubicBezTo>
                  <a:cubicBezTo>
                    <a:pt x="501764" y="600506"/>
                    <a:pt x="495914" y="606439"/>
                    <a:pt x="488579" y="606439"/>
                  </a:cubicBezTo>
                  <a:lnTo>
                    <a:pt x="118848" y="606439"/>
                  </a:lnTo>
                  <a:cubicBezTo>
                    <a:pt x="111513" y="606439"/>
                    <a:pt x="105663" y="600506"/>
                    <a:pt x="105663" y="593276"/>
                  </a:cubicBezTo>
                  <a:cubicBezTo>
                    <a:pt x="105663" y="556938"/>
                    <a:pt x="135283" y="527367"/>
                    <a:pt x="171680" y="527367"/>
                  </a:cubicBezTo>
                  <a:lnTo>
                    <a:pt x="264066" y="527367"/>
                  </a:lnTo>
                  <a:lnTo>
                    <a:pt x="264066" y="500947"/>
                  </a:lnTo>
                  <a:lnTo>
                    <a:pt x="66016" y="500947"/>
                  </a:lnTo>
                  <a:cubicBezTo>
                    <a:pt x="29619" y="500947"/>
                    <a:pt x="0" y="471376"/>
                    <a:pt x="0" y="435038"/>
                  </a:cubicBezTo>
                  <a:lnTo>
                    <a:pt x="0" y="65909"/>
                  </a:lnTo>
                  <a:cubicBezTo>
                    <a:pt x="0" y="29571"/>
                    <a:pt x="29619" y="0"/>
                    <a:pt x="66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80464" y="1717689"/>
            <a:ext cx="2015437" cy="2016224"/>
            <a:chOff x="4980464" y="1717689"/>
            <a:chExt cx="2015437" cy="2016224"/>
          </a:xfrm>
        </p:grpSpPr>
        <p:sp>
          <p:nvSpPr>
            <p:cNvPr id="42" name="椭圆 41"/>
            <p:cNvSpPr/>
            <p:nvPr/>
          </p:nvSpPr>
          <p:spPr>
            <a:xfrm>
              <a:off x="4980464" y="1717689"/>
              <a:ext cx="2015437" cy="2016224"/>
            </a:xfrm>
            <a:prstGeom prst="ellipse">
              <a:avLst/>
            </a:prstGeom>
            <a:solidFill>
              <a:srgbClr val="0A143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5" name="TextBox 16"/>
            <p:cNvSpPr txBox="1"/>
            <p:nvPr/>
          </p:nvSpPr>
          <p:spPr>
            <a:xfrm>
              <a:off x="5322783" y="2964716"/>
              <a:ext cx="13307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存储程序</a:t>
              </a:r>
            </a:p>
          </p:txBody>
        </p:sp>
        <p:sp>
          <p:nvSpPr>
            <p:cNvPr id="64" name="two-coin-stacks_72132"/>
            <p:cNvSpPr>
              <a:spLocks noChangeAspect="1"/>
            </p:cNvSpPr>
            <p:nvPr/>
          </p:nvSpPr>
          <p:spPr bwMode="auto">
            <a:xfrm>
              <a:off x="5683098" y="2114280"/>
              <a:ext cx="609685" cy="601061"/>
            </a:xfrm>
            <a:custGeom>
              <a:avLst/>
              <a:gdLst>
                <a:gd name="connsiteX0" fmla="*/ 261001 w 608698"/>
                <a:gd name="connsiteY0" fmla="*/ 479068 h 600088"/>
                <a:gd name="connsiteX1" fmla="*/ 432425 w 608698"/>
                <a:gd name="connsiteY1" fmla="*/ 554184 h 600088"/>
                <a:gd name="connsiteX2" fmla="*/ 603774 w 608698"/>
                <a:gd name="connsiteY2" fmla="*/ 479068 h 600088"/>
                <a:gd name="connsiteX3" fmla="*/ 608697 w 608698"/>
                <a:gd name="connsiteY3" fmla="*/ 502020 h 600088"/>
                <a:gd name="connsiteX4" fmla="*/ 432425 w 608698"/>
                <a:gd name="connsiteY4" fmla="*/ 600088 h 600088"/>
                <a:gd name="connsiteX5" fmla="*/ 256152 w 608698"/>
                <a:gd name="connsiteY5" fmla="*/ 502020 h 600088"/>
                <a:gd name="connsiteX6" fmla="*/ 261001 w 608698"/>
                <a:gd name="connsiteY6" fmla="*/ 479068 h 600088"/>
                <a:gd name="connsiteX7" fmla="*/ 4924 w 608698"/>
                <a:gd name="connsiteY7" fmla="*/ 382605 h 600088"/>
                <a:gd name="connsiteX8" fmla="*/ 176285 w 608698"/>
                <a:gd name="connsiteY8" fmla="*/ 457793 h 600088"/>
                <a:gd name="connsiteX9" fmla="*/ 236041 w 608698"/>
                <a:gd name="connsiteY9" fmla="*/ 451980 h 600088"/>
                <a:gd name="connsiteX10" fmla="*/ 231640 w 608698"/>
                <a:gd name="connsiteY10" fmla="*/ 462264 h 600088"/>
                <a:gd name="connsiteX11" fmla="*/ 225000 w 608698"/>
                <a:gd name="connsiteY11" fmla="*/ 493412 h 600088"/>
                <a:gd name="connsiteX12" fmla="*/ 225298 w 608698"/>
                <a:gd name="connsiteY12" fmla="*/ 499820 h 600088"/>
                <a:gd name="connsiteX13" fmla="*/ 176285 w 608698"/>
                <a:gd name="connsiteY13" fmla="*/ 503695 h 600088"/>
                <a:gd name="connsiteX14" fmla="*/ 0 w 608698"/>
                <a:gd name="connsiteY14" fmla="*/ 405556 h 600088"/>
                <a:gd name="connsiteX15" fmla="*/ 4924 w 608698"/>
                <a:gd name="connsiteY15" fmla="*/ 382605 h 600088"/>
                <a:gd name="connsiteX16" fmla="*/ 261001 w 608698"/>
                <a:gd name="connsiteY16" fmla="*/ 375478 h 600088"/>
                <a:gd name="connsiteX17" fmla="*/ 432425 w 608698"/>
                <a:gd name="connsiteY17" fmla="*/ 450622 h 600088"/>
                <a:gd name="connsiteX18" fmla="*/ 603774 w 608698"/>
                <a:gd name="connsiteY18" fmla="*/ 375478 h 600088"/>
                <a:gd name="connsiteX19" fmla="*/ 608697 w 608698"/>
                <a:gd name="connsiteY19" fmla="*/ 398416 h 600088"/>
                <a:gd name="connsiteX20" fmla="*/ 432425 w 608698"/>
                <a:gd name="connsiteY20" fmla="*/ 496498 h 600088"/>
                <a:gd name="connsiteX21" fmla="*/ 256152 w 608698"/>
                <a:gd name="connsiteY21" fmla="*/ 398416 h 600088"/>
                <a:gd name="connsiteX22" fmla="*/ 261001 w 608698"/>
                <a:gd name="connsiteY22" fmla="*/ 375478 h 600088"/>
                <a:gd name="connsiteX23" fmla="*/ 4924 w 608698"/>
                <a:gd name="connsiteY23" fmla="*/ 279086 h 600088"/>
                <a:gd name="connsiteX24" fmla="*/ 176285 w 608698"/>
                <a:gd name="connsiteY24" fmla="*/ 354274 h 600088"/>
                <a:gd name="connsiteX25" fmla="*/ 236041 w 608698"/>
                <a:gd name="connsiteY25" fmla="*/ 348461 h 600088"/>
                <a:gd name="connsiteX26" fmla="*/ 231640 w 608698"/>
                <a:gd name="connsiteY26" fmla="*/ 358745 h 600088"/>
                <a:gd name="connsiteX27" fmla="*/ 225000 w 608698"/>
                <a:gd name="connsiteY27" fmla="*/ 389818 h 600088"/>
                <a:gd name="connsiteX28" fmla="*/ 225298 w 608698"/>
                <a:gd name="connsiteY28" fmla="*/ 396301 h 600088"/>
                <a:gd name="connsiteX29" fmla="*/ 176285 w 608698"/>
                <a:gd name="connsiteY29" fmla="*/ 400176 h 600088"/>
                <a:gd name="connsiteX30" fmla="*/ 0 w 608698"/>
                <a:gd name="connsiteY30" fmla="*/ 302037 h 600088"/>
                <a:gd name="connsiteX31" fmla="*/ 4924 w 608698"/>
                <a:gd name="connsiteY31" fmla="*/ 279086 h 600088"/>
                <a:gd name="connsiteX32" fmla="*/ 261001 w 608698"/>
                <a:gd name="connsiteY32" fmla="*/ 271959 h 600088"/>
                <a:gd name="connsiteX33" fmla="*/ 432425 w 608698"/>
                <a:gd name="connsiteY33" fmla="*/ 347103 h 600088"/>
                <a:gd name="connsiteX34" fmla="*/ 603774 w 608698"/>
                <a:gd name="connsiteY34" fmla="*/ 271959 h 600088"/>
                <a:gd name="connsiteX35" fmla="*/ 608697 w 608698"/>
                <a:gd name="connsiteY35" fmla="*/ 294897 h 600088"/>
                <a:gd name="connsiteX36" fmla="*/ 432425 w 608698"/>
                <a:gd name="connsiteY36" fmla="*/ 392979 h 600088"/>
                <a:gd name="connsiteX37" fmla="*/ 256152 w 608698"/>
                <a:gd name="connsiteY37" fmla="*/ 294897 h 600088"/>
                <a:gd name="connsiteX38" fmla="*/ 261001 w 608698"/>
                <a:gd name="connsiteY38" fmla="*/ 271959 h 600088"/>
                <a:gd name="connsiteX39" fmla="*/ 4924 w 608698"/>
                <a:gd name="connsiteY39" fmla="*/ 175567 h 600088"/>
                <a:gd name="connsiteX40" fmla="*/ 176285 w 608698"/>
                <a:gd name="connsiteY40" fmla="*/ 250713 h 600088"/>
                <a:gd name="connsiteX41" fmla="*/ 236041 w 608698"/>
                <a:gd name="connsiteY41" fmla="*/ 244904 h 600088"/>
                <a:gd name="connsiteX42" fmla="*/ 231640 w 608698"/>
                <a:gd name="connsiteY42" fmla="*/ 255182 h 600088"/>
                <a:gd name="connsiteX43" fmla="*/ 225000 w 608698"/>
                <a:gd name="connsiteY43" fmla="*/ 286238 h 600088"/>
                <a:gd name="connsiteX44" fmla="*/ 225298 w 608698"/>
                <a:gd name="connsiteY44" fmla="*/ 292718 h 600088"/>
                <a:gd name="connsiteX45" fmla="*/ 176285 w 608698"/>
                <a:gd name="connsiteY45" fmla="*/ 296516 h 600088"/>
                <a:gd name="connsiteX46" fmla="*/ 0 w 608698"/>
                <a:gd name="connsiteY46" fmla="*/ 198506 h 600088"/>
                <a:gd name="connsiteX47" fmla="*/ 4924 w 608698"/>
                <a:gd name="connsiteY47" fmla="*/ 175567 h 600088"/>
                <a:gd name="connsiteX48" fmla="*/ 432425 w 608698"/>
                <a:gd name="connsiteY48" fmla="*/ 96392 h 600088"/>
                <a:gd name="connsiteX49" fmla="*/ 608698 w 608698"/>
                <a:gd name="connsiteY49" fmla="*/ 194443 h 600088"/>
                <a:gd name="connsiteX50" fmla="*/ 432425 w 608698"/>
                <a:gd name="connsiteY50" fmla="*/ 292494 h 600088"/>
                <a:gd name="connsiteX51" fmla="*/ 256152 w 608698"/>
                <a:gd name="connsiteY51" fmla="*/ 194443 h 600088"/>
                <a:gd name="connsiteX52" fmla="*/ 432425 w 608698"/>
                <a:gd name="connsiteY52" fmla="*/ 96392 h 600088"/>
                <a:gd name="connsiteX53" fmla="*/ 176258 w 608698"/>
                <a:gd name="connsiteY53" fmla="*/ 0 h 600088"/>
                <a:gd name="connsiteX54" fmla="*/ 347817 w 608698"/>
                <a:gd name="connsiteY54" fmla="*/ 75446 h 600088"/>
                <a:gd name="connsiteX55" fmla="*/ 224966 w 608698"/>
                <a:gd name="connsiteY55" fmla="*/ 185823 h 600088"/>
                <a:gd name="connsiteX56" fmla="*/ 225264 w 608698"/>
                <a:gd name="connsiteY56" fmla="*/ 192228 h 600088"/>
                <a:gd name="connsiteX57" fmla="*/ 176258 w 608698"/>
                <a:gd name="connsiteY57" fmla="*/ 196101 h 600088"/>
                <a:gd name="connsiteX58" fmla="*/ 0 w 608698"/>
                <a:gd name="connsiteY58" fmla="*/ 98013 h 600088"/>
                <a:gd name="connsiteX59" fmla="*/ 176258 w 608698"/>
                <a:gd name="connsiteY59" fmla="*/ 0 h 60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8698" h="600088">
                  <a:moveTo>
                    <a:pt x="261001" y="479068"/>
                  </a:moveTo>
                  <a:cubicBezTo>
                    <a:pt x="279575" y="522140"/>
                    <a:pt x="349249" y="554184"/>
                    <a:pt x="432425" y="554184"/>
                  </a:cubicBezTo>
                  <a:cubicBezTo>
                    <a:pt x="515600" y="554184"/>
                    <a:pt x="585199" y="522140"/>
                    <a:pt x="603774" y="479068"/>
                  </a:cubicBezTo>
                  <a:cubicBezTo>
                    <a:pt x="606981" y="486371"/>
                    <a:pt x="608697" y="494046"/>
                    <a:pt x="608697" y="502020"/>
                  </a:cubicBezTo>
                  <a:cubicBezTo>
                    <a:pt x="608697" y="556196"/>
                    <a:pt x="529774" y="600088"/>
                    <a:pt x="432425" y="600088"/>
                  </a:cubicBezTo>
                  <a:cubicBezTo>
                    <a:pt x="335076" y="600088"/>
                    <a:pt x="256152" y="556196"/>
                    <a:pt x="256152" y="502020"/>
                  </a:cubicBezTo>
                  <a:cubicBezTo>
                    <a:pt x="256152" y="494046"/>
                    <a:pt x="257868" y="486371"/>
                    <a:pt x="261001" y="479068"/>
                  </a:cubicBezTo>
                  <a:close/>
                  <a:moveTo>
                    <a:pt x="4924" y="382605"/>
                  </a:moveTo>
                  <a:cubicBezTo>
                    <a:pt x="23425" y="425750"/>
                    <a:pt x="93103" y="457793"/>
                    <a:pt x="176285" y="457793"/>
                  </a:cubicBezTo>
                  <a:cubicBezTo>
                    <a:pt x="197248" y="457793"/>
                    <a:pt x="217391" y="455781"/>
                    <a:pt x="236041" y="451980"/>
                  </a:cubicBezTo>
                  <a:lnTo>
                    <a:pt x="231640" y="462264"/>
                  </a:lnTo>
                  <a:cubicBezTo>
                    <a:pt x="227238" y="472398"/>
                    <a:pt x="225000" y="482905"/>
                    <a:pt x="225000" y="493412"/>
                  </a:cubicBezTo>
                  <a:cubicBezTo>
                    <a:pt x="225000" y="495573"/>
                    <a:pt x="225149" y="497734"/>
                    <a:pt x="225298" y="499820"/>
                  </a:cubicBezTo>
                  <a:cubicBezTo>
                    <a:pt x="209781" y="502354"/>
                    <a:pt x="193294" y="503695"/>
                    <a:pt x="176285" y="503695"/>
                  </a:cubicBezTo>
                  <a:cubicBezTo>
                    <a:pt x="78929" y="503695"/>
                    <a:pt x="0" y="459730"/>
                    <a:pt x="0" y="405556"/>
                  </a:cubicBezTo>
                  <a:cubicBezTo>
                    <a:pt x="0" y="397657"/>
                    <a:pt x="1716" y="389982"/>
                    <a:pt x="4924" y="382605"/>
                  </a:cubicBezTo>
                  <a:close/>
                  <a:moveTo>
                    <a:pt x="261001" y="375478"/>
                  </a:moveTo>
                  <a:cubicBezTo>
                    <a:pt x="279575" y="418598"/>
                    <a:pt x="349249" y="450622"/>
                    <a:pt x="432425" y="450622"/>
                  </a:cubicBezTo>
                  <a:cubicBezTo>
                    <a:pt x="515600" y="450622"/>
                    <a:pt x="585199" y="418598"/>
                    <a:pt x="603774" y="375478"/>
                  </a:cubicBezTo>
                  <a:cubicBezTo>
                    <a:pt x="606981" y="382851"/>
                    <a:pt x="608697" y="390522"/>
                    <a:pt x="608697" y="398416"/>
                  </a:cubicBezTo>
                  <a:cubicBezTo>
                    <a:pt x="608697" y="452558"/>
                    <a:pt x="529774" y="496498"/>
                    <a:pt x="432425" y="496498"/>
                  </a:cubicBezTo>
                  <a:cubicBezTo>
                    <a:pt x="335076" y="496498"/>
                    <a:pt x="256152" y="452558"/>
                    <a:pt x="256152" y="398416"/>
                  </a:cubicBezTo>
                  <a:cubicBezTo>
                    <a:pt x="256152" y="390522"/>
                    <a:pt x="257868" y="382851"/>
                    <a:pt x="261001" y="375478"/>
                  </a:cubicBezTo>
                  <a:close/>
                  <a:moveTo>
                    <a:pt x="4924" y="279086"/>
                  </a:moveTo>
                  <a:cubicBezTo>
                    <a:pt x="23425" y="322231"/>
                    <a:pt x="93103" y="354274"/>
                    <a:pt x="176285" y="354274"/>
                  </a:cubicBezTo>
                  <a:cubicBezTo>
                    <a:pt x="197248" y="354274"/>
                    <a:pt x="217391" y="352187"/>
                    <a:pt x="236041" y="348461"/>
                  </a:cubicBezTo>
                  <a:lnTo>
                    <a:pt x="231640" y="358745"/>
                  </a:lnTo>
                  <a:cubicBezTo>
                    <a:pt x="227238" y="368879"/>
                    <a:pt x="225000" y="379311"/>
                    <a:pt x="225000" y="389818"/>
                  </a:cubicBezTo>
                  <a:cubicBezTo>
                    <a:pt x="225000" y="392054"/>
                    <a:pt x="225149" y="394140"/>
                    <a:pt x="225298" y="396301"/>
                  </a:cubicBezTo>
                  <a:cubicBezTo>
                    <a:pt x="209781" y="398835"/>
                    <a:pt x="193294" y="400176"/>
                    <a:pt x="176285" y="400176"/>
                  </a:cubicBezTo>
                  <a:cubicBezTo>
                    <a:pt x="78929" y="400176"/>
                    <a:pt x="0" y="356211"/>
                    <a:pt x="0" y="302037"/>
                  </a:cubicBezTo>
                  <a:cubicBezTo>
                    <a:pt x="0" y="294138"/>
                    <a:pt x="1716" y="286463"/>
                    <a:pt x="4924" y="279086"/>
                  </a:cubicBezTo>
                  <a:close/>
                  <a:moveTo>
                    <a:pt x="261001" y="271959"/>
                  </a:moveTo>
                  <a:cubicBezTo>
                    <a:pt x="279575" y="315079"/>
                    <a:pt x="349249" y="347103"/>
                    <a:pt x="432425" y="347103"/>
                  </a:cubicBezTo>
                  <a:cubicBezTo>
                    <a:pt x="515600" y="347103"/>
                    <a:pt x="585199" y="315079"/>
                    <a:pt x="603774" y="271959"/>
                  </a:cubicBezTo>
                  <a:cubicBezTo>
                    <a:pt x="606981" y="279332"/>
                    <a:pt x="608697" y="287003"/>
                    <a:pt x="608697" y="294897"/>
                  </a:cubicBezTo>
                  <a:cubicBezTo>
                    <a:pt x="608697" y="349039"/>
                    <a:pt x="529774" y="392979"/>
                    <a:pt x="432425" y="392979"/>
                  </a:cubicBezTo>
                  <a:cubicBezTo>
                    <a:pt x="335076" y="392979"/>
                    <a:pt x="256152" y="349039"/>
                    <a:pt x="256152" y="294897"/>
                  </a:cubicBezTo>
                  <a:cubicBezTo>
                    <a:pt x="256152" y="287003"/>
                    <a:pt x="257868" y="279332"/>
                    <a:pt x="261001" y="271959"/>
                  </a:cubicBezTo>
                  <a:close/>
                  <a:moveTo>
                    <a:pt x="4924" y="175567"/>
                  </a:moveTo>
                  <a:cubicBezTo>
                    <a:pt x="23425" y="218689"/>
                    <a:pt x="93103" y="250713"/>
                    <a:pt x="176285" y="250713"/>
                  </a:cubicBezTo>
                  <a:cubicBezTo>
                    <a:pt x="197248" y="250713"/>
                    <a:pt x="217391" y="248628"/>
                    <a:pt x="236041" y="244904"/>
                  </a:cubicBezTo>
                  <a:lnTo>
                    <a:pt x="231640" y="255182"/>
                  </a:lnTo>
                  <a:cubicBezTo>
                    <a:pt x="227238" y="265311"/>
                    <a:pt x="225000" y="275737"/>
                    <a:pt x="225000" y="286238"/>
                  </a:cubicBezTo>
                  <a:cubicBezTo>
                    <a:pt x="225000" y="288398"/>
                    <a:pt x="225149" y="290558"/>
                    <a:pt x="225298" y="292718"/>
                  </a:cubicBezTo>
                  <a:cubicBezTo>
                    <a:pt x="209781" y="295175"/>
                    <a:pt x="193294" y="296516"/>
                    <a:pt x="176285" y="296516"/>
                  </a:cubicBezTo>
                  <a:cubicBezTo>
                    <a:pt x="78929" y="296516"/>
                    <a:pt x="0" y="252650"/>
                    <a:pt x="0" y="198506"/>
                  </a:cubicBezTo>
                  <a:cubicBezTo>
                    <a:pt x="0" y="190611"/>
                    <a:pt x="1716" y="182940"/>
                    <a:pt x="4924" y="175567"/>
                  </a:cubicBezTo>
                  <a:close/>
                  <a:moveTo>
                    <a:pt x="432425" y="96392"/>
                  </a:moveTo>
                  <a:cubicBezTo>
                    <a:pt x="529778" y="96392"/>
                    <a:pt x="608698" y="140291"/>
                    <a:pt x="608698" y="194443"/>
                  </a:cubicBezTo>
                  <a:cubicBezTo>
                    <a:pt x="608698" y="248595"/>
                    <a:pt x="529778" y="292494"/>
                    <a:pt x="432425" y="292494"/>
                  </a:cubicBezTo>
                  <a:cubicBezTo>
                    <a:pt x="335072" y="292494"/>
                    <a:pt x="256152" y="248595"/>
                    <a:pt x="256152" y="194443"/>
                  </a:cubicBezTo>
                  <a:cubicBezTo>
                    <a:pt x="256152" y="140291"/>
                    <a:pt x="335072" y="96392"/>
                    <a:pt x="432425" y="96392"/>
                  </a:cubicBezTo>
                  <a:close/>
                  <a:moveTo>
                    <a:pt x="176258" y="0"/>
                  </a:moveTo>
                  <a:cubicBezTo>
                    <a:pt x="259651" y="0"/>
                    <a:pt x="329542" y="32175"/>
                    <a:pt x="347817" y="75446"/>
                  </a:cubicBezTo>
                  <a:cubicBezTo>
                    <a:pt x="275166" y="92800"/>
                    <a:pt x="224966" y="135103"/>
                    <a:pt x="224966" y="185823"/>
                  </a:cubicBezTo>
                  <a:cubicBezTo>
                    <a:pt x="224966" y="187983"/>
                    <a:pt x="225115" y="190143"/>
                    <a:pt x="225264" y="192228"/>
                  </a:cubicBezTo>
                  <a:cubicBezTo>
                    <a:pt x="209749" y="194760"/>
                    <a:pt x="193265" y="196101"/>
                    <a:pt x="176258" y="196101"/>
                  </a:cubicBezTo>
                  <a:cubicBezTo>
                    <a:pt x="78917" y="196101"/>
                    <a:pt x="0" y="152159"/>
                    <a:pt x="0" y="98013"/>
                  </a:cubicBezTo>
                  <a:cubicBezTo>
                    <a:pt x="0" y="43868"/>
                    <a:pt x="78917" y="0"/>
                    <a:pt x="176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671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50"/>
                            </p:stCondLst>
                            <p:childTnLst>
                              <p:par>
                                <p:cTn id="5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3668 0.15278 " pathEditMode="relative" rAng="0" ptsTypes="AA">
                                      <p:cBhvr>
                                        <p:cTn id="73" dur="500" spd="-99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763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39492 -0.11018 " pathEditMode="relative" rAng="0" ptsTypes="AA">
                                      <p:cBhvr>
                                        <p:cTn id="77" dur="500" spd="-99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400"/>
                            </p:stCondLst>
                            <p:childTnLst>
                              <p:par>
                                <p:cTn id="7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冯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诺依曼结构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34" name="Picture 8" descr="9991cbd2ba4386f9e300f9e961c9a4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0" y="995916"/>
            <a:ext cx="5195020" cy="31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2"/>
          <p:cNvSpPr txBox="1"/>
          <p:nvPr/>
        </p:nvSpPr>
        <p:spPr>
          <a:xfrm>
            <a:off x="5509710" y="1689878"/>
            <a:ext cx="6558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运算器：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负责对信息进行处理和运算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控制整个计算机有条不紊地工作。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存储器：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用来存放程序和数据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37952" y="4174023"/>
            <a:ext cx="1183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输入设备：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把人们编制好的程序和原始数据送到计算机中，并将它们转换成计算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机内部所能识别和接收的方式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输出设备：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将计算机处理结果转换成其他设备能接收和识别的形式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8093" y="898406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重点！重点！重点！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6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计算机的发展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14501" y="876934"/>
            <a:ext cx="11178988" cy="563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电子计算机的发展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ENIAC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诞生以来，随着组成逻辑电路的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电子元件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的发展，将电子计算机的发展划分为：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第一代电子管时代，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第二代晶体管时代，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第三代集成电路时代，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第四代超大规模集成电路时代。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以后的发展从功能上描述，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第五代是智能计算机，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第六代是模仿人类大脑功能的计算机。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如今，计算机从体积上趋于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小型化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，性能上趋于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巨型化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，功能上趋于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网络化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智能化（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和综合化）。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光计算机、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计算机、量子计算机、分子计算机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5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计算机系统的组成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TextBox 32"/>
          <p:cNvSpPr txBox="1"/>
          <p:nvPr/>
        </p:nvSpPr>
        <p:spPr>
          <a:xfrm>
            <a:off x="1878542" y="807541"/>
            <a:ext cx="9223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由相互作用、相互依赖的若干组成部分结合而成的，共同完成特定功能的有机整体。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7136640" y="5054498"/>
            <a:ext cx="0" cy="0"/>
          </a:xfrm>
          <a:prstGeom prst="line">
            <a:avLst/>
          </a:prstGeom>
          <a:noFill/>
          <a:ln w="25400" cap="sq" algn="ctr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oup 6">
            <a:extLst>
              <a:ext uri="{FF2B5EF4-FFF2-40B4-BE49-F238E27FC236}">
                <a16:creationId xmlns:a16="http://schemas.microsoft.com/office/drawing/2014/main" id="{0773EF97-2389-4CB1-919B-EC9C5C9F0569}"/>
              </a:ext>
            </a:extLst>
          </p:cNvPr>
          <p:cNvGrpSpPr>
            <a:grpSpLocks/>
          </p:cNvGrpSpPr>
          <p:nvPr/>
        </p:nvGrpSpPr>
        <p:grpSpPr bwMode="auto">
          <a:xfrm>
            <a:off x="4634193" y="4019231"/>
            <a:ext cx="1098550" cy="341312"/>
            <a:chOff x="1734" y="2147"/>
            <a:chExt cx="692" cy="215"/>
          </a:xfrm>
        </p:grpSpPr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F007C723-AFBD-43A0-B50C-6643F207BD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34" y="2147"/>
              <a:ext cx="692" cy="0"/>
            </a:xfrm>
            <a:prstGeom prst="line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09EED2D8-3921-42AF-BC12-D79CFC60FD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34" y="2362"/>
              <a:ext cx="692" cy="0"/>
            </a:xfrm>
            <a:prstGeom prst="line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">
            <a:extLst>
              <a:ext uri="{FF2B5EF4-FFF2-40B4-BE49-F238E27FC236}">
                <a16:creationId xmlns:a16="http://schemas.microsoft.com/office/drawing/2014/main" id="{C9BBAFB7-E968-4AD1-B757-C0FC7551D821}"/>
              </a:ext>
            </a:extLst>
          </p:cNvPr>
          <p:cNvGrpSpPr>
            <a:grpSpLocks/>
          </p:cNvGrpSpPr>
          <p:nvPr/>
        </p:nvGrpSpPr>
        <p:grpSpPr bwMode="auto">
          <a:xfrm>
            <a:off x="7969530" y="3623943"/>
            <a:ext cx="733425" cy="841375"/>
            <a:chOff x="3835" y="1898"/>
            <a:chExt cx="462" cy="530"/>
          </a:xfrm>
        </p:grpSpPr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5C63DDDF-77AF-44F4-BCBB-F6EC1867A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35" y="2163"/>
              <a:ext cx="462" cy="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62481120-C5DD-4A7C-ACE6-D5A26E2F9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66" y="1898"/>
              <a:ext cx="0" cy="53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94A490C-0386-4ED4-9174-A113ABE20BF9}"/>
              </a:ext>
            </a:extLst>
          </p:cNvPr>
          <p:cNvGrpSpPr>
            <a:grpSpLocks/>
          </p:cNvGrpSpPr>
          <p:nvPr/>
        </p:nvGrpSpPr>
        <p:grpSpPr bwMode="auto">
          <a:xfrm>
            <a:off x="5877205" y="3009581"/>
            <a:ext cx="2160588" cy="2243138"/>
            <a:chOff x="2517" y="1511"/>
            <a:chExt cx="1361" cy="1413"/>
          </a:xfrm>
        </p:grpSpPr>
        <p:grpSp>
          <p:nvGrpSpPr>
            <p:cNvPr id="24" name="Group 16">
              <a:extLst>
                <a:ext uri="{FF2B5EF4-FFF2-40B4-BE49-F238E27FC236}">
                  <a16:creationId xmlns:a16="http://schemas.microsoft.com/office/drawing/2014/main" id="{23AFF346-F597-49BE-9100-1DE100549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865"/>
              <a:ext cx="1361" cy="1059"/>
              <a:chOff x="2517" y="1865"/>
              <a:chExt cx="1361" cy="1059"/>
            </a:xfrm>
          </p:grpSpPr>
          <p:sp>
            <p:nvSpPr>
              <p:cNvPr id="26" name="Rectangle 17">
                <a:extLst>
                  <a:ext uri="{FF2B5EF4-FFF2-40B4-BE49-F238E27FC236}">
                    <a16:creationId xmlns:a16="http://schemas.microsoft.com/office/drawing/2014/main" id="{258D44CB-4429-498D-B075-99AE8C95B8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08" y="1865"/>
                <a:ext cx="1134" cy="652"/>
              </a:xfrm>
              <a:prstGeom prst="rect">
                <a:avLst/>
              </a:prstGeom>
              <a:gradFill rotWithShape="1">
                <a:gsLst>
                  <a:gs pos="0">
                    <a:srgbClr val="000066">
                      <a:alpha val="80000"/>
                    </a:srgbClr>
                  </a:gs>
                  <a:gs pos="100000">
                    <a:srgbClr val="005CB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硬件系统</a:t>
                </a:r>
              </a:p>
            </p:txBody>
          </p:sp>
          <p:sp>
            <p:nvSpPr>
              <p:cNvPr id="28" name="Text Box 18">
                <a:extLst>
                  <a:ext uri="{FF2B5EF4-FFF2-40B4-BE49-F238E27FC236}">
                    <a16:creationId xmlns:a16="http://schemas.microsoft.com/office/drawing/2014/main" id="{8E53DEA3-E0A1-48B1-98E8-8549F8E8D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659"/>
                <a:ext cx="1361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2400">
                    <a:latin typeface="微软雅黑" pitchFamily="34" charset="-122"/>
                    <a:ea typeface="微软雅黑" pitchFamily="34" charset="-122"/>
                  </a:rPr>
                  <a:t>计算机的实体</a:t>
                </a:r>
              </a:p>
            </p:txBody>
          </p:sp>
        </p:grp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5B2B1171-D650-48DA-A2D0-F6F0D562D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511"/>
              <a:ext cx="1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微软雅黑" pitchFamily="34" charset="-122"/>
                  <a:ea typeface="微软雅黑" pitchFamily="34" charset="-122"/>
                </a:rPr>
                <a:t>Hardware</a:t>
              </a: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:a16="http://schemas.microsoft.com/office/drawing/2014/main" id="{4D7FFDD6-6E01-47FB-B6F6-EAFD795F3FC3}"/>
              </a:ext>
            </a:extLst>
          </p:cNvPr>
          <p:cNvGrpSpPr>
            <a:grpSpLocks/>
          </p:cNvGrpSpPr>
          <p:nvPr/>
        </p:nvGrpSpPr>
        <p:grpSpPr bwMode="auto">
          <a:xfrm>
            <a:off x="8685493" y="3038155"/>
            <a:ext cx="2160587" cy="2206626"/>
            <a:chOff x="4286" y="1484"/>
            <a:chExt cx="1361" cy="1390"/>
          </a:xfrm>
        </p:grpSpPr>
        <p:grpSp>
          <p:nvGrpSpPr>
            <p:cNvPr id="30" name="Group 21">
              <a:extLst>
                <a:ext uri="{FF2B5EF4-FFF2-40B4-BE49-F238E27FC236}">
                  <a16:creationId xmlns:a16="http://schemas.microsoft.com/office/drawing/2014/main" id="{1B3D218A-61DA-445B-8E38-BF0821987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832"/>
              <a:ext cx="1361" cy="1042"/>
              <a:chOff x="4286" y="1832"/>
              <a:chExt cx="1361" cy="1042"/>
            </a:xfrm>
          </p:grpSpPr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5A3B7078-E722-4302-8B19-0A1B513BF2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23" y="1832"/>
                <a:ext cx="1088" cy="663"/>
              </a:xfrm>
              <a:prstGeom prst="rect">
                <a:avLst/>
              </a:prstGeom>
              <a:gradFill rotWithShape="1">
                <a:gsLst>
                  <a:gs pos="0">
                    <a:srgbClr val="000066">
                      <a:alpha val="80000"/>
                    </a:srgbClr>
                  </a:gs>
                  <a:gs pos="100000">
                    <a:srgbClr val="005CB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软件系统</a:t>
                </a:r>
              </a:p>
            </p:txBody>
          </p:sp>
          <p:sp>
            <p:nvSpPr>
              <p:cNvPr id="33" name="Text Box 23">
                <a:extLst>
                  <a:ext uri="{FF2B5EF4-FFF2-40B4-BE49-F238E27FC236}">
                    <a16:creationId xmlns:a16="http://schemas.microsoft.com/office/drawing/2014/main" id="{CFC8C179-4DC7-4689-828E-F174DF0E1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609"/>
                <a:ext cx="1361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计算机的灵魂</a:t>
                </a:r>
              </a:p>
            </p:txBody>
          </p:sp>
        </p:grp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F6502F19-877A-4E92-9E0E-C68192BEB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4"/>
              <a:ext cx="9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微软雅黑" pitchFamily="34" charset="-122"/>
                  <a:ea typeface="微软雅黑" pitchFamily="34" charset="-122"/>
                </a:rPr>
                <a:t>Software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D3C1D0-D75B-4F08-A8DD-1B040CB89333}"/>
              </a:ext>
            </a:extLst>
          </p:cNvPr>
          <p:cNvGrpSpPr/>
          <p:nvPr/>
        </p:nvGrpSpPr>
        <p:grpSpPr>
          <a:xfrm>
            <a:off x="1878542" y="2823826"/>
            <a:ext cx="2904846" cy="2751151"/>
            <a:chOff x="176462" y="3500438"/>
            <a:chExt cx="2904846" cy="2751151"/>
          </a:xfrm>
        </p:grpSpPr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EC536DA6-AA58-488A-B251-14EF34A26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429264"/>
              <a:ext cx="2795588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计算机系统</a:t>
              </a:r>
            </a:p>
            <a:p>
              <a:pPr algn="ctr"/>
              <a:r>
                <a:rPr kumimoji="1" lang="en-US" altLang="zh-CN" sz="2400" dirty="0">
                  <a:latin typeface="微软雅黑" pitchFamily="34" charset="-122"/>
                  <a:ea typeface="微软雅黑" pitchFamily="34" charset="-122"/>
                </a:rPr>
                <a:t>Computer System</a:t>
              </a:r>
            </a:p>
          </p:txBody>
        </p:sp>
        <p:pic>
          <p:nvPicPr>
            <p:cNvPr id="36" name="Picture 9">
              <a:extLst>
                <a:ext uri="{FF2B5EF4-FFF2-40B4-BE49-F238E27FC236}">
                  <a16:creationId xmlns:a16="http://schemas.microsoft.com/office/drawing/2014/main" id="{CC48391A-92E6-48B5-8EAF-38266F29A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6462" y="3500438"/>
              <a:ext cx="2823902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48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计算机系统的组成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41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64107"/>
            <a:ext cx="10109346" cy="578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计算机硬件系统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0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计算机硬件系统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0" name="TextBox 32"/>
          <p:cNvSpPr txBox="1"/>
          <p:nvPr/>
        </p:nvSpPr>
        <p:spPr>
          <a:xfrm>
            <a:off x="1013969" y="758417"/>
            <a:ext cx="10281561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计算机硬件系统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是构成计算机的相互联系、协调工作的实体部分。主要包括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外部设备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其中主机主要包括：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marL="21600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0" indent="-4572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输入输出接口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7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C447DF-96D2-4A26-97E3-70952EC3A9F7}" type="slidenum">
              <a:rPr kumimoji="0" lang="en-US" altLang="zh-CN" sz="1400"/>
              <a:pPr eaLnBrk="1" hangingPunct="1"/>
              <a:t>2</a:t>
            </a:fld>
            <a:endParaRPr kumimoji="0" lang="en-US" altLang="zh-CN" sz="1400"/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2562225" y="1052514"/>
            <a:ext cx="70564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祝贺同学们</a:t>
            </a:r>
            <a:endParaRPr lang="en-US" altLang="zh-CN" sz="600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 eaLnBrk="1" hangingPunct="1"/>
            <a:r>
              <a:rPr lang="zh-CN" altLang="en-US" sz="600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考入西安交通大学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51114" y="3573464"/>
            <a:ext cx="7058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今天你以学校为荣</a:t>
            </a:r>
            <a:endParaRPr lang="en-US" altLang="zh-CN" sz="6000" dirty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 eaLnBrk="1" hangingPunct="1"/>
            <a:r>
              <a:rPr lang="zh-CN" altLang="en-US" sz="6000" dirty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明天学校以你为傲</a:t>
            </a:r>
          </a:p>
        </p:txBody>
      </p:sp>
    </p:spTree>
    <p:extLst>
      <p:ext uri="{BB962C8B-B14F-4D97-AF65-F5344CB8AC3E}">
        <p14:creationId xmlns:p14="http://schemas.microsoft.com/office/powerpoint/2010/main" val="6410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 CPU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36840" y="986528"/>
            <a:ext cx="10681419" cy="478841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，中央处理单元，中央处理器，微处理器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它是计算机的核心。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提供运算和控制功能。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Intel 8086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Pentium Pro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Core 2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Core i7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AMD Sempron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Duron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Athlon</a:t>
            </a:r>
          </a:p>
        </p:txBody>
      </p:sp>
      <p:pic>
        <p:nvPicPr>
          <p:cNvPr id="12" name="图片 3" descr="core2extreme_quad_cpu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1" y="4951938"/>
            <a:ext cx="1644480" cy="9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41" y="4869858"/>
            <a:ext cx="1434240" cy="112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08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组成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6EA758-9651-4341-A513-16895A458D9D}"/>
              </a:ext>
            </a:extLst>
          </p:cNvPr>
          <p:cNvSpPr/>
          <p:nvPr/>
        </p:nvSpPr>
        <p:spPr>
          <a:xfrm>
            <a:off x="535168" y="807539"/>
            <a:ext cx="7066905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ts val="4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协调各部件的工作。</a:t>
            </a:r>
            <a:endParaRPr lang="zh-CN" altLang="zh-CN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-342900">
              <a:lnSpc>
                <a:spcPts val="4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专门负责处理数据的部件，它既能进行算术运算，又能进行逻辑运算。</a:t>
            </a:r>
          </a:p>
          <a:p>
            <a:pPr marL="0" lvl="1" indent="-342900">
              <a:lnSpc>
                <a:spcPts val="4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处理器内部的暂时存储单元，用来暂存指令、数据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zh-CN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址。</a:t>
            </a:r>
            <a:endParaRPr lang="zh-CN" altLang="zh-CN" sz="2400" b="1" dirty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42" y="769701"/>
            <a:ext cx="4075666" cy="525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îšḷíḑê"/>
          <p:cNvSpPr/>
          <p:nvPr/>
        </p:nvSpPr>
        <p:spPr>
          <a:xfrm>
            <a:off x="925131" y="4044986"/>
            <a:ext cx="2768329" cy="504056"/>
          </a:xfrm>
          <a:prstGeom prst="roundRect">
            <a:avLst>
              <a:gd name="adj" fmla="val 50000"/>
            </a:avLst>
          </a:prstGeom>
          <a:solidFill>
            <a:srgbClr val="0A14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ïŝḷîḓé"/>
          <p:cNvSpPr/>
          <p:nvPr/>
        </p:nvSpPr>
        <p:spPr>
          <a:xfrm>
            <a:off x="842187" y="4549042"/>
            <a:ext cx="2851273" cy="1943816"/>
          </a:xfrm>
          <a:prstGeom prst="rect">
            <a:avLst/>
          </a:prstGeom>
        </p:spPr>
        <p:txBody>
          <a:bodyPr wrap="square" lIns="91440" tIns="45720" rIns="91440" bIns="45720">
            <a:no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指令寄存器（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地址寄存器（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累加寄存器（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îšḷíḑê"/>
          <p:cNvSpPr/>
          <p:nvPr/>
        </p:nvSpPr>
        <p:spPr>
          <a:xfrm>
            <a:off x="4538584" y="4080034"/>
            <a:ext cx="2768329" cy="504056"/>
          </a:xfrm>
          <a:prstGeom prst="roundRect">
            <a:avLst>
              <a:gd name="adj" fmla="val 50000"/>
            </a:avLst>
          </a:prstGeom>
          <a:solidFill>
            <a:srgbClr val="0A14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内部总线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ïŝḷîḓé"/>
          <p:cNvSpPr/>
          <p:nvPr/>
        </p:nvSpPr>
        <p:spPr>
          <a:xfrm>
            <a:off x="4595475" y="4642173"/>
            <a:ext cx="2657651" cy="1349734"/>
          </a:xfrm>
          <a:prstGeom prst="rect">
            <a:avLst/>
          </a:prstGeom>
        </p:spPr>
        <p:txBody>
          <a:bodyPr wrap="square" lIns="91440" tIns="45720" rIns="91440" bIns="45720">
            <a:no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地址总线（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控制总线（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8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任务</a:t>
            </a:r>
          </a:p>
        </p:txBody>
      </p:sp>
      <p:pic>
        <p:nvPicPr>
          <p:cNvPr id="48" name="Picture 8" descr="9991cbd2ba4386f9e300f9e961c9a4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8" y="973115"/>
            <a:ext cx="4795161" cy="338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EF6EA758-9651-4341-A513-16895A458D9D}"/>
              </a:ext>
            </a:extLst>
          </p:cNvPr>
          <p:cNvSpPr/>
          <p:nvPr/>
        </p:nvSpPr>
        <p:spPr>
          <a:xfrm>
            <a:off x="5002304" y="743862"/>
            <a:ext cx="68131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）计算机的工作由程序控制，程序是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一个指令序列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，指令是能被计算机理解和执行的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）程序和数据均以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编码表示，均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存放在存储器中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）存储器中存放的指令和数据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按地址进行存取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）指令是由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一条一条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5096899"/>
            <a:ext cx="12192000" cy="682783"/>
            <a:chOff x="0" y="3086635"/>
            <a:chExt cx="12192000" cy="682783"/>
          </a:xfrm>
        </p:grpSpPr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146602" y="3214841"/>
              <a:ext cx="78987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CPU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的任务：自动完成取指令并执行指令所规定的操作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9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指令系统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6EA758-9651-4341-A513-16895A458D9D}"/>
              </a:ext>
            </a:extLst>
          </p:cNvPr>
          <p:cNvSpPr/>
          <p:nvPr/>
        </p:nvSpPr>
        <p:spPr>
          <a:xfrm>
            <a:off x="1339926" y="1075455"/>
            <a:ext cx="99573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ts val="4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指令就是命令，它用来规定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执行什么操作。指令是构成程序的基本单位，程序是由一连串指令组成的。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342900">
              <a:lnSpc>
                <a:spcPts val="4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指令采用二进位表示，大多情况下，指令由两个部分组成：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5530" y="3387749"/>
            <a:ext cx="2205318" cy="7709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80848" y="3387749"/>
            <a:ext cx="2510117" cy="7709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24191" y="354239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274132" y="3542398"/>
            <a:ext cx="204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操作数地址码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64215" y="3916209"/>
            <a:ext cx="4602468" cy="1548245"/>
            <a:chOff x="864215" y="3916209"/>
            <a:chExt cx="4602468" cy="1548245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3245224" y="3916209"/>
              <a:ext cx="1489049" cy="6552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64215" y="4401214"/>
              <a:ext cx="4602468" cy="1063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ts val="4000"/>
                </a:lnSpc>
                <a:spcBef>
                  <a:spcPts val="1200"/>
                </a:spcBef>
                <a:buClr>
                  <a:srgbClr val="C00000"/>
                </a:buClr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应执行何种操作的一个命令词，如加、减、取数、存数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13368" y="3802021"/>
            <a:ext cx="4602468" cy="1730951"/>
            <a:chOff x="6413368" y="3802021"/>
            <a:chExt cx="4602468" cy="1730951"/>
          </a:xfrm>
        </p:grpSpPr>
        <p:cxnSp>
          <p:nvCxnSpPr>
            <p:cNvPr id="16" name="直接箭头连接符 15"/>
            <p:cNvCxnSpPr>
              <a:endCxn id="20" idx="0"/>
            </p:cNvCxnSpPr>
            <p:nvPr/>
          </p:nvCxnSpPr>
          <p:spPr>
            <a:xfrm>
              <a:off x="7171766" y="3802021"/>
              <a:ext cx="1542836" cy="612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413368" y="4414717"/>
              <a:ext cx="460246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ts val="4000"/>
                </a:lnSpc>
                <a:spcBef>
                  <a:spcPts val="1200"/>
                </a:spcBef>
                <a:buClr>
                  <a:srgbClr val="C00000"/>
                </a:buClr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指出该指令所操作的数据所在的位置（内存中）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45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 CPU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的工作过程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3" y="664107"/>
            <a:ext cx="10633738" cy="57187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8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2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 CPU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的工作过程</a:t>
            </a:r>
          </a:p>
        </p:txBody>
      </p:sp>
      <p:pic>
        <p:nvPicPr>
          <p:cNvPr id="10" name="Picture 2" descr="CPU结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664107"/>
            <a:ext cx="9022080" cy="596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3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2378" y="1143773"/>
            <a:ext cx="9399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的主要性能指标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CPU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的位数、主频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的位数指的是在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计算机一次可以处理和传送的二进制串的位数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字长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。大多数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位处理器。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主频是指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时钟频率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的工作频率，单位是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MHz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（兆赫）或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GHz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（吉赫）。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4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14501" y="1026002"/>
            <a:ext cx="10845459" cy="543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存储器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storage</a:t>
            </a: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存放程序和数据的部件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分类</a:t>
            </a:r>
            <a:endParaRPr lang="en-US" altLang="zh-CN" sz="28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主存储器：运行期间存放程序和数据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辅助存储器：永久存储程序和数据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缓冲存储器：不同速度的部件之间为协调工作暂时存放数据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寄存器：部件内部暂存数据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材料分：半导体、磁介质存储器、光存储器等</a:t>
            </a:r>
            <a:endParaRPr lang="en-US" altLang="zh-CN" sz="28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存取方式：</a:t>
            </a:r>
            <a:endParaRPr lang="en-US" altLang="zh-CN" sz="28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随机存取器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RAM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、顺序存取、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只读存储器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2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内存的几个基本概念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14501" y="720184"/>
            <a:ext cx="9605655" cy="59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内存容量：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一台计算机中内存单元（字节）的总数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内存的最小单位，位，比特，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</a:p>
          <a:p>
            <a:pPr marL="720000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基本单位，字节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1B=8bit</a:t>
            </a:r>
          </a:p>
          <a:p>
            <a:pPr marL="720000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常用单位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T,...</a:t>
            </a:r>
          </a:p>
          <a:p>
            <a:pPr marL="720000">
              <a:spcBef>
                <a:spcPct val="0"/>
              </a:spcBef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1KB=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kern="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B=1024B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1MB=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kern="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KB=1024KB, 1GB=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000" b="1" kern="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MB=1024MB...</a:t>
            </a:r>
          </a:p>
          <a:p>
            <a:pPr marL="720000">
              <a:spcBef>
                <a:spcPct val="0"/>
              </a:spcBef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内存地址：</a:t>
            </a:r>
            <a:r>
              <a:rPr lang="zh-CN" altLang="en-US" sz="28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每个存储单元唯一的编号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内存中的程序和数据是按地址存取的</a:t>
            </a:r>
            <a:endParaRPr lang="en-US" altLang="zh-CN" sz="28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寻址能力：</a:t>
            </a:r>
            <a:r>
              <a:rPr lang="zh-CN" altLang="en-US" sz="28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计算机能够编出的地址号码的数量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地址空间：</a:t>
            </a:r>
            <a:r>
              <a:rPr lang="zh-CN" altLang="en-US" sz="28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所有能编码的地址号码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程序和数据是在内存中执行和处理！！！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00" indent="0">
              <a:spcBef>
                <a:spcPct val="0"/>
              </a:spcBef>
              <a:buNone/>
            </a:pPr>
            <a:endParaRPr lang="en-US" altLang="zh-CN" kern="0" dirty="0">
              <a:solidFill>
                <a:srgbClr val="FF0000"/>
              </a:solidFill>
              <a:latin typeface="Arial"/>
              <a:ea typeface="黑体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黑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2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内存的组成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4501" y="822513"/>
            <a:ext cx="9861484" cy="543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J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Char char="C"/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2pPr>
            <a:lvl3pPr marL="1143000" indent="-228600" algn="l" rtl="0" fontAlgn="base">
              <a:spcBef>
                <a:spcPct val="40000"/>
              </a:spcBef>
              <a:spcAft>
                <a:spcPct val="0"/>
              </a:spcAft>
              <a:buClr>
                <a:srgbClr val="FF0066"/>
              </a:buClr>
              <a:buFont typeface="Wingdings" pitchFamily="2" charset="2"/>
              <a:buChar char="ð"/>
              <a:defRPr kumimoji="1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3pPr>
            <a:lvl4pPr marL="16002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4pPr>
            <a:lvl5pPr marL="20574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5pPr>
            <a:lvl6pPr marL="25146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6pPr>
            <a:lvl7pPr marL="29718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7pPr>
            <a:lvl8pPr marL="34290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8pPr>
            <a:lvl9pPr marL="38862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</a:defRPr>
            </a:lvl9pPr>
          </a:lstStyle>
          <a:p>
            <a:pPr marL="0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内存储器由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ROM</a:t>
            </a:r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和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lvl="2" indent="-342900">
              <a:buClr>
                <a:srgbClr val="000000"/>
              </a:buClr>
              <a:buFont typeface="Wingdings" pitchFamily="2" charset="2"/>
              <a:buChar char="J"/>
              <a:defRPr/>
            </a:pP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只读存储器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Read-Only Memory</a:t>
            </a: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kern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kern="0" dirty="0">
                <a:solidFill>
                  <a:srgbClr val="33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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存放一些重要的系统程序，它们是制造时由厂家用专门设备写入的</a:t>
            </a: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zh-CN" kern="0" dirty="0">
                <a:solidFill>
                  <a:srgbClr val="33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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计算机断电后存储器中的</a:t>
            </a: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数据仍然存在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只能读，不能写</a:t>
            </a:r>
            <a:endParaRPr lang="zh-CN" altLang="en-US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buClr>
                <a:srgbClr val="000000"/>
              </a:buClr>
              <a:buFont typeface="Wingdings" pitchFamily="2" charset="2"/>
              <a:buChar char="J"/>
              <a:defRPr/>
            </a:pP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随机存储器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RAM(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random access memory</a:t>
            </a:r>
            <a:r>
              <a:rPr lang="en-US" altLang="zh-CN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kern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altLang="zh-CN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</a:t>
            </a:r>
            <a:r>
              <a:rPr lang="en-US" altLang="zh-CN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中的信息随着计算机的断电</a:t>
            </a:r>
            <a:r>
              <a:rPr lang="zh-CN" altLang="en-US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自然消失</a:t>
            </a:r>
            <a:endParaRPr lang="en-US" altLang="zh-CN" kern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kumimoji="0" lang="zh-CN" altLang="en-US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易失性</a:t>
            </a:r>
            <a:r>
              <a:rPr kumimoji="0" lang="zh-CN" altLang="en-US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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内存容量通常是指</a:t>
            </a:r>
            <a:r>
              <a:rPr lang="en-US" altLang="zh-CN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kern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的容量</a:t>
            </a:r>
            <a:endParaRPr lang="en-US" altLang="zh-CN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既能写入也能读出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kern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1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About Me——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教师信息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55596" y="1339018"/>
            <a:ext cx="1891030" cy="498475"/>
            <a:chOff x="2161996" y="2196133"/>
            <a:chExt cx="2170056" cy="572623"/>
          </a:xfrm>
        </p:grpSpPr>
        <p:sp>
          <p:nvSpPr>
            <p:cNvPr id="43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1071852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9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44" name="矩形 4"/>
            <p:cNvSpPr>
              <a:spLocks noChangeArrowheads="1"/>
            </p:cNvSpPr>
            <p:nvPr/>
          </p:nvSpPr>
          <p:spPr bwMode="auto">
            <a:xfrm>
              <a:off x="3240466" y="2196133"/>
              <a:ext cx="109158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张    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44166" y="2243854"/>
            <a:ext cx="5608392" cy="498475"/>
            <a:chOff x="2161996" y="2196133"/>
            <a:chExt cx="2676608" cy="572623"/>
          </a:xfrm>
        </p:grpSpPr>
        <p:sp>
          <p:nvSpPr>
            <p:cNvPr id="49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626678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09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</a:p>
          </p:txBody>
        </p:sp>
        <p:sp>
          <p:nvSpPr>
            <p:cNvPr id="50" name="矩形 4"/>
            <p:cNvSpPr>
              <a:spLocks noChangeArrowheads="1"/>
            </p:cNvSpPr>
            <p:nvPr/>
          </p:nvSpPr>
          <p:spPr bwMode="auto">
            <a:xfrm>
              <a:off x="2794038" y="2196133"/>
              <a:ext cx="204456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2021</a:t>
              </a:r>
              <a:r>
                <a:rPr lang="zh-CN" altLang="en-US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大学计算机</a:t>
              </a:r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III ,   </a:t>
              </a:r>
              <a:r>
                <a:rPr lang="zh-CN" altLang="en-US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群号：</a:t>
              </a:r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580909987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55596" y="3148691"/>
            <a:ext cx="5596963" cy="498475"/>
            <a:chOff x="2169967" y="2196134"/>
            <a:chExt cx="3903156" cy="572623"/>
          </a:xfrm>
        </p:grpSpPr>
        <p:sp>
          <p:nvSpPr>
            <p:cNvPr id="52" name="单圆角矩形 3"/>
            <p:cNvSpPr>
              <a:spLocks noChangeArrowheads="1"/>
            </p:cNvSpPr>
            <p:nvPr/>
          </p:nvSpPr>
          <p:spPr bwMode="auto">
            <a:xfrm flipH="1">
              <a:off x="2169967" y="2196134"/>
              <a:ext cx="923557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9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办公室</a:t>
              </a:r>
              <a:endParaRPr lang="en-US" altLang="zh-CN" sz="20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4"/>
            <p:cNvSpPr>
              <a:spLocks noChangeArrowheads="1"/>
            </p:cNvSpPr>
            <p:nvPr/>
          </p:nvSpPr>
          <p:spPr bwMode="auto">
            <a:xfrm>
              <a:off x="3085685" y="2196134"/>
              <a:ext cx="2987438" cy="518957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兴华超市四楼</a:t>
              </a:r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,  </a:t>
              </a:r>
              <a:r>
                <a:rPr lang="zh-CN" altLang="en-US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计算机教学实验中心 </a:t>
              </a:r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409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4166" y="4076425"/>
            <a:ext cx="4728497" cy="498475"/>
            <a:chOff x="2161996" y="2196133"/>
            <a:chExt cx="2465973" cy="572623"/>
          </a:xfrm>
        </p:grpSpPr>
        <p:sp>
          <p:nvSpPr>
            <p:cNvPr id="55" name="单圆角矩形 3"/>
            <p:cNvSpPr>
              <a:spLocks noChangeArrowheads="1"/>
            </p:cNvSpPr>
            <p:nvPr/>
          </p:nvSpPr>
          <p:spPr bwMode="auto">
            <a:xfrm flipH="1">
              <a:off x="2161996" y="2196133"/>
              <a:ext cx="566760" cy="572623"/>
            </a:xfrm>
            <a:custGeom>
              <a:avLst/>
              <a:gdLst>
                <a:gd name="T0" fmla="*/ 0 w 528877"/>
                <a:gd name="T1" fmla="*/ 0 h 495119"/>
                <a:gd name="T2" fmla="*/ 446154 w 528877"/>
                <a:gd name="T3" fmla="*/ 0 h 495119"/>
                <a:gd name="T4" fmla="*/ 528638 w 528877"/>
                <a:gd name="T5" fmla="*/ 82551 h 495119"/>
                <a:gd name="T6" fmla="*/ 528638 w 528877"/>
                <a:gd name="T7" fmla="*/ 495300 h 495119"/>
                <a:gd name="T8" fmla="*/ 0 w 528877"/>
                <a:gd name="T9" fmla="*/ 495300 h 495119"/>
                <a:gd name="T10" fmla="*/ 0 w 528877"/>
                <a:gd name="T11" fmla="*/ 0 h 495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877"/>
                <a:gd name="T19" fmla="*/ 0 h 495119"/>
                <a:gd name="T20" fmla="*/ 528877 w 528877"/>
                <a:gd name="T21" fmla="*/ 495119 h 495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877" h="495119">
                  <a:moveTo>
                    <a:pt x="0" y="0"/>
                  </a:moveTo>
                  <a:lnTo>
                    <a:pt x="446356" y="0"/>
                  </a:lnTo>
                  <a:cubicBezTo>
                    <a:pt x="491931" y="0"/>
                    <a:pt x="528877" y="36946"/>
                    <a:pt x="528877" y="82521"/>
                  </a:cubicBezTo>
                  <a:lnTo>
                    <a:pt x="528877" y="495119"/>
                  </a:lnTo>
                  <a:lnTo>
                    <a:pt x="0" y="495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209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邮箱</a:t>
              </a:r>
            </a:p>
          </p:txBody>
        </p:sp>
        <p:sp>
          <p:nvSpPr>
            <p:cNvPr id="56" name="矩形 4"/>
            <p:cNvSpPr>
              <a:spLocks noChangeArrowheads="1"/>
            </p:cNvSpPr>
            <p:nvPr/>
          </p:nvSpPr>
          <p:spPr bwMode="auto">
            <a:xfrm>
              <a:off x="2728373" y="2196133"/>
              <a:ext cx="1899596" cy="572623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en-US" altLang="zh-CN" b="1" dirty="0">
                  <a:solidFill>
                    <a:srgbClr val="D04A6D">
                      <a:lumMod val="50000"/>
                    </a:srgbClr>
                  </a:solidFill>
                  <a:latin typeface="Microsoft PhagsPa" panose="020B0802040204020203" pitchFamily="34" charset="0"/>
                  <a:ea typeface="微软雅黑" panose="020B0503020204020204" pitchFamily="34" charset="-122"/>
                </a:rPr>
                <a:t>w.zhang.ctec@mail.xjtu.edu.cn</a:t>
              </a:r>
            </a:p>
          </p:txBody>
        </p:sp>
      </p:grpSp>
      <p:sp>
        <p:nvSpPr>
          <p:cNvPr id="57" name="矩形 56"/>
          <p:cNvSpPr/>
          <p:nvPr/>
        </p:nvSpPr>
        <p:spPr>
          <a:xfrm>
            <a:off x="7047779" y="5368039"/>
            <a:ext cx="4822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备注实名（专业班级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姓名）</a:t>
            </a:r>
            <a:endParaRPr lang="en-US" altLang="zh-CN" sz="2400" b="1" dirty="0"/>
          </a:p>
          <a:p>
            <a:pPr marL="360000" lvl="1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/>
              <a:t>文明、友好、守法、相关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A53D97-3886-4CA6-8D8E-26625D8C8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79" y="1010196"/>
            <a:ext cx="4203695" cy="4268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51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存储器系统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52C67E2-EFE7-435A-97FD-6C0BE8FF9147}"/>
              </a:ext>
            </a:extLst>
          </p:cNvPr>
          <p:cNvSpPr/>
          <p:nvPr/>
        </p:nvSpPr>
        <p:spPr>
          <a:xfrm>
            <a:off x="1571604" y="1500174"/>
            <a:ext cx="5572164" cy="4214842"/>
          </a:xfrm>
          <a:prstGeom prst="triangle">
            <a:avLst/>
          </a:prstGeom>
          <a:solidFill>
            <a:sysClr val="window" lastClr="FFFFFF"/>
          </a:solidFill>
          <a:ln w="57150" cap="flat" cmpd="sng" algn="ctr">
            <a:solidFill>
              <a:srgbClr val="4BAC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261694-13C0-489A-BDCE-20514B704AB3}"/>
              </a:ext>
            </a:extLst>
          </p:cNvPr>
          <p:cNvCxnSpPr/>
          <p:nvPr/>
        </p:nvCxnSpPr>
        <p:spPr>
          <a:xfrm>
            <a:off x="2143108" y="4857760"/>
            <a:ext cx="4429156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4A26DA-427B-4CA2-AB2B-7A0E62EBB8FE}"/>
              </a:ext>
            </a:extLst>
          </p:cNvPr>
          <p:cNvCxnSpPr/>
          <p:nvPr/>
        </p:nvCxnSpPr>
        <p:spPr>
          <a:xfrm>
            <a:off x="2714612" y="4000504"/>
            <a:ext cx="3286148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8982CC7-2858-4FDC-88ED-2CE43E606F60}"/>
              </a:ext>
            </a:extLst>
          </p:cNvPr>
          <p:cNvCxnSpPr/>
          <p:nvPr/>
        </p:nvCxnSpPr>
        <p:spPr>
          <a:xfrm>
            <a:off x="3286116" y="3143248"/>
            <a:ext cx="214314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FD6F8C0-FF6B-4113-8982-629A632D0F27}"/>
              </a:ext>
            </a:extLst>
          </p:cNvPr>
          <p:cNvSpPr/>
          <p:nvPr/>
        </p:nvSpPr>
        <p:spPr>
          <a:xfrm>
            <a:off x="2928926" y="5000636"/>
            <a:ext cx="2928958" cy="7143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辅助存储器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F574B1-93B6-43F4-9F22-AFBBC2BC0CDE}"/>
              </a:ext>
            </a:extLst>
          </p:cNvPr>
          <p:cNvSpPr/>
          <p:nvPr/>
        </p:nvSpPr>
        <p:spPr>
          <a:xfrm>
            <a:off x="2928926" y="4071942"/>
            <a:ext cx="2928958" cy="7143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主存储器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8DA8C9-A9D5-4FEC-AF22-EBC9D08482E5}"/>
              </a:ext>
            </a:extLst>
          </p:cNvPr>
          <p:cNvSpPr/>
          <p:nvPr/>
        </p:nvSpPr>
        <p:spPr>
          <a:xfrm>
            <a:off x="3000364" y="3286124"/>
            <a:ext cx="2928958" cy="6429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高速缓冲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79D8A6-268B-41F9-89B2-E660478738FE}"/>
              </a:ext>
            </a:extLst>
          </p:cNvPr>
          <p:cNvSpPr/>
          <p:nvPr/>
        </p:nvSpPr>
        <p:spPr>
          <a:xfrm>
            <a:off x="3143240" y="2449888"/>
            <a:ext cx="2357454" cy="6429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寄存器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8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总线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1714762" y="824753"/>
            <a:ext cx="9188823" cy="534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总线：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计算机中各种功能部件之间传送信息的公共通路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总线由一组导线和相关的控制驱动电路组成。在计算机中被认为是一个独立的部件。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分类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DB(data  bus)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AB(address bus)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CB(control bus)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片内总线、片外总线（内部总线、外部总线）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微处理器级总线、系统总线、外设总线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并行总线、串行总线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多总线结构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北桥：用于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、内存和高速总线的连接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南桥：用于慢速设备、慢速总线和北桥的连接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2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多级总线结构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53" y="664107"/>
            <a:ext cx="8640762" cy="60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0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系统总线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286358" y="664107"/>
            <a:ext cx="8229600" cy="458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用于连接一般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</a:rPr>
              <a:t>扩展设备（控制器）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</a:rPr>
              <a:t>的总线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</a:endParaRPr>
          </a:p>
          <a:p>
            <a:pPr lvl="0" fontAlgn="auto">
              <a:spcAft>
                <a:spcPts val="0"/>
              </a:spcAft>
              <a:buClr>
                <a:srgbClr val="4F81BD"/>
              </a:buClr>
              <a:buNone/>
              <a:defRPr/>
            </a:pPr>
            <a:r>
              <a:rPr lang="en-US" altLang="zh-CN" sz="2400" b="1" kern="0" dirty="0">
                <a:ea typeface="宋体" panose="02010600030101010101" pitchFamily="2" charset="-122"/>
              </a:rPr>
              <a:t>ISA</a:t>
            </a:r>
            <a:r>
              <a:rPr lang="zh-CN" altLang="en-US" sz="2400" b="1" kern="0" dirty="0">
                <a:ea typeface="宋体" panose="02010600030101010101" pitchFamily="2" charset="-122"/>
              </a:rPr>
              <a:t>（</a:t>
            </a:r>
            <a:r>
              <a:rPr lang="zh-CN" altLang="en-US" sz="2400" b="1" dirty="0">
                <a:ea typeface="宋体" panose="02010600030101010101" pitchFamily="2" charset="-122"/>
              </a:rPr>
              <a:t>工业标准体系结构</a:t>
            </a:r>
            <a:r>
              <a:rPr lang="zh-CN" altLang="en-US" sz="2400" b="1" kern="0" dirty="0">
                <a:ea typeface="宋体" panose="02010600030101010101" pitchFamily="2" charset="-122"/>
              </a:rPr>
              <a:t>）</a:t>
            </a:r>
            <a:endParaRPr lang="en-US" altLang="zh-CN" sz="2400" b="1" kern="0" dirty="0">
              <a:ea typeface="宋体" panose="02010600030101010101" pitchFamily="2" charset="-122"/>
            </a:endParaRPr>
          </a:p>
          <a:p>
            <a:pPr lvl="0" fontAlgn="auto">
              <a:spcAft>
                <a:spcPts val="0"/>
              </a:spcAft>
              <a:buClr>
                <a:srgbClr val="4F81BD"/>
              </a:buClr>
              <a:buNone/>
              <a:defRPr/>
            </a:pPr>
            <a:r>
              <a:rPr lang="en-US" altLang="zh-CN" sz="2400" b="1" kern="0" dirty="0">
                <a:ea typeface="宋体" panose="02010600030101010101" pitchFamily="2" charset="-122"/>
              </a:rPr>
              <a:t>PCI</a:t>
            </a:r>
            <a:r>
              <a:rPr lang="zh-CN" altLang="en-US" sz="2400" b="1" kern="0" dirty="0">
                <a:ea typeface="宋体" panose="02010600030101010101" pitchFamily="2" charset="-122"/>
              </a:rPr>
              <a:t>（</a:t>
            </a:r>
            <a:r>
              <a:rPr lang="zh-CN" altLang="en-US" sz="2400" b="1" dirty="0">
                <a:ea typeface="宋体" panose="02010600030101010101" pitchFamily="2" charset="-122"/>
              </a:rPr>
              <a:t>外设部件互连标准</a:t>
            </a:r>
            <a:r>
              <a:rPr lang="zh-CN" altLang="en-US" sz="2400" b="1" kern="0" dirty="0">
                <a:ea typeface="宋体" panose="02010600030101010101" pitchFamily="2" charset="-122"/>
              </a:rPr>
              <a:t>）</a:t>
            </a:r>
            <a:endParaRPr lang="en-US" altLang="zh-CN" sz="2400" b="1" kern="0" dirty="0">
              <a:ea typeface="宋体" panose="02010600030101010101" pitchFamily="2" charset="-122"/>
            </a:endParaRPr>
          </a:p>
          <a:p>
            <a:pPr lvl="0" fontAlgn="auto">
              <a:spcAft>
                <a:spcPts val="0"/>
              </a:spcAft>
              <a:buClr>
                <a:srgbClr val="4F81BD"/>
              </a:buClr>
              <a:buNone/>
              <a:defRPr/>
            </a:pPr>
            <a:r>
              <a:rPr lang="en-US" altLang="zh-CN" sz="2400" b="1" kern="0" dirty="0">
                <a:ea typeface="宋体" panose="02010600030101010101" pitchFamily="2" charset="-122"/>
              </a:rPr>
              <a:t>AGP</a:t>
            </a:r>
            <a:r>
              <a:rPr lang="zh-CN" altLang="en-US" sz="2400" b="1" kern="0" dirty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ea typeface="宋体" panose="02010600030101010101" pitchFamily="2" charset="-122"/>
              </a:rPr>
              <a:t> Accelerated Graphics Port</a:t>
            </a:r>
            <a:r>
              <a:rPr lang="zh-CN" altLang="en-US" sz="2400" b="1" dirty="0">
                <a:ea typeface="宋体" panose="02010600030101010101" pitchFamily="2" charset="-122"/>
              </a:rPr>
              <a:t>）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0" fontAlgn="auto">
              <a:spcAft>
                <a:spcPts val="0"/>
              </a:spcAft>
              <a:buClr>
                <a:srgbClr val="4F81BD"/>
              </a:buClr>
              <a:buNone/>
              <a:defRPr/>
            </a:pPr>
            <a:r>
              <a:rPr lang="en-US" altLang="zh-CN" sz="2400" b="1" kern="0" dirty="0">
                <a:ea typeface="宋体" panose="02010600030101010101" pitchFamily="2" charset="-122"/>
              </a:rPr>
              <a:t>PCI-E(PCI Express)</a:t>
            </a:r>
          </a:p>
          <a:p>
            <a:pPr marL="800100" lvl="1" indent="-342900" fontAlgn="auto">
              <a:spcAft>
                <a:spcPts val="0"/>
              </a:spcAft>
              <a:buClr>
                <a:srgbClr val="4F81BD"/>
              </a:buClr>
              <a:buSzPct val="65000"/>
              <a:buNone/>
              <a:defRPr/>
            </a:pPr>
            <a:r>
              <a:rPr lang="zh-CN" altLang="en-US" sz="2000" kern="0" dirty="0">
                <a:solidFill>
                  <a:srgbClr val="0000CC"/>
                </a:solidFill>
                <a:ea typeface="宋体" panose="02010600030101010101" pitchFamily="2" charset="-122"/>
              </a:rPr>
              <a:t>数据线</a:t>
            </a:r>
            <a:endParaRPr lang="en-US" altLang="zh-CN" sz="2000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800100" lvl="1" indent="-342900" fontAlgn="auto">
              <a:spcAft>
                <a:spcPts val="0"/>
              </a:spcAft>
              <a:buClr>
                <a:srgbClr val="4F81BD"/>
              </a:buClr>
              <a:buSzPct val="65000"/>
              <a:buNone/>
              <a:defRPr/>
            </a:pPr>
            <a:r>
              <a:rPr lang="zh-CN" altLang="en-US" sz="2000" kern="0" dirty="0">
                <a:solidFill>
                  <a:srgbClr val="0000CC"/>
                </a:solidFill>
                <a:ea typeface="宋体" panose="02010600030101010101" pitchFamily="2" charset="-122"/>
              </a:rPr>
              <a:t>地址线</a:t>
            </a:r>
            <a:endParaRPr lang="en-US" altLang="zh-CN" sz="2000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800100" lvl="1" indent="-342900" fontAlgn="auto">
              <a:spcAft>
                <a:spcPts val="0"/>
              </a:spcAft>
              <a:buClr>
                <a:srgbClr val="4F81BD"/>
              </a:buClr>
              <a:buSzPct val="65000"/>
              <a:buNone/>
              <a:defRPr/>
            </a:pPr>
            <a:r>
              <a:rPr lang="zh-CN" altLang="en-US" sz="2000" kern="0" dirty="0">
                <a:solidFill>
                  <a:srgbClr val="0000CC"/>
                </a:solidFill>
                <a:ea typeface="宋体" panose="02010600030101010101" pitchFamily="2" charset="-122"/>
              </a:rPr>
              <a:t>工作频率</a:t>
            </a:r>
            <a:endParaRPr lang="en-US" altLang="zh-CN" sz="2000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fontAlgn="auto">
              <a:spcAft>
                <a:spcPts val="0"/>
              </a:spcAft>
              <a:buClr>
                <a:srgbClr val="4F81BD"/>
              </a:buClr>
              <a:buNone/>
              <a:defRPr/>
            </a:pPr>
            <a:r>
              <a:rPr lang="en-US" altLang="zh-CN" sz="2400" b="1" kern="0" dirty="0">
                <a:solidFill>
                  <a:srgbClr val="C0504D">
                    <a:lumMod val="75000"/>
                  </a:srgbClr>
                </a:solidFill>
                <a:ea typeface="宋体" panose="02010600030101010101" pitchFamily="2" charset="-122"/>
              </a:rPr>
              <a:t>SATA(</a:t>
            </a:r>
            <a:r>
              <a:rPr lang="zh-CN" altLang="en-US" sz="2400" b="1" kern="0" dirty="0">
                <a:solidFill>
                  <a:srgbClr val="C0504D">
                    <a:lumMod val="75000"/>
                  </a:srgbClr>
                </a:solidFill>
                <a:ea typeface="宋体" panose="02010600030101010101" pitchFamily="2" charset="-122"/>
              </a:rPr>
              <a:t>串行</a:t>
            </a:r>
            <a:r>
              <a:rPr lang="en-US" altLang="zh-CN" sz="2400" b="1" kern="0" dirty="0">
                <a:solidFill>
                  <a:srgbClr val="C0504D">
                    <a:lumMod val="75000"/>
                  </a:srgbClr>
                </a:solidFill>
                <a:ea typeface="宋体" panose="02010600030101010101" pitchFamily="2" charset="-122"/>
              </a:rPr>
              <a:t>ATA)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70" y="1335741"/>
            <a:ext cx="5486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35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外设总线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052917" y="953135"/>
            <a:ext cx="822960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+mn-lt"/>
                <a:ea typeface="楷体" pitchFamily="49" charset="-122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9pPr>
          </a:lstStyle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用于连接专门设备的部件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1" y="1720422"/>
            <a:ext cx="9205982" cy="468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6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主板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382840" y="1662918"/>
            <a:ext cx="7873687" cy="2640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母版、系统板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集成计算机的主要部件的部件（整理箱）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所有部件直接或间接连接到主板上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9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主板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"/>
          <a:stretch>
            <a:fillRect/>
          </a:stretch>
        </p:blipFill>
        <p:spPr bwMode="auto">
          <a:xfrm>
            <a:off x="632040" y="821241"/>
            <a:ext cx="10528864" cy="55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90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输入输出系统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2052918" y="856093"/>
            <a:ext cx="8229600" cy="143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系统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协调工作的，实现信息的输入和输出的部件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系统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=I/O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设备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+I/O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接口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系统总线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62" y="2351554"/>
            <a:ext cx="6629026" cy="41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9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输入输出系统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" name="标题 1"/>
          <p:cNvSpPr txBox="1">
            <a:spLocks/>
          </p:cNvSpPr>
          <p:nvPr/>
        </p:nvSpPr>
        <p:spPr>
          <a:xfrm>
            <a:off x="632040" y="1229240"/>
            <a:ext cx="5964069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与外设传输数据的控制方式</a:t>
            </a:r>
          </a:p>
        </p:txBody>
      </p:sp>
      <p:sp>
        <p:nvSpPr>
          <p:cNvPr id="23" name="灯片编号占位符 4"/>
          <p:cNvSpPr txBox="1">
            <a:spLocks/>
          </p:cNvSpPr>
          <p:nvPr/>
        </p:nvSpPr>
        <p:spPr>
          <a:xfrm>
            <a:off x="7987553" y="67458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999681E-0A12-4407-B34B-C6B7DC8A2774}" type="slidenum">
              <a:rPr lang="en-US" altLang="zh-CN" smtClean="0">
                <a:solidFill>
                  <a:prstClr val="black">
                    <a:tint val="75000"/>
                  </a:prstClr>
                </a:solidFill>
                <a:ea typeface="宋体" panose="02010600030101010101" pitchFamily="2" charset="-122"/>
              </a:rPr>
              <a:pPr>
                <a:defRPr/>
              </a:pPr>
              <a:t>38</a:t>
            </a:fld>
            <a:endParaRPr lang="en-US" altLang="zh-CN">
              <a:solidFill>
                <a:prstClr val="black">
                  <a:tint val="7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26" name="Picture 13" descr="http://a3.att.hudong.com/31/93/0130000073512612857493975607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>
            <a:fillRect/>
          </a:stretch>
        </p:blipFill>
        <p:spPr bwMode="auto">
          <a:xfrm>
            <a:off x="6714831" y="2221594"/>
            <a:ext cx="5257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52825" y="2031872"/>
            <a:ext cx="63320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320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4320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中断方式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4320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方式（</a:t>
            </a:r>
            <a:r>
              <a:rPr lang="en-US" altLang="zh-CN" sz="2800" dirty="0"/>
              <a:t>Direct Memory Access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4320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通道方式：一个具有特殊功能的处理器，它具有自己的指令和程序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lvl="1">
              <a:spcBef>
                <a:spcPct val="0"/>
              </a:spcBef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通道：一个具有特殊功能的处理器，它具有自己的指令和程序。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>
              <a:spcBef>
                <a:spcPct val="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主机→通道→设备控制器→外部设备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计算机软件系统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8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办公地点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EFDB8B-1186-4EEB-A189-0140361BA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08" y="777609"/>
            <a:ext cx="8549750" cy="5505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70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计算机软件系统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439" y="825956"/>
            <a:ext cx="105783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计算机软件：计算机系统中的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相关文档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的总称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计算机语言编写的求解问题的命令的序列。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计算机语言：能被计算机或编译器识别的命令及使用规则的集合。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  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    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.c, .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编写和理解程序的说明性资料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数据文件、文档：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doc,  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docx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xls,.ppt, jpg, mp3</a:t>
            </a: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计算机软件系统分类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75" y="1251770"/>
            <a:ext cx="10735517" cy="4219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00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操作系统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4769" y="642854"/>
            <a:ext cx="113611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管理和控制计算机系统中的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硬件和软件资源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，合理地组织计算机的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工作流程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，以便为用户提供一个功能强大、使用方便的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工作环境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，从而在计算机与用户之间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起到接口的作用的软件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59859" y="3045047"/>
            <a:ext cx="21729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内存管理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处理机管理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设备管理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文件管理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用户接口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2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197560"/>
            <a:ext cx="12192000" cy="682783"/>
            <a:chOff x="0" y="3086635"/>
            <a:chExt cx="12192000" cy="682783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5491" y="3197193"/>
              <a:ext cx="76410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程序是在内存中执行的，程序要先装入内存才能执行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. 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275491" y="2384389"/>
            <a:ext cx="86280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内存分配：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为每个要运行的程序分配一定的内存空间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地址映射：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逻辑地址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-&gt;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物理地址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内存保护：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保证在各自的内存空间中活动，不互相干扰，更 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             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不能侵犯操作系统的空间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内存扩充：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外存虚拟成内存使用（虚拟内存）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9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处理机管理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22993" y="1108401"/>
            <a:ext cx="842546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负责进程的创建、调度、进程间通信和撤销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管理，进程管理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进程：程序的一次执行，运行中的程序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进程的创建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进程控制块（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进程控制块”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</a:pP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分时：程序交替使用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进程的调度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先来先服务、时间片轮转法、短作业优先、优先级法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1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进程的状态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60578" y="1126776"/>
            <a:ext cx="95430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进程在其生存周期内，其执行过程是间断性的，因此进程状态是不断变化的。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三种基本状态：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就绪状态：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进程已经获得了除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之外所需资源，一旦得到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，就可以立即执行。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进程获得了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及其它一切所需资源，正在运行。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等待状态：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由于某种资源得不到满足，进程运行受阻，处于暂停状态，等待分配到所需资源后，再投入运行。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进程的状态变化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54" name="Group 99"/>
          <p:cNvGrpSpPr>
            <a:grpSpLocks/>
          </p:cNvGrpSpPr>
          <p:nvPr/>
        </p:nvGrpSpPr>
        <p:grpSpPr bwMode="auto">
          <a:xfrm>
            <a:off x="2456329" y="1164792"/>
            <a:ext cx="7064188" cy="4688628"/>
            <a:chOff x="3260" y="1872"/>
            <a:chExt cx="2500" cy="1797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412" y="1920"/>
              <a:ext cx="710" cy="33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5038" y="3216"/>
              <a:ext cx="722" cy="31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5154" y="3219"/>
              <a:ext cx="4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125" y="3312"/>
              <a:ext cx="523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等待状态</a:t>
              </a: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3406" y="2773"/>
              <a:ext cx="47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405" y="2790"/>
              <a:ext cx="56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就绪状态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608" y="3025"/>
              <a:ext cx="12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456" y="2335"/>
              <a:ext cx="27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4063" y="2653"/>
              <a:ext cx="4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3695" y="3118"/>
              <a:ext cx="47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3694" y="3135"/>
              <a:ext cx="5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获得资源</a:t>
              </a:r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5438" y="2069"/>
              <a:ext cx="117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5437" y="2091"/>
              <a:ext cx="1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等</a:t>
              </a:r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5437" y="2237"/>
              <a:ext cx="1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待</a:t>
              </a:r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5437" y="2387"/>
              <a:ext cx="1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资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5437" y="2533"/>
              <a:ext cx="1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源</a:t>
              </a:r>
            </a:p>
          </p:txBody>
        </p:sp>
        <p:sp>
          <p:nvSpPr>
            <p:cNvPr id="71" name="Oval 28"/>
            <p:cNvSpPr>
              <a:spLocks noChangeArrowheads="1"/>
            </p:cNvSpPr>
            <p:nvPr/>
          </p:nvSpPr>
          <p:spPr bwMode="auto">
            <a:xfrm>
              <a:off x="3260" y="2688"/>
              <a:ext cx="710" cy="31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3616" y="1963"/>
              <a:ext cx="4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509" y="2069"/>
              <a:ext cx="4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512" y="2016"/>
              <a:ext cx="5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运行状态</a:t>
              </a: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>
              <a:off x="4752" y="2256"/>
              <a:ext cx="1" cy="624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6" name="Rectangle 51"/>
            <p:cNvSpPr>
              <a:spLocks noChangeArrowheads="1"/>
            </p:cNvSpPr>
            <p:nvPr/>
          </p:nvSpPr>
          <p:spPr bwMode="auto">
            <a:xfrm>
              <a:off x="5154" y="3219"/>
              <a:ext cx="4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406" y="2773"/>
              <a:ext cx="47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3360" y="2784"/>
              <a:ext cx="5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就绪状态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9" name="Rectangle 57"/>
            <p:cNvSpPr>
              <a:spLocks noChangeArrowheads="1"/>
            </p:cNvSpPr>
            <p:nvPr/>
          </p:nvSpPr>
          <p:spPr bwMode="auto">
            <a:xfrm>
              <a:off x="5456" y="2335"/>
              <a:ext cx="27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0" name="Rectangle 59"/>
            <p:cNvSpPr>
              <a:spLocks noChangeArrowheads="1"/>
            </p:cNvSpPr>
            <p:nvPr/>
          </p:nvSpPr>
          <p:spPr bwMode="auto">
            <a:xfrm>
              <a:off x="4063" y="2653"/>
              <a:ext cx="4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1" name="Rectangle 60"/>
            <p:cNvSpPr>
              <a:spLocks noChangeArrowheads="1"/>
            </p:cNvSpPr>
            <p:nvPr/>
          </p:nvSpPr>
          <p:spPr bwMode="auto">
            <a:xfrm>
              <a:off x="4010" y="2662"/>
              <a:ext cx="5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时间用完</a:t>
              </a:r>
            </a:p>
          </p:txBody>
        </p:sp>
        <p:sp>
          <p:nvSpPr>
            <p:cNvPr id="82" name="Rectangle 64"/>
            <p:cNvSpPr>
              <a:spLocks noChangeArrowheads="1"/>
            </p:cNvSpPr>
            <p:nvPr/>
          </p:nvSpPr>
          <p:spPr bwMode="auto">
            <a:xfrm>
              <a:off x="5438" y="2069"/>
              <a:ext cx="117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5437" y="2387"/>
              <a:ext cx="1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资</a:t>
              </a:r>
            </a:p>
          </p:txBody>
        </p:sp>
        <p:sp>
          <p:nvSpPr>
            <p:cNvPr id="84" name="Rectangle 71"/>
            <p:cNvSpPr>
              <a:spLocks noChangeArrowheads="1"/>
            </p:cNvSpPr>
            <p:nvPr/>
          </p:nvSpPr>
          <p:spPr bwMode="auto">
            <a:xfrm>
              <a:off x="3600" y="1872"/>
              <a:ext cx="5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宋体" charset="-122"/>
                  <a:ea typeface="宋体" panose="02010600030101010101" pitchFamily="2" charset="-122"/>
                </a:rPr>
                <a:t>进程调度</a:t>
              </a:r>
            </a:p>
          </p:txBody>
        </p:sp>
        <p:sp>
          <p:nvSpPr>
            <p:cNvPr id="85" name="Line 72"/>
            <p:cNvSpPr>
              <a:spLocks noChangeShapeType="1"/>
            </p:cNvSpPr>
            <p:nvPr/>
          </p:nvSpPr>
          <p:spPr bwMode="auto">
            <a:xfrm>
              <a:off x="5424" y="2145"/>
              <a:ext cx="1" cy="1071"/>
            </a:xfrm>
            <a:prstGeom prst="line">
              <a:avLst/>
            </a:prstGeom>
            <a:noFill/>
            <a:ln w="6350" cap="rnd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6" name="Line 91"/>
            <p:cNvSpPr>
              <a:spLocks noChangeShapeType="1"/>
            </p:cNvSpPr>
            <p:nvPr/>
          </p:nvSpPr>
          <p:spPr bwMode="auto">
            <a:xfrm>
              <a:off x="5130" y="2145"/>
              <a:ext cx="294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V="1">
              <a:off x="3648" y="3024"/>
              <a:ext cx="1" cy="3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>
              <a:off x="3618" y="3360"/>
              <a:ext cx="1422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9" name="Line 96"/>
            <p:cNvSpPr>
              <a:spLocks noChangeShapeType="1"/>
            </p:cNvSpPr>
            <p:nvPr/>
          </p:nvSpPr>
          <p:spPr bwMode="auto">
            <a:xfrm>
              <a:off x="3648" y="2112"/>
              <a:ext cx="1" cy="57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0" name="Line 97"/>
            <p:cNvSpPr>
              <a:spLocks noChangeShapeType="1"/>
            </p:cNvSpPr>
            <p:nvPr/>
          </p:nvSpPr>
          <p:spPr bwMode="auto">
            <a:xfrm>
              <a:off x="3631" y="2112"/>
              <a:ext cx="785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98"/>
            <p:cNvSpPr>
              <a:spLocks noChangeShapeType="1"/>
            </p:cNvSpPr>
            <p:nvPr/>
          </p:nvSpPr>
          <p:spPr bwMode="auto">
            <a:xfrm flipH="1">
              <a:off x="3967" y="2880"/>
              <a:ext cx="785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17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进程的性质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49" name="标题 1"/>
          <p:cNvSpPr txBox="1">
            <a:spLocks/>
          </p:cNvSpPr>
          <p:nvPr/>
        </p:nvSpPr>
        <p:spPr>
          <a:xfrm>
            <a:off x="1858215" y="770673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5768" y="664107"/>
            <a:ext cx="7494494" cy="576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进程是程序的一次运行。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不运行时，在外存中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运行时，在内存中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进程的性质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活动性：进程是动态变化的，并且每个进程都有一个从创建到消亡的过程；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并发性。多道程序中每个进程的执行过程，总是与其他进程的执行过程并发执行的。</a:t>
            </a: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并发：从一段时间看，它们同时执行。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并行：同一时刻多件事情同时进行。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4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进程和程序的区别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80364" y="830170"/>
            <a:ext cx="756621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进程是动态的，程序是静态的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进程是程序的执行；程序是有序代码的集合。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进程是暂时的，程序是永久的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进程是一个状态变化的过程；程序可以长久保存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进程与程序的组成不同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进程的组成包括程序、数据和进程控制块。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进程与程序是密切相关的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通过多次执行，一个程序可以对应多个进程、</a:t>
            </a: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通过调用关系，一个进程可以包括多个程序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进程的查看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893176" y="1479859"/>
            <a:ext cx="3485648" cy="140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查看内存使用情况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终止进程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结束进程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63" y="1502222"/>
            <a:ext cx="4722777" cy="49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0" y="801351"/>
            <a:ext cx="12192000" cy="553508"/>
            <a:chOff x="0" y="2887645"/>
            <a:chExt cx="12192000" cy="553508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525789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84860" y="2979488"/>
              <a:ext cx="622227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just"/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CTRL+ALT+DEL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；任务栏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-&gt;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任务管理器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93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55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About Course——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教学安排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4501" y="964170"/>
            <a:ext cx="11168773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课程学时：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次课），上机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上课周次：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1-12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周 星期四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7-8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节 工程馆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-512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上机地点：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计算机教学实验中心，时间另行安排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作业要求： </a:t>
            </a:r>
            <a:r>
              <a:rPr kumimoji="1" lang="en-US" altLang="zh-CN" sz="32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http://202.117.35.239/moodle18</a:t>
            </a:r>
            <a:endParaRPr kumimoji="1" lang="en-US" altLang="zh-CN" sz="3200" kern="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登录：用户名：学号    密码：学号</a:t>
            </a: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       核：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平时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30%+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70% 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实验、作业、期中考试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参考用书：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赵英良等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大学计算机基础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7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设备管理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2178423" y="1075455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功能：建立输入输出通道，完成输入输出操作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设备分配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设备驱动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设备驱动程序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即插即用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缓冲区管理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设备无关性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物理设备和逻辑设备的映射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虚拟设备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31423" y="2240903"/>
            <a:ext cx="2514600" cy="13716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备</a:t>
            </a:r>
          </a:p>
        </p:txBody>
      </p:sp>
      <p:sp>
        <p:nvSpPr>
          <p:cNvPr id="18" name="矩形 17"/>
          <p:cNvSpPr/>
          <p:nvPr/>
        </p:nvSpPr>
        <p:spPr>
          <a:xfrm>
            <a:off x="7893423" y="3088628"/>
            <a:ext cx="1752600" cy="533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缓存</a:t>
            </a:r>
          </a:p>
        </p:txBody>
      </p:sp>
      <p:sp>
        <p:nvSpPr>
          <p:cNvPr id="19" name="上下箭头 18"/>
          <p:cNvSpPr/>
          <p:nvPr/>
        </p:nvSpPr>
        <p:spPr>
          <a:xfrm>
            <a:off x="8666536" y="3622028"/>
            <a:ext cx="571500" cy="1438275"/>
          </a:xfrm>
          <a:prstGeom prst="up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1423" y="5060303"/>
            <a:ext cx="2514600" cy="1066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内存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2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文件管理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9613" y="715466"/>
            <a:ext cx="2955925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4" name="Picture 8" descr="https://timgsa.baidu.com/timg?image&amp;quality=80&amp;size=b9999_10000&amp;sec=1487784348212&amp;di=0cd95338e8e40e28f1bbd6799c63fd8f&amp;imgtype=0&amp;src=http%3A%2F%2Fblog.chinaunix.net%2Fattachment%2F201306%2F13%2F26726125_1371136378zj1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70" y="3487812"/>
            <a:ext cx="276701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76410" y="727227"/>
            <a:ext cx="76814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外存中有名的数据的序列</a:t>
            </a:r>
            <a:endParaRPr lang="en-US" altLang="zh-CN" sz="2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文件和磁盘空间管理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文件目录管理：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卷、文件夹、文件夹、文件</a:t>
            </a:r>
            <a:endParaRPr lang="en-US" altLang="zh-CN" sz="28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按名存取：</a:t>
            </a:r>
            <a:r>
              <a:rPr lang="en-US" altLang="zh-CN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.XXX(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文件的操作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创建、删除、打开、关闭、读、写、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磁盘管理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磁盘、磁道、扇区、簇、磁头、柱面、逻辑扇区</a:t>
            </a:r>
            <a:endParaRPr lang="en-US" altLang="zh-CN" sz="2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8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文件管理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7889" y="795693"/>
            <a:ext cx="6651808" cy="565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引导扇区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文件分配表：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allocation table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根目录区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</a:t>
            </a:r>
          </a:p>
          <a:p>
            <a:pPr marL="695325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FAT16</a:t>
            </a:r>
          </a:p>
          <a:p>
            <a:pPr marL="695325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FAT32 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最大分区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32G</a:t>
            </a:r>
          </a:p>
          <a:p>
            <a:pPr marL="695325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NTFS  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最大分区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2TB</a:t>
            </a:r>
          </a:p>
          <a:p>
            <a:pPr marL="695325" lvl="2" indent="-228600">
              <a:lnSpc>
                <a:spcPct val="150000"/>
              </a:lnSpc>
              <a:buClr>
                <a:srgbClr val="9900FF"/>
              </a:buClr>
              <a:buSzPct val="6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最大分区、单个文件大小、文件名长度、安全性能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pic>
        <p:nvPicPr>
          <p:cNvPr id="15" name="Picture 7" descr="https://timgsa.baidu.com/timg?image&amp;quality=80&amp;size=b9999_10000&amp;sec=1487784455903&amp;di=1c92a1ad6c48d628cb47a53a386f7f19&amp;imgtype=0&amp;src=http%3A%2F%2Fwww.dzsc.com%2Fdata%2Fuploadfile%2F2012641010334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5" y="1048683"/>
            <a:ext cx="4699827" cy="488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15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622" y="1700599"/>
            <a:ext cx="12192000" cy="895121"/>
            <a:chOff x="0" y="2887645"/>
            <a:chExt cx="12192000" cy="895121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0" y="2887645"/>
              <a:ext cx="12192000" cy="88177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  <a:extLst/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320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99745" y="2951769"/>
              <a:ext cx="83225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just"/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若要访问的文件不在同一个目录中，就必须加上文件路径，以便文件系统可以查找到所需要的文件。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160519" y="3668071"/>
            <a:ext cx="7927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绝对路径：从根目录开始，依序到该文件之前的名称。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457200"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相对路径：从当前目录开始到某个文件之前的名称。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用户接口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03578" y="1972868"/>
            <a:ext cx="59077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命令接口：提示符，开始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图形接口：图形界面</a:t>
            </a:r>
            <a:endParaRPr lang="en-US" altLang="zh-CN" sz="28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程序接口：系统调用接口，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操作系统的分类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76346" y="869358"/>
            <a:ext cx="3460376" cy="5189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批处理操作系统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分时操作系统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多任务操作系统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实时操作系统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网络操作系统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微机操作系统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分布式操作系统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嵌入式操作系统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3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常见操作系统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83923" y="1658252"/>
            <a:ext cx="22802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Windows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Linux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Unix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Android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iOS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7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914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2070847" y="1075455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Disk Operating System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磁盘操作系统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501" y="2172335"/>
            <a:ext cx="473233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4F81BD">
                <a:gamma/>
                <a:shade val="60000"/>
                <a:invGamma/>
              </a:srgbClr>
            </a:prst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225" y="2172335"/>
            <a:ext cx="6046568" cy="25244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8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其他软件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71268" y="935788"/>
            <a:ext cx="10886535" cy="4896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编程语言：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C, C++, C#, Java, Python, VB, Pascal, Fortran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            JSP, ASP, PHP, HTML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数据库：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MySQL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SQL Server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Oracle</a:t>
            </a:r>
          </a:p>
          <a:p>
            <a:pPr marL="457200" indent="-4572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人工智能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AI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Artificial Intelligence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）：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Python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芯片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算法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大数据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71450" indent="-17145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lang="en-US" altLang="zh-CN" sz="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安卓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Android: Android/java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手机智能应用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indent="-4572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大数据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Big Data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SAS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（数据分析标准）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indent="-4572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通讯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5G : </a:t>
            </a:r>
            <a:r>
              <a:rPr lang="zh-CN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物联网，无人驾驶，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VR/AR/MR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，区块链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 办公工具：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OFFICE  WORD, PPT, EXCEL, ACCESS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2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其他软件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4501" y="664107"/>
            <a:ext cx="9947748" cy="556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网页制作：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Frontpage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Dreamweaver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邮件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Foxmail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Outlook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图像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画图、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Photoshop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, Fireworks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动画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Flash, 3D Max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视频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Premiere</a:t>
            </a:r>
            <a:endParaRPr lang="zh-CN" altLang="en-US" sz="2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音频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录音机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, Adobe Audition, 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GoldWave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阅读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Acrobat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虚拟光驱：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UltroISO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WinISO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压缩工具：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WinRAR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编辑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：记事本，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Notepad++,  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UltraEdit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06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55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About Course——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教学要求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4502" y="732731"/>
            <a:ext cx="10793136" cy="591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课前预习，带问题听讲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上课：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不迟到、不早退，靠前坐，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不能无故旷课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认真听讲、精神饱满、不说闲话、不吃零食</a:t>
            </a:r>
            <a:endParaRPr kumimoji="1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600" b="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手机关机</a:t>
            </a: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或静音</a:t>
            </a:r>
            <a:r>
              <a:rPr lang="zh-CN" altLang="en-US" sz="2600" b="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、不睡觉、不玩游戏、不看小说！</a:t>
            </a:r>
            <a:endParaRPr lang="en-US" altLang="zh-CN" sz="2600" b="0" kern="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按时、不早退、预习、不做无关的事情</a:t>
            </a:r>
            <a:r>
              <a:rPr lang="zh-CN" altLang="en-US" sz="2600" b="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600" b="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游戏！视频！等</a:t>
            </a:r>
            <a:r>
              <a:rPr lang="zh-CN" altLang="en-US" sz="2600" b="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1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按时提交实验报告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经常总结，及时解决问题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绝对不要抄袭别人的作业和实验 ，考试不作弊！！！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抄袭、被抄袭均记</a:t>
            </a:r>
            <a:r>
              <a:rPr kumimoji="1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分！   切记！切记！切记！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90541" y="795556"/>
            <a:ext cx="76085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）题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补充题（自己思考，不交）：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存储器系统的由哪些部分组成？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输入输出系统由哪几部分组成？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输入输出方式有哪几种？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.CPU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由哪几部分组成？各部分的功能是什么？ 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什么是总线，总线的类型有哪些？ 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为什么需要输入、输出接口？</a:t>
            </a:r>
          </a:p>
          <a:p>
            <a:pPr marL="914400" lvl="1" indent="-457200">
              <a:lnSpc>
                <a:spcPct val="150000"/>
              </a:lnSpc>
              <a:spcBef>
                <a:spcPct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什么是并行接口、串行接口？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4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推荐图书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458181" y="1075455"/>
            <a:ext cx="5638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约翰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•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麦考密克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(John MacCormick)(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作者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管策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译者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).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改变未来的九大算法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中信出版社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2013.5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加密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检错纠错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数据压缩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数据库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数字签名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可计算不可计算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3935" y="2637183"/>
            <a:ext cx="213360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4F81BD">
                <a:gamma/>
                <a:shade val="60000"/>
                <a:invGamma/>
              </a:srgbClr>
            </a:prst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7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补充题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66683" y="771681"/>
            <a:ext cx="81758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冯诺依曼计算机的基本思想是什么？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2.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冯诺依曼结构的五个组成部分是什么？试画出其结构图。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3.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简述指令的执行过程。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4.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简述微型计算机系统的组成。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5.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存储器系统的由哪些部分组成？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6.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输入输出系统由哪几部分组成？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7.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输入输出方式有哪几种？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8 .CPU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由哪几部分组成？各部分的功能是什么？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9.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什么是总线，总线的类型有哪些？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10.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为什么需要输入、输出接口？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11.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什么是并行接口、串行接口？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12.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操作系统的定义、功能？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13.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操作系统的管理分哪几块，各部分的功能是什么？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14.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什么是进程？进程和程序的区别是什么？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15.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画出进程的状态图？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16.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进程间的关系有哪几种？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课外作业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58181" y="2144252"/>
            <a:ext cx="7315200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讲讲早期的计算工具，和现代计算机的异同？</a:t>
            </a:r>
            <a:endParaRPr lang="en-US" altLang="zh-CN" sz="2800" b="1" dirty="0">
              <a:solidFill>
                <a:sysClr val="windowText" lastClr="000000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用形象的说法，描述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1Bit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1B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1KB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1MB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1GB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1TB, 1PB, 1EB,1ZB</a:t>
            </a:r>
            <a:r>
              <a:rPr lang="zh-CN" altLang="en-US" sz="2800" b="1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数据有多少？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3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CUP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有关缩写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79537" y="934055"/>
            <a:ext cx="8624048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Program Counter,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确定下一条指令的地址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Register,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地址寄存器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保存当前访问的内存地址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Bus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，地址址总线，传送地址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Bus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，数据总线，传输数据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Register,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（数据缓冲寄存器），暂时存放内存中读出的数据或指令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IR,Instruction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Register,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指令寄存器，保存当前正执行的指令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ID,Instruction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Decoder,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指令译码器，分析指令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  Programmable Logic Array,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控制逻辑部件，产生控制信号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RA,Register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寄存器组，暂时保存将计算或刚计算出的结果</a:t>
            </a: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ALU,arithmetic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logic unit,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算术逻辑单元，计算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0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7202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"/>
    </mc:Choice>
    <mc:Fallback xmlns="">
      <p:transition advTm="6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564109" y="2734201"/>
            <a:ext cx="10983683" cy="125424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一、计算机组织与结构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5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/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801142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计算机和计算机的发展</a:t>
              </a: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KSO_Shape"/>
            <p:cNvSpPr>
              <a:spLocks/>
            </p:cNvSpPr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867569" y="3978436"/>
            <a:ext cx="6018846" cy="541020"/>
            <a:chOff x="4597712" y="3010518"/>
            <a:chExt cx="5699829" cy="511214"/>
          </a:xfrm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Box 12"/>
            <p:cNvSpPr txBox="1"/>
            <p:nvPr/>
          </p:nvSpPr>
          <p:spPr>
            <a:xfrm>
              <a:off x="5533485" y="3091633"/>
              <a:ext cx="3481718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计算机软件系统</a:t>
              </a: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4645597" y="3055519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5"/>
            <p:cNvSpPr txBox="1"/>
            <p:nvPr/>
          </p:nvSpPr>
          <p:spPr>
            <a:xfrm>
              <a:off x="4793852" y="3148870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KSO_Shape"/>
            <p:cNvSpPr>
              <a:spLocks/>
            </p:cNvSpPr>
            <p:nvPr/>
          </p:nvSpPr>
          <p:spPr bwMode="auto">
            <a:xfrm>
              <a:off x="9647644" y="3138144"/>
              <a:ext cx="222339" cy="255960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867569" y="2889789"/>
            <a:ext cx="6018846" cy="541020"/>
            <a:chOff x="4597712" y="1584494"/>
            <a:chExt cx="5699829" cy="511214"/>
          </a:xfrm>
        </p:grpSpPr>
        <p:sp>
          <p:nvSpPr>
            <p:cNvPr id="15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48"/>
            <p:cNvSpPr txBox="1"/>
            <p:nvPr/>
          </p:nvSpPr>
          <p:spPr>
            <a:xfrm>
              <a:off x="5533483" y="1665608"/>
              <a:ext cx="3497952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计算机硬件系统</a:t>
              </a:r>
            </a:p>
          </p:txBody>
        </p:sp>
        <p:sp>
          <p:nvSpPr>
            <p:cNvPr id="16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451"/>
            <a:r>
              <a:rPr lang="zh-CN" altLang="en-US" sz="4299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2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896313" y="636684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计算机组织与结构</a:t>
            </a:r>
          </a:p>
        </p:txBody>
      </p:sp>
    </p:spTree>
    <p:extLst>
      <p:ext uri="{BB962C8B-B14F-4D97-AF65-F5344CB8AC3E}">
        <p14:creationId xmlns:p14="http://schemas.microsoft.com/office/powerpoint/2010/main" val="2665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107"/>
    </mc:Choice>
    <mc:Fallback xmlns="">
      <p:transition advTm="191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计算机和计算机发展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8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Microsoft Office PowerPoint</Application>
  <PresentationFormat>宽屏</PresentationFormat>
  <Paragraphs>544</Paragraphs>
  <Slides>65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87" baseType="lpstr">
      <vt:lpstr>等线</vt:lpstr>
      <vt:lpstr>等线 Light</vt:lpstr>
      <vt:lpstr>方正姚体</vt:lpstr>
      <vt:lpstr>黑体</vt:lpstr>
      <vt:lpstr>华文行楷</vt:lpstr>
      <vt:lpstr>华文楷体</vt:lpstr>
      <vt:lpstr>华文宋体</vt:lpstr>
      <vt:lpstr>华文中宋</vt:lpstr>
      <vt:lpstr>楷体</vt:lpstr>
      <vt:lpstr>宋体</vt:lpstr>
      <vt:lpstr>微软雅黑</vt:lpstr>
      <vt:lpstr>Arial</vt:lpstr>
      <vt:lpstr>Arial Black</vt:lpstr>
      <vt:lpstr>Calibri</vt:lpstr>
      <vt:lpstr>Calibri Light</vt:lpstr>
      <vt:lpstr>Kartika</vt:lpstr>
      <vt:lpstr>Microsoft PhagsPa</vt:lpstr>
      <vt:lpstr>Tahoma</vt:lpstr>
      <vt:lpstr>Wingdings</vt:lpstr>
      <vt:lpstr>Wingdings 2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2021-09-23T04:52:17Z</dcterms:modified>
</cp:coreProperties>
</file>