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9.xml" ContentType="application/vnd.openxmlformats-officedocument.presentationml.tags+xml"/>
  <Override PartName="/ppt/notesSlides/notesSlide32.xml" ContentType="application/vnd.openxmlformats-officedocument.presentationml.notesSlide+xml"/>
  <Override PartName="/ppt/tags/tag30.xml" ContentType="application/vnd.openxmlformats-officedocument.presentationml.tags+xml"/>
  <Override PartName="/ppt/notesSlides/notesSlide33.xml" ContentType="application/vnd.openxmlformats-officedocument.presentationml.notesSlide+xml"/>
  <Override PartName="/ppt/tags/tag31.xml" ContentType="application/vnd.openxmlformats-officedocument.presentationml.tags+xml"/>
  <Override PartName="/ppt/notesSlides/notesSlide34.xml" ContentType="application/vnd.openxmlformats-officedocument.presentationml.notesSlide+xml"/>
  <Override PartName="/ppt/tags/tag3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3.xml" ContentType="application/vnd.openxmlformats-officedocument.presentationml.tags+xml"/>
  <Override PartName="/ppt/notesSlides/notesSlide37.xml" ContentType="application/vnd.openxmlformats-officedocument.presentationml.notesSlide+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notesSlides/notesSlide39.xml" ContentType="application/vnd.openxmlformats-officedocument.presentationml.notesSlide+xml"/>
  <Override PartName="/ppt/tags/tag36.xml" ContentType="application/vnd.openxmlformats-officedocument.presentationml.tags+xml"/>
  <Override PartName="/ppt/notesSlides/notesSlide40.xml" ContentType="application/vnd.openxmlformats-officedocument.presentationml.notesSlide+xml"/>
  <Override PartName="/ppt/tags/tag37.xml" ContentType="application/vnd.openxmlformats-officedocument.presentationml.tags+xml"/>
  <Override PartName="/ppt/notesSlides/notesSlide41.xml" ContentType="application/vnd.openxmlformats-officedocument.presentationml.notesSlide+xml"/>
  <Override PartName="/ppt/tags/tag38.xml" ContentType="application/vnd.openxmlformats-officedocument.presentationml.tags+xml"/>
  <Override PartName="/ppt/notesSlides/notesSlide42.xml" ContentType="application/vnd.openxmlformats-officedocument.presentationml.notesSlide+xml"/>
  <Override PartName="/ppt/tags/tag39.xml" ContentType="application/vnd.openxmlformats-officedocument.presentationml.tags+xml"/>
  <Override PartName="/ppt/notesSlides/notesSlide43.xml" ContentType="application/vnd.openxmlformats-officedocument.presentationml.notesSlide+xml"/>
  <Override PartName="/ppt/tags/tag40.xml" ContentType="application/vnd.openxmlformats-officedocument.presentationml.tags+xml"/>
  <Override PartName="/ppt/notesSlides/notesSlide44.xml" ContentType="application/vnd.openxmlformats-officedocument.presentationml.notesSlide+xml"/>
  <Override PartName="/ppt/tags/tag41.xml" ContentType="application/vnd.openxmlformats-officedocument.presentationml.tags+xml"/>
  <Override PartName="/ppt/notesSlides/notesSlide45.xml" ContentType="application/vnd.openxmlformats-officedocument.presentationml.notesSlide+xml"/>
  <Override PartName="/ppt/tags/tag42.xml" ContentType="application/vnd.openxmlformats-officedocument.presentationml.tags+xml"/>
  <Override PartName="/ppt/notesSlides/notesSlide46.xml" ContentType="application/vnd.openxmlformats-officedocument.presentationml.notesSlide+xml"/>
  <Override PartName="/ppt/tags/tag43.xml" ContentType="application/vnd.openxmlformats-officedocument.presentationml.tags+xml"/>
  <Override PartName="/ppt/notesSlides/notesSlide47.xml" ContentType="application/vnd.openxmlformats-officedocument.presentationml.notesSlide+xml"/>
  <Override PartName="/ppt/tags/tag44.xml" ContentType="application/vnd.openxmlformats-officedocument.presentationml.tags+xml"/>
  <Override PartName="/ppt/notesSlides/notesSlide48.xml" ContentType="application/vnd.openxmlformats-officedocument.presentationml.notesSlide+xml"/>
  <Override PartName="/ppt/tags/tag45.xml" ContentType="application/vnd.openxmlformats-officedocument.presentationml.tags+xml"/>
  <Override PartName="/ppt/notesSlides/notesSlide49.xml" ContentType="application/vnd.openxmlformats-officedocument.presentationml.notesSlide+xml"/>
  <Override PartName="/ppt/tags/tag46.xml" ContentType="application/vnd.openxmlformats-officedocument.presentationml.tags+xml"/>
  <Override PartName="/ppt/notesSlides/notesSlide50.xml" ContentType="application/vnd.openxmlformats-officedocument.presentationml.notesSlide+xml"/>
  <Override PartName="/ppt/tags/tag47.xml" ContentType="application/vnd.openxmlformats-officedocument.presentationml.tags+xml"/>
  <Override PartName="/ppt/notesSlides/notesSlide51.xml" ContentType="application/vnd.openxmlformats-officedocument.presentationml.notesSlide+xml"/>
  <Override PartName="/ppt/tags/tag48.xml" ContentType="application/vnd.openxmlformats-officedocument.presentationml.tags+xml"/>
  <Override PartName="/ppt/notesSlides/notesSlide52.xml" ContentType="application/vnd.openxmlformats-officedocument.presentationml.notesSlide+xml"/>
  <Override PartName="/ppt/tags/tag49.xml" ContentType="application/vnd.openxmlformats-officedocument.presentationml.tags+xml"/>
  <Override PartName="/ppt/notesSlides/notesSlide53.xml" ContentType="application/vnd.openxmlformats-officedocument.presentationml.notesSlide+xml"/>
  <Override PartName="/ppt/tags/tag50.xml" ContentType="application/vnd.openxmlformats-officedocument.presentationml.tags+xml"/>
  <Override PartName="/ppt/notesSlides/notesSlide54.xml" ContentType="application/vnd.openxmlformats-officedocument.presentationml.notesSlide+xml"/>
  <Override PartName="/ppt/tags/tag51.xml" ContentType="application/vnd.openxmlformats-officedocument.presentationml.tags+xml"/>
  <Override PartName="/ppt/notesSlides/notesSlide55.xml" ContentType="application/vnd.openxmlformats-officedocument.presentationml.notesSlide+xml"/>
  <Override PartName="/ppt/tags/tag52.xml" ContentType="application/vnd.openxmlformats-officedocument.presentationml.tags+xml"/>
  <Override PartName="/ppt/notesSlides/notesSlide56.xml" ContentType="application/vnd.openxmlformats-officedocument.presentationml.notesSlide+xml"/>
  <Override PartName="/ppt/tags/tag53.xml" ContentType="application/vnd.openxmlformats-officedocument.presentationml.tags+xml"/>
  <Override PartName="/ppt/notesSlides/notesSlide57.xml" ContentType="application/vnd.openxmlformats-officedocument.presentationml.notesSlide+xml"/>
  <Override PartName="/ppt/tags/tag54.xml" ContentType="application/vnd.openxmlformats-officedocument.presentationml.tags+xml"/>
  <Override PartName="/ppt/notesSlides/notesSlide58.xml" ContentType="application/vnd.openxmlformats-officedocument.presentationml.notesSlide+xml"/>
  <Override PartName="/ppt/tags/tag55.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56" r:id="rId1"/>
    <p:sldMasterId id="2147483664" r:id="rId2"/>
  </p:sldMasterIdLst>
  <p:notesMasterIdLst>
    <p:notesMasterId r:id="rId63"/>
  </p:notesMasterIdLst>
  <p:sldIdLst>
    <p:sldId id="314" r:id="rId3"/>
    <p:sldId id="343" r:id="rId4"/>
    <p:sldId id="479" r:id="rId5"/>
    <p:sldId id="480" r:id="rId6"/>
    <p:sldId id="481" r:id="rId7"/>
    <p:sldId id="482" r:id="rId8"/>
    <p:sldId id="483" r:id="rId9"/>
    <p:sldId id="484" r:id="rId10"/>
    <p:sldId id="485" r:id="rId11"/>
    <p:sldId id="486" r:id="rId12"/>
    <p:sldId id="487" r:id="rId13"/>
    <p:sldId id="488" r:id="rId14"/>
    <p:sldId id="489" r:id="rId15"/>
    <p:sldId id="490" r:id="rId16"/>
    <p:sldId id="344" r:id="rId17"/>
    <p:sldId id="345" r:id="rId18"/>
    <p:sldId id="456" r:id="rId19"/>
    <p:sldId id="457" r:id="rId20"/>
    <p:sldId id="458" r:id="rId21"/>
    <p:sldId id="459" r:id="rId22"/>
    <p:sldId id="460" r:id="rId23"/>
    <p:sldId id="440" r:id="rId24"/>
    <p:sldId id="443" r:id="rId25"/>
    <p:sldId id="444" r:id="rId26"/>
    <p:sldId id="409" r:id="rId27"/>
    <p:sldId id="445" r:id="rId28"/>
    <p:sldId id="446" r:id="rId29"/>
    <p:sldId id="447" r:id="rId30"/>
    <p:sldId id="448" r:id="rId31"/>
    <p:sldId id="449" r:id="rId32"/>
    <p:sldId id="408" r:id="rId33"/>
    <p:sldId id="442" r:id="rId34"/>
    <p:sldId id="441" r:id="rId35"/>
    <p:sldId id="452" r:id="rId36"/>
    <p:sldId id="451" r:id="rId37"/>
    <p:sldId id="410" r:id="rId38"/>
    <p:sldId id="335" r:id="rId39"/>
    <p:sldId id="431" r:id="rId40"/>
    <p:sldId id="430" r:id="rId41"/>
    <p:sldId id="434" r:id="rId42"/>
    <p:sldId id="437" r:id="rId43"/>
    <p:sldId id="439" r:id="rId44"/>
    <p:sldId id="436" r:id="rId45"/>
    <p:sldId id="432" r:id="rId46"/>
    <p:sldId id="405" r:id="rId47"/>
    <p:sldId id="465" r:id="rId48"/>
    <p:sldId id="466" r:id="rId49"/>
    <p:sldId id="467" r:id="rId50"/>
    <p:sldId id="468" r:id="rId51"/>
    <p:sldId id="469" r:id="rId52"/>
    <p:sldId id="470" r:id="rId53"/>
    <p:sldId id="471" r:id="rId54"/>
    <p:sldId id="473" r:id="rId55"/>
    <p:sldId id="472" r:id="rId56"/>
    <p:sldId id="475" r:id="rId57"/>
    <p:sldId id="476" r:id="rId58"/>
    <p:sldId id="474" r:id="rId59"/>
    <p:sldId id="477" r:id="rId60"/>
    <p:sldId id="478" r:id="rId61"/>
    <p:sldId id="464" r:id="rId62"/>
  </p:sldIdLst>
  <p:sldSz cx="12192000" cy="6858000"/>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50E"/>
    <a:srgbClr val="E0414A"/>
    <a:srgbClr val="FF1919"/>
    <a:srgbClr val="85000B"/>
    <a:srgbClr val="CC0000"/>
    <a:srgbClr val="A6A6A6"/>
    <a:srgbClr val="FF2F2F"/>
    <a:srgbClr val="FF0000"/>
    <a:srgbClr val="DD0012"/>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9322" autoAdjust="0"/>
  </p:normalViewPr>
  <p:slideViewPr>
    <p:cSldViewPr snapToGrid="0">
      <p:cViewPr varScale="1">
        <p:scale>
          <a:sx n="98" d="100"/>
          <a:sy n="98" d="100"/>
        </p:scale>
        <p:origin x="954" y="96"/>
      </p:cViewPr>
      <p:guideLst>
        <p:guide orient="horz" pos="2183"/>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EB25E-F66E-44BE-85A3-62191936F5C2}" type="datetimeFigureOut">
              <a:rPr lang="zh-CN" altLang="en-US" smtClean="0"/>
              <a:t>2021/12/2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7D03D-ED54-44F4-93D3-469DD7E83329}" type="slidenum">
              <a:rPr lang="zh-CN" altLang="en-US" smtClean="0"/>
              <a:t>‹#›</a:t>
            </a:fld>
            <a:endParaRPr lang="zh-CN" altLang="en-US"/>
          </a:p>
        </p:txBody>
      </p:sp>
    </p:spTree>
    <p:extLst>
      <p:ext uri="{BB962C8B-B14F-4D97-AF65-F5344CB8AC3E}">
        <p14:creationId xmlns:p14="http://schemas.microsoft.com/office/powerpoint/2010/main" val="385870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a:t>
            </a:fld>
            <a:endParaRPr lang="zh-CN" altLang="en-US"/>
          </a:p>
        </p:txBody>
      </p:sp>
    </p:spTree>
    <p:extLst>
      <p:ext uri="{BB962C8B-B14F-4D97-AF65-F5344CB8AC3E}">
        <p14:creationId xmlns:p14="http://schemas.microsoft.com/office/powerpoint/2010/main" val="2367707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10</a:t>
            </a:fld>
            <a:endParaRPr lang="zh-CN" altLang="en-US"/>
          </a:p>
        </p:txBody>
      </p:sp>
    </p:spTree>
    <p:extLst>
      <p:ext uri="{BB962C8B-B14F-4D97-AF65-F5344CB8AC3E}">
        <p14:creationId xmlns:p14="http://schemas.microsoft.com/office/powerpoint/2010/main" val="1737504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11</a:t>
            </a:fld>
            <a:endParaRPr lang="zh-CN" altLang="en-US"/>
          </a:p>
        </p:txBody>
      </p:sp>
    </p:spTree>
    <p:extLst>
      <p:ext uri="{BB962C8B-B14F-4D97-AF65-F5344CB8AC3E}">
        <p14:creationId xmlns:p14="http://schemas.microsoft.com/office/powerpoint/2010/main" val="2868527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12</a:t>
            </a:fld>
            <a:endParaRPr lang="zh-CN" altLang="en-US"/>
          </a:p>
        </p:txBody>
      </p:sp>
    </p:spTree>
    <p:extLst>
      <p:ext uri="{BB962C8B-B14F-4D97-AF65-F5344CB8AC3E}">
        <p14:creationId xmlns:p14="http://schemas.microsoft.com/office/powerpoint/2010/main" val="3537932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13</a:t>
            </a:fld>
            <a:endParaRPr lang="zh-CN" altLang="en-US"/>
          </a:p>
        </p:txBody>
      </p:sp>
    </p:spTree>
    <p:extLst>
      <p:ext uri="{BB962C8B-B14F-4D97-AF65-F5344CB8AC3E}">
        <p14:creationId xmlns:p14="http://schemas.microsoft.com/office/powerpoint/2010/main" val="4189971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14</a:t>
            </a:fld>
            <a:endParaRPr lang="zh-CN" altLang="en-US"/>
          </a:p>
        </p:txBody>
      </p:sp>
    </p:spTree>
    <p:extLst>
      <p:ext uri="{BB962C8B-B14F-4D97-AF65-F5344CB8AC3E}">
        <p14:creationId xmlns:p14="http://schemas.microsoft.com/office/powerpoint/2010/main" val="24555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15</a:t>
            </a:fld>
            <a:endParaRPr lang="zh-CN" altLang="en-US"/>
          </a:p>
        </p:txBody>
      </p:sp>
    </p:spTree>
    <p:extLst>
      <p:ext uri="{BB962C8B-B14F-4D97-AF65-F5344CB8AC3E}">
        <p14:creationId xmlns:p14="http://schemas.microsoft.com/office/powerpoint/2010/main" val="314065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16</a:t>
            </a:fld>
            <a:endParaRPr lang="zh-CN" altLang="en-US"/>
          </a:p>
        </p:txBody>
      </p:sp>
    </p:spTree>
    <p:extLst>
      <p:ext uri="{BB962C8B-B14F-4D97-AF65-F5344CB8AC3E}">
        <p14:creationId xmlns:p14="http://schemas.microsoft.com/office/powerpoint/2010/main" val="2252230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17</a:t>
            </a:fld>
            <a:endParaRPr lang="zh-CN" altLang="en-US"/>
          </a:p>
        </p:txBody>
      </p:sp>
    </p:spTree>
    <p:extLst>
      <p:ext uri="{BB962C8B-B14F-4D97-AF65-F5344CB8AC3E}">
        <p14:creationId xmlns:p14="http://schemas.microsoft.com/office/powerpoint/2010/main" val="2130381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18</a:t>
            </a:fld>
            <a:endParaRPr lang="zh-CN" altLang="en-US"/>
          </a:p>
        </p:txBody>
      </p:sp>
    </p:spTree>
    <p:extLst>
      <p:ext uri="{BB962C8B-B14F-4D97-AF65-F5344CB8AC3E}">
        <p14:creationId xmlns:p14="http://schemas.microsoft.com/office/powerpoint/2010/main" val="3321424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19</a:t>
            </a:fld>
            <a:endParaRPr lang="zh-CN" altLang="en-US"/>
          </a:p>
        </p:txBody>
      </p:sp>
    </p:spTree>
    <p:extLst>
      <p:ext uri="{BB962C8B-B14F-4D97-AF65-F5344CB8AC3E}">
        <p14:creationId xmlns:p14="http://schemas.microsoft.com/office/powerpoint/2010/main" val="2565178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a:t>
            </a:fld>
            <a:endParaRPr lang="zh-CN" altLang="en-US"/>
          </a:p>
        </p:txBody>
      </p:sp>
    </p:spTree>
    <p:extLst>
      <p:ext uri="{BB962C8B-B14F-4D97-AF65-F5344CB8AC3E}">
        <p14:creationId xmlns:p14="http://schemas.microsoft.com/office/powerpoint/2010/main" val="723092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20</a:t>
            </a:fld>
            <a:endParaRPr lang="zh-CN" altLang="en-US"/>
          </a:p>
        </p:txBody>
      </p:sp>
    </p:spTree>
    <p:extLst>
      <p:ext uri="{BB962C8B-B14F-4D97-AF65-F5344CB8AC3E}">
        <p14:creationId xmlns:p14="http://schemas.microsoft.com/office/powerpoint/2010/main" val="1039239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21</a:t>
            </a:fld>
            <a:endParaRPr lang="zh-CN" altLang="en-US"/>
          </a:p>
        </p:txBody>
      </p:sp>
    </p:spTree>
    <p:extLst>
      <p:ext uri="{BB962C8B-B14F-4D97-AF65-F5344CB8AC3E}">
        <p14:creationId xmlns:p14="http://schemas.microsoft.com/office/powerpoint/2010/main" val="613118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22</a:t>
            </a:fld>
            <a:endParaRPr lang="zh-CN" altLang="en-US"/>
          </a:p>
        </p:txBody>
      </p:sp>
    </p:spTree>
    <p:extLst>
      <p:ext uri="{BB962C8B-B14F-4D97-AF65-F5344CB8AC3E}">
        <p14:creationId xmlns:p14="http://schemas.microsoft.com/office/powerpoint/2010/main" val="2320013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23</a:t>
            </a:fld>
            <a:endParaRPr lang="zh-CN" altLang="en-US"/>
          </a:p>
        </p:txBody>
      </p:sp>
    </p:spTree>
    <p:extLst>
      <p:ext uri="{BB962C8B-B14F-4D97-AF65-F5344CB8AC3E}">
        <p14:creationId xmlns:p14="http://schemas.microsoft.com/office/powerpoint/2010/main" val="3438838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24</a:t>
            </a:fld>
            <a:endParaRPr lang="zh-CN" altLang="en-US"/>
          </a:p>
        </p:txBody>
      </p:sp>
    </p:spTree>
    <p:extLst>
      <p:ext uri="{BB962C8B-B14F-4D97-AF65-F5344CB8AC3E}">
        <p14:creationId xmlns:p14="http://schemas.microsoft.com/office/powerpoint/2010/main" val="2772373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25</a:t>
            </a:fld>
            <a:endParaRPr lang="zh-CN" altLang="en-US"/>
          </a:p>
        </p:txBody>
      </p:sp>
    </p:spTree>
    <p:extLst>
      <p:ext uri="{BB962C8B-B14F-4D97-AF65-F5344CB8AC3E}">
        <p14:creationId xmlns:p14="http://schemas.microsoft.com/office/powerpoint/2010/main" val="357213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26</a:t>
            </a:fld>
            <a:endParaRPr lang="zh-CN" altLang="en-US"/>
          </a:p>
        </p:txBody>
      </p:sp>
    </p:spTree>
    <p:extLst>
      <p:ext uri="{BB962C8B-B14F-4D97-AF65-F5344CB8AC3E}">
        <p14:creationId xmlns:p14="http://schemas.microsoft.com/office/powerpoint/2010/main" val="1133101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27</a:t>
            </a:fld>
            <a:endParaRPr lang="zh-CN" altLang="en-US"/>
          </a:p>
        </p:txBody>
      </p:sp>
    </p:spTree>
    <p:extLst>
      <p:ext uri="{BB962C8B-B14F-4D97-AF65-F5344CB8AC3E}">
        <p14:creationId xmlns:p14="http://schemas.microsoft.com/office/powerpoint/2010/main" val="1629731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28</a:t>
            </a:fld>
            <a:endParaRPr lang="zh-CN" altLang="en-US"/>
          </a:p>
        </p:txBody>
      </p:sp>
    </p:spTree>
    <p:extLst>
      <p:ext uri="{BB962C8B-B14F-4D97-AF65-F5344CB8AC3E}">
        <p14:creationId xmlns:p14="http://schemas.microsoft.com/office/powerpoint/2010/main" val="1808026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29</a:t>
            </a:fld>
            <a:endParaRPr lang="zh-CN" altLang="en-US"/>
          </a:p>
        </p:txBody>
      </p:sp>
    </p:spTree>
    <p:extLst>
      <p:ext uri="{BB962C8B-B14F-4D97-AF65-F5344CB8AC3E}">
        <p14:creationId xmlns:p14="http://schemas.microsoft.com/office/powerpoint/2010/main" val="474107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a:t>
            </a:fld>
            <a:endParaRPr lang="zh-CN" altLang="en-US"/>
          </a:p>
        </p:txBody>
      </p:sp>
    </p:spTree>
    <p:extLst>
      <p:ext uri="{BB962C8B-B14F-4D97-AF65-F5344CB8AC3E}">
        <p14:creationId xmlns:p14="http://schemas.microsoft.com/office/powerpoint/2010/main" val="2210350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30</a:t>
            </a:fld>
            <a:endParaRPr lang="zh-CN" altLang="en-US"/>
          </a:p>
        </p:txBody>
      </p:sp>
    </p:spTree>
    <p:extLst>
      <p:ext uri="{BB962C8B-B14F-4D97-AF65-F5344CB8AC3E}">
        <p14:creationId xmlns:p14="http://schemas.microsoft.com/office/powerpoint/2010/main" val="2819603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31</a:t>
            </a:fld>
            <a:endParaRPr lang="zh-CN" altLang="en-US"/>
          </a:p>
        </p:txBody>
      </p:sp>
    </p:spTree>
    <p:extLst>
      <p:ext uri="{BB962C8B-B14F-4D97-AF65-F5344CB8AC3E}">
        <p14:creationId xmlns:p14="http://schemas.microsoft.com/office/powerpoint/2010/main" val="2800553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32</a:t>
            </a:fld>
            <a:endParaRPr lang="zh-CN" altLang="en-US"/>
          </a:p>
        </p:txBody>
      </p:sp>
    </p:spTree>
    <p:extLst>
      <p:ext uri="{BB962C8B-B14F-4D97-AF65-F5344CB8AC3E}">
        <p14:creationId xmlns:p14="http://schemas.microsoft.com/office/powerpoint/2010/main" val="12602278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33</a:t>
            </a:fld>
            <a:endParaRPr lang="zh-CN" altLang="en-US"/>
          </a:p>
        </p:txBody>
      </p:sp>
    </p:spTree>
    <p:extLst>
      <p:ext uri="{BB962C8B-B14F-4D97-AF65-F5344CB8AC3E}">
        <p14:creationId xmlns:p14="http://schemas.microsoft.com/office/powerpoint/2010/main" val="940047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34</a:t>
            </a:fld>
            <a:endParaRPr lang="zh-CN" altLang="en-US"/>
          </a:p>
        </p:txBody>
      </p:sp>
    </p:spTree>
    <p:extLst>
      <p:ext uri="{BB962C8B-B14F-4D97-AF65-F5344CB8AC3E}">
        <p14:creationId xmlns:p14="http://schemas.microsoft.com/office/powerpoint/2010/main" val="3550735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35</a:t>
            </a:fld>
            <a:endParaRPr lang="zh-CN" altLang="en-US"/>
          </a:p>
        </p:txBody>
      </p:sp>
    </p:spTree>
    <p:extLst>
      <p:ext uri="{BB962C8B-B14F-4D97-AF65-F5344CB8AC3E}">
        <p14:creationId xmlns:p14="http://schemas.microsoft.com/office/powerpoint/2010/main" val="3567776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先看一下概述</a:t>
            </a:r>
          </a:p>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36</a:t>
            </a:fld>
            <a:endParaRPr lang="zh-CN" altLang="en-US"/>
          </a:p>
        </p:txBody>
      </p:sp>
    </p:spTree>
    <p:extLst>
      <p:ext uri="{BB962C8B-B14F-4D97-AF65-F5344CB8AC3E}">
        <p14:creationId xmlns:p14="http://schemas.microsoft.com/office/powerpoint/2010/main" val="35098090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37</a:t>
            </a:fld>
            <a:endParaRPr lang="zh-CN" altLang="en-US"/>
          </a:p>
        </p:txBody>
      </p:sp>
    </p:spTree>
    <p:extLst>
      <p:ext uri="{BB962C8B-B14F-4D97-AF65-F5344CB8AC3E}">
        <p14:creationId xmlns:p14="http://schemas.microsoft.com/office/powerpoint/2010/main" val="27766157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38</a:t>
            </a:fld>
            <a:endParaRPr lang="zh-CN" altLang="en-US"/>
          </a:p>
        </p:txBody>
      </p:sp>
    </p:spTree>
    <p:extLst>
      <p:ext uri="{BB962C8B-B14F-4D97-AF65-F5344CB8AC3E}">
        <p14:creationId xmlns:p14="http://schemas.microsoft.com/office/powerpoint/2010/main" val="2620085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39</a:t>
            </a:fld>
            <a:endParaRPr lang="zh-CN" altLang="en-US"/>
          </a:p>
        </p:txBody>
      </p:sp>
    </p:spTree>
    <p:extLst>
      <p:ext uri="{BB962C8B-B14F-4D97-AF65-F5344CB8AC3E}">
        <p14:creationId xmlns:p14="http://schemas.microsoft.com/office/powerpoint/2010/main" val="365996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a:t>
            </a:fld>
            <a:endParaRPr lang="zh-CN" altLang="en-US"/>
          </a:p>
        </p:txBody>
      </p:sp>
    </p:spTree>
    <p:extLst>
      <p:ext uri="{BB962C8B-B14F-4D97-AF65-F5344CB8AC3E}">
        <p14:creationId xmlns:p14="http://schemas.microsoft.com/office/powerpoint/2010/main" val="382399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40</a:t>
            </a:fld>
            <a:endParaRPr lang="zh-CN" altLang="en-US"/>
          </a:p>
        </p:txBody>
      </p:sp>
    </p:spTree>
    <p:extLst>
      <p:ext uri="{BB962C8B-B14F-4D97-AF65-F5344CB8AC3E}">
        <p14:creationId xmlns:p14="http://schemas.microsoft.com/office/powerpoint/2010/main" val="33464553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41</a:t>
            </a:fld>
            <a:endParaRPr lang="zh-CN" altLang="en-US"/>
          </a:p>
        </p:txBody>
      </p:sp>
    </p:spTree>
    <p:extLst>
      <p:ext uri="{BB962C8B-B14F-4D97-AF65-F5344CB8AC3E}">
        <p14:creationId xmlns:p14="http://schemas.microsoft.com/office/powerpoint/2010/main" val="4252685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42</a:t>
            </a:fld>
            <a:endParaRPr lang="zh-CN" altLang="en-US"/>
          </a:p>
        </p:txBody>
      </p:sp>
    </p:spTree>
    <p:extLst>
      <p:ext uri="{BB962C8B-B14F-4D97-AF65-F5344CB8AC3E}">
        <p14:creationId xmlns:p14="http://schemas.microsoft.com/office/powerpoint/2010/main" val="1839784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43</a:t>
            </a:fld>
            <a:endParaRPr lang="zh-CN" altLang="en-US"/>
          </a:p>
        </p:txBody>
      </p:sp>
    </p:spTree>
    <p:extLst>
      <p:ext uri="{BB962C8B-B14F-4D97-AF65-F5344CB8AC3E}">
        <p14:creationId xmlns:p14="http://schemas.microsoft.com/office/powerpoint/2010/main" val="30195609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44</a:t>
            </a:fld>
            <a:endParaRPr lang="zh-CN" altLang="en-US"/>
          </a:p>
        </p:txBody>
      </p:sp>
    </p:spTree>
    <p:extLst>
      <p:ext uri="{BB962C8B-B14F-4D97-AF65-F5344CB8AC3E}">
        <p14:creationId xmlns:p14="http://schemas.microsoft.com/office/powerpoint/2010/main" val="3685986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45</a:t>
            </a:fld>
            <a:endParaRPr lang="zh-CN" altLang="en-US"/>
          </a:p>
        </p:txBody>
      </p:sp>
    </p:spTree>
    <p:extLst>
      <p:ext uri="{BB962C8B-B14F-4D97-AF65-F5344CB8AC3E}">
        <p14:creationId xmlns:p14="http://schemas.microsoft.com/office/powerpoint/2010/main" val="30410718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46</a:t>
            </a:fld>
            <a:endParaRPr lang="zh-CN" altLang="en-US"/>
          </a:p>
        </p:txBody>
      </p:sp>
    </p:spTree>
    <p:extLst>
      <p:ext uri="{BB962C8B-B14F-4D97-AF65-F5344CB8AC3E}">
        <p14:creationId xmlns:p14="http://schemas.microsoft.com/office/powerpoint/2010/main" val="22112209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47</a:t>
            </a:fld>
            <a:endParaRPr lang="zh-CN" altLang="en-US"/>
          </a:p>
        </p:txBody>
      </p:sp>
    </p:spTree>
    <p:extLst>
      <p:ext uri="{BB962C8B-B14F-4D97-AF65-F5344CB8AC3E}">
        <p14:creationId xmlns:p14="http://schemas.microsoft.com/office/powerpoint/2010/main" val="5968914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48</a:t>
            </a:fld>
            <a:endParaRPr lang="zh-CN" altLang="en-US"/>
          </a:p>
        </p:txBody>
      </p:sp>
    </p:spTree>
    <p:extLst>
      <p:ext uri="{BB962C8B-B14F-4D97-AF65-F5344CB8AC3E}">
        <p14:creationId xmlns:p14="http://schemas.microsoft.com/office/powerpoint/2010/main" val="39824344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49</a:t>
            </a:fld>
            <a:endParaRPr lang="zh-CN" altLang="en-US"/>
          </a:p>
        </p:txBody>
      </p:sp>
    </p:spTree>
    <p:extLst>
      <p:ext uri="{BB962C8B-B14F-4D97-AF65-F5344CB8AC3E}">
        <p14:creationId xmlns:p14="http://schemas.microsoft.com/office/powerpoint/2010/main" val="216834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a:t>
            </a:fld>
            <a:endParaRPr lang="zh-CN" altLang="en-US"/>
          </a:p>
        </p:txBody>
      </p:sp>
    </p:spTree>
    <p:extLst>
      <p:ext uri="{BB962C8B-B14F-4D97-AF65-F5344CB8AC3E}">
        <p14:creationId xmlns:p14="http://schemas.microsoft.com/office/powerpoint/2010/main" val="41655796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50</a:t>
            </a:fld>
            <a:endParaRPr lang="zh-CN" altLang="en-US"/>
          </a:p>
        </p:txBody>
      </p:sp>
    </p:spTree>
    <p:extLst>
      <p:ext uri="{BB962C8B-B14F-4D97-AF65-F5344CB8AC3E}">
        <p14:creationId xmlns:p14="http://schemas.microsoft.com/office/powerpoint/2010/main" val="15794914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51</a:t>
            </a:fld>
            <a:endParaRPr lang="zh-CN" altLang="en-US"/>
          </a:p>
        </p:txBody>
      </p:sp>
    </p:spTree>
    <p:extLst>
      <p:ext uri="{BB962C8B-B14F-4D97-AF65-F5344CB8AC3E}">
        <p14:creationId xmlns:p14="http://schemas.microsoft.com/office/powerpoint/2010/main" val="1732059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52</a:t>
            </a:fld>
            <a:endParaRPr lang="zh-CN" altLang="en-US"/>
          </a:p>
        </p:txBody>
      </p:sp>
    </p:spTree>
    <p:extLst>
      <p:ext uri="{BB962C8B-B14F-4D97-AF65-F5344CB8AC3E}">
        <p14:creationId xmlns:p14="http://schemas.microsoft.com/office/powerpoint/2010/main" val="1674806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53</a:t>
            </a:fld>
            <a:endParaRPr lang="zh-CN" altLang="en-US"/>
          </a:p>
        </p:txBody>
      </p:sp>
    </p:spTree>
    <p:extLst>
      <p:ext uri="{BB962C8B-B14F-4D97-AF65-F5344CB8AC3E}">
        <p14:creationId xmlns:p14="http://schemas.microsoft.com/office/powerpoint/2010/main" val="19577685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54</a:t>
            </a:fld>
            <a:endParaRPr lang="zh-CN" altLang="en-US"/>
          </a:p>
        </p:txBody>
      </p:sp>
    </p:spTree>
    <p:extLst>
      <p:ext uri="{BB962C8B-B14F-4D97-AF65-F5344CB8AC3E}">
        <p14:creationId xmlns:p14="http://schemas.microsoft.com/office/powerpoint/2010/main" val="17281272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55</a:t>
            </a:fld>
            <a:endParaRPr lang="zh-CN" altLang="en-US"/>
          </a:p>
        </p:txBody>
      </p:sp>
    </p:spTree>
    <p:extLst>
      <p:ext uri="{BB962C8B-B14F-4D97-AF65-F5344CB8AC3E}">
        <p14:creationId xmlns:p14="http://schemas.microsoft.com/office/powerpoint/2010/main" val="10548767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56</a:t>
            </a:fld>
            <a:endParaRPr lang="zh-CN" altLang="en-US"/>
          </a:p>
        </p:txBody>
      </p:sp>
    </p:spTree>
    <p:extLst>
      <p:ext uri="{BB962C8B-B14F-4D97-AF65-F5344CB8AC3E}">
        <p14:creationId xmlns:p14="http://schemas.microsoft.com/office/powerpoint/2010/main" val="30450769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57</a:t>
            </a:fld>
            <a:endParaRPr lang="zh-CN" altLang="en-US"/>
          </a:p>
        </p:txBody>
      </p:sp>
    </p:spTree>
    <p:extLst>
      <p:ext uri="{BB962C8B-B14F-4D97-AF65-F5344CB8AC3E}">
        <p14:creationId xmlns:p14="http://schemas.microsoft.com/office/powerpoint/2010/main" val="1997830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58</a:t>
            </a:fld>
            <a:endParaRPr lang="zh-CN" altLang="en-US"/>
          </a:p>
        </p:txBody>
      </p:sp>
    </p:spTree>
    <p:extLst>
      <p:ext uri="{BB962C8B-B14F-4D97-AF65-F5344CB8AC3E}">
        <p14:creationId xmlns:p14="http://schemas.microsoft.com/office/powerpoint/2010/main" val="4033658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59</a:t>
            </a:fld>
            <a:endParaRPr lang="zh-CN" altLang="en-US"/>
          </a:p>
        </p:txBody>
      </p:sp>
    </p:spTree>
    <p:extLst>
      <p:ext uri="{BB962C8B-B14F-4D97-AF65-F5344CB8AC3E}">
        <p14:creationId xmlns:p14="http://schemas.microsoft.com/office/powerpoint/2010/main" val="356736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6</a:t>
            </a:fld>
            <a:endParaRPr lang="zh-CN" altLang="en-US"/>
          </a:p>
        </p:txBody>
      </p:sp>
    </p:spTree>
    <p:extLst>
      <p:ext uri="{BB962C8B-B14F-4D97-AF65-F5344CB8AC3E}">
        <p14:creationId xmlns:p14="http://schemas.microsoft.com/office/powerpoint/2010/main" val="26115978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60</a:t>
            </a:fld>
            <a:endParaRPr lang="zh-CN" altLang="en-US"/>
          </a:p>
        </p:txBody>
      </p:sp>
    </p:spTree>
    <p:extLst>
      <p:ext uri="{BB962C8B-B14F-4D97-AF65-F5344CB8AC3E}">
        <p14:creationId xmlns:p14="http://schemas.microsoft.com/office/powerpoint/2010/main" val="317411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7</a:t>
            </a:fld>
            <a:endParaRPr lang="zh-CN" altLang="en-US"/>
          </a:p>
        </p:txBody>
      </p:sp>
    </p:spTree>
    <p:extLst>
      <p:ext uri="{BB962C8B-B14F-4D97-AF65-F5344CB8AC3E}">
        <p14:creationId xmlns:p14="http://schemas.microsoft.com/office/powerpoint/2010/main" val="3860251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8</a:t>
            </a:fld>
            <a:endParaRPr lang="zh-CN" altLang="en-US"/>
          </a:p>
        </p:txBody>
      </p:sp>
    </p:spTree>
    <p:extLst>
      <p:ext uri="{BB962C8B-B14F-4D97-AF65-F5344CB8AC3E}">
        <p14:creationId xmlns:p14="http://schemas.microsoft.com/office/powerpoint/2010/main" val="1075383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97D03D-ED54-44F4-93D3-469DD7E83329}" type="slidenum">
              <a:rPr lang="zh-CN" altLang="en-US" smtClean="0"/>
              <a:t>9</a:t>
            </a:fld>
            <a:endParaRPr lang="zh-CN" altLang="en-US"/>
          </a:p>
        </p:txBody>
      </p:sp>
    </p:spTree>
    <p:extLst>
      <p:ext uri="{BB962C8B-B14F-4D97-AF65-F5344CB8AC3E}">
        <p14:creationId xmlns:p14="http://schemas.microsoft.com/office/powerpoint/2010/main" val="491146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128695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59995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3999249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333731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335974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127162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5851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107373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18336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212995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405106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4106699-2D41-48AA-B59C-91DA2B69D45A}" type="datetimeFigureOut">
              <a:rPr lang="zh-CN" altLang="en-US" smtClean="0"/>
              <a:t>2021/12/2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26329083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06699-2D41-48AA-B59C-91DA2B69D45A}" type="datetimeFigureOut">
              <a:rPr lang="zh-CN" altLang="en-US" smtClean="0"/>
              <a:t>2021/12/2</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2217971505"/>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06699-2D41-48AA-B59C-91DA2B69D45A}" type="datetimeFigureOut">
              <a:rPr lang="zh-CN" altLang="en-US" smtClean="0"/>
              <a:t>2021/12/2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09D61-778E-4A7C-8B47-EFBB4987DB62}" type="slidenum">
              <a:rPr lang="zh-CN" altLang="en-US" smtClean="0"/>
              <a:t>‹#›</a:t>
            </a:fld>
            <a:endParaRPr lang="zh-CN" altLang="en-US"/>
          </a:p>
        </p:txBody>
      </p:sp>
    </p:spTree>
    <p:extLst>
      <p:ext uri="{BB962C8B-B14F-4D97-AF65-F5344CB8AC3E}">
        <p14:creationId xmlns:p14="http://schemas.microsoft.com/office/powerpoint/2010/main" val="42039833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17.xml"/><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20.xml"/><Relationship Id="rId5"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21.xml"/><Relationship Id="rId5"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23.xml"/><Relationship Id="rId5" Type="http://schemas.openxmlformats.org/officeDocument/2006/relationships/image" Target="../media/image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24.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25.xml"/><Relationship Id="rId6" Type="http://schemas.openxmlformats.org/officeDocument/2006/relationships/image" Target="../media/image8.JPEG"/><Relationship Id="rId5"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26.xml"/><Relationship Id="rId6" Type="http://schemas.openxmlformats.org/officeDocument/2006/relationships/image" Target="../media/image9.JPEG"/><Relationship Id="rId5" Type="http://schemas.openxmlformats.org/officeDocument/2006/relationships/image" Target="../media/image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27.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image" Target="../media/image11.jpeg"/><Relationship Id="rId5"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29.xml"/><Relationship Id="rId5" Type="http://schemas.openxmlformats.org/officeDocument/2006/relationships/image" Target="../media/image3.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31.xml"/><Relationship Id="rId5" Type="http://schemas.openxmlformats.org/officeDocument/2006/relationships/image" Target="../media/image3.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32.xml"/><Relationship Id="rId5" Type="http://schemas.openxmlformats.org/officeDocument/2006/relationships/image" Target="../media/image3.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33.xml"/><Relationship Id="rId5" Type="http://schemas.openxmlformats.org/officeDocument/2006/relationships/image" Target="../media/image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34.xml"/><Relationship Id="rId5" Type="http://schemas.openxmlformats.org/officeDocument/2006/relationships/image" Target="../media/image3.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8.xml"/><Relationship Id="rId1" Type="http://schemas.openxmlformats.org/officeDocument/2006/relationships/tags" Target="../tags/tag36.xml"/><Relationship Id="rId6" Type="http://schemas.openxmlformats.org/officeDocument/2006/relationships/image" Target="../media/image12.emf"/><Relationship Id="rId5" Type="http://schemas.openxmlformats.org/officeDocument/2006/relationships/image" Target="../media/image3.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tags" Target="../tags/tag37.xml"/><Relationship Id="rId5" Type="http://schemas.openxmlformats.org/officeDocument/2006/relationships/image" Target="../media/image3.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8.xml"/><Relationship Id="rId1" Type="http://schemas.openxmlformats.org/officeDocument/2006/relationships/tags" Target="../tags/tag38.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image" Target="../media/image14.jpg"/><Relationship Id="rId5" Type="http://schemas.openxmlformats.org/officeDocument/2006/relationships/image" Target="../media/image3.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8.xml"/><Relationship Id="rId1" Type="http://schemas.openxmlformats.org/officeDocument/2006/relationships/tags" Target="../tags/tag40.xml"/><Relationship Id="rId5" Type="http://schemas.openxmlformats.org/officeDocument/2006/relationships/image" Target="../media/image3.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8.xml"/><Relationship Id="rId1" Type="http://schemas.openxmlformats.org/officeDocument/2006/relationships/tags" Target="../tags/tag41.xml"/><Relationship Id="rId5" Type="http://schemas.openxmlformats.org/officeDocument/2006/relationships/image" Target="../media/image3.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8.xml"/><Relationship Id="rId1" Type="http://schemas.openxmlformats.org/officeDocument/2006/relationships/tags" Target="../tags/tag42.xml"/><Relationship Id="rId6" Type="http://schemas.openxmlformats.org/officeDocument/2006/relationships/image" Target="../media/image15.jpg"/><Relationship Id="rId5" Type="http://schemas.openxmlformats.org/officeDocument/2006/relationships/image" Target="../media/image3.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8.xml"/><Relationship Id="rId1" Type="http://schemas.openxmlformats.org/officeDocument/2006/relationships/tags" Target="../tags/tag43.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8.xml"/><Relationship Id="rId1" Type="http://schemas.openxmlformats.org/officeDocument/2006/relationships/tags" Target="../tags/tag44.xml"/><Relationship Id="rId5" Type="http://schemas.openxmlformats.org/officeDocument/2006/relationships/image" Target="../media/image3.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8.xml"/><Relationship Id="rId1" Type="http://schemas.openxmlformats.org/officeDocument/2006/relationships/tags" Target="../tags/tag45.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8.xml"/><Relationship Id="rId1" Type="http://schemas.openxmlformats.org/officeDocument/2006/relationships/tags" Target="../tags/tag46.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8.xml"/><Relationship Id="rId1" Type="http://schemas.openxmlformats.org/officeDocument/2006/relationships/tags" Target="../tags/tag48.xml"/><Relationship Id="rId5" Type="http://schemas.openxmlformats.org/officeDocument/2006/relationships/image" Target="../media/image3.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21.png"/><Relationship Id="rId2" Type="http://schemas.openxmlformats.org/officeDocument/2006/relationships/slideLayout" Target="../slideLayouts/slideLayout8.xml"/><Relationship Id="rId1" Type="http://schemas.openxmlformats.org/officeDocument/2006/relationships/tags" Target="../tags/tag49.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8.xml"/><Relationship Id="rId1" Type="http://schemas.openxmlformats.org/officeDocument/2006/relationships/tags" Target="../tags/tag50.xml"/><Relationship Id="rId5" Type="http://schemas.openxmlformats.org/officeDocument/2006/relationships/image" Target="../media/image3.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slideLayout" Target="../slideLayouts/slideLayout8.xml"/><Relationship Id="rId7" Type="http://schemas.openxmlformats.org/officeDocument/2006/relationships/oleObject" Target="../embeddings/oleObject1.bin"/><Relationship Id="rId12" Type="http://schemas.openxmlformats.org/officeDocument/2006/relationships/image" Target="../media/image24.emf"/><Relationship Id="rId2" Type="http://schemas.openxmlformats.org/officeDocument/2006/relationships/tags" Target="../tags/tag51.xml"/><Relationship Id="rId1" Type="http://schemas.openxmlformats.org/officeDocument/2006/relationships/vmlDrawing" Target="../drawings/vmlDrawing1.vml"/><Relationship Id="rId6" Type="http://schemas.openxmlformats.org/officeDocument/2006/relationships/image" Target="../media/image3.png"/><Relationship Id="rId11" Type="http://schemas.openxmlformats.org/officeDocument/2006/relationships/oleObject" Target="../embeddings/oleObject3.bin"/><Relationship Id="rId5" Type="http://schemas.openxmlformats.org/officeDocument/2006/relationships/image" Target="../media/image1.png"/><Relationship Id="rId10" Type="http://schemas.openxmlformats.org/officeDocument/2006/relationships/image" Target="../media/image23.emf"/><Relationship Id="rId4" Type="http://schemas.openxmlformats.org/officeDocument/2006/relationships/notesSlide" Target="../notesSlides/notesSlide55.xml"/><Relationship Id="rId9"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slideLayout" Target="../slideLayouts/slideLayout8.xml"/><Relationship Id="rId7" Type="http://schemas.openxmlformats.org/officeDocument/2006/relationships/oleObject" Target="../embeddings/oleObject4.bin"/><Relationship Id="rId2" Type="http://schemas.openxmlformats.org/officeDocument/2006/relationships/tags" Target="../tags/tag5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8.xml"/><Relationship Id="rId1" Type="http://schemas.openxmlformats.org/officeDocument/2006/relationships/tags" Target="../tags/tag53.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8.xml"/><Relationship Id="rId1" Type="http://schemas.openxmlformats.org/officeDocument/2006/relationships/tags" Target="../tags/tag54.xml"/><Relationship Id="rId6" Type="http://schemas.openxmlformats.org/officeDocument/2006/relationships/image" Target="../media/image27.png"/><Relationship Id="rId5" Type="http://schemas.openxmlformats.org/officeDocument/2006/relationships/image" Target="../media/image3.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8.xml"/><Relationship Id="rId1" Type="http://schemas.openxmlformats.org/officeDocument/2006/relationships/tags" Target="../tags/tag55.xml"/><Relationship Id="rId6" Type="http://schemas.openxmlformats.org/officeDocument/2006/relationships/image" Target="../media/image28.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3235117" y="1922707"/>
            <a:ext cx="8469149" cy="1015663"/>
          </a:xfrm>
          <a:prstGeom prst="rect">
            <a:avLst/>
          </a:prstGeom>
          <a:noFill/>
        </p:spPr>
        <p:txBody>
          <a:bodyPr wrap="square" rtlCol="0">
            <a:spAutoFit/>
          </a:bodyPr>
          <a:lstStyle/>
          <a:p>
            <a:pPr algn="ctr" defTabSz="1218565">
              <a:defRPr/>
            </a:pPr>
            <a:r>
              <a:rPr lang="zh-CN" altLang="en-US" sz="6000" b="1" dirty="0">
                <a:solidFill>
                  <a:srgbClr val="FF0000"/>
                </a:solidFill>
                <a:latin typeface="微软雅黑" pitchFamily="34" charset="-122"/>
                <a:ea typeface="微软雅黑" pitchFamily="34" charset="-122"/>
                <a:cs typeface="Kartika" panose="02020503030404060203" pitchFamily="18" charset="0"/>
              </a:rPr>
              <a:t>大学计算机</a:t>
            </a:r>
            <a:r>
              <a:rPr lang="en-US" altLang="zh-CN" sz="6000" b="1" dirty="0">
                <a:solidFill>
                  <a:srgbClr val="FF0000"/>
                </a:solidFill>
                <a:latin typeface="微软雅黑" pitchFamily="34" charset="-122"/>
                <a:ea typeface="微软雅黑" pitchFamily="34" charset="-122"/>
                <a:cs typeface="Kartika" panose="02020503030404060203" pitchFamily="18" charset="0"/>
              </a:rPr>
              <a:t>III</a:t>
            </a:r>
          </a:p>
        </p:txBody>
      </p:sp>
      <p:grpSp>
        <p:nvGrpSpPr>
          <p:cNvPr id="4" name="组合 3"/>
          <p:cNvGrpSpPr/>
          <p:nvPr/>
        </p:nvGrpSpPr>
        <p:grpSpPr>
          <a:xfrm>
            <a:off x="0" y="5691189"/>
            <a:ext cx="12192000" cy="432000"/>
            <a:chOff x="117567" y="5691189"/>
            <a:chExt cx="8890144" cy="432000"/>
          </a:xfrm>
        </p:grpSpPr>
        <p:cxnSp>
          <p:nvCxnSpPr>
            <p:cNvPr id="25" name="直接连接符 24"/>
            <p:cNvCxnSpPr/>
            <p:nvPr/>
          </p:nvCxnSpPr>
          <p:spPr>
            <a:xfrm flipH="1">
              <a:off x="117567" y="5912402"/>
              <a:ext cx="810000" cy="0"/>
            </a:xfrm>
            <a:prstGeom prst="line">
              <a:avLst/>
            </a:prstGeom>
            <a:ln w="12700">
              <a:solidFill>
                <a:srgbClr val="E3061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72711" y="5907189"/>
              <a:ext cx="5535000" cy="0"/>
            </a:xfrm>
            <a:prstGeom prst="line">
              <a:avLst/>
            </a:prstGeom>
            <a:ln w="12700">
              <a:gradFill>
                <a:gsLst>
                  <a:gs pos="0">
                    <a:srgbClr val="E30613"/>
                  </a:gs>
                  <a:gs pos="100000">
                    <a:srgbClr val="81040B"/>
                  </a:gs>
                </a:gsLst>
                <a:lin ang="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59868" y="5691189"/>
              <a:ext cx="2083154" cy="432000"/>
              <a:chOff x="1064303" y="5622335"/>
              <a:chExt cx="2083154" cy="432000"/>
            </a:xfrm>
          </p:grpSpPr>
          <p:sp>
            <p:nvSpPr>
              <p:cNvPr id="15" name="圆角矩形 14"/>
              <p:cNvSpPr>
                <a:spLocks noChangeAspect="1"/>
              </p:cNvSpPr>
              <p:nvPr/>
            </p:nvSpPr>
            <p:spPr>
              <a:xfrm>
                <a:off x="16145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0</a:t>
                </a:r>
                <a:endParaRPr lang="zh-CN" altLang="en-US" sz="2400" dirty="0">
                  <a:latin typeface="Arial Black" panose="020B0A04020102020204" pitchFamily="34" charset="0"/>
                </a:endParaRPr>
              </a:p>
            </p:txBody>
          </p:sp>
          <p:sp>
            <p:nvSpPr>
              <p:cNvPr id="30" name="圆角矩形 29"/>
              <p:cNvSpPr>
                <a:spLocks noChangeAspect="1"/>
              </p:cNvSpPr>
              <p:nvPr/>
            </p:nvSpPr>
            <p:spPr>
              <a:xfrm>
                <a:off x="10643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sz="2400" dirty="0">
                  <a:latin typeface="Arial Black" panose="020B0A04020102020204" pitchFamily="34" charset="0"/>
                </a:endParaRPr>
              </a:p>
            </p:txBody>
          </p:sp>
          <p:sp>
            <p:nvSpPr>
              <p:cNvPr id="31" name="圆角矩形 30"/>
              <p:cNvSpPr>
                <a:spLocks noChangeAspect="1"/>
              </p:cNvSpPr>
              <p:nvPr/>
            </p:nvSpPr>
            <p:spPr>
              <a:xfrm>
                <a:off x="21647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sz="2400" dirty="0">
                  <a:latin typeface="Arial Black" panose="020B0A04020102020204" pitchFamily="34" charset="0"/>
                </a:endParaRPr>
              </a:p>
            </p:txBody>
          </p:sp>
          <p:sp>
            <p:nvSpPr>
              <p:cNvPr id="32" name="圆角矩形 31"/>
              <p:cNvSpPr>
                <a:spLocks noChangeAspect="1"/>
              </p:cNvSpPr>
              <p:nvPr/>
            </p:nvSpPr>
            <p:spPr>
              <a:xfrm>
                <a:off x="2714904"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1</a:t>
                </a:r>
                <a:endParaRPr lang="zh-CN" altLang="en-US" sz="2400" dirty="0">
                  <a:latin typeface="Arial Black" panose="020B0A04020102020204" pitchFamily="34" charset="0"/>
                </a:endParaRPr>
              </a:p>
            </p:txBody>
          </p:sp>
        </p:grpSp>
      </p:grpSp>
      <p:grpSp>
        <p:nvGrpSpPr>
          <p:cNvPr id="18" name="组合 17"/>
          <p:cNvGrpSpPr/>
          <p:nvPr/>
        </p:nvGrpSpPr>
        <p:grpSpPr>
          <a:xfrm>
            <a:off x="84016" y="79461"/>
            <a:ext cx="2612976" cy="4400343"/>
            <a:chOff x="439101" y="-8313"/>
            <a:chExt cx="2612976" cy="4400343"/>
          </a:xfrm>
        </p:grpSpPr>
        <p:sp>
          <p:nvSpPr>
            <p:cNvPr id="19" name="任意多边形 18"/>
            <p:cNvSpPr/>
            <p:nvPr/>
          </p:nvSpPr>
          <p:spPr>
            <a:xfrm rot="5400000">
              <a:off x="-454583" y="885371"/>
              <a:ext cx="4400343" cy="2612976"/>
            </a:xfrm>
            <a:custGeom>
              <a:avLst/>
              <a:gdLst>
                <a:gd name="connsiteX0" fmla="*/ 0 w 4400343"/>
                <a:gd name="connsiteY0" fmla="*/ 2612976 h 2612976"/>
                <a:gd name="connsiteX1" fmla="*/ 0 w 4400343"/>
                <a:gd name="connsiteY1" fmla="*/ 0 h 2612976"/>
                <a:gd name="connsiteX2" fmla="*/ 3093855 w 4400343"/>
                <a:gd name="connsiteY2" fmla="*/ 0 h 2612976"/>
                <a:gd name="connsiteX3" fmla="*/ 4400343 w 4400343"/>
                <a:gd name="connsiteY3" fmla="*/ 1306488 h 2612976"/>
                <a:gd name="connsiteX4" fmla="*/ 3093855 w 4400343"/>
                <a:gd name="connsiteY4" fmla="*/ 2612976 h 261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343" h="2612976">
                  <a:moveTo>
                    <a:pt x="0" y="2612976"/>
                  </a:moveTo>
                  <a:lnTo>
                    <a:pt x="0" y="0"/>
                  </a:lnTo>
                  <a:lnTo>
                    <a:pt x="3093855" y="0"/>
                  </a:lnTo>
                  <a:cubicBezTo>
                    <a:pt x="3815408" y="0"/>
                    <a:pt x="4400343" y="584935"/>
                    <a:pt x="4400343" y="1306488"/>
                  </a:cubicBezTo>
                  <a:cubicBezTo>
                    <a:pt x="4400343" y="2028041"/>
                    <a:pt x="3815408" y="2612976"/>
                    <a:pt x="3093855" y="2612976"/>
                  </a:cubicBezTo>
                  <a:close/>
                </a:path>
              </a:pathLst>
            </a:custGeom>
            <a:gradFill>
              <a:gsLst>
                <a:gs pos="0">
                  <a:srgbClr val="8E040D"/>
                </a:gs>
                <a:gs pos="100000">
                  <a:srgbClr val="E40613"/>
                </a:gs>
              </a:gsLst>
              <a:lin ang="10800000" scaled="0"/>
            </a:gradFill>
            <a:ln w="25400">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p:cNvGrpSpPr>
              <a:grpSpLocks noChangeAspect="1"/>
            </p:cNvGrpSpPr>
            <p:nvPr/>
          </p:nvGrpSpPr>
          <p:grpSpPr>
            <a:xfrm>
              <a:off x="583589" y="1834933"/>
              <a:ext cx="2323999" cy="2323999"/>
              <a:chOff x="3393105" y="2094170"/>
              <a:chExt cx="2664367" cy="2664367"/>
            </a:xfrm>
          </p:grpSpPr>
          <p:sp>
            <p:nvSpPr>
              <p:cNvPr id="23" name="椭圆 22"/>
              <p:cNvSpPr/>
              <p:nvPr/>
            </p:nvSpPr>
            <p:spPr>
              <a:xfrm>
                <a:off x="3393105" y="2094170"/>
                <a:ext cx="2664367" cy="2664367"/>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圆角矩形 23"/>
              <p:cNvSpPr/>
              <p:nvPr/>
            </p:nvSpPr>
            <p:spPr>
              <a:xfrm>
                <a:off x="3655434" y="2332885"/>
                <a:ext cx="2167846" cy="216784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21" name="Picture 2" descr="E:\Hou\信息化建设\web\校徽相关\xjtu.pn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463" t="76636" r="53439"/>
            <a:stretch/>
          </p:blipFill>
          <p:spPr bwMode="auto">
            <a:xfrm>
              <a:off x="579253" y="503503"/>
              <a:ext cx="2332671" cy="651529"/>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rcRect l="17787" t="7404" r="17787" b="7404"/>
            <a:stretch>
              <a:fillRect/>
            </a:stretch>
          </p:blipFill>
          <p:spPr>
            <a:xfrm>
              <a:off x="884497" y="2135841"/>
              <a:ext cx="1722182" cy="1722182"/>
            </a:xfrm>
            <a:custGeom>
              <a:avLst/>
              <a:gdLst>
                <a:gd name="connsiteX0" fmla="*/ 1944000 w 3888000"/>
                <a:gd name="connsiteY0" fmla="*/ 0 h 3888000"/>
                <a:gd name="connsiteX1" fmla="*/ 3888000 w 3888000"/>
                <a:gd name="connsiteY1" fmla="*/ 1944000 h 3888000"/>
                <a:gd name="connsiteX2" fmla="*/ 1944000 w 3888000"/>
                <a:gd name="connsiteY2" fmla="*/ 3888000 h 3888000"/>
                <a:gd name="connsiteX3" fmla="*/ 0 w 3888000"/>
                <a:gd name="connsiteY3" fmla="*/ 1944000 h 3888000"/>
                <a:gd name="connsiteX4" fmla="*/ 1944000 w 3888000"/>
                <a:gd name="connsiteY4" fmla="*/ 0 h 38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000" h="3888000">
                  <a:moveTo>
                    <a:pt x="1944000" y="0"/>
                  </a:moveTo>
                  <a:cubicBezTo>
                    <a:pt x="3017642" y="0"/>
                    <a:pt x="3888000" y="870358"/>
                    <a:pt x="3888000" y="1944000"/>
                  </a:cubicBezTo>
                  <a:cubicBezTo>
                    <a:pt x="3888000" y="3017642"/>
                    <a:pt x="3017642" y="3888000"/>
                    <a:pt x="1944000" y="3888000"/>
                  </a:cubicBezTo>
                  <a:cubicBezTo>
                    <a:pt x="870358" y="3888000"/>
                    <a:pt x="0" y="3017642"/>
                    <a:pt x="0" y="1944000"/>
                  </a:cubicBezTo>
                  <a:cubicBezTo>
                    <a:pt x="0" y="870358"/>
                    <a:pt x="870358" y="0"/>
                    <a:pt x="1944000" y="0"/>
                  </a:cubicBezTo>
                  <a:close/>
                </a:path>
              </a:pathLst>
            </a:custGeom>
          </p:spPr>
        </p:pic>
      </p:grpSp>
      <p:sp>
        <p:nvSpPr>
          <p:cNvPr id="3" name="矩形 2"/>
          <p:cNvSpPr/>
          <p:nvPr/>
        </p:nvSpPr>
        <p:spPr>
          <a:xfrm>
            <a:off x="4421691" y="4339505"/>
            <a:ext cx="6096000" cy="1384995"/>
          </a:xfrm>
          <a:prstGeom prst="rect">
            <a:avLst/>
          </a:prstGeom>
        </p:spPr>
        <p:txBody>
          <a:bodyPr>
            <a:spAutoFit/>
          </a:bodyPr>
          <a:lstStyle/>
          <a:p>
            <a:pPr algn="ctr"/>
            <a:r>
              <a:rPr lang="zh-CN" altLang="en-US" sz="2800" b="1" dirty="0">
                <a:solidFill>
                  <a:srgbClr val="FF0000"/>
                </a:solidFill>
              </a:rPr>
              <a:t>张伟</a:t>
            </a:r>
            <a:endParaRPr lang="en-US" altLang="zh-CN" sz="2800" b="1" dirty="0">
              <a:solidFill>
                <a:srgbClr val="FF0000"/>
              </a:solidFill>
            </a:endParaRPr>
          </a:p>
          <a:p>
            <a:pPr algn="ctr"/>
            <a:r>
              <a:rPr lang="zh-CN" altLang="en-US" sz="2800" b="1" dirty="0">
                <a:solidFill>
                  <a:srgbClr val="FF0000"/>
                </a:solidFill>
              </a:rPr>
              <a:t>计算机教学实验中心</a:t>
            </a:r>
          </a:p>
          <a:p>
            <a:pPr algn="ctr"/>
            <a:r>
              <a:rPr lang="en-US" altLang="zh-CN" sz="2800" b="1" dirty="0">
                <a:solidFill>
                  <a:srgbClr val="FF0000"/>
                </a:solidFill>
              </a:rPr>
              <a:t>2021.9.10</a:t>
            </a:r>
          </a:p>
        </p:txBody>
      </p:sp>
      <p:pic>
        <p:nvPicPr>
          <p:cNvPr id="28" name="图片 27" descr="计教中心logo"/>
          <p:cNvPicPr>
            <a:picLocks noChangeAspect="1"/>
          </p:cNvPicPr>
          <p:nvPr/>
        </p:nvPicPr>
        <p:blipFill>
          <a:blip r:embed="rId5"/>
          <a:stretch>
            <a:fillRect/>
          </a:stretch>
        </p:blipFill>
        <p:spPr>
          <a:xfrm>
            <a:off x="10903585" y="6058535"/>
            <a:ext cx="1288415" cy="799465"/>
          </a:xfrm>
          <a:prstGeom prst="rect">
            <a:avLst/>
          </a:prstGeom>
        </p:spPr>
      </p:pic>
    </p:spTree>
    <p:extLst>
      <p:ext uri="{BB962C8B-B14F-4D97-AF65-F5344CB8AC3E}">
        <p14:creationId xmlns:p14="http://schemas.microsoft.com/office/powerpoint/2010/main" val="3910437634"/>
      </p:ext>
    </p:extLst>
  </p:cSld>
  <p:clrMapOvr>
    <a:masterClrMapping/>
  </p:clrMapOvr>
  <mc:AlternateContent xmlns:mc="http://schemas.openxmlformats.org/markup-compatibility/2006" xmlns:p14="http://schemas.microsoft.com/office/powerpoint/2010/main">
    <mc:Choice Requires="p14">
      <p:transition p14:dur="0" advTm="11629"/>
    </mc:Choice>
    <mc:Fallback xmlns="">
      <p:transition advTm="116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7340471"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智能决策支持系统</a:t>
            </a:r>
          </a:p>
        </p:txBody>
      </p:sp>
      <p:sp>
        <p:nvSpPr>
          <p:cNvPr id="10" name="矩形 9"/>
          <p:cNvSpPr/>
          <p:nvPr/>
        </p:nvSpPr>
        <p:spPr>
          <a:xfrm>
            <a:off x="776455" y="1471386"/>
            <a:ext cx="10748436" cy="3323987"/>
          </a:xfrm>
          <a:prstGeom prst="rect">
            <a:avLst/>
          </a:prstGeom>
        </p:spPr>
        <p:txBody>
          <a:bodyPr wrap="square">
            <a:spAutoFit/>
          </a:bodyPr>
          <a:lstStyle/>
          <a:p>
            <a:pPr indent="457200" algn="just">
              <a:lnSpc>
                <a:spcPct val="150000"/>
              </a:lnSpc>
              <a:spcAft>
                <a:spcPts val="0"/>
              </a:spcAft>
            </a:pP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  智能决策支持系统（</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IDSS</a:t>
            </a: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以信息技术为手段，应用管理科学、计算机科学及有关学科的理论与方法，针对半结构化和非结构化的决策问题，通过提供背景材料、协助明确问题、修改完善模型、列举可行性方案、进行分析比较等方式，为管理者做出决策提供帮助的智能型人机互助式信息系统。</a:t>
            </a:r>
          </a:p>
        </p:txBody>
      </p:sp>
      <p:pic>
        <p:nvPicPr>
          <p:cNvPr id="11" name="图片 10"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2417398821"/>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519734"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人工神经网络</a:t>
            </a:r>
          </a:p>
        </p:txBody>
      </p:sp>
      <p:sp>
        <p:nvSpPr>
          <p:cNvPr id="11" name="矩形 10"/>
          <p:cNvSpPr/>
          <p:nvPr/>
        </p:nvSpPr>
        <p:spPr>
          <a:xfrm>
            <a:off x="897839" y="1197560"/>
            <a:ext cx="10396321" cy="5262979"/>
          </a:xfrm>
          <a:prstGeom prst="rect">
            <a:avLst/>
          </a:prstGeom>
        </p:spPr>
        <p:txBody>
          <a:bodyPr wrap="square">
            <a:spAutoFit/>
          </a:bodyPr>
          <a:lstStyle/>
          <a:p>
            <a:pPr indent="457200" algn="just">
              <a:lnSpc>
                <a:spcPct val="150000"/>
              </a:lnSpc>
              <a:spcAft>
                <a:spcPts val="0"/>
              </a:spcAft>
            </a:pP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   人工神经网络是在研究人脑的奥秘中得到启发，试图用大量的处理单元（人工神经元、处理元件、电子元件等）模仿人脑神经系统工程结构和工作机理。人工神经网络的研究始于</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世纪</a:t>
            </a:r>
            <a:r>
              <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rPr>
              <a:t>40</a:t>
            </a: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年代。</a:t>
            </a:r>
            <a:endPar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spcAft>
                <a:spcPts val="0"/>
              </a:spcAft>
            </a:pP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  在人工神经网络中，信息的处理是由神经元之间的相互作用来实现的，知识与信息的存储表现为网络元件互连分布式的物理联系，网络的学习和识别取决于和神经元连接权值的动态演化过程。</a:t>
            </a:r>
          </a:p>
        </p:txBody>
      </p:sp>
      <p:pic>
        <p:nvPicPr>
          <p:cNvPr id="10" name="图片 9"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871970120"/>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519734"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自动定理证明</a:t>
            </a:r>
          </a:p>
        </p:txBody>
      </p:sp>
      <p:sp>
        <p:nvSpPr>
          <p:cNvPr id="10" name="矩形 9"/>
          <p:cNvSpPr/>
          <p:nvPr/>
        </p:nvSpPr>
        <p:spPr>
          <a:xfrm>
            <a:off x="697249" y="821868"/>
            <a:ext cx="10534343" cy="5579541"/>
          </a:xfrm>
          <a:prstGeom prst="rect">
            <a:avLst/>
          </a:prstGeom>
        </p:spPr>
        <p:txBody>
          <a:bodyPr wrap="square">
            <a:spAutoFit/>
          </a:bodyPr>
          <a:lstStyle/>
          <a:p>
            <a:pPr indent="45720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 利用计算机进行自动定理证明（</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ATP</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研究中的一个重要方向，在发展</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方法上起过重大的作用。很多非数学领域的任务，都可以转化为一个定理证明问题。</a:t>
            </a:r>
          </a:p>
          <a:p>
            <a:pPr indent="45720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目前，自动定理证明的常用方法有</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大类：</a:t>
            </a:r>
          </a:p>
          <a:p>
            <a:pPr indent="45720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）自然演绎法。其基本思想是依据推理规则，从前提和公理中可以推出许多定理，如果待证明的定理恰好在其中，则定理得证。</a:t>
            </a:r>
          </a:p>
          <a:p>
            <a:pPr indent="45720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）判定法。即对一类特定的问题找出统一的、可在计算机上实现的算法解，如吴文俊的“吴方法”。</a:t>
            </a:r>
          </a:p>
          <a:p>
            <a:pPr indent="45720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）定理证明器。它是研究一切可判定问题的证明方法，它的基础是</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1965</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Robinson</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提出的归结原理。</a:t>
            </a:r>
          </a:p>
        </p:txBody>
      </p:sp>
      <p:pic>
        <p:nvPicPr>
          <p:cNvPr id="11" name="图片 10"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981152175"/>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698996"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机器人学</a:t>
            </a:r>
          </a:p>
        </p:txBody>
      </p:sp>
      <p:sp>
        <p:nvSpPr>
          <p:cNvPr id="11" name="矩形 10"/>
          <p:cNvSpPr/>
          <p:nvPr/>
        </p:nvSpPr>
        <p:spPr>
          <a:xfrm>
            <a:off x="697249" y="1075455"/>
            <a:ext cx="10439453" cy="5025543"/>
          </a:xfrm>
          <a:prstGeom prst="rect">
            <a:avLst/>
          </a:prstGeom>
        </p:spPr>
        <p:txBody>
          <a:bodyPr wrap="square">
            <a:spAutoFit/>
          </a:bodyPr>
          <a:lstStyle/>
          <a:p>
            <a:pPr indent="45720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这个领域所研究的问题覆盖了从机器人手背的最佳移动到实现机器人目标的动作序列的规划方法。</a:t>
            </a:r>
          </a:p>
          <a:p>
            <a:pPr indent="457200" algn="just">
              <a:lnSpc>
                <a:spcPct val="150000"/>
              </a:lnSpc>
              <a:spcAft>
                <a:spcPts val="0"/>
              </a:spcAft>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机器人和机器人学的研究促进了许多人工智能思想的发展。它所导致的一些技术可用来模拟世界的状态，用来描进从一种世界状态转变为另一种世界状态的过程。它对于怎样产生动作序列的规划以及怎样监督这些规划的执行有较好的理解。复杂的机器人控制问题迫使我们发展一些方法，先在抽象和忽略细节的高层进行规划，然后再逐步在细节越来越重要的低层进行规划。智能机器人的研究和应用体现出广泛的学科交叉，涉及众多的课题，得到越来越普遍的应用。</a:t>
            </a:r>
          </a:p>
        </p:txBody>
      </p:sp>
      <p:pic>
        <p:nvPicPr>
          <p:cNvPr id="10" name="图片 9"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2925408540"/>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8571577"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分布式人工智能和智能体</a:t>
            </a:r>
          </a:p>
        </p:txBody>
      </p:sp>
      <p:sp>
        <p:nvSpPr>
          <p:cNvPr id="10" name="矩形 9"/>
          <p:cNvSpPr/>
          <p:nvPr/>
        </p:nvSpPr>
        <p:spPr>
          <a:xfrm>
            <a:off x="632040" y="1108401"/>
            <a:ext cx="10858345" cy="5126660"/>
          </a:xfrm>
          <a:prstGeom prst="rect">
            <a:avLst/>
          </a:prstGeom>
        </p:spPr>
        <p:txBody>
          <a:bodyPr wrap="square">
            <a:spAutoFit/>
          </a:bodyPr>
          <a:lstStyle/>
          <a:p>
            <a:pPr indent="457200" algn="just">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分布式人工智能（</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Distributed AI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DAI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）是分布式计算与人工智能结合的结果。</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DAI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系统以鲁棒性作为控制系统质量的标准，并具有互操作性，即不同的异构系统在快速变化的环境中具有交换信息和协调工作的能力。</a:t>
            </a:r>
          </a:p>
          <a:p>
            <a:pPr indent="457200" algn="just">
              <a:lnSpc>
                <a:spcPct val="150000"/>
              </a:lnSpc>
              <a:spcAft>
                <a:spcPts val="0"/>
              </a:spcAft>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分布式人工智能的研究目标是要创建一种能够描述自然系统和社会系统的精确概念模型。</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DAI</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中的智能并非独立存在的概念，只能在团体协作中实现，因而其主要问题是各</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Agent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之间的合作与对话，包括分布式问题求解（</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Distributed Problem Solving</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DPS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）和多</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Agent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系统（</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Multi-agent System</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MAS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）两个领域。</a:t>
            </a:r>
          </a:p>
          <a:p>
            <a:pPr indent="457200" algn="just">
              <a:lnSpc>
                <a:spcPct val="150000"/>
              </a:lnSpc>
              <a:spcAft>
                <a:spcPts val="0"/>
              </a:spcAft>
            </a:pP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MAS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更能体现人类的社会智能，具有更大的灵活性和适应性，更适合开放和动态的世界环境，因而备受重视，已成为人工智能以至计算机科学和控制科学与工程的研究热点。当前</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Agent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MAS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的研究包括</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Agent</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MAS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理论、体系结构、语言、合作与协调、通信和交互技术、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MAS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学习和应用等。</a:t>
            </a:r>
          </a:p>
        </p:txBody>
      </p:sp>
      <p:pic>
        <p:nvPicPr>
          <p:cNvPr id="11" name="图片 10"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1393713284"/>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48842" y="122394"/>
            <a:ext cx="1639881" cy="1570009"/>
            <a:chOff x="548842" y="122394"/>
            <a:chExt cx="2484000" cy="2484000"/>
          </a:xfrm>
        </p:grpSpPr>
        <p:grpSp>
          <p:nvGrpSpPr>
            <p:cNvPr id="4" name="组合 3"/>
            <p:cNvGrpSpPr>
              <a:grpSpLocks noChangeAspect="1"/>
            </p:cNvGrpSpPr>
            <p:nvPr/>
          </p:nvGrpSpPr>
          <p:grpSpPr>
            <a:xfrm>
              <a:off x="548842" y="122394"/>
              <a:ext cx="2484000" cy="2484000"/>
              <a:chOff x="836778" y="1675054"/>
              <a:chExt cx="2004782" cy="2673043"/>
            </a:xfrm>
          </p:grpSpPr>
          <p:sp>
            <p:nvSpPr>
              <p:cNvPr id="67" name="椭圆 66"/>
              <p:cNvSpPr/>
              <p:nvPr/>
            </p:nvSpPr>
            <p:spPr>
              <a:xfrm>
                <a:off x="836778" y="1675054"/>
                <a:ext cx="2004782"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8" name="组合 67"/>
              <p:cNvGrpSpPr/>
              <p:nvPr/>
            </p:nvGrpSpPr>
            <p:grpSpPr>
              <a:xfrm>
                <a:off x="1034165" y="1914547"/>
                <a:ext cx="1631179" cy="2174905"/>
                <a:chOff x="3739822" y="2440887"/>
                <a:chExt cx="1970936" cy="1970936"/>
              </a:xfrm>
            </p:grpSpPr>
            <p:sp>
              <p:nvSpPr>
                <p:cNvPr id="69" name="圆角矩形 68"/>
                <p:cNvSpPr/>
                <p:nvPr/>
              </p:nvSpPr>
              <p:spPr>
                <a:xfrm>
                  <a:off x="3739822" y="2440887"/>
                  <a:ext cx="1970936" cy="197093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椭圆 69"/>
                <p:cNvSpPr>
                  <a:spLocks noChangeAspect="1"/>
                </p:cNvSpPr>
                <p:nvPr/>
              </p:nvSpPr>
              <p:spPr>
                <a:xfrm>
                  <a:off x="3837054" y="2549460"/>
                  <a:ext cx="1776466" cy="1776466"/>
                </a:xfrm>
                <a:prstGeom prst="ellipse">
                  <a:avLst/>
                </a:prstGeom>
                <a:gradFill>
                  <a:gsLst>
                    <a:gs pos="0">
                      <a:srgbClr val="E30613"/>
                    </a:gs>
                    <a:gs pos="100000">
                      <a:srgbClr val="81040B"/>
                    </a:gs>
                  </a:gsLst>
                  <a:lin ang="5400000" scaled="1"/>
                </a:gra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026" name="Picture 2" descr="E:\Hou\信息化建设\web\校徽相关\xjtu.pn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t="78383" r="87582"/>
            <a:stretch/>
          </p:blipFill>
          <p:spPr bwMode="auto">
            <a:xfrm>
              <a:off x="1033244" y="581509"/>
              <a:ext cx="1603696" cy="156941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直角三角形 1"/>
          <p:cNvSpPr/>
          <p:nvPr/>
        </p:nvSpPr>
        <p:spPr>
          <a:xfrm rot="5400000">
            <a:off x="-60590" y="60590"/>
            <a:ext cx="1240245" cy="1119065"/>
          </a:xfrm>
          <a:prstGeom prst="rtTriangle">
            <a:avLst/>
          </a:prstGeom>
          <a:gradFill flip="none" rotWithShape="1">
            <a:gsLst>
              <a:gs pos="0">
                <a:srgbClr val="DD0012"/>
              </a:gs>
              <a:gs pos="100000">
                <a:srgbClr val="85000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rot="16200000">
            <a:off x="11012345" y="5678345"/>
            <a:ext cx="1240245" cy="1119065"/>
          </a:xfrm>
          <a:prstGeom prst="rtTriangle">
            <a:avLst/>
          </a:prstGeom>
          <a:gradFill flip="none" rotWithShape="1">
            <a:gsLst>
              <a:gs pos="0">
                <a:srgbClr val="DD0012"/>
              </a:gs>
              <a:gs pos="100000">
                <a:srgbClr val="85000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7" name="组合 126"/>
          <p:cNvGrpSpPr/>
          <p:nvPr/>
        </p:nvGrpSpPr>
        <p:grpSpPr>
          <a:xfrm>
            <a:off x="4867569" y="1705609"/>
            <a:ext cx="6018846" cy="541020"/>
            <a:chOff x="4597712" y="1584494"/>
            <a:chExt cx="5699829" cy="511214"/>
          </a:xfrm>
        </p:grpSpPr>
        <p:sp>
          <p:nvSpPr>
            <p:cNvPr id="128" name="Freeform 5"/>
            <p:cNvSpPr>
              <a:spLocks/>
            </p:cNvSpPr>
            <p:nvPr/>
          </p:nvSpPr>
          <p:spPr bwMode="auto">
            <a:xfrm>
              <a:off x="4597712" y="1584494"/>
              <a:ext cx="5699829" cy="511214"/>
            </a:xfrm>
            <a:custGeom>
              <a:avLst/>
              <a:gdLst>
                <a:gd name="T0" fmla="*/ 12255 w 12769"/>
                <a:gd name="T1" fmla="*/ 31 h 1159"/>
                <a:gd name="T2" fmla="*/ 12727 w 12769"/>
                <a:gd name="T3" fmla="*/ 503 h 1159"/>
                <a:gd name="T4" fmla="*/ 12727 w 12769"/>
                <a:gd name="T5" fmla="*/ 656 h 1159"/>
                <a:gd name="T6" fmla="*/ 12255 w 12769"/>
                <a:gd name="T7" fmla="*/ 1128 h 1159"/>
                <a:gd name="T8" fmla="*/ 12180 w 12769"/>
                <a:gd name="T9" fmla="*/ 1159 h 1159"/>
                <a:gd name="T10" fmla="*/ 591 w 12769"/>
                <a:gd name="T11" fmla="*/ 1159 h 1159"/>
                <a:gd name="T12" fmla="*/ 514 w 12769"/>
                <a:gd name="T13" fmla="*/ 1128 h 1159"/>
                <a:gd name="T14" fmla="*/ 42 w 12769"/>
                <a:gd name="T15" fmla="*/ 656 h 1159"/>
                <a:gd name="T16" fmla="*/ 42 w 12769"/>
                <a:gd name="T17" fmla="*/ 503 h 1159"/>
                <a:gd name="T18" fmla="*/ 514 w 12769"/>
                <a:gd name="T19" fmla="*/ 31 h 1159"/>
                <a:gd name="T20" fmla="*/ 591 w 12769"/>
                <a:gd name="T21" fmla="*/ 0 h 1159"/>
                <a:gd name="T22" fmla="*/ 12178 w 12769"/>
                <a:gd name="T23" fmla="*/ 0 h 1159"/>
                <a:gd name="T24" fmla="*/ 12255 w 12769"/>
                <a:gd name="T25" fmla="*/ 31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69" h="1159">
                  <a:moveTo>
                    <a:pt x="12255" y="31"/>
                  </a:moveTo>
                  <a:lnTo>
                    <a:pt x="12727" y="503"/>
                  </a:lnTo>
                  <a:cubicBezTo>
                    <a:pt x="12769" y="545"/>
                    <a:pt x="12769" y="614"/>
                    <a:pt x="12727" y="656"/>
                  </a:cubicBezTo>
                  <a:lnTo>
                    <a:pt x="12255" y="1128"/>
                  </a:lnTo>
                  <a:cubicBezTo>
                    <a:pt x="12235" y="1148"/>
                    <a:pt x="12208" y="1159"/>
                    <a:pt x="12180" y="1159"/>
                  </a:cubicBezTo>
                  <a:lnTo>
                    <a:pt x="591" y="1159"/>
                  </a:lnTo>
                  <a:cubicBezTo>
                    <a:pt x="563" y="1159"/>
                    <a:pt x="535" y="1149"/>
                    <a:pt x="514" y="1128"/>
                  </a:cubicBezTo>
                  <a:lnTo>
                    <a:pt x="42" y="656"/>
                  </a:lnTo>
                  <a:cubicBezTo>
                    <a:pt x="0" y="614"/>
                    <a:pt x="0" y="545"/>
                    <a:pt x="42" y="503"/>
                  </a:cubicBezTo>
                  <a:lnTo>
                    <a:pt x="514" y="31"/>
                  </a:lnTo>
                  <a:cubicBezTo>
                    <a:pt x="535" y="10"/>
                    <a:pt x="563" y="0"/>
                    <a:pt x="591" y="0"/>
                  </a:cubicBezTo>
                  <a:lnTo>
                    <a:pt x="12178" y="0"/>
                  </a:lnTo>
                  <a:cubicBezTo>
                    <a:pt x="12207" y="0"/>
                    <a:pt x="12235" y="11"/>
                    <a:pt x="12255" y="31"/>
                  </a:cubicBezTo>
                  <a:close/>
                </a:path>
              </a:pathLst>
            </a:custGeom>
            <a:solidFill>
              <a:srgbClr val="7B1B1B"/>
            </a:solidFill>
            <a:ln w="12700" cap="flat">
              <a:noFill/>
              <a:prstDash val="solid"/>
              <a:miter lim="800000"/>
              <a:headEnd/>
              <a:tailEnd/>
            </a:ln>
            <a:extLst/>
          </p:spPr>
          <p:txBody>
            <a:bodyPr vert="horz" wrap="square" lIns="110754" tIns="55377" rIns="110754" bIns="55377" numCol="1" anchor="t" anchorCtr="0" compatLnSpc="1">
              <a:prstTxWarp prst="textNoShape">
                <a:avLst/>
              </a:prstTxWarp>
            </a:bodyPr>
            <a:lstStyle/>
            <a:p>
              <a:endParaRPr lang="zh-CN" altLang="en-US">
                <a:solidFill>
                  <a:schemeClr val="bg1"/>
                </a:solidFill>
              </a:endParaRPr>
            </a:p>
          </p:txBody>
        </p:sp>
        <p:sp>
          <p:nvSpPr>
            <p:cNvPr id="129" name="TextBox 4"/>
            <p:cNvSpPr txBox="1"/>
            <p:nvPr/>
          </p:nvSpPr>
          <p:spPr>
            <a:xfrm>
              <a:off x="5533483" y="1665608"/>
              <a:ext cx="3942817" cy="36352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zh-CN" altLang="en-US" sz="2500" b="1" dirty="0">
                  <a:solidFill>
                    <a:schemeClr val="bg1">
                      <a:lumMod val="95000"/>
                    </a:schemeClr>
                  </a:solidFill>
                </a:rPr>
                <a:t>数据挖掘的概念</a:t>
              </a:r>
            </a:p>
          </p:txBody>
        </p:sp>
        <p:sp>
          <p:nvSpPr>
            <p:cNvPr id="130" name="Freeform 6"/>
            <p:cNvSpPr>
              <a:spLocks/>
            </p:cNvSpPr>
            <p:nvPr/>
          </p:nvSpPr>
          <p:spPr bwMode="auto">
            <a:xfrm>
              <a:off x="4645597" y="1629495"/>
              <a:ext cx="456082" cy="421211"/>
            </a:xfrm>
            <a:custGeom>
              <a:avLst/>
              <a:gdLst>
                <a:gd name="T0" fmla="*/ 563 w 956"/>
                <a:gd name="T1" fmla="*/ 46 h 956"/>
                <a:gd name="T2" fmla="*/ 910 w 956"/>
                <a:gd name="T3" fmla="*/ 393 h 956"/>
                <a:gd name="T4" fmla="*/ 910 w 956"/>
                <a:gd name="T5" fmla="*/ 563 h 956"/>
                <a:gd name="T6" fmla="*/ 563 w 956"/>
                <a:gd name="T7" fmla="*/ 909 h 956"/>
                <a:gd name="T8" fmla="*/ 393 w 956"/>
                <a:gd name="T9" fmla="*/ 909 h 956"/>
                <a:gd name="T10" fmla="*/ 47 w 956"/>
                <a:gd name="T11" fmla="*/ 563 h 956"/>
                <a:gd name="T12" fmla="*/ 47 w 956"/>
                <a:gd name="T13" fmla="*/ 393 h 956"/>
                <a:gd name="T14" fmla="*/ 393 w 956"/>
                <a:gd name="T15" fmla="*/ 46 h 956"/>
                <a:gd name="T16" fmla="*/ 563 w 956"/>
                <a:gd name="T17" fmla="*/ 4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956">
                  <a:moveTo>
                    <a:pt x="563" y="46"/>
                  </a:moveTo>
                  <a:lnTo>
                    <a:pt x="910" y="393"/>
                  </a:lnTo>
                  <a:cubicBezTo>
                    <a:pt x="956" y="439"/>
                    <a:pt x="956" y="516"/>
                    <a:pt x="910" y="563"/>
                  </a:cubicBezTo>
                  <a:lnTo>
                    <a:pt x="563" y="909"/>
                  </a:lnTo>
                  <a:cubicBezTo>
                    <a:pt x="517" y="956"/>
                    <a:pt x="440" y="956"/>
                    <a:pt x="393" y="909"/>
                  </a:cubicBezTo>
                  <a:lnTo>
                    <a:pt x="47" y="563"/>
                  </a:lnTo>
                  <a:cubicBezTo>
                    <a:pt x="0" y="516"/>
                    <a:pt x="0" y="439"/>
                    <a:pt x="47" y="393"/>
                  </a:cubicBezTo>
                  <a:lnTo>
                    <a:pt x="393" y="46"/>
                  </a:lnTo>
                  <a:cubicBezTo>
                    <a:pt x="440" y="0"/>
                    <a:pt x="517" y="0"/>
                    <a:pt x="563" y="46"/>
                  </a:cubicBezTo>
                  <a:close/>
                </a:path>
              </a:pathLst>
            </a:custGeom>
            <a:solidFill>
              <a:schemeClr val="bg1">
                <a:lumMod val="95000"/>
              </a:schemeClr>
            </a:solidFill>
            <a:ln w="12700" cap="flat">
              <a:noFill/>
              <a:prstDash val="solid"/>
              <a:miter lim="800000"/>
              <a:headEnd/>
              <a:tailEnd/>
            </a:ln>
          </p:spPr>
          <p:txBody>
            <a:bodyPr vert="horz" wrap="square" lIns="110754" tIns="55377" rIns="110754" bIns="55377" numCol="1" anchor="t" anchorCtr="0" compatLnSpc="1">
              <a:prstTxWarp prst="textNoShape">
                <a:avLst/>
              </a:prstTxWarp>
            </a:bodyPr>
            <a:lstStyle/>
            <a:p>
              <a:endParaRPr lang="zh-CN" altLang="en-US" dirty="0">
                <a:solidFill>
                  <a:schemeClr val="bg1"/>
                </a:solidFill>
              </a:endParaRPr>
            </a:p>
          </p:txBody>
        </p:sp>
        <p:sp>
          <p:nvSpPr>
            <p:cNvPr id="131" name="TextBox 7"/>
            <p:cNvSpPr txBox="1"/>
            <p:nvPr/>
          </p:nvSpPr>
          <p:spPr>
            <a:xfrm>
              <a:off x="4793852" y="1700506"/>
              <a:ext cx="150682" cy="292388"/>
            </a:xfrm>
            <a:prstGeom prst="rect">
              <a:avLst/>
            </a:prstGeom>
            <a:noFill/>
          </p:spPr>
          <p:txBody>
            <a:bodyPr wrap="none" lIns="0" tIns="0" rIns="0" bIns="0" rtlCol="0">
              <a:spAutoFit/>
            </a:bodyPr>
            <a:lstStyle/>
            <a:p>
              <a:r>
                <a:rPr lang="en-US" altLang="zh-CN" sz="2000" b="1" dirty="0">
                  <a:solidFill>
                    <a:srgbClr val="9A2222"/>
                  </a:solidFill>
                  <a:latin typeface="微软雅黑" pitchFamily="34" charset="-122"/>
                  <a:ea typeface="微软雅黑" pitchFamily="34" charset="-122"/>
                </a:rPr>
                <a:t>1</a:t>
              </a:r>
              <a:endParaRPr lang="zh-CN" altLang="en-US" sz="2000" b="1" dirty="0">
                <a:solidFill>
                  <a:srgbClr val="9A2222"/>
                </a:solidFill>
                <a:latin typeface="微软雅黑" pitchFamily="34" charset="-122"/>
                <a:ea typeface="微软雅黑" pitchFamily="34" charset="-122"/>
              </a:endParaRPr>
            </a:p>
          </p:txBody>
        </p:sp>
        <p:sp>
          <p:nvSpPr>
            <p:cNvPr id="132" name="KSO_Shape"/>
            <p:cNvSpPr>
              <a:spLocks/>
            </p:cNvSpPr>
            <p:nvPr/>
          </p:nvSpPr>
          <p:spPr bwMode="auto">
            <a:xfrm flipH="1">
              <a:off x="9644013" y="1670048"/>
              <a:ext cx="279089" cy="360384"/>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lumMod val="95000"/>
              </a:schemeClr>
            </a:solidFill>
            <a:ln>
              <a:noFill/>
            </a:ln>
            <a:extLst/>
          </p:spPr>
          <p:txBody>
            <a:bodyPr lIns="110754" tIns="55377" rIns="110754" bIns="55377" anchor="ctr">
              <a:scene3d>
                <a:camera prst="orthographicFront"/>
                <a:lightRig rig="threePt" dir="t"/>
              </a:scene3d>
              <a:sp3d contourW="12700">
                <a:contourClr>
                  <a:srgbClr val="FFFFFF"/>
                </a:contourClr>
              </a:sp3d>
            </a:bodyPr>
            <a:lstStyle/>
            <a:p>
              <a:pPr algn="ctr">
                <a:defRPr/>
              </a:pPr>
              <a:endParaRPr lang="zh-CN" altLang="en-US">
                <a:solidFill>
                  <a:schemeClr val="bg1"/>
                </a:solidFill>
                <a:ea typeface="宋体" panose="02010600030101010101" pitchFamily="2" charset="-122"/>
              </a:endParaRPr>
            </a:p>
          </p:txBody>
        </p:sp>
      </p:grpSp>
      <p:grpSp>
        <p:nvGrpSpPr>
          <p:cNvPr id="139" name="组合 138"/>
          <p:cNvGrpSpPr/>
          <p:nvPr/>
        </p:nvGrpSpPr>
        <p:grpSpPr>
          <a:xfrm>
            <a:off x="4867569" y="3644147"/>
            <a:ext cx="6018846" cy="541020"/>
            <a:chOff x="4597712" y="3010518"/>
            <a:chExt cx="5699829" cy="511214"/>
          </a:xfrm>
        </p:grpSpPr>
        <p:sp>
          <p:nvSpPr>
            <p:cNvPr id="140" name="Freeform 5"/>
            <p:cNvSpPr>
              <a:spLocks/>
            </p:cNvSpPr>
            <p:nvPr/>
          </p:nvSpPr>
          <p:spPr bwMode="auto">
            <a:xfrm>
              <a:off x="4597712" y="3010518"/>
              <a:ext cx="5699829" cy="511214"/>
            </a:xfrm>
            <a:custGeom>
              <a:avLst/>
              <a:gdLst>
                <a:gd name="T0" fmla="*/ 12255 w 12769"/>
                <a:gd name="T1" fmla="*/ 31 h 1159"/>
                <a:gd name="T2" fmla="*/ 12727 w 12769"/>
                <a:gd name="T3" fmla="*/ 503 h 1159"/>
                <a:gd name="T4" fmla="*/ 12727 w 12769"/>
                <a:gd name="T5" fmla="*/ 656 h 1159"/>
                <a:gd name="T6" fmla="*/ 12255 w 12769"/>
                <a:gd name="T7" fmla="*/ 1128 h 1159"/>
                <a:gd name="T8" fmla="*/ 12180 w 12769"/>
                <a:gd name="T9" fmla="*/ 1159 h 1159"/>
                <a:gd name="T10" fmla="*/ 591 w 12769"/>
                <a:gd name="T11" fmla="*/ 1159 h 1159"/>
                <a:gd name="T12" fmla="*/ 514 w 12769"/>
                <a:gd name="T13" fmla="*/ 1128 h 1159"/>
                <a:gd name="T14" fmla="*/ 42 w 12769"/>
                <a:gd name="T15" fmla="*/ 656 h 1159"/>
                <a:gd name="T16" fmla="*/ 42 w 12769"/>
                <a:gd name="T17" fmla="*/ 503 h 1159"/>
                <a:gd name="T18" fmla="*/ 514 w 12769"/>
                <a:gd name="T19" fmla="*/ 31 h 1159"/>
                <a:gd name="T20" fmla="*/ 591 w 12769"/>
                <a:gd name="T21" fmla="*/ 0 h 1159"/>
                <a:gd name="T22" fmla="*/ 12178 w 12769"/>
                <a:gd name="T23" fmla="*/ 0 h 1159"/>
                <a:gd name="T24" fmla="*/ 12255 w 12769"/>
                <a:gd name="T25" fmla="*/ 31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69" h="1159">
                  <a:moveTo>
                    <a:pt x="12255" y="31"/>
                  </a:moveTo>
                  <a:lnTo>
                    <a:pt x="12727" y="503"/>
                  </a:lnTo>
                  <a:cubicBezTo>
                    <a:pt x="12769" y="545"/>
                    <a:pt x="12769" y="614"/>
                    <a:pt x="12727" y="656"/>
                  </a:cubicBezTo>
                  <a:lnTo>
                    <a:pt x="12255" y="1128"/>
                  </a:lnTo>
                  <a:cubicBezTo>
                    <a:pt x="12235" y="1148"/>
                    <a:pt x="12208" y="1159"/>
                    <a:pt x="12180" y="1159"/>
                  </a:cubicBezTo>
                  <a:lnTo>
                    <a:pt x="591" y="1159"/>
                  </a:lnTo>
                  <a:cubicBezTo>
                    <a:pt x="563" y="1159"/>
                    <a:pt x="535" y="1149"/>
                    <a:pt x="514" y="1128"/>
                  </a:cubicBezTo>
                  <a:lnTo>
                    <a:pt x="42" y="656"/>
                  </a:lnTo>
                  <a:cubicBezTo>
                    <a:pt x="0" y="614"/>
                    <a:pt x="0" y="545"/>
                    <a:pt x="42" y="503"/>
                  </a:cubicBezTo>
                  <a:lnTo>
                    <a:pt x="514" y="31"/>
                  </a:lnTo>
                  <a:cubicBezTo>
                    <a:pt x="535" y="10"/>
                    <a:pt x="563" y="0"/>
                    <a:pt x="591" y="0"/>
                  </a:cubicBezTo>
                  <a:lnTo>
                    <a:pt x="12178" y="0"/>
                  </a:lnTo>
                  <a:cubicBezTo>
                    <a:pt x="12207" y="0"/>
                    <a:pt x="12235" y="11"/>
                    <a:pt x="12255" y="31"/>
                  </a:cubicBezTo>
                  <a:close/>
                </a:path>
              </a:pathLst>
            </a:custGeom>
            <a:solidFill>
              <a:schemeClr val="tx1">
                <a:lumMod val="75000"/>
                <a:lumOff val="25000"/>
              </a:schemeClr>
            </a:solidFill>
            <a:ln w="12700" cap="flat">
              <a:noFill/>
              <a:prstDash val="solid"/>
              <a:miter lim="800000"/>
              <a:headEnd/>
              <a:tailEnd/>
            </a:ln>
            <a:extLst/>
          </p:spPr>
          <p:txBody>
            <a:bodyPr vert="horz" wrap="square" lIns="110754" tIns="55377" rIns="110754" bIns="55377" numCol="1" anchor="t" anchorCtr="0" compatLnSpc="1">
              <a:prstTxWarp prst="textNoShape">
                <a:avLst/>
              </a:prstTxWarp>
            </a:bodyPr>
            <a:lstStyle/>
            <a:p>
              <a:endParaRPr lang="zh-CN" altLang="en-US">
                <a:solidFill>
                  <a:schemeClr val="bg1"/>
                </a:solidFill>
              </a:endParaRPr>
            </a:p>
          </p:txBody>
        </p:sp>
        <p:sp>
          <p:nvSpPr>
            <p:cNvPr id="141" name="TextBox 12"/>
            <p:cNvSpPr txBox="1"/>
            <p:nvPr/>
          </p:nvSpPr>
          <p:spPr>
            <a:xfrm>
              <a:off x="5533485" y="3091633"/>
              <a:ext cx="3481718" cy="36352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zh-CN" altLang="en-US" sz="2500" b="1" dirty="0">
                  <a:solidFill>
                    <a:schemeClr val="bg1">
                      <a:lumMod val="95000"/>
                    </a:schemeClr>
                  </a:solidFill>
                </a:rPr>
                <a:t>数据挖掘的过程</a:t>
              </a:r>
            </a:p>
          </p:txBody>
        </p:sp>
        <p:sp>
          <p:nvSpPr>
            <p:cNvPr id="142" name="Freeform 6"/>
            <p:cNvSpPr>
              <a:spLocks/>
            </p:cNvSpPr>
            <p:nvPr/>
          </p:nvSpPr>
          <p:spPr bwMode="auto">
            <a:xfrm>
              <a:off x="4645597" y="3055519"/>
              <a:ext cx="456082" cy="421211"/>
            </a:xfrm>
            <a:custGeom>
              <a:avLst/>
              <a:gdLst>
                <a:gd name="T0" fmla="*/ 563 w 956"/>
                <a:gd name="T1" fmla="*/ 46 h 956"/>
                <a:gd name="T2" fmla="*/ 910 w 956"/>
                <a:gd name="T3" fmla="*/ 393 h 956"/>
                <a:gd name="T4" fmla="*/ 910 w 956"/>
                <a:gd name="T5" fmla="*/ 563 h 956"/>
                <a:gd name="T6" fmla="*/ 563 w 956"/>
                <a:gd name="T7" fmla="*/ 909 h 956"/>
                <a:gd name="T8" fmla="*/ 393 w 956"/>
                <a:gd name="T9" fmla="*/ 909 h 956"/>
                <a:gd name="T10" fmla="*/ 47 w 956"/>
                <a:gd name="T11" fmla="*/ 563 h 956"/>
                <a:gd name="T12" fmla="*/ 47 w 956"/>
                <a:gd name="T13" fmla="*/ 393 h 956"/>
                <a:gd name="T14" fmla="*/ 393 w 956"/>
                <a:gd name="T15" fmla="*/ 46 h 956"/>
                <a:gd name="T16" fmla="*/ 563 w 956"/>
                <a:gd name="T17" fmla="*/ 4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956">
                  <a:moveTo>
                    <a:pt x="563" y="46"/>
                  </a:moveTo>
                  <a:lnTo>
                    <a:pt x="910" y="393"/>
                  </a:lnTo>
                  <a:cubicBezTo>
                    <a:pt x="956" y="439"/>
                    <a:pt x="956" y="516"/>
                    <a:pt x="910" y="563"/>
                  </a:cubicBezTo>
                  <a:lnTo>
                    <a:pt x="563" y="909"/>
                  </a:lnTo>
                  <a:cubicBezTo>
                    <a:pt x="517" y="956"/>
                    <a:pt x="440" y="956"/>
                    <a:pt x="393" y="909"/>
                  </a:cubicBezTo>
                  <a:lnTo>
                    <a:pt x="47" y="563"/>
                  </a:lnTo>
                  <a:cubicBezTo>
                    <a:pt x="0" y="516"/>
                    <a:pt x="0" y="439"/>
                    <a:pt x="47" y="393"/>
                  </a:cubicBezTo>
                  <a:lnTo>
                    <a:pt x="393" y="46"/>
                  </a:lnTo>
                  <a:cubicBezTo>
                    <a:pt x="440" y="0"/>
                    <a:pt x="517" y="0"/>
                    <a:pt x="563" y="46"/>
                  </a:cubicBezTo>
                  <a:close/>
                </a:path>
              </a:pathLst>
            </a:custGeom>
            <a:solidFill>
              <a:schemeClr val="bg1">
                <a:lumMod val="95000"/>
              </a:schemeClr>
            </a:solidFill>
            <a:ln w="12700" cap="flat">
              <a:noFill/>
              <a:prstDash val="solid"/>
              <a:miter lim="800000"/>
              <a:headEnd/>
              <a:tailEnd/>
            </a:ln>
          </p:spPr>
          <p:txBody>
            <a:bodyPr vert="horz" wrap="square" lIns="110754" tIns="55377" rIns="110754" bIns="55377" numCol="1" anchor="t" anchorCtr="0" compatLnSpc="1">
              <a:prstTxWarp prst="textNoShape">
                <a:avLst/>
              </a:prstTxWarp>
            </a:bodyPr>
            <a:lstStyle/>
            <a:p>
              <a:endParaRPr lang="zh-CN" altLang="en-US" dirty="0">
                <a:solidFill>
                  <a:schemeClr val="bg1"/>
                </a:solidFill>
              </a:endParaRPr>
            </a:p>
          </p:txBody>
        </p:sp>
        <p:sp>
          <p:nvSpPr>
            <p:cNvPr id="143" name="TextBox 15"/>
            <p:cNvSpPr txBox="1"/>
            <p:nvPr/>
          </p:nvSpPr>
          <p:spPr>
            <a:xfrm>
              <a:off x="4793852" y="3148870"/>
              <a:ext cx="150682" cy="292388"/>
            </a:xfrm>
            <a:prstGeom prst="rect">
              <a:avLst/>
            </a:prstGeom>
            <a:noFill/>
          </p:spPr>
          <p:txBody>
            <a:bodyPr wrap="none" lIns="0" tIns="0" rIns="0" bIns="0"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3</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144" name="KSO_Shape"/>
            <p:cNvSpPr>
              <a:spLocks/>
            </p:cNvSpPr>
            <p:nvPr/>
          </p:nvSpPr>
          <p:spPr bwMode="auto">
            <a:xfrm>
              <a:off x="9647644" y="3138144"/>
              <a:ext cx="222339" cy="255960"/>
            </a:xfrm>
            <a:custGeom>
              <a:avLst/>
              <a:gdLst>
                <a:gd name="T0" fmla="*/ 1139504 w 1546226"/>
                <a:gd name="T1" fmla="*/ 1893571 h 1979613"/>
                <a:gd name="T2" fmla="*/ 1117260 w 1546226"/>
                <a:gd name="T3" fmla="*/ 1969136 h 1979613"/>
                <a:gd name="T4" fmla="*/ 423882 w 1546226"/>
                <a:gd name="T5" fmla="*/ 1965643 h 1979613"/>
                <a:gd name="T6" fmla="*/ 408946 w 1546226"/>
                <a:gd name="T7" fmla="*/ 1888173 h 1979613"/>
                <a:gd name="T8" fmla="*/ 965201 w 1546226"/>
                <a:gd name="T9" fmla="*/ 1608456 h 1979613"/>
                <a:gd name="T10" fmla="*/ 1020446 w 1546226"/>
                <a:gd name="T11" fmla="*/ 1663701 h 1979613"/>
                <a:gd name="T12" fmla="*/ 977266 w 1546226"/>
                <a:gd name="T13" fmla="*/ 1729106 h 1979613"/>
                <a:gd name="T14" fmla="*/ 536258 w 1546226"/>
                <a:gd name="T15" fmla="*/ 1704658 h 1979613"/>
                <a:gd name="T16" fmla="*/ 543878 w 1546226"/>
                <a:gd name="T17" fmla="*/ 1626236 h 1979613"/>
                <a:gd name="T18" fmla="*/ 859473 w 1546226"/>
                <a:gd name="T19" fmla="*/ 1366838 h 1979613"/>
                <a:gd name="T20" fmla="*/ 895986 w 1546226"/>
                <a:gd name="T21" fmla="*/ 1436370 h 1979613"/>
                <a:gd name="T22" fmla="*/ 835026 w 1546226"/>
                <a:gd name="T23" fmla="*/ 1485900 h 1979613"/>
                <a:gd name="T24" fmla="*/ 652463 w 1546226"/>
                <a:gd name="T25" fmla="*/ 1442403 h 1979613"/>
                <a:gd name="T26" fmla="*/ 681991 w 1546226"/>
                <a:gd name="T27" fmla="*/ 1369695 h 1979613"/>
                <a:gd name="T28" fmla="*/ 1304222 w 1546226"/>
                <a:gd name="T29" fmla="*/ 1188236 h 1979613"/>
                <a:gd name="T30" fmla="*/ 1445365 w 1546226"/>
                <a:gd name="T31" fmla="*/ 1409543 h 1979613"/>
                <a:gd name="T32" fmla="*/ 1521804 w 1546226"/>
                <a:gd name="T33" fmla="*/ 1643532 h 1979613"/>
                <a:gd name="T34" fmla="*/ 1542420 w 1546226"/>
                <a:gd name="T35" fmla="*/ 1979613 h 1979613"/>
                <a:gd name="T36" fmla="*/ 1276311 w 1546226"/>
                <a:gd name="T37" fmla="*/ 1712016 h 1979613"/>
                <a:gd name="T38" fmla="*/ 1209387 w 1546226"/>
                <a:gd name="T39" fmla="*/ 1506880 h 1979613"/>
                <a:gd name="T40" fmla="*/ 1061267 w 1546226"/>
                <a:gd name="T41" fmla="*/ 1303011 h 1979613"/>
                <a:gd name="T42" fmla="*/ 1032087 w 1546226"/>
                <a:gd name="T43" fmla="*/ 1155896 h 1979613"/>
                <a:gd name="T44" fmla="*/ 847726 w 1546226"/>
                <a:gd name="T45" fmla="*/ 496570 h 1979613"/>
                <a:gd name="T46" fmla="*/ 896938 w 1546226"/>
                <a:gd name="T47" fmla="*/ 557212 h 1979613"/>
                <a:gd name="T48" fmla="*/ 847726 w 1546226"/>
                <a:gd name="T49" fmla="*/ 617855 h 1979613"/>
                <a:gd name="T50" fmla="*/ 656908 w 1546226"/>
                <a:gd name="T51" fmla="*/ 586740 h 1979613"/>
                <a:gd name="T52" fmla="*/ 672148 w 1546226"/>
                <a:gd name="T53" fmla="*/ 509270 h 1979613"/>
                <a:gd name="T54" fmla="*/ 988378 w 1546226"/>
                <a:gd name="T55" fmla="*/ 255587 h 1979613"/>
                <a:gd name="T56" fmla="*/ 1017588 w 1546226"/>
                <a:gd name="T57" fmla="*/ 328295 h 1979613"/>
                <a:gd name="T58" fmla="*/ 587375 w 1546226"/>
                <a:gd name="T59" fmla="*/ 371475 h 1979613"/>
                <a:gd name="T60" fmla="*/ 527050 w 1546226"/>
                <a:gd name="T61" fmla="*/ 322262 h 1979613"/>
                <a:gd name="T62" fmla="*/ 563563 w 1546226"/>
                <a:gd name="T63" fmla="*/ 252730 h 1979613"/>
                <a:gd name="T64" fmla="*/ 1543686 w 1546226"/>
                <a:gd name="T65" fmla="*/ 172057 h 1979613"/>
                <a:gd name="T66" fmla="*/ 1479895 w 1546226"/>
                <a:gd name="T67" fmla="*/ 486332 h 1979613"/>
                <a:gd name="T68" fmla="*/ 1310737 w 1546226"/>
                <a:gd name="T69" fmla="*/ 784417 h 1979613"/>
                <a:gd name="T70" fmla="*/ 1144435 w 1546226"/>
                <a:gd name="T71" fmla="*/ 941872 h 1979613"/>
                <a:gd name="T72" fmla="*/ 913707 w 1546226"/>
                <a:gd name="T73" fmla="*/ 1072978 h 1979613"/>
                <a:gd name="T74" fmla="*/ 591894 w 1546226"/>
                <a:gd name="T75" fmla="*/ 1216782 h 1979613"/>
                <a:gd name="T76" fmla="*/ 376083 w 1546226"/>
                <a:gd name="T77" fmla="*/ 1436140 h 1979613"/>
                <a:gd name="T78" fmla="*/ 278650 w 1546226"/>
                <a:gd name="T79" fmla="*/ 1673275 h 1979613"/>
                <a:gd name="T80" fmla="*/ 256752 w 1546226"/>
                <a:gd name="T81" fmla="*/ 1943107 h 1979613"/>
                <a:gd name="T82" fmla="*/ 11425 w 1546226"/>
                <a:gd name="T83" fmla="*/ 1721210 h 1979613"/>
                <a:gd name="T84" fmla="*/ 94893 w 1546226"/>
                <a:gd name="T85" fmla="*/ 1422807 h 1979613"/>
                <a:gd name="T86" fmla="*/ 266908 w 1546226"/>
                <a:gd name="T87" fmla="*/ 1159959 h 1979613"/>
                <a:gd name="T88" fmla="*/ 445904 w 1546226"/>
                <a:gd name="T89" fmla="*/ 1007266 h 1979613"/>
                <a:gd name="T90" fmla="*/ 691866 w 1546226"/>
                <a:gd name="T91" fmla="*/ 883143 h 1979613"/>
                <a:gd name="T92" fmla="*/ 1012409 w 1546226"/>
                <a:gd name="T93" fmla="*/ 720292 h 1979613"/>
                <a:gd name="T94" fmla="*/ 1199340 w 1546226"/>
                <a:gd name="T95" fmla="*/ 492998 h 1979613"/>
                <a:gd name="T96" fmla="*/ 1277730 w 1546226"/>
                <a:gd name="T97" fmla="*/ 259356 h 1979613"/>
                <a:gd name="T98" fmla="*/ 463603 w 1546226"/>
                <a:gd name="T99" fmla="*/ 0 h 1979613"/>
                <a:gd name="T100" fmla="*/ 1141411 w 1546226"/>
                <a:gd name="T101" fmla="*/ 43609 h 1979613"/>
                <a:gd name="T102" fmla="*/ 1112176 w 1546226"/>
                <a:gd name="T103" fmla="*/ 116504 h 1979613"/>
                <a:gd name="T104" fmla="*/ 419433 w 1546226"/>
                <a:gd name="T105" fmla="*/ 105681 h 1979613"/>
                <a:gd name="T106" fmla="*/ 412124 w 1546226"/>
                <a:gd name="T107" fmla="*/ 27693 h 1979613"/>
                <a:gd name="T108" fmla="*/ 256779 w 1546226"/>
                <a:gd name="T109" fmla="*/ 31137 h 1979613"/>
                <a:gd name="T110" fmla="*/ 279287 w 1546226"/>
                <a:gd name="T111" fmla="*/ 311049 h 1979613"/>
                <a:gd name="T112" fmla="*/ 361076 w 1546226"/>
                <a:gd name="T113" fmla="*/ 519156 h 1979613"/>
                <a:gd name="T114" fmla="*/ 530043 w 1546226"/>
                <a:gd name="T115" fmla="*/ 718050 h 1979613"/>
                <a:gd name="T116" fmla="*/ 466323 w 1546226"/>
                <a:gd name="T117" fmla="*/ 850539 h 1979613"/>
                <a:gd name="T118" fmla="*/ 255828 w 1546226"/>
                <a:gd name="T119" fmla="*/ 808600 h 1979613"/>
                <a:gd name="T120" fmla="*/ 108418 w 1546226"/>
                <a:gd name="T121" fmla="*/ 587149 h 1979613"/>
                <a:gd name="T122" fmla="*/ 28214 w 1546226"/>
                <a:gd name="T123" fmla="*/ 353306 h 1979613"/>
                <a:gd name="T124" fmla="*/ 2853 w 1546226"/>
                <a:gd name="T125" fmla="*/ 15886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6226" h="1979613">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chemeClr val="bg1">
                <a:lumMod val="95000"/>
              </a:schemeClr>
            </a:solidFill>
            <a:ln>
              <a:noFill/>
            </a:ln>
            <a:extLst/>
          </p:spPr>
          <p:txBody>
            <a:bodyPr lIns="110754" tIns="55377" rIns="110754" bIns="55377" anchor="ctr">
              <a:scene3d>
                <a:camera prst="orthographicFront"/>
                <a:lightRig rig="threePt" dir="t"/>
              </a:scene3d>
              <a:sp3d contourW="12700">
                <a:contourClr>
                  <a:srgbClr val="FFFFFF"/>
                </a:contourClr>
              </a:sp3d>
            </a:bodyPr>
            <a:lstStyle/>
            <a:p>
              <a:pPr algn="ctr">
                <a:defRPr/>
              </a:pPr>
              <a:endParaRPr lang="zh-CN" altLang="en-US">
                <a:solidFill>
                  <a:schemeClr val="bg1"/>
                </a:solidFill>
                <a:ea typeface="宋体" panose="02010600030101010101" pitchFamily="2" charset="-122"/>
              </a:endParaRPr>
            </a:p>
          </p:txBody>
        </p:sp>
      </p:grpSp>
      <p:grpSp>
        <p:nvGrpSpPr>
          <p:cNvPr id="157" name="组合 156"/>
          <p:cNvGrpSpPr/>
          <p:nvPr/>
        </p:nvGrpSpPr>
        <p:grpSpPr>
          <a:xfrm>
            <a:off x="4867569" y="2652956"/>
            <a:ext cx="6018846" cy="541020"/>
            <a:chOff x="4597712" y="1584494"/>
            <a:chExt cx="5699829" cy="511214"/>
          </a:xfrm>
        </p:grpSpPr>
        <p:sp>
          <p:nvSpPr>
            <p:cNvPr id="158" name="Freeform 5"/>
            <p:cNvSpPr>
              <a:spLocks/>
            </p:cNvSpPr>
            <p:nvPr/>
          </p:nvSpPr>
          <p:spPr bwMode="auto">
            <a:xfrm>
              <a:off x="4597712" y="1584494"/>
              <a:ext cx="5699829" cy="511214"/>
            </a:xfrm>
            <a:custGeom>
              <a:avLst/>
              <a:gdLst>
                <a:gd name="T0" fmla="*/ 12255 w 12769"/>
                <a:gd name="T1" fmla="*/ 31 h 1159"/>
                <a:gd name="T2" fmla="*/ 12727 w 12769"/>
                <a:gd name="T3" fmla="*/ 503 h 1159"/>
                <a:gd name="T4" fmla="*/ 12727 w 12769"/>
                <a:gd name="T5" fmla="*/ 656 h 1159"/>
                <a:gd name="T6" fmla="*/ 12255 w 12769"/>
                <a:gd name="T7" fmla="*/ 1128 h 1159"/>
                <a:gd name="T8" fmla="*/ 12180 w 12769"/>
                <a:gd name="T9" fmla="*/ 1159 h 1159"/>
                <a:gd name="T10" fmla="*/ 591 w 12769"/>
                <a:gd name="T11" fmla="*/ 1159 h 1159"/>
                <a:gd name="T12" fmla="*/ 514 w 12769"/>
                <a:gd name="T13" fmla="*/ 1128 h 1159"/>
                <a:gd name="T14" fmla="*/ 42 w 12769"/>
                <a:gd name="T15" fmla="*/ 656 h 1159"/>
                <a:gd name="T16" fmla="*/ 42 w 12769"/>
                <a:gd name="T17" fmla="*/ 503 h 1159"/>
                <a:gd name="T18" fmla="*/ 514 w 12769"/>
                <a:gd name="T19" fmla="*/ 31 h 1159"/>
                <a:gd name="T20" fmla="*/ 591 w 12769"/>
                <a:gd name="T21" fmla="*/ 0 h 1159"/>
                <a:gd name="T22" fmla="*/ 12178 w 12769"/>
                <a:gd name="T23" fmla="*/ 0 h 1159"/>
                <a:gd name="T24" fmla="*/ 12255 w 12769"/>
                <a:gd name="T25" fmla="*/ 31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69" h="1159">
                  <a:moveTo>
                    <a:pt x="12255" y="31"/>
                  </a:moveTo>
                  <a:lnTo>
                    <a:pt x="12727" y="503"/>
                  </a:lnTo>
                  <a:cubicBezTo>
                    <a:pt x="12769" y="545"/>
                    <a:pt x="12769" y="614"/>
                    <a:pt x="12727" y="656"/>
                  </a:cubicBezTo>
                  <a:lnTo>
                    <a:pt x="12255" y="1128"/>
                  </a:lnTo>
                  <a:cubicBezTo>
                    <a:pt x="12235" y="1148"/>
                    <a:pt x="12208" y="1159"/>
                    <a:pt x="12180" y="1159"/>
                  </a:cubicBezTo>
                  <a:lnTo>
                    <a:pt x="591" y="1159"/>
                  </a:lnTo>
                  <a:cubicBezTo>
                    <a:pt x="563" y="1159"/>
                    <a:pt x="535" y="1149"/>
                    <a:pt x="514" y="1128"/>
                  </a:cubicBezTo>
                  <a:lnTo>
                    <a:pt x="42" y="656"/>
                  </a:lnTo>
                  <a:cubicBezTo>
                    <a:pt x="0" y="614"/>
                    <a:pt x="0" y="545"/>
                    <a:pt x="42" y="503"/>
                  </a:cubicBezTo>
                  <a:lnTo>
                    <a:pt x="514" y="31"/>
                  </a:lnTo>
                  <a:cubicBezTo>
                    <a:pt x="535" y="10"/>
                    <a:pt x="563" y="0"/>
                    <a:pt x="591" y="0"/>
                  </a:cubicBezTo>
                  <a:lnTo>
                    <a:pt x="12178" y="0"/>
                  </a:lnTo>
                  <a:cubicBezTo>
                    <a:pt x="12207" y="0"/>
                    <a:pt x="12235" y="11"/>
                    <a:pt x="12255" y="31"/>
                  </a:cubicBezTo>
                  <a:close/>
                </a:path>
              </a:pathLst>
            </a:custGeom>
            <a:solidFill>
              <a:schemeClr val="tx1">
                <a:lumMod val="75000"/>
                <a:lumOff val="25000"/>
              </a:schemeClr>
            </a:solidFill>
            <a:ln w="12700" cap="flat">
              <a:noFill/>
              <a:prstDash val="solid"/>
              <a:miter lim="800000"/>
              <a:headEnd/>
              <a:tailEnd/>
            </a:ln>
            <a:extLst/>
          </p:spPr>
          <p:txBody>
            <a:bodyPr vert="horz" wrap="square" lIns="110754" tIns="55377" rIns="110754" bIns="55377" numCol="1" anchor="t" anchorCtr="0" compatLnSpc="1">
              <a:prstTxWarp prst="textNoShape">
                <a:avLst/>
              </a:prstTxWarp>
            </a:bodyPr>
            <a:lstStyle/>
            <a:p>
              <a:endParaRPr lang="zh-CN" altLang="en-US">
                <a:solidFill>
                  <a:schemeClr val="bg1"/>
                </a:solidFill>
              </a:endParaRPr>
            </a:p>
          </p:txBody>
        </p:sp>
        <p:sp>
          <p:nvSpPr>
            <p:cNvPr id="159" name="TextBox 48"/>
            <p:cNvSpPr txBox="1"/>
            <p:nvPr/>
          </p:nvSpPr>
          <p:spPr>
            <a:xfrm>
              <a:off x="5533483" y="1665608"/>
              <a:ext cx="3497952" cy="36352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zh-CN" altLang="en-US" sz="2500" b="1" dirty="0">
                  <a:solidFill>
                    <a:schemeClr val="bg1">
                      <a:lumMod val="95000"/>
                    </a:schemeClr>
                  </a:solidFill>
                </a:rPr>
                <a:t>数据挖掘的工具</a:t>
              </a:r>
            </a:p>
          </p:txBody>
        </p:sp>
        <p:sp>
          <p:nvSpPr>
            <p:cNvPr id="160" name="Freeform 6"/>
            <p:cNvSpPr>
              <a:spLocks/>
            </p:cNvSpPr>
            <p:nvPr/>
          </p:nvSpPr>
          <p:spPr bwMode="auto">
            <a:xfrm>
              <a:off x="4645597" y="1629495"/>
              <a:ext cx="456082" cy="421211"/>
            </a:xfrm>
            <a:custGeom>
              <a:avLst/>
              <a:gdLst>
                <a:gd name="T0" fmla="*/ 563 w 956"/>
                <a:gd name="T1" fmla="*/ 46 h 956"/>
                <a:gd name="T2" fmla="*/ 910 w 956"/>
                <a:gd name="T3" fmla="*/ 393 h 956"/>
                <a:gd name="T4" fmla="*/ 910 w 956"/>
                <a:gd name="T5" fmla="*/ 563 h 956"/>
                <a:gd name="T6" fmla="*/ 563 w 956"/>
                <a:gd name="T7" fmla="*/ 909 h 956"/>
                <a:gd name="T8" fmla="*/ 393 w 956"/>
                <a:gd name="T9" fmla="*/ 909 h 956"/>
                <a:gd name="T10" fmla="*/ 47 w 956"/>
                <a:gd name="T11" fmla="*/ 563 h 956"/>
                <a:gd name="T12" fmla="*/ 47 w 956"/>
                <a:gd name="T13" fmla="*/ 393 h 956"/>
                <a:gd name="T14" fmla="*/ 393 w 956"/>
                <a:gd name="T15" fmla="*/ 46 h 956"/>
                <a:gd name="T16" fmla="*/ 563 w 956"/>
                <a:gd name="T17" fmla="*/ 4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956">
                  <a:moveTo>
                    <a:pt x="563" y="46"/>
                  </a:moveTo>
                  <a:lnTo>
                    <a:pt x="910" y="393"/>
                  </a:lnTo>
                  <a:cubicBezTo>
                    <a:pt x="956" y="439"/>
                    <a:pt x="956" y="516"/>
                    <a:pt x="910" y="563"/>
                  </a:cubicBezTo>
                  <a:lnTo>
                    <a:pt x="563" y="909"/>
                  </a:lnTo>
                  <a:cubicBezTo>
                    <a:pt x="517" y="956"/>
                    <a:pt x="440" y="956"/>
                    <a:pt x="393" y="909"/>
                  </a:cubicBezTo>
                  <a:lnTo>
                    <a:pt x="47" y="563"/>
                  </a:lnTo>
                  <a:cubicBezTo>
                    <a:pt x="0" y="516"/>
                    <a:pt x="0" y="439"/>
                    <a:pt x="47" y="393"/>
                  </a:cubicBezTo>
                  <a:lnTo>
                    <a:pt x="393" y="46"/>
                  </a:lnTo>
                  <a:cubicBezTo>
                    <a:pt x="440" y="0"/>
                    <a:pt x="517" y="0"/>
                    <a:pt x="563" y="46"/>
                  </a:cubicBezTo>
                  <a:close/>
                </a:path>
              </a:pathLst>
            </a:custGeom>
            <a:solidFill>
              <a:schemeClr val="bg1">
                <a:lumMod val="95000"/>
              </a:schemeClr>
            </a:solidFill>
            <a:ln w="12700" cap="flat">
              <a:noFill/>
              <a:prstDash val="solid"/>
              <a:miter lim="800000"/>
              <a:headEnd/>
              <a:tailEnd/>
            </a:ln>
          </p:spPr>
          <p:txBody>
            <a:bodyPr vert="horz" wrap="square" lIns="110754" tIns="55377" rIns="110754" bIns="55377" numCol="1" anchor="t" anchorCtr="0" compatLnSpc="1">
              <a:prstTxWarp prst="textNoShape">
                <a:avLst/>
              </a:prstTxWarp>
            </a:bodyPr>
            <a:lstStyle/>
            <a:p>
              <a:endParaRPr lang="zh-CN" altLang="en-US" dirty="0">
                <a:solidFill>
                  <a:schemeClr val="bg1"/>
                </a:solidFill>
              </a:endParaRPr>
            </a:p>
          </p:txBody>
        </p:sp>
        <p:sp>
          <p:nvSpPr>
            <p:cNvPr id="161" name="TextBox 50"/>
            <p:cNvSpPr txBox="1"/>
            <p:nvPr/>
          </p:nvSpPr>
          <p:spPr>
            <a:xfrm>
              <a:off x="4793852" y="1700506"/>
              <a:ext cx="150682" cy="292388"/>
            </a:xfrm>
            <a:prstGeom prst="rect">
              <a:avLst/>
            </a:prstGeom>
            <a:noFill/>
          </p:spPr>
          <p:txBody>
            <a:bodyPr wrap="none" lIns="0" tIns="0" rIns="0" bIns="0"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2</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162" name="KSO_Shape"/>
            <p:cNvSpPr>
              <a:spLocks/>
            </p:cNvSpPr>
            <p:nvPr/>
          </p:nvSpPr>
          <p:spPr bwMode="auto">
            <a:xfrm>
              <a:off x="9615639" y="1670049"/>
              <a:ext cx="286351" cy="360384"/>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lumMod val="95000"/>
              </a:schemeClr>
            </a:solidFill>
            <a:ln>
              <a:noFill/>
            </a:ln>
            <a:extLst/>
          </p:spPr>
          <p:txBody>
            <a:bodyPr lIns="110754" tIns="55377" rIns="110754" bIns="55377" anchor="ctr">
              <a:scene3d>
                <a:camera prst="orthographicFront"/>
                <a:lightRig rig="threePt" dir="t"/>
              </a:scene3d>
              <a:sp3d contourW="12700">
                <a:contourClr>
                  <a:srgbClr val="FFFFFF"/>
                </a:contourClr>
              </a:sp3d>
            </a:bodyPr>
            <a:lstStyle/>
            <a:p>
              <a:pPr algn="ctr">
                <a:defRPr/>
              </a:pPr>
              <a:endParaRPr lang="zh-CN" altLang="en-US">
                <a:solidFill>
                  <a:schemeClr val="bg1"/>
                </a:solidFill>
                <a:ea typeface="宋体" panose="02010600030101010101" pitchFamily="2" charset="-122"/>
              </a:endParaRPr>
            </a:p>
          </p:txBody>
        </p:sp>
      </p:grpSp>
      <p:sp>
        <p:nvSpPr>
          <p:cNvPr id="163" name="椭圆 162"/>
          <p:cNvSpPr/>
          <p:nvPr/>
        </p:nvSpPr>
        <p:spPr>
          <a:xfrm>
            <a:off x="1825235" y="2404877"/>
            <a:ext cx="1932776" cy="1932776"/>
          </a:xfrm>
          <a:prstGeom prst="ellipse">
            <a:avLst/>
          </a:prstGeom>
          <a:solidFill>
            <a:schemeClr val="bg1">
              <a:lumMod val="9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2097615" y="2932028"/>
            <a:ext cx="1734789" cy="784510"/>
          </a:xfrm>
          <a:prstGeom prst="rect">
            <a:avLst/>
          </a:prstGeom>
          <a:effectLst>
            <a:outerShdw blurRad="50800" dist="38100" dir="5400000" algn="t" rotWithShape="0">
              <a:prstClr val="black">
                <a:alpha val="23000"/>
              </a:prstClr>
            </a:outerShdw>
          </a:effectLst>
        </p:spPr>
        <p:txBody>
          <a:bodyPr wrap="square" lIns="121730" tIns="60865" rIns="121730" bIns="60865">
            <a:spAutoFit/>
          </a:bodyPr>
          <a:lstStyle/>
          <a:p>
            <a:pPr defTabSz="1243451"/>
            <a:r>
              <a:rPr lang="zh-CN" altLang="en-US" sz="4299" b="1" dirty="0">
                <a:solidFill>
                  <a:srgbClr val="9A222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内 容</a:t>
            </a:r>
            <a:endParaRPr lang="zh-CN" altLang="en-US" sz="4299" b="1" dirty="0">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65"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rot="611578">
            <a:off x="-2277521" y="2696816"/>
            <a:ext cx="4612838" cy="3759060"/>
          </a:xfrm>
          <a:prstGeom prst="rect">
            <a:avLst/>
          </a:prstGeom>
        </p:spPr>
      </p:pic>
      <p:cxnSp>
        <p:nvCxnSpPr>
          <p:cNvPr id="52" name="直接连接符 51"/>
          <p:cNvCxnSpPr/>
          <p:nvPr/>
        </p:nvCxnSpPr>
        <p:spPr>
          <a:xfrm>
            <a:off x="-13700" y="6237877"/>
            <a:ext cx="116461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074687" y="6366844"/>
            <a:ext cx="2031325" cy="338554"/>
          </a:xfrm>
          <a:prstGeom prst="rect">
            <a:avLst/>
          </a:prstGeom>
          <a:noFill/>
        </p:spPr>
        <p:txBody>
          <a:bodyPr wrap="none" rtlCol="0">
            <a:spAutoFit/>
          </a:bodyPr>
          <a:lstStyle/>
          <a:p>
            <a:r>
              <a:rPr lang="zh-CN" altLang="en-US" sz="1600" b="1" dirty="0">
                <a:solidFill>
                  <a:schemeClr val="bg2">
                    <a:lumMod val="25000"/>
                  </a:schemeClr>
                </a:solidFill>
                <a:latin typeface="微软雅黑" pitchFamily="34" charset="-122"/>
                <a:ea typeface="微软雅黑" pitchFamily="34" charset="-122"/>
              </a:rPr>
              <a:t>数据挖掘与机器学习</a:t>
            </a:r>
            <a:endParaRPr lang="en-US" altLang="zh-CN" sz="1600" b="1" dirty="0">
              <a:solidFill>
                <a:schemeClr val="bg2">
                  <a:lumMod val="25000"/>
                </a:schemeClr>
              </a:solidFill>
              <a:latin typeface="微软雅黑" pitchFamily="34" charset="-122"/>
              <a:ea typeface="微软雅黑" pitchFamily="34" charset="-122"/>
            </a:endParaRPr>
          </a:p>
        </p:txBody>
      </p:sp>
      <p:grpSp>
        <p:nvGrpSpPr>
          <p:cNvPr id="41" name="组合 40"/>
          <p:cNvGrpSpPr/>
          <p:nvPr/>
        </p:nvGrpSpPr>
        <p:grpSpPr>
          <a:xfrm>
            <a:off x="4888317" y="4569337"/>
            <a:ext cx="6018846" cy="541020"/>
            <a:chOff x="4597712" y="1584494"/>
            <a:chExt cx="5699829" cy="511214"/>
          </a:xfrm>
        </p:grpSpPr>
        <p:sp>
          <p:nvSpPr>
            <p:cNvPr id="42" name="Freeform 5"/>
            <p:cNvSpPr>
              <a:spLocks/>
            </p:cNvSpPr>
            <p:nvPr/>
          </p:nvSpPr>
          <p:spPr bwMode="auto">
            <a:xfrm>
              <a:off x="4597712" y="1584494"/>
              <a:ext cx="5699829" cy="511214"/>
            </a:xfrm>
            <a:custGeom>
              <a:avLst/>
              <a:gdLst>
                <a:gd name="T0" fmla="*/ 12255 w 12769"/>
                <a:gd name="T1" fmla="*/ 31 h 1159"/>
                <a:gd name="T2" fmla="*/ 12727 w 12769"/>
                <a:gd name="T3" fmla="*/ 503 h 1159"/>
                <a:gd name="T4" fmla="*/ 12727 w 12769"/>
                <a:gd name="T5" fmla="*/ 656 h 1159"/>
                <a:gd name="T6" fmla="*/ 12255 w 12769"/>
                <a:gd name="T7" fmla="*/ 1128 h 1159"/>
                <a:gd name="T8" fmla="*/ 12180 w 12769"/>
                <a:gd name="T9" fmla="*/ 1159 h 1159"/>
                <a:gd name="T10" fmla="*/ 591 w 12769"/>
                <a:gd name="T11" fmla="*/ 1159 h 1159"/>
                <a:gd name="T12" fmla="*/ 514 w 12769"/>
                <a:gd name="T13" fmla="*/ 1128 h 1159"/>
                <a:gd name="T14" fmla="*/ 42 w 12769"/>
                <a:gd name="T15" fmla="*/ 656 h 1159"/>
                <a:gd name="T16" fmla="*/ 42 w 12769"/>
                <a:gd name="T17" fmla="*/ 503 h 1159"/>
                <a:gd name="T18" fmla="*/ 514 w 12769"/>
                <a:gd name="T19" fmla="*/ 31 h 1159"/>
                <a:gd name="T20" fmla="*/ 591 w 12769"/>
                <a:gd name="T21" fmla="*/ 0 h 1159"/>
                <a:gd name="T22" fmla="*/ 12178 w 12769"/>
                <a:gd name="T23" fmla="*/ 0 h 1159"/>
                <a:gd name="T24" fmla="*/ 12255 w 12769"/>
                <a:gd name="T25" fmla="*/ 31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69" h="1159">
                  <a:moveTo>
                    <a:pt x="12255" y="31"/>
                  </a:moveTo>
                  <a:lnTo>
                    <a:pt x="12727" y="503"/>
                  </a:lnTo>
                  <a:cubicBezTo>
                    <a:pt x="12769" y="545"/>
                    <a:pt x="12769" y="614"/>
                    <a:pt x="12727" y="656"/>
                  </a:cubicBezTo>
                  <a:lnTo>
                    <a:pt x="12255" y="1128"/>
                  </a:lnTo>
                  <a:cubicBezTo>
                    <a:pt x="12235" y="1148"/>
                    <a:pt x="12208" y="1159"/>
                    <a:pt x="12180" y="1159"/>
                  </a:cubicBezTo>
                  <a:lnTo>
                    <a:pt x="591" y="1159"/>
                  </a:lnTo>
                  <a:cubicBezTo>
                    <a:pt x="563" y="1159"/>
                    <a:pt x="535" y="1149"/>
                    <a:pt x="514" y="1128"/>
                  </a:cubicBezTo>
                  <a:lnTo>
                    <a:pt x="42" y="656"/>
                  </a:lnTo>
                  <a:cubicBezTo>
                    <a:pt x="0" y="614"/>
                    <a:pt x="0" y="545"/>
                    <a:pt x="42" y="503"/>
                  </a:cubicBezTo>
                  <a:lnTo>
                    <a:pt x="514" y="31"/>
                  </a:lnTo>
                  <a:cubicBezTo>
                    <a:pt x="535" y="10"/>
                    <a:pt x="563" y="0"/>
                    <a:pt x="591" y="0"/>
                  </a:cubicBezTo>
                  <a:lnTo>
                    <a:pt x="12178" y="0"/>
                  </a:lnTo>
                  <a:cubicBezTo>
                    <a:pt x="12207" y="0"/>
                    <a:pt x="12235" y="11"/>
                    <a:pt x="12255" y="31"/>
                  </a:cubicBezTo>
                  <a:close/>
                </a:path>
              </a:pathLst>
            </a:custGeom>
            <a:solidFill>
              <a:schemeClr val="tx1">
                <a:lumMod val="75000"/>
                <a:lumOff val="25000"/>
              </a:schemeClr>
            </a:solidFill>
            <a:ln w="12700" cap="flat">
              <a:noFill/>
              <a:prstDash val="solid"/>
              <a:miter lim="800000"/>
              <a:headEnd/>
              <a:tailEnd/>
            </a:ln>
            <a:extLst/>
          </p:spPr>
          <p:txBody>
            <a:bodyPr vert="horz" wrap="square" lIns="110754" tIns="55377" rIns="110754" bIns="55377" numCol="1" anchor="t" anchorCtr="0" compatLnSpc="1">
              <a:prstTxWarp prst="textNoShape">
                <a:avLst/>
              </a:prstTxWarp>
            </a:bodyPr>
            <a:lstStyle/>
            <a:p>
              <a:endParaRPr lang="zh-CN" altLang="en-US">
                <a:solidFill>
                  <a:schemeClr val="bg1"/>
                </a:solidFill>
              </a:endParaRPr>
            </a:p>
          </p:txBody>
        </p:sp>
        <p:sp>
          <p:nvSpPr>
            <p:cNvPr id="43" name="TextBox 48"/>
            <p:cNvSpPr txBox="1"/>
            <p:nvPr/>
          </p:nvSpPr>
          <p:spPr>
            <a:xfrm>
              <a:off x="5533483" y="1665608"/>
              <a:ext cx="3497952" cy="363526"/>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r>
                <a:rPr lang="zh-CN" altLang="en-US" sz="2500" b="1" dirty="0">
                  <a:solidFill>
                    <a:schemeClr val="bg1">
                      <a:lumMod val="95000"/>
                    </a:schemeClr>
                  </a:solidFill>
                </a:rPr>
                <a:t>机器学习导论</a:t>
              </a:r>
            </a:p>
          </p:txBody>
        </p:sp>
        <p:sp>
          <p:nvSpPr>
            <p:cNvPr id="44" name="Freeform 6"/>
            <p:cNvSpPr>
              <a:spLocks/>
            </p:cNvSpPr>
            <p:nvPr/>
          </p:nvSpPr>
          <p:spPr bwMode="auto">
            <a:xfrm>
              <a:off x="4645597" y="1629495"/>
              <a:ext cx="456082" cy="421211"/>
            </a:xfrm>
            <a:custGeom>
              <a:avLst/>
              <a:gdLst>
                <a:gd name="T0" fmla="*/ 563 w 956"/>
                <a:gd name="T1" fmla="*/ 46 h 956"/>
                <a:gd name="T2" fmla="*/ 910 w 956"/>
                <a:gd name="T3" fmla="*/ 393 h 956"/>
                <a:gd name="T4" fmla="*/ 910 w 956"/>
                <a:gd name="T5" fmla="*/ 563 h 956"/>
                <a:gd name="T6" fmla="*/ 563 w 956"/>
                <a:gd name="T7" fmla="*/ 909 h 956"/>
                <a:gd name="T8" fmla="*/ 393 w 956"/>
                <a:gd name="T9" fmla="*/ 909 h 956"/>
                <a:gd name="T10" fmla="*/ 47 w 956"/>
                <a:gd name="T11" fmla="*/ 563 h 956"/>
                <a:gd name="T12" fmla="*/ 47 w 956"/>
                <a:gd name="T13" fmla="*/ 393 h 956"/>
                <a:gd name="T14" fmla="*/ 393 w 956"/>
                <a:gd name="T15" fmla="*/ 46 h 956"/>
                <a:gd name="T16" fmla="*/ 563 w 956"/>
                <a:gd name="T17" fmla="*/ 46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956">
                  <a:moveTo>
                    <a:pt x="563" y="46"/>
                  </a:moveTo>
                  <a:lnTo>
                    <a:pt x="910" y="393"/>
                  </a:lnTo>
                  <a:cubicBezTo>
                    <a:pt x="956" y="439"/>
                    <a:pt x="956" y="516"/>
                    <a:pt x="910" y="563"/>
                  </a:cubicBezTo>
                  <a:lnTo>
                    <a:pt x="563" y="909"/>
                  </a:lnTo>
                  <a:cubicBezTo>
                    <a:pt x="517" y="956"/>
                    <a:pt x="440" y="956"/>
                    <a:pt x="393" y="909"/>
                  </a:cubicBezTo>
                  <a:lnTo>
                    <a:pt x="47" y="563"/>
                  </a:lnTo>
                  <a:cubicBezTo>
                    <a:pt x="0" y="516"/>
                    <a:pt x="0" y="439"/>
                    <a:pt x="47" y="393"/>
                  </a:cubicBezTo>
                  <a:lnTo>
                    <a:pt x="393" y="46"/>
                  </a:lnTo>
                  <a:cubicBezTo>
                    <a:pt x="440" y="0"/>
                    <a:pt x="517" y="0"/>
                    <a:pt x="563" y="46"/>
                  </a:cubicBezTo>
                  <a:close/>
                </a:path>
              </a:pathLst>
            </a:custGeom>
            <a:solidFill>
              <a:schemeClr val="bg1">
                <a:lumMod val="95000"/>
              </a:schemeClr>
            </a:solidFill>
            <a:ln w="12700" cap="flat">
              <a:noFill/>
              <a:prstDash val="solid"/>
              <a:miter lim="800000"/>
              <a:headEnd/>
              <a:tailEnd/>
            </a:ln>
          </p:spPr>
          <p:txBody>
            <a:bodyPr vert="horz" wrap="square" lIns="110754" tIns="55377" rIns="110754" bIns="55377" numCol="1" anchor="t" anchorCtr="0" compatLnSpc="1">
              <a:prstTxWarp prst="textNoShape">
                <a:avLst/>
              </a:prstTxWarp>
            </a:bodyPr>
            <a:lstStyle/>
            <a:p>
              <a:endParaRPr lang="zh-CN" altLang="en-US" dirty="0">
                <a:solidFill>
                  <a:schemeClr val="bg1"/>
                </a:solidFill>
              </a:endParaRPr>
            </a:p>
          </p:txBody>
        </p:sp>
        <p:sp>
          <p:nvSpPr>
            <p:cNvPr id="45" name="TextBox 50"/>
            <p:cNvSpPr txBox="1"/>
            <p:nvPr/>
          </p:nvSpPr>
          <p:spPr>
            <a:xfrm>
              <a:off x="4793852" y="1700506"/>
              <a:ext cx="150682" cy="292388"/>
            </a:xfrm>
            <a:prstGeom prst="rect">
              <a:avLst/>
            </a:prstGeom>
            <a:noFill/>
          </p:spPr>
          <p:txBody>
            <a:bodyPr wrap="none" lIns="0" tIns="0" rIns="0" bIns="0" rtlCol="0">
              <a:spAutoFit/>
            </a:bodyPr>
            <a:lstStyle/>
            <a:p>
              <a:r>
                <a:rPr lang="en-US" altLang="zh-CN" sz="2000" b="1" dirty="0">
                  <a:solidFill>
                    <a:schemeClr val="tx1">
                      <a:lumMod val="75000"/>
                      <a:lumOff val="25000"/>
                    </a:schemeClr>
                  </a:solidFill>
                  <a:latin typeface="微软雅黑" pitchFamily="34" charset="-122"/>
                  <a:ea typeface="微软雅黑" pitchFamily="34" charset="-122"/>
                </a:rPr>
                <a:t>4</a:t>
              </a:r>
              <a:endParaRPr lang="zh-CN" altLang="en-US" sz="2000" b="1" dirty="0">
                <a:solidFill>
                  <a:schemeClr val="tx1">
                    <a:lumMod val="75000"/>
                    <a:lumOff val="25000"/>
                  </a:schemeClr>
                </a:solidFill>
                <a:latin typeface="微软雅黑" pitchFamily="34" charset="-122"/>
                <a:ea typeface="微软雅黑" pitchFamily="34" charset="-122"/>
              </a:endParaRPr>
            </a:p>
          </p:txBody>
        </p:sp>
        <p:sp>
          <p:nvSpPr>
            <p:cNvPr id="46" name="KSO_Shape"/>
            <p:cNvSpPr>
              <a:spLocks/>
            </p:cNvSpPr>
            <p:nvPr/>
          </p:nvSpPr>
          <p:spPr bwMode="auto">
            <a:xfrm>
              <a:off x="9615639" y="1670049"/>
              <a:ext cx="286351" cy="360384"/>
            </a:xfrm>
            <a:custGeom>
              <a:avLst/>
              <a:gdLst>
                <a:gd name="T0" fmla="*/ 2147483646 w 4228"/>
                <a:gd name="T1" fmla="*/ 2147483646 h 5910"/>
                <a:gd name="T2" fmla="*/ 2147483646 w 4228"/>
                <a:gd name="T3" fmla="*/ 2147483646 h 5910"/>
                <a:gd name="T4" fmla="*/ 2147483646 w 4228"/>
                <a:gd name="T5" fmla="*/ 2147483646 h 5910"/>
                <a:gd name="T6" fmla="*/ 2147483646 w 4228"/>
                <a:gd name="T7" fmla="*/ 2147483646 h 5910"/>
                <a:gd name="T8" fmla="*/ 2147483646 w 4228"/>
                <a:gd name="T9" fmla="*/ 736754076 h 5910"/>
                <a:gd name="T10" fmla="*/ 2147483646 w 4228"/>
                <a:gd name="T11" fmla="*/ 468900117 h 5910"/>
                <a:gd name="T12" fmla="*/ 2147483646 w 4228"/>
                <a:gd name="T13" fmla="*/ 2147483646 h 5910"/>
                <a:gd name="T14" fmla="*/ 2147483646 w 4228"/>
                <a:gd name="T15" fmla="*/ 2147483646 h 5910"/>
                <a:gd name="T16" fmla="*/ 769768890 w 4228"/>
                <a:gd name="T17" fmla="*/ 2147483646 h 5910"/>
                <a:gd name="T18" fmla="*/ 502005176 w 4228"/>
                <a:gd name="T19" fmla="*/ 2147483646 h 5910"/>
                <a:gd name="T20" fmla="*/ 2147483646 w 4228"/>
                <a:gd name="T21" fmla="*/ 2147483646 h 5910"/>
                <a:gd name="T22" fmla="*/ 2147483646 w 4228"/>
                <a:gd name="T23" fmla="*/ 2147483646 h 5910"/>
                <a:gd name="T24" fmla="*/ 2147483646 w 4228"/>
                <a:gd name="T25" fmla="*/ 2147483646 h 5910"/>
                <a:gd name="T26" fmla="*/ 2147483646 w 4228"/>
                <a:gd name="T27" fmla="*/ 2147483646 h 5910"/>
                <a:gd name="T28" fmla="*/ 2147483646 w 4228"/>
                <a:gd name="T29" fmla="*/ 2147483646 h 5910"/>
                <a:gd name="T30" fmla="*/ 2147483646 w 4228"/>
                <a:gd name="T31" fmla="*/ 2147483646 h 5910"/>
                <a:gd name="T32" fmla="*/ 2147483646 w 4228"/>
                <a:gd name="T33" fmla="*/ 2147483646 h 5910"/>
                <a:gd name="T34" fmla="*/ 2147483646 w 4228"/>
                <a:gd name="T35" fmla="*/ 2147483646 h 5910"/>
                <a:gd name="T36" fmla="*/ 2147483646 w 4228"/>
                <a:gd name="T37" fmla="*/ 2147483646 h 5910"/>
                <a:gd name="T38" fmla="*/ 2147483646 w 4228"/>
                <a:gd name="T39" fmla="*/ 2147483646 h 5910"/>
                <a:gd name="T40" fmla="*/ 2147483646 w 4228"/>
                <a:gd name="T41" fmla="*/ 2147483646 h 5910"/>
                <a:gd name="T42" fmla="*/ 2147483646 w 4228"/>
                <a:gd name="T43" fmla="*/ 2147483646 h 5910"/>
                <a:gd name="T44" fmla="*/ 2147483646 w 4228"/>
                <a:gd name="T45" fmla="*/ 2147483646 h 5910"/>
                <a:gd name="T46" fmla="*/ 2147483646 w 4228"/>
                <a:gd name="T47" fmla="*/ 2147483646 h 5910"/>
                <a:gd name="T48" fmla="*/ 2147483646 w 4228"/>
                <a:gd name="T49" fmla="*/ 2147483646 h 5910"/>
                <a:gd name="T50" fmla="*/ 2147483646 w 4228"/>
                <a:gd name="T51" fmla="*/ 2147483646 h 5910"/>
                <a:gd name="T52" fmla="*/ 2147483646 w 4228"/>
                <a:gd name="T53" fmla="*/ 2147483646 h 5910"/>
                <a:gd name="T54" fmla="*/ 2147483646 w 4228"/>
                <a:gd name="T55" fmla="*/ 2147483646 h 5910"/>
                <a:gd name="T56" fmla="*/ 2147483646 w 4228"/>
                <a:gd name="T57" fmla="*/ 2147483646 h 5910"/>
                <a:gd name="T58" fmla="*/ 2147483646 w 4228"/>
                <a:gd name="T59" fmla="*/ 2147483646 h 5910"/>
                <a:gd name="T60" fmla="*/ 2147483646 w 4228"/>
                <a:gd name="T61" fmla="*/ 2147483646 h 5910"/>
                <a:gd name="T62" fmla="*/ 2147483646 w 4228"/>
                <a:gd name="T63" fmla="*/ 2147483646 h 5910"/>
                <a:gd name="T64" fmla="*/ 2147483646 w 4228"/>
                <a:gd name="T65" fmla="*/ 2147483646 h 5910"/>
                <a:gd name="T66" fmla="*/ 2147483646 w 4228"/>
                <a:gd name="T67" fmla="*/ 2147483646 h 5910"/>
                <a:gd name="T68" fmla="*/ 2147483646 w 4228"/>
                <a:gd name="T69" fmla="*/ 2147483646 h 5910"/>
                <a:gd name="T70" fmla="*/ 2147483646 w 4228"/>
                <a:gd name="T71" fmla="*/ 2147483646 h 5910"/>
                <a:gd name="T72" fmla="*/ 2147483646 w 4228"/>
                <a:gd name="T73" fmla="*/ 2147483646 h 5910"/>
                <a:gd name="T74" fmla="*/ 2147483646 w 4228"/>
                <a:gd name="T75" fmla="*/ 2147483646 h 5910"/>
                <a:gd name="T76" fmla="*/ 2147483646 w 4228"/>
                <a:gd name="T77" fmla="*/ 2147483646 h 5910"/>
                <a:gd name="T78" fmla="*/ 2147483646 w 4228"/>
                <a:gd name="T79" fmla="*/ 2147483646 h 5910"/>
                <a:gd name="T80" fmla="*/ 2147483646 w 4228"/>
                <a:gd name="T81" fmla="*/ 2147483646 h 5910"/>
                <a:gd name="T82" fmla="*/ 2147483646 w 4228"/>
                <a:gd name="T83" fmla="*/ 2147483646 h 5910"/>
                <a:gd name="T84" fmla="*/ 2147483646 w 4228"/>
                <a:gd name="T85" fmla="*/ 2147483646 h 5910"/>
                <a:gd name="T86" fmla="*/ 2147483646 w 4228"/>
                <a:gd name="T87" fmla="*/ 2147483646 h 5910"/>
                <a:gd name="T88" fmla="*/ 2147483646 w 4228"/>
                <a:gd name="T89" fmla="*/ 2147483646 h 5910"/>
                <a:gd name="T90" fmla="*/ 2147483646 w 4228"/>
                <a:gd name="T91" fmla="*/ 2147483646 h 5910"/>
                <a:gd name="T92" fmla="*/ 2147483646 w 4228"/>
                <a:gd name="T93" fmla="*/ 2147483646 h 5910"/>
                <a:gd name="T94" fmla="*/ 2147483646 w 4228"/>
                <a:gd name="T95" fmla="*/ 2147483646 h 5910"/>
                <a:gd name="T96" fmla="*/ 2147483646 w 4228"/>
                <a:gd name="T97" fmla="*/ 2147483646 h 5910"/>
                <a:gd name="T98" fmla="*/ 2147483646 w 4228"/>
                <a:gd name="T99" fmla="*/ 2147483646 h 5910"/>
                <a:gd name="T100" fmla="*/ 2147483646 w 4228"/>
                <a:gd name="T101" fmla="*/ 2147483646 h 5910"/>
                <a:gd name="T102" fmla="*/ 2147483646 w 4228"/>
                <a:gd name="T103" fmla="*/ 2147483646 h 5910"/>
                <a:gd name="T104" fmla="*/ 2147483646 w 4228"/>
                <a:gd name="T105" fmla="*/ 2147483646 h 5910"/>
                <a:gd name="T106" fmla="*/ 2147483646 w 4228"/>
                <a:gd name="T107" fmla="*/ 2147483646 h 5910"/>
                <a:gd name="T108" fmla="*/ 2147483646 w 4228"/>
                <a:gd name="T109" fmla="*/ 2147483646 h 5910"/>
                <a:gd name="T110" fmla="*/ 2147483646 w 4228"/>
                <a:gd name="T111" fmla="*/ 2147483646 h 5910"/>
                <a:gd name="T112" fmla="*/ 2147483646 w 4228"/>
                <a:gd name="T113" fmla="*/ 2147483646 h 5910"/>
                <a:gd name="T114" fmla="*/ 2147483646 w 4228"/>
                <a:gd name="T115" fmla="*/ 2147483646 h 5910"/>
                <a:gd name="T116" fmla="*/ 2147483646 w 4228"/>
                <a:gd name="T117" fmla="*/ 2147483646 h 5910"/>
                <a:gd name="T118" fmla="*/ 2147483646 w 4228"/>
                <a:gd name="T119" fmla="*/ 2147483646 h 5910"/>
                <a:gd name="T120" fmla="*/ 2147483646 w 4228"/>
                <a:gd name="T121" fmla="*/ 2147483646 h 591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228" h="5910">
                  <a:moveTo>
                    <a:pt x="3998" y="2785"/>
                  </a:moveTo>
                  <a:lnTo>
                    <a:pt x="3815" y="2602"/>
                  </a:lnTo>
                  <a:lnTo>
                    <a:pt x="2840" y="1627"/>
                  </a:lnTo>
                  <a:lnTo>
                    <a:pt x="3127" y="1341"/>
                  </a:lnTo>
                  <a:lnTo>
                    <a:pt x="3155" y="1312"/>
                  </a:lnTo>
                  <a:lnTo>
                    <a:pt x="3181" y="1282"/>
                  </a:lnTo>
                  <a:lnTo>
                    <a:pt x="3205" y="1251"/>
                  </a:lnTo>
                  <a:lnTo>
                    <a:pt x="3227" y="1219"/>
                  </a:lnTo>
                  <a:lnTo>
                    <a:pt x="3247" y="1185"/>
                  </a:lnTo>
                  <a:lnTo>
                    <a:pt x="3266" y="1151"/>
                  </a:lnTo>
                  <a:lnTo>
                    <a:pt x="3284" y="1116"/>
                  </a:lnTo>
                  <a:lnTo>
                    <a:pt x="3299" y="1081"/>
                  </a:lnTo>
                  <a:lnTo>
                    <a:pt x="3313" y="1046"/>
                  </a:lnTo>
                  <a:lnTo>
                    <a:pt x="3324" y="1009"/>
                  </a:lnTo>
                  <a:lnTo>
                    <a:pt x="3335" y="972"/>
                  </a:lnTo>
                  <a:lnTo>
                    <a:pt x="3342" y="935"/>
                  </a:lnTo>
                  <a:lnTo>
                    <a:pt x="3349" y="898"/>
                  </a:lnTo>
                  <a:lnTo>
                    <a:pt x="3353" y="861"/>
                  </a:lnTo>
                  <a:lnTo>
                    <a:pt x="3356" y="823"/>
                  </a:lnTo>
                  <a:lnTo>
                    <a:pt x="3357" y="786"/>
                  </a:lnTo>
                  <a:lnTo>
                    <a:pt x="3356" y="748"/>
                  </a:lnTo>
                  <a:lnTo>
                    <a:pt x="3353" y="710"/>
                  </a:lnTo>
                  <a:lnTo>
                    <a:pt x="3349" y="673"/>
                  </a:lnTo>
                  <a:lnTo>
                    <a:pt x="3342" y="635"/>
                  </a:lnTo>
                  <a:lnTo>
                    <a:pt x="3335" y="598"/>
                  </a:lnTo>
                  <a:lnTo>
                    <a:pt x="3324" y="562"/>
                  </a:lnTo>
                  <a:lnTo>
                    <a:pt x="3313" y="526"/>
                  </a:lnTo>
                  <a:lnTo>
                    <a:pt x="3299" y="489"/>
                  </a:lnTo>
                  <a:lnTo>
                    <a:pt x="3284" y="455"/>
                  </a:lnTo>
                  <a:lnTo>
                    <a:pt x="3266" y="420"/>
                  </a:lnTo>
                  <a:lnTo>
                    <a:pt x="3247" y="385"/>
                  </a:lnTo>
                  <a:lnTo>
                    <a:pt x="3227" y="353"/>
                  </a:lnTo>
                  <a:lnTo>
                    <a:pt x="3205" y="321"/>
                  </a:lnTo>
                  <a:lnTo>
                    <a:pt x="3181" y="290"/>
                  </a:lnTo>
                  <a:lnTo>
                    <a:pt x="3155" y="258"/>
                  </a:lnTo>
                  <a:lnTo>
                    <a:pt x="3127" y="229"/>
                  </a:lnTo>
                  <a:lnTo>
                    <a:pt x="3097" y="201"/>
                  </a:lnTo>
                  <a:lnTo>
                    <a:pt x="3067" y="176"/>
                  </a:lnTo>
                  <a:lnTo>
                    <a:pt x="3036" y="151"/>
                  </a:lnTo>
                  <a:lnTo>
                    <a:pt x="3003" y="129"/>
                  </a:lnTo>
                  <a:lnTo>
                    <a:pt x="2970" y="108"/>
                  </a:lnTo>
                  <a:lnTo>
                    <a:pt x="2936" y="89"/>
                  </a:lnTo>
                  <a:lnTo>
                    <a:pt x="2902" y="72"/>
                  </a:lnTo>
                  <a:lnTo>
                    <a:pt x="2866" y="56"/>
                  </a:lnTo>
                  <a:lnTo>
                    <a:pt x="2830" y="43"/>
                  </a:lnTo>
                  <a:lnTo>
                    <a:pt x="2795" y="32"/>
                  </a:lnTo>
                  <a:lnTo>
                    <a:pt x="2758" y="22"/>
                  </a:lnTo>
                  <a:lnTo>
                    <a:pt x="2720" y="14"/>
                  </a:lnTo>
                  <a:lnTo>
                    <a:pt x="2683" y="7"/>
                  </a:lnTo>
                  <a:lnTo>
                    <a:pt x="2645" y="3"/>
                  </a:lnTo>
                  <a:lnTo>
                    <a:pt x="2608" y="0"/>
                  </a:lnTo>
                  <a:lnTo>
                    <a:pt x="2570" y="0"/>
                  </a:lnTo>
                  <a:lnTo>
                    <a:pt x="2532" y="0"/>
                  </a:lnTo>
                  <a:lnTo>
                    <a:pt x="2496" y="3"/>
                  </a:lnTo>
                  <a:lnTo>
                    <a:pt x="2458" y="7"/>
                  </a:lnTo>
                  <a:lnTo>
                    <a:pt x="2421" y="14"/>
                  </a:lnTo>
                  <a:lnTo>
                    <a:pt x="2383" y="22"/>
                  </a:lnTo>
                  <a:lnTo>
                    <a:pt x="2346" y="32"/>
                  </a:lnTo>
                  <a:lnTo>
                    <a:pt x="2310" y="43"/>
                  </a:lnTo>
                  <a:lnTo>
                    <a:pt x="2275" y="56"/>
                  </a:lnTo>
                  <a:lnTo>
                    <a:pt x="2239" y="72"/>
                  </a:lnTo>
                  <a:lnTo>
                    <a:pt x="2205" y="89"/>
                  </a:lnTo>
                  <a:lnTo>
                    <a:pt x="2171" y="108"/>
                  </a:lnTo>
                  <a:lnTo>
                    <a:pt x="2138" y="129"/>
                  </a:lnTo>
                  <a:lnTo>
                    <a:pt x="2105" y="151"/>
                  </a:lnTo>
                  <a:lnTo>
                    <a:pt x="2074" y="176"/>
                  </a:lnTo>
                  <a:lnTo>
                    <a:pt x="2044" y="201"/>
                  </a:lnTo>
                  <a:lnTo>
                    <a:pt x="2015" y="229"/>
                  </a:lnTo>
                  <a:lnTo>
                    <a:pt x="301" y="1950"/>
                  </a:lnTo>
                  <a:lnTo>
                    <a:pt x="284" y="1965"/>
                  </a:lnTo>
                  <a:lnTo>
                    <a:pt x="266" y="1980"/>
                  </a:lnTo>
                  <a:lnTo>
                    <a:pt x="248" y="1996"/>
                  </a:lnTo>
                  <a:lnTo>
                    <a:pt x="231" y="2013"/>
                  </a:lnTo>
                  <a:lnTo>
                    <a:pt x="203" y="2042"/>
                  </a:lnTo>
                  <a:lnTo>
                    <a:pt x="177" y="2072"/>
                  </a:lnTo>
                  <a:lnTo>
                    <a:pt x="153" y="2104"/>
                  </a:lnTo>
                  <a:lnTo>
                    <a:pt x="131" y="2135"/>
                  </a:lnTo>
                  <a:lnTo>
                    <a:pt x="110" y="2169"/>
                  </a:lnTo>
                  <a:lnTo>
                    <a:pt x="91" y="2203"/>
                  </a:lnTo>
                  <a:lnTo>
                    <a:pt x="74" y="2238"/>
                  </a:lnTo>
                  <a:lnTo>
                    <a:pt x="58" y="2273"/>
                  </a:lnTo>
                  <a:lnTo>
                    <a:pt x="45" y="2308"/>
                  </a:lnTo>
                  <a:lnTo>
                    <a:pt x="33" y="2345"/>
                  </a:lnTo>
                  <a:lnTo>
                    <a:pt x="23" y="2382"/>
                  </a:lnTo>
                  <a:lnTo>
                    <a:pt x="15" y="2419"/>
                  </a:lnTo>
                  <a:lnTo>
                    <a:pt x="9" y="2456"/>
                  </a:lnTo>
                  <a:lnTo>
                    <a:pt x="5" y="2493"/>
                  </a:lnTo>
                  <a:lnTo>
                    <a:pt x="1" y="2531"/>
                  </a:lnTo>
                  <a:lnTo>
                    <a:pt x="0" y="2569"/>
                  </a:lnTo>
                  <a:lnTo>
                    <a:pt x="1" y="2606"/>
                  </a:lnTo>
                  <a:lnTo>
                    <a:pt x="5" y="2644"/>
                  </a:lnTo>
                  <a:lnTo>
                    <a:pt x="9" y="2681"/>
                  </a:lnTo>
                  <a:lnTo>
                    <a:pt x="15" y="2719"/>
                  </a:lnTo>
                  <a:lnTo>
                    <a:pt x="23" y="2756"/>
                  </a:lnTo>
                  <a:lnTo>
                    <a:pt x="33" y="2792"/>
                  </a:lnTo>
                  <a:lnTo>
                    <a:pt x="45" y="2829"/>
                  </a:lnTo>
                  <a:lnTo>
                    <a:pt x="58" y="2865"/>
                  </a:lnTo>
                  <a:lnTo>
                    <a:pt x="74" y="2899"/>
                  </a:lnTo>
                  <a:lnTo>
                    <a:pt x="91" y="2934"/>
                  </a:lnTo>
                  <a:lnTo>
                    <a:pt x="110" y="2969"/>
                  </a:lnTo>
                  <a:lnTo>
                    <a:pt x="131" y="3001"/>
                  </a:lnTo>
                  <a:lnTo>
                    <a:pt x="153" y="3033"/>
                  </a:lnTo>
                  <a:lnTo>
                    <a:pt x="177" y="3065"/>
                  </a:lnTo>
                  <a:lnTo>
                    <a:pt x="203" y="3096"/>
                  </a:lnTo>
                  <a:lnTo>
                    <a:pt x="231" y="3125"/>
                  </a:lnTo>
                  <a:lnTo>
                    <a:pt x="1388" y="4281"/>
                  </a:lnTo>
                  <a:lnTo>
                    <a:pt x="1102" y="4567"/>
                  </a:lnTo>
                  <a:lnTo>
                    <a:pt x="1075" y="4597"/>
                  </a:lnTo>
                  <a:lnTo>
                    <a:pt x="1048" y="4627"/>
                  </a:lnTo>
                  <a:lnTo>
                    <a:pt x="1024" y="4658"/>
                  </a:lnTo>
                  <a:lnTo>
                    <a:pt x="1001" y="4691"/>
                  </a:lnTo>
                  <a:lnTo>
                    <a:pt x="981" y="4724"/>
                  </a:lnTo>
                  <a:lnTo>
                    <a:pt x="962" y="4758"/>
                  </a:lnTo>
                  <a:lnTo>
                    <a:pt x="945" y="4792"/>
                  </a:lnTo>
                  <a:lnTo>
                    <a:pt x="930" y="4828"/>
                  </a:lnTo>
                  <a:lnTo>
                    <a:pt x="916" y="4864"/>
                  </a:lnTo>
                  <a:lnTo>
                    <a:pt x="904" y="4899"/>
                  </a:lnTo>
                  <a:lnTo>
                    <a:pt x="894" y="4936"/>
                  </a:lnTo>
                  <a:lnTo>
                    <a:pt x="886" y="4973"/>
                  </a:lnTo>
                  <a:lnTo>
                    <a:pt x="879" y="5011"/>
                  </a:lnTo>
                  <a:lnTo>
                    <a:pt x="875" y="5048"/>
                  </a:lnTo>
                  <a:lnTo>
                    <a:pt x="873" y="5086"/>
                  </a:lnTo>
                  <a:lnTo>
                    <a:pt x="872" y="5123"/>
                  </a:lnTo>
                  <a:lnTo>
                    <a:pt x="873" y="5161"/>
                  </a:lnTo>
                  <a:lnTo>
                    <a:pt x="875" y="5198"/>
                  </a:lnTo>
                  <a:lnTo>
                    <a:pt x="880" y="5236"/>
                  </a:lnTo>
                  <a:lnTo>
                    <a:pt x="886" y="5273"/>
                  </a:lnTo>
                  <a:lnTo>
                    <a:pt x="894" y="5311"/>
                  </a:lnTo>
                  <a:lnTo>
                    <a:pt x="904" y="5347"/>
                  </a:lnTo>
                  <a:lnTo>
                    <a:pt x="916" y="5383"/>
                  </a:lnTo>
                  <a:lnTo>
                    <a:pt x="930" y="5419"/>
                  </a:lnTo>
                  <a:lnTo>
                    <a:pt x="945" y="5455"/>
                  </a:lnTo>
                  <a:lnTo>
                    <a:pt x="962" y="5489"/>
                  </a:lnTo>
                  <a:lnTo>
                    <a:pt x="981" y="5523"/>
                  </a:lnTo>
                  <a:lnTo>
                    <a:pt x="1002" y="5556"/>
                  </a:lnTo>
                  <a:lnTo>
                    <a:pt x="1024" y="5589"/>
                  </a:lnTo>
                  <a:lnTo>
                    <a:pt x="1049" y="5620"/>
                  </a:lnTo>
                  <a:lnTo>
                    <a:pt x="1075" y="5650"/>
                  </a:lnTo>
                  <a:lnTo>
                    <a:pt x="1102" y="5679"/>
                  </a:lnTo>
                  <a:lnTo>
                    <a:pt x="1131" y="5707"/>
                  </a:lnTo>
                  <a:lnTo>
                    <a:pt x="1162" y="5734"/>
                  </a:lnTo>
                  <a:lnTo>
                    <a:pt x="1193" y="5757"/>
                  </a:lnTo>
                  <a:lnTo>
                    <a:pt x="1225" y="5779"/>
                  </a:lnTo>
                  <a:lnTo>
                    <a:pt x="1259" y="5800"/>
                  </a:lnTo>
                  <a:lnTo>
                    <a:pt x="1292" y="5819"/>
                  </a:lnTo>
                  <a:lnTo>
                    <a:pt x="1327" y="5836"/>
                  </a:lnTo>
                  <a:lnTo>
                    <a:pt x="1362" y="5852"/>
                  </a:lnTo>
                  <a:lnTo>
                    <a:pt x="1398" y="5865"/>
                  </a:lnTo>
                  <a:lnTo>
                    <a:pt x="1434" y="5877"/>
                  </a:lnTo>
                  <a:lnTo>
                    <a:pt x="1471" y="5887"/>
                  </a:lnTo>
                  <a:lnTo>
                    <a:pt x="1507" y="5895"/>
                  </a:lnTo>
                  <a:lnTo>
                    <a:pt x="1545" y="5902"/>
                  </a:lnTo>
                  <a:lnTo>
                    <a:pt x="1582" y="5906"/>
                  </a:lnTo>
                  <a:lnTo>
                    <a:pt x="1620" y="5909"/>
                  </a:lnTo>
                  <a:lnTo>
                    <a:pt x="1658" y="5910"/>
                  </a:lnTo>
                  <a:lnTo>
                    <a:pt x="1696" y="5909"/>
                  </a:lnTo>
                  <a:lnTo>
                    <a:pt x="1734" y="5906"/>
                  </a:lnTo>
                  <a:lnTo>
                    <a:pt x="1771" y="5902"/>
                  </a:lnTo>
                  <a:lnTo>
                    <a:pt x="1809" y="5895"/>
                  </a:lnTo>
                  <a:lnTo>
                    <a:pt x="1845" y="5887"/>
                  </a:lnTo>
                  <a:lnTo>
                    <a:pt x="1882" y="5877"/>
                  </a:lnTo>
                  <a:lnTo>
                    <a:pt x="1918" y="5865"/>
                  </a:lnTo>
                  <a:lnTo>
                    <a:pt x="1954" y="5852"/>
                  </a:lnTo>
                  <a:lnTo>
                    <a:pt x="1989" y="5836"/>
                  </a:lnTo>
                  <a:lnTo>
                    <a:pt x="2024" y="5819"/>
                  </a:lnTo>
                  <a:lnTo>
                    <a:pt x="2057" y="5800"/>
                  </a:lnTo>
                  <a:lnTo>
                    <a:pt x="2091" y="5780"/>
                  </a:lnTo>
                  <a:lnTo>
                    <a:pt x="2123" y="5757"/>
                  </a:lnTo>
                  <a:lnTo>
                    <a:pt x="2154" y="5734"/>
                  </a:lnTo>
                  <a:lnTo>
                    <a:pt x="2184" y="5707"/>
                  </a:lnTo>
                  <a:lnTo>
                    <a:pt x="2215" y="5679"/>
                  </a:lnTo>
                  <a:lnTo>
                    <a:pt x="3998" y="3897"/>
                  </a:lnTo>
                  <a:lnTo>
                    <a:pt x="4026" y="3866"/>
                  </a:lnTo>
                  <a:lnTo>
                    <a:pt x="4052" y="3836"/>
                  </a:lnTo>
                  <a:lnTo>
                    <a:pt x="4076" y="3805"/>
                  </a:lnTo>
                  <a:lnTo>
                    <a:pt x="4099" y="3773"/>
                  </a:lnTo>
                  <a:lnTo>
                    <a:pt x="4119" y="3739"/>
                  </a:lnTo>
                  <a:lnTo>
                    <a:pt x="4138" y="3706"/>
                  </a:lnTo>
                  <a:lnTo>
                    <a:pt x="4156" y="3671"/>
                  </a:lnTo>
                  <a:lnTo>
                    <a:pt x="4170" y="3636"/>
                  </a:lnTo>
                  <a:lnTo>
                    <a:pt x="4185" y="3600"/>
                  </a:lnTo>
                  <a:lnTo>
                    <a:pt x="4196" y="3564"/>
                  </a:lnTo>
                  <a:lnTo>
                    <a:pt x="4206" y="3527"/>
                  </a:lnTo>
                  <a:lnTo>
                    <a:pt x="4214" y="3489"/>
                  </a:lnTo>
                  <a:lnTo>
                    <a:pt x="4220" y="3453"/>
                  </a:lnTo>
                  <a:lnTo>
                    <a:pt x="4225" y="3415"/>
                  </a:lnTo>
                  <a:lnTo>
                    <a:pt x="4227" y="3378"/>
                  </a:lnTo>
                  <a:lnTo>
                    <a:pt x="4228" y="3340"/>
                  </a:lnTo>
                  <a:lnTo>
                    <a:pt x="4227" y="3302"/>
                  </a:lnTo>
                  <a:lnTo>
                    <a:pt x="4225" y="3265"/>
                  </a:lnTo>
                  <a:lnTo>
                    <a:pt x="4220" y="3227"/>
                  </a:lnTo>
                  <a:lnTo>
                    <a:pt x="4214" y="3191"/>
                  </a:lnTo>
                  <a:lnTo>
                    <a:pt x="4206" y="3153"/>
                  </a:lnTo>
                  <a:lnTo>
                    <a:pt x="4196" y="3116"/>
                  </a:lnTo>
                  <a:lnTo>
                    <a:pt x="4185" y="3080"/>
                  </a:lnTo>
                  <a:lnTo>
                    <a:pt x="4170" y="3044"/>
                  </a:lnTo>
                  <a:lnTo>
                    <a:pt x="4156" y="3009"/>
                  </a:lnTo>
                  <a:lnTo>
                    <a:pt x="4138" y="2974"/>
                  </a:lnTo>
                  <a:lnTo>
                    <a:pt x="4119" y="2941"/>
                  </a:lnTo>
                  <a:lnTo>
                    <a:pt x="4099" y="2907"/>
                  </a:lnTo>
                  <a:lnTo>
                    <a:pt x="4076" y="2875"/>
                  </a:lnTo>
                  <a:lnTo>
                    <a:pt x="4052" y="2844"/>
                  </a:lnTo>
                  <a:lnTo>
                    <a:pt x="4026" y="2814"/>
                  </a:lnTo>
                  <a:lnTo>
                    <a:pt x="3998" y="2785"/>
                  </a:lnTo>
                  <a:close/>
                  <a:moveTo>
                    <a:pt x="2285" y="499"/>
                  </a:moveTo>
                  <a:lnTo>
                    <a:pt x="2285" y="499"/>
                  </a:lnTo>
                  <a:lnTo>
                    <a:pt x="2300" y="485"/>
                  </a:lnTo>
                  <a:lnTo>
                    <a:pt x="2316" y="471"/>
                  </a:lnTo>
                  <a:lnTo>
                    <a:pt x="2332" y="459"/>
                  </a:lnTo>
                  <a:lnTo>
                    <a:pt x="2348" y="448"/>
                  </a:lnTo>
                  <a:lnTo>
                    <a:pt x="2365" y="437"/>
                  </a:lnTo>
                  <a:lnTo>
                    <a:pt x="2383" y="428"/>
                  </a:lnTo>
                  <a:lnTo>
                    <a:pt x="2401" y="419"/>
                  </a:lnTo>
                  <a:lnTo>
                    <a:pt x="2419" y="411"/>
                  </a:lnTo>
                  <a:lnTo>
                    <a:pt x="2437" y="404"/>
                  </a:lnTo>
                  <a:lnTo>
                    <a:pt x="2456" y="398"/>
                  </a:lnTo>
                  <a:lnTo>
                    <a:pt x="2474" y="393"/>
                  </a:lnTo>
                  <a:lnTo>
                    <a:pt x="2493" y="389"/>
                  </a:lnTo>
                  <a:lnTo>
                    <a:pt x="2512" y="385"/>
                  </a:lnTo>
                  <a:lnTo>
                    <a:pt x="2531" y="383"/>
                  </a:lnTo>
                  <a:lnTo>
                    <a:pt x="2551" y="382"/>
                  </a:lnTo>
                  <a:lnTo>
                    <a:pt x="2570" y="381"/>
                  </a:lnTo>
                  <a:lnTo>
                    <a:pt x="2590" y="382"/>
                  </a:lnTo>
                  <a:lnTo>
                    <a:pt x="2609" y="383"/>
                  </a:lnTo>
                  <a:lnTo>
                    <a:pt x="2628" y="385"/>
                  </a:lnTo>
                  <a:lnTo>
                    <a:pt x="2647" y="389"/>
                  </a:lnTo>
                  <a:lnTo>
                    <a:pt x="2667" y="393"/>
                  </a:lnTo>
                  <a:lnTo>
                    <a:pt x="2685" y="398"/>
                  </a:lnTo>
                  <a:lnTo>
                    <a:pt x="2704" y="404"/>
                  </a:lnTo>
                  <a:lnTo>
                    <a:pt x="2722" y="411"/>
                  </a:lnTo>
                  <a:lnTo>
                    <a:pt x="2741" y="419"/>
                  </a:lnTo>
                  <a:lnTo>
                    <a:pt x="2759" y="428"/>
                  </a:lnTo>
                  <a:lnTo>
                    <a:pt x="2776" y="437"/>
                  </a:lnTo>
                  <a:lnTo>
                    <a:pt x="2792" y="448"/>
                  </a:lnTo>
                  <a:lnTo>
                    <a:pt x="2809" y="459"/>
                  </a:lnTo>
                  <a:lnTo>
                    <a:pt x="2826" y="471"/>
                  </a:lnTo>
                  <a:lnTo>
                    <a:pt x="2841" y="485"/>
                  </a:lnTo>
                  <a:lnTo>
                    <a:pt x="2856" y="499"/>
                  </a:lnTo>
                  <a:lnTo>
                    <a:pt x="2870" y="515"/>
                  </a:lnTo>
                  <a:lnTo>
                    <a:pt x="2884" y="530"/>
                  </a:lnTo>
                  <a:lnTo>
                    <a:pt x="2896" y="546"/>
                  </a:lnTo>
                  <a:lnTo>
                    <a:pt x="2908" y="563"/>
                  </a:lnTo>
                  <a:lnTo>
                    <a:pt x="2918" y="581"/>
                  </a:lnTo>
                  <a:lnTo>
                    <a:pt x="2928" y="597"/>
                  </a:lnTo>
                  <a:lnTo>
                    <a:pt x="2937" y="615"/>
                  </a:lnTo>
                  <a:lnTo>
                    <a:pt x="2945" y="633"/>
                  </a:lnTo>
                  <a:lnTo>
                    <a:pt x="2952" y="652"/>
                  </a:lnTo>
                  <a:lnTo>
                    <a:pt x="2959" y="670"/>
                  </a:lnTo>
                  <a:lnTo>
                    <a:pt x="2963" y="689"/>
                  </a:lnTo>
                  <a:lnTo>
                    <a:pt x="2968" y="708"/>
                  </a:lnTo>
                  <a:lnTo>
                    <a:pt x="2971" y="727"/>
                  </a:lnTo>
                  <a:lnTo>
                    <a:pt x="2973" y="747"/>
                  </a:lnTo>
                  <a:lnTo>
                    <a:pt x="2974" y="766"/>
                  </a:lnTo>
                  <a:lnTo>
                    <a:pt x="2974" y="786"/>
                  </a:lnTo>
                  <a:lnTo>
                    <a:pt x="2974" y="805"/>
                  </a:lnTo>
                  <a:lnTo>
                    <a:pt x="2973" y="824"/>
                  </a:lnTo>
                  <a:lnTo>
                    <a:pt x="2971" y="844"/>
                  </a:lnTo>
                  <a:lnTo>
                    <a:pt x="2968" y="863"/>
                  </a:lnTo>
                  <a:lnTo>
                    <a:pt x="2963" y="882"/>
                  </a:lnTo>
                  <a:lnTo>
                    <a:pt x="2959" y="901"/>
                  </a:lnTo>
                  <a:lnTo>
                    <a:pt x="2952" y="920"/>
                  </a:lnTo>
                  <a:lnTo>
                    <a:pt x="2945" y="938"/>
                  </a:lnTo>
                  <a:lnTo>
                    <a:pt x="2937" y="955"/>
                  </a:lnTo>
                  <a:lnTo>
                    <a:pt x="2928" y="973"/>
                  </a:lnTo>
                  <a:lnTo>
                    <a:pt x="2918" y="991"/>
                  </a:lnTo>
                  <a:lnTo>
                    <a:pt x="2908" y="1008"/>
                  </a:lnTo>
                  <a:lnTo>
                    <a:pt x="2896" y="1025"/>
                  </a:lnTo>
                  <a:lnTo>
                    <a:pt x="2884" y="1040"/>
                  </a:lnTo>
                  <a:lnTo>
                    <a:pt x="2870" y="1056"/>
                  </a:lnTo>
                  <a:lnTo>
                    <a:pt x="2856" y="1071"/>
                  </a:lnTo>
                  <a:lnTo>
                    <a:pt x="2743" y="1184"/>
                  </a:lnTo>
                  <a:lnTo>
                    <a:pt x="1550" y="2377"/>
                  </a:lnTo>
                  <a:lnTo>
                    <a:pt x="1543" y="2353"/>
                  </a:lnTo>
                  <a:lnTo>
                    <a:pt x="1535" y="2327"/>
                  </a:lnTo>
                  <a:lnTo>
                    <a:pt x="1527" y="2303"/>
                  </a:lnTo>
                  <a:lnTo>
                    <a:pt x="1518" y="2278"/>
                  </a:lnTo>
                  <a:lnTo>
                    <a:pt x="1508" y="2255"/>
                  </a:lnTo>
                  <a:lnTo>
                    <a:pt x="1497" y="2230"/>
                  </a:lnTo>
                  <a:lnTo>
                    <a:pt x="1485" y="2207"/>
                  </a:lnTo>
                  <a:lnTo>
                    <a:pt x="1473" y="2183"/>
                  </a:lnTo>
                  <a:lnTo>
                    <a:pt x="1459" y="2161"/>
                  </a:lnTo>
                  <a:lnTo>
                    <a:pt x="1446" y="2139"/>
                  </a:lnTo>
                  <a:lnTo>
                    <a:pt x="1430" y="2116"/>
                  </a:lnTo>
                  <a:lnTo>
                    <a:pt x="1415" y="2094"/>
                  </a:lnTo>
                  <a:lnTo>
                    <a:pt x="1398" y="2073"/>
                  </a:lnTo>
                  <a:lnTo>
                    <a:pt x="1380" y="2053"/>
                  </a:lnTo>
                  <a:lnTo>
                    <a:pt x="1362" y="2033"/>
                  </a:lnTo>
                  <a:lnTo>
                    <a:pt x="1343" y="2013"/>
                  </a:lnTo>
                  <a:lnTo>
                    <a:pt x="1323" y="1994"/>
                  </a:lnTo>
                  <a:lnTo>
                    <a:pt x="1303" y="1976"/>
                  </a:lnTo>
                  <a:lnTo>
                    <a:pt x="1283" y="1958"/>
                  </a:lnTo>
                  <a:lnTo>
                    <a:pt x="1262" y="1941"/>
                  </a:lnTo>
                  <a:lnTo>
                    <a:pt x="1241" y="1926"/>
                  </a:lnTo>
                  <a:lnTo>
                    <a:pt x="1218" y="1911"/>
                  </a:lnTo>
                  <a:lnTo>
                    <a:pt x="1196" y="1897"/>
                  </a:lnTo>
                  <a:lnTo>
                    <a:pt x="1174" y="1883"/>
                  </a:lnTo>
                  <a:lnTo>
                    <a:pt x="1151" y="1871"/>
                  </a:lnTo>
                  <a:lnTo>
                    <a:pt x="1128" y="1860"/>
                  </a:lnTo>
                  <a:lnTo>
                    <a:pt x="1105" y="1849"/>
                  </a:lnTo>
                  <a:lnTo>
                    <a:pt x="1080" y="1839"/>
                  </a:lnTo>
                  <a:lnTo>
                    <a:pt x="1057" y="1830"/>
                  </a:lnTo>
                  <a:lnTo>
                    <a:pt x="1032" y="1821"/>
                  </a:lnTo>
                  <a:lnTo>
                    <a:pt x="1008" y="1814"/>
                  </a:lnTo>
                  <a:lnTo>
                    <a:pt x="983" y="1808"/>
                  </a:lnTo>
                  <a:lnTo>
                    <a:pt x="2285" y="499"/>
                  </a:lnTo>
                  <a:close/>
                  <a:moveTo>
                    <a:pt x="1943" y="5409"/>
                  </a:moveTo>
                  <a:lnTo>
                    <a:pt x="1943" y="5409"/>
                  </a:lnTo>
                  <a:lnTo>
                    <a:pt x="1929" y="5423"/>
                  </a:lnTo>
                  <a:lnTo>
                    <a:pt x="1913" y="5437"/>
                  </a:lnTo>
                  <a:lnTo>
                    <a:pt x="1897" y="5449"/>
                  </a:lnTo>
                  <a:lnTo>
                    <a:pt x="1881" y="5461"/>
                  </a:lnTo>
                  <a:lnTo>
                    <a:pt x="1863" y="5471"/>
                  </a:lnTo>
                  <a:lnTo>
                    <a:pt x="1846" y="5481"/>
                  </a:lnTo>
                  <a:lnTo>
                    <a:pt x="1829" y="5490"/>
                  </a:lnTo>
                  <a:lnTo>
                    <a:pt x="1811" y="5498"/>
                  </a:lnTo>
                  <a:lnTo>
                    <a:pt x="1792" y="5505"/>
                  </a:lnTo>
                  <a:lnTo>
                    <a:pt x="1773" y="5510"/>
                  </a:lnTo>
                  <a:lnTo>
                    <a:pt x="1754" y="5516"/>
                  </a:lnTo>
                  <a:lnTo>
                    <a:pt x="1735" y="5521"/>
                  </a:lnTo>
                  <a:lnTo>
                    <a:pt x="1716" y="5523"/>
                  </a:lnTo>
                  <a:lnTo>
                    <a:pt x="1697" y="5526"/>
                  </a:lnTo>
                  <a:lnTo>
                    <a:pt x="1677" y="5527"/>
                  </a:lnTo>
                  <a:lnTo>
                    <a:pt x="1658" y="5527"/>
                  </a:lnTo>
                  <a:lnTo>
                    <a:pt x="1638" y="5527"/>
                  </a:lnTo>
                  <a:lnTo>
                    <a:pt x="1619" y="5526"/>
                  </a:lnTo>
                  <a:lnTo>
                    <a:pt x="1600" y="5523"/>
                  </a:lnTo>
                  <a:lnTo>
                    <a:pt x="1581" y="5521"/>
                  </a:lnTo>
                  <a:lnTo>
                    <a:pt x="1562" y="5516"/>
                  </a:lnTo>
                  <a:lnTo>
                    <a:pt x="1543" y="5510"/>
                  </a:lnTo>
                  <a:lnTo>
                    <a:pt x="1524" y="5505"/>
                  </a:lnTo>
                  <a:lnTo>
                    <a:pt x="1506" y="5498"/>
                  </a:lnTo>
                  <a:lnTo>
                    <a:pt x="1488" y="5490"/>
                  </a:lnTo>
                  <a:lnTo>
                    <a:pt x="1471" y="5481"/>
                  </a:lnTo>
                  <a:lnTo>
                    <a:pt x="1453" y="5471"/>
                  </a:lnTo>
                  <a:lnTo>
                    <a:pt x="1436" y="5461"/>
                  </a:lnTo>
                  <a:lnTo>
                    <a:pt x="1419" y="5449"/>
                  </a:lnTo>
                  <a:lnTo>
                    <a:pt x="1404" y="5437"/>
                  </a:lnTo>
                  <a:lnTo>
                    <a:pt x="1388" y="5423"/>
                  </a:lnTo>
                  <a:lnTo>
                    <a:pt x="1372" y="5409"/>
                  </a:lnTo>
                  <a:lnTo>
                    <a:pt x="1358" y="5394"/>
                  </a:lnTo>
                  <a:lnTo>
                    <a:pt x="1344" y="5378"/>
                  </a:lnTo>
                  <a:lnTo>
                    <a:pt x="1332" y="5362"/>
                  </a:lnTo>
                  <a:lnTo>
                    <a:pt x="1320" y="5345"/>
                  </a:lnTo>
                  <a:lnTo>
                    <a:pt x="1310" y="5329"/>
                  </a:lnTo>
                  <a:lnTo>
                    <a:pt x="1300" y="5311"/>
                  </a:lnTo>
                  <a:lnTo>
                    <a:pt x="1291" y="5293"/>
                  </a:lnTo>
                  <a:lnTo>
                    <a:pt x="1283" y="5275"/>
                  </a:lnTo>
                  <a:lnTo>
                    <a:pt x="1276" y="5257"/>
                  </a:lnTo>
                  <a:lnTo>
                    <a:pt x="1271" y="5238"/>
                  </a:lnTo>
                  <a:lnTo>
                    <a:pt x="1265" y="5219"/>
                  </a:lnTo>
                  <a:lnTo>
                    <a:pt x="1262" y="5200"/>
                  </a:lnTo>
                  <a:lnTo>
                    <a:pt x="1259" y="5181"/>
                  </a:lnTo>
                  <a:lnTo>
                    <a:pt x="1256" y="5162"/>
                  </a:lnTo>
                  <a:lnTo>
                    <a:pt x="1254" y="5142"/>
                  </a:lnTo>
                  <a:lnTo>
                    <a:pt x="1254" y="5123"/>
                  </a:lnTo>
                  <a:lnTo>
                    <a:pt x="1254" y="5103"/>
                  </a:lnTo>
                  <a:lnTo>
                    <a:pt x="1256" y="5084"/>
                  </a:lnTo>
                  <a:lnTo>
                    <a:pt x="1259" y="5065"/>
                  </a:lnTo>
                  <a:lnTo>
                    <a:pt x="1262" y="5045"/>
                  </a:lnTo>
                  <a:lnTo>
                    <a:pt x="1265" y="5026"/>
                  </a:lnTo>
                  <a:lnTo>
                    <a:pt x="1271" y="5009"/>
                  </a:lnTo>
                  <a:lnTo>
                    <a:pt x="1276" y="4990"/>
                  </a:lnTo>
                  <a:lnTo>
                    <a:pt x="1283" y="4971"/>
                  </a:lnTo>
                  <a:lnTo>
                    <a:pt x="1291" y="4953"/>
                  </a:lnTo>
                  <a:lnTo>
                    <a:pt x="1300" y="4935"/>
                  </a:lnTo>
                  <a:lnTo>
                    <a:pt x="1310" y="4918"/>
                  </a:lnTo>
                  <a:lnTo>
                    <a:pt x="1320" y="4902"/>
                  </a:lnTo>
                  <a:lnTo>
                    <a:pt x="1332" y="4885"/>
                  </a:lnTo>
                  <a:lnTo>
                    <a:pt x="1344" y="4868"/>
                  </a:lnTo>
                  <a:lnTo>
                    <a:pt x="1358" y="4852"/>
                  </a:lnTo>
                  <a:lnTo>
                    <a:pt x="1372" y="4838"/>
                  </a:lnTo>
                  <a:lnTo>
                    <a:pt x="1658" y="4551"/>
                  </a:lnTo>
                  <a:lnTo>
                    <a:pt x="1762" y="4655"/>
                  </a:lnTo>
                  <a:lnTo>
                    <a:pt x="1945" y="4838"/>
                  </a:lnTo>
                  <a:lnTo>
                    <a:pt x="1958" y="4852"/>
                  </a:lnTo>
                  <a:lnTo>
                    <a:pt x="1972" y="4868"/>
                  </a:lnTo>
                  <a:lnTo>
                    <a:pt x="1985" y="4885"/>
                  </a:lnTo>
                  <a:lnTo>
                    <a:pt x="1996" y="4902"/>
                  </a:lnTo>
                  <a:lnTo>
                    <a:pt x="2007" y="4918"/>
                  </a:lnTo>
                  <a:lnTo>
                    <a:pt x="2016" y="4935"/>
                  </a:lnTo>
                  <a:lnTo>
                    <a:pt x="2025" y="4953"/>
                  </a:lnTo>
                  <a:lnTo>
                    <a:pt x="2033" y="4972"/>
                  </a:lnTo>
                  <a:lnTo>
                    <a:pt x="2039" y="4990"/>
                  </a:lnTo>
                  <a:lnTo>
                    <a:pt x="2046" y="5009"/>
                  </a:lnTo>
                  <a:lnTo>
                    <a:pt x="2051" y="5026"/>
                  </a:lnTo>
                  <a:lnTo>
                    <a:pt x="2055" y="5046"/>
                  </a:lnTo>
                  <a:lnTo>
                    <a:pt x="2058" y="5065"/>
                  </a:lnTo>
                  <a:lnTo>
                    <a:pt x="2061" y="5084"/>
                  </a:lnTo>
                  <a:lnTo>
                    <a:pt x="2062" y="5103"/>
                  </a:lnTo>
                  <a:lnTo>
                    <a:pt x="2063" y="5123"/>
                  </a:lnTo>
                  <a:lnTo>
                    <a:pt x="2062" y="5142"/>
                  </a:lnTo>
                  <a:lnTo>
                    <a:pt x="2061" y="5162"/>
                  </a:lnTo>
                  <a:lnTo>
                    <a:pt x="2058" y="5181"/>
                  </a:lnTo>
                  <a:lnTo>
                    <a:pt x="2055" y="5200"/>
                  </a:lnTo>
                  <a:lnTo>
                    <a:pt x="2051" y="5219"/>
                  </a:lnTo>
                  <a:lnTo>
                    <a:pt x="2046" y="5238"/>
                  </a:lnTo>
                  <a:lnTo>
                    <a:pt x="2039" y="5257"/>
                  </a:lnTo>
                  <a:lnTo>
                    <a:pt x="2033" y="5275"/>
                  </a:lnTo>
                  <a:lnTo>
                    <a:pt x="2025" y="5293"/>
                  </a:lnTo>
                  <a:lnTo>
                    <a:pt x="2016" y="5311"/>
                  </a:lnTo>
                  <a:lnTo>
                    <a:pt x="2007" y="5329"/>
                  </a:lnTo>
                  <a:lnTo>
                    <a:pt x="1996" y="5345"/>
                  </a:lnTo>
                  <a:lnTo>
                    <a:pt x="1985" y="5362"/>
                  </a:lnTo>
                  <a:lnTo>
                    <a:pt x="1971" y="5378"/>
                  </a:lnTo>
                  <a:lnTo>
                    <a:pt x="1958" y="5393"/>
                  </a:lnTo>
                  <a:lnTo>
                    <a:pt x="1943" y="5409"/>
                  </a:lnTo>
                  <a:close/>
                  <a:moveTo>
                    <a:pt x="3727" y="3626"/>
                  </a:moveTo>
                  <a:lnTo>
                    <a:pt x="2420" y="4933"/>
                  </a:lnTo>
                  <a:lnTo>
                    <a:pt x="2414" y="4908"/>
                  </a:lnTo>
                  <a:lnTo>
                    <a:pt x="2406" y="4883"/>
                  </a:lnTo>
                  <a:lnTo>
                    <a:pt x="2397" y="4858"/>
                  </a:lnTo>
                  <a:lnTo>
                    <a:pt x="2389" y="4833"/>
                  </a:lnTo>
                  <a:lnTo>
                    <a:pt x="2379" y="4810"/>
                  </a:lnTo>
                  <a:lnTo>
                    <a:pt x="2368" y="4786"/>
                  </a:lnTo>
                  <a:lnTo>
                    <a:pt x="2356" y="4762"/>
                  </a:lnTo>
                  <a:lnTo>
                    <a:pt x="2344" y="4739"/>
                  </a:lnTo>
                  <a:lnTo>
                    <a:pt x="2331" y="4716"/>
                  </a:lnTo>
                  <a:lnTo>
                    <a:pt x="2316" y="4693"/>
                  </a:lnTo>
                  <a:lnTo>
                    <a:pt x="2302" y="4672"/>
                  </a:lnTo>
                  <a:lnTo>
                    <a:pt x="2286" y="4649"/>
                  </a:lnTo>
                  <a:lnTo>
                    <a:pt x="2269" y="4628"/>
                  </a:lnTo>
                  <a:lnTo>
                    <a:pt x="2251" y="4607"/>
                  </a:lnTo>
                  <a:lnTo>
                    <a:pt x="2234" y="4587"/>
                  </a:lnTo>
                  <a:lnTo>
                    <a:pt x="2215" y="4567"/>
                  </a:lnTo>
                  <a:lnTo>
                    <a:pt x="2032" y="4385"/>
                  </a:lnTo>
                  <a:lnTo>
                    <a:pt x="501" y="2855"/>
                  </a:lnTo>
                  <a:lnTo>
                    <a:pt x="487" y="2839"/>
                  </a:lnTo>
                  <a:lnTo>
                    <a:pt x="473" y="2824"/>
                  </a:lnTo>
                  <a:lnTo>
                    <a:pt x="461" y="2807"/>
                  </a:lnTo>
                  <a:lnTo>
                    <a:pt x="449" y="2791"/>
                  </a:lnTo>
                  <a:lnTo>
                    <a:pt x="439" y="2773"/>
                  </a:lnTo>
                  <a:lnTo>
                    <a:pt x="429" y="2757"/>
                  </a:lnTo>
                  <a:lnTo>
                    <a:pt x="420" y="2739"/>
                  </a:lnTo>
                  <a:lnTo>
                    <a:pt x="412" y="2721"/>
                  </a:lnTo>
                  <a:lnTo>
                    <a:pt x="405" y="2702"/>
                  </a:lnTo>
                  <a:lnTo>
                    <a:pt x="400" y="2684"/>
                  </a:lnTo>
                  <a:lnTo>
                    <a:pt x="394" y="2665"/>
                  </a:lnTo>
                  <a:lnTo>
                    <a:pt x="391" y="2646"/>
                  </a:lnTo>
                  <a:lnTo>
                    <a:pt x="387" y="2627"/>
                  </a:lnTo>
                  <a:lnTo>
                    <a:pt x="385" y="2607"/>
                  </a:lnTo>
                  <a:lnTo>
                    <a:pt x="383" y="2588"/>
                  </a:lnTo>
                  <a:lnTo>
                    <a:pt x="383" y="2569"/>
                  </a:lnTo>
                  <a:lnTo>
                    <a:pt x="383" y="2549"/>
                  </a:lnTo>
                  <a:lnTo>
                    <a:pt x="385" y="2530"/>
                  </a:lnTo>
                  <a:lnTo>
                    <a:pt x="387" y="2510"/>
                  </a:lnTo>
                  <a:lnTo>
                    <a:pt x="391" y="2491"/>
                  </a:lnTo>
                  <a:lnTo>
                    <a:pt x="394" y="2472"/>
                  </a:lnTo>
                  <a:lnTo>
                    <a:pt x="400" y="2453"/>
                  </a:lnTo>
                  <a:lnTo>
                    <a:pt x="405" y="2434"/>
                  </a:lnTo>
                  <a:lnTo>
                    <a:pt x="412" y="2416"/>
                  </a:lnTo>
                  <a:lnTo>
                    <a:pt x="420" y="2399"/>
                  </a:lnTo>
                  <a:lnTo>
                    <a:pt x="429" y="2381"/>
                  </a:lnTo>
                  <a:lnTo>
                    <a:pt x="439" y="2363"/>
                  </a:lnTo>
                  <a:lnTo>
                    <a:pt x="449" y="2346"/>
                  </a:lnTo>
                  <a:lnTo>
                    <a:pt x="461" y="2329"/>
                  </a:lnTo>
                  <a:lnTo>
                    <a:pt x="473" y="2314"/>
                  </a:lnTo>
                  <a:lnTo>
                    <a:pt x="487" y="2298"/>
                  </a:lnTo>
                  <a:lnTo>
                    <a:pt x="501" y="2283"/>
                  </a:lnTo>
                  <a:lnTo>
                    <a:pt x="517" y="2268"/>
                  </a:lnTo>
                  <a:lnTo>
                    <a:pt x="532" y="2255"/>
                  </a:lnTo>
                  <a:lnTo>
                    <a:pt x="548" y="2242"/>
                  </a:lnTo>
                  <a:lnTo>
                    <a:pt x="565" y="2231"/>
                  </a:lnTo>
                  <a:lnTo>
                    <a:pt x="581" y="2220"/>
                  </a:lnTo>
                  <a:lnTo>
                    <a:pt x="599" y="2210"/>
                  </a:lnTo>
                  <a:lnTo>
                    <a:pt x="617" y="2202"/>
                  </a:lnTo>
                  <a:lnTo>
                    <a:pt x="635" y="2195"/>
                  </a:lnTo>
                  <a:lnTo>
                    <a:pt x="653" y="2187"/>
                  </a:lnTo>
                  <a:lnTo>
                    <a:pt x="672" y="2181"/>
                  </a:lnTo>
                  <a:lnTo>
                    <a:pt x="691" y="2176"/>
                  </a:lnTo>
                  <a:lnTo>
                    <a:pt x="710" y="2172"/>
                  </a:lnTo>
                  <a:lnTo>
                    <a:pt x="729" y="2169"/>
                  </a:lnTo>
                  <a:lnTo>
                    <a:pt x="748" y="2167"/>
                  </a:lnTo>
                  <a:lnTo>
                    <a:pt x="768" y="2164"/>
                  </a:lnTo>
                  <a:lnTo>
                    <a:pt x="787" y="2164"/>
                  </a:lnTo>
                  <a:lnTo>
                    <a:pt x="807" y="2164"/>
                  </a:lnTo>
                  <a:lnTo>
                    <a:pt x="826" y="2167"/>
                  </a:lnTo>
                  <a:lnTo>
                    <a:pt x="845" y="2169"/>
                  </a:lnTo>
                  <a:lnTo>
                    <a:pt x="865" y="2172"/>
                  </a:lnTo>
                  <a:lnTo>
                    <a:pt x="884" y="2176"/>
                  </a:lnTo>
                  <a:lnTo>
                    <a:pt x="903" y="2181"/>
                  </a:lnTo>
                  <a:lnTo>
                    <a:pt x="921" y="2187"/>
                  </a:lnTo>
                  <a:lnTo>
                    <a:pt x="940" y="2193"/>
                  </a:lnTo>
                  <a:lnTo>
                    <a:pt x="957" y="2202"/>
                  </a:lnTo>
                  <a:lnTo>
                    <a:pt x="975" y="2210"/>
                  </a:lnTo>
                  <a:lnTo>
                    <a:pt x="992" y="2220"/>
                  </a:lnTo>
                  <a:lnTo>
                    <a:pt x="1010" y="2231"/>
                  </a:lnTo>
                  <a:lnTo>
                    <a:pt x="1025" y="2242"/>
                  </a:lnTo>
                  <a:lnTo>
                    <a:pt x="1042" y="2255"/>
                  </a:lnTo>
                  <a:lnTo>
                    <a:pt x="1058" y="2268"/>
                  </a:lnTo>
                  <a:lnTo>
                    <a:pt x="1073" y="2283"/>
                  </a:lnTo>
                  <a:lnTo>
                    <a:pt x="1087" y="2298"/>
                  </a:lnTo>
                  <a:lnTo>
                    <a:pt x="1100" y="2314"/>
                  </a:lnTo>
                  <a:lnTo>
                    <a:pt x="1114" y="2329"/>
                  </a:lnTo>
                  <a:lnTo>
                    <a:pt x="1125" y="2346"/>
                  </a:lnTo>
                  <a:lnTo>
                    <a:pt x="1136" y="2363"/>
                  </a:lnTo>
                  <a:lnTo>
                    <a:pt x="1145" y="2381"/>
                  </a:lnTo>
                  <a:lnTo>
                    <a:pt x="1154" y="2399"/>
                  </a:lnTo>
                  <a:lnTo>
                    <a:pt x="1162" y="2416"/>
                  </a:lnTo>
                  <a:lnTo>
                    <a:pt x="1168" y="2434"/>
                  </a:lnTo>
                  <a:lnTo>
                    <a:pt x="1175" y="2453"/>
                  </a:lnTo>
                  <a:lnTo>
                    <a:pt x="1179" y="2472"/>
                  </a:lnTo>
                  <a:lnTo>
                    <a:pt x="1184" y="2491"/>
                  </a:lnTo>
                  <a:lnTo>
                    <a:pt x="1187" y="2510"/>
                  </a:lnTo>
                  <a:lnTo>
                    <a:pt x="1189" y="2530"/>
                  </a:lnTo>
                  <a:lnTo>
                    <a:pt x="1191" y="2549"/>
                  </a:lnTo>
                  <a:lnTo>
                    <a:pt x="1192" y="2569"/>
                  </a:lnTo>
                  <a:lnTo>
                    <a:pt x="1191" y="2588"/>
                  </a:lnTo>
                  <a:lnTo>
                    <a:pt x="1189" y="2607"/>
                  </a:lnTo>
                  <a:lnTo>
                    <a:pt x="1187" y="2627"/>
                  </a:lnTo>
                  <a:lnTo>
                    <a:pt x="1184" y="2646"/>
                  </a:lnTo>
                  <a:lnTo>
                    <a:pt x="1179" y="2665"/>
                  </a:lnTo>
                  <a:lnTo>
                    <a:pt x="1175" y="2684"/>
                  </a:lnTo>
                  <a:lnTo>
                    <a:pt x="1168" y="2702"/>
                  </a:lnTo>
                  <a:lnTo>
                    <a:pt x="1162" y="2721"/>
                  </a:lnTo>
                  <a:lnTo>
                    <a:pt x="1154" y="2739"/>
                  </a:lnTo>
                  <a:lnTo>
                    <a:pt x="1145" y="2757"/>
                  </a:lnTo>
                  <a:lnTo>
                    <a:pt x="1136" y="2773"/>
                  </a:lnTo>
                  <a:lnTo>
                    <a:pt x="1125" y="2791"/>
                  </a:lnTo>
                  <a:lnTo>
                    <a:pt x="1114" y="2808"/>
                  </a:lnTo>
                  <a:lnTo>
                    <a:pt x="1100" y="2824"/>
                  </a:lnTo>
                  <a:lnTo>
                    <a:pt x="1087" y="2839"/>
                  </a:lnTo>
                  <a:lnTo>
                    <a:pt x="1073" y="2855"/>
                  </a:lnTo>
                  <a:lnTo>
                    <a:pt x="1343" y="3125"/>
                  </a:lnTo>
                  <a:lnTo>
                    <a:pt x="2570" y="1898"/>
                  </a:lnTo>
                  <a:lnTo>
                    <a:pt x="3545" y="2872"/>
                  </a:lnTo>
                  <a:lnTo>
                    <a:pt x="3727" y="3054"/>
                  </a:lnTo>
                  <a:lnTo>
                    <a:pt x="3742" y="3069"/>
                  </a:lnTo>
                  <a:lnTo>
                    <a:pt x="3755" y="3086"/>
                  </a:lnTo>
                  <a:lnTo>
                    <a:pt x="3768" y="3101"/>
                  </a:lnTo>
                  <a:lnTo>
                    <a:pt x="3780" y="3118"/>
                  </a:lnTo>
                  <a:lnTo>
                    <a:pt x="3790" y="3135"/>
                  </a:lnTo>
                  <a:lnTo>
                    <a:pt x="3800" y="3153"/>
                  </a:lnTo>
                  <a:lnTo>
                    <a:pt x="3809" y="3169"/>
                  </a:lnTo>
                  <a:lnTo>
                    <a:pt x="3816" y="3188"/>
                  </a:lnTo>
                  <a:lnTo>
                    <a:pt x="3823" y="3206"/>
                  </a:lnTo>
                  <a:lnTo>
                    <a:pt x="3830" y="3225"/>
                  </a:lnTo>
                  <a:lnTo>
                    <a:pt x="3834" y="3244"/>
                  </a:lnTo>
                  <a:lnTo>
                    <a:pt x="3839" y="3263"/>
                  </a:lnTo>
                  <a:lnTo>
                    <a:pt x="3842" y="3282"/>
                  </a:lnTo>
                  <a:lnTo>
                    <a:pt x="3844" y="3301"/>
                  </a:lnTo>
                  <a:lnTo>
                    <a:pt x="3845" y="3321"/>
                  </a:lnTo>
                  <a:lnTo>
                    <a:pt x="3845" y="3340"/>
                  </a:lnTo>
                  <a:lnTo>
                    <a:pt x="3845" y="3359"/>
                  </a:lnTo>
                  <a:lnTo>
                    <a:pt x="3844" y="3379"/>
                  </a:lnTo>
                  <a:lnTo>
                    <a:pt x="3842" y="3398"/>
                  </a:lnTo>
                  <a:lnTo>
                    <a:pt x="3839" y="3417"/>
                  </a:lnTo>
                  <a:lnTo>
                    <a:pt x="3834" y="3436"/>
                  </a:lnTo>
                  <a:lnTo>
                    <a:pt x="3830" y="3455"/>
                  </a:lnTo>
                  <a:lnTo>
                    <a:pt x="3823" y="3474"/>
                  </a:lnTo>
                  <a:lnTo>
                    <a:pt x="3816" y="3492"/>
                  </a:lnTo>
                  <a:lnTo>
                    <a:pt x="3809" y="3511"/>
                  </a:lnTo>
                  <a:lnTo>
                    <a:pt x="3800" y="3528"/>
                  </a:lnTo>
                  <a:lnTo>
                    <a:pt x="3790" y="3545"/>
                  </a:lnTo>
                  <a:lnTo>
                    <a:pt x="3780" y="3562"/>
                  </a:lnTo>
                  <a:lnTo>
                    <a:pt x="3768" y="3579"/>
                  </a:lnTo>
                  <a:lnTo>
                    <a:pt x="3755" y="3595"/>
                  </a:lnTo>
                  <a:lnTo>
                    <a:pt x="3742" y="3611"/>
                  </a:lnTo>
                  <a:lnTo>
                    <a:pt x="3727" y="3626"/>
                  </a:lnTo>
                  <a:close/>
                  <a:moveTo>
                    <a:pt x="2480" y="2235"/>
                  </a:moveTo>
                  <a:lnTo>
                    <a:pt x="1460" y="3254"/>
                  </a:lnTo>
                  <a:lnTo>
                    <a:pt x="1730" y="3524"/>
                  </a:lnTo>
                  <a:lnTo>
                    <a:pt x="2750" y="2505"/>
                  </a:lnTo>
                  <a:lnTo>
                    <a:pt x="2480" y="2235"/>
                  </a:lnTo>
                  <a:close/>
                  <a:moveTo>
                    <a:pt x="2887" y="2643"/>
                  </a:moveTo>
                  <a:lnTo>
                    <a:pt x="1868" y="3662"/>
                  </a:lnTo>
                  <a:lnTo>
                    <a:pt x="2139" y="3932"/>
                  </a:lnTo>
                  <a:lnTo>
                    <a:pt x="3157" y="2913"/>
                  </a:lnTo>
                  <a:lnTo>
                    <a:pt x="2887" y="2643"/>
                  </a:lnTo>
                  <a:close/>
                  <a:moveTo>
                    <a:pt x="2276" y="4069"/>
                  </a:moveTo>
                  <a:lnTo>
                    <a:pt x="2546" y="4340"/>
                  </a:lnTo>
                  <a:lnTo>
                    <a:pt x="3565" y="3321"/>
                  </a:lnTo>
                  <a:lnTo>
                    <a:pt x="3295" y="3050"/>
                  </a:lnTo>
                  <a:lnTo>
                    <a:pt x="2276" y="4069"/>
                  </a:lnTo>
                  <a:close/>
                </a:path>
              </a:pathLst>
            </a:custGeom>
            <a:solidFill>
              <a:schemeClr val="bg1">
                <a:lumMod val="95000"/>
              </a:schemeClr>
            </a:solidFill>
            <a:ln>
              <a:noFill/>
            </a:ln>
            <a:extLst/>
          </p:spPr>
          <p:txBody>
            <a:bodyPr lIns="110754" tIns="55377" rIns="110754" bIns="55377" anchor="ctr">
              <a:scene3d>
                <a:camera prst="orthographicFront"/>
                <a:lightRig rig="threePt" dir="t"/>
              </a:scene3d>
              <a:sp3d contourW="12700">
                <a:contourClr>
                  <a:srgbClr val="FFFFFF"/>
                </a:contourClr>
              </a:sp3d>
            </a:bodyPr>
            <a:lstStyle/>
            <a:p>
              <a:pPr algn="ctr">
                <a:defRPr/>
              </a:pPr>
              <a:endParaRPr lang="zh-CN" altLang="en-US">
                <a:solidFill>
                  <a:schemeClr val="bg1"/>
                </a:solidFill>
                <a:ea typeface="宋体" panose="02010600030101010101" pitchFamily="2" charset="-122"/>
              </a:endParaRPr>
            </a:p>
          </p:txBody>
        </p:sp>
      </p:grpSp>
    </p:spTree>
    <p:extLst>
      <p:ext uri="{BB962C8B-B14F-4D97-AF65-F5344CB8AC3E}">
        <p14:creationId xmlns:p14="http://schemas.microsoft.com/office/powerpoint/2010/main" val="266536662"/>
      </p:ext>
    </p:extLst>
  </p:cSld>
  <p:clrMapOvr>
    <a:masterClrMapping/>
  </p:clrMapOvr>
  <mc:AlternateContent xmlns:mc="http://schemas.openxmlformats.org/markup-compatibility/2006" xmlns:p14="http://schemas.microsoft.com/office/powerpoint/2010/main">
    <mc:Choice Requires="p14">
      <p:transition p14:dur="10" advTm="19107"/>
    </mc:Choice>
    <mc:Fallback xmlns="">
      <p:transition advTm="1910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6948" cy="6858000"/>
          </a:xfrm>
          <a:prstGeom prst="rect">
            <a:avLst/>
          </a:prstGeom>
        </p:spPr>
      </p:pic>
      <p:sp>
        <p:nvSpPr>
          <p:cNvPr id="28" name="圆角矩形 2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29" name="圆角矩形 2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0" name="圆角矩形 2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1" name="圆角矩形 3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2" name="TextBox 7"/>
          <p:cNvSpPr txBox="1">
            <a:spLocks noChangeArrowheads="1"/>
          </p:cNvSpPr>
          <p:nvPr/>
        </p:nvSpPr>
        <p:spPr bwMode="auto">
          <a:xfrm>
            <a:off x="2381251" y="2476500"/>
            <a:ext cx="1710725" cy="189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latin typeface="+mn-lt"/>
                <a:ea typeface="+mn-ea"/>
                <a:cs typeface="+mn-ea"/>
                <a:sym typeface="+mn-lt"/>
              </a:rPr>
              <a:t>01</a:t>
            </a:r>
            <a:endParaRPr lang="zh-CN" altLang="en-US" sz="11735" b="1" dirty="0">
              <a:latin typeface="+mn-lt"/>
              <a:ea typeface="+mn-ea"/>
              <a:cs typeface="+mn-ea"/>
              <a:sym typeface="+mn-lt"/>
            </a:endParaRPr>
          </a:p>
        </p:txBody>
      </p:sp>
      <p:grpSp>
        <p:nvGrpSpPr>
          <p:cNvPr id="33" name="组合 32"/>
          <p:cNvGrpSpPr/>
          <p:nvPr/>
        </p:nvGrpSpPr>
        <p:grpSpPr>
          <a:xfrm>
            <a:off x="6312024" y="2476500"/>
            <a:ext cx="5879976" cy="1897892"/>
            <a:chOff x="6312024" y="2476500"/>
            <a:chExt cx="5879976" cy="1897892"/>
          </a:xfrm>
        </p:grpSpPr>
        <p:sp>
          <p:nvSpPr>
            <p:cNvPr id="34" name="同侧圆角矩形 33"/>
            <p:cNvSpPr/>
            <p:nvPr/>
          </p:nvSpPr>
          <p:spPr>
            <a:xfrm rot="16200000">
              <a:off x="8303066" y="485458"/>
              <a:ext cx="1897892" cy="5879976"/>
            </a:xfrm>
            <a:prstGeom prst="round2SameRect">
              <a:avLst/>
            </a:prstGeom>
            <a:solidFill>
              <a:srgbClr val="38465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35" name="TextBox 20"/>
            <p:cNvSpPr txBox="1"/>
            <p:nvPr/>
          </p:nvSpPr>
          <p:spPr>
            <a:xfrm>
              <a:off x="6373734" y="2959525"/>
              <a:ext cx="5756555" cy="830997"/>
            </a:xfrm>
            <a:prstGeom prst="rect">
              <a:avLst/>
            </a:prstGeom>
            <a:noFill/>
          </p:spPr>
          <p:txBody>
            <a:bodyPr wrap="square" rtlCol="0">
              <a:spAutoFit/>
            </a:bodyPr>
            <a:lstStyle/>
            <a:p>
              <a:pPr algn="ctr"/>
              <a:r>
                <a:rPr lang="zh-CN" altLang="en-US" sz="4800" b="1" dirty="0">
                  <a:solidFill>
                    <a:srgbClr val="1EF6DF"/>
                  </a:solidFill>
                  <a:latin typeface="黑体" panose="02010609060101010101" pitchFamily="49" charset="-122"/>
                  <a:ea typeface="黑体" panose="02010609060101010101" pitchFamily="49" charset="-122"/>
                </a:rPr>
                <a:t>数据挖掘的概念</a:t>
              </a:r>
            </a:p>
          </p:txBody>
        </p:sp>
      </p:grpSp>
    </p:spTree>
    <p:extLst>
      <p:ext uri="{BB962C8B-B14F-4D97-AF65-F5344CB8AC3E}">
        <p14:creationId xmlns:p14="http://schemas.microsoft.com/office/powerpoint/2010/main" val="2538872122"/>
      </p:ext>
    </p:extLst>
  </p:cSld>
  <p:clrMapOvr>
    <a:masterClrMapping/>
  </p:clrMapOvr>
  <mc:AlternateContent xmlns:mc="http://schemas.openxmlformats.org/markup-compatibility/2006" xmlns:p14="http://schemas.microsoft.com/office/powerpoint/2010/main">
    <mc:Choice Requires="p14">
      <p:transition p14:dur="10" advTm="4373"/>
    </mc:Choice>
    <mc:Fallback xmlns="">
      <p:transition advTm="4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000"/>
                                        <p:tgtEl>
                                          <p:spTgt spid="29"/>
                                        </p:tgtEl>
                                      </p:cBhvr>
                                    </p:animEffect>
                                    <p:anim calcmode="lin" valueType="num">
                                      <p:cBhvr>
                                        <p:cTn id="13" dur="2000" fill="hold"/>
                                        <p:tgtEl>
                                          <p:spTgt spid="29"/>
                                        </p:tgtEl>
                                        <p:attrNameLst>
                                          <p:attrName>ppt_w</p:attrName>
                                        </p:attrNameLst>
                                      </p:cBhvr>
                                      <p:tavLst>
                                        <p:tav tm="0" fmla="#ppt_w*sin(2.5*pi*$)">
                                          <p:val>
                                            <p:fltVal val="0"/>
                                          </p:val>
                                        </p:tav>
                                        <p:tav tm="100000">
                                          <p:val>
                                            <p:fltVal val="1"/>
                                          </p:val>
                                        </p:tav>
                                      </p:tavLst>
                                    </p:anim>
                                    <p:anim calcmode="lin" valueType="num">
                                      <p:cBhvr>
                                        <p:cTn id="14" dur="2000" fill="hold"/>
                                        <p:tgtEl>
                                          <p:spTgt spid="2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anim calcmode="lin" valueType="num">
                                      <p:cBhvr>
                                        <p:cTn id="18" dur="2000" fill="hold"/>
                                        <p:tgtEl>
                                          <p:spTgt spid="30"/>
                                        </p:tgtEl>
                                        <p:attrNameLst>
                                          <p:attrName>ppt_w</p:attrName>
                                        </p:attrNameLst>
                                      </p:cBhvr>
                                      <p:tavLst>
                                        <p:tav tm="0" fmla="#ppt_w*sin(2.5*pi*$)">
                                          <p:val>
                                            <p:fltVal val="0"/>
                                          </p:val>
                                        </p:tav>
                                        <p:tav tm="100000">
                                          <p:val>
                                            <p:fltVal val="1"/>
                                          </p:val>
                                        </p:tav>
                                      </p:tavLst>
                                    </p:anim>
                                    <p:anim calcmode="lin" valueType="num">
                                      <p:cBhvr>
                                        <p:cTn id="19" dur="2000" fill="hold"/>
                                        <p:tgtEl>
                                          <p:spTgt spid="3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anim calcmode="lin" valueType="num">
                                      <p:cBhvr>
                                        <p:cTn id="23" dur="2000" fill="hold"/>
                                        <p:tgtEl>
                                          <p:spTgt spid="31"/>
                                        </p:tgtEl>
                                        <p:attrNameLst>
                                          <p:attrName>ppt_w</p:attrName>
                                        </p:attrNameLst>
                                      </p:cBhvr>
                                      <p:tavLst>
                                        <p:tav tm="0" fmla="#ppt_w*sin(2.5*pi*$)">
                                          <p:val>
                                            <p:fltVal val="0"/>
                                          </p:val>
                                        </p:tav>
                                        <p:tav tm="100000">
                                          <p:val>
                                            <p:fltVal val="1"/>
                                          </p:val>
                                        </p:tav>
                                      </p:tavLst>
                                    </p:anim>
                                    <p:anim calcmode="lin" valueType="num">
                                      <p:cBhvr>
                                        <p:cTn id="24" dur="2000" fill="hold"/>
                                        <p:tgtEl>
                                          <p:spTgt spid="3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anim calcmode="lin" valueType="num">
                                      <p:cBhvr>
                                        <p:cTn id="28" dur="2000" fill="hold"/>
                                        <p:tgtEl>
                                          <p:spTgt spid="32"/>
                                        </p:tgtEl>
                                        <p:attrNameLst>
                                          <p:attrName>ppt_w</p:attrName>
                                        </p:attrNameLst>
                                      </p:cBhvr>
                                      <p:tavLst>
                                        <p:tav tm="0" fmla="#ppt_w*sin(2.5*pi*$)">
                                          <p:val>
                                            <p:fltVal val="0"/>
                                          </p:val>
                                        </p:tav>
                                        <p:tav tm="100000">
                                          <p:val>
                                            <p:fltVal val="1"/>
                                          </p:val>
                                        </p:tav>
                                      </p:tavLst>
                                    </p:anim>
                                    <p:anim calcmode="lin" valueType="num">
                                      <p:cBhvr>
                                        <p:cTn id="29" dur="2000" fill="hold"/>
                                        <p:tgtEl>
                                          <p:spTgt spid="3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500" fill="hold"/>
                                        <p:tgtEl>
                                          <p:spTgt spid="33"/>
                                        </p:tgtEl>
                                        <p:attrNameLst>
                                          <p:attrName>ppt_x</p:attrName>
                                        </p:attrNameLst>
                                      </p:cBhvr>
                                      <p:tavLst>
                                        <p:tav tm="0">
                                          <p:val>
                                            <p:strVal val="1+#ppt_w/2"/>
                                          </p:val>
                                        </p:tav>
                                        <p:tav tm="100000">
                                          <p:val>
                                            <p:strVal val="#ppt_x"/>
                                          </p:val>
                                        </p:tav>
                                      </p:tavLst>
                                    </p:anim>
                                    <p:anim calcmode="lin" valueType="num">
                                      <p:cBhvr additive="base">
                                        <p:cTn id="3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数据挖掘的背景</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1" name="TextBox 15">
            <a:extLst>
              <a:ext uri="{FF2B5EF4-FFF2-40B4-BE49-F238E27FC236}">
                <a16:creationId xmlns:a16="http://schemas.microsoft.com/office/drawing/2014/main" id="{CADC5E60-AA05-496F-A84C-EAEAFB32D521}"/>
              </a:ext>
            </a:extLst>
          </p:cNvPr>
          <p:cNvSpPr txBox="1"/>
          <p:nvPr/>
        </p:nvSpPr>
        <p:spPr>
          <a:xfrm>
            <a:off x="2255489" y="1108401"/>
            <a:ext cx="7681022" cy="4524315"/>
          </a:xfrm>
          <a:prstGeom prst="rect">
            <a:avLst/>
          </a:prstGeom>
          <a:noFill/>
        </p:spPr>
        <p:txBody>
          <a:bodyPr wrap="square" rtlCol="0">
            <a:spAutoFit/>
          </a:bodyPr>
          <a:lstStyle/>
          <a:p>
            <a:pPr indent="457200" algn="just">
              <a:lnSpc>
                <a:spcPct val="150000"/>
              </a:lnSpc>
            </a:pPr>
            <a:r>
              <a:rPr lang="zh-CN" altLang="en-US" sz="2400" b="1" dirty="0">
                <a:solidFill>
                  <a:prstClr val="black"/>
                </a:solidFill>
                <a:latin typeface="微软雅黑" panose="020B0503020204020204" pitchFamily="34" charset="-122"/>
                <a:ea typeface="微软雅黑" panose="020B0503020204020204" pitchFamily="34" charset="-122"/>
              </a:rPr>
              <a:t> 二十世纪末以来，全球信息量以惊人的速度急剧增长</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据估计，每二十个月将增加一倍。许多组织机构的</a:t>
            </a:r>
            <a:r>
              <a:rPr lang="en-US" altLang="zh-CN" sz="2400" b="1" dirty="0">
                <a:solidFill>
                  <a:prstClr val="black"/>
                </a:solidFill>
                <a:latin typeface="微软雅黑" panose="020B0503020204020204" pitchFamily="34" charset="-122"/>
                <a:ea typeface="微软雅黑" panose="020B0503020204020204" pitchFamily="34" charset="-122"/>
              </a:rPr>
              <a:t>IT</a:t>
            </a:r>
            <a:r>
              <a:rPr lang="zh-CN" altLang="en-US" sz="2400" b="1" dirty="0">
                <a:solidFill>
                  <a:prstClr val="black"/>
                </a:solidFill>
                <a:latin typeface="微软雅黑" panose="020B0503020204020204" pitchFamily="34" charset="-122"/>
                <a:ea typeface="微软雅黑" panose="020B0503020204020204" pitchFamily="34" charset="-122"/>
              </a:rPr>
              <a:t>系统中都收集了大量的数据</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信息</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目前的数据库系统虽然可以高效地实现数据的录入、查询、统计等功能，但无法发现数据中存在的关系和规则，无法根据现有的数据预测未来的发展趋势。为了充分利用现有信息资源，从海量数据中找出隐藏的知识，数据挖掘技术应运而生并显示出强大的生命力。</a:t>
            </a:r>
          </a:p>
        </p:txBody>
      </p:sp>
    </p:spTree>
    <p:custDataLst>
      <p:tags r:id="rId1"/>
    </p:custDataLst>
    <p:extLst>
      <p:ext uri="{BB962C8B-B14F-4D97-AF65-F5344CB8AC3E}">
        <p14:creationId xmlns:p14="http://schemas.microsoft.com/office/powerpoint/2010/main" val="385428240"/>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数据挖掘的定义</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TextBox 15">
            <a:extLst>
              <a:ext uri="{FF2B5EF4-FFF2-40B4-BE49-F238E27FC236}">
                <a16:creationId xmlns:a16="http://schemas.microsoft.com/office/drawing/2014/main" id="{CADC5E60-AA05-496F-A84C-EAEAFB32D521}"/>
              </a:ext>
            </a:extLst>
          </p:cNvPr>
          <p:cNvSpPr txBox="1"/>
          <p:nvPr/>
        </p:nvSpPr>
        <p:spPr>
          <a:xfrm>
            <a:off x="1740564" y="984254"/>
            <a:ext cx="8914577" cy="507831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400" b="1" dirty="0">
                <a:solidFill>
                  <a:prstClr val="black"/>
                </a:solidFill>
                <a:latin typeface="微软雅黑" panose="020B0503020204020204" pitchFamily="34" charset="-122"/>
                <a:ea typeface="微软雅黑" panose="020B0503020204020204" pitchFamily="34" charset="-122"/>
              </a:rPr>
              <a:t>技术角度的定义    </a:t>
            </a:r>
            <a:endParaRPr lang="en-US" altLang="zh-CN" sz="2400" b="1" dirty="0">
              <a:solidFill>
                <a:prstClr val="black"/>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2400" b="1" dirty="0">
                <a:solidFill>
                  <a:prstClr val="black"/>
                </a:solidFill>
                <a:latin typeface="微软雅黑" panose="020B0503020204020204" pitchFamily="34" charset="-122"/>
                <a:ea typeface="微软雅黑" panose="020B0503020204020204" pitchFamily="34" charset="-122"/>
              </a:rPr>
              <a:t>数据挖掘是从大量的、不完全的、有噪声的、模糊的、随机的实际应用数据中，提取隐含在其中的、人们事先不知道的、但又是潜在有用的信息和知识的过程。与数据挖掘相近的同义词包括</a:t>
            </a:r>
            <a:r>
              <a:rPr lang="en-US" altLang="zh-CN" sz="2400" b="1" dirty="0">
                <a:solidFill>
                  <a:prstClr val="black"/>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数据融合、数据分析和决策支持等。    </a:t>
            </a:r>
            <a:endParaRPr lang="en-US" altLang="zh-CN" sz="2400" b="1" dirty="0">
              <a:solidFill>
                <a:prstClr val="black"/>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2400" b="1" dirty="0">
                <a:solidFill>
                  <a:prstClr val="black"/>
                </a:solidFill>
                <a:latin typeface="微软雅黑" panose="020B0503020204020204" pitchFamily="34" charset="-122"/>
                <a:ea typeface="微软雅黑" panose="020B0503020204020204" pitchFamily="34" charset="-122"/>
              </a:rPr>
              <a:t>这一定义包括好几层含义：数据源必须是真实的、海量的、含噪声的；发现的是用户感兴趣的知识；发现的知识要可接受、可理解、可运用；并不要求发现放之四海皆准的知识，仅支持特定的发现问题。</a:t>
            </a:r>
          </a:p>
        </p:txBody>
      </p:sp>
    </p:spTree>
    <p:custDataLst>
      <p:tags r:id="rId1"/>
    </p:custDataLst>
    <p:extLst>
      <p:ext uri="{BB962C8B-B14F-4D97-AF65-F5344CB8AC3E}">
        <p14:creationId xmlns:p14="http://schemas.microsoft.com/office/powerpoint/2010/main" val="3687513620"/>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wipe(left)">
                                      <p:cBhvr>
                                        <p:cTn id="14" dur="500"/>
                                        <p:tgtEl>
                                          <p:spTgt spid="1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wipe(left)">
                                      <p:cBhvr>
                                        <p:cTn id="19"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数据挖掘的定义</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5" name="TextBox 15">
            <a:extLst>
              <a:ext uri="{FF2B5EF4-FFF2-40B4-BE49-F238E27FC236}">
                <a16:creationId xmlns:a16="http://schemas.microsoft.com/office/drawing/2014/main" id="{CADC5E60-AA05-496F-A84C-EAEAFB32D521}"/>
              </a:ext>
            </a:extLst>
          </p:cNvPr>
          <p:cNvSpPr txBox="1"/>
          <p:nvPr/>
        </p:nvSpPr>
        <p:spPr>
          <a:xfrm>
            <a:off x="1740564" y="984254"/>
            <a:ext cx="8914577" cy="452431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zh-CN" altLang="en-US" sz="2400" b="1" dirty="0">
                <a:solidFill>
                  <a:prstClr val="black"/>
                </a:solidFill>
                <a:latin typeface="微软雅黑" panose="020B0503020204020204" pitchFamily="34" charset="-122"/>
                <a:ea typeface="微软雅黑" panose="020B0503020204020204" pitchFamily="34" charset="-122"/>
              </a:rPr>
              <a:t>商业角度的定义    </a:t>
            </a:r>
            <a:endParaRPr lang="en-US" altLang="zh-CN" sz="2400" b="1" dirty="0">
              <a:solidFill>
                <a:prstClr val="black"/>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2400" b="1" dirty="0">
                <a:solidFill>
                  <a:prstClr val="black"/>
                </a:solidFill>
                <a:latin typeface="微软雅黑" panose="020B0503020204020204" pitchFamily="34" charset="-122"/>
                <a:ea typeface="微软雅黑" panose="020B0503020204020204" pitchFamily="34" charset="-122"/>
              </a:rPr>
              <a:t>数据挖掘是一种新的商业信息处理技术，其主要特点是对商业数据库中的大量业务数据进行抽取、转换、分析和其他模型化处理，从中提取辅助商业决策的关键性信息。    </a:t>
            </a:r>
            <a:endParaRPr lang="en-US" altLang="zh-CN" sz="2400" b="1" dirty="0">
              <a:solidFill>
                <a:prstClr val="black"/>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2400" b="1" dirty="0">
                <a:solidFill>
                  <a:prstClr val="black"/>
                </a:solidFill>
                <a:latin typeface="微软雅黑" panose="020B0503020204020204" pitchFamily="34" charset="-122"/>
                <a:ea typeface="微软雅黑" panose="020B0503020204020204" pitchFamily="34" charset="-122"/>
              </a:rPr>
              <a:t>简言之，数据挖掘其实是一类深层次的数据分析方法。因此，数据挖掘可以描述为：按企业既定业务目标，对大量的企业数据进行探索和分析，揭示隐藏的、未知的或验证己知的规律性，并进一步将其模型化的有效方法。</a:t>
            </a:r>
          </a:p>
        </p:txBody>
      </p:sp>
    </p:spTree>
    <p:custDataLst>
      <p:tags r:id="rId1"/>
    </p:custDataLst>
    <p:extLst>
      <p:ext uri="{BB962C8B-B14F-4D97-AF65-F5344CB8AC3E}">
        <p14:creationId xmlns:p14="http://schemas.microsoft.com/office/powerpoint/2010/main" val="1125091575"/>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anim calcmode="lin" valueType="num">
                                      <p:cBhvr>
                                        <p:cTn id="8"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wipe(left)">
                                      <p:cBhvr>
                                        <p:cTn id="14" dur="500"/>
                                        <p:tgtEl>
                                          <p:spTgt spid="1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wipe(left)">
                                      <p:cBhvr>
                                        <p:cTn id="19"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1" name="标题 1"/>
          <p:cNvSpPr txBox="1">
            <a:spLocks/>
          </p:cNvSpPr>
          <p:nvPr/>
        </p:nvSpPr>
        <p:spPr>
          <a:xfrm>
            <a:off x="2089466" y="2385861"/>
            <a:ext cx="8013068" cy="2086277"/>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b="1">
                <a:latin typeface="华文行楷" panose="02010800040101010101" pitchFamily="2" charset="-122"/>
                <a:ea typeface="华文行楷" panose="02010800040101010101" pitchFamily="2" charset="-122"/>
              </a:rPr>
              <a:t>第</a:t>
            </a:r>
            <a:r>
              <a:rPr lang="en-US" altLang="zh-CN" sz="6600" b="1">
                <a:latin typeface="华文行楷" panose="02010800040101010101" pitchFamily="2" charset="-122"/>
                <a:ea typeface="华文行楷" panose="02010800040101010101" pitchFamily="2" charset="-122"/>
              </a:rPr>
              <a:t>12</a:t>
            </a:r>
            <a:r>
              <a:rPr lang="zh-CN" altLang="en-US" sz="6600" b="1">
                <a:latin typeface="华文行楷" panose="02010800040101010101" pitchFamily="2" charset="-122"/>
                <a:ea typeface="华文行楷" panose="02010800040101010101" pitchFamily="2" charset="-122"/>
              </a:rPr>
              <a:t>讲 人工智能概述</a:t>
            </a:r>
            <a:endParaRPr lang="en-GB" altLang="zh-CN" sz="6600" b="1" dirty="0">
              <a:latin typeface="华文行楷" panose="02010800040101010101" pitchFamily="2" charset="-122"/>
              <a:ea typeface="华文行楷" panose="02010800040101010101" pitchFamily="2" charset="-122"/>
            </a:endParaRPr>
          </a:p>
        </p:txBody>
      </p:sp>
    </p:spTree>
    <p:custDataLst>
      <p:tags r:id="rId1"/>
    </p:custDataLst>
    <p:extLst>
      <p:ext uri="{BB962C8B-B14F-4D97-AF65-F5344CB8AC3E}">
        <p14:creationId xmlns:p14="http://schemas.microsoft.com/office/powerpoint/2010/main" val="846506988"/>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623382"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1.3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数据挖掘与数据分析</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矩形 7"/>
          <p:cNvSpPr/>
          <p:nvPr/>
        </p:nvSpPr>
        <p:spPr>
          <a:xfrm>
            <a:off x="1318181" y="1159722"/>
            <a:ext cx="9555638" cy="3970318"/>
          </a:xfrm>
          <a:prstGeom prst="rect">
            <a:avLst/>
          </a:prstGeom>
        </p:spPr>
        <p:txBody>
          <a:bodyPr wrap="square">
            <a:spAutoFit/>
          </a:bodyPr>
          <a:lstStyle/>
          <a:p>
            <a:pPr marL="457200" indent="-457200">
              <a:lnSpc>
                <a:spcPct val="150000"/>
              </a:lnSpc>
              <a:buFont typeface="Wingdings" panose="05000000000000000000" pitchFamily="2" charset="2"/>
              <a:buChar char="Ø"/>
            </a:pPr>
            <a:r>
              <a:rPr lang="zh-CN" altLang="en-US" sz="2800" b="1" dirty="0">
                <a:solidFill>
                  <a:srgbClr val="333333"/>
                </a:solidFill>
                <a:latin typeface="微软雅黑" panose="020B0503020204020204" pitchFamily="34" charset="-122"/>
                <a:ea typeface="微软雅黑" panose="020B0503020204020204" pitchFamily="34" charset="-122"/>
              </a:rPr>
              <a:t>数据分析是以输入的数据为基础，对数据进行处理。</a:t>
            </a:r>
            <a:endParaRPr lang="en-US" altLang="zh-CN" sz="2800" b="1" dirty="0">
              <a:solidFill>
                <a:srgbClr val="333333"/>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b="1" dirty="0">
                <a:solidFill>
                  <a:srgbClr val="333333"/>
                </a:solidFill>
                <a:latin typeface="微软雅黑" panose="020B0503020204020204" pitchFamily="34" charset="-122"/>
                <a:ea typeface="微软雅黑" panose="020B0503020204020204" pitchFamily="34" charset="-122"/>
              </a:rPr>
              <a:t>数据挖掘是对数据做不同的价值挖掘和评估。价值化自然不考虑数据本身，而是考虑数据是否有价值。</a:t>
            </a:r>
            <a:endParaRPr lang="en-US" altLang="zh-CN" sz="2800" b="1" dirty="0">
              <a:solidFill>
                <a:srgbClr val="333333"/>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举例：分析人脸数据。</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数据分析后，出来的是个猫脸，接受结果尊重事实。</a:t>
            </a:r>
            <a:endParaRPr lang="en-US" altLang="zh-CN" sz="28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数据挖掘则对猫脸价值挖掘和评估，稀有品种，网红猫脸</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644607694"/>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1.4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数据挖掘的技术</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2596944" y="995688"/>
            <a:ext cx="6998112" cy="5175969"/>
          </a:xfrm>
          <a:prstGeom prst="rect">
            <a:avLst/>
          </a:prstGeom>
        </p:spPr>
        <p:txBody>
          <a:bodyPr wrap="square">
            <a:spAutoFit/>
          </a:bodyPr>
          <a:lstStyle/>
          <a:p>
            <a:pPr marL="457200" indent="-457200">
              <a:lnSpc>
                <a:spcPct val="150000"/>
              </a:lnSpc>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关联分析</a:t>
            </a:r>
            <a:r>
              <a:rPr lang="en-US" altLang="zh-CN" sz="3200" dirty="0">
                <a:latin typeface="微软雅黑" panose="020B0503020204020204" pitchFamily="34" charset="-122"/>
                <a:ea typeface="微软雅黑" panose="020B0503020204020204" pitchFamily="34" charset="-122"/>
              </a:rPr>
              <a:t>(association analysis)</a:t>
            </a:r>
          </a:p>
          <a:p>
            <a:pPr marL="457200" indent="-457200">
              <a:lnSpc>
                <a:spcPct val="150000"/>
              </a:lnSpc>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聚类分析</a:t>
            </a:r>
            <a:r>
              <a:rPr lang="en-US" altLang="zh-CN" sz="3200" dirty="0">
                <a:latin typeface="微软雅黑" panose="020B0503020204020204" pitchFamily="34" charset="-122"/>
                <a:ea typeface="微软雅黑" panose="020B0503020204020204" pitchFamily="34" charset="-122"/>
              </a:rPr>
              <a:t>(clustering)</a:t>
            </a:r>
          </a:p>
          <a:p>
            <a:pPr marL="457200" indent="-457200">
              <a:lnSpc>
                <a:spcPct val="150000"/>
              </a:lnSpc>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分类</a:t>
            </a:r>
            <a:r>
              <a:rPr lang="en-US" altLang="zh-CN" sz="3200" dirty="0">
                <a:latin typeface="微软雅黑" panose="020B0503020204020204" pitchFamily="34" charset="-122"/>
                <a:ea typeface="微软雅黑" panose="020B0503020204020204" pitchFamily="34" charset="-122"/>
              </a:rPr>
              <a:t>(classification)</a:t>
            </a:r>
          </a:p>
          <a:p>
            <a:pPr marL="457200" indent="-457200">
              <a:lnSpc>
                <a:spcPct val="150000"/>
              </a:lnSpc>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预测</a:t>
            </a:r>
            <a:r>
              <a:rPr lang="en-US" altLang="zh-CN" sz="3200" dirty="0">
                <a:latin typeface="微软雅黑" panose="020B0503020204020204" pitchFamily="34" charset="-122"/>
                <a:ea typeface="微软雅黑" panose="020B0503020204020204" pitchFamily="34" charset="-122"/>
              </a:rPr>
              <a:t>(predication)</a:t>
            </a:r>
          </a:p>
          <a:p>
            <a:pPr marL="457200" indent="-457200">
              <a:lnSpc>
                <a:spcPct val="150000"/>
              </a:lnSpc>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时序模式</a:t>
            </a:r>
            <a:r>
              <a:rPr lang="en-US" altLang="zh-CN" sz="3200" dirty="0">
                <a:latin typeface="微软雅黑" panose="020B0503020204020204" pitchFamily="34" charset="-122"/>
                <a:ea typeface="微软雅黑" panose="020B0503020204020204" pitchFamily="34" charset="-122"/>
              </a:rPr>
              <a:t>(time-series pattern)</a:t>
            </a:r>
          </a:p>
          <a:p>
            <a:pPr marL="457200" indent="-457200">
              <a:lnSpc>
                <a:spcPct val="150000"/>
              </a:lnSpc>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偏差分析</a:t>
            </a:r>
            <a:r>
              <a:rPr lang="en-US" altLang="zh-CN" sz="3200" dirty="0">
                <a:latin typeface="微软雅黑" panose="020B0503020204020204" pitchFamily="34" charset="-122"/>
                <a:ea typeface="微软雅黑" panose="020B0503020204020204" pitchFamily="34" charset="-122"/>
              </a:rPr>
              <a:t>(deviation)</a:t>
            </a:r>
          </a:p>
          <a:p>
            <a:pPr marL="457200" indent="-457200">
              <a:lnSpc>
                <a:spcPct val="150000"/>
              </a:lnSpc>
              <a:buFont typeface="Wingdings" panose="05000000000000000000" pitchFamily="2" charset="2"/>
              <a:buChar char="l"/>
            </a:pPr>
            <a:r>
              <a:rPr lang="zh-CN" altLang="en-US" sz="3200" dirty="0">
                <a:latin typeface="微软雅黑" panose="020B0503020204020204" pitchFamily="34" charset="-122"/>
                <a:ea typeface="微软雅黑" panose="020B0503020204020204" pitchFamily="34" charset="-122"/>
              </a:rPr>
              <a:t>回归分析（</a:t>
            </a:r>
            <a:r>
              <a:rPr lang="en-US" altLang="zh-CN" sz="3200" dirty="0">
                <a:latin typeface="微软雅黑" panose="020B0503020204020204" pitchFamily="34" charset="-122"/>
                <a:ea typeface="微软雅黑" panose="020B0503020204020204" pitchFamily="34" charset="-122"/>
              </a:rPr>
              <a:t>Regression</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363020172"/>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1.4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数据挖掘的技术</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714501" y="770655"/>
            <a:ext cx="10710786" cy="5539978"/>
          </a:xfrm>
          <a:prstGeom prst="rect">
            <a:avLst/>
          </a:prstGeom>
        </p:spPr>
        <p:txBody>
          <a:bodyPr wrap="square">
            <a:spAutoFit/>
          </a:bodyPr>
          <a:lstStyle/>
          <a:p>
            <a:r>
              <a:rPr lang="zh-CN" altLang="en-US" sz="3200" b="1" dirty="0">
                <a:solidFill>
                  <a:srgbClr val="0070C0"/>
                </a:solidFill>
                <a:latin typeface="华文楷体" panose="02010600040101010101" pitchFamily="2" charset="-122"/>
                <a:ea typeface="华文楷体" panose="02010600040101010101" pitchFamily="2" charset="-122"/>
              </a:rPr>
              <a:t>关联分析</a:t>
            </a:r>
            <a:r>
              <a:rPr lang="en-US" altLang="zh-CN" sz="3200" b="1" dirty="0">
                <a:solidFill>
                  <a:srgbClr val="0070C0"/>
                </a:solidFill>
                <a:latin typeface="华文楷体" panose="02010600040101010101" pitchFamily="2" charset="-122"/>
                <a:ea typeface="华文楷体" panose="02010600040101010101" pitchFamily="2" charset="-122"/>
              </a:rPr>
              <a:t>(association analysis)</a:t>
            </a: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两个或两个以上变量的取值之间存在的规律性称为关联。</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数据关联是数据库中存在的一类重要的、可被发现的知识。</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关联分为简单关联、时序关联和因果关联。</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关联分析的目的是找出数据库中隐藏的关联网。一般用支持度和可信度两个阀值来度量关联规则的相关性，还不断引入兴趣度、相关性等参数，使得所挖掘的规则更符合需求。</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endParaRPr lang="en-US" altLang="zh-CN" sz="1000" dirty="0">
              <a:solidFill>
                <a:srgbClr val="333333"/>
              </a:solidFill>
              <a:latin typeface="华文楷体" panose="02010600040101010101" pitchFamily="2" charset="-122"/>
              <a:ea typeface="华文楷体" panose="02010600040101010101" pitchFamily="2" charset="-122"/>
            </a:endParaRPr>
          </a:p>
          <a:p>
            <a:r>
              <a:rPr lang="zh-CN" altLang="en-US" sz="3200" b="1" dirty="0">
                <a:solidFill>
                  <a:srgbClr val="0070C0"/>
                </a:solidFill>
                <a:latin typeface="华文楷体" panose="02010600040101010101" pitchFamily="2" charset="-122"/>
                <a:ea typeface="华文楷体" panose="02010600040101010101" pitchFamily="2" charset="-122"/>
              </a:rPr>
              <a:t>聚类分析</a:t>
            </a:r>
            <a:r>
              <a:rPr lang="en-US" altLang="zh-CN" sz="3200" b="1" dirty="0">
                <a:solidFill>
                  <a:srgbClr val="0070C0"/>
                </a:solidFill>
                <a:latin typeface="华文楷体" panose="02010600040101010101" pitchFamily="2" charset="-122"/>
                <a:ea typeface="华文楷体" panose="02010600040101010101" pitchFamily="2" charset="-122"/>
              </a:rPr>
              <a:t>(clustering)</a:t>
            </a: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聚类是把数据按照相似性归纳成若干类别，同一类中的数据彼此相似，不同类中的数据相异。</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聚类分析可以建立宏观的概念，发现数据的分布模式，以及可能的数据属性之间的相互关系。</a:t>
            </a:r>
            <a:endParaRPr lang="en-US" altLang="zh-CN" sz="2800" dirty="0">
              <a:solidFill>
                <a:srgbClr val="333333"/>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955989117"/>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1.4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数据挖掘的技术</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632040" y="868626"/>
            <a:ext cx="10717450" cy="4678204"/>
          </a:xfrm>
          <a:prstGeom prst="rect">
            <a:avLst/>
          </a:prstGeom>
        </p:spPr>
        <p:txBody>
          <a:bodyPr wrap="square">
            <a:spAutoFit/>
          </a:bodyPr>
          <a:lstStyle/>
          <a:p>
            <a:r>
              <a:rPr lang="zh-CN" altLang="en-US" sz="3200" b="1" dirty="0">
                <a:solidFill>
                  <a:srgbClr val="0070C0"/>
                </a:solidFill>
                <a:latin typeface="华文楷体" panose="02010600040101010101" pitchFamily="2" charset="-122"/>
                <a:ea typeface="华文楷体" panose="02010600040101010101" pitchFamily="2" charset="-122"/>
              </a:rPr>
              <a:t>分类</a:t>
            </a:r>
            <a:r>
              <a:rPr lang="en-US" altLang="zh-CN" sz="3200" b="1" dirty="0">
                <a:solidFill>
                  <a:srgbClr val="0070C0"/>
                </a:solidFill>
                <a:latin typeface="华文楷体" panose="02010600040101010101" pitchFamily="2" charset="-122"/>
                <a:ea typeface="华文楷体" panose="02010600040101010101" pitchFamily="2" charset="-122"/>
              </a:rPr>
              <a:t>(classification)</a:t>
            </a: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分类就是找出一个类别的概念描述，它代表了这类数据的整体信息，即该类的内涵描述，并用这 种描述来构造模型，一般用规则或决策树模式表示。</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分类是利用训练数据集通过一定的算法而求得分类规则。分类可被用于规则描述和预测。</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endParaRPr lang="en-US" altLang="zh-CN" sz="1000" dirty="0">
              <a:solidFill>
                <a:srgbClr val="333333"/>
              </a:solidFill>
              <a:latin typeface="华文楷体" panose="02010600040101010101" pitchFamily="2" charset="-122"/>
              <a:ea typeface="华文楷体" panose="02010600040101010101" pitchFamily="2" charset="-122"/>
            </a:endParaRPr>
          </a:p>
          <a:p>
            <a:r>
              <a:rPr lang="zh-CN" altLang="en-US" sz="3200" b="1" dirty="0">
                <a:solidFill>
                  <a:srgbClr val="0070C0"/>
                </a:solidFill>
                <a:latin typeface="华文楷体" panose="02010600040101010101" pitchFamily="2" charset="-122"/>
                <a:ea typeface="华文楷体" panose="02010600040101010101" pitchFamily="2" charset="-122"/>
              </a:rPr>
              <a:t>预测</a:t>
            </a:r>
            <a:r>
              <a:rPr lang="en-US" altLang="zh-CN" sz="3200" b="1" dirty="0">
                <a:solidFill>
                  <a:srgbClr val="0070C0"/>
                </a:solidFill>
                <a:latin typeface="华文楷体" panose="02010600040101010101" pitchFamily="2" charset="-122"/>
                <a:ea typeface="华文楷体" panose="02010600040101010101" pitchFamily="2" charset="-122"/>
              </a:rPr>
              <a:t>(predication)</a:t>
            </a: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预测是利用历史数据找出变化规律，建立模型，并由此模型对未来数据的种类及特征进行预测。 </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预测关心的是精度和不确定性，通常用预测方差来度量。</a:t>
            </a:r>
          </a:p>
        </p:txBody>
      </p:sp>
    </p:spTree>
    <p:custDataLst>
      <p:tags r:id="rId1"/>
    </p:custDataLst>
    <p:extLst>
      <p:ext uri="{BB962C8B-B14F-4D97-AF65-F5344CB8AC3E}">
        <p14:creationId xmlns:p14="http://schemas.microsoft.com/office/powerpoint/2010/main" val="3005984261"/>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1.4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数据挖掘的技术</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741369" y="640967"/>
            <a:ext cx="10717450" cy="6186309"/>
          </a:xfrm>
          <a:prstGeom prst="rect">
            <a:avLst/>
          </a:prstGeom>
        </p:spPr>
        <p:txBody>
          <a:bodyPr wrap="square">
            <a:spAutoFit/>
          </a:bodyPr>
          <a:lstStyle/>
          <a:p>
            <a:r>
              <a:rPr lang="zh-CN" altLang="en-US" sz="3200" b="1" dirty="0">
                <a:solidFill>
                  <a:srgbClr val="0070C0"/>
                </a:solidFill>
                <a:latin typeface="华文楷体" panose="02010600040101010101" pitchFamily="2" charset="-122"/>
                <a:ea typeface="华文楷体" panose="02010600040101010101" pitchFamily="2" charset="-122"/>
              </a:rPr>
              <a:t>时序模式</a:t>
            </a:r>
            <a:r>
              <a:rPr lang="en-US" altLang="zh-CN" sz="3200" b="1" dirty="0">
                <a:solidFill>
                  <a:srgbClr val="0070C0"/>
                </a:solidFill>
                <a:latin typeface="华文楷体" panose="02010600040101010101" pitchFamily="2" charset="-122"/>
                <a:ea typeface="华文楷体" panose="02010600040101010101" pitchFamily="2" charset="-122"/>
              </a:rPr>
              <a:t>(time-series pattern)</a:t>
            </a: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时序模式是指通过时间序列搜索出的重复发生概率较高的模式。</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与回归一样，它也是用己知的数据预测未来的值，但这些数据的区别是变量所处时间的不同。</a:t>
            </a:r>
            <a:endParaRPr lang="en-US" altLang="zh-CN" sz="2800" dirty="0">
              <a:solidFill>
                <a:srgbClr val="333333"/>
              </a:solidFill>
              <a:latin typeface="华文楷体" panose="02010600040101010101" pitchFamily="2" charset="-122"/>
              <a:ea typeface="华文楷体" panose="02010600040101010101" pitchFamily="2" charset="-122"/>
            </a:endParaRPr>
          </a:p>
          <a:p>
            <a:endParaRPr lang="en-US" altLang="zh-CN" sz="1000" b="1" dirty="0">
              <a:solidFill>
                <a:srgbClr val="0070C0"/>
              </a:solidFill>
              <a:latin typeface="华文楷体" panose="02010600040101010101" pitchFamily="2" charset="-122"/>
              <a:ea typeface="华文楷体" panose="02010600040101010101" pitchFamily="2" charset="-122"/>
            </a:endParaRPr>
          </a:p>
          <a:p>
            <a:r>
              <a:rPr lang="zh-CN" altLang="en-US" sz="3200" b="1" dirty="0">
                <a:solidFill>
                  <a:srgbClr val="0070C0"/>
                </a:solidFill>
                <a:latin typeface="华文楷体" panose="02010600040101010101" pitchFamily="2" charset="-122"/>
                <a:ea typeface="华文楷体" panose="02010600040101010101" pitchFamily="2" charset="-122"/>
              </a:rPr>
              <a:t>偏差分析</a:t>
            </a:r>
            <a:r>
              <a:rPr lang="en-US" altLang="zh-CN" sz="3200" b="1" dirty="0">
                <a:solidFill>
                  <a:srgbClr val="0070C0"/>
                </a:solidFill>
                <a:latin typeface="华文楷体" panose="02010600040101010101" pitchFamily="2" charset="-122"/>
                <a:ea typeface="华文楷体" panose="02010600040101010101" pitchFamily="2" charset="-122"/>
              </a:rPr>
              <a:t>(deviation)</a:t>
            </a: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在偏差中包括很多有用的知识，数据库中的数据存在很多异常情况，发现数据库中数据存在的异常情况是非常重要的。</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偏差检验的基本方法就是寻找观察结果与参照之间的差别。</a:t>
            </a:r>
            <a:endParaRPr lang="en-US" altLang="zh-CN" sz="2800" dirty="0">
              <a:solidFill>
                <a:srgbClr val="333333"/>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endParaRPr lang="en-US" altLang="zh-CN" sz="1000" dirty="0">
              <a:solidFill>
                <a:srgbClr val="333333"/>
              </a:solidFill>
              <a:latin typeface="华文楷体" panose="02010600040101010101" pitchFamily="2" charset="-122"/>
              <a:ea typeface="华文楷体" panose="02010600040101010101" pitchFamily="2" charset="-122"/>
            </a:endParaRPr>
          </a:p>
          <a:p>
            <a:r>
              <a:rPr lang="zh-CN" altLang="en-US" sz="3200" b="1" dirty="0">
                <a:solidFill>
                  <a:srgbClr val="0070C0"/>
                </a:solidFill>
                <a:latin typeface="华文楷体" panose="02010600040101010101" pitchFamily="2" charset="-122"/>
                <a:ea typeface="华文楷体" panose="02010600040101010101" pitchFamily="2" charset="-122"/>
              </a:rPr>
              <a:t>回归分析（</a:t>
            </a:r>
            <a:r>
              <a:rPr lang="en-US" altLang="zh-CN" sz="3200" b="1" dirty="0">
                <a:solidFill>
                  <a:srgbClr val="0070C0"/>
                </a:solidFill>
                <a:latin typeface="华文楷体" panose="02010600040101010101" pitchFamily="2" charset="-122"/>
                <a:ea typeface="华文楷体" panose="02010600040101010101" pitchFamily="2" charset="-122"/>
              </a:rPr>
              <a:t>Regression</a:t>
            </a:r>
            <a:r>
              <a:rPr lang="zh-CN" altLang="en-US" sz="3200" b="1" dirty="0">
                <a:solidFill>
                  <a:srgbClr val="0070C0"/>
                </a:solidFill>
                <a:latin typeface="华文楷体" panose="02010600040101010101" pitchFamily="2" charset="-122"/>
                <a:ea typeface="华文楷体" panose="02010600040101010101" pitchFamily="2" charset="-122"/>
              </a:rPr>
              <a:t>）</a:t>
            </a:r>
            <a:endParaRPr lang="en-US" altLang="zh-CN" sz="3200" b="1" dirty="0">
              <a:solidFill>
                <a:srgbClr val="0070C0"/>
              </a:solidFill>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是一种预测性的建模技术，它研究的是因变量（目标）和自变量之间的关系。</a:t>
            </a:r>
          </a:p>
          <a:p>
            <a:pPr marL="457200" indent="-457200">
              <a:buClr>
                <a:schemeClr val="accent1"/>
              </a:buClr>
              <a:buSzPct val="80000"/>
              <a:buFont typeface="Wingdings" panose="05000000000000000000" pitchFamily="2" charset="2"/>
              <a:buChar char="l"/>
            </a:pPr>
            <a:r>
              <a:rPr lang="zh-CN" altLang="en-US" sz="2800" dirty="0">
                <a:solidFill>
                  <a:srgbClr val="333333"/>
                </a:solidFill>
                <a:latin typeface="华文楷体" panose="02010600040101010101" pitchFamily="2" charset="-122"/>
                <a:ea typeface="华文楷体" panose="02010600040101010101" pitchFamily="2" charset="-122"/>
              </a:rPr>
              <a:t>这种技术通常用于预测分析时间序列模型以及发现变量之间的因果关系。</a:t>
            </a:r>
          </a:p>
        </p:txBody>
      </p:sp>
    </p:spTree>
    <p:custDataLst>
      <p:tags r:id="rId1"/>
    </p:custDataLst>
    <p:extLst>
      <p:ext uri="{BB962C8B-B14F-4D97-AF65-F5344CB8AC3E}">
        <p14:creationId xmlns:p14="http://schemas.microsoft.com/office/powerpoint/2010/main" val="874943652"/>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6948" cy="6858000"/>
          </a:xfrm>
          <a:prstGeom prst="rect">
            <a:avLst/>
          </a:prstGeom>
        </p:spPr>
      </p:pic>
      <p:sp>
        <p:nvSpPr>
          <p:cNvPr id="28" name="圆角矩形 2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29" name="圆角矩形 2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0" name="圆角矩形 2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1" name="圆角矩形 3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2" name="TextBox 7"/>
          <p:cNvSpPr txBox="1">
            <a:spLocks noChangeArrowheads="1"/>
          </p:cNvSpPr>
          <p:nvPr/>
        </p:nvSpPr>
        <p:spPr bwMode="auto">
          <a:xfrm>
            <a:off x="2381251" y="2476500"/>
            <a:ext cx="1710725" cy="189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latin typeface="+mn-lt"/>
                <a:ea typeface="+mn-ea"/>
                <a:cs typeface="+mn-ea"/>
                <a:sym typeface="+mn-lt"/>
              </a:rPr>
              <a:t>02</a:t>
            </a:r>
            <a:endParaRPr lang="zh-CN" altLang="en-US" sz="11735" b="1" dirty="0">
              <a:latin typeface="+mn-lt"/>
              <a:ea typeface="+mn-ea"/>
              <a:cs typeface="+mn-ea"/>
              <a:sym typeface="+mn-lt"/>
            </a:endParaRPr>
          </a:p>
        </p:txBody>
      </p:sp>
      <p:grpSp>
        <p:nvGrpSpPr>
          <p:cNvPr id="33" name="组合 32"/>
          <p:cNvGrpSpPr/>
          <p:nvPr/>
        </p:nvGrpSpPr>
        <p:grpSpPr>
          <a:xfrm>
            <a:off x="6312024" y="2476500"/>
            <a:ext cx="5879976" cy="1897892"/>
            <a:chOff x="6312024" y="2476500"/>
            <a:chExt cx="5879976" cy="1897892"/>
          </a:xfrm>
        </p:grpSpPr>
        <p:sp>
          <p:nvSpPr>
            <p:cNvPr id="34" name="同侧圆角矩形 33"/>
            <p:cNvSpPr/>
            <p:nvPr/>
          </p:nvSpPr>
          <p:spPr>
            <a:xfrm rot="16200000">
              <a:off x="8303066" y="485458"/>
              <a:ext cx="1897892" cy="5879976"/>
            </a:xfrm>
            <a:prstGeom prst="round2SameRect">
              <a:avLst/>
            </a:prstGeom>
            <a:solidFill>
              <a:srgbClr val="38465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35" name="TextBox 20"/>
            <p:cNvSpPr txBox="1"/>
            <p:nvPr/>
          </p:nvSpPr>
          <p:spPr>
            <a:xfrm>
              <a:off x="6373734" y="2959525"/>
              <a:ext cx="5756555" cy="830997"/>
            </a:xfrm>
            <a:prstGeom prst="rect">
              <a:avLst/>
            </a:prstGeom>
            <a:noFill/>
          </p:spPr>
          <p:txBody>
            <a:bodyPr wrap="square" rtlCol="0">
              <a:spAutoFit/>
            </a:bodyPr>
            <a:lstStyle/>
            <a:p>
              <a:r>
                <a:rPr lang="zh-CN" altLang="en-US" sz="4800" b="1" dirty="0">
                  <a:solidFill>
                    <a:srgbClr val="1EF6DF"/>
                  </a:solidFill>
                  <a:latin typeface="黑体" panose="02010609060101010101" pitchFamily="49" charset="-122"/>
                  <a:ea typeface="黑体" panose="02010609060101010101" pitchFamily="49" charset="-122"/>
                </a:rPr>
                <a:t>数据挖掘的工具</a:t>
              </a:r>
            </a:p>
          </p:txBody>
        </p:sp>
      </p:grpSp>
    </p:spTree>
    <p:extLst>
      <p:ext uri="{BB962C8B-B14F-4D97-AF65-F5344CB8AC3E}">
        <p14:creationId xmlns:p14="http://schemas.microsoft.com/office/powerpoint/2010/main" val="809565197"/>
      </p:ext>
    </p:extLst>
  </p:cSld>
  <p:clrMapOvr>
    <a:masterClrMapping/>
  </p:clrMapOvr>
  <mc:AlternateContent xmlns:mc="http://schemas.openxmlformats.org/markup-compatibility/2006" xmlns:p14="http://schemas.microsoft.com/office/powerpoint/2010/main">
    <mc:Choice Requires="p14">
      <p:transition p14:dur="10" advTm="4373"/>
    </mc:Choice>
    <mc:Fallback xmlns="">
      <p:transition advTm="4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000"/>
                                        <p:tgtEl>
                                          <p:spTgt spid="29"/>
                                        </p:tgtEl>
                                      </p:cBhvr>
                                    </p:animEffect>
                                    <p:anim calcmode="lin" valueType="num">
                                      <p:cBhvr>
                                        <p:cTn id="13" dur="2000" fill="hold"/>
                                        <p:tgtEl>
                                          <p:spTgt spid="29"/>
                                        </p:tgtEl>
                                        <p:attrNameLst>
                                          <p:attrName>ppt_w</p:attrName>
                                        </p:attrNameLst>
                                      </p:cBhvr>
                                      <p:tavLst>
                                        <p:tav tm="0" fmla="#ppt_w*sin(2.5*pi*$)">
                                          <p:val>
                                            <p:fltVal val="0"/>
                                          </p:val>
                                        </p:tav>
                                        <p:tav tm="100000">
                                          <p:val>
                                            <p:fltVal val="1"/>
                                          </p:val>
                                        </p:tav>
                                      </p:tavLst>
                                    </p:anim>
                                    <p:anim calcmode="lin" valueType="num">
                                      <p:cBhvr>
                                        <p:cTn id="14" dur="2000" fill="hold"/>
                                        <p:tgtEl>
                                          <p:spTgt spid="2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anim calcmode="lin" valueType="num">
                                      <p:cBhvr>
                                        <p:cTn id="18" dur="2000" fill="hold"/>
                                        <p:tgtEl>
                                          <p:spTgt spid="30"/>
                                        </p:tgtEl>
                                        <p:attrNameLst>
                                          <p:attrName>ppt_w</p:attrName>
                                        </p:attrNameLst>
                                      </p:cBhvr>
                                      <p:tavLst>
                                        <p:tav tm="0" fmla="#ppt_w*sin(2.5*pi*$)">
                                          <p:val>
                                            <p:fltVal val="0"/>
                                          </p:val>
                                        </p:tav>
                                        <p:tav tm="100000">
                                          <p:val>
                                            <p:fltVal val="1"/>
                                          </p:val>
                                        </p:tav>
                                      </p:tavLst>
                                    </p:anim>
                                    <p:anim calcmode="lin" valueType="num">
                                      <p:cBhvr>
                                        <p:cTn id="19" dur="2000" fill="hold"/>
                                        <p:tgtEl>
                                          <p:spTgt spid="3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anim calcmode="lin" valueType="num">
                                      <p:cBhvr>
                                        <p:cTn id="23" dur="2000" fill="hold"/>
                                        <p:tgtEl>
                                          <p:spTgt spid="31"/>
                                        </p:tgtEl>
                                        <p:attrNameLst>
                                          <p:attrName>ppt_w</p:attrName>
                                        </p:attrNameLst>
                                      </p:cBhvr>
                                      <p:tavLst>
                                        <p:tav tm="0" fmla="#ppt_w*sin(2.5*pi*$)">
                                          <p:val>
                                            <p:fltVal val="0"/>
                                          </p:val>
                                        </p:tav>
                                        <p:tav tm="100000">
                                          <p:val>
                                            <p:fltVal val="1"/>
                                          </p:val>
                                        </p:tav>
                                      </p:tavLst>
                                    </p:anim>
                                    <p:anim calcmode="lin" valueType="num">
                                      <p:cBhvr>
                                        <p:cTn id="24" dur="2000" fill="hold"/>
                                        <p:tgtEl>
                                          <p:spTgt spid="3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anim calcmode="lin" valueType="num">
                                      <p:cBhvr>
                                        <p:cTn id="28" dur="2000" fill="hold"/>
                                        <p:tgtEl>
                                          <p:spTgt spid="32"/>
                                        </p:tgtEl>
                                        <p:attrNameLst>
                                          <p:attrName>ppt_w</p:attrName>
                                        </p:attrNameLst>
                                      </p:cBhvr>
                                      <p:tavLst>
                                        <p:tav tm="0" fmla="#ppt_w*sin(2.5*pi*$)">
                                          <p:val>
                                            <p:fltVal val="0"/>
                                          </p:val>
                                        </p:tav>
                                        <p:tav tm="100000">
                                          <p:val>
                                            <p:fltVal val="1"/>
                                          </p:val>
                                        </p:tav>
                                      </p:tavLst>
                                    </p:anim>
                                    <p:anim calcmode="lin" valueType="num">
                                      <p:cBhvr>
                                        <p:cTn id="29" dur="2000" fill="hold"/>
                                        <p:tgtEl>
                                          <p:spTgt spid="3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500" fill="hold"/>
                                        <p:tgtEl>
                                          <p:spTgt spid="33"/>
                                        </p:tgtEl>
                                        <p:attrNameLst>
                                          <p:attrName>ppt_x</p:attrName>
                                        </p:attrNameLst>
                                      </p:cBhvr>
                                      <p:tavLst>
                                        <p:tav tm="0">
                                          <p:val>
                                            <p:strVal val="1+#ppt_w/2"/>
                                          </p:val>
                                        </p:tav>
                                        <p:tav tm="100000">
                                          <p:val>
                                            <p:strVal val="#ppt_x"/>
                                          </p:val>
                                        </p:tav>
                                      </p:tavLst>
                                    </p:anim>
                                    <p:anim calcmode="lin" valueType="num">
                                      <p:cBhvr additive="base">
                                        <p:cTn id="3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761240" cy="1077218"/>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2.1 IBM SPSS Modeler</a:t>
            </a:r>
          </a:p>
          <a:p>
            <a:endParaRPr lang="zh-CN" altLang="en-US" sz="3200" b="1" dirty="0">
              <a:gradFill>
                <a:gsLst>
                  <a:gs pos="0">
                    <a:srgbClr val="E30613"/>
                  </a:gs>
                  <a:gs pos="100000">
                    <a:srgbClr val="81040B"/>
                  </a:gs>
                </a:gsLst>
                <a:lin ang="5400000" scaled="1"/>
              </a:gradFill>
              <a:latin typeface="微软雅黑" pitchFamily="34" charset="-122"/>
              <a:ea typeface="微软雅黑" pitchFamily="34" charset="-122"/>
            </a:endParaRP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Rectangle 1"/>
          <p:cNvSpPr>
            <a:spLocks noChangeArrowheads="1"/>
          </p:cNvSpPr>
          <p:nvPr/>
        </p:nvSpPr>
        <p:spPr bwMode="auto">
          <a:xfrm>
            <a:off x="601335" y="834389"/>
            <a:ext cx="1098933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Arial" panose="020B0604020202020204" pitchFamily="34" charset="0"/>
              </a:rPr>
              <a:t>IBM SPSS Modeler工具工作台最适合处理文本分析等大型项目，其可视化界面非常有价值。它允许您在不编程的情况下生成各种数据挖掘算法。 它也可以用于异常检测、贝叶斯网络、Cox回归以及使用多层感知器进行反向传播学习的基本神经网络。</a:t>
            </a:r>
            <a:endParaRPr kumimoji="0" lang="zh-CN" altLang="zh-CN" sz="24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Arial" panose="020B0604020202020204" pitchFamily="34" charset="0"/>
            </a:endParaRPr>
          </a:p>
        </p:txBody>
      </p:sp>
      <p:pic>
        <p:nvPicPr>
          <p:cNvPr id="1026" name="Picture 2" descr="https://ss2.baidu.com/6ONYsjip0QIZ8tyhnq/it/u=2928543617,1028701301&amp;fm=173&amp;s=C552CF301F2B500D1E7D44DE0200E0B3&amp;w=640&amp;h=383&amp;img.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3201" y="2663490"/>
            <a:ext cx="8125597" cy="39318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29201674"/>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934364" cy="1077218"/>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2.2 Oracle Data Mining</a:t>
            </a:r>
          </a:p>
          <a:p>
            <a:endParaRPr lang="zh-CN" altLang="en-US" sz="3200" b="1" dirty="0">
              <a:gradFill>
                <a:gsLst>
                  <a:gs pos="0">
                    <a:srgbClr val="E30613"/>
                  </a:gs>
                  <a:gs pos="100000">
                    <a:srgbClr val="81040B"/>
                  </a:gs>
                </a:gsLst>
                <a:lin ang="5400000" scaled="1"/>
              </a:gradFill>
              <a:latin typeface="微软雅黑" pitchFamily="34" charset="-122"/>
              <a:ea typeface="微软雅黑" pitchFamily="34" charset="-122"/>
            </a:endParaRP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Rectangle 1"/>
          <p:cNvSpPr>
            <a:spLocks noChangeArrowheads="1"/>
          </p:cNvSpPr>
          <p:nvPr/>
        </p:nvSpPr>
        <p:spPr bwMode="auto">
          <a:xfrm>
            <a:off x="511586" y="1025136"/>
            <a:ext cx="440236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Oracle</a:t>
            </a:r>
            <a:r>
              <a:rPr lang="zh-CN" altLang="en-US" sz="2400" dirty="0">
                <a:latin typeface="微软雅黑" panose="020B0503020204020204" pitchFamily="34" charset="-122"/>
                <a:ea typeface="微软雅黑" panose="020B0503020204020204" pitchFamily="34" charset="-122"/>
              </a:rPr>
              <a:t>数据挖掘功能允许其用户发现洞察力，进行预测并利用其</a:t>
            </a:r>
            <a:r>
              <a:rPr lang="en-US" altLang="zh-CN" sz="2400" dirty="0">
                <a:latin typeface="微软雅黑" panose="020B0503020204020204" pitchFamily="34" charset="-122"/>
                <a:ea typeface="微软雅黑" panose="020B0503020204020204" pitchFamily="34" charset="-122"/>
              </a:rPr>
              <a:t>Oracle</a:t>
            </a:r>
            <a:r>
              <a:rPr lang="zh-CN" altLang="en-US" sz="2400" dirty="0">
                <a:latin typeface="微软雅黑" panose="020B0503020204020204" pitchFamily="34" charset="-122"/>
                <a:ea typeface="微软雅黑" panose="020B0503020204020204" pitchFamily="34" charset="-122"/>
              </a:rPr>
              <a:t>数据。您可以构建模型来发现客户行为目标客户和开发概要文件。</a:t>
            </a:r>
          </a:p>
          <a:p>
            <a:pPr marL="342900" indent="-342900" algn="just">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Oracle Data Miner GUI</a:t>
            </a:r>
            <a:r>
              <a:rPr lang="zh-CN" altLang="en-US" sz="2400" dirty="0">
                <a:latin typeface="微软雅黑" panose="020B0503020204020204" pitchFamily="34" charset="-122"/>
                <a:ea typeface="微软雅黑" panose="020B0503020204020204" pitchFamily="34" charset="-122"/>
              </a:rPr>
              <a:t>使数据分析师、业务分析师和数据科学家能够使用相当优雅的拖放解决方案处理数据库内的数据。 它还可以为整个企业的自动化、调度和部署创建</a:t>
            </a:r>
            <a:r>
              <a:rPr lang="en-US" altLang="zh-CN" sz="2400" dirty="0">
                <a:latin typeface="微软雅黑" panose="020B0503020204020204" pitchFamily="34" charset="-122"/>
                <a:ea typeface="微软雅黑" panose="020B0503020204020204" pitchFamily="34" charset="-122"/>
              </a:rPr>
              <a:t>SQL</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PL / SQL</a:t>
            </a:r>
            <a:r>
              <a:rPr lang="zh-CN" altLang="en-US" sz="2400" dirty="0">
                <a:latin typeface="微软雅黑" panose="020B0503020204020204" pitchFamily="34" charset="-122"/>
                <a:ea typeface="微软雅黑" panose="020B0503020204020204" pitchFamily="34" charset="-122"/>
              </a:rPr>
              <a:t>脚本。</a:t>
            </a: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3095" y="874741"/>
            <a:ext cx="6852339" cy="5271160"/>
          </a:xfrm>
          <a:prstGeom prst="rect">
            <a:avLst/>
          </a:prstGeom>
        </p:spPr>
      </p:pic>
    </p:spTree>
    <p:custDataLst>
      <p:tags r:id="rId1"/>
    </p:custDataLst>
    <p:extLst>
      <p:ext uri="{BB962C8B-B14F-4D97-AF65-F5344CB8AC3E}">
        <p14:creationId xmlns:p14="http://schemas.microsoft.com/office/powerpoint/2010/main" val="2948761478"/>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41659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2.3 SAS Data Mining</a:t>
            </a:r>
            <a:endParaRPr lang="zh-CN" altLang="en-US" sz="3200" b="1" dirty="0">
              <a:gradFill>
                <a:gsLst>
                  <a:gs pos="0">
                    <a:srgbClr val="E30613"/>
                  </a:gs>
                  <a:gs pos="100000">
                    <a:srgbClr val="81040B"/>
                  </a:gs>
                </a:gsLst>
                <a:lin ang="5400000" scaled="1"/>
              </a:gradFill>
              <a:latin typeface="微软雅黑" pitchFamily="34" charset="-122"/>
              <a:ea typeface="微软雅黑" pitchFamily="34" charset="-122"/>
            </a:endParaRP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Rectangle 1"/>
          <p:cNvSpPr>
            <a:spLocks noChangeArrowheads="1"/>
          </p:cNvSpPr>
          <p:nvPr/>
        </p:nvSpPr>
        <p:spPr bwMode="auto">
          <a:xfrm>
            <a:off x="616939" y="1075455"/>
            <a:ext cx="43455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SAS Data Mining</a:t>
            </a:r>
            <a:r>
              <a:rPr lang="zh-CN" altLang="en-US" sz="2400" dirty="0">
                <a:latin typeface="微软雅黑" panose="020B0503020204020204" pitchFamily="34" charset="-122"/>
                <a:ea typeface="微软雅黑" panose="020B0503020204020204" pitchFamily="34" charset="-122"/>
              </a:rPr>
              <a:t>商业软件发现数据集模式。其描述性和预测性建模提供了更好的理解数据的见解。 他们提供了一个易于使用的</a:t>
            </a:r>
            <a:r>
              <a:rPr lang="en-US" altLang="zh-CN" sz="2400" dirty="0">
                <a:latin typeface="微软雅黑" panose="020B0503020204020204" pitchFamily="34" charset="-122"/>
                <a:ea typeface="微软雅黑" panose="020B0503020204020204" pitchFamily="34" charset="-122"/>
              </a:rPr>
              <a:t>GUI</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lvl="0" algn="just"/>
            <a:r>
              <a:rPr lang="zh-CN" altLang="en-US" sz="2400" dirty="0">
                <a:latin typeface="微软雅黑" panose="020B0503020204020204" pitchFamily="34" charset="-122"/>
                <a:ea typeface="微软雅黑" panose="020B0503020204020204" pitchFamily="34" charset="-122"/>
              </a:rPr>
              <a:t>他们拥有自动化的数据处理工具，集群到最终可以找到正确决策的最佳结果。 </a:t>
            </a:r>
            <a:endParaRPr lang="en-US" altLang="zh-CN" sz="2400" dirty="0">
              <a:latin typeface="微软雅黑" panose="020B0503020204020204" pitchFamily="34" charset="-122"/>
              <a:ea typeface="微软雅黑" panose="020B0503020204020204" pitchFamily="34" charset="-122"/>
            </a:endParaRPr>
          </a:p>
          <a:p>
            <a:pPr lvl="0" algn="just"/>
            <a:r>
              <a:rPr lang="zh-CN" altLang="en-US" sz="2400" dirty="0">
                <a:latin typeface="微软雅黑" panose="020B0503020204020204" pitchFamily="34" charset="-122"/>
                <a:ea typeface="微软雅黑" panose="020B0503020204020204" pitchFamily="34" charset="-122"/>
              </a:rPr>
              <a:t>作为一个商业软件，它还包括可升级处理、自动化、强化算法、建模、数据可视化和勘探等先进工具。</a:t>
            </a:r>
            <a:endParaRPr lang="zh-CN" altLang="zh-CN" sz="24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6375" y="906284"/>
            <a:ext cx="6173966" cy="5063092"/>
          </a:xfrm>
          <a:prstGeom prst="rect">
            <a:avLst/>
          </a:prstGeom>
        </p:spPr>
      </p:pic>
    </p:spTree>
    <p:custDataLst>
      <p:tags r:id="rId1"/>
    </p:custDataLst>
    <p:extLst>
      <p:ext uri="{BB962C8B-B14F-4D97-AF65-F5344CB8AC3E}">
        <p14:creationId xmlns:p14="http://schemas.microsoft.com/office/powerpoint/2010/main" val="472664097"/>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1217000" cy="584775"/>
          </a:xfrm>
          <a:prstGeom prst="rect">
            <a:avLst/>
          </a:prstGeom>
          <a:noFill/>
        </p:spPr>
        <p:txBody>
          <a:bodyPr wrap="none" rtlCol="0">
            <a:spAutoFit/>
          </a:bodyPr>
          <a:lstStyle/>
          <a:p>
            <a:pPr algn="just"/>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2.4 R</a:t>
            </a:r>
          </a:p>
        </p:txBody>
      </p:sp>
      <p:sp>
        <p:nvSpPr>
          <p:cNvPr id="8" name="Rectangle 1"/>
          <p:cNvSpPr>
            <a:spLocks noChangeArrowheads="1"/>
          </p:cNvSpPr>
          <p:nvPr/>
        </p:nvSpPr>
        <p:spPr bwMode="auto">
          <a:xfrm>
            <a:off x="632039" y="1489009"/>
            <a:ext cx="438763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zh-CN" altLang="en-US" sz="2400" dirty="0">
                <a:latin typeface="微软雅黑" panose="020B0503020204020204" pitchFamily="34" charset="-122"/>
                <a:ea typeface="微软雅黑" panose="020B0503020204020204" pitchFamily="34" charset="-122"/>
              </a:rPr>
              <a:t>它是一套完整的数据处理、计算和制图软件系统。其功能包括：数据存储和处理系统；数组运算工具（其向量、矩阵运算方面功能尤其强大）；完整连贯的统计分析工具；优秀的统计制图功能；简便而强大的编程语言：可操纵数据的输入和输出，可实现分支、循环，用户可自定义功能。</a:t>
            </a:r>
            <a:endParaRPr lang="zh-CN" altLang="zh-CN" sz="24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1158" y="1171914"/>
            <a:ext cx="5832264" cy="4514171"/>
          </a:xfrm>
          <a:prstGeom prst="rect">
            <a:avLst/>
          </a:prstGeom>
        </p:spPr>
      </p:pic>
      <p:pic>
        <p:nvPicPr>
          <p:cNvPr id="11" name="图片 10" descr="计教中心logo"/>
          <p:cNvPicPr>
            <a:picLocks noChangeAspect="1"/>
          </p:cNvPicPr>
          <p:nvPr/>
        </p:nvPicPr>
        <p:blipFill>
          <a:blip r:embed="rId6"/>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3804823585"/>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057247"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的概念</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0" name="TextBox 32"/>
          <p:cNvSpPr txBox="1"/>
          <p:nvPr/>
        </p:nvSpPr>
        <p:spPr>
          <a:xfrm>
            <a:off x="821461" y="943479"/>
            <a:ext cx="10549078" cy="5262979"/>
          </a:xfrm>
          <a:prstGeom prst="rect">
            <a:avLst/>
          </a:prstGeom>
          <a:noFill/>
        </p:spPr>
        <p:txBody>
          <a:bodyPr wrap="square" rtlCol="0">
            <a:spAutoFit/>
          </a:bodyPr>
          <a:lstStyle/>
          <a:p>
            <a:pPr marL="457200" indent="-457200">
              <a:lnSpc>
                <a:spcPct val="150000"/>
              </a:lnSpc>
              <a:spcBef>
                <a:spcPct val="0"/>
              </a:spcBef>
              <a:buFont typeface="Wingdings" panose="05000000000000000000" pitchFamily="2" charset="2"/>
              <a:buChar char="Ø"/>
            </a:pPr>
            <a:r>
              <a:rPr lang="en-US" altLang="zh-CN" sz="2800" b="1" dirty="0">
                <a:solidFill>
                  <a:srgbClr val="FF0000"/>
                </a:solidFill>
                <a:latin typeface="微软雅黑" panose="020B0503020204020204" pitchFamily="34" charset="-122"/>
                <a:ea typeface="微软雅黑" panose="020B0503020204020204" pitchFamily="34" charset="-122"/>
              </a:rPr>
              <a:t>AI</a:t>
            </a:r>
            <a:r>
              <a:rPr lang="zh-CN" altLang="en-US" sz="2800" b="1" dirty="0">
                <a:latin typeface="微软雅黑" panose="020B0503020204020204" pitchFamily="34" charset="-122"/>
                <a:ea typeface="微软雅黑" panose="020B0503020204020204" pitchFamily="34" charset="-122"/>
              </a:rPr>
              <a:t>，即</a:t>
            </a:r>
            <a:r>
              <a:rPr lang="en-US" altLang="zh-CN" sz="2800" b="1" dirty="0">
                <a:latin typeface="微软雅黑" panose="020B0503020204020204" pitchFamily="34" charset="-122"/>
                <a:ea typeface="微软雅黑" panose="020B0503020204020204" pitchFamily="34" charset="-122"/>
              </a:rPr>
              <a:t>Artificial Intelligence</a:t>
            </a:r>
            <a:r>
              <a:rPr lang="zh-CN" altLang="en-US" sz="2800" b="1" dirty="0">
                <a:latin typeface="微软雅黑" panose="020B0503020204020204" pitchFamily="34" charset="-122"/>
                <a:ea typeface="微软雅黑" panose="020B0503020204020204" pitchFamily="34" charset="-122"/>
              </a:rPr>
              <a:t>，通常翻译成中文就是人工智能。</a:t>
            </a:r>
          </a:p>
          <a:p>
            <a:pPr marL="457200" indent="-4572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美国麻省理工学院的温斯顿教授认为：“人工智能就是研究如何使计算机去做过去只有人才能做的智能工作。”这反映了人工智能的基本思想和基本内容。</a:t>
            </a:r>
            <a:endParaRPr lang="en-US" altLang="zh-CN" sz="2800" b="1"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人工智能是研究如何应用计算机的软硬件来模拟人类智能行为的基本理论、方法和技术，创造出具有智能的人工系统。该研究主要包括机器人、机器学习、计算机视觉、自然语言处理、知识表示和自动推理等。</a:t>
            </a:r>
          </a:p>
        </p:txBody>
      </p:sp>
    </p:spTree>
    <p:custDataLst>
      <p:tags r:id="rId1"/>
    </p:custDataLst>
    <p:extLst>
      <p:ext uri="{BB962C8B-B14F-4D97-AF65-F5344CB8AC3E}">
        <p14:creationId xmlns:p14="http://schemas.microsoft.com/office/powerpoint/2010/main" val="761058171"/>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231024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2.5 </a:t>
            </a:r>
            <a:r>
              <a:rPr lang="en-US" altLang="zh-CN" sz="3200" b="1" dirty="0" err="1">
                <a:gradFill>
                  <a:gsLst>
                    <a:gs pos="0">
                      <a:srgbClr val="E30613"/>
                    </a:gs>
                    <a:gs pos="100000">
                      <a:srgbClr val="81040B"/>
                    </a:gs>
                  </a:gsLst>
                  <a:lin ang="5400000" scaled="1"/>
                </a:gradFill>
                <a:latin typeface="微软雅黑" pitchFamily="34" charset="-122"/>
                <a:ea typeface="微软雅黑" pitchFamily="34" charset="-122"/>
              </a:rPr>
              <a:t>Scrapy</a:t>
            </a:r>
            <a:endParaRPr lang="en-US" altLang="zh-CN" sz="3200" b="1" dirty="0">
              <a:gradFill>
                <a:gsLst>
                  <a:gs pos="0">
                    <a:srgbClr val="E30613"/>
                  </a:gs>
                  <a:gs pos="100000">
                    <a:srgbClr val="81040B"/>
                  </a:gs>
                </a:gsLst>
                <a:lin ang="5400000" scaled="1"/>
              </a:gradFill>
              <a:latin typeface="微软雅黑" pitchFamily="34" charset="-122"/>
              <a:ea typeface="微软雅黑" pitchFamily="34" charset="-122"/>
            </a:endParaRP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Rectangle 1"/>
          <p:cNvSpPr>
            <a:spLocks noChangeArrowheads="1"/>
          </p:cNvSpPr>
          <p:nvPr/>
        </p:nvSpPr>
        <p:spPr bwMode="auto">
          <a:xfrm>
            <a:off x="894956" y="2059394"/>
            <a:ext cx="4094664"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altLang="zh-CN" sz="2400" dirty="0" err="1">
                <a:latin typeface="微软雅黑" panose="020B0503020204020204" pitchFamily="34" charset="-122"/>
                <a:ea typeface="微软雅黑" panose="020B0503020204020204" pitchFamily="34" charset="-122"/>
              </a:rPr>
              <a:t>Scrapy</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开发的一个快速、高层次的屏幕抓取和</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抓取框架，用于抓取</a:t>
            </a:r>
            <a:r>
              <a:rPr lang="en-US" altLang="zh-CN" sz="2400" dirty="0">
                <a:latin typeface="微软雅黑" panose="020B0503020204020204" pitchFamily="34" charset="-122"/>
                <a:ea typeface="微软雅黑" panose="020B0503020204020204" pitchFamily="34" charset="-122"/>
              </a:rPr>
              <a:t>web</a:t>
            </a:r>
            <a:r>
              <a:rPr lang="zh-CN" altLang="en-US" sz="2400" dirty="0">
                <a:latin typeface="微软雅黑" panose="020B0503020204020204" pitchFamily="34" charset="-122"/>
                <a:ea typeface="微软雅黑" panose="020B0503020204020204" pitchFamily="34" charset="-122"/>
              </a:rPr>
              <a:t>站点并从页面中提取结构化的数据。</a:t>
            </a:r>
            <a:r>
              <a:rPr lang="en-US" altLang="zh-CN" sz="2400" dirty="0" err="1">
                <a:latin typeface="微软雅黑" panose="020B0503020204020204" pitchFamily="34" charset="-122"/>
                <a:ea typeface="微软雅黑" panose="020B0503020204020204" pitchFamily="34" charset="-122"/>
              </a:rPr>
              <a:t>Scrapy</a:t>
            </a:r>
            <a:r>
              <a:rPr lang="zh-CN" altLang="en-US" sz="2400" dirty="0">
                <a:latin typeface="微软雅黑" panose="020B0503020204020204" pitchFamily="34" charset="-122"/>
                <a:ea typeface="微软雅黑" panose="020B0503020204020204" pitchFamily="34" charset="-122"/>
              </a:rPr>
              <a:t>用途广泛，可以用于数据挖掘、监测和自动化测试。</a:t>
            </a:r>
            <a:endParaRPr lang="zh-CN" altLang="zh-CN" sz="24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1158" y="1917268"/>
            <a:ext cx="5516335" cy="3207883"/>
          </a:xfrm>
          <a:prstGeom prst="rect">
            <a:avLst/>
          </a:prstGeom>
        </p:spPr>
      </p:pic>
    </p:spTree>
    <p:custDataLst>
      <p:tags r:id="rId1"/>
    </p:custDataLst>
    <p:extLst>
      <p:ext uri="{BB962C8B-B14F-4D97-AF65-F5344CB8AC3E}">
        <p14:creationId xmlns:p14="http://schemas.microsoft.com/office/powerpoint/2010/main" val="4236133007"/>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6948" cy="6858000"/>
          </a:xfrm>
          <a:prstGeom prst="rect">
            <a:avLst/>
          </a:prstGeom>
        </p:spPr>
      </p:pic>
      <p:sp>
        <p:nvSpPr>
          <p:cNvPr id="28" name="圆角矩形 2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29" name="圆角矩形 2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0" name="圆角矩形 2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1" name="圆角矩形 3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2" name="TextBox 7"/>
          <p:cNvSpPr txBox="1">
            <a:spLocks noChangeArrowheads="1"/>
          </p:cNvSpPr>
          <p:nvPr/>
        </p:nvSpPr>
        <p:spPr bwMode="auto">
          <a:xfrm>
            <a:off x="2381251" y="2476500"/>
            <a:ext cx="1710725" cy="189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latin typeface="+mn-lt"/>
                <a:ea typeface="+mn-ea"/>
                <a:cs typeface="+mn-ea"/>
                <a:sym typeface="+mn-lt"/>
              </a:rPr>
              <a:t>03</a:t>
            </a:r>
            <a:endParaRPr lang="zh-CN" altLang="en-US" sz="11735" b="1" dirty="0">
              <a:latin typeface="+mn-lt"/>
              <a:ea typeface="+mn-ea"/>
              <a:cs typeface="+mn-ea"/>
              <a:sym typeface="+mn-lt"/>
            </a:endParaRPr>
          </a:p>
        </p:txBody>
      </p:sp>
      <p:grpSp>
        <p:nvGrpSpPr>
          <p:cNvPr id="33" name="组合 32"/>
          <p:cNvGrpSpPr/>
          <p:nvPr/>
        </p:nvGrpSpPr>
        <p:grpSpPr>
          <a:xfrm>
            <a:off x="6312024" y="2476500"/>
            <a:ext cx="5879976" cy="1897892"/>
            <a:chOff x="6312024" y="2476500"/>
            <a:chExt cx="5879976" cy="1897892"/>
          </a:xfrm>
        </p:grpSpPr>
        <p:sp>
          <p:nvSpPr>
            <p:cNvPr id="34" name="同侧圆角矩形 33"/>
            <p:cNvSpPr/>
            <p:nvPr/>
          </p:nvSpPr>
          <p:spPr>
            <a:xfrm rot="16200000">
              <a:off x="8303066" y="485458"/>
              <a:ext cx="1897892" cy="5879976"/>
            </a:xfrm>
            <a:prstGeom prst="round2SameRect">
              <a:avLst/>
            </a:prstGeom>
            <a:solidFill>
              <a:srgbClr val="38465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35" name="TextBox 20"/>
            <p:cNvSpPr txBox="1"/>
            <p:nvPr/>
          </p:nvSpPr>
          <p:spPr>
            <a:xfrm>
              <a:off x="6373734" y="2959525"/>
              <a:ext cx="5756555" cy="830997"/>
            </a:xfrm>
            <a:prstGeom prst="rect">
              <a:avLst/>
            </a:prstGeom>
            <a:noFill/>
          </p:spPr>
          <p:txBody>
            <a:bodyPr wrap="square" rtlCol="0">
              <a:spAutoFit/>
            </a:bodyPr>
            <a:lstStyle/>
            <a:p>
              <a:pPr algn="ctr"/>
              <a:r>
                <a:rPr lang="zh-CN" altLang="en-US" sz="4800" b="1" dirty="0">
                  <a:solidFill>
                    <a:srgbClr val="1EF6DF"/>
                  </a:solidFill>
                  <a:latin typeface="黑体" panose="02010609060101010101" pitchFamily="49" charset="-122"/>
                  <a:ea typeface="黑体" panose="02010609060101010101" pitchFamily="49" charset="-122"/>
                </a:rPr>
                <a:t>数据挖掘的过程</a:t>
              </a:r>
            </a:p>
          </p:txBody>
        </p:sp>
      </p:grpSp>
    </p:spTree>
    <p:extLst>
      <p:ext uri="{BB962C8B-B14F-4D97-AF65-F5344CB8AC3E}">
        <p14:creationId xmlns:p14="http://schemas.microsoft.com/office/powerpoint/2010/main" val="3655081591"/>
      </p:ext>
    </p:extLst>
  </p:cSld>
  <p:clrMapOvr>
    <a:masterClrMapping/>
  </p:clrMapOvr>
  <mc:AlternateContent xmlns:mc="http://schemas.openxmlformats.org/markup-compatibility/2006" xmlns:p14="http://schemas.microsoft.com/office/powerpoint/2010/main">
    <mc:Choice Requires="p14">
      <p:transition p14:dur="10" advTm="4373"/>
    </mc:Choice>
    <mc:Fallback xmlns="">
      <p:transition advTm="4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000"/>
                                        <p:tgtEl>
                                          <p:spTgt spid="29"/>
                                        </p:tgtEl>
                                      </p:cBhvr>
                                    </p:animEffect>
                                    <p:anim calcmode="lin" valueType="num">
                                      <p:cBhvr>
                                        <p:cTn id="13" dur="2000" fill="hold"/>
                                        <p:tgtEl>
                                          <p:spTgt spid="29"/>
                                        </p:tgtEl>
                                        <p:attrNameLst>
                                          <p:attrName>ppt_w</p:attrName>
                                        </p:attrNameLst>
                                      </p:cBhvr>
                                      <p:tavLst>
                                        <p:tav tm="0" fmla="#ppt_w*sin(2.5*pi*$)">
                                          <p:val>
                                            <p:fltVal val="0"/>
                                          </p:val>
                                        </p:tav>
                                        <p:tav tm="100000">
                                          <p:val>
                                            <p:fltVal val="1"/>
                                          </p:val>
                                        </p:tav>
                                      </p:tavLst>
                                    </p:anim>
                                    <p:anim calcmode="lin" valueType="num">
                                      <p:cBhvr>
                                        <p:cTn id="14" dur="2000" fill="hold"/>
                                        <p:tgtEl>
                                          <p:spTgt spid="2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anim calcmode="lin" valueType="num">
                                      <p:cBhvr>
                                        <p:cTn id="18" dur="2000" fill="hold"/>
                                        <p:tgtEl>
                                          <p:spTgt spid="30"/>
                                        </p:tgtEl>
                                        <p:attrNameLst>
                                          <p:attrName>ppt_w</p:attrName>
                                        </p:attrNameLst>
                                      </p:cBhvr>
                                      <p:tavLst>
                                        <p:tav tm="0" fmla="#ppt_w*sin(2.5*pi*$)">
                                          <p:val>
                                            <p:fltVal val="0"/>
                                          </p:val>
                                        </p:tav>
                                        <p:tav tm="100000">
                                          <p:val>
                                            <p:fltVal val="1"/>
                                          </p:val>
                                        </p:tav>
                                      </p:tavLst>
                                    </p:anim>
                                    <p:anim calcmode="lin" valueType="num">
                                      <p:cBhvr>
                                        <p:cTn id="19" dur="2000" fill="hold"/>
                                        <p:tgtEl>
                                          <p:spTgt spid="3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anim calcmode="lin" valueType="num">
                                      <p:cBhvr>
                                        <p:cTn id="23" dur="2000" fill="hold"/>
                                        <p:tgtEl>
                                          <p:spTgt spid="31"/>
                                        </p:tgtEl>
                                        <p:attrNameLst>
                                          <p:attrName>ppt_w</p:attrName>
                                        </p:attrNameLst>
                                      </p:cBhvr>
                                      <p:tavLst>
                                        <p:tav tm="0" fmla="#ppt_w*sin(2.5*pi*$)">
                                          <p:val>
                                            <p:fltVal val="0"/>
                                          </p:val>
                                        </p:tav>
                                        <p:tav tm="100000">
                                          <p:val>
                                            <p:fltVal val="1"/>
                                          </p:val>
                                        </p:tav>
                                      </p:tavLst>
                                    </p:anim>
                                    <p:anim calcmode="lin" valueType="num">
                                      <p:cBhvr>
                                        <p:cTn id="24" dur="2000" fill="hold"/>
                                        <p:tgtEl>
                                          <p:spTgt spid="3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anim calcmode="lin" valueType="num">
                                      <p:cBhvr>
                                        <p:cTn id="28" dur="2000" fill="hold"/>
                                        <p:tgtEl>
                                          <p:spTgt spid="32"/>
                                        </p:tgtEl>
                                        <p:attrNameLst>
                                          <p:attrName>ppt_w</p:attrName>
                                        </p:attrNameLst>
                                      </p:cBhvr>
                                      <p:tavLst>
                                        <p:tav tm="0" fmla="#ppt_w*sin(2.5*pi*$)">
                                          <p:val>
                                            <p:fltVal val="0"/>
                                          </p:val>
                                        </p:tav>
                                        <p:tav tm="100000">
                                          <p:val>
                                            <p:fltVal val="1"/>
                                          </p:val>
                                        </p:tav>
                                      </p:tavLst>
                                    </p:anim>
                                    <p:anim calcmode="lin" valueType="num">
                                      <p:cBhvr>
                                        <p:cTn id="29" dur="2000" fill="hold"/>
                                        <p:tgtEl>
                                          <p:spTgt spid="3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500" fill="hold"/>
                                        <p:tgtEl>
                                          <p:spTgt spid="33"/>
                                        </p:tgtEl>
                                        <p:attrNameLst>
                                          <p:attrName>ppt_x</p:attrName>
                                        </p:attrNameLst>
                                      </p:cBhvr>
                                      <p:tavLst>
                                        <p:tav tm="0">
                                          <p:val>
                                            <p:strVal val="1+#ppt_w/2"/>
                                          </p:val>
                                        </p:tav>
                                        <p:tav tm="100000">
                                          <p:val>
                                            <p:strVal val="#ppt_x"/>
                                          </p:val>
                                        </p:tav>
                                      </p:tavLst>
                                    </p:anim>
                                    <p:anim calcmode="lin" valueType="num">
                                      <p:cBhvr additive="base">
                                        <p:cTn id="3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数据挖掘的过程</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714501" y="892774"/>
            <a:ext cx="10717450" cy="4985980"/>
          </a:xfrm>
          <a:prstGeom prst="rect">
            <a:avLst/>
          </a:prstGeom>
        </p:spPr>
        <p:txBody>
          <a:bodyPr wrap="square">
            <a:spAutoFit/>
          </a:bodyPr>
          <a:lstStyle/>
          <a:p>
            <a:r>
              <a:rPr lang="en-US" altLang="zh-CN" sz="3200" b="1" dirty="0">
                <a:solidFill>
                  <a:srgbClr val="0070C0"/>
                </a:solidFill>
                <a:latin typeface="微软雅黑" panose="020B0503020204020204" pitchFamily="34" charset="-122"/>
                <a:ea typeface="微软雅黑" panose="020B0503020204020204" pitchFamily="34" charset="-122"/>
              </a:rPr>
              <a:t>1.</a:t>
            </a:r>
            <a:r>
              <a:rPr lang="zh-CN" altLang="en-US" sz="3200" b="1" dirty="0">
                <a:solidFill>
                  <a:srgbClr val="0070C0"/>
                </a:solidFill>
                <a:latin typeface="微软雅黑" panose="020B0503020204020204" pitchFamily="34" charset="-122"/>
                <a:ea typeface="微软雅黑" panose="020B0503020204020204" pitchFamily="34" charset="-122"/>
              </a:rPr>
              <a:t>定义挖掘目标</a:t>
            </a:r>
            <a:endParaRPr lang="en-US" altLang="zh-CN" sz="3200" b="1" dirty="0">
              <a:solidFill>
                <a:srgbClr val="0070C0"/>
              </a:solidFill>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确认目标，了解相关领域知识及背景，弄清楚用户需求</a:t>
            </a:r>
            <a:endParaRPr lang="en-US" altLang="zh-CN" sz="2800" dirty="0">
              <a:latin typeface="微软雅黑" panose="020B0503020204020204" pitchFamily="34" charset="-122"/>
              <a:ea typeface="微软雅黑" panose="020B0503020204020204" pitchFamily="34" charset="-122"/>
            </a:endParaRPr>
          </a:p>
          <a:p>
            <a:pPr marL="457200" indent="-457200">
              <a:buClr>
                <a:srgbClr val="00B0F0"/>
              </a:buClr>
              <a:buSzPct val="80000"/>
              <a:buFont typeface="Wingdings" panose="05000000000000000000" pitchFamily="2" charset="2"/>
              <a:buChar char="l"/>
            </a:pPr>
            <a:endParaRPr lang="en-US" altLang="zh-CN" sz="1000" b="1" dirty="0">
              <a:solidFill>
                <a:srgbClr val="0070C0"/>
              </a:solidFill>
              <a:latin typeface="微软雅黑" panose="020B0503020204020204" pitchFamily="34" charset="-122"/>
              <a:ea typeface="微软雅黑" panose="020B0503020204020204" pitchFamily="34" charset="-122"/>
            </a:endParaRPr>
          </a:p>
          <a:p>
            <a:r>
              <a:rPr lang="en-US" altLang="zh-CN" sz="3200" b="1" dirty="0">
                <a:solidFill>
                  <a:srgbClr val="0070C0"/>
                </a:solidFill>
                <a:latin typeface="微软雅黑" panose="020B0503020204020204" pitchFamily="34" charset="-122"/>
                <a:ea typeface="微软雅黑" panose="020B0503020204020204" pitchFamily="34" charset="-122"/>
              </a:rPr>
              <a:t>2.</a:t>
            </a:r>
            <a:r>
              <a:rPr lang="zh-CN" altLang="en-US" sz="3200" b="1" dirty="0">
                <a:solidFill>
                  <a:srgbClr val="0070C0"/>
                </a:solidFill>
                <a:latin typeface="微软雅黑" panose="020B0503020204020204" pitchFamily="34" charset="-122"/>
                <a:ea typeface="微软雅黑" panose="020B0503020204020204" pitchFamily="34" charset="-122"/>
              </a:rPr>
              <a:t>数据取样</a:t>
            </a:r>
            <a:endParaRPr lang="en-US" altLang="zh-CN" sz="3200" b="1" dirty="0">
              <a:solidFill>
                <a:srgbClr val="0070C0"/>
              </a:solidFill>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从业务系统中抽取出一个与挖掘目标相关的样本数据子集</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标准：相关性、可靠性、有效性，完整性</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非全部数据</a:t>
            </a:r>
            <a:r>
              <a:rPr lang="en-US" altLang="zh-CN" sz="2800" dirty="0">
                <a:latin typeface="微软雅黑" panose="020B0503020204020204" pitchFamily="34" charset="-122"/>
                <a:ea typeface="微软雅黑" panose="020B0503020204020204" pitchFamily="34" charset="-122"/>
              </a:rPr>
              <a:t>]</a:t>
            </a:r>
          </a:p>
          <a:p>
            <a:endParaRPr lang="en-US" altLang="zh-CN" sz="1000" dirty="0">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检验数据质量</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衡量标准：资料完整指标齐全、数据准确无异常值</a:t>
            </a:r>
            <a:endParaRPr lang="en-US" altLang="zh-CN" sz="2800"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数据抽样提取方法</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包括随机抽样、等距抽样、分层抽样、从起始顺序抽样、</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分类抽样</a:t>
            </a:r>
            <a:endParaRPr lang="en-US" altLang="zh-CN" sz="28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417760605"/>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数据挖掘的过程</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714501" y="675056"/>
            <a:ext cx="10717450" cy="5970865"/>
          </a:xfrm>
          <a:prstGeom prst="rect">
            <a:avLst/>
          </a:prstGeom>
        </p:spPr>
        <p:txBody>
          <a:bodyPr wrap="square">
            <a:spAutoFit/>
          </a:bodyPr>
          <a:lstStyle/>
          <a:p>
            <a:r>
              <a:rPr lang="en-US" altLang="zh-CN" sz="3200" b="1" dirty="0">
                <a:solidFill>
                  <a:srgbClr val="0070C0"/>
                </a:solidFill>
                <a:latin typeface="微软雅黑" panose="020B0503020204020204" pitchFamily="34" charset="-122"/>
                <a:ea typeface="微软雅黑" panose="020B0503020204020204" pitchFamily="34" charset="-122"/>
              </a:rPr>
              <a:t>3.</a:t>
            </a:r>
            <a:r>
              <a:rPr lang="zh-CN" altLang="en-US" sz="3200" b="1" dirty="0">
                <a:solidFill>
                  <a:srgbClr val="0070C0"/>
                </a:solidFill>
                <a:latin typeface="微软雅黑" panose="020B0503020204020204" pitchFamily="34" charset="-122"/>
                <a:ea typeface="微软雅黑" panose="020B0503020204020204" pitchFamily="34" charset="-122"/>
              </a:rPr>
              <a:t>数据探索</a:t>
            </a:r>
            <a:endParaRPr lang="en-US" altLang="zh-CN" sz="3200" b="1" dirty="0">
              <a:solidFill>
                <a:srgbClr val="0070C0"/>
              </a:solidFill>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包括异常值（离散值等）分析、缺失值分析、相关性分析、</a:t>
            </a:r>
            <a:endParaRPr lang="en-US" altLang="zh-CN" sz="2800" dirty="0">
              <a:latin typeface="微软雅黑" panose="020B0503020204020204" pitchFamily="34" charset="-122"/>
              <a:ea typeface="微软雅黑" panose="020B0503020204020204" pitchFamily="34" charset="-122"/>
            </a:endParaRPr>
          </a:p>
          <a:p>
            <a:pPr>
              <a:buClr>
                <a:schemeClr val="accent1"/>
              </a:buClr>
              <a:buSzPct val="8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周期性分析</a:t>
            </a:r>
            <a:endParaRPr lang="en-US" altLang="zh-CN" sz="2800" dirty="0">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endParaRPr lang="en-US" altLang="zh-CN" sz="1000" dirty="0">
              <a:latin typeface="微软雅黑" panose="020B0503020204020204" pitchFamily="34" charset="-122"/>
              <a:ea typeface="微软雅黑" panose="020B0503020204020204" pitchFamily="34" charset="-122"/>
            </a:endParaRPr>
          </a:p>
          <a:p>
            <a:r>
              <a:rPr lang="en-US" altLang="zh-CN" sz="3200" b="1" dirty="0">
                <a:solidFill>
                  <a:srgbClr val="0070C0"/>
                </a:solidFill>
                <a:latin typeface="微软雅黑" panose="020B0503020204020204" pitchFamily="34" charset="-122"/>
                <a:ea typeface="微软雅黑" panose="020B0503020204020204" pitchFamily="34" charset="-122"/>
              </a:rPr>
              <a:t>4.</a:t>
            </a:r>
            <a:r>
              <a:rPr lang="zh-CN" altLang="en-US" sz="3200" b="1" dirty="0">
                <a:solidFill>
                  <a:srgbClr val="0070C0"/>
                </a:solidFill>
                <a:latin typeface="微软雅黑" panose="020B0503020204020204" pitchFamily="34" charset="-122"/>
                <a:ea typeface="微软雅黑" panose="020B0503020204020204" pitchFamily="34" charset="-122"/>
              </a:rPr>
              <a:t>数据预处理</a:t>
            </a:r>
            <a:endParaRPr lang="en-US" altLang="zh-CN" sz="3200" b="1" dirty="0">
              <a:solidFill>
                <a:srgbClr val="0070C0"/>
              </a:solidFill>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数据筛选、数据变量转换、缺失异常值处理、坏数据处理、</a:t>
            </a:r>
            <a:endParaRPr lang="en-US" altLang="zh-CN" sz="2800" dirty="0">
              <a:latin typeface="微软雅黑" panose="020B0503020204020204" pitchFamily="34" charset="-122"/>
              <a:ea typeface="微软雅黑" panose="020B0503020204020204" pitchFamily="34" charset="-122"/>
            </a:endParaRPr>
          </a:p>
          <a:p>
            <a:pPr>
              <a:buClr>
                <a:schemeClr val="accent1"/>
              </a:buClr>
              <a:buSzPct val="8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数据标准化、主成分分析处理、属性选择、数据规约、</a:t>
            </a:r>
            <a:endParaRPr lang="en-US" altLang="zh-CN" sz="2800" dirty="0">
              <a:latin typeface="微软雅黑" panose="020B0503020204020204" pitchFamily="34" charset="-122"/>
              <a:ea typeface="微软雅黑" panose="020B0503020204020204" pitchFamily="34" charset="-122"/>
            </a:endParaRPr>
          </a:p>
          <a:p>
            <a:pPr>
              <a:buClr>
                <a:schemeClr val="accent1"/>
              </a:buClr>
              <a:buSzPct val="8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降维处理等</a:t>
            </a:r>
            <a:endParaRPr lang="en-US" altLang="zh-CN" sz="2800" dirty="0">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endParaRPr lang="en-US" altLang="zh-CN" sz="1000" dirty="0">
              <a:latin typeface="微软雅黑" panose="020B0503020204020204" pitchFamily="34" charset="-122"/>
              <a:ea typeface="微软雅黑" panose="020B0503020204020204" pitchFamily="34" charset="-122"/>
            </a:endParaRPr>
          </a:p>
          <a:p>
            <a:r>
              <a:rPr lang="en-US" altLang="zh-CN" sz="3200" b="1" dirty="0">
                <a:solidFill>
                  <a:srgbClr val="0070C0"/>
                </a:solidFill>
                <a:latin typeface="微软雅黑" panose="020B0503020204020204" pitchFamily="34" charset="-122"/>
                <a:ea typeface="微软雅黑" panose="020B0503020204020204" pitchFamily="34" charset="-122"/>
              </a:rPr>
              <a:t>5.</a:t>
            </a:r>
            <a:r>
              <a:rPr lang="zh-CN" altLang="en-US" sz="3200" b="1" dirty="0">
                <a:solidFill>
                  <a:srgbClr val="0070C0"/>
                </a:solidFill>
                <a:latin typeface="微软雅黑" panose="020B0503020204020204" pitchFamily="34" charset="-122"/>
                <a:ea typeface="微软雅黑" panose="020B0503020204020204" pitchFamily="34" charset="-122"/>
              </a:rPr>
              <a:t>挖掘建模</a:t>
            </a:r>
            <a:endParaRPr lang="en-US" altLang="zh-CN" sz="3200" b="1" dirty="0">
              <a:solidFill>
                <a:srgbClr val="0070C0"/>
              </a:solidFill>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分类、聚类、关联规则、时序模式或者智能推荐等其中一种</a:t>
            </a:r>
            <a:endParaRPr lang="en-US" altLang="zh-CN" sz="2800" dirty="0">
              <a:latin typeface="微软雅黑" panose="020B0503020204020204" pitchFamily="34" charset="-122"/>
              <a:ea typeface="微软雅黑" panose="020B0503020204020204" pitchFamily="34" charset="-122"/>
            </a:endParaRPr>
          </a:p>
          <a:p>
            <a:pPr>
              <a:buClr>
                <a:schemeClr val="accent1"/>
              </a:buClr>
              <a:buSzPct val="8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或者多种算法进行建模</a:t>
            </a:r>
            <a:endParaRPr lang="en-US" altLang="zh-CN" sz="2800" dirty="0">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endParaRPr lang="en-US" altLang="zh-CN" sz="1000" dirty="0">
              <a:latin typeface="微软雅黑" panose="020B0503020204020204" pitchFamily="34" charset="-122"/>
              <a:ea typeface="微软雅黑" panose="020B0503020204020204" pitchFamily="34" charset="-122"/>
            </a:endParaRPr>
          </a:p>
          <a:p>
            <a:r>
              <a:rPr lang="en-US" altLang="zh-CN" sz="3200" b="1" dirty="0">
                <a:solidFill>
                  <a:srgbClr val="0070C0"/>
                </a:solidFill>
                <a:latin typeface="微软雅黑" panose="020B0503020204020204" pitchFamily="34" charset="-122"/>
                <a:ea typeface="微软雅黑" panose="020B0503020204020204" pitchFamily="34" charset="-122"/>
              </a:rPr>
              <a:t>6.</a:t>
            </a:r>
            <a:r>
              <a:rPr lang="zh-CN" altLang="en-US" sz="3200" b="1" dirty="0">
                <a:solidFill>
                  <a:srgbClr val="0070C0"/>
                </a:solidFill>
                <a:latin typeface="微软雅黑" panose="020B0503020204020204" pitchFamily="34" charset="-122"/>
                <a:ea typeface="微软雅黑" panose="020B0503020204020204" pitchFamily="34" charset="-122"/>
              </a:rPr>
              <a:t>模型评价</a:t>
            </a:r>
            <a:endParaRPr lang="en-US" altLang="zh-CN" sz="3200" b="1" dirty="0">
              <a:solidFill>
                <a:srgbClr val="0070C0"/>
              </a:solidFill>
              <a:latin typeface="微软雅黑" panose="020B0503020204020204" pitchFamily="34" charset="-122"/>
              <a:ea typeface="微软雅黑" panose="020B0503020204020204" pitchFamily="34" charset="-122"/>
            </a:endParaRPr>
          </a:p>
          <a:p>
            <a:pPr marL="457200" indent="-457200">
              <a:buClr>
                <a:schemeClr val="accent1"/>
              </a:buClr>
              <a:buSzPct val="80000"/>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根据分析结果，选择最优模型进行解释和应用</a:t>
            </a:r>
          </a:p>
        </p:txBody>
      </p:sp>
    </p:spTree>
    <p:custDataLst>
      <p:tags r:id="rId1"/>
    </p:custDataLst>
    <p:extLst>
      <p:ext uri="{BB962C8B-B14F-4D97-AF65-F5344CB8AC3E}">
        <p14:creationId xmlns:p14="http://schemas.microsoft.com/office/powerpoint/2010/main" val="562122638"/>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数据挖掘的案例</a:t>
            </a:r>
          </a:p>
        </p:txBody>
      </p:sp>
      <p:sp>
        <p:nvSpPr>
          <p:cNvPr id="9" name="矩形 8"/>
          <p:cNvSpPr/>
          <p:nvPr/>
        </p:nvSpPr>
        <p:spPr>
          <a:xfrm>
            <a:off x="714501" y="648119"/>
            <a:ext cx="10717450" cy="5539978"/>
          </a:xfrm>
          <a:prstGeom prst="rect">
            <a:avLst/>
          </a:prstGeom>
        </p:spPr>
        <p:txBody>
          <a:bodyPr wrap="square">
            <a:spAutoFit/>
          </a:bodyPr>
          <a:lstStyle/>
          <a:p>
            <a:pPr algn="just"/>
            <a:r>
              <a:rPr lang="en-US" altLang="zh-CN" sz="3200" b="1" dirty="0">
                <a:solidFill>
                  <a:srgbClr val="0070C0"/>
                </a:solidFill>
                <a:latin typeface="微软雅黑" panose="020B0503020204020204" pitchFamily="34" charset="-122"/>
                <a:ea typeface="微软雅黑" panose="020B0503020204020204" pitchFamily="34" charset="-122"/>
              </a:rPr>
              <a:t>Google</a:t>
            </a:r>
            <a:r>
              <a:rPr lang="zh-CN" altLang="en-US" sz="3200" b="1" dirty="0">
                <a:solidFill>
                  <a:srgbClr val="0070C0"/>
                </a:solidFill>
                <a:latin typeface="微软雅黑" panose="020B0503020204020204" pitchFamily="34" charset="-122"/>
                <a:ea typeface="微软雅黑" panose="020B0503020204020204" pitchFamily="34" charset="-122"/>
              </a:rPr>
              <a:t>成功预测冬季流感</a:t>
            </a:r>
          </a:p>
          <a:p>
            <a:pPr algn="just"/>
            <a:r>
              <a:rPr lang="en-US" altLang="zh-CN" sz="2800" dirty="0">
                <a:latin typeface="微软雅黑" panose="020B0503020204020204" pitchFamily="34" charset="-122"/>
                <a:ea typeface="微软雅黑" panose="020B0503020204020204" pitchFamily="34" charset="-122"/>
              </a:rPr>
              <a:t>         2009</a:t>
            </a:r>
            <a:r>
              <a:rPr lang="zh-CN" altLang="en-US" sz="2800" dirty="0">
                <a:latin typeface="微软雅黑" panose="020B0503020204020204" pitchFamily="34" charset="-122"/>
                <a:ea typeface="微软雅黑" panose="020B0503020204020204" pitchFamily="34" charset="-122"/>
              </a:rPr>
              <a:t>年，</a:t>
            </a:r>
            <a:r>
              <a:rPr lang="en-US" altLang="zh-CN" sz="2800" dirty="0">
                <a:latin typeface="微软雅黑" panose="020B0503020204020204" pitchFamily="34" charset="-122"/>
                <a:ea typeface="微软雅黑" panose="020B0503020204020204" pitchFamily="34" charset="-122"/>
              </a:rPr>
              <a:t>Google</a:t>
            </a:r>
            <a:r>
              <a:rPr lang="zh-CN" altLang="en-US" sz="2800" dirty="0">
                <a:latin typeface="微软雅黑" panose="020B0503020204020204" pitchFamily="34" charset="-122"/>
                <a:ea typeface="微软雅黑" panose="020B0503020204020204" pitchFamily="34" charset="-122"/>
              </a:rPr>
              <a:t>通过分析</a:t>
            </a:r>
            <a:r>
              <a:rPr lang="en-US" altLang="zh-CN" sz="2800" dirty="0">
                <a:latin typeface="微软雅黑" panose="020B0503020204020204" pitchFamily="34" charset="-122"/>
                <a:ea typeface="微软雅黑" panose="020B0503020204020204" pitchFamily="34" charset="-122"/>
              </a:rPr>
              <a:t>5000</a:t>
            </a:r>
            <a:r>
              <a:rPr lang="zh-CN" altLang="en-US" sz="2800" dirty="0">
                <a:latin typeface="微软雅黑" panose="020B0503020204020204" pitchFamily="34" charset="-122"/>
                <a:ea typeface="微软雅黑" panose="020B0503020204020204" pitchFamily="34" charset="-122"/>
              </a:rPr>
              <a:t>万条美国人最频繁检索的词汇，将之和美国疾病中心在</a:t>
            </a:r>
            <a:r>
              <a:rPr lang="en-US" altLang="zh-CN" sz="2800" dirty="0">
                <a:latin typeface="微软雅黑" panose="020B0503020204020204" pitchFamily="34" charset="-122"/>
                <a:ea typeface="微软雅黑" panose="020B0503020204020204" pitchFamily="34" charset="-122"/>
              </a:rPr>
              <a:t>2003</a:t>
            </a:r>
            <a:r>
              <a:rPr lang="zh-CN" altLang="en-US" sz="2800" dirty="0">
                <a:latin typeface="微软雅黑" panose="020B0503020204020204" pitchFamily="34" charset="-122"/>
                <a:ea typeface="微软雅黑" panose="020B0503020204020204" pitchFamily="34" charset="-122"/>
              </a:rPr>
              <a:t>年到</a:t>
            </a:r>
            <a:r>
              <a:rPr lang="en-US" altLang="zh-CN" sz="2800" dirty="0">
                <a:latin typeface="微软雅黑" panose="020B0503020204020204" pitchFamily="34" charset="-122"/>
                <a:ea typeface="微软雅黑" panose="020B0503020204020204" pitchFamily="34" charset="-122"/>
              </a:rPr>
              <a:t>2008</a:t>
            </a:r>
            <a:r>
              <a:rPr lang="zh-CN" altLang="en-US" sz="2800" dirty="0">
                <a:latin typeface="微软雅黑" panose="020B0503020204020204" pitchFamily="34" charset="-122"/>
                <a:ea typeface="微软雅黑" panose="020B0503020204020204" pitchFamily="34" charset="-122"/>
              </a:rPr>
              <a:t>年间季节性流感传播时期的数据进行挖掘，并建立一个特定的数学模型。最终</a:t>
            </a:r>
            <a:r>
              <a:rPr lang="en-US" altLang="zh-CN" sz="2800" dirty="0">
                <a:latin typeface="微软雅黑" panose="020B0503020204020204" pitchFamily="34" charset="-122"/>
                <a:ea typeface="微软雅黑" panose="020B0503020204020204" pitchFamily="34" charset="-122"/>
              </a:rPr>
              <a:t>google</a:t>
            </a:r>
            <a:r>
              <a:rPr lang="zh-CN" altLang="en-US" sz="2800" dirty="0">
                <a:latin typeface="微软雅黑" panose="020B0503020204020204" pitchFamily="34" charset="-122"/>
                <a:ea typeface="微软雅黑" panose="020B0503020204020204" pitchFamily="34" charset="-122"/>
              </a:rPr>
              <a:t>成功预测了</a:t>
            </a:r>
            <a:r>
              <a:rPr lang="en-US" altLang="zh-CN" sz="2800" dirty="0">
                <a:latin typeface="微软雅黑" panose="020B0503020204020204" pitchFamily="34" charset="-122"/>
                <a:ea typeface="微软雅黑" panose="020B0503020204020204" pitchFamily="34" charset="-122"/>
              </a:rPr>
              <a:t>2009</a:t>
            </a:r>
            <a:r>
              <a:rPr lang="zh-CN" altLang="en-US" sz="2800" dirty="0">
                <a:latin typeface="微软雅黑" panose="020B0503020204020204" pitchFamily="34" charset="-122"/>
                <a:ea typeface="微软雅黑" panose="020B0503020204020204" pitchFamily="34" charset="-122"/>
              </a:rPr>
              <a:t>冬季流感的传播甚至可以具体到特定的地区和州。</a:t>
            </a:r>
          </a:p>
          <a:p>
            <a:pPr algn="just">
              <a:buClr>
                <a:schemeClr val="accent1"/>
              </a:buClr>
              <a:buSzPct val="80000"/>
            </a:pPr>
            <a:endParaRPr lang="en-US" altLang="zh-CN" sz="2800" dirty="0">
              <a:latin typeface="微软雅黑" panose="020B0503020204020204" pitchFamily="34" charset="-122"/>
              <a:ea typeface="微软雅黑" panose="020B0503020204020204" pitchFamily="34" charset="-122"/>
            </a:endParaRPr>
          </a:p>
          <a:p>
            <a:pPr algn="just"/>
            <a:r>
              <a:rPr lang="zh-CN" altLang="en-US" sz="3200" b="1" dirty="0">
                <a:solidFill>
                  <a:srgbClr val="0070C0"/>
                </a:solidFill>
                <a:latin typeface="微软雅黑" panose="020B0503020204020204" pitchFamily="34" charset="-122"/>
                <a:ea typeface="微软雅黑" panose="020B0503020204020204" pitchFamily="34" charset="-122"/>
              </a:rPr>
              <a:t>超市预知高中生顾客怀孕</a:t>
            </a:r>
          </a:p>
          <a:p>
            <a:pPr algn="just"/>
            <a:r>
              <a:rPr lang="zh-CN" altLang="en-US" sz="2800" dirty="0">
                <a:latin typeface="微软雅黑" panose="020B0503020204020204" pitchFamily="34" charset="-122"/>
                <a:ea typeface="微软雅黑" panose="020B0503020204020204" pitchFamily="34" charset="-122"/>
              </a:rPr>
              <a:t>        明尼苏达州一家塔吉特门店被客户投诉，一位中年男子指控塔吉特将婴儿产品优惠券寄给他的女儿</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一个高中生。但没多久他却来电道歉，因为女儿经他逼问后坦承自己真的怀孕了。塔吉特百货就是靠着分析用户所有的购物数据，然后通过相关关系分析技术挖掘出事情的真实状况。</a:t>
            </a:r>
            <a:endParaRPr lang="en-US" altLang="zh-CN" sz="2800" dirty="0">
              <a:latin typeface="微软雅黑" panose="020B0503020204020204" pitchFamily="34" charset="-122"/>
              <a:ea typeface="微软雅黑" panose="020B0503020204020204" pitchFamily="34" charset="-122"/>
            </a:endParaRPr>
          </a:p>
          <a:p>
            <a:pPr marL="457200" indent="-457200" algn="just">
              <a:buClr>
                <a:schemeClr val="accent1"/>
              </a:buClr>
              <a:buSzPct val="80000"/>
              <a:buFont typeface="Wingdings" panose="05000000000000000000" pitchFamily="2" charset="2"/>
              <a:buChar char="l"/>
            </a:pPr>
            <a:endParaRPr lang="en-US" altLang="zh-CN" sz="1000" dirty="0">
              <a:latin typeface="微软雅黑" panose="020B0503020204020204" pitchFamily="34" charset="-122"/>
              <a:ea typeface="微软雅黑" panose="020B0503020204020204" pitchFamily="34" charset="-122"/>
            </a:endParaRPr>
          </a:p>
        </p:txBody>
      </p:sp>
      <p:pic>
        <p:nvPicPr>
          <p:cNvPr id="10" name="图片 9"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1242626514"/>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3.2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数据挖掘的案例</a:t>
            </a:r>
          </a:p>
        </p:txBody>
      </p:sp>
      <p:pic>
        <p:nvPicPr>
          <p:cNvPr id="10" name="图片 9"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p:cNvSpPr/>
          <p:nvPr/>
        </p:nvSpPr>
        <p:spPr>
          <a:xfrm>
            <a:off x="714501" y="648119"/>
            <a:ext cx="10717450" cy="6247864"/>
          </a:xfrm>
          <a:prstGeom prst="rect">
            <a:avLst/>
          </a:prstGeom>
        </p:spPr>
        <p:txBody>
          <a:bodyPr wrap="square">
            <a:spAutoFit/>
          </a:bodyPr>
          <a:lstStyle/>
          <a:p>
            <a:pPr algn="just"/>
            <a:r>
              <a:rPr lang="zh-CN" altLang="en-US" sz="3200" b="1" dirty="0">
                <a:solidFill>
                  <a:srgbClr val="0070C0"/>
                </a:solidFill>
                <a:latin typeface="微软雅黑" panose="020B0503020204020204" pitchFamily="34" charset="-122"/>
                <a:ea typeface="微软雅黑" panose="020B0503020204020204" pitchFamily="34" charset="-122"/>
              </a:rPr>
              <a:t>啤酒与尿布</a:t>
            </a:r>
          </a:p>
          <a:p>
            <a:pPr algn="just"/>
            <a:r>
              <a:rPr lang="zh-CN" altLang="en-US" sz="2800" dirty="0">
                <a:latin typeface="微软雅黑" panose="020B0503020204020204" pitchFamily="34" charset="-122"/>
                <a:ea typeface="微软雅黑" panose="020B0503020204020204" pitchFamily="34" charset="-122"/>
              </a:rPr>
              <a:t>        全球零售业巨头沃尔玛在对消费者购物行为进行算法分析时发现，男性顾客在购买婴儿尿片时，常常会顺便搭配几瓶啤酒来犒劳自己，于是尝试推出了将啤酒和尿布摆在一起的促销手段。没想到这个举措居然使尿布和啤酒的销量都大幅增加了。</a:t>
            </a:r>
            <a:endParaRPr lang="en-US" altLang="zh-CN" sz="2800" dirty="0">
              <a:latin typeface="微软雅黑" panose="020B0503020204020204" pitchFamily="34" charset="-122"/>
              <a:ea typeface="微软雅黑" panose="020B0503020204020204" pitchFamily="34" charset="-122"/>
            </a:endParaRPr>
          </a:p>
          <a:p>
            <a:pPr algn="just"/>
            <a:endParaRPr lang="zh-CN" altLang="en-US" sz="2800" dirty="0">
              <a:latin typeface="微软雅黑" panose="020B0503020204020204" pitchFamily="34" charset="-122"/>
              <a:ea typeface="微软雅黑" panose="020B0503020204020204" pitchFamily="34" charset="-122"/>
            </a:endParaRPr>
          </a:p>
          <a:p>
            <a:pPr algn="just"/>
            <a:r>
              <a:rPr lang="zh-CN" altLang="en-US" sz="3200" b="1" dirty="0">
                <a:solidFill>
                  <a:srgbClr val="0070C0"/>
                </a:solidFill>
                <a:latin typeface="微软雅黑" panose="020B0503020204020204" pitchFamily="34" charset="-122"/>
                <a:ea typeface="微软雅黑" panose="020B0503020204020204" pitchFamily="34" charset="-122"/>
              </a:rPr>
              <a:t>奥巴马大选连任成功</a:t>
            </a:r>
          </a:p>
          <a:p>
            <a:pPr algn="just"/>
            <a:r>
              <a:rPr lang="en-US" altLang="zh-CN" sz="2800" dirty="0">
                <a:latin typeface="微软雅黑" panose="020B0503020204020204" pitchFamily="34" charset="-122"/>
                <a:ea typeface="微软雅黑" panose="020B0503020204020204" pitchFamily="34" charset="-122"/>
              </a:rPr>
              <a:t>         2012</a:t>
            </a:r>
            <a:r>
              <a:rPr lang="zh-CN" altLang="en-US" sz="2800" dirty="0">
                <a:latin typeface="微软雅黑" panose="020B0503020204020204" pitchFamily="34" charset="-122"/>
                <a:ea typeface="微软雅黑" panose="020B0503020204020204" pitchFamily="34" charset="-122"/>
              </a:rPr>
              <a:t>年</a:t>
            </a:r>
            <a:r>
              <a:rPr lang="en-US" altLang="zh-CN" sz="2800" dirty="0">
                <a:latin typeface="微软雅黑" panose="020B0503020204020204" pitchFamily="34" charset="-122"/>
                <a:ea typeface="微软雅黑" panose="020B0503020204020204" pitchFamily="34" charset="-122"/>
              </a:rPr>
              <a:t>11</a:t>
            </a:r>
            <a:r>
              <a:rPr lang="zh-CN" altLang="en-US" sz="2800" dirty="0">
                <a:latin typeface="微软雅黑" panose="020B0503020204020204" pitchFamily="34" charset="-122"/>
                <a:ea typeface="微软雅黑" panose="020B0503020204020204" pitchFamily="34" charset="-122"/>
              </a:rPr>
              <a:t>月奥巴马大选连任成功的胜利果实也被归功于数据分析与挖掘，因为他的竞选团队进行了大规模与深入的数据挖掘。对应于不同州的情况，进行精准的宣传。时代杂志更是断言，依靠直觉与经验进行决策的优势急剧下降，在政治领域，大数据的时代已经到来；各色媒体、论坛、专家铺天盖地的宣传让人们对大数据时代的来临兴奋不已，无数公司和创业者都纷纷跳进了这个狂欢队伍。</a:t>
            </a:r>
          </a:p>
        </p:txBody>
      </p:sp>
    </p:spTree>
    <p:custDataLst>
      <p:tags r:id="rId1"/>
    </p:custDataLst>
    <p:extLst>
      <p:ext uri="{BB962C8B-B14F-4D97-AF65-F5344CB8AC3E}">
        <p14:creationId xmlns:p14="http://schemas.microsoft.com/office/powerpoint/2010/main" val="2579194999"/>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6948" cy="6858000"/>
          </a:xfrm>
          <a:prstGeom prst="rect">
            <a:avLst/>
          </a:prstGeom>
        </p:spPr>
      </p:pic>
      <p:sp>
        <p:nvSpPr>
          <p:cNvPr id="28" name="圆角矩形 27"/>
          <p:cNvSpPr/>
          <p:nvPr/>
        </p:nvSpPr>
        <p:spPr bwMode="auto">
          <a:xfrm rot="18784635">
            <a:off x="1817615" y="1905815"/>
            <a:ext cx="3095768" cy="3103526"/>
          </a:xfrm>
          <a:prstGeom prst="roundRect">
            <a:avLst>
              <a:gd name="adj" fmla="val 6182"/>
            </a:avLst>
          </a:prstGeom>
          <a:solidFill>
            <a:srgbClr val="37DFEA">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29" name="圆角矩形 28"/>
          <p:cNvSpPr/>
          <p:nvPr/>
        </p:nvSpPr>
        <p:spPr bwMode="auto">
          <a:xfrm rot="18784635">
            <a:off x="4586818" y="2815167"/>
            <a:ext cx="1136651" cy="1119715"/>
          </a:xfrm>
          <a:prstGeom prst="roundRect">
            <a:avLst>
              <a:gd name="adj" fmla="val 10833"/>
            </a:avLst>
          </a:prstGeom>
          <a:solidFill>
            <a:srgbClr val="1EF6D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0" name="圆角矩形 29"/>
          <p:cNvSpPr/>
          <p:nvPr/>
        </p:nvSpPr>
        <p:spPr bwMode="auto">
          <a:xfrm rot="18784635">
            <a:off x="2098676" y="2187577"/>
            <a:ext cx="2533649" cy="2540000"/>
          </a:xfrm>
          <a:prstGeom prst="roundRect">
            <a:avLst>
              <a:gd name="adj" fmla="val 6182"/>
            </a:avLst>
          </a:prstGeom>
          <a:solidFill>
            <a:srgbClr val="37DFE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1" name="圆角矩形 30"/>
          <p:cNvSpPr/>
          <p:nvPr/>
        </p:nvSpPr>
        <p:spPr bwMode="auto">
          <a:xfrm rot="18784635">
            <a:off x="4548718" y="4123267"/>
            <a:ext cx="510116" cy="531284"/>
          </a:xfrm>
          <a:prstGeom prst="roundRect">
            <a:avLst/>
          </a:prstGeom>
          <a:solidFill>
            <a:srgbClr val="32AAE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cs typeface="+mn-ea"/>
              <a:sym typeface="+mn-lt"/>
            </a:endParaRPr>
          </a:p>
        </p:txBody>
      </p:sp>
      <p:sp>
        <p:nvSpPr>
          <p:cNvPr id="32" name="TextBox 7"/>
          <p:cNvSpPr txBox="1">
            <a:spLocks noChangeArrowheads="1"/>
          </p:cNvSpPr>
          <p:nvPr/>
        </p:nvSpPr>
        <p:spPr bwMode="auto">
          <a:xfrm>
            <a:off x="2381251" y="2476500"/>
            <a:ext cx="1710725" cy="189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1735" b="1" dirty="0">
                <a:latin typeface="+mn-lt"/>
                <a:ea typeface="+mn-ea"/>
                <a:cs typeface="+mn-ea"/>
                <a:sym typeface="+mn-lt"/>
              </a:rPr>
              <a:t>04</a:t>
            </a:r>
            <a:endParaRPr lang="zh-CN" altLang="en-US" sz="11735" b="1" dirty="0">
              <a:latin typeface="+mn-lt"/>
              <a:ea typeface="+mn-ea"/>
              <a:cs typeface="+mn-ea"/>
              <a:sym typeface="+mn-lt"/>
            </a:endParaRPr>
          </a:p>
        </p:txBody>
      </p:sp>
      <p:grpSp>
        <p:nvGrpSpPr>
          <p:cNvPr id="33" name="组合 32"/>
          <p:cNvGrpSpPr/>
          <p:nvPr/>
        </p:nvGrpSpPr>
        <p:grpSpPr>
          <a:xfrm>
            <a:off x="6312024" y="2476500"/>
            <a:ext cx="5879976" cy="1897892"/>
            <a:chOff x="6312024" y="2476500"/>
            <a:chExt cx="5879976" cy="1897892"/>
          </a:xfrm>
        </p:grpSpPr>
        <p:sp>
          <p:nvSpPr>
            <p:cNvPr id="34" name="同侧圆角矩形 33"/>
            <p:cNvSpPr/>
            <p:nvPr/>
          </p:nvSpPr>
          <p:spPr>
            <a:xfrm rot="16200000">
              <a:off x="8303066" y="485458"/>
              <a:ext cx="1897892" cy="5879976"/>
            </a:xfrm>
            <a:prstGeom prst="round2SameRect">
              <a:avLst/>
            </a:prstGeom>
            <a:solidFill>
              <a:srgbClr val="38465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cs typeface="+mn-ea"/>
              </a:endParaRPr>
            </a:p>
          </p:txBody>
        </p:sp>
        <p:sp>
          <p:nvSpPr>
            <p:cNvPr id="35" name="TextBox 20"/>
            <p:cNvSpPr txBox="1"/>
            <p:nvPr/>
          </p:nvSpPr>
          <p:spPr>
            <a:xfrm>
              <a:off x="7284156" y="3042078"/>
              <a:ext cx="3935712" cy="830997"/>
            </a:xfrm>
            <a:prstGeom prst="rect">
              <a:avLst/>
            </a:prstGeom>
            <a:noFill/>
          </p:spPr>
          <p:txBody>
            <a:bodyPr wrap="square" rtlCol="0">
              <a:spAutoFit/>
            </a:bodyPr>
            <a:lstStyle/>
            <a:p>
              <a:pPr algn="just"/>
              <a:r>
                <a:rPr lang="zh-CN" altLang="en-US" sz="4800" b="1" dirty="0">
                  <a:solidFill>
                    <a:srgbClr val="1EF6DF"/>
                  </a:solidFill>
                  <a:latin typeface="黑体" panose="02010609060101010101" pitchFamily="49" charset="-122"/>
                  <a:ea typeface="黑体" panose="02010609060101010101" pitchFamily="49" charset="-122"/>
                </a:rPr>
                <a:t>机器学习导论</a:t>
              </a:r>
            </a:p>
          </p:txBody>
        </p:sp>
      </p:grpSp>
    </p:spTree>
    <p:extLst>
      <p:ext uri="{BB962C8B-B14F-4D97-AF65-F5344CB8AC3E}">
        <p14:creationId xmlns:p14="http://schemas.microsoft.com/office/powerpoint/2010/main" val="540363086"/>
      </p:ext>
    </p:extLst>
  </p:cSld>
  <p:clrMapOvr>
    <a:masterClrMapping/>
  </p:clrMapOvr>
  <mc:AlternateContent xmlns:mc="http://schemas.openxmlformats.org/markup-compatibility/2006" xmlns:p14="http://schemas.microsoft.com/office/powerpoint/2010/main">
    <mc:Choice Requires="p14">
      <p:transition p14:dur="10" advTm="4373"/>
    </mc:Choice>
    <mc:Fallback xmlns="">
      <p:transition advTm="43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000"/>
                                        <p:tgtEl>
                                          <p:spTgt spid="29"/>
                                        </p:tgtEl>
                                      </p:cBhvr>
                                    </p:animEffect>
                                    <p:anim calcmode="lin" valueType="num">
                                      <p:cBhvr>
                                        <p:cTn id="13" dur="2000" fill="hold"/>
                                        <p:tgtEl>
                                          <p:spTgt spid="29"/>
                                        </p:tgtEl>
                                        <p:attrNameLst>
                                          <p:attrName>ppt_w</p:attrName>
                                        </p:attrNameLst>
                                      </p:cBhvr>
                                      <p:tavLst>
                                        <p:tav tm="0" fmla="#ppt_w*sin(2.5*pi*$)">
                                          <p:val>
                                            <p:fltVal val="0"/>
                                          </p:val>
                                        </p:tav>
                                        <p:tav tm="100000">
                                          <p:val>
                                            <p:fltVal val="1"/>
                                          </p:val>
                                        </p:tav>
                                      </p:tavLst>
                                    </p:anim>
                                    <p:anim calcmode="lin" valueType="num">
                                      <p:cBhvr>
                                        <p:cTn id="14" dur="2000" fill="hold"/>
                                        <p:tgtEl>
                                          <p:spTgt spid="29"/>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2000"/>
                                        <p:tgtEl>
                                          <p:spTgt spid="30"/>
                                        </p:tgtEl>
                                      </p:cBhvr>
                                    </p:animEffect>
                                    <p:anim calcmode="lin" valueType="num">
                                      <p:cBhvr>
                                        <p:cTn id="18" dur="2000" fill="hold"/>
                                        <p:tgtEl>
                                          <p:spTgt spid="30"/>
                                        </p:tgtEl>
                                        <p:attrNameLst>
                                          <p:attrName>ppt_w</p:attrName>
                                        </p:attrNameLst>
                                      </p:cBhvr>
                                      <p:tavLst>
                                        <p:tav tm="0" fmla="#ppt_w*sin(2.5*pi*$)">
                                          <p:val>
                                            <p:fltVal val="0"/>
                                          </p:val>
                                        </p:tav>
                                        <p:tav tm="100000">
                                          <p:val>
                                            <p:fltVal val="1"/>
                                          </p:val>
                                        </p:tav>
                                      </p:tavLst>
                                    </p:anim>
                                    <p:anim calcmode="lin" valueType="num">
                                      <p:cBhvr>
                                        <p:cTn id="19" dur="2000" fill="hold"/>
                                        <p:tgtEl>
                                          <p:spTgt spid="30"/>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2000"/>
                                        <p:tgtEl>
                                          <p:spTgt spid="31"/>
                                        </p:tgtEl>
                                      </p:cBhvr>
                                    </p:animEffect>
                                    <p:anim calcmode="lin" valueType="num">
                                      <p:cBhvr>
                                        <p:cTn id="23" dur="2000" fill="hold"/>
                                        <p:tgtEl>
                                          <p:spTgt spid="31"/>
                                        </p:tgtEl>
                                        <p:attrNameLst>
                                          <p:attrName>ppt_w</p:attrName>
                                        </p:attrNameLst>
                                      </p:cBhvr>
                                      <p:tavLst>
                                        <p:tav tm="0" fmla="#ppt_w*sin(2.5*pi*$)">
                                          <p:val>
                                            <p:fltVal val="0"/>
                                          </p:val>
                                        </p:tav>
                                        <p:tav tm="100000">
                                          <p:val>
                                            <p:fltVal val="1"/>
                                          </p:val>
                                        </p:tav>
                                      </p:tavLst>
                                    </p:anim>
                                    <p:anim calcmode="lin" valueType="num">
                                      <p:cBhvr>
                                        <p:cTn id="24" dur="2000" fill="hold"/>
                                        <p:tgtEl>
                                          <p:spTgt spid="31"/>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2000"/>
                                        <p:tgtEl>
                                          <p:spTgt spid="32"/>
                                        </p:tgtEl>
                                      </p:cBhvr>
                                    </p:animEffect>
                                    <p:anim calcmode="lin" valueType="num">
                                      <p:cBhvr>
                                        <p:cTn id="28" dur="2000" fill="hold"/>
                                        <p:tgtEl>
                                          <p:spTgt spid="32"/>
                                        </p:tgtEl>
                                        <p:attrNameLst>
                                          <p:attrName>ppt_w</p:attrName>
                                        </p:attrNameLst>
                                      </p:cBhvr>
                                      <p:tavLst>
                                        <p:tav tm="0" fmla="#ppt_w*sin(2.5*pi*$)">
                                          <p:val>
                                            <p:fltVal val="0"/>
                                          </p:val>
                                        </p:tav>
                                        <p:tav tm="100000">
                                          <p:val>
                                            <p:fltVal val="1"/>
                                          </p:val>
                                        </p:tav>
                                      </p:tavLst>
                                    </p:anim>
                                    <p:anim calcmode="lin" valueType="num">
                                      <p:cBhvr>
                                        <p:cTn id="29" dur="2000" fill="hold"/>
                                        <p:tgtEl>
                                          <p:spTgt spid="32"/>
                                        </p:tgtEl>
                                        <p:attrNameLst>
                                          <p:attrName>ppt_h</p:attrName>
                                        </p:attrNameLst>
                                      </p:cBhvr>
                                      <p:tavLst>
                                        <p:tav tm="0">
                                          <p:val>
                                            <p:strVal val="#ppt_h"/>
                                          </p:val>
                                        </p:tav>
                                        <p:tav tm="100000">
                                          <p:val>
                                            <p:strVal val="#ppt_h"/>
                                          </p:val>
                                        </p:tav>
                                      </p:tavLst>
                                    </p:anim>
                                  </p:childTnLst>
                                </p:cTn>
                              </p:par>
                              <p:par>
                                <p:cTn id="30" presetID="2" presetClass="entr" presetSubtype="2" accel="50000" decel="5000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500" fill="hold"/>
                                        <p:tgtEl>
                                          <p:spTgt spid="33"/>
                                        </p:tgtEl>
                                        <p:attrNameLst>
                                          <p:attrName>ppt_x</p:attrName>
                                        </p:attrNameLst>
                                      </p:cBhvr>
                                      <p:tavLst>
                                        <p:tav tm="0">
                                          <p:val>
                                            <p:strVal val="1+#ppt_w/2"/>
                                          </p:val>
                                        </p:tav>
                                        <p:tav tm="100000">
                                          <p:val>
                                            <p:strVal val="#ppt_x"/>
                                          </p:val>
                                        </p:tav>
                                      </p:tavLst>
                                    </p:anim>
                                    <p:anim calcmode="lin" valueType="num">
                                      <p:cBhvr additive="base">
                                        <p:cTn id="33" dur="1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4.1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机器学习的概念</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矩形 7"/>
          <p:cNvSpPr/>
          <p:nvPr/>
        </p:nvSpPr>
        <p:spPr>
          <a:xfrm>
            <a:off x="597431" y="1075455"/>
            <a:ext cx="10950361" cy="3816429"/>
          </a:xfrm>
          <a:prstGeom prst="rect">
            <a:avLst/>
          </a:prstGeom>
        </p:spPr>
        <p:txBody>
          <a:bodyPr wrap="square">
            <a:spAutoFit/>
          </a:bodyPr>
          <a:lstStyle/>
          <a:p>
            <a:r>
              <a:rPr lang="zh-CN" altLang="en-US" sz="4000" b="1" dirty="0">
                <a:solidFill>
                  <a:srgbClr val="FF0000"/>
                </a:solidFill>
                <a:latin typeface="华文楷体" panose="02010600040101010101" pitchFamily="2" charset="-122"/>
                <a:ea typeface="华文楷体" panose="02010600040101010101" pitchFamily="2" charset="-122"/>
              </a:rPr>
              <a:t>机器学习</a:t>
            </a:r>
            <a:r>
              <a:rPr lang="en-US" altLang="zh-CN" sz="4000" b="1" dirty="0">
                <a:solidFill>
                  <a:srgbClr val="FF0000"/>
                </a:solidFill>
              </a:rPr>
              <a:t>Machine Learning</a:t>
            </a:r>
          </a:p>
          <a:p>
            <a:endParaRPr lang="en-US" altLang="zh-CN" sz="1000" b="1" dirty="0">
              <a:solidFill>
                <a:srgbClr val="FF0000"/>
              </a:solidFill>
              <a:latin typeface="华文楷体" panose="02010600040101010101" pitchFamily="2" charset="-122"/>
              <a:ea typeface="华文楷体" panose="02010600040101010101" pitchFamily="2" charset="-122"/>
            </a:endParaRPr>
          </a:p>
          <a:p>
            <a:r>
              <a:rPr lang="zh-CN" altLang="en-US" sz="3200" dirty="0">
                <a:solidFill>
                  <a:srgbClr val="333333"/>
                </a:solidFill>
                <a:latin typeface="华文楷体" panose="02010600040101010101" pitchFamily="2" charset="-122"/>
                <a:ea typeface="华文楷体" panose="02010600040101010101" pitchFamily="2" charset="-122"/>
              </a:rPr>
              <a:t>       机器学习是研究计算机怎样模拟或实现人类的学习行为，以获取新的知识或技能，重新组织已有的知识结构使之不断改善自身的性能。</a:t>
            </a:r>
            <a:endParaRPr lang="en-US" altLang="zh-CN" sz="3200" dirty="0">
              <a:solidFill>
                <a:srgbClr val="333333"/>
              </a:solidFill>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       核心是“使用算法解析数据，从中学习，然后对世界上的某件事情做出决定或预测”。</a:t>
            </a: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       它是人工智能的核心，是使计算机具有智能的根本途径。</a:t>
            </a:r>
          </a:p>
        </p:txBody>
      </p:sp>
    </p:spTree>
    <p:custDataLst>
      <p:tags r:id="rId1"/>
    </p:custDataLst>
    <p:extLst>
      <p:ext uri="{BB962C8B-B14F-4D97-AF65-F5344CB8AC3E}">
        <p14:creationId xmlns:p14="http://schemas.microsoft.com/office/powerpoint/2010/main" val="378779370"/>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4.2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机器学习的发展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矩形 7"/>
          <p:cNvSpPr/>
          <p:nvPr/>
        </p:nvSpPr>
        <p:spPr>
          <a:xfrm>
            <a:off x="632040" y="787694"/>
            <a:ext cx="11059217" cy="5262979"/>
          </a:xfrm>
          <a:prstGeom prst="rect">
            <a:avLst/>
          </a:prstGeom>
        </p:spPr>
        <p:txBody>
          <a:bodyPr wrap="square">
            <a:spAutoFit/>
          </a:bodyPr>
          <a:lstStyle/>
          <a:p>
            <a:r>
              <a:rPr lang="zh-CN" altLang="en-US" sz="2800" b="1" dirty="0">
                <a:latin typeface="华文楷体" panose="02010600040101010101" pitchFamily="2" charset="-122"/>
                <a:ea typeface="华文楷体" panose="02010600040101010101" pitchFamily="2" charset="-122"/>
              </a:rPr>
              <a:t>       机器都是按照人类设定的规则和总结的知识运作，永远无法超越其创造者。如果机器能够自我学习终将超越人类智慧！机器学习的方法就应运而生，人工智能进入“机器学习时期”。</a:t>
            </a:r>
            <a:endParaRPr lang="en-US" altLang="zh-CN" sz="2800" b="1" dirty="0">
              <a:latin typeface="华文楷体" panose="02010600040101010101" pitchFamily="2" charset="-122"/>
              <a:ea typeface="华文楷体" panose="02010600040101010101" pitchFamily="2" charset="-122"/>
            </a:endParaRPr>
          </a:p>
          <a:p>
            <a:endParaRPr lang="en-US" altLang="zh-CN" sz="2800" b="1" dirty="0">
              <a:latin typeface="华文楷体" panose="02010600040101010101" pitchFamily="2" charset="-122"/>
              <a:ea typeface="华文楷体" panose="02010600040101010101" pitchFamily="2" charset="-122"/>
            </a:endParaRPr>
          </a:p>
          <a:p>
            <a:r>
              <a:rPr lang="zh-CN" altLang="en-US" sz="2800" b="1" dirty="0">
                <a:solidFill>
                  <a:srgbClr val="FF0000"/>
                </a:solidFill>
                <a:latin typeface="华文楷体" panose="02010600040101010101" pitchFamily="2" charset="-122"/>
                <a:ea typeface="华文楷体" panose="02010600040101010101" pitchFamily="2" charset="-122"/>
              </a:rPr>
              <a:t>机器学习发展分为三个阶段</a:t>
            </a:r>
            <a:endParaRPr lang="en-US" altLang="zh-CN" sz="2800" b="1" dirty="0">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en-US" altLang="zh-CN" sz="2800" b="1" dirty="0">
                <a:latin typeface="华文楷体" panose="02010600040101010101" pitchFamily="2" charset="-122"/>
                <a:ea typeface="华文楷体" panose="02010600040101010101" pitchFamily="2" charset="-122"/>
              </a:rPr>
              <a:t>80</a:t>
            </a:r>
            <a:r>
              <a:rPr lang="zh-CN" altLang="en-US" sz="2800" b="1" dirty="0">
                <a:latin typeface="华文楷体" panose="02010600040101010101" pitchFamily="2" charset="-122"/>
                <a:ea typeface="华文楷体" panose="02010600040101010101" pitchFamily="2" charset="-122"/>
              </a:rPr>
              <a:t>年代，连接主义较为流行，代表工作有感知机（</a:t>
            </a:r>
            <a:r>
              <a:rPr lang="en-US" altLang="zh-CN" sz="2800" b="1" dirty="0">
                <a:latin typeface="华文楷体" panose="02010600040101010101" pitchFamily="2" charset="-122"/>
                <a:ea typeface="华文楷体" panose="02010600040101010101" pitchFamily="2" charset="-122"/>
              </a:rPr>
              <a:t>Perceptron</a:t>
            </a:r>
            <a:r>
              <a:rPr lang="zh-CN" altLang="en-US" sz="2800" b="1" dirty="0">
                <a:latin typeface="华文楷体" panose="02010600040101010101" pitchFamily="2" charset="-122"/>
                <a:ea typeface="华文楷体" panose="02010600040101010101" pitchFamily="2" charset="-122"/>
              </a:rPr>
              <a:t>）和神经网络（</a:t>
            </a:r>
            <a:r>
              <a:rPr lang="en-US" altLang="zh-CN" sz="2800" b="1" dirty="0">
                <a:latin typeface="华文楷体" panose="02010600040101010101" pitchFamily="2" charset="-122"/>
                <a:ea typeface="华文楷体" panose="02010600040101010101" pitchFamily="2" charset="-122"/>
              </a:rPr>
              <a:t>Neural Network</a:t>
            </a:r>
            <a:r>
              <a:rPr lang="zh-CN" altLang="en-US"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en-US" altLang="zh-CN" sz="2800" b="1" dirty="0">
                <a:latin typeface="华文楷体" panose="02010600040101010101" pitchFamily="2" charset="-122"/>
                <a:ea typeface="华文楷体" panose="02010600040101010101" pitchFamily="2" charset="-122"/>
              </a:rPr>
              <a:t>90</a:t>
            </a:r>
            <a:r>
              <a:rPr lang="zh-CN" altLang="en-US" sz="2800" b="1" dirty="0">
                <a:latin typeface="华文楷体" panose="02010600040101010101" pitchFamily="2" charset="-122"/>
                <a:ea typeface="华文楷体" panose="02010600040101010101" pitchFamily="2" charset="-122"/>
              </a:rPr>
              <a:t>年代，统计学习方法开始占据主流舞台，代表性方法有支持向量机（</a:t>
            </a:r>
            <a:r>
              <a:rPr lang="en-US" altLang="zh-CN" sz="2800" b="1" dirty="0">
                <a:latin typeface="华文楷体" panose="02010600040101010101" pitchFamily="2" charset="-122"/>
                <a:ea typeface="华文楷体" panose="02010600040101010101" pitchFamily="2" charset="-122"/>
              </a:rPr>
              <a:t>Support Vector Machine</a:t>
            </a:r>
            <a:r>
              <a:rPr lang="zh-CN" altLang="en-US"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marL="457200" indent="-457200">
              <a:buClr>
                <a:schemeClr val="accent1"/>
              </a:buClr>
              <a:buSzPct val="80000"/>
              <a:buFont typeface="Wingdings" panose="05000000000000000000" pitchFamily="2" charset="2"/>
              <a:buChar char="l"/>
            </a:pPr>
            <a:r>
              <a:rPr lang="zh-CN" altLang="en-US" sz="2800" b="1" dirty="0">
                <a:latin typeface="华文楷体" panose="02010600040101010101" pitchFamily="2" charset="-122"/>
                <a:ea typeface="华文楷体" panose="02010600040101010101" pitchFamily="2" charset="-122"/>
              </a:rPr>
              <a:t>进入</a:t>
            </a:r>
            <a:r>
              <a:rPr lang="en-US" altLang="zh-CN" sz="2800" b="1" dirty="0">
                <a:latin typeface="华文楷体" panose="02010600040101010101" pitchFamily="2" charset="-122"/>
                <a:ea typeface="华文楷体" panose="02010600040101010101" pitchFamily="2" charset="-122"/>
              </a:rPr>
              <a:t>21</a:t>
            </a:r>
            <a:r>
              <a:rPr lang="zh-CN" altLang="en-US" sz="2800" b="1" dirty="0">
                <a:latin typeface="华文楷体" panose="02010600040101010101" pitchFamily="2" charset="-122"/>
                <a:ea typeface="华文楷体" panose="02010600040101010101" pitchFamily="2" charset="-122"/>
              </a:rPr>
              <a:t>世纪，深度神经网络被提出，连接主义卷土从来，随着数据量和计算能力的不断提升，以深度学习（</a:t>
            </a:r>
            <a:r>
              <a:rPr lang="en-US" altLang="zh-CN" sz="2800" b="1" dirty="0">
                <a:latin typeface="华文楷体" panose="02010600040101010101" pitchFamily="2" charset="-122"/>
                <a:ea typeface="华文楷体" panose="02010600040101010101" pitchFamily="2" charset="-122"/>
              </a:rPr>
              <a:t>Deep Learning</a:t>
            </a:r>
            <a:r>
              <a:rPr lang="zh-CN" altLang="en-US" sz="2800" b="1" dirty="0">
                <a:latin typeface="华文楷体" panose="02010600040101010101" pitchFamily="2" charset="-122"/>
                <a:ea typeface="华文楷体" panose="02010600040101010101" pitchFamily="2" charset="-122"/>
              </a:rPr>
              <a:t>）为基础的诸多</a:t>
            </a:r>
            <a:r>
              <a:rPr lang="en-US" altLang="zh-CN" sz="2800" b="1" dirty="0">
                <a:latin typeface="华文楷体" panose="02010600040101010101" pitchFamily="2" charset="-122"/>
                <a:ea typeface="华文楷体" panose="02010600040101010101" pitchFamily="2" charset="-122"/>
              </a:rPr>
              <a:t>AI</a:t>
            </a:r>
            <a:r>
              <a:rPr lang="zh-CN" altLang="en-US" sz="2800" b="1" dirty="0">
                <a:latin typeface="华文楷体" panose="02010600040101010101" pitchFamily="2" charset="-122"/>
                <a:ea typeface="华文楷体" panose="02010600040101010101" pitchFamily="2" charset="-122"/>
              </a:rPr>
              <a:t>应用逐渐成熟</a:t>
            </a:r>
          </a:p>
        </p:txBody>
      </p:sp>
    </p:spTree>
    <p:custDataLst>
      <p:tags r:id="rId1"/>
    </p:custDataLst>
    <p:extLst>
      <p:ext uri="{BB962C8B-B14F-4D97-AF65-F5344CB8AC3E}">
        <p14:creationId xmlns:p14="http://schemas.microsoft.com/office/powerpoint/2010/main" val="217884498"/>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4.3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机器学习的分类</a:t>
            </a:r>
          </a:p>
        </p:txBody>
      </p:sp>
      <p:sp>
        <p:nvSpPr>
          <p:cNvPr id="9" name="矩形 8"/>
          <p:cNvSpPr/>
          <p:nvPr/>
        </p:nvSpPr>
        <p:spPr>
          <a:xfrm>
            <a:off x="632040" y="726757"/>
            <a:ext cx="11407560" cy="523220"/>
          </a:xfrm>
          <a:prstGeom prst="rect">
            <a:avLst/>
          </a:prstGeom>
        </p:spPr>
        <p:txBody>
          <a:bodyPr wrap="square">
            <a:spAutoFit/>
          </a:bodyPr>
          <a:lstStyle/>
          <a:p>
            <a:r>
              <a:rPr lang="zh-CN" altLang="en-US" sz="2800" b="1" dirty="0">
                <a:solidFill>
                  <a:srgbClr val="FF0000"/>
                </a:solidFill>
                <a:latin typeface="华文楷体" panose="02010600040101010101" pitchFamily="2" charset="-122"/>
                <a:ea typeface="华文楷体" panose="02010600040101010101" pitchFamily="2" charset="-122"/>
              </a:rPr>
              <a:t>机器学习分为有监督学习、无监督学习、半监督学习、强化学习</a:t>
            </a:r>
            <a:r>
              <a:rPr lang="en-US" altLang="zh-CN" sz="2800" b="1" dirty="0">
                <a:solidFill>
                  <a:srgbClr val="FF0000"/>
                </a:solidFill>
                <a:latin typeface="华文楷体" panose="02010600040101010101" pitchFamily="2" charset="-122"/>
                <a:ea typeface="华文楷体" panose="02010600040101010101" pitchFamily="2" charset="-122"/>
              </a:rPr>
              <a:t>4</a:t>
            </a:r>
            <a:r>
              <a:rPr lang="zh-CN" altLang="en-US" sz="2800" b="1" dirty="0">
                <a:solidFill>
                  <a:srgbClr val="FF0000"/>
                </a:solidFill>
                <a:latin typeface="华文楷体" panose="02010600040101010101" pitchFamily="2" charset="-122"/>
                <a:ea typeface="华文楷体" panose="02010600040101010101" pitchFamily="2" charset="-122"/>
              </a:rPr>
              <a:t>种类型</a:t>
            </a:r>
          </a:p>
        </p:txBody>
      </p:sp>
      <p:sp>
        <p:nvSpPr>
          <p:cNvPr id="10" name="矩形 9"/>
          <p:cNvSpPr/>
          <p:nvPr/>
        </p:nvSpPr>
        <p:spPr>
          <a:xfrm>
            <a:off x="632040" y="1284346"/>
            <a:ext cx="11320474" cy="5355312"/>
          </a:xfrm>
          <a:prstGeom prst="rect">
            <a:avLst/>
          </a:prstGeom>
        </p:spPr>
        <p:txBody>
          <a:bodyPr wrap="square">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监督学习（教师学习）：</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是有教师教机器的学习过程，说的专业点就是有数据标签，“标签”就是教师。</a:t>
            </a:r>
            <a:endParaRPr lang="en-US" altLang="zh-CN" sz="2400"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无监督学习（学生自学）：</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是自己学自己的，自己归纳数据中的知识，没有老师教，没有数据标签。</a:t>
            </a:r>
            <a:endParaRPr lang="en-US" altLang="zh-CN" sz="2400"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半监督学习： </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就是有的数据有标签，有的数据没有标签。</a:t>
            </a:r>
            <a:endParaRPr lang="en-US" altLang="zh-CN" sz="2400" dirty="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强化学习：</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算法根据当前的环境状态确定一个动作来执行，然后进入下一个状态，如此反复，目标是让得到的收益最大化。</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围棋游戏就是典型的强化学习问题，在每个时刻，要根据当前的棋局决定在什么地方落棋，然后进行下一个状态，反复的放置棋子，直到赢得或者输掉比赛。这里的目标是尽可能的赢得比赛，以获得最大化的奖励。</a:t>
            </a:r>
          </a:p>
        </p:txBody>
      </p:sp>
    </p:spTree>
    <p:custDataLst>
      <p:tags r:id="rId1"/>
    </p:custDataLst>
    <p:extLst>
      <p:ext uri="{BB962C8B-B14F-4D97-AF65-F5344CB8AC3E}">
        <p14:creationId xmlns:p14="http://schemas.microsoft.com/office/powerpoint/2010/main" val="98159847"/>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77985"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p>
        </p:txBody>
      </p:sp>
      <p:grpSp>
        <p:nvGrpSpPr>
          <p:cNvPr id="11" name="446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705368" y="961882"/>
            <a:ext cx="10396802" cy="5007494"/>
            <a:chOff x="882805" y="1237456"/>
            <a:chExt cx="10396802" cy="5007494"/>
          </a:xfrm>
        </p:grpSpPr>
        <p:grpSp>
          <p:nvGrpSpPr>
            <p:cNvPr id="12" name="îśľïḓe"/>
            <p:cNvGrpSpPr/>
            <p:nvPr/>
          </p:nvGrpSpPr>
          <p:grpSpPr>
            <a:xfrm>
              <a:off x="3070273" y="1237456"/>
              <a:ext cx="6051454" cy="5007494"/>
              <a:chOff x="3070273" y="1237456"/>
              <a:chExt cx="6051454" cy="5007494"/>
            </a:xfrm>
          </p:grpSpPr>
          <p:grpSp>
            <p:nvGrpSpPr>
              <p:cNvPr id="25" name="ïṥḷiḓè"/>
              <p:cNvGrpSpPr/>
              <p:nvPr/>
            </p:nvGrpSpPr>
            <p:grpSpPr>
              <a:xfrm>
                <a:off x="5849991" y="1522612"/>
                <a:ext cx="501877" cy="4722338"/>
                <a:chOff x="5839216" y="5125452"/>
                <a:chExt cx="516276" cy="1732547"/>
              </a:xfrm>
            </p:grpSpPr>
            <p:sp>
              <p:nvSpPr>
                <p:cNvPr id="97" name="îṩḷíḑé"/>
                <p:cNvSpPr/>
                <p:nvPr/>
              </p:nvSpPr>
              <p:spPr bwMode="auto">
                <a:xfrm>
                  <a:off x="5839216" y="5125452"/>
                  <a:ext cx="148759" cy="1732546"/>
                </a:xfrm>
                <a:prstGeom prst="rect">
                  <a:avLst/>
                </a:prstGeom>
                <a:solidFill>
                  <a:srgbClr val="0A143A"/>
                </a:solidFill>
                <a:ln w="317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98" name="isḷiḍê"/>
                <p:cNvSpPr/>
                <p:nvPr/>
              </p:nvSpPr>
              <p:spPr bwMode="auto">
                <a:xfrm>
                  <a:off x="6202360" y="5125454"/>
                  <a:ext cx="153132" cy="1732545"/>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26" name="ï$1íďê"/>
              <p:cNvGrpSpPr/>
              <p:nvPr/>
            </p:nvGrpSpPr>
            <p:grpSpPr>
              <a:xfrm>
                <a:off x="5484053" y="2395914"/>
                <a:ext cx="1225317" cy="3849033"/>
                <a:chOff x="5462750" y="5125454"/>
                <a:chExt cx="1260464" cy="1732546"/>
              </a:xfrm>
            </p:grpSpPr>
            <p:sp>
              <p:nvSpPr>
                <p:cNvPr id="95" name="ïṣļïdê"/>
                <p:cNvSpPr/>
                <p:nvPr/>
              </p:nvSpPr>
              <p:spPr bwMode="auto">
                <a:xfrm>
                  <a:off x="5462750" y="5125454"/>
                  <a:ext cx="135631" cy="1732545"/>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6" name="ïṧlïḋe"/>
                <p:cNvSpPr/>
                <p:nvPr/>
              </p:nvSpPr>
              <p:spPr bwMode="auto">
                <a:xfrm>
                  <a:off x="6587583" y="5125454"/>
                  <a:ext cx="135631" cy="1732546"/>
                </a:xfrm>
                <a:prstGeom prst="rect">
                  <a:avLst/>
                </a:prstGeom>
                <a:solidFill>
                  <a:srgbClr val="0A143A"/>
                </a:solidFill>
                <a:ln w="317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nvGrpSpPr>
              <p:cNvPr id="28" name="íšľíḋé"/>
              <p:cNvGrpSpPr/>
              <p:nvPr/>
            </p:nvGrpSpPr>
            <p:grpSpPr>
              <a:xfrm>
                <a:off x="5109573" y="3316698"/>
                <a:ext cx="1974308" cy="2928249"/>
                <a:chOff x="5077507" y="5125454"/>
                <a:chExt cx="2030930" cy="1732545"/>
              </a:xfrm>
            </p:grpSpPr>
            <p:sp>
              <p:nvSpPr>
                <p:cNvPr id="93" name="iSľïďê"/>
                <p:cNvSpPr/>
                <p:nvPr/>
              </p:nvSpPr>
              <p:spPr bwMode="auto">
                <a:xfrm>
                  <a:off x="5077507" y="5125454"/>
                  <a:ext cx="145841" cy="1732545"/>
                </a:xfrm>
                <a:prstGeom prst="rect">
                  <a:avLst/>
                </a:prstGeom>
                <a:solidFill>
                  <a:srgbClr val="0A143A"/>
                </a:solidFill>
                <a:ln w="317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94" name="íŝľiďe"/>
                <p:cNvSpPr/>
                <p:nvPr/>
              </p:nvSpPr>
              <p:spPr bwMode="auto">
                <a:xfrm>
                  <a:off x="6959683" y="5125454"/>
                  <a:ext cx="148754" cy="1732545"/>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29" name="ïṡļiḍê"/>
              <p:cNvGrpSpPr/>
              <p:nvPr/>
            </p:nvGrpSpPr>
            <p:grpSpPr>
              <a:xfrm>
                <a:off x="4392812" y="5120338"/>
                <a:ext cx="3413666" cy="1124606"/>
                <a:chOff x="4340208" y="5125451"/>
                <a:chExt cx="3511584" cy="1732548"/>
              </a:xfrm>
            </p:grpSpPr>
            <p:sp>
              <p:nvSpPr>
                <p:cNvPr id="91" name="iSlïḓê"/>
                <p:cNvSpPr/>
                <p:nvPr/>
              </p:nvSpPr>
              <p:spPr bwMode="auto">
                <a:xfrm>
                  <a:off x="4340208" y="5125451"/>
                  <a:ext cx="148757" cy="1732546"/>
                </a:xfrm>
                <a:prstGeom prst="rect">
                  <a:avLst/>
                </a:prstGeom>
                <a:solidFill>
                  <a:srgbClr val="0A143A"/>
                </a:solidFill>
                <a:ln w="317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92" name="ïṩļîḍè"/>
                <p:cNvSpPr/>
                <p:nvPr/>
              </p:nvSpPr>
              <p:spPr bwMode="auto">
                <a:xfrm>
                  <a:off x="7696997" y="5125455"/>
                  <a:ext cx="154795" cy="1732544"/>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grpSp>
          <p:grpSp>
            <p:nvGrpSpPr>
              <p:cNvPr id="30" name="íşļiḓe"/>
              <p:cNvGrpSpPr/>
              <p:nvPr/>
            </p:nvGrpSpPr>
            <p:grpSpPr>
              <a:xfrm>
                <a:off x="4745822" y="4222754"/>
                <a:ext cx="2691038" cy="2022193"/>
                <a:chOff x="4703346" y="5125454"/>
                <a:chExt cx="2768229" cy="1732545"/>
              </a:xfrm>
            </p:grpSpPr>
            <p:sp>
              <p:nvSpPr>
                <p:cNvPr id="89" name="ïślide"/>
                <p:cNvSpPr/>
                <p:nvPr/>
              </p:nvSpPr>
              <p:spPr bwMode="auto">
                <a:xfrm>
                  <a:off x="4703346" y="5125454"/>
                  <a:ext cx="148755" cy="1732545"/>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90" name="iŝlîḋé"/>
                <p:cNvSpPr/>
                <p:nvPr/>
              </p:nvSpPr>
              <p:spPr bwMode="auto">
                <a:xfrm>
                  <a:off x="7322820" y="5125454"/>
                  <a:ext cx="148755" cy="1732545"/>
                </a:xfrm>
                <a:prstGeom prst="rect">
                  <a:avLst/>
                </a:prstGeom>
                <a:solidFill>
                  <a:srgbClr val="0A143A"/>
                </a:solidFill>
                <a:ln w="3175">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sp>
            <p:nvSpPr>
              <p:cNvPr id="31" name="íṩ1ïḓê"/>
              <p:cNvSpPr/>
              <p:nvPr/>
            </p:nvSpPr>
            <p:spPr bwMode="auto">
              <a:xfrm rot="5400000">
                <a:off x="7282305" y="445480"/>
                <a:ext cx="133335" cy="2287599"/>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2" name="íṣļîḓe"/>
              <p:cNvSpPr/>
              <p:nvPr/>
            </p:nvSpPr>
            <p:spPr bwMode="auto">
              <a:xfrm rot="5400000">
                <a:off x="4785196" y="445480"/>
                <a:ext cx="133335" cy="2287599"/>
              </a:xfrm>
              <a:prstGeom prst="rect">
                <a:avLst/>
              </a:prstGeom>
              <a:solidFill>
                <a:srgbClr val="0A143A"/>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3" name="íš1ídé"/>
              <p:cNvSpPr/>
              <p:nvPr/>
            </p:nvSpPr>
            <p:spPr bwMode="auto">
              <a:xfrm rot="5400000">
                <a:off x="7464569" y="1508846"/>
                <a:ext cx="133335" cy="1907472"/>
              </a:xfrm>
              <a:prstGeom prst="rect">
                <a:avLst/>
              </a:prstGeom>
              <a:solidFill>
                <a:srgbClr val="0A143A"/>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4" name="îŝļiďé"/>
              <p:cNvSpPr/>
              <p:nvPr/>
            </p:nvSpPr>
            <p:spPr bwMode="auto">
              <a:xfrm rot="5400000">
                <a:off x="4594092" y="1508847"/>
                <a:ext cx="133335" cy="1907472"/>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5" name="îśļídè"/>
              <p:cNvSpPr/>
              <p:nvPr/>
            </p:nvSpPr>
            <p:spPr bwMode="auto">
              <a:xfrm rot="5400000">
                <a:off x="7634146" y="2624611"/>
                <a:ext cx="133335" cy="1517506"/>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6" name="ïṣḷîḑè"/>
              <p:cNvSpPr/>
              <p:nvPr/>
            </p:nvSpPr>
            <p:spPr bwMode="auto">
              <a:xfrm rot="5400000">
                <a:off x="4424491" y="2624613"/>
                <a:ext cx="133335" cy="1517506"/>
              </a:xfrm>
              <a:prstGeom prst="rect">
                <a:avLst/>
              </a:prstGeom>
              <a:solidFill>
                <a:srgbClr val="0A143A"/>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7" name="ïṧḷîdê"/>
              <p:cNvSpPr/>
              <p:nvPr/>
            </p:nvSpPr>
            <p:spPr bwMode="auto">
              <a:xfrm rot="5400000">
                <a:off x="4244742" y="3710414"/>
                <a:ext cx="133335" cy="1158014"/>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8" name="îśľiḓe"/>
              <p:cNvSpPr/>
              <p:nvPr/>
            </p:nvSpPr>
            <p:spPr bwMode="auto">
              <a:xfrm rot="5400000">
                <a:off x="7803763" y="3710414"/>
                <a:ext cx="133335" cy="1158014"/>
              </a:xfrm>
              <a:prstGeom prst="rect">
                <a:avLst/>
              </a:prstGeom>
              <a:solidFill>
                <a:srgbClr val="0A143A"/>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39" name="ïṧļîďé"/>
              <p:cNvSpPr/>
              <p:nvPr/>
            </p:nvSpPr>
            <p:spPr bwMode="auto">
              <a:xfrm rot="5400000">
                <a:off x="8026020" y="4786779"/>
                <a:ext cx="133335" cy="800458"/>
              </a:xfrm>
              <a:prstGeom prst="rect">
                <a:avLst/>
              </a:prstGeom>
              <a:solidFill>
                <a:srgbClr val="D04A6D"/>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sp>
            <p:nvSpPr>
              <p:cNvPr id="40" name="i$ľíḍè"/>
              <p:cNvSpPr/>
              <p:nvPr/>
            </p:nvSpPr>
            <p:spPr bwMode="auto">
              <a:xfrm rot="5400000">
                <a:off x="4069723" y="4786779"/>
                <a:ext cx="133335" cy="800458"/>
              </a:xfrm>
              <a:prstGeom prst="rect">
                <a:avLst/>
              </a:prstGeom>
              <a:solidFill>
                <a:srgbClr val="0A143A"/>
              </a:solidFill>
              <a:ln w="6350" cap="rnd"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41" name="iṩľiḍê"/>
              <p:cNvGrpSpPr/>
              <p:nvPr/>
            </p:nvGrpSpPr>
            <p:grpSpPr>
              <a:xfrm>
                <a:off x="8410009" y="2137593"/>
                <a:ext cx="711718" cy="711716"/>
                <a:chOff x="8126313" y="2533997"/>
                <a:chExt cx="624462" cy="624460"/>
              </a:xfrm>
            </p:grpSpPr>
            <p:sp>
              <p:nvSpPr>
                <p:cNvPr id="87" name="íşļíḓe"/>
                <p:cNvSpPr/>
                <p:nvPr/>
              </p:nvSpPr>
              <p:spPr>
                <a:xfrm>
                  <a:off x="8126313" y="2533997"/>
                  <a:ext cx="624462" cy="624460"/>
                </a:xfrm>
                <a:prstGeom prst="ellipse">
                  <a:avLst/>
                </a:prstGeom>
                <a:solidFill>
                  <a:srgbClr val="0A143A"/>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sp>
              <p:nvSpPr>
                <p:cNvPr id="88" name="íṧlîḑè"/>
                <p:cNvSpPr/>
                <p:nvPr/>
              </p:nvSpPr>
              <p:spPr bwMode="auto">
                <a:xfrm>
                  <a:off x="8298953" y="2701256"/>
                  <a:ext cx="291419" cy="289436"/>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rgbClr val="FFFFFF"/>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nvGrpSpPr>
              <p:cNvPr id="42" name="íṡļíďê"/>
              <p:cNvGrpSpPr/>
              <p:nvPr/>
            </p:nvGrpSpPr>
            <p:grpSpPr>
              <a:xfrm>
                <a:off x="3070273" y="3037731"/>
                <a:ext cx="711718" cy="711716"/>
                <a:chOff x="3441226" y="3323778"/>
                <a:chExt cx="624462" cy="624460"/>
              </a:xfrm>
            </p:grpSpPr>
            <p:sp>
              <p:nvSpPr>
                <p:cNvPr id="83" name="išļïḍé"/>
                <p:cNvSpPr/>
                <p:nvPr/>
              </p:nvSpPr>
              <p:spPr>
                <a:xfrm>
                  <a:off x="3441226" y="3323778"/>
                  <a:ext cx="624462" cy="624460"/>
                </a:xfrm>
                <a:prstGeom prst="ellipse">
                  <a:avLst/>
                </a:prstGeom>
                <a:solidFill>
                  <a:srgbClr val="0A143A"/>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grpSp>
              <p:nvGrpSpPr>
                <p:cNvPr id="84" name="iṩlïďé"/>
                <p:cNvGrpSpPr>
                  <a:grpSpLocks/>
                </p:cNvGrpSpPr>
                <p:nvPr/>
              </p:nvGrpSpPr>
              <p:grpSpPr bwMode="auto">
                <a:xfrm>
                  <a:off x="3602828" y="3481328"/>
                  <a:ext cx="287443" cy="291456"/>
                  <a:chOff x="0" y="0"/>
                  <a:chExt cx="570" cy="576"/>
                </a:xfrm>
                <a:solidFill>
                  <a:srgbClr val="FFFFFF"/>
                </a:solidFill>
              </p:grpSpPr>
              <p:sp>
                <p:nvSpPr>
                  <p:cNvPr id="85" name="iṩļíḑe"/>
                  <p:cNvSpPr/>
                  <p:nvPr/>
                </p:nvSpPr>
                <p:spPr bwMode="auto">
                  <a:xfrm>
                    <a:off x="376" y="248"/>
                    <a:ext cx="21" cy="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600"/>
                        </a:moveTo>
                        <a:cubicBezTo>
                          <a:pt x="16007" y="16818"/>
                          <a:pt x="8457" y="9069"/>
                          <a:pt x="0" y="0"/>
                        </a:cubicBezTo>
                        <a:cubicBezTo>
                          <a:pt x="6420" y="10388"/>
                          <a:pt x="13700" y="17478"/>
                          <a:pt x="21600" y="21600"/>
                        </a:cubicBezTo>
                        <a:close/>
                        <a:moveTo>
                          <a:pt x="21600" y="21600"/>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86" name="îśḷiḓè"/>
                  <p:cNvSpPr/>
                  <p:nvPr/>
                </p:nvSpPr>
                <p:spPr bwMode="auto">
                  <a:xfrm>
                    <a:off x="0" y="0"/>
                    <a:ext cx="570" cy="576"/>
                  </a:xfrm>
                  <a:custGeom>
                    <a:avLst/>
                    <a:gdLst>
                      <a:gd name="T0" fmla="*/ 0 w 20024"/>
                      <a:gd name="T1" fmla="*/ 0 h 21059"/>
                      <a:gd name="T2" fmla="*/ 0 w 20024"/>
                      <a:gd name="T3" fmla="*/ 0 h 21059"/>
                      <a:gd name="T4" fmla="*/ 0 w 20024"/>
                      <a:gd name="T5" fmla="*/ 0 h 21059"/>
                      <a:gd name="T6" fmla="*/ 0 w 20024"/>
                      <a:gd name="T7" fmla="*/ 0 h 21059"/>
                      <a:gd name="T8" fmla="*/ 0 w 20024"/>
                      <a:gd name="T9" fmla="*/ 0 h 21059"/>
                      <a:gd name="T10" fmla="*/ 0 w 20024"/>
                      <a:gd name="T11" fmla="*/ 0 h 21059"/>
                      <a:gd name="T12" fmla="*/ 0 w 20024"/>
                      <a:gd name="T13" fmla="*/ 0 h 21059"/>
                      <a:gd name="T14" fmla="*/ 0 w 20024"/>
                      <a:gd name="T15" fmla="*/ 0 h 21059"/>
                      <a:gd name="T16" fmla="*/ 0 w 20024"/>
                      <a:gd name="T17" fmla="*/ 0 h 21059"/>
                      <a:gd name="T18" fmla="*/ 0 w 20024"/>
                      <a:gd name="T19" fmla="*/ 0 h 21059"/>
                      <a:gd name="T20" fmla="*/ 0 w 20024"/>
                      <a:gd name="T21" fmla="*/ 0 h 21059"/>
                      <a:gd name="T22" fmla="*/ 0 w 20024"/>
                      <a:gd name="T23" fmla="*/ 0 h 21059"/>
                      <a:gd name="T24" fmla="*/ 0 w 20024"/>
                      <a:gd name="T25" fmla="*/ 0 h 21059"/>
                      <a:gd name="T26" fmla="*/ 0 w 20024"/>
                      <a:gd name="T27" fmla="*/ 0 h 21059"/>
                      <a:gd name="T28" fmla="*/ 0 w 20024"/>
                      <a:gd name="T29" fmla="*/ 0 h 21059"/>
                      <a:gd name="T30" fmla="*/ 0 w 20024"/>
                      <a:gd name="T31" fmla="*/ 0 h 21059"/>
                      <a:gd name="T32" fmla="*/ 0 w 20024"/>
                      <a:gd name="T33" fmla="*/ 0 h 21059"/>
                      <a:gd name="T34" fmla="*/ 0 w 20024"/>
                      <a:gd name="T35" fmla="*/ 0 h 21059"/>
                      <a:gd name="T36" fmla="*/ 0 w 20024"/>
                      <a:gd name="T37" fmla="*/ 0 h 21059"/>
                      <a:gd name="T38" fmla="*/ 0 w 20024"/>
                      <a:gd name="T39" fmla="*/ 0 h 21059"/>
                      <a:gd name="T40" fmla="*/ 0 w 20024"/>
                      <a:gd name="T41" fmla="*/ 0 h 21059"/>
                      <a:gd name="T42" fmla="*/ 0 w 20024"/>
                      <a:gd name="T43" fmla="*/ 0 h 21059"/>
                      <a:gd name="T44" fmla="*/ 0 w 20024"/>
                      <a:gd name="T45" fmla="*/ 0 h 21059"/>
                      <a:gd name="T46" fmla="*/ 0 w 20024"/>
                      <a:gd name="T47" fmla="*/ 0 h 21059"/>
                      <a:gd name="T48" fmla="*/ 0 w 20024"/>
                      <a:gd name="T49" fmla="*/ 0 h 21059"/>
                      <a:gd name="T50" fmla="*/ 0 w 20024"/>
                      <a:gd name="T51" fmla="*/ 0 h 21059"/>
                      <a:gd name="T52" fmla="*/ 0 w 20024"/>
                      <a:gd name="T53" fmla="*/ 0 h 21059"/>
                      <a:gd name="T54" fmla="*/ 0 w 20024"/>
                      <a:gd name="T55" fmla="*/ 0 h 21059"/>
                      <a:gd name="T56" fmla="*/ 0 w 20024"/>
                      <a:gd name="T57" fmla="*/ 0 h 21059"/>
                      <a:gd name="T58" fmla="*/ 0 w 20024"/>
                      <a:gd name="T59" fmla="*/ 0 h 21059"/>
                      <a:gd name="T60" fmla="*/ 0 w 20024"/>
                      <a:gd name="T61" fmla="*/ 0 h 21059"/>
                      <a:gd name="T62" fmla="*/ 0 w 20024"/>
                      <a:gd name="T63" fmla="*/ 0 h 21059"/>
                      <a:gd name="T64" fmla="*/ 0 w 20024"/>
                      <a:gd name="T65" fmla="*/ 0 h 21059"/>
                      <a:gd name="T66" fmla="*/ 0 w 20024"/>
                      <a:gd name="T67" fmla="*/ 0 h 21059"/>
                      <a:gd name="T68" fmla="*/ 0 w 20024"/>
                      <a:gd name="T69" fmla="*/ 0 h 21059"/>
                      <a:gd name="T70" fmla="*/ 0 w 20024"/>
                      <a:gd name="T71" fmla="*/ 0 h 21059"/>
                      <a:gd name="T72" fmla="*/ 0 w 20024"/>
                      <a:gd name="T73" fmla="*/ 0 h 21059"/>
                      <a:gd name="T74" fmla="*/ 0 w 20024"/>
                      <a:gd name="T75" fmla="*/ 0 h 21059"/>
                      <a:gd name="T76" fmla="*/ 0 w 20024"/>
                      <a:gd name="T77" fmla="*/ 0 h 21059"/>
                      <a:gd name="T78" fmla="*/ 0 w 20024"/>
                      <a:gd name="T79" fmla="*/ 0 h 21059"/>
                      <a:gd name="T80" fmla="*/ 0 w 20024"/>
                      <a:gd name="T81" fmla="*/ 0 h 21059"/>
                      <a:gd name="T82" fmla="*/ 0 w 20024"/>
                      <a:gd name="T83" fmla="*/ 0 h 21059"/>
                      <a:gd name="T84" fmla="*/ 0 w 20024"/>
                      <a:gd name="T85" fmla="*/ 0 h 21059"/>
                      <a:gd name="T86" fmla="*/ 0 w 20024"/>
                      <a:gd name="T87" fmla="*/ 0 h 21059"/>
                      <a:gd name="T88" fmla="*/ 0 w 20024"/>
                      <a:gd name="T89" fmla="*/ 0 h 21059"/>
                      <a:gd name="T90" fmla="*/ 0 w 20024"/>
                      <a:gd name="T91" fmla="*/ 0 h 21059"/>
                      <a:gd name="T92" fmla="*/ 0 w 20024"/>
                      <a:gd name="T93" fmla="*/ 0 h 2105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0024" h="21059">
                        <a:moveTo>
                          <a:pt x="14769" y="15886"/>
                        </a:moveTo>
                        <a:lnTo>
                          <a:pt x="14493" y="15660"/>
                        </a:lnTo>
                        <a:lnTo>
                          <a:pt x="14788" y="15467"/>
                        </a:lnTo>
                        <a:lnTo>
                          <a:pt x="14936" y="15456"/>
                        </a:lnTo>
                        <a:cubicBezTo>
                          <a:pt x="15071" y="15448"/>
                          <a:pt x="17233" y="15305"/>
                          <a:pt x="18271" y="15227"/>
                        </a:cubicBezTo>
                        <a:cubicBezTo>
                          <a:pt x="19519" y="14334"/>
                          <a:pt x="19268" y="13379"/>
                          <a:pt x="18975" y="12855"/>
                        </a:cubicBezTo>
                        <a:cubicBezTo>
                          <a:pt x="18898" y="12856"/>
                          <a:pt x="18811" y="12857"/>
                          <a:pt x="18699" y="12858"/>
                        </a:cubicBezTo>
                        <a:lnTo>
                          <a:pt x="18683" y="12858"/>
                        </a:lnTo>
                        <a:lnTo>
                          <a:pt x="18682" y="12858"/>
                        </a:lnTo>
                        <a:cubicBezTo>
                          <a:pt x="18319" y="12856"/>
                          <a:pt x="15012" y="12701"/>
                          <a:pt x="14844" y="12694"/>
                        </a:cubicBezTo>
                        <a:lnTo>
                          <a:pt x="14678" y="12685"/>
                        </a:lnTo>
                        <a:lnTo>
                          <a:pt x="14386" y="12463"/>
                        </a:lnTo>
                        <a:lnTo>
                          <a:pt x="14656" y="12254"/>
                        </a:lnTo>
                        <a:lnTo>
                          <a:pt x="14818" y="12242"/>
                        </a:lnTo>
                        <a:cubicBezTo>
                          <a:pt x="14990" y="12229"/>
                          <a:pt x="18422" y="11964"/>
                          <a:pt x="18704" y="11959"/>
                        </a:cubicBezTo>
                        <a:cubicBezTo>
                          <a:pt x="19123" y="11953"/>
                          <a:pt x="19273" y="11951"/>
                          <a:pt x="19311" y="11951"/>
                        </a:cubicBezTo>
                        <a:cubicBezTo>
                          <a:pt x="19311" y="11951"/>
                          <a:pt x="19312" y="11951"/>
                          <a:pt x="19312" y="11951"/>
                        </a:cubicBezTo>
                        <a:cubicBezTo>
                          <a:pt x="19991" y="11309"/>
                          <a:pt x="20387" y="10507"/>
                          <a:pt x="19554" y="9691"/>
                        </a:cubicBezTo>
                        <a:cubicBezTo>
                          <a:pt x="18782" y="8935"/>
                          <a:pt x="15840" y="9089"/>
                          <a:pt x="13784" y="9056"/>
                        </a:cubicBezTo>
                        <a:cubicBezTo>
                          <a:pt x="13757" y="9057"/>
                          <a:pt x="13732" y="9057"/>
                          <a:pt x="13702" y="9057"/>
                        </a:cubicBezTo>
                        <a:lnTo>
                          <a:pt x="13698" y="9059"/>
                        </a:lnTo>
                        <a:cubicBezTo>
                          <a:pt x="13649" y="9059"/>
                          <a:pt x="14137" y="9054"/>
                          <a:pt x="13988" y="9048"/>
                        </a:cubicBezTo>
                        <a:cubicBezTo>
                          <a:pt x="13710" y="9040"/>
                          <a:pt x="13453" y="9028"/>
                          <a:pt x="13226" y="9009"/>
                        </a:cubicBezTo>
                        <a:cubicBezTo>
                          <a:pt x="12251" y="8958"/>
                          <a:pt x="10497" y="8968"/>
                          <a:pt x="10398" y="8964"/>
                        </a:cubicBezTo>
                        <a:lnTo>
                          <a:pt x="10343" y="8961"/>
                        </a:lnTo>
                        <a:lnTo>
                          <a:pt x="10040" y="8818"/>
                        </a:lnTo>
                        <a:lnTo>
                          <a:pt x="10340" y="8761"/>
                        </a:lnTo>
                        <a:lnTo>
                          <a:pt x="10392" y="8756"/>
                        </a:lnTo>
                        <a:cubicBezTo>
                          <a:pt x="10458" y="8750"/>
                          <a:pt x="10646" y="8743"/>
                          <a:pt x="11319" y="8672"/>
                        </a:cubicBezTo>
                        <a:cubicBezTo>
                          <a:pt x="10380" y="6546"/>
                          <a:pt x="12015" y="5309"/>
                          <a:pt x="12293" y="4218"/>
                        </a:cubicBezTo>
                        <a:cubicBezTo>
                          <a:pt x="13281" y="346"/>
                          <a:pt x="11306" y="0"/>
                          <a:pt x="11306" y="0"/>
                        </a:cubicBezTo>
                        <a:cubicBezTo>
                          <a:pt x="11306" y="0"/>
                          <a:pt x="6375" y="6964"/>
                          <a:pt x="5882" y="9217"/>
                        </a:cubicBezTo>
                        <a:cubicBezTo>
                          <a:pt x="5540" y="10780"/>
                          <a:pt x="3524" y="10650"/>
                          <a:pt x="2827" y="10619"/>
                        </a:cubicBezTo>
                        <a:cubicBezTo>
                          <a:pt x="-538" y="10467"/>
                          <a:pt x="-1213" y="19295"/>
                          <a:pt x="2526" y="20068"/>
                        </a:cubicBezTo>
                        <a:cubicBezTo>
                          <a:pt x="3273" y="20222"/>
                          <a:pt x="4127" y="19355"/>
                          <a:pt x="5727" y="20057"/>
                        </a:cubicBezTo>
                        <a:cubicBezTo>
                          <a:pt x="9239" y="21600"/>
                          <a:pt x="12279" y="20917"/>
                          <a:pt x="15069" y="20857"/>
                        </a:cubicBezTo>
                        <a:cubicBezTo>
                          <a:pt x="16961" y="20816"/>
                          <a:pt x="16824" y="19393"/>
                          <a:pt x="16651" y="18696"/>
                        </a:cubicBezTo>
                        <a:cubicBezTo>
                          <a:pt x="15741" y="18643"/>
                          <a:pt x="14834" y="18622"/>
                          <a:pt x="14748" y="18618"/>
                        </a:cubicBezTo>
                        <a:lnTo>
                          <a:pt x="14581" y="18611"/>
                        </a:lnTo>
                        <a:lnTo>
                          <a:pt x="14288" y="18403"/>
                        </a:lnTo>
                        <a:lnTo>
                          <a:pt x="14572" y="18191"/>
                        </a:lnTo>
                        <a:lnTo>
                          <a:pt x="14734" y="18179"/>
                        </a:lnTo>
                        <a:cubicBezTo>
                          <a:pt x="14837" y="18172"/>
                          <a:pt x="16113" y="18101"/>
                          <a:pt x="17172" y="18012"/>
                        </a:cubicBezTo>
                        <a:cubicBezTo>
                          <a:pt x="18121" y="17273"/>
                          <a:pt x="17881" y="16561"/>
                          <a:pt x="17661" y="16030"/>
                        </a:cubicBezTo>
                        <a:cubicBezTo>
                          <a:pt x="16564" y="15964"/>
                          <a:pt x="15065" y="15902"/>
                          <a:pt x="14953" y="15897"/>
                        </a:cubicBezTo>
                        <a:lnTo>
                          <a:pt x="14769" y="15886"/>
                        </a:lnTo>
                        <a:close/>
                        <a:moveTo>
                          <a:pt x="14769" y="15886"/>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grpSp>
            <p:nvGrpSpPr>
              <p:cNvPr id="43" name="íṡḻïďè"/>
              <p:cNvGrpSpPr/>
              <p:nvPr/>
            </p:nvGrpSpPr>
            <p:grpSpPr>
              <a:xfrm>
                <a:off x="3070273" y="2137593"/>
                <a:ext cx="711718" cy="711716"/>
                <a:chOff x="3441226" y="2533997"/>
                <a:chExt cx="624462" cy="624460"/>
              </a:xfrm>
            </p:grpSpPr>
            <p:sp>
              <p:nvSpPr>
                <p:cNvPr id="78" name="ïśľíḍe"/>
                <p:cNvSpPr/>
                <p:nvPr/>
              </p:nvSpPr>
              <p:spPr>
                <a:xfrm>
                  <a:off x="3441226" y="2533997"/>
                  <a:ext cx="624462" cy="624460"/>
                </a:xfrm>
                <a:prstGeom prst="ellipse">
                  <a:avLst/>
                </a:prstGeom>
                <a:solidFill>
                  <a:srgbClr val="D04A6D"/>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grpSp>
              <p:nvGrpSpPr>
                <p:cNvPr id="79" name="îṧ1ïḑê"/>
                <p:cNvGrpSpPr>
                  <a:grpSpLocks/>
                </p:cNvGrpSpPr>
                <p:nvPr/>
              </p:nvGrpSpPr>
              <p:grpSpPr bwMode="auto">
                <a:xfrm>
                  <a:off x="3562837" y="2716853"/>
                  <a:ext cx="289436" cy="263664"/>
                  <a:chOff x="0" y="0"/>
                  <a:chExt cx="575" cy="523"/>
                </a:xfrm>
                <a:solidFill>
                  <a:srgbClr val="FFFFFF"/>
                </a:solidFill>
              </p:grpSpPr>
              <p:sp>
                <p:nvSpPr>
                  <p:cNvPr id="80" name="iśļíďê"/>
                  <p:cNvSpPr/>
                  <p:nvPr/>
                </p:nvSpPr>
                <p:spPr bwMode="auto">
                  <a:xfrm>
                    <a:off x="248" y="0"/>
                    <a:ext cx="327" cy="523"/>
                  </a:xfrm>
                  <a:custGeom>
                    <a:avLst/>
                    <a:gdLst>
                      <a:gd name="T0" fmla="*/ 0 w 21599"/>
                      <a:gd name="T1" fmla="*/ 0 h 21600"/>
                      <a:gd name="T2" fmla="*/ 0 w 21599"/>
                      <a:gd name="T3" fmla="*/ 0 h 21600"/>
                      <a:gd name="T4" fmla="*/ 0 w 21599"/>
                      <a:gd name="T5" fmla="*/ 0 h 21600"/>
                      <a:gd name="T6" fmla="*/ 0 w 21599"/>
                      <a:gd name="T7" fmla="*/ 0 h 21600"/>
                      <a:gd name="T8" fmla="*/ 0 w 21599"/>
                      <a:gd name="T9" fmla="*/ 0 h 21600"/>
                      <a:gd name="T10" fmla="*/ 0 w 21599"/>
                      <a:gd name="T11" fmla="*/ 0 h 21600"/>
                      <a:gd name="T12" fmla="*/ 0 w 21599"/>
                      <a:gd name="T13" fmla="*/ 0 h 21600"/>
                      <a:gd name="T14" fmla="*/ 0 w 21599"/>
                      <a:gd name="T15" fmla="*/ 0 h 21600"/>
                      <a:gd name="T16" fmla="*/ 0 w 21599"/>
                      <a:gd name="T17" fmla="*/ 0 h 21600"/>
                      <a:gd name="T18" fmla="*/ 0 w 21599"/>
                      <a:gd name="T19" fmla="*/ 0 h 21600"/>
                      <a:gd name="T20" fmla="*/ 0 w 21599"/>
                      <a:gd name="T21" fmla="*/ 0 h 21600"/>
                      <a:gd name="T22" fmla="*/ 0 w 21599"/>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599" h="21600">
                        <a:moveTo>
                          <a:pt x="19521" y="0"/>
                        </a:moveTo>
                        <a:lnTo>
                          <a:pt x="2078" y="0"/>
                        </a:lnTo>
                        <a:cubicBezTo>
                          <a:pt x="666" y="0"/>
                          <a:pt x="0" y="417"/>
                          <a:pt x="0" y="1302"/>
                        </a:cubicBezTo>
                        <a:lnTo>
                          <a:pt x="0" y="3279"/>
                        </a:lnTo>
                        <a:lnTo>
                          <a:pt x="4806" y="5801"/>
                        </a:lnTo>
                        <a:lnTo>
                          <a:pt x="4806" y="3011"/>
                        </a:lnTo>
                        <a:lnTo>
                          <a:pt x="16793" y="3011"/>
                        </a:lnTo>
                        <a:lnTo>
                          <a:pt x="16793" y="21600"/>
                        </a:lnTo>
                        <a:lnTo>
                          <a:pt x="21599" y="21600"/>
                        </a:lnTo>
                        <a:lnTo>
                          <a:pt x="21599" y="1302"/>
                        </a:lnTo>
                        <a:cubicBezTo>
                          <a:pt x="21600" y="417"/>
                          <a:pt x="20934" y="0"/>
                          <a:pt x="19521" y="0"/>
                        </a:cubicBezTo>
                        <a:close/>
                        <a:moveTo>
                          <a:pt x="19521" y="0"/>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81" name="ïś1íḑê"/>
                  <p:cNvSpPr/>
                  <p:nvPr/>
                </p:nvSpPr>
                <p:spPr bwMode="auto">
                  <a:xfrm>
                    <a:off x="248" y="408"/>
                    <a:ext cx="72" cy="1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21600"/>
                        </a:moveTo>
                        <a:lnTo>
                          <a:pt x="21600" y="21600"/>
                        </a:lnTo>
                        <a:lnTo>
                          <a:pt x="21600" y="0"/>
                        </a:lnTo>
                        <a:lnTo>
                          <a:pt x="0" y="11452"/>
                        </a:lnTo>
                        <a:lnTo>
                          <a:pt x="0" y="21600"/>
                        </a:lnTo>
                        <a:close/>
                        <a:moveTo>
                          <a:pt x="0" y="21600"/>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82" name="ï$ḷîḋê"/>
                  <p:cNvSpPr/>
                  <p:nvPr/>
                </p:nvSpPr>
                <p:spPr bwMode="auto">
                  <a:xfrm>
                    <a:off x="0" y="103"/>
                    <a:ext cx="399" cy="341"/>
                  </a:xfrm>
                  <a:custGeom>
                    <a:avLst/>
                    <a:gdLst>
                      <a:gd name="T0" fmla="*/ 0 w 21430"/>
                      <a:gd name="T1" fmla="*/ 0 h 21600"/>
                      <a:gd name="T2" fmla="*/ 0 w 21430"/>
                      <a:gd name="T3" fmla="*/ 0 h 21600"/>
                      <a:gd name="T4" fmla="*/ 0 w 21430"/>
                      <a:gd name="T5" fmla="*/ 0 h 21600"/>
                      <a:gd name="T6" fmla="*/ 0 w 21430"/>
                      <a:gd name="T7" fmla="*/ 0 h 21600"/>
                      <a:gd name="T8" fmla="*/ 0 w 21430"/>
                      <a:gd name="T9" fmla="*/ 0 h 21600"/>
                      <a:gd name="T10" fmla="*/ 0 w 21430"/>
                      <a:gd name="T11" fmla="*/ 0 h 21600"/>
                      <a:gd name="T12" fmla="*/ 0 w 21430"/>
                      <a:gd name="T13" fmla="*/ 0 h 21600"/>
                      <a:gd name="T14" fmla="*/ 0 w 21430"/>
                      <a:gd name="T15" fmla="*/ 0 h 21600"/>
                      <a:gd name="T16" fmla="*/ 0 w 21430"/>
                      <a:gd name="T17" fmla="*/ 0 h 21600"/>
                      <a:gd name="T18" fmla="*/ 0 w 21430"/>
                      <a:gd name="T19" fmla="*/ 0 h 21600"/>
                      <a:gd name="T20" fmla="*/ 0 w 21430"/>
                      <a:gd name="T21" fmla="*/ 0 h 21600"/>
                      <a:gd name="T22" fmla="*/ 0 w 21430"/>
                      <a:gd name="T23" fmla="*/ 0 h 21600"/>
                      <a:gd name="T24" fmla="*/ 0 w 21430"/>
                      <a:gd name="T25" fmla="*/ 0 h 21600"/>
                      <a:gd name="T26" fmla="*/ 0 w 21430"/>
                      <a:gd name="T27" fmla="*/ 0 h 21600"/>
                      <a:gd name="T28" fmla="*/ 0 w 21430"/>
                      <a:gd name="T29" fmla="*/ 0 h 21600"/>
                      <a:gd name="T30" fmla="*/ 0 w 21430"/>
                      <a:gd name="T31" fmla="*/ 0 h 21600"/>
                      <a:gd name="T32" fmla="*/ 0 w 21430"/>
                      <a:gd name="T33" fmla="*/ 0 h 21600"/>
                      <a:gd name="T34" fmla="*/ 0 w 2143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30" h="21600">
                        <a:moveTo>
                          <a:pt x="11596" y="357"/>
                        </a:moveTo>
                        <a:cubicBezTo>
                          <a:pt x="11352" y="115"/>
                          <a:pt x="11123" y="1"/>
                          <a:pt x="10931" y="0"/>
                        </a:cubicBezTo>
                        <a:cubicBezTo>
                          <a:pt x="10587" y="0"/>
                          <a:pt x="10359" y="367"/>
                          <a:pt x="10359" y="1039"/>
                        </a:cubicBezTo>
                        <a:lnTo>
                          <a:pt x="10359" y="5885"/>
                        </a:lnTo>
                        <a:cubicBezTo>
                          <a:pt x="10359" y="6409"/>
                          <a:pt x="10359" y="7100"/>
                          <a:pt x="10359" y="7791"/>
                        </a:cubicBezTo>
                        <a:lnTo>
                          <a:pt x="1613" y="7791"/>
                        </a:lnTo>
                        <a:cubicBezTo>
                          <a:pt x="726" y="7791"/>
                          <a:pt x="0" y="8649"/>
                          <a:pt x="0" y="9697"/>
                        </a:cubicBezTo>
                        <a:lnTo>
                          <a:pt x="0" y="11903"/>
                        </a:lnTo>
                        <a:cubicBezTo>
                          <a:pt x="0" y="12951"/>
                          <a:pt x="726" y="13809"/>
                          <a:pt x="1613" y="13809"/>
                        </a:cubicBezTo>
                        <a:lnTo>
                          <a:pt x="10359" y="13809"/>
                        </a:lnTo>
                        <a:cubicBezTo>
                          <a:pt x="10359" y="14499"/>
                          <a:pt x="10359" y="15191"/>
                          <a:pt x="10359" y="15714"/>
                        </a:cubicBezTo>
                        <a:lnTo>
                          <a:pt x="10359" y="20562"/>
                        </a:lnTo>
                        <a:cubicBezTo>
                          <a:pt x="10359" y="21233"/>
                          <a:pt x="10587" y="21600"/>
                          <a:pt x="10931" y="21600"/>
                        </a:cubicBezTo>
                        <a:cubicBezTo>
                          <a:pt x="11123" y="21600"/>
                          <a:pt x="11351" y="21485"/>
                          <a:pt x="11596" y="21244"/>
                        </a:cubicBezTo>
                        <a:lnTo>
                          <a:pt x="20920" y="12024"/>
                        </a:lnTo>
                        <a:cubicBezTo>
                          <a:pt x="21600" y="11351"/>
                          <a:pt x="21600" y="10250"/>
                          <a:pt x="20920" y="9578"/>
                        </a:cubicBezTo>
                        <a:lnTo>
                          <a:pt x="11596" y="357"/>
                        </a:lnTo>
                        <a:close/>
                        <a:moveTo>
                          <a:pt x="11596" y="357"/>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grpSp>
            <p:nvGrpSpPr>
              <p:cNvPr id="44" name="ïṥľiḋè"/>
              <p:cNvGrpSpPr/>
              <p:nvPr/>
            </p:nvGrpSpPr>
            <p:grpSpPr>
              <a:xfrm>
                <a:off x="8410009" y="1237456"/>
                <a:ext cx="711718" cy="711716"/>
                <a:chOff x="8126313" y="1744216"/>
                <a:chExt cx="624462" cy="624460"/>
              </a:xfrm>
            </p:grpSpPr>
            <p:sp>
              <p:nvSpPr>
                <p:cNvPr id="76" name="ïSľíḑè"/>
                <p:cNvSpPr/>
                <p:nvPr/>
              </p:nvSpPr>
              <p:spPr>
                <a:xfrm>
                  <a:off x="8126313" y="1744216"/>
                  <a:ext cx="624462" cy="624460"/>
                </a:xfrm>
                <a:prstGeom prst="ellipse">
                  <a:avLst/>
                </a:prstGeom>
                <a:solidFill>
                  <a:srgbClr val="D04A6D"/>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sp>
              <p:nvSpPr>
                <p:cNvPr id="77" name="îS1ïḓè"/>
                <p:cNvSpPr/>
                <p:nvPr/>
              </p:nvSpPr>
              <p:spPr bwMode="auto">
                <a:xfrm>
                  <a:off x="8309939" y="1908186"/>
                  <a:ext cx="289436" cy="289436"/>
                </a:xfrm>
                <a:custGeom>
                  <a:avLst/>
                  <a:gdLst>
                    <a:gd name="T0" fmla="*/ 224934225 w 21600"/>
                    <a:gd name="T1" fmla="*/ 71482854 h 21600"/>
                    <a:gd name="T2" fmla="*/ 286355233 w 21600"/>
                    <a:gd name="T3" fmla="*/ 10327465 h 21600"/>
                    <a:gd name="T4" fmla="*/ 275974686 w 21600"/>
                    <a:gd name="T5" fmla="*/ 0 h 21600"/>
                    <a:gd name="T6" fmla="*/ 215786592 w 21600"/>
                    <a:gd name="T7" fmla="*/ 59935931 h 21600"/>
                    <a:gd name="T8" fmla="*/ 88014979 w 21600"/>
                    <a:gd name="T9" fmla="*/ 59935931 h 21600"/>
                    <a:gd name="T10" fmla="*/ 88014979 w 21600"/>
                    <a:gd name="T11" fmla="*/ 11255262 h 21600"/>
                    <a:gd name="T12" fmla="*/ 48891949 w 21600"/>
                    <a:gd name="T13" fmla="*/ 11255262 h 21600"/>
                    <a:gd name="T14" fmla="*/ 48891949 w 21600"/>
                    <a:gd name="T15" fmla="*/ 59935931 h 21600"/>
                    <a:gd name="T16" fmla="*/ 0 w 21600"/>
                    <a:gd name="T17" fmla="*/ 59935931 h 21600"/>
                    <a:gd name="T18" fmla="*/ 0 w 21600"/>
                    <a:gd name="T19" fmla="*/ 98884754 h 21600"/>
                    <a:gd name="T20" fmla="*/ 48891949 w 21600"/>
                    <a:gd name="T21" fmla="*/ 98884754 h 21600"/>
                    <a:gd name="T22" fmla="*/ 48891949 w 21600"/>
                    <a:gd name="T23" fmla="*/ 237662128 h 21600"/>
                    <a:gd name="T24" fmla="*/ 185812472 w 21600"/>
                    <a:gd name="T25" fmla="*/ 237662128 h 21600"/>
                    <a:gd name="T26" fmla="*/ 185812472 w 21600"/>
                    <a:gd name="T27" fmla="*/ 286355233 h 21600"/>
                    <a:gd name="T28" fmla="*/ 224921789 w 21600"/>
                    <a:gd name="T29" fmla="*/ 286355233 h 21600"/>
                    <a:gd name="T30" fmla="*/ 224921789 w 21600"/>
                    <a:gd name="T31" fmla="*/ 237662128 h 21600"/>
                    <a:gd name="T32" fmla="*/ 273840918 w 21600"/>
                    <a:gd name="T33" fmla="*/ 237662128 h 21600"/>
                    <a:gd name="T34" fmla="*/ 273840918 w 21600"/>
                    <a:gd name="T35" fmla="*/ 198712157 h 21600"/>
                    <a:gd name="T36" fmla="*/ 224921789 w 21600"/>
                    <a:gd name="T37" fmla="*/ 198712157 h 21600"/>
                    <a:gd name="T38" fmla="*/ 224921789 w 21600"/>
                    <a:gd name="T39" fmla="*/ 71482854 h 21600"/>
                    <a:gd name="T40" fmla="*/ 224934225 w 21600"/>
                    <a:gd name="T41" fmla="*/ 71482854 h 21600"/>
                    <a:gd name="T42" fmla="*/ 176664946 w 21600"/>
                    <a:gd name="T43" fmla="*/ 98884754 h 21600"/>
                    <a:gd name="T44" fmla="*/ 88014979 w 21600"/>
                    <a:gd name="T45" fmla="*/ 187165362 h 21600"/>
                    <a:gd name="T46" fmla="*/ 88014979 w 21600"/>
                    <a:gd name="T47" fmla="*/ 98884754 h 21600"/>
                    <a:gd name="T48" fmla="*/ 176664946 w 21600"/>
                    <a:gd name="T49" fmla="*/ 98884754 h 21600"/>
                    <a:gd name="T50" fmla="*/ 97174813 w 21600"/>
                    <a:gd name="T51" fmla="*/ 198712157 h 21600"/>
                    <a:gd name="T52" fmla="*/ 185812472 w 21600"/>
                    <a:gd name="T53" fmla="*/ 110445262 h 21600"/>
                    <a:gd name="T54" fmla="*/ 185812472 w 21600"/>
                    <a:gd name="T55" fmla="*/ 198712157 h 21600"/>
                    <a:gd name="T56" fmla="*/ 97174813 w 21600"/>
                    <a:gd name="T57" fmla="*/ 198712157 h 21600"/>
                    <a:gd name="T58" fmla="*/ 97174813 w 21600"/>
                    <a:gd name="T59" fmla="*/ 198712157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16967" y="5392"/>
                      </a:moveTo>
                      <a:lnTo>
                        <a:pt x="21600" y="779"/>
                      </a:lnTo>
                      <a:lnTo>
                        <a:pt x="20817" y="0"/>
                      </a:lnTo>
                      <a:lnTo>
                        <a:pt x="16277" y="4521"/>
                      </a:lnTo>
                      <a:lnTo>
                        <a:pt x="6639" y="4521"/>
                      </a:lnTo>
                      <a:lnTo>
                        <a:pt x="6639" y="849"/>
                      </a:lnTo>
                      <a:lnTo>
                        <a:pt x="3688" y="849"/>
                      </a:lnTo>
                      <a:lnTo>
                        <a:pt x="3688" y="4521"/>
                      </a:lnTo>
                      <a:lnTo>
                        <a:pt x="0" y="4521"/>
                      </a:lnTo>
                      <a:lnTo>
                        <a:pt x="0" y="7459"/>
                      </a:lnTo>
                      <a:lnTo>
                        <a:pt x="3688" y="7459"/>
                      </a:lnTo>
                      <a:lnTo>
                        <a:pt x="3688" y="17927"/>
                      </a:lnTo>
                      <a:lnTo>
                        <a:pt x="14016" y="17927"/>
                      </a:lnTo>
                      <a:lnTo>
                        <a:pt x="14016" y="21600"/>
                      </a:lnTo>
                      <a:lnTo>
                        <a:pt x="16966" y="21600"/>
                      </a:lnTo>
                      <a:lnTo>
                        <a:pt x="16966" y="17927"/>
                      </a:lnTo>
                      <a:lnTo>
                        <a:pt x="20656" y="17927"/>
                      </a:lnTo>
                      <a:lnTo>
                        <a:pt x="20656" y="14989"/>
                      </a:lnTo>
                      <a:lnTo>
                        <a:pt x="16966" y="14989"/>
                      </a:lnTo>
                      <a:lnTo>
                        <a:pt x="16966" y="5392"/>
                      </a:lnTo>
                      <a:lnTo>
                        <a:pt x="16967" y="5392"/>
                      </a:lnTo>
                      <a:close/>
                      <a:moveTo>
                        <a:pt x="13326" y="7459"/>
                      </a:moveTo>
                      <a:lnTo>
                        <a:pt x="6639" y="14118"/>
                      </a:lnTo>
                      <a:lnTo>
                        <a:pt x="6639" y="7459"/>
                      </a:lnTo>
                      <a:lnTo>
                        <a:pt x="13326" y="7459"/>
                      </a:lnTo>
                      <a:close/>
                      <a:moveTo>
                        <a:pt x="7330" y="14989"/>
                      </a:moveTo>
                      <a:lnTo>
                        <a:pt x="14016" y="8331"/>
                      </a:lnTo>
                      <a:lnTo>
                        <a:pt x="14016" y="14989"/>
                      </a:lnTo>
                      <a:lnTo>
                        <a:pt x="7330" y="14989"/>
                      </a:lnTo>
                      <a:close/>
                      <a:moveTo>
                        <a:pt x="7330" y="14989"/>
                      </a:moveTo>
                    </a:path>
                  </a:pathLst>
                </a:custGeom>
                <a:solidFill>
                  <a:srgbClr val="FFFFFF"/>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nvGrpSpPr>
              <p:cNvPr id="45" name="î$ľîdê"/>
              <p:cNvGrpSpPr/>
              <p:nvPr/>
            </p:nvGrpSpPr>
            <p:grpSpPr>
              <a:xfrm>
                <a:off x="8410009" y="3037731"/>
                <a:ext cx="711718" cy="711716"/>
                <a:chOff x="8126313" y="3323778"/>
                <a:chExt cx="624462" cy="624460"/>
              </a:xfrm>
            </p:grpSpPr>
            <p:sp>
              <p:nvSpPr>
                <p:cNvPr id="74" name="ïŝľîḑe"/>
                <p:cNvSpPr/>
                <p:nvPr/>
              </p:nvSpPr>
              <p:spPr>
                <a:xfrm>
                  <a:off x="8126313" y="3323778"/>
                  <a:ext cx="624462" cy="624460"/>
                </a:xfrm>
                <a:prstGeom prst="ellipse">
                  <a:avLst/>
                </a:prstGeom>
                <a:solidFill>
                  <a:srgbClr val="D04A6D"/>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sp>
              <p:nvSpPr>
                <p:cNvPr id="75" name="işļîḋe"/>
                <p:cNvSpPr/>
                <p:nvPr/>
              </p:nvSpPr>
              <p:spPr bwMode="auto">
                <a:xfrm>
                  <a:off x="8292834" y="3527495"/>
                  <a:ext cx="291418" cy="212121"/>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rgbClr val="FFFFFF"/>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nvGrpSpPr>
              <p:cNvPr id="46" name="iṥļîdê"/>
              <p:cNvGrpSpPr/>
              <p:nvPr/>
            </p:nvGrpSpPr>
            <p:grpSpPr>
              <a:xfrm>
                <a:off x="3070273" y="3937868"/>
                <a:ext cx="711718" cy="711716"/>
                <a:chOff x="3441226" y="4113559"/>
                <a:chExt cx="624462" cy="624460"/>
              </a:xfrm>
            </p:grpSpPr>
            <p:sp>
              <p:nvSpPr>
                <p:cNvPr id="67" name="iṡḷîḋè"/>
                <p:cNvSpPr/>
                <p:nvPr/>
              </p:nvSpPr>
              <p:spPr>
                <a:xfrm>
                  <a:off x="3441226" y="4113559"/>
                  <a:ext cx="624462" cy="624460"/>
                </a:xfrm>
                <a:prstGeom prst="ellipse">
                  <a:avLst/>
                </a:prstGeom>
                <a:solidFill>
                  <a:srgbClr val="D04A6D"/>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grpSp>
              <p:nvGrpSpPr>
                <p:cNvPr id="68" name="îṩḻïďè"/>
                <p:cNvGrpSpPr>
                  <a:grpSpLocks/>
                </p:cNvGrpSpPr>
                <p:nvPr/>
              </p:nvGrpSpPr>
              <p:grpSpPr bwMode="auto">
                <a:xfrm>
                  <a:off x="3598672" y="4270452"/>
                  <a:ext cx="265648" cy="289436"/>
                  <a:chOff x="0" y="0"/>
                  <a:chExt cx="526" cy="577"/>
                </a:xfrm>
                <a:solidFill>
                  <a:srgbClr val="FFFFFF"/>
                </a:solidFill>
              </p:grpSpPr>
              <p:sp>
                <p:nvSpPr>
                  <p:cNvPr id="69" name="ï$1îḍè"/>
                  <p:cNvSpPr/>
                  <p:nvPr/>
                </p:nvSpPr>
                <p:spPr bwMode="auto">
                  <a:xfrm>
                    <a:off x="0" y="0"/>
                    <a:ext cx="526" cy="40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600" h="21600">
                        <a:moveTo>
                          <a:pt x="20114" y="7917"/>
                        </a:moveTo>
                        <a:lnTo>
                          <a:pt x="21600" y="0"/>
                        </a:lnTo>
                        <a:lnTo>
                          <a:pt x="15477" y="1916"/>
                        </a:lnTo>
                        <a:lnTo>
                          <a:pt x="17029" y="3924"/>
                        </a:lnTo>
                        <a:lnTo>
                          <a:pt x="11123" y="11569"/>
                        </a:lnTo>
                        <a:lnTo>
                          <a:pt x="8614" y="8321"/>
                        </a:lnTo>
                        <a:lnTo>
                          <a:pt x="0" y="19474"/>
                        </a:lnTo>
                        <a:lnTo>
                          <a:pt x="1642" y="21600"/>
                        </a:lnTo>
                        <a:lnTo>
                          <a:pt x="1642" y="21599"/>
                        </a:lnTo>
                        <a:lnTo>
                          <a:pt x="8614" y="12572"/>
                        </a:lnTo>
                        <a:lnTo>
                          <a:pt x="11123" y="15820"/>
                        </a:lnTo>
                        <a:lnTo>
                          <a:pt x="18671" y="6049"/>
                        </a:lnTo>
                        <a:lnTo>
                          <a:pt x="20114" y="7917"/>
                        </a:lnTo>
                        <a:close/>
                        <a:moveTo>
                          <a:pt x="20114" y="7917"/>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70" name="îṧḷiḓê"/>
                  <p:cNvSpPr/>
                  <p:nvPr/>
                </p:nvSpPr>
                <p:spPr bwMode="auto">
                  <a:xfrm>
                    <a:off x="48" y="440"/>
                    <a:ext cx="75" cy="137"/>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71" name="ï$ļïḍê"/>
                  <p:cNvSpPr/>
                  <p:nvPr/>
                </p:nvSpPr>
                <p:spPr bwMode="auto">
                  <a:xfrm>
                    <a:off x="176" y="368"/>
                    <a:ext cx="75" cy="20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72" name="îṩļîḑè"/>
                  <p:cNvSpPr/>
                  <p:nvPr/>
                </p:nvSpPr>
                <p:spPr bwMode="auto">
                  <a:xfrm>
                    <a:off x="304" y="296"/>
                    <a:ext cx="75" cy="275"/>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73" name="i$ḷíḋe"/>
                  <p:cNvSpPr/>
                  <p:nvPr/>
                </p:nvSpPr>
                <p:spPr bwMode="auto">
                  <a:xfrm>
                    <a:off x="432" y="232"/>
                    <a:ext cx="75" cy="342"/>
                  </a:xfrm>
                  <a:prstGeom prst="rect">
                    <a:avLst/>
                  </a:pr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a:solidFill>
                          <a:schemeClr val="tx1"/>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grpSp>
            <p:nvGrpSpPr>
              <p:cNvPr id="47" name="i$ļiḑé"/>
              <p:cNvGrpSpPr/>
              <p:nvPr/>
            </p:nvGrpSpPr>
            <p:grpSpPr>
              <a:xfrm>
                <a:off x="8410009" y="3937868"/>
                <a:ext cx="711718" cy="711716"/>
                <a:chOff x="8126313" y="4113559"/>
                <a:chExt cx="624462" cy="624460"/>
              </a:xfrm>
            </p:grpSpPr>
            <p:sp>
              <p:nvSpPr>
                <p:cNvPr id="62" name="îṧḷîďé"/>
                <p:cNvSpPr/>
                <p:nvPr/>
              </p:nvSpPr>
              <p:spPr>
                <a:xfrm>
                  <a:off x="8126313" y="4113559"/>
                  <a:ext cx="624462" cy="624460"/>
                </a:xfrm>
                <a:prstGeom prst="ellipse">
                  <a:avLst/>
                </a:prstGeom>
                <a:solidFill>
                  <a:srgbClr val="0A143A"/>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grpSp>
              <p:nvGrpSpPr>
                <p:cNvPr id="63" name="ïṩḷîḍè"/>
                <p:cNvGrpSpPr>
                  <a:grpSpLocks/>
                </p:cNvGrpSpPr>
                <p:nvPr/>
              </p:nvGrpSpPr>
              <p:grpSpPr bwMode="auto">
                <a:xfrm>
                  <a:off x="8254788" y="4332836"/>
                  <a:ext cx="352617" cy="177509"/>
                  <a:chOff x="0" y="0"/>
                  <a:chExt cx="576" cy="293"/>
                </a:xfrm>
                <a:solidFill>
                  <a:srgbClr val="FFFFFF"/>
                </a:solidFill>
              </p:grpSpPr>
              <p:sp>
                <p:nvSpPr>
                  <p:cNvPr id="64" name="íṡlïďê"/>
                  <p:cNvSpPr/>
                  <p:nvPr/>
                </p:nvSpPr>
                <p:spPr bwMode="auto">
                  <a:xfrm>
                    <a:off x="0" y="0"/>
                    <a:ext cx="576" cy="2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19872" y="8288"/>
                        </a:moveTo>
                        <a:lnTo>
                          <a:pt x="18950" y="8288"/>
                        </a:lnTo>
                        <a:cubicBezTo>
                          <a:pt x="18337" y="5361"/>
                          <a:pt x="16769" y="0"/>
                          <a:pt x="16272" y="0"/>
                        </a:cubicBezTo>
                        <a:lnTo>
                          <a:pt x="8628" y="0"/>
                        </a:lnTo>
                        <a:cubicBezTo>
                          <a:pt x="8131" y="0"/>
                          <a:pt x="5990" y="5361"/>
                          <a:pt x="5146" y="8288"/>
                        </a:cubicBezTo>
                        <a:lnTo>
                          <a:pt x="4128" y="8288"/>
                        </a:lnTo>
                        <a:cubicBezTo>
                          <a:pt x="3505" y="8288"/>
                          <a:pt x="0" y="8700"/>
                          <a:pt x="0" y="12439"/>
                        </a:cubicBezTo>
                        <a:lnTo>
                          <a:pt x="0" y="18890"/>
                        </a:lnTo>
                        <a:cubicBezTo>
                          <a:pt x="0" y="20113"/>
                          <a:pt x="339" y="21134"/>
                          <a:pt x="802" y="21472"/>
                        </a:cubicBezTo>
                        <a:cubicBezTo>
                          <a:pt x="820" y="17204"/>
                          <a:pt x="2270" y="13745"/>
                          <a:pt x="4051" y="13745"/>
                        </a:cubicBezTo>
                        <a:cubicBezTo>
                          <a:pt x="5843" y="13745"/>
                          <a:pt x="7300" y="17247"/>
                          <a:pt x="7300" y="21552"/>
                        </a:cubicBezTo>
                        <a:cubicBezTo>
                          <a:pt x="7300" y="21569"/>
                          <a:pt x="7299" y="21584"/>
                          <a:pt x="7299" y="21600"/>
                        </a:cubicBezTo>
                        <a:lnTo>
                          <a:pt x="14201" y="21600"/>
                        </a:lnTo>
                        <a:cubicBezTo>
                          <a:pt x="14201" y="21584"/>
                          <a:pt x="14200" y="21568"/>
                          <a:pt x="14200" y="21552"/>
                        </a:cubicBezTo>
                        <a:cubicBezTo>
                          <a:pt x="14200" y="17247"/>
                          <a:pt x="15658" y="13745"/>
                          <a:pt x="17450" y="13745"/>
                        </a:cubicBezTo>
                        <a:cubicBezTo>
                          <a:pt x="19241" y="13745"/>
                          <a:pt x="20698" y="17243"/>
                          <a:pt x="20700" y="21545"/>
                        </a:cubicBezTo>
                        <a:cubicBezTo>
                          <a:pt x="21214" y="21289"/>
                          <a:pt x="21600" y="20199"/>
                          <a:pt x="21600" y="18889"/>
                        </a:cubicBezTo>
                        <a:lnTo>
                          <a:pt x="21600" y="11718"/>
                        </a:lnTo>
                        <a:cubicBezTo>
                          <a:pt x="21600" y="10222"/>
                          <a:pt x="20495" y="8288"/>
                          <a:pt x="19872" y="8288"/>
                        </a:cubicBezTo>
                        <a:close/>
                        <a:moveTo>
                          <a:pt x="15715" y="2222"/>
                        </a:moveTo>
                        <a:cubicBezTo>
                          <a:pt x="16112" y="2222"/>
                          <a:pt x="16650" y="4767"/>
                          <a:pt x="17475" y="7799"/>
                        </a:cubicBezTo>
                        <a:lnTo>
                          <a:pt x="13060" y="7799"/>
                        </a:lnTo>
                        <a:lnTo>
                          <a:pt x="13056" y="2222"/>
                        </a:lnTo>
                        <a:lnTo>
                          <a:pt x="15715" y="2222"/>
                        </a:lnTo>
                        <a:close/>
                        <a:moveTo>
                          <a:pt x="9225" y="2222"/>
                        </a:moveTo>
                        <a:lnTo>
                          <a:pt x="11700" y="2222"/>
                        </a:lnTo>
                        <a:lnTo>
                          <a:pt x="11700" y="7799"/>
                        </a:lnTo>
                        <a:lnTo>
                          <a:pt x="6961" y="7799"/>
                        </a:lnTo>
                        <a:cubicBezTo>
                          <a:pt x="7957" y="4930"/>
                          <a:pt x="8827" y="2222"/>
                          <a:pt x="9225" y="2222"/>
                        </a:cubicBezTo>
                        <a:close/>
                        <a:moveTo>
                          <a:pt x="9225" y="2222"/>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65" name="íslïḓe"/>
                  <p:cNvSpPr/>
                  <p:nvPr/>
                </p:nvSpPr>
                <p:spPr bwMode="auto">
                  <a:xfrm>
                    <a:off x="48" y="184"/>
                    <a:ext cx="109" cy="109"/>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66" name="îṡḻïdê"/>
                  <p:cNvSpPr/>
                  <p:nvPr/>
                </p:nvSpPr>
                <p:spPr bwMode="auto">
                  <a:xfrm>
                    <a:off x="408" y="184"/>
                    <a:ext cx="109" cy="109"/>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grpSp>
            <p:nvGrpSpPr>
              <p:cNvPr id="48" name="îSlïḍê"/>
              <p:cNvGrpSpPr/>
              <p:nvPr/>
            </p:nvGrpSpPr>
            <p:grpSpPr>
              <a:xfrm>
                <a:off x="8410009" y="4838003"/>
                <a:ext cx="711718" cy="711716"/>
                <a:chOff x="8126313" y="4903338"/>
                <a:chExt cx="624462" cy="624460"/>
              </a:xfrm>
            </p:grpSpPr>
            <p:sp>
              <p:nvSpPr>
                <p:cNvPr id="60" name="ï$ļîḋe"/>
                <p:cNvSpPr/>
                <p:nvPr/>
              </p:nvSpPr>
              <p:spPr>
                <a:xfrm>
                  <a:off x="8126313" y="4903338"/>
                  <a:ext cx="624462" cy="624460"/>
                </a:xfrm>
                <a:prstGeom prst="ellipse">
                  <a:avLst/>
                </a:prstGeom>
                <a:solidFill>
                  <a:srgbClr val="D04A6D"/>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sp>
              <p:nvSpPr>
                <p:cNvPr id="61" name="îṡļîḋê"/>
                <p:cNvSpPr/>
                <p:nvPr/>
              </p:nvSpPr>
              <p:spPr bwMode="auto">
                <a:xfrm>
                  <a:off x="8310580" y="5098345"/>
                  <a:ext cx="269611" cy="289436"/>
                </a:xfrm>
                <a:custGeom>
                  <a:avLst/>
                  <a:gdLst>
                    <a:gd name="T0" fmla="*/ 201595705 w 21600"/>
                    <a:gd name="T1" fmla="*/ 190811269 h 21600"/>
                    <a:gd name="T2" fmla="*/ 187592182 w 21600"/>
                    <a:gd name="T3" fmla="*/ 208164918 h 21600"/>
                    <a:gd name="T4" fmla="*/ 187752038 w 21600"/>
                    <a:gd name="T5" fmla="*/ 210192294 h 21600"/>
                    <a:gd name="T6" fmla="*/ 161460495 w 21600"/>
                    <a:gd name="T7" fmla="*/ 231219137 h 21600"/>
                    <a:gd name="T8" fmla="*/ 128262652 w 21600"/>
                    <a:gd name="T9" fmla="*/ 238391082 h 21600"/>
                    <a:gd name="T10" fmla="*/ 119149403 w 21600"/>
                    <a:gd name="T11" fmla="*/ 185693870 h 21600"/>
                    <a:gd name="T12" fmla="*/ 117292923 w 21600"/>
                    <a:gd name="T13" fmla="*/ 120030070 h 21600"/>
                    <a:gd name="T14" fmla="*/ 154692970 w 21600"/>
                    <a:gd name="T15" fmla="*/ 120030070 h 21600"/>
                    <a:gd name="T16" fmla="*/ 169246679 w 21600"/>
                    <a:gd name="T17" fmla="*/ 116013538 h 21600"/>
                    <a:gd name="T18" fmla="*/ 178309081 w 21600"/>
                    <a:gd name="T19" fmla="*/ 121846296 h 21600"/>
                    <a:gd name="T20" fmla="*/ 189438676 w 21600"/>
                    <a:gd name="T21" fmla="*/ 108059450 h 21600"/>
                    <a:gd name="T22" fmla="*/ 178309081 w 21600"/>
                    <a:gd name="T23" fmla="*/ 94259126 h 21600"/>
                    <a:gd name="T24" fmla="*/ 168947157 w 21600"/>
                    <a:gd name="T25" fmla="*/ 100649045 h 21600"/>
                    <a:gd name="T26" fmla="*/ 116743727 w 21600"/>
                    <a:gd name="T27" fmla="*/ 100649045 h 21600"/>
                    <a:gd name="T28" fmla="*/ 115795006 w 21600"/>
                    <a:gd name="T29" fmla="*/ 67360039 h 21600"/>
                    <a:gd name="T30" fmla="*/ 135378766 w 21600"/>
                    <a:gd name="T31" fmla="*/ 34455253 h 21600"/>
                    <a:gd name="T32" fmla="*/ 107580421 w 21600"/>
                    <a:gd name="T33" fmla="*/ 0 h 21600"/>
                    <a:gd name="T34" fmla="*/ 79792072 w 21600"/>
                    <a:gd name="T35" fmla="*/ 34455253 h 21600"/>
                    <a:gd name="T36" fmla="*/ 99795237 w 21600"/>
                    <a:gd name="T37" fmla="*/ 67505810 h 21600"/>
                    <a:gd name="T38" fmla="*/ 98846616 w 21600"/>
                    <a:gd name="T39" fmla="*/ 100649045 h 21600"/>
                    <a:gd name="T40" fmla="*/ 46543272 w 21600"/>
                    <a:gd name="T41" fmla="*/ 100649045 h 21600"/>
                    <a:gd name="T42" fmla="*/ 37181348 w 21600"/>
                    <a:gd name="T43" fmla="*/ 94271445 h 21600"/>
                    <a:gd name="T44" fmla="*/ 26051763 w 21600"/>
                    <a:gd name="T45" fmla="*/ 108059450 h 21600"/>
                    <a:gd name="T46" fmla="*/ 37181348 w 21600"/>
                    <a:gd name="T47" fmla="*/ 121846296 h 21600"/>
                    <a:gd name="T48" fmla="*/ 46294607 w 21600"/>
                    <a:gd name="T49" fmla="*/ 115934434 h 21600"/>
                    <a:gd name="T50" fmla="*/ 60897374 w 21600"/>
                    <a:gd name="T51" fmla="*/ 120030070 h 21600"/>
                    <a:gd name="T52" fmla="*/ 98307316 w 21600"/>
                    <a:gd name="T53" fmla="*/ 120030070 h 21600"/>
                    <a:gd name="T54" fmla="*/ 96440941 w 21600"/>
                    <a:gd name="T55" fmla="*/ 185706188 h 21600"/>
                    <a:gd name="T56" fmla="*/ 87507319 w 21600"/>
                    <a:gd name="T57" fmla="*/ 237382914 h 21600"/>
                    <a:gd name="T58" fmla="*/ 47661734 w 21600"/>
                    <a:gd name="T59" fmla="*/ 226048548 h 21600"/>
                    <a:gd name="T60" fmla="*/ 27788349 w 21600"/>
                    <a:gd name="T61" fmla="*/ 210828560 h 21600"/>
                    <a:gd name="T62" fmla="*/ 28008047 w 21600"/>
                    <a:gd name="T63" fmla="*/ 208177236 h 21600"/>
                    <a:gd name="T64" fmla="*/ 14004523 w 21600"/>
                    <a:gd name="T65" fmla="*/ 190811269 h 21600"/>
                    <a:gd name="T66" fmla="*/ 0 w 21600"/>
                    <a:gd name="T67" fmla="*/ 208177236 h 21600"/>
                    <a:gd name="T68" fmla="*/ 14004523 w 21600"/>
                    <a:gd name="T69" fmla="*/ 225530885 h 21600"/>
                    <a:gd name="T70" fmla="*/ 17118241 w 21600"/>
                    <a:gd name="T71" fmla="*/ 225067560 h 21600"/>
                    <a:gd name="T72" fmla="*/ 39067705 w 21600"/>
                    <a:gd name="T73" fmla="*/ 245456871 h 21600"/>
                    <a:gd name="T74" fmla="*/ 82057973 w 21600"/>
                    <a:gd name="T75" fmla="*/ 270977155 h 21600"/>
                    <a:gd name="T76" fmla="*/ 108229521 w 21600"/>
                    <a:gd name="T77" fmla="*/ 286355233 h 21600"/>
                    <a:gd name="T78" fmla="*/ 133132946 w 21600"/>
                    <a:gd name="T79" fmla="*/ 271308186 h 21600"/>
                    <a:gd name="T80" fmla="*/ 176652419 w 21600"/>
                    <a:gd name="T81" fmla="*/ 245456871 h 21600"/>
                    <a:gd name="T82" fmla="*/ 198492083 w 21600"/>
                    <a:gd name="T83" fmla="*/ 225067560 h 21600"/>
                    <a:gd name="T84" fmla="*/ 201595705 w 21600"/>
                    <a:gd name="T85" fmla="*/ 225530885 h 21600"/>
                    <a:gd name="T86" fmla="*/ 215600229 w 21600"/>
                    <a:gd name="T87" fmla="*/ 208177236 h 21600"/>
                    <a:gd name="T88" fmla="*/ 201595705 w 21600"/>
                    <a:gd name="T89" fmla="*/ 190811269 h 21600"/>
                    <a:gd name="T90" fmla="*/ 92817999 w 21600"/>
                    <a:gd name="T91" fmla="*/ 34455253 h 21600"/>
                    <a:gd name="T92" fmla="*/ 107580421 w 21600"/>
                    <a:gd name="T93" fmla="*/ 16147786 h 21600"/>
                    <a:gd name="T94" fmla="*/ 122352929 w 21600"/>
                    <a:gd name="T95" fmla="*/ 34455253 h 21600"/>
                    <a:gd name="T96" fmla="*/ 107580421 w 21600"/>
                    <a:gd name="T97" fmla="*/ 52750402 h 21600"/>
                    <a:gd name="T98" fmla="*/ 92817999 w 21600"/>
                    <a:gd name="T99" fmla="*/ 34455253 h 21600"/>
                    <a:gd name="T100" fmla="*/ 92817999 w 21600"/>
                    <a:gd name="T101" fmla="*/ 34455253 h 21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600" h="21600">
                      <a:moveTo>
                        <a:pt x="20197" y="14393"/>
                      </a:moveTo>
                      <a:cubicBezTo>
                        <a:pt x="19422" y="14393"/>
                        <a:pt x="18794" y="14979"/>
                        <a:pt x="18794" y="15702"/>
                      </a:cubicBezTo>
                      <a:cubicBezTo>
                        <a:pt x="18794" y="15755"/>
                        <a:pt x="18804" y="15804"/>
                        <a:pt x="18810" y="15855"/>
                      </a:cubicBezTo>
                      <a:cubicBezTo>
                        <a:pt x="18191" y="16270"/>
                        <a:pt x="17267" y="16825"/>
                        <a:pt x="16176" y="17441"/>
                      </a:cubicBezTo>
                      <a:cubicBezTo>
                        <a:pt x="15167" y="18013"/>
                        <a:pt x="14017" y="18040"/>
                        <a:pt x="12850" y="17982"/>
                      </a:cubicBezTo>
                      <a:lnTo>
                        <a:pt x="11937" y="14007"/>
                      </a:lnTo>
                      <a:cubicBezTo>
                        <a:pt x="11937" y="14007"/>
                        <a:pt x="11842" y="11487"/>
                        <a:pt x="11751" y="9054"/>
                      </a:cubicBezTo>
                      <a:lnTo>
                        <a:pt x="15498" y="9054"/>
                      </a:lnTo>
                      <a:lnTo>
                        <a:pt x="16956" y="8751"/>
                      </a:lnTo>
                      <a:cubicBezTo>
                        <a:pt x="17159" y="9017"/>
                        <a:pt x="17489" y="9191"/>
                        <a:pt x="17864" y="9191"/>
                      </a:cubicBezTo>
                      <a:cubicBezTo>
                        <a:pt x="18479" y="9191"/>
                        <a:pt x="18979" y="8725"/>
                        <a:pt x="18979" y="8151"/>
                      </a:cubicBezTo>
                      <a:cubicBezTo>
                        <a:pt x="18979" y="7576"/>
                        <a:pt x="18479" y="7110"/>
                        <a:pt x="17864" y="7110"/>
                      </a:cubicBezTo>
                      <a:cubicBezTo>
                        <a:pt x="17469" y="7110"/>
                        <a:pt x="17124" y="7303"/>
                        <a:pt x="16926" y="7592"/>
                      </a:cubicBezTo>
                      <a:lnTo>
                        <a:pt x="11696" y="7592"/>
                      </a:lnTo>
                      <a:cubicBezTo>
                        <a:pt x="11656" y="6536"/>
                        <a:pt x="11622" y="5616"/>
                        <a:pt x="11601" y="5081"/>
                      </a:cubicBezTo>
                      <a:cubicBezTo>
                        <a:pt x="12737" y="4753"/>
                        <a:pt x="13563" y="3766"/>
                        <a:pt x="13563" y="2599"/>
                      </a:cubicBezTo>
                      <a:cubicBezTo>
                        <a:pt x="13563" y="1163"/>
                        <a:pt x="12316" y="0"/>
                        <a:pt x="10778" y="0"/>
                      </a:cubicBezTo>
                      <a:cubicBezTo>
                        <a:pt x="9240" y="0"/>
                        <a:pt x="7994" y="1163"/>
                        <a:pt x="7994" y="2599"/>
                      </a:cubicBezTo>
                      <a:cubicBezTo>
                        <a:pt x="7994" y="3781"/>
                        <a:pt x="8840" y="4777"/>
                        <a:pt x="9998" y="5092"/>
                      </a:cubicBezTo>
                      <a:cubicBezTo>
                        <a:pt x="9978" y="5628"/>
                        <a:pt x="9943" y="6543"/>
                        <a:pt x="9903" y="7592"/>
                      </a:cubicBezTo>
                      <a:lnTo>
                        <a:pt x="4663" y="7592"/>
                      </a:lnTo>
                      <a:cubicBezTo>
                        <a:pt x="4465" y="7303"/>
                        <a:pt x="4120" y="7111"/>
                        <a:pt x="3725" y="7111"/>
                      </a:cubicBezTo>
                      <a:cubicBezTo>
                        <a:pt x="3109" y="7111"/>
                        <a:pt x="2610" y="7576"/>
                        <a:pt x="2610" y="8151"/>
                      </a:cubicBezTo>
                      <a:cubicBezTo>
                        <a:pt x="2610" y="8725"/>
                        <a:pt x="3109" y="9191"/>
                        <a:pt x="3725" y="9191"/>
                      </a:cubicBezTo>
                      <a:cubicBezTo>
                        <a:pt x="4104" y="9191"/>
                        <a:pt x="4437" y="9014"/>
                        <a:pt x="4638" y="8745"/>
                      </a:cubicBezTo>
                      <a:lnTo>
                        <a:pt x="6101" y="9054"/>
                      </a:lnTo>
                      <a:lnTo>
                        <a:pt x="9849" y="9054"/>
                      </a:lnTo>
                      <a:cubicBezTo>
                        <a:pt x="9758" y="11487"/>
                        <a:pt x="9662" y="14008"/>
                        <a:pt x="9662" y="14008"/>
                      </a:cubicBezTo>
                      <a:lnTo>
                        <a:pt x="8767" y="17906"/>
                      </a:lnTo>
                      <a:cubicBezTo>
                        <a:pt x="7327" y="17896"/>
                        <a:pt x="5923" y="17761"/>
                        <a:pt x="4775" y="17051"/>
                      </a:cubicBezTo>
                      <a:cubicBezTo>
                        <a:pt x="3962" y="16551"/>
                        <a:pt x="3276" y="16270"/>
                        <a:pt x="2784" y="15903"/>
                      </a:cubicBezTo>
                      <a:cubicBezTo>
                        <a:pt x="2795" y="15837"/>
                        <a:pt x="2806" y="15771"/>
                        <a:pt x="2806" y="15703"/>
                      </a:cubicBezTo>
                      <a:cubicBezTo>
                        <a:pt x="2806" y="14980"/>
                        <a:pt x="2178" y="14393"/>
                        <a:pt x="1403" y="14393"/>
                      </a:cubicBezTo>
                      <a:cubicBezTo>
                        <a:pt x="628" y="14393"/>
                        <a:pt x="0" y="14980"/>
                        <a:pt x="0" y="15703"/>
                      </a:cubicBezTo>
                      <a:cubicBezTo>
                        <a:pt x="0" y="16426"/>
                        <a:pt x="628" y="17012"/>
                        <a:pt x="1403" y="17012"/>
                      </a:cubicBezTo>
                      <a:cubicBezTo>
                        <a:pt x="1510" y="17012"/>
                        <a:pt x="1614" y="16998"/>
                        <a:pt x="1715" y="16977"/>
                      </a:cubicBezTo>
                      <a:cubicBezTo>
                        <a:pt x="2247" y="17399"/>
                        <a:pt x="3003" y="17955"/>
                        <a:pt x="3914" y="18515"/>
                      </a:cubicBezTo>
                      <a:cubicBezTo>
                        <a:pt x="5121" y="19253"/>
                        <a:pt x="6602" y="20007"/>
                        <a:pt x="8221" y="20440"/>
                      </a:cubicBezTo>
                      <a:cubicBezTo>
                        <a:pt x="8477" y="20583"/>
                        <a:pt x="10318" y="21600"/>
                        <a:pt x="10843" y="21600"/>
                      </a:cubicBezTo>
                      <a:cubicBezTo>
                        <a:pt x="11346" y="21600"/>
                        <a:pt x="12980" y="20671"/>
                        <a:pt x="13338" y="20465"/>
                      </a:cubicBezTo>
                      <a:cubicBezTo>
                        <a:pt x="14974" y="20035"/>
                        <a:pt x="16475" y="19266"/>
                        <a:pt x="17698" y="18515"/>
                      </a:cubicBezTo>
                      <a:cubicBezTo>
                        <a:pt x="18603" y="17955"/>
                        <a:pt x="19354" y="17398"/>
                        <a:pt x="19886" y="16977"/>
                      </a:cubicBezTo>
                      <a:cubicBezTo>
                        <a:pt x="19986" y="16999"/>
                        <a:pt x="20090" y="17012"/>
                        <a:pt x="20197" y="17012"/>
                      </a:cubicBezTo>
                      <a:cubicBezTo>
                        <a:pt x="20972" y="17012"/>
                        <a:pt x="21600" y="16426"/>
                        <a:pt x="21600" y="15703"/>
                      </a:cubicBezTo>
                      <a:cubicBezTo>
                        <a:pt x="21600" y="14979"/>
                        <a:pt x="20972" y="14393"/>
                        <a:pt x="20197" y="14393"/>
                      </a:cubicBezTo>
                      <a:close/>
                      <a:moveTo>
                        <a:pt x="9299" y="2599"/>
                      </a:moveTo>
                      <a:cubicBezTo>
                        <a:pt x="9299" y="1837"/>
                        <a:pt x="9963" y="1218"/>
                        <a:pt x="10778" y="1218"/>
                      </a:cubicBezTo>
                      <a:cubicBezTo>
                        <a:pt x="11594" y="1218"/>
                        <a:pt x="12258" y="1837"/>
                        <a:pt x="12258" y="2599"/>
                      </a:cubicBezTo>
                      <a:cubicBezTo>
                        <a:pt x="12258" y="3360"/>
                        <a:pt x="11595" y="3979"/>
                        <a:pt x="10778" y="3979"/>
                      </a:cubicBezTo>
                      <a:cubicBezTo>
                        <a:pt x="9963" y="3979"/>
                        <a:pt x="9299" y="3360"/>
                        <a:pt x="9299" y="2599"/>
                      </a:cubicBezTo>
                      <a:close/>
                      <a:moveTo>
                        <a:pt x="9299" y="2599"/>
                      </a:moveTo>
                    </a:path>
                  </a:pathLst>
                </a:custGeom>
                <a:solidFill>
                  <a:srgbClr val="FFFFFF"/>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nvGrpSpPr>
              <p:cNvPr id="49" name="iṧľiďè"/>
              <p:cNvGrpSpPr/>
              <p:nvPr/>
            </p:nvGrpSpPr>
            <p:grpSpPr>
              <a:xfrm>
                <a:off x="3070273" y="1237456"/>
                <a:ext cx="711718" cy="711716"/>
                <a:chOff x="3441226" y="1744216"/>
                <a:chExt cx="624462" cy="624460"/>
              </a:xfrm>
            </p:grpSpPr>
            <p:sp>
              <p:nvSpPr>
                <p:cNvPr id="55" name="iślïḍe"/>
                <p:cNvSpPr/>
                <p:nvPr/>
              </p:nvSpPr>
              <p:spPr>
                <a:xfrm>
                  <a:off x="3441226" y="1744216"/>
                  <a:ext cx="624462" cy="624460"/>
                </a:xfrm>
                <a:prstGeom prst="ellipse">
                  <a:avLst/>
                </a:prstGeom>
                <a:solidFill>
                  <a:srgbClr val="0A143A"/>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grpSp>
              <p:nvGrpSpPr>
                <p:cNvPr id="56" name="ïSḷide"/>
                <p:cNvGrpSpPr>
                  <a:grpSpLocks/>
                </p:cNvGrpSpPr>
                <p:nvPr/>
              </p:nvGrpSpPr>
              <p:grpSpPr bwMode="auto">
                <a:xfrm>
                  <a:off x="3615482" y="1945894"/>
                  <a:ext cx="287454" cy="222034"/>
                  <a:chOff x="0" y="0"/>
                  <a:chExt cx="572" cy="440"/>
                </a:xfrm>
                <a:solidFill>
                  <a:srgbClr val="FFFFFF"/>
                </a:solidFill>
              </p:grpSpPr>
              <p:sp>
                <p:nvSpPr>
                  <p:cNvPr id="57" name="îṣļïdè"/>
                  <p:cNvSpPr/>
                  <p:nvPr/>
                </p:nvSpPr>
                <p:spPr bwMode="auto">
                  <a:xfrm>
                    <a:off x="56" y="0"/>
                    <a:ext cx="450" cy="2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moveTo>
                          <a:pt x="19849" y="18962"/>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58" name="iṩľîḑê"/>
                  <p:cNvSpPr/>
                  <p:nvPr/>
                </p:nvSpPr>
                <p:spPr bwMode="auto">
                  <a:xfrm>
                    <a:off x="0" y="328"/>
                    <a:ext cx="572" cy="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moveTo>
                          <a:pt x="8272" y="14893"/>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59" name="išļïḓé"/>
                  <p:cNvSpPr/>
                  <p:nvPr/>
                </p:nvSpPr>
                <p:spPr bwMode="auto">
                  <a:xfrm>
                    <a:off x="0" y="416"/>
                    <a:ext cx="572" cy="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690" y="21600"/>
                        </a:moveTo>
                        <a:cubicBezTo>
                          <a:pt x="1465" y="21600"/>
                          <a:pt x="20318" y="21600"/>
                          <a:pt x="20911" y="21600"/>
                        </a:cubicBezTo>
                        <a:cubicBezTo>
                          <a:pt x="21552" y="21600"/>
                          <a:pt x="21600" y="0"/>
                          <a:pt x="21600" y="0"/>
                        </a:cubicBezTo>
                        <a:lnTo>
                          <a:pt x="0" y="0"/>
                        </a:lnTo>
                        <a:cubicBezTo>
                          <a:pt x="0" y="0"/>
                          <a:pt x="18" y="21600"/>
                          <a:pt x="690" y="21600"/>
                        </a:cubicBezTo>
                        <a:close/>
                        <a:moveTo>
                          <a:pt x="690" y="21600"/>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grpSp>
            <p:nvGrpSpPr>
              <p:cNvPr id="50" name="ïšḷïďe"/>
              <p:cNvGrpSpPr/>
              <p:nvPr/>
            </p:nvGrpSpPr>
            <p:grpSpPr>
              <a:xfrm>
                <a:off x="3070273" y="4838003"/>
                <a:ext cx="711718" cy="711716"/>
                <a:chOff x="3441226" y="4903338"/>
                <a:chExt cx="624462" cy="624460"/>
              </a:xfrm>
            </p:grpSpPr>
            <p:sp>
              <p:nvSpPr>
                <p:cNvPr id="51" name="ïṣ1iḋè"/>
                <p:cNvSpPr/>
                <p:nvPr/>
              </p:nvSpPr>
              <p:spPr>
                <a:xfrm>
                  <a:off x="3441226" y="4903338"/>
                  <a:ext cx="624462" cy="624460"/>
                </a:xfrm>
                <a:prstGeom prst="ellipse">
                  <a:avLst/>
                </a:prstGeom>
                <a:solidFill>
                  <a:srgbClr val="0A143A"/>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cs typeface="+mn-cs"/>
                  </a:endParaRPr>
                </a:p>
              </p:txBody>
            </p:sp>
            <p:grpSp>
              <p:nvGrpSpPr>
                <p:cNvPr id="52" name="ïṥḷîḓé"/>
                <p:cNvGrpSpPr>
                  <a:grpSpLocks/>
                </p:cNvGrpSpPr>
                <p:nvPr/>
              </p:nvGrpSpPr>
              <p:grpSpPr bwMode="auto">
                <a:xfrm>
                  <a:off x="3623969" y="5064836"/>
                  <a:ext cx="243841" cy="289436"/>
                  <a:chOff x="0" y="0"/>
                  <a:chExt cx="483" cy="576"/>
                </a:xfrm>
                <a:solidFill>
                  <a:srgbClr val="FFFFFF"/>
                </a:solidFill>
              </p:grpSpPr>
              <p:sp>
                <p:nvSpPr>
                  <p:cNvPr id="53" name="íšḷiḓè"/>
                  <p:cNvSpPr/>
                  <p:nvPr/>
                </p:nvSpPr>
                <p:spPr bwMode="auto">
                  <a:xfrm>
                    <a:off x="0" y="0"/>
                    <a:ext cx="483"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00" h="21600">
                        <a:moveTo>
                          <a:pt x="21600" y="2218"/>
                        </a:moveTo>
                        <a:lnTo>
                          <a:pt x="11590" y="2218"/>
                        </a:lnTo>
                        <a:lnTo>
                          <a:pt x="11590" y="756"/>
                        </a:lnTo>
                        <a:cubicBezTo>
                          <a:pt x="11590" y="339"/>
                          <a:pt x="11187" y="0"/>
                          <a:pt x="10690" y="0"/>
                        </a:cubicBezTo>
                        <a:cubicBezTo>
                          <a:pt x="10192" y="0"/>
                          <a:pt x="9789" y="339"/>
                          <a:pt x="9789" y="756"/>
                        </a:cubicBezTo>
                        <a:lnTo>
                          <a:pt x="9789" y="2218"/>
                        </a:lnTo>
                        <a:lnTo>
                          <a:pt x="0" y="2218"/>
                        </a:lnTo>
                        <a:lnTo>
                          <a:pt x="0" y="14675"/>
                        </a:lnTo>
                        <a:lnTo>
                          <a:pt x="6717" y="14675"/>
                        </a:lnTo>
                        <a:lnTo>
                          <a:pt x="4086" y="20400"/>
                        </a:lnTo>
                        <a:cubicBezTo>
                          <a:pt x="3877" y="20855"/>
                          <a:pt x="4146" y="21365"/>
                          <a:pt x="4688" y="21541"/>
                        </a:cubicBezTo>
                        <a:cubicBezTo>
                          <a:pt x="4812" y="21581"/>
                          <a:pt x="4940" y="21600"/>
                          <a:pt x="5066" y="21600"/>
                        </a:cubicBezTo>
                        <a:cubicBezTo>
                          <a:pt x="5488" y="21600"/>
                          <a:pt x="5886" y="21385"/>
                          <a:pt x="6047" y="21035"/>
                        </a:cubicBezTo>
                        <a:lnTo>
                          <a:pt x="8970" y="14675"/>
                        </a:lnTo>
                        <a:lnTo>
                          <a:pt x="12408" y="14675"/>
                        </a:lnTo>
                        <a:lnTo>
                          <a:pt x="15333" y="21035"/>
                        </a:lnTo>
                        <a:cubicBezTo>
                          <a:pt x="15494" y="21385"/>
                          <a:pt x="15892" y="21599"/>
                          <a:pt x="16314" y="21599"/>
                        </a:cubicBezTo>
                        <a:cubicBezTo>
                          <a:pt x="16440" y="21599"/>
                          <a:pt x="16568" y="21581"/>
                          <a:pt x="16692" y="21540"/>
                        </a:cubicBezTo>
                        <a:cubicBezTo>
                          <a:pt x="17234" y="21365"/>
                          <a:pt x="17503" y="20854"/>
                          <a:pt x="17294" y="20400"/>
                        </a:cubicBezTo>
                        <a:lnTo>
                          <a:pt x="14662" y="14675"/>
                        </a:lnTo>
                        <a:lnTo>
                          <a:pt x="21600" y="14675"/>
                        </a:lnTo>
                        <a:lnTo>
                          <a:pt x="21600" y="2218"/>
                        </a:lnTo>
                        <a:close/>
                        <a:moveTo>
                          <a:pt x="19498" y="12911"/>
                        </a:moveTo>
                        <a:lnTo>
                          <a:pt x="2102" y="12911"/>
                        </a:lnTo>
                        <a:lnTo>
                          <a:pt x="2102" y="3982"/>
                        </a:lnTo>
                        <a:lnTo>
                          <a:pt x="19498" y="3982"/>
                        </a:lnTo>
                        <a:lnTo>
                          <a:pt x="19498" y="12911"/>
                        </a:lnTo>
                        <a:close/>
                        <a:moveTo>
                          <a:pt x="19498" y="12911"/>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sp>
                <p:nvSpPr>
                  <p:cNvPr id="54" name="ïṣḻïḍé"/>
                  <p:cNvSpPr/>
                  <p:nvPr/>
                </p:nvSpPr>
                <p:spPr bwMode="auto">
                  <a:xfrm>
                    <a:off x="80" y="136"/>
                    <a:ext cx="318" cy="16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160" y="21600"/>
                        </a:moveTo>
                        <a:lnTo>
                          <a:pt x="8499" y="12117"/>
                        </a:lnTo>
                        <a:lnTo>
                          <a:pt x="10271" y="17202"/>
                        </a:lnTo>
                        <a:lnTo>
                          <a:pt x="18215" y="6937"/>
                        </a:lnTo>
                        <a:lnTo>
                          <a:pt x="19235" y="9860"/>
                        </a:lnTo>
                        <a:lnTo>
                          <a:pt x="21600" y="0"/>
                        </a:lnTo>
                        <a:lnTo>
                          <a:pt x="15960" y="464"/>
                        </a:lnTo>
                        <a:lnTo>
                          <a:pt x="17056" y="3610"/>
                        </a:lnTo>
                        <a:lnTo>
                          <a:pt x="10840" y="11641"/>
                        </a:lnTo>
                        <a:lnTo>
                          <a:pt x="9067" y="6556"/>
                        </a:lnTo>
                        <a:lnTo>
                          <a:pt x="0" y="18276"/>
                        </a:lnTo>
                        <a:lnTo>
                          <a:pt x="1160" y="21600"/>
                        </a:lnTo>
                        <a:close/>
                        <a:moveTo>
                          <a:pt x="1160" y="21600"/>
                        </a:moveTo>
                      </a:path>
                    </a:pathLst>
                  </a:custGeom>
                  <a:grpFill/>
                  <a:ln>
                    <a:noFill/>
                  </a:ln>
                  <a:extLs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Arial"/>
                      <a:ea typeface="微软雅黑"/>
                    </a:endParaRPr>
                  </a:p>
                </p:txBody>
              </p:sp>
            </p:grpSp>
          </p:grpSp>
        </p:grpSp>
        <p:sp>
          <p:nvSpPr>
            <p:cNvPr id="13" name="ïşḷîḍè">
              <a:extLst>
                <a:ext uri="{FF2B5EF4-FFF2-40B4-BE49-F238E27FC236}">
                  <a16:creationId xmlns:a16="http://schemas.microsoft.com/office/drawing/2014/main" id="{1207E856-B052-439F-A800-E79B2B630A51}"/>
                </a:ext>
              </a:extLst>
            </p:cNvPr>
            <p:cNvSpPr txBox="1"/>
            <p:nvPr/>
          </p:nvSpPr>
          <p:spPr>
            <a:xfrm>
              <a:off x="893751" y="4947783"/>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r"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自然语言处理</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sp>
          <p:nvSpPr>
            <p:cNvPr id="14" name="iṥliḑe">
              <a:extLst>
                <a:ext uri="{FF2B5EF4-FFF2-40B4-BE49-F238E27FC236}">
                  <a16:creationId xmlns:a16="http://schemas.microsoft.com/office/drawing/2014/main" id="{1207E856-B052-439F-A800-E79B2B630A51}"/>
                </a:ext>
              </a:extLst>
            </p:cNvPr>
            <p:cNvSpPr txBox="1"/>
            <p:nvPr/>
          </p:nvSpPr>
          <p:spPr>
            <a:xfrm>
              <a:off x="917969" y="4068253"/>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r"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模式识别</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sp>
          <p:nvSpPr>
            <p:cNvPr id="15" name="ïśľiḓé">
              <a:extLst>
                <a:ext uri="{FF2B5EF4-FFF2-40B4-BE49-F238E27FC236}">
                  <a16:creationId xmlns:a16="http://schemas.microsoft.com/office/drawing/2014/main" id="{1207E856-B052-439F-A800-E79B2B630A51}"/>
                </a:ext>
              </a:extLst>
            </p:cNvPr>
            <p:cNvSpPr txBox="1"/>
            <p:nvPr/>
          </p:nvSpPr>
          <p:spPr>
            <a:xfrm>
              <a:off x="882805" y="3162251"/>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r"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专家系统</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sp>
          <p:nvSpPr>
            <p:cNvPr id="16" name="îṣļíďé">
              <a:extLst>
                <a:ext uri="{FF2B5EF4-FFF2-40B4-BE49-F238E27FC236}">
                  <a16:creationId xmlns:a16="http://schemas.microsoft.com/office/drawing/2014/main" id="{1207E856-B052-439F-A800-E79B2B630A51}"/>
                </a:ext>
              </a:extLst>
            </p:cNvPr>
            <p:cNvSpPr txBox="1"/>
            <p:nvPr/>
          </p:nvSpPr>
          <p:spPr>
            <a:xfrm>
              <a:off x="893751" y="2282394"/>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r"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知识发现和数据挖掘</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sp>
          <p:nvSpPr>
            <p:cNvPr id="18" name="ísļïḑê">
              <a:extLst>
                <a:ext uri="{FF2B5EF4-FFF2-40B4-BE49-F238E27FC236}">
                  <a16:creationId xmlns:a16="http://schemas.microsoft.com/office/drawing/2014/main" id="{1207E856-B052-439F-A800-E79B2B630A51}"/>
                </a:ext>
              </a:extLst>
            </p:cNvPr>
            <p:cNvSpPr txBox="1"/>
            <p:nvPr/>
          </p:nvSpPr>
          <p:spPr>
            <a:xfrm>
              <a:off x="884824" y="1391210"/>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r"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机器学习</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sp>
          <p:nvSpPr>
            <p:cNvPr id="20" name="ïśľïďe">
              <a:extLst>
                <a:ext uri="{FF2B5EF4-FFF2-40B4-BE49-F238E27FC236}">
                  <a16:creationId xmlns:a16="http://schemas.microsoft.com/office/drawing/2014/main" id="{1207E856-B052-439F-A800-E79B2B630A51}"/>
                </a:ext>
              </a:extLst>
            </p:cNvPr>
            <p:cNvSpPr txBox="1"/>
            <p:nvPr/>
          </p:nvSpPr>
          <p:spPr>
            <a:xfrm>
              <a:off x="9243526" y="4986229"/>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l"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分布式人工智能和智能体</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sp>
          <p:nvSpPr>
            <p:cNvPr id="21" name="îṡḻiďé">
              <a:extLst>
                <a:ext uri="{FF2B5EF4-FFF2-40B4-BE49-F238E27FC236}">
                  <a16:creationId xmlns:a16="http://schemas.microsoft.com/office/drawing/2014/main" id="{1207E856-B052-439F-A800-E79B2B630A51}"/>
                </a:ext>
              </a:extLst>
            </p:cNvPr>
            <p:cNvSpPr txBox="1"/>
            <p:nvPr/>
          </p:nvSpPr>
          <p:spPr>
            <a:xfrm>
              <a:off x="9228725" y="4087844"/>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l"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机器人学</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sp>
          <p:nvSpPr>
            <p:cNvPr id="22" name="iŝlídè">
              <a:extLst>
                <a:ext uri="{FF2B5EF4-FFF2-40B4-BE49-F238E27FC236}">
                  <a16:creationId xmlns:a16="http://schemas.microsoft.com/office/drawing/2014/main" id="{1207E856-B052-439F-A800-E79B2B630A51}"/>
                </a:ext>
              </a:extLst>
            </p:cNvPr>
            <p:cNvSpPr txBox="1"/>
            <p:nvPr/>
          </p:nvSpPr>
          <p:spPr>
            <a:xfrm>
              <a:off x="9234918" y="3170615"/>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l"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自动定理证明</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sp>
          <p:nvSpPr>
            <p:cNvPr id="23" name="iSľíḍe">
              <a:extLst>
                <a:ext uri="{FF2B5EF4-FFF2-40B4-BE49-F238E27FC236}">
                  <a16:creationId xmlns:a16="http://schemas.microsoft.com/office/drawing/2014/main" id="{1207E856-B052-439F-A800-E79B2B630A51}"/>
                </a:ext>
              </a:extLst>
            </p:cNvPr>
            <p:cNvSpPr txBox="1"/>
            <p:nvPr/>
          </p:nvSpPr>
          <p:spPr>
            <a:xfrm>
              <a:off x="9243526" y="2264515"/>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l"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人工神经网络</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sp>
          <p:nvSpPr>
            <p:cNvPr id="24" name="ïSḻíḍê">
              <a:extLst>
                <a:ext uri="{FF2B5EF4-FFF2-40B4-BE49-F238E27FC236}">
                  <a16:creationId xmlns:a16="http://schemas.microsoft.com/office/drawing/2014/main" id="{1207E856-B052-439F-A800-E79B2B630A51}"/>
                </a:ext>
              </a:extLst>
            </p:cNvPr>
            <p:cNvSpPr txBox="1"/>
            <p:nvPr/>
          </p:nvSpPr>
          <p:spPr>
            <a:xfrm>
              <a:off x="9234918" y="1390548"/>
              <a:ext cx="2036081" cy="396134"/>
            </a:xfrm>
            <a:prstGeom prst="rect">
              <a:avLst/>
            </a:prstGeom>
          </p:spPr>
          <p:txBody>
            <a:bodyPr wrap="non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228568" marR="0" lvl="0" indent="-228568" algn="l" defTabSz="914264"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800" b="1" i="0" u="none" strike="noStrike" kern="1200" cap="none" spc="0" normalizeH="0" baseline="0" noProof="0" dirty="0">
                  <a:ln>
                    <a:noFill/>
                  </a:ln>
                  <a:solidFill>
                    <a:prstClr val="black"/>
                  </a:solidFill>
                  <a:effectLst/>
                  <a:uLnTx/>
                  <a:uFillTx/>
                  <a:latin typeface="Arial"/>
                  <a:ea typeface="微软雅黑"/>
                </a:rPr>
                <a:t>智能决策支持系统</a:t>
              </a:r>
              <a:endParaRPr kumimoji="0" lang="en-US" altLang="zh-CN" sz="1800" b="1" i="0" u="none" strike="noStrike" kern="1200" cap="none" spc="0" normalizeH="0" baseline="0" noProof="0" dirty="0">
                <a:ln>
                  <a:noFill/>
                </a:ln>
                <a:solidFill>
                  <a:prstClr val="black"/>
                </a:solidFill>
                <a:effectLst/>
                <a:uLnTx/>
                <a:uFillTx/>
                <a:latin typeface="Arial"/>
                <a:ea typeface="微软雅黑"/>
              </a:endParaRPr>
            </a:p>
          </p:txBody>
        </p:sp>
      </p:grpSp>
      <p:pic>
        <p:nvPicPr>
          <p:cNvPr id="99" name="图片 98" descr="计教中心logo"/>
          <p:cNvPicPr>
            <a:picLocks noChangeAspect="1"/>
          </p:cNvPicPr>
          <p:nvPr/>
        </p:nvPicPr>
        <p:blipFill>
          <a:blip r:embed="rId6"/>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575175840"/>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4.4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机器学习的原理</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3" name="矩形 12"/>
          <p:cNvSpPr/>
          <p:nvPr/>
        </p:nvSpPr>
        <p:spPr>
          <a:xfrm>
            <a:off x="632040" y="706123"/>
            <a:ext cx="26853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机器学习的原理</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sp>
        <p:nvSpPr>
          <p:cNvPr id="8" name="矩形 7"/>
          <p:cNvSpPr/>
          <p:nvPr/>
        </p:nvSpPr>
        <p:spPr>
          <a:xfrm>
            <a:off x="632040" y="1167788"/>
            <a:ext cx="11080989" cy="1200329"/>
          </a:xfrm>
          <a:prstGeom prst="rect">
            <a:avLst/>
          </a:prstGeom>
        </p:spPr>
        <p:txBody>
          <a:bodyPr wrap="square">
            <a:spAutoFit/>
          </a:bodyPr>
          <a:lstStyle/>
          <a:p>
            <a:r>
              <a:rPr lang="zh-CN" altLang="en-US" sz="2400" dirty="0">
                <a:solidFill>
                  <a:srgbClr val="434343"/>
                </a:solidFill>
                <a:latin typeface="华文楷体" panose="02010600040101010101" pitchFamily="2" charset="-122"/>
                <a:ea typeface="华文楷体" panose="02010600040101010101" pitchFamily="2" charset="-122"/>
              </a:rPr>
              <a:t>是</a:t>
            </a:r>
            <a:r>
              <a:rPr lang="zh-CN" altLang="en-US" sz="2400" dirty="0">
                <a:latin typeface="华文楷体" panose="02010600040101010101" pitchFamily="2" charset="-122"/>
                <a:ea typeface="华文楷体" panose="02010600040101010101" pitchFamily="2" charset="-122"/>
              </a:rPr>
              <a:t>通过大量的数据，训练出一个能处理此类数据的模型。使得这个模型可以根据已知的数据，准确率很高的判断出未知的数据，从而使得人类能够采取正确的方法去处理某些事情。</a:t>
            </a:r>
          </a:p>
        </p:txBody>
      </p:sp>
      <p:sp>
        <p:nvSpPr>
          <p:cNvPr id="9" name="矩形 8"/>
          <p:cNvSpPr/>
          <p:nvPr/>
        </p:nvSpPr>
        <p:spPr>
          <a:xfrm>
            <a:off x="632040" y="2410133"/>
            <a:ext cx="26853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训练模型的步骤</a:t>
            </a:r>
          </a:p>
        </p:txBody>
      </p:sp>
      <p:pic>
        <p:nvPicPr>
          <p:cNvPr id="10" name="图片 9"/>
          <p:cNvPicPr>
            <a:picLocks noChangeAspect="1"/>
          </p:cNvPicPr>
          <p:nvPr/>
        </p:nvPicPr>
        <p:blipFill>
          <a:blip r:embed="rId6"/>
          <a:stretch>
            <a:fillRect/>
          </a:stretch>
        </p:blipFill>
        <p:spPr>
          <a:xfrm>
            <a:off x="3556148" y="2871798"/>
            <a:ext cx="4399063" cy="3892233"/>
          </a:xfrm>
          <a:prstGeom prst="rect">
            <a:avLst/>
          </a:prstGeom>
        </p:spPr>
      </p:pic>
    </p:spTree>
    <p:custDataLst>
      <p:tags r:id="rId1"/>
    </p:custDataLst>
    <p:extLst>
      <p:ext uri="{BB962C8B-B14F-4D97-AF65-F5344CB8AC3E}">
        <p14:creationId xmlns:p14="http://schemas.microsoft.com/office/powerpoint/2010/main" val="3210438569"/>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4.4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机器学习的原理</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矩形 7"/>
          <p:cNvSpPr/>
          <p:nvPr/>
        </p:nvSpPr>
        <p:spPr>
          <a:xfrm>
            <a:off x="714501" y="664107"/>
            <a:ext cx="11080989" cy="5878532"/>
          </a:xfrm>
          <a:prstGeom prst="rect">
            <a:avLst/>
          </a:prstGeom>
        </p:spPr>
        <p:txBody>
          <a:bodyPr wrap="square">
            <a:spAutoFit/>
          </a:bodyPr>
          <a:lstStyle/>
          <a:p>
            <a:r>
              <a:rPr lang="zh-CN" altLang="en-US" sz="2400" b="1" dirty="0">
                <a:solidFill>
                  <a:srgbClr val="FF0000"/>
                </a:solidFill>
                <a:latin typeface="华文楷体" panose="02010600040101010101" pitchFamily="2" charset="-122"/>
                <a:ea typeface="华文楷体" panose="02010600040101010101" pitchFamily="2" charset="-122"/>
              </a:rPr>
              <a:t>数据预处理：</a:t>
            </a:r>
            <a:endParaRPr lang="en-US" altLang="zh-CN" sz="2400" b="1" dirty="0">
              <a:solidFill>
                <a:srgbClr val="FF0000"/>
              </a:solidFill>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减少噪音数据对训练数据的影响。</a:t>
            </a:r>
            <a:endParaRPr lang="en-US" altLang="zh-CN" sz="2400" dirty="0">
              <a:latin typeface="华文楷体" panose="02010600040101010101" pitchFamily="2" charset="-122"/>
              <a:ea typeface="华文楷体" panose="02010600040101010101" pitchFamily="2" charset="-122"/>
            </a:endParaRPr>
          </a:p>
          <a:p>
            <a:endParaRPr lang="en-US" altLang="zh-CN" sz="1000" dirty="0">
              <a:latin typeface="华文楷体" panose="02010600040101010101" pitchFamily="2" charset="-122"/>
              <a:ea typeface="华文楷体" panose="02010600040101010101" pitchFamily="2" charset="-122"/>
            </a:endParaRPr>
          </a:p>
          <a:p>
            <a:r>
              <a:rPr lang="zh-CN" altLang="en-US" sz="2400" b="1" dirty="0">
                <a:solidFill>
                  <a:srgbClr val="FF0000"/>
                </a:solidFill>
                <a:latin typeface="华文楷体" panose="02010600040101010101" pitchFamily="2" charset="-122"/>
                <a:ea typeface="华文楷体" panose="02010600040101010101" pitchFamily="2" charset="-122"/>
              </a:rPr>
              <a:t>特征工程与选择模型：</a:t>
            </a:r>
            <a:endParaRPr lang="en-US" altLang="zh-CN" sz="2400" b="1" dirty="0">
              <a:solidFill>
                <a:srgbClr val="FF0000"/>
              </a:solidFill>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因为根据已有的训练数据，可选用的算法是有限的，那么在同样的算法下特征的选取是不同的，</a:t>
            </a:r>
            <a:r>
              <a:rPr lang="en-US" altLang="zh-CN" sz="2400" dirty="0">
                <a:latin typeface="华文楷体" panose="02010600040101010101" pitchFamily="2" charset="-122"/>
                <a:ea typeface="华文楷体" panose="02010600040101010101" pitchFamily="2" charset="-122"/>
              </a:rPr>
              <a:t>100</a:t>
            </a:r>
            <a:r>
              <a:rPr lang="zh-CN" altLang="en-US" sz="2400" dirty="0">
                <a:latin typeface="华文楷体" panose="02010600040101010101" pitchFamily="2" charset="-122"/>
                <a:ea typeface="华文楷体" panose="02010600040101010101" pitchFamily="2" charset="-122"/>
              </a:rPr>
              <a:t>个人对一件事情会有</a:t>
            </a:r>
            <a:r>
              <a:rPr lang="en-US" altLang="zh-CN" sz="2400" dirty="0">
                <a:latin typeface="华文楷体" panose="02010600040101010101" pitchFamily="2" charset="-122"/>
                <a:ea typeface="华文楷体" panose="02010600040101010101" pitchFamily="2" charset="-122"/>
              </a:rPr>
              <a:t>100</a:t>
            </a:r>
            <a:r>
              <a:rPr lang="zh-CN" altLang="en-US" sz="2400" dirty="0">
                <a:latin typeface="华文楷体" panose="02010600040101010101" pitchFamily="2" charset="-122"/>
                <a:ea typeface="华文楷体" panose="02010600040101010101" pitchFamily="2" charset="-122"/>
              </a:rPr>
              <a:t>种看法，也就有</a:t>
            </a:r>
            <a:r>
              <a:rPr lang="en-US" altLang="zh-CN" sz="2400" dirty="0">
                <a:latin typeface="华文楷体" panose="02010600040101010101" pitchFamily="2" charset="-122"/>
                <a:ea typeface="华文楷体" panose="02010600040101010101" pitchFamily="2" charset="-122"/>
              </a:rPr>
              <a:t>100</a:t>
            </a:r>
            <a:r>
              <a:rPr lang="zh-CN" altLang="en-US" sz="2400" dirty="0">
                <a:latin typeface="华文楷体" panose="02010600040101010101" pitchFamily="2" charset="-122"/>
                <a:ea typeface="华文楷体" panose="02010600040101010101" pitchFamily="2" charset="-122"/>
              </a:rPr>
              <a:t>种特征，最后特征的质量决定模型的好坏。特征工程需要做的包括：特征抽象，特征重要性的评估，特征降维。</a:t>
            </a:r>
            <a:endParaRPr lang="en-US" altLang="zh-CN" sz="2400" dirty="0">
              <a:latin typeface="华文楷体" panose="02010600040101010101" pitchFamily="2" charset="-122"/>
              <a:ea typeface="华文楷体" panose="02010600040101010101" pitchFamily="2" charset="-122"/>
            </a:endParaRPr>
          </a:p>
          <a:p>
            <a:endParaRPr lang="en-US" altLang="zh-CN" sz="1000" dirty="0">
              <a:latin typeface="华文楷体" panose="02010600040101010101" pitchFamily="2" charset="-122"/>
              <a:ea typeface="华文楷体" panose="02010600040101010101" pitchFamily="2" charset="-122"/>
            </a:endParaRPr>
          </a:p>
          <a:p>
            <a:r>
              <a:rPr lang="zh-CN" altLang="en-US" sz="2400" b="1" dirty="0">
                <a:solidFill>
                  <a:srgbClr val="FF0000"/>
                </a:solidFill>
                <a:latin typeface="华文楷体" panose="02010600040101010101" pitchFamily="2" charset="-122"/>
                <a:ea typeface="华文楷体" panose="02010600040101010101" pitchFamily="2" charset="-122"/>
              </a:rPr>
              <a:t>模拟训练：</a:t>
            </a:r>
            <a:endParaRPr lang="en-US" altLang="zh-CN" sz="2400" b="1" dirty="0">
              <a:solidFill>
                <a:srgbClr val="FF0000"/>
              </a:solidFill>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通过训练集数据，训练选定的模型，生成有效的模型。</a:t>
            </a:r>
            <a:endParaRPr lang="en-US" altLang="zh-CN" sz="2400" dirty="0">
              <a:latin typeface="华文楷体" panose="02010600040101010101" pitchFamily="2" charset="-122"/>
              <a:ea typeface="华文楷体" panose="02010600040101010101" pitchFamily="2" charset="-122"/>
            </a:endParaRPr>
          </a:p>
          <a:p>
            <a:endParaRPr lang="en-US" altLang="zh-CN" sz="1000" dirty="0">
              <a:latin typeface="华文楷体" panose="02010600040101010101" pitchFamily="2" charset="-122"/>
              <a:ea typeface="华文楷体" panose="02010600040101010101" pitchFamily="2" charset="-122"/>
            </a:endParaRPr>
          </a:p>
          <a:p>
            <a:r>
              <a:rPr lang="zh-CN" altLang="en-US" sz="2400" b="1" dirty="0">
                <a:solidFill>
                  <a:srgbClr val="FF0000"/>
                </a:solidFill>
                <a:latin typeface="华文楷体" panose="02010600040101010101" pitchFamily="2" charset="-122"/>
                <a:ea typeface="华文楷体" panose="02010600040101010101" pitchFamily="2" charset="-122"/>
              </a:rPr>
              <a:t>模型评估：</a:t>
            </a:r>
            <a:endParaRPr lang="en-US" altLang="zh-CN" sz="2400" b="1" dirty="0">
              <a:solidFill>
                <a:srgbClr val="FF0000"/>
              </a:solidFill>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通过验证集数据，对生成模型的成熟度进行评估，判断是否可以停止训练。</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通过测试集数据，对生成模型的好坏进行评价。</a:t>
            </a:r>
          </a:p>
          <a:p>
            <a:endParaRPr lang="en-US" altLang="zh-CN" sz="1000" dirty="0">
              <a:latin typeface="华文楷体" panose="02010600040101010101" pitchFamily="2" charset="-122"/>
              <a:ea typeface="华文楷体" panose="02010600040101010101" pitchFamily="2" charset="-122"/>
            </a:endParaRPr>
          </a:p>
          <a:p>
            <a:r>
              <a:rPr lang="zh-CN" altLang="en-US" sz="2400" b="1" dirty="0">
                <a:solidFill>
                  <a:srgbClr val="FF0000"/>
                </a:solidFill>
                <a:latin typeface="华文楷体" panose="02010600040101010101" pitchFamily="2" charset="-122"/>
                <a:ea typeface="华文楷体" panose="02010600040101010101" pitchFamily="2" charset="-122"/>
              </a:rPr>
              <a:t>学习预测：</a:t>
            </a:r>
            <a:endParaRPr lang="en-US" altLang="zh-CN" sz="2400" b="1" dirty="0">
              <a:solidFill>
                <a:srgbClr val="FF0000"/>
              </a:solidFill>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可以正确预测结果，得到了满意的模型。</a:t>
            </a:r>
            <a:endParaRPr lang="en-US" altLang="zh-CN" sz="2400" b="1" dirty="0">
              <a:solidFill>
                <a:srgbClr val="FF0000"/>
              </a:solidFill>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511826552"/>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4.4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机器学习的原理</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501" y="1814917"/>
            <a:ext cx="8648700" cy="4943475"/>
          </a:xfrm>
          <a:prstGeom prst="rect">
            <a:avLst/>
          </a:prstGeom>
        </p:spPr>
      </p:pic>
      <p:sp>
        <p:nvSpPr>
          <p:cNvPr id="11" name="矩形 10"/>
          <p:cNvSpPr/>
          <p:nvPr/>
        </p:nvSpPr>
        <p:spPr>
          <a:xfrm>
            <a:off x="714501" y="858865"/>
            <a:ext cx="10388774" cy="830997"/>
          </a:xfrm>
          <a:prstGeom prst="rect">
            <a:avLst/>
          </a:prstGeom>
        </p:spPr>
        <p:txBody>
          <a:bodyPr wrap="square">
            <a:spAutoFit/>
          </a:bodyPr>
          <a:lstStyle/>
          <a:p>
            <a:r>
              <a:rPr lang="zh-CN" altLang="en-US" sz="2400" b="1" dirty="0">
                <a:solidFill>
                  <a:srgbClr val="FF0000"/>
                </a:solidFill>
                <a:latin typeface="华文楷体" panose="02010600040101010101" pitchFamily="2" charset="-122"/>
                <a:ea typeface="华文楷体" panose="02010600040101010101" pitchFamily="2" charset="-122"/>
              </a:rPr>
              <a:t>机器学习举例：</a:t>
            </a:r>
            <a:endParaRPr lang="en-US" altLang="zh-CN" sz="2400" b="1" dirty="0">
              <a:solidFill>
                <a:srgbClr val="FF0000"/>
              </a:solidFill>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计算机识别图像“猫”。选择模型，训练模型，生成有效模型，测试模型。</a:t>
            </a:r>
          </a:p>
        </p:txBody>
      </p:sp>
    </p:spTree>
    <p:custDataLst>
      <p:tags r:id="rId1"/>
    </p:custDataLst>
    <p:extLst>
      <p:ext uri="{BB962C8B-B14F-4D97-AF65-F5344CB8AC3E}">
        <p14:creationId xmlns:p14="http://schemas.microsoft.com/office/powerpoint/2010/main" val="1395287188"/>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4.5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机器学习的算法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8" name="矩形 7"/>
          <p:cNvSpPr/>
          <p:nvPr/>
        </p:nvSpPr>
        <p:spPr>
          <a:xfrm>
            <a:off x="625353" y="745982"/>
            <a:ext cx="10782876" cy="2123658"/>
          </a:xfrm>
          <a:prstGeom prst="rect">
            <a:avLst/>
          </a:prstGeom>
        </p:spPr>
        <p:txBody>
          <a:bodyPr wrap="square">
            <a:spAutoFit/>
          </a:bodyPr>
          <a:lstStyle/>
          <a:p>
            <a:r>
              <a:rPr lang="zh-CN" altLang="en-US" sz="3200" dirty="0">
                <a:latin typeface="华文楷体" panose="02010600040101010101" pitchFamily="2" charset="-122"/>
                <a:ea typeface="华文楷体" panose="02010600040101010101" pitchFamily="2" charset="-122"/>
              </a:rPr>
              <a:t>传统机器学习算法主要包括以下五类：</a:t>
            </a:r>
          </a:p>
          <a:p>
            <a:pP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回归：建立一个回归方程来预测目标值，用于连续型分布预测</a:t>
            </a:r>
          </a:p>
          <a:p>
            <a:pP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分类：给定大量带标签的数据，计算出未知标签样本的标签取值</a:t>
            </a:r>
          </a:p>
          <a:p>
            <a:pP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聚类：将不带标签的数据根据距离聚集成不同的簇，每一簇数据有共同的特征</a:t>
            </a:r>
          </a:p>
          <a:p>
            <a:pP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关联分析：计算出数据之间的频繁项集合</a:t>
            </a:r>
          </a:p>
          <a:p>
            <a:pPr>
              <a:buFont typeface="Arial" panose="020B0604020202020204" pitchFamily="34" charset="0"/>
              <a:buChar char="•"/>
            </a:pPr>
            <a:r>
              <a:rPr lang="zh-CN" altLang="en-US" sz="2000" dirty="0">
                <a:latin typeface="华文楷体" panose="02010600040101010101" pitchFamily="2" charset="-122"/>
                <a:ea typeface="华文楷体" panose="02010600040101010101" pitchFamily="2" charset="-122"/>
              </a:rPr>
              <a:t>降维：原高维空间中的数据点映射到低维度的空间中</a:t>
            </a:r>
            <a:endParaRPr lang="zh-CN" altLang="en-US" sz="2000" b="0" i="0" dirty="0">
              <a:effectLst/>
              <a:latin typeface="华文楷体" panose="02010600040101010101" pitchFamily="2" charset="-122"/>
              <a:ea typeface="华文楷体" panose="02010600040101010101" pitchFamily="2" charset="-122"/>
            </a:endParaRP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6484" y="3040674"/>
            <a:ext cx="8496300" cy="3817326"/>
          </a:xfrm>
          <a:prstGeom prst="rect">
            <a:avLst/>
          </a:prstGeom>
        </p:spPr>
      </p:pic>
    </p:spTree>
    <p:custDataLst>
      <p:tags r:id="rId1"/>
    </p:custDataLst>
    <p:extLst>
      <p:ext uri="{BB962C8B-B14F-4D97-AF65-F5344CB8AC3E}">
        <p14:creationId xmlns:p14="http://schemas.microsoft.com/office/powerpoint/2010/main" val="2203535949"/>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80264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4.5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机器学习的算法</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0" name="矩形 9"/>
          <p:cNvSpPr/>
          <p:nvPr/>
        </p:nvSpPr>
        <p:spPr>
          <a:xfrm>
            <a:off x="632040" y="571887"/>
            <a:ext cx="10721760" cy="5932843"/>
          </a:xfrm>
          <a:prstGeom prst="rect">
            <a:avLst/>
          </a:prstGeom>
        </p:spPr>
        <p:txBody>
          <a:bodyPr wrap="square">
            <a:spAutoFit/>
          </a:bodyPr>
          <a:lstStyle/>
          <a:p>
            <a:pPr>
              <a:lnSpc>
                <a:spcPts val="4100"/>
              </a:lnSpc>
            </a:pPr>
            <a:r>
              <a:rPr lang="en-US" altLang="zh-CN" sz="2400" dirty="0">
                <a:latin typeface="华文楷体" panose="02010600040101010101" pitchFamily="2" charset="-122"/>
                <a:ea typeface="华文楷体" panose="02010600040101010101" pitchFamily="2" charset="-122"/>
              </a:rPr>
              <a:t>1. </a:t>
            </a:r>
            <a:r>
              <a:rPr lang="zh-CN" altLang="en-US" sz="2400" dirty="0">
                <a:latin typeface="华文楷体" panose="02010600040101010101" pitchFamily="2" charset="-122"/>
                <a:ea typeface="华文楷体" panose="02010600040101010101" pitchFamily="2" charset="-122"/>
              </a:rPr>
              <a:t>线性回归：找到一条直线预测目标值</a:t>
            </a:r>
          </a:p>
          <a:p>
            <a:pPr>
              <a:lnSpc>
                <a:spcPts val="4100"/>
              </a:lnSpc>
            </a:pPr>
            <a:r>
              <a:rPr lang="en-US" altLang="zh-CN"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逻辑回归：找到一条直线来分类数据</a:t>
            </a:r>
          </a:p>
          <a:p>
            <a:pPr>
              <a:lnSpc>
                <a:spcPts val="4100"/>
              </a:lnSpc>
            </a:pPr>
            <a:r>
              <a:rPr lang="en-US" altLang="zh-CN" sz="2400" dirty="0">
                <a:latin typeface="华文楷体" panose="02010600040101010101" pitchFamily="2" charset="-122"/>
                <a:ea typeface="华文楷体" panose="02010600040101010101" pitchFamily="2" charset="-122"/>
              </a:rPr>
              <a:t>3. KNN</a:t>
            </a:r>
            <a:r>
              <a:rPr lang="zh-CN" altLang="en-US" sz="2400" dirty="0">
                <a:latin typeface="华文楷体" panose="02010600040101010101" pitchFamily="2" charset="-122"/>
                <a:ea typeface="华文楷体" panose="02010600040101010101" pitchFamily="2" charset="-122"/>
              </a:rPr>
              <a:t>：用距离度量最相近邻的分类标签</a:t>
            </a:r>
          </a:p>
          <a:p>
            <a:pPr>
              <a:lnSpc>
                <a:spcPts val="4100"/>
              </a:lnSpc>
            </a:pPr>
            <a:r>
              <a:rPr lang="en-US" altLang="zh-CN" sz="2400" dirty="0">
                <a:latin typeface="华文楷体" panose="02010600040101010101" pitchFamily="2" charset="-122"/>
                <a:ea typeface="华文楷体" panose="02010600040101010101" pitchFamily="2" charset="-122"/>
              </a:rPr>
              <a:t>4. NB</a:t>
            </a:r>
            <a:r>
              <a:rPr lang="zh-CN" altLang="en-US" sz="2400" dirty="0">
                <a:latin typeface="华文楷体" panose="02010600040101010101" pitchFamily="2" charset="-122"/>
                <a:ea typeface="华文楷体" panose="02010600040101010101" pitchFamily="2" charset="-122"/>
              </a:rPr>
              <a:t>：选着后验概率最大的类为分类标签</a:t>
            </a:r>
          </a:p>
          <a:p>
            <a:pPr>
              <a:lnSpc>
                <a:spcPts val="4100"/>
              </a:lnSpc>
            </a:pPr>
            <a:r>
              <a:rPr lang="en-US" altLang="zh-CN" sz="2400" dirty="0">
                <a:latin typeface="华文楷体" panose="02010600040101010101" pitchFamily="2" charset="-122"/>
                <a:ea typeface="华文楷体" panose="02010600040101010101" pitchFamily="2" charset="-122"/>
              </a:rPr>
              <a:t>5. </a:t>
            </a:r>
            <a:r>
              <a:rPr lang="zh-CN" altLang="en-US" sz="2400" dirty="0">
                <a:latin typeface="华文楷体" panose="02010600040101010101" pitchFamily="2" charset="-122"/>
                <a:ea typeface="华文楷体" panose="02010600040101010101" pitchFamily="2" charset="-122"/>
              </a:rPr>
              <a:t>决策树：构造一科熵值下降最快的分类树</a:t>
            </a:r>
          </a:p>
          <a:p>
            <a:pPr>
              <a:lnSpc>
                <a:spcPts val="3000"/>
              </a:lnSpc>
            </a:pPr>
            <a:r>
              <a:rPr lang="zh-CN" altLang="en-US" sz="24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决策树是一种树型结构，其中每个内部结点表示在一个属性上的测试，每个分支代表一个测试输出，每个叶结点代表一种类别。采用的是自顶向下的递归方法，</a:t>
            </a:r>
            <a:r>
              <a:rPr lang="zh-CN" altLang="en-US" sz="2000" b="1" dirty="0">
                <a:latin typeface="华文楷体" panose="02010600040101010101" pitchFamily="2" charset="-122"/>
                <a:ea typeface="华文楷体" panose="02010600040101010101" pitchFamily="2" charset="-122"/>
              </a:rPr>
              <a:t>选择信息增益最大</a:t>
            </a:r>
            <a:r>
              <a:rPr lang="zh-CN" altLang="en-US" sz="2000" dirty="0">
                <a:latin typeface="华文楷体" panose="02010600040101010101" pitchFamily="2" charset="-122"/>
                <a:ea typeface="华文楷体" panose="02010600040101010101" pitchFamily="2" charset="-122"/>
              </a:rPr>
              <a:t>的特征作为当前的分裂特征。</a:t>
            </a:r>
          </a:p>
          <a:p>
            <a:pPr>
              <a:lnSpc>
                <a:spcPts val="4100"/>
              </a:lnSpc>
            </a:pPr>
            <a:r>
              <a:rPr lang="en-US" altLang="zh-CN" sz="2400" dirty="0">
                <a:latin typeface="华文楷体" panose="02010600040101010101" pitchFamily="2" charset="-122"/>
                <a:ea typeface="华文楷体" panose="02010600040101010101" pitchFamily="2" charset="-122"/>
              </a:rPr>
              <a:t>6. SVM</a:t>
            </a:r>
            <a:r>
              <a:rPr lang="zh-CN" altLang="en-US" sz="2400" dirty="0">
                <a:latin typeface="华文楷体" panose="02010600040101010101" pitchFamily="2" charset="-122"/>
                <a:ea typeface="华文楷体" panose="02010600040101010101" pitchFamily="2" charset="-122"/>
              </a:rPr>
              <a:t>：构造超平面，分类非线性数据</a:t>
            </a:r>
          </a:p>
          <a:p>
            <a:pPr>
              <a:lnSpc>
                <a:spcPts val="4100"/>
              </a:lnSpc>
            </a:pPr>
            <a:r>
              <a:rPr lang="en-US" altLang="zh-CN" sz="2400" dirty="0">
                <a:latin typeface="华文楷体" panose="02010600040101010101" pitchFamily="2" charset="-122"/>
                <a:ea typeface="华文楷体" panose="02010600040101010101" pitchFamily="2" charset="-122"/>
              </a:rPr>
              <a:t>7. k-means</a:t>
            </a:r>
            <a:r>
              <a:rPr lang="zh-CN" altLang="en-US" sz="2400" dirty="0">
                <a:latin typeface="华文楷体" panose="02010600040101010101" pitchFamily="2" charset="-122"/>
                <a:ea typeface="华文楷体" panose="02010600040101010101" pitchFamily="2" charset="-122"/>
              </a:rPr>
              <a:t>：计算质心，聚类无标签数据</a:t>
            </a:r>
          </a:p>
          <a:p>
            <a:pPr>
              <a:lnSpc>
                <a:spcPts val="4100"/>
              </a:lnSpc>
            </a:pPr>
            <a:r>
              <a:rPr lang="en-US" altLang="zh-CN" sz="2400" dirty="0">
                <a:latin typeface="华文楷体" panose="02010600040101010101" pitchFamily="2" charset="-122"/>
                <a:ea typeface="华文楷体" panose="02010600040101010101" pitchFamily="2" charset="-122"/>
              </a:rPr>
              <a:t>8. </a:t>
            </a:r>
            <a:r>
              <a:rPr lang="zh-CN" altLang="en-US" sz="2400" dirty="0">
                <a:latin typeface="华文楷体" panose="02010600040101010101" pitchFamily="2" charset="-122"/>
                <a:ea typeface="华文楷体" panose="02010600040101010101" pitchFamily="2" charset="-122"/>
              </a:rPr>
              <a:t>关联分析</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在大规模数据集中寻找有趣的关系</a:t>
            </a:r>
          </a:p>
          <a:p>
            <a:pPr>
              <a:lnSpc>
                <a:spcPts val="4100"/>
              </a:lnSpc>
            </a:pPr>
            <a:r>
              <a:rPr lang="en-US" altLang="zh-CN" sz="2400" dirty="0">
                <a:latin typeface="华文楷体" panose="02010600040101010101" pitchFamily="2" charset="-122"/>
                <a:ea typeface="华文楷体" panose="02010600040101010101" pitchFamily="2" charset="-122"/>
              </a:rPr>
              <a:t>9. PCA</a:t>
            </a:r>
            <a:r>
              <a:rPr lang="zh-CN" altLang="en-US" sz="2400" dirty="0">
                <a:latin typeface="华文楷体" panose="02010600040101010101" pitchFamily="2" charset="-122"/>
                <a:ea typeface="华文楷体" panose="02010600040101010101" pitchFamily="2" charset="-122"/>
              </a:rPr>
              <a:t>降维：减少数据维度，降低数据复杂度</a:t>
            </a:r>
            <a:endParaRPr lang="zh-CN" altLang="en-US" sz="2400" b="0" i="0" dirty="0">
              <a:effectLst/>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162091734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551246"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4.6 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介绍</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基本思想</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a:extLst>
              <a:ext uri="{FF2B5EF4-FFF2-40B4-BE49-F238E27FC236}">
                <a16:creationId xmlns:a16="http://schemas.microsoft.com/office/drawing/2014/main" id="{55F95410-FC42-41E3-BC47-A9E356AA5455}"/>
              </a:ext>
            </a:extLst>
          </p:cNvPr>
          <p:cNvSpPr/>
          <p:nvPr/>
        </p:nvSpPr>
        <p:spPr>
          <a:xfrm>
            <a:off x="3048000" y="2413338"/>
            <a:ext cx="6096000" cy="369332"/>
          </a:xfrm>
          <a:prstGeom prst="rect">
            <a:avLst/>
          </a:prstGeom>
        </p:spPr>
        <p:txBody>
          <a:bodyPr>
            <a:spAutoFit/>
          </a:bodyPr>
          <a:lstStyle/>
          <a:p>
            <a:endParaRPr lang="zh-CN" altLang="en-US" dirty="0"/>
          </a:p>
        </p:txBody>
      </p:sp>
      <p:sp>
        <p:nvSpPr>
          <p:cNvPr id="15" name="矩形 14">
            <a:extLst>
              <a:ext uri="{FF2B5EF4-FFF2-40B4-BE49-F238E27FC236}">
                <a16:creationId xmlns:a16="http://schemas.microsoft.com/office/drawing/2014/main" id="{BBE94847-55EA-4BA4-8E37-9E00AA6A1CDB}"/>
              </a:ext>
            </a:extLst>
          </p:cNvPr>
          <p:cNvSpPr/>
          <p:nvPr/>
        </p:nvSpPr>
        <p:spPr>
          <a:xfrm>
            <a:off x="1228763" y="1753477"/>
            <a:ext cx="9734473" cy="3351046"/>
          </a:xfrm>
          <a:prstGeom prst="rect">
            <a:avLst/>
          </a:prstGeom>
        </p:spPr>
        <p:txBody>
          <a:bodyPr wrap="square">
            <a:spAutoFit/>
          </a:bodyPr>
          <a:lstStyle/>
          <a:p>
            <a:pPr indent="457200">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K-</a:t>
            </a:r>
            <a:r>
              <a:rPr lang="zh-CN" altLang="en-US" sz="2400" dirty="0">
                <a:solidFill>
                  <a:srgbClr val="000000"/>
                </a:solidFill>
                <a:latin typeface="微软雅黑" panose="020B0503020204020204" pitchFamily="34" charset="-122"/>
                <a:ea typeface="微软雅黑" panose="020B0503020204020204" pitchFamily="34" charset="-122"/>
              </a:rPr>
              <a:t>近邻算法（</a:t>
            </a:r>
            <a:r>
              <a:rPr lang="en-US" altLang="zh-CN" sz="2400" dirty="0">
                <a:solidFill>
                  <a:srgbClr val="000000"/>
                </a:solidFill>
                <a:latin typeface="微软雅黑" panose="020B0503020204020204" pitchFamily="34" charset="-122"/>
                <a:ea typeface="微软雅黑" panose="020B0503020204020204" pitchFamily="34" charset="-122"/>
              </a:rPr>
              <a:t>KNN</a:t>
            </a:r>
            <a:r>
              <a:rPr lang="zh-CN" altLang="en-US" sz="2400" dirty="0">
                <a:solidFill>
                  <a:srgbClr val="000000"/>
                </a:solidFill>
                <a:latin typeface="微软雅黑" panose="020B0503020204020204" pitchFamily="34" charset="-122"/>
                <a:ea typeface="微软雅黑" panose="020B0503020204020204" pitchFamily="34" charset="-122"/>
              </a:rPr>
              <a:t>）是</a:t>
            </a:r>
            <a:r>
              <a:rPr lang="zh-CN" altLang="en-US" sz="2400" dirty="0">
                <a:solidFill>
                  <a:srgbClr val="FF0000"/>
                </a:solidFill>
                <a:latin typeface="微软雅黑" panose="020B0503020204020204" pitchFamily="34" charset="-122"/>
                <a:ea typeface="微软雅黑" panose="020B0503020204020204" pitchFamily="34" charset="-122"/>
              </a:rPr>
              <a:t>通过测量不同特征值之间的距离进行分类</a:t>
            </a:r>
            <a:r>
              <a:rPr lang="zh-CN" altLang="en-US" sz="2400" dirty="0">
                <a:solidFill>
                  <a:srgbClr val="000000"/>
                </a:solidFill>
                <a:latin typeface="微软雅黑" panose="020B0503020204020204" pitchFamily="34" charset="-122"/>
                <a:ea typeface="微软雅黑" panose="020B0503020204020204" pitchFamily="34" charset="-122"/>
              </a:rPr>
              <a:t>。它的思路是：如果一个样本在特征空间中的</a:t>
            </a:r>
            <a:r>
              <a:rPr lang="en-US" altLang="zh-CN" sz="2400" dirty="0">
                <a:solidFill>
                  <a:srgbClr val="000000"/>
                </a:solidFill>
                <a:latin typeface="微软雅黑" panose="020B0503020204020204" pitchFamily="34" charset="-122"/>
                <a:ea typeface="微软雅黑" panose="020B0503020204020204" pitchFamily="34" charset="-122"/>
              </a:rPr>
              <a:t>k</a:t>
            </a:r>
            <a:r>
              <a:rPr lang="zh-CN" altLang="en-US" sz="2400" dirty="0">
                <a:solidFill>
                  <a:srgbClr val="000000"/>
                </a:solidFill>
                <a:latin typeface="微软雅黑" panose="020B0503020204020204" pitchFamily="34" charset="-122"/>
                <a:ea typeface="微软雅黑" panose="020B0503020204020204" pitchFamily="34" charset="-122"/>
              </a:rPr>
              <a:t>个最相似</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即特征空间中最邻近</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的样本中的大多数属于某一个类别，则该样本也属于这个类别，其中</a:t>
            </a:r>
            <a:r>
              <a:rPr lang="en-US" altLang="zh-CN" sz="2400" dirty="0">
                <a:solidFill>
                  <a:srgbClr val="000000"/>
                </a:solidFill>
                <a:latin typeface="微软雅黑" panose="020B0503020204020204" pitchFamily="34" charset="-122"/>
                <a:ea typeface="微软雅黑" panose="020B0503020204020204" pitchFamily="34" charset="-122"/>
              </a:rPr>
              <a:t>K</a:t>
            </a:r>
            <a:r>
              <a:rPr lang="zh-CN" altLang="en-US" sz="2400" dirty="0">
                <a:solidFill>
                  <a:srgbClr val="000000"/>
                </a:solidFill>
                <a:latin typeface="微软雅黑" panose="020B0503020204020204" pitchFamily="34" charset="-122"/>
                <a:ea typeface="微软雅黑" panose="020B0503020204020204" pitchFamily="34" charset="-122"/>
              </a:rPr>
              <a:t>通常是不大于</a:t>
            </a:r>
            <a:r>
              <a:rPr lang="en-US" altLang="zh-CN" sz="2400" dirty="0">
                <a:solidFill>
                  <a:srgbClr val="000000"/>
                </a:solidFill>
                <a:latin typeface="微软雅黑" panose="020B0503020204020204" pitchFamily="34" charset="-122"/>
                <a:ea typeface="微软雅黑" panose="020B0503020204020204" pitchFamily="34" charset="-122"/>
              </a:rPr>
              <a:t>20</a:t>
            </a:r>
            <a:r>
              <a:rPr lang="zh-CN" altLang="en-US" sz="2400" dirty="0">
                <a:solidFill>
                  <a:srgbClr val="000000"/>
                </a:solidFill>
                <a:latin typeface="微软雅黑" panose="020B0503020204020204" pitchFamily="34" charset="-122"/>
                <a:ea typeface="微软雅黑" panose="020B0503020204020204" pitchFamily="34" charset="-122"/>
              </a:rPr>
              <a:t>的整数。</a:t>
            </a:r>
            <a:r>
              <a:rPr lang="en-US" altLang="zh-CN" sz="2400" dirty="0">
                <a:solidFill>
                  <a:srgbClr val="000000"/>
                </a:solidFill>
                <a:latin typeface="微软雅黑" panose="020B0503020204020204" pitchFamily="34" charset="-122"/>
                <a:ea typeface="微软雅黑" panose="020B0503020204020204" pitchFamily="34" charset="-122"/>
              </a:rPr>
              <a:t>KNN</a:t>
            </a:r>
            <a:r>
              <a:rPr lang="zh-CN" altLang="en-US" sz="2400" dirty="0">
                <a:solidFill>
                  <a:srgbClr val="000000"/>
                </a:solidFill>
                <a:latin typeface="微软雅黑" panose="020B0503020204020204" pitchFamily="34" charset="-122"/>
                <a:ea typeface="微软雅黑" panose="020B0503020204020204" pitchFamily="34" charset="-122"/>
              </a:rPr>
              <a:t>算法中，所选择的邻居都是已经正确分类的对象。该方法在定类决策上只依据最邻近的一个或者几个样本的类别来决定待分样本所属的类别。</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1206526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73050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4.6 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介绍</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举例</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a:extLst>
              <a:ext uri="{FF2B5EF4-FFF2-40B4-BE49-F238E27FC236}">
                <a16:creationId xmlns:a16="http://schemas.microsoft.com/office/drawing/2014/main" id="{55F95410-FC42-41E3-BC47-A9E356AA5455}"/>
              </a:ext>
            </a:extLst>
          </p:cNvPr>
          <p:cNvSpPr/>
          <p:nvPr/>
        </p:nvSpPr>
        <p:spPr>
          <a:xfrm>
            <a:off x="3048000" y="2413338"/>
            <a:ext cx="6096000" cy="369332"/>
          </a:xfrm>
          <a:prstGeom prst="rect">
            <a:avLst/>
          </a:prstGeom>
        </p:spPr>
        <p:txBody>
          <a:bodyPr>
            <a:spAutoFit/>
          </a:bodyPr>
          <a:lstStyle/>
          <a:p>
            <a:endParaRPr lang="zh-CN" altLang="en-US" dirty="0"/>
          </a:p>
        </p:txBody>
      </p:sp>
      <p:sp>
        <p:nvSpPr>
          <p:cNvPr id="10" name="矩形 9">
            <a:extLst>
              <a:ext uri="{FF2B5EF4-FFF2-40B4-BE49-F238E27FC236}">
                <a16:creationId xmlns:a16="http://schemas.microsoft.com/office/drawing/2014/main" id="{22D603B7-6E19-4421-81F5-6611C7A170F4}"/>
              </a:ext>
            </a:extLst>
          </p:cNvPr>
          <p:cNvSpPr/>
          <p:nvPr/>
        </p:nvSpPr>
        <p:spPr>
          <a:xfrm>
            <a:off x="1793184" y="1079241"/>
            <a:ext cx="8605631" cy="400110"/>
          </a:xfrm>
          <a:prstGeom prst="rect">
            <a:avLst/>
          </a:prstGeom>
        </p:spPr>
        <p:txBody>
          <a:bodyPr wrap="square">
            <a:spAutoFit/>
          </a:bodyPr>
          <a:lstStyle/>
          <a:p>
            <a:pPr indent="457200" algn="just"/>
            <a:r>
              <a:rPr lang="zh-CN" altLang="en-US" sz="2000" dirty="0">
                <a:latin typeface="微软雅黑" panose="020B0503020204020204" pitchFamily="34" charset="-122"/>
                <a:ea typeface="微软雅黑" panose="020B0503020204020204" pitchFamily="34" charset="-122"/>
              </a:rPr>
              <a:t>如下图，绿色圆要被决定赋予哪个类，是红色三角形还是蓝色四方形？</a:t>
            </a:r>
          </a:p>
        </p:txBody>
      </p:sp>
      <p:pic>
        <p:nvPicPr>
          <p:cNvPr id="12" name="图片 11">
            <a:extLst>
              <a:ext uri="{FF2B5EF4-FFF2-40B4-BE49-F238E27FC236}">
                <a16:creationId xmlns:a16="http://schemas.microsoft.com/office/drawing/2014/main" id="{B9DD8670-2637-43FB-B047-A562D6E532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7225" y="1675574"/>
            <a:ext cx="3257550" cy="3009900"/>
          </a:xfrm>
          <a:prstGeom prst="rect">
            <a:avLst/>
          </a:prstGeom>
        </p:spPr>
      </p:pic>
      <p:sp>
        <p:nvSpPr>
          <p:cNvPr id="13" name="矩形 12">
            <a:extLst>
              <a:ext uri="{FF2B5EF4-FFF2-40B4-BE49-F238E27FC236}">
                <a16:creationId xmlns:a16="http://schemas.microsoft.com/office/drawing/2014/main" id="{DF91889A-1635-4415-AC82-F2156992854E}"/>
              </a:ext>
            </a:extLst>
          </p:cNvPr>
          <p:cNvSpPr/>
          <p:nvPr/>
        </p:nvSpPr>
        <p:spPr>
          <a:xfrm>
            <a:off x="1999422" y="4990544"/>
            <a:ext cx="8193156"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K=3</a:t>
            </a:r>
            <a:r>
              <a:rPr lang="zh-CN" altLang="en-US" dirty="0">
                <a:latin typeface="微软雅黑" panose="020B0503020204020204" pitchFamily="34" charset="-122"/>
                <a:ea typeface="微软雅黑" panose="020B0503020204020204" pitchFamily="34" charset="-122"/>
              </a:rPr>
              <a:t>，由于红色三角形所占比例为</a:t>
            </a:r>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，绿色圆将被赋予红色三角形那个类，如果</a:t>
            </a:r>
            <a:r>
              <a:rPr lang="en-US" altLang="zh-CN" dirty="0">
                <a:latin typeface="微软雅黑" panose="020B0503020204020204" pitchFamily="34" charset="-122"/>
                <a:ea typeface="微软雅黑" panose="020B0503020204020204" pitchFamily="34" charset="-122"/>
              </a:rPr>
              <a:t>K=5</a:t>
            </a:r>
            <a:r>
              <a:rPr lang="zh-CN" altLang="en-US" dirty="0">
                <a:latin typeface="微软雅黑" panose="020B0503020204020204" pitchFamily="34" charset="-122"/>
                <a:ea typeface="微软雅黑" panose="020B0503020204020204" pitchFamily="34" charset="-122"/>
              </a:rPr>
              <a:t>，由于蓝色四方形比例为</a:t>
            </a:r>
            <a:r>
              <a:rPr lang="en-US" altLang="zh-CN" dirty="0">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，因此绿色圆被赋予蓝色四方形类。</a:t>
            </a:r>
            <a:endParaRPr lang="zh-CN" altLang="en-US" dirty="0"/>
          </a:p>
        </p:txBody>
      </p:sp>
    </p:spTree>
    <p:custDataLst>
      <p:tags r:id="rId1"/>
    </p:custDataLst>
    <p:extLst>
      <p:ext uri="{BB962C8B-B14F-4D97-AF65-F5344CB8AC3E}">
        <p14:creationId xmlns:p14="http://schemas.microsoft.com/office/powerpoint/2010/main" val="3037238951"/>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3730508"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4.6 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介绍</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距离</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9" name="矩形 8">
            <a:extLst>
              <a:ext uri="{FF2B5EF4-FFF2-40B4-BE49-F238E27FC236}">
                <a16:creationId xmlns:a16="http://schemas.microsoft.com/office/drawing/2014/main" id="{55F95410-FC42-41E3-BC47-A9E356AA5455}"/>
              </a:ext>
            </a:extLst>
          </p:cNvPr>
          <p:cNvSpPr/>
          <p:nvPr/>
        </p:nvSpPr>
        <p:spPr>
          <a:xfrm>
            <a:off x="3048000" y="2204619"/>
            <a:ext cx="6096000" cy="369332"/>
          </a:xfrm>
          <a:prstGeom prst="rect">
            <a:avLst/>
          </a:prstGeom>
        </p:spPr>
        <p:txBody>
          <a:bodyPr>
            <a:spAutoFit/>
          </a:bodyPr>
          <a:lstStyle/>
          <a:p>
            <a:endParaRPr lang="zh-CN" altLang="en-US" dirty="0"/>
          </a:p>
        </p:txBody>
      </p:sp>
      <p:sp>
        <p:nvSpPr>
          <p:cNvPr id="10" name="矩形 9">
            <a:extLst>
              <a:ext uri="{FF2B5EF4-FFF2-40B4-BE49-F238E27FC236}">
                <a16:creationId xmlns:a16="http://schemas.microsoft.com/office/drawing/2014/main" id="{22D603B7-6E19-4421-81F5-6611C7A170F4}"/>
              </a:ext>
            </a:extLst>
          </p:cNvPr>
          <p:cNvSpPr/>
          <p:nvPr/>
        </p:nvSpPr>
        <p:spPr>
          <a:xfrm>
            <a:off x="1461466" y="1546799"/>
            <a:ext cx="9269068" cy="961289"/>
          </a:xfrm>
          <a:prstGeom prst="rect">
            <a:avLst/>
          </a:prstGeom>
        </p:spPr>
        <p:txBody>
          <a:bodyPr wrap="square">
            <a:spAutoFit/>
          </a:bodyPr>
          <a:lstStyle/>
          <a:p>
            <a:pPr indent="457200" algn="just">
              <a:lnSpc>
                <a:spcPct val="150000"/>
              </a:lnSpc>
            </a:pP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KNN</a:t>
            </a:r>
            <a:r>
              <a:rPr lang="zh-CN" altLang="en-US" sz="2000" dirty="0">
                <a:latin typeface="微软雅黑" panose="020B0503020204020204" pitchFamily="34" charset="-122"/>
                <a:ea typeface="微软雅黑" panose="020B0503020204020204" pitchFamily="34" charset="-122"/>
              </a:rPr>
              <a:t>中，通过计算对象间距离来作为各个对象之间的非相似性指标，避免了对象之间的匹配问题，在这里距离一般使用欧氏距离或曼哈顿距离：</a:t>
            </a:r>
          </a:p>
        </p:txBody>
      </p:sp>
      <p:pic>
        <p:nvPicPr>
          <p:cNvPr id="8" name="图片 7">
            <a:extLst>
              <a:ext uri="{FF2B5EF4-FFF2-40B4-BE49-F238E27FC236}">
                <a16:creationId xmlns:a16="http://schemas.microsoft.com/office/drawing/2014/main" id="{A454AC50-A0E9-49DA-BEEB-06A75FFD601D}"/>
              </a:ext>
            </a:extLst>
          </p:cNvPr>
          <p:cNvPicPr>
            <a:picLocks noChangeAspect="1"/>
          </p:cNvPicPr>
          <p:nvPr/>
        </p:nvPicPr>
        <p:blipFill>
          <a:blip r:embed="rId6"/>
          <a:stretch>
            <a:fillRect/>
          </a:stretch>
        </p:blipFill>
        <p:spPr>
          <a:xfrm>
            <a:off x="1311956" y="2811557"/>
            <a:ext cx="9568087" cy="1302829"/>
          </a:xfrm>
          <a:prstGeom prst="rect">
            <a:avLst/>
          </a:prstGeom>
        </p:spPr>
      </p:pic>
      <p:sp>
        <p:nvSpPr>
          <p:cNvPr id="15" name="矩形 14">
            <a:extLst>
              <a:ext uri="{FF2B5EF4-FFF2-40B4-BE49-F238E27FC236}">
                <a16:creationId xmlns:a16="http://schemas.microsoft.com/office/drawing/2014/main" id="{1F7FCA42-9A78-46BC-9672-7AE39F6ECC69}"/>
              </a:ext>
            </a:extLst>
          </p:cNvPr>
          <p:cNvSpPr/>
          <p:nvPr/>
        </p:nvSpPr>
        <p:spPr>
          <a:xfrm>
            <a:off x="1181307" y="4351992"/>
            <a:ext cx="9829386" cy="961289"/>
          </a:xfrm>
          <a:prstGeom prst="rect">
            <a:avLst/>
          </a:prstGeom>
        </p:spPr>
        <p:txBody>
          <a:bodyPr wrap="square">
            <a:spAutoFit/>
          </a:bodyPr>
          <a:lstStyle/>
          <a:p>
            <a:pPr indent="457200" algn="just">
              <a:lnSpc>
                <a:spcPct val="150000"/>
              </a:lnSpc>
            </a:pPr>
            <a:r>
              <a:rPr lang="zh-CN" altLang="en-US" sz="2000" dirty="0">
                <a:latin typeface="微软雅黑" panose="020B0503020204020204" pitchFamily="34" charset="-122"/>
                <a:ea typeface="微软雅黑" panose="020B0503020204020204" pitchFamily="34" charset="-122"/>
              </a:rPr>
              <a:t>同时，</a:t>
            </a:r>
            <a:r>
              <a:rPr lang="en-US" altLang="zh-CN" sz="2000" dirty="0">
                <a:latin typeface="微软雅黑" panose="020B0503020204020204" pitchFamily="34" charset="-122"/>
                <a:ea typeface="微软雅黑" panose="020B0503020204020204" pitchFamily="34" charset="-122"/>
              </a:rPr>
              <a:t>KNN</a:t>
            </a:r>
            <a:r>
              <a:rPr lang="zh-CN" altLang="en-US" sz="2000" dirty="0">
                <a:latin typeface="微软雅黑" panose="020B0503020204020204" pitchFamily="34" charset="-122"/>
                <a:ea typeface="微软雅黑" panose="020B0503020204020204" pitchFamily="34" charset="-122"/>
              </a:rPr>
              <a:t>通过依据</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个对象中占优的类别进行决策，而不是单一的对象类别决策。这两点就是</a:t>
            </a:r>
            <a:r>
              <a:rPr lang="en-US" altLang="zh-CN" sz="2000" dirty="0">
                <a:latin typeface="微软雅黑" panose="020B0503020204020204" pitchFamily="34" charset="-122"/>
                <a:ea typeface="微软雅黑" panose="020B0503020204020204" pitchFamily="34" charset="-122"/>
              </a:rPr>
              <a:t>KNN</a:t>
            </a:r>
            <a:r>
              <a:rPr lang="zh-CN" altLang="en-US" sz="2000" dirty="0">
                <a:latin typeface="微软雅黑" panose="020B0503020204020204" pitchFamily="34" charset="-122"/>
                <a:ea typeface="微软雅黑" panose="020B0503020204020204" pitchFamily="34" charset="-122"/>
              </a:rPr>
              <a:t>算法的优势。</a:t>
            </a:r>
          </a:p>
        </p:txBody>
      </p:sp>
    </p:spTree>
    <p:custDataLst>
      <p:tags r:id="rId1"/>
    </p:custDataLst>
    <p:extLst>
      <p:ext uri="{BB962C8B-B14F-4D97-AF65-F5344CB8AC3E}">
        <p14:creationId xmlns:p14="http://schemas.microsoft.com/office/powerpoint/2010/main" val="4003602068"/>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4551246"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4.6 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介绍</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算法设计</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0" name="矩形 9">
            <a:extLst>
              <a:ext uri="{FF2B5EF4-FFF2-40B4-BE49-F238E27FC236}">
                <a16:creationId xmlns:a16="http://schemas.microsoft.com/office/drawing/2014/main" id="{22D603B7-6E19-4421-81F5-6611C7A170F4}"/>
              </a:ext>
            </a:extLst>
          </p:cNvPr>
          <p:cNvSpPr/>
          <p:nvPr/>
        </p:nvSpPr>
        <p:spPr>
          <a:xfrm>
            <a:off x="1660156" y="1074807"/>
            <a:ext cx="8871685" cy="1422954"/>
          </a:xfrm>
          <a:prstGeom prst="rect">
            <a:avLst/>
          </a:prstGeom>
        </p:spPr>
        <p:txBody>
          <a:bodyPr wrap="square">
            <a:spAutoFit/>
          </a:bodyPr>
          <a:lstStyle/>
          <a:p>
            <a:pPr indent="457200" algn="just">
              <a:lnSpc>
                <a:spcPct val="150000"/>
              </a:lnSpc>
            </a:pPr>
            <a:r>
              <a:rPr lang="zh-CN" altLang="en-US" sz="2000" dirty="0">
                <a:latin typeface="微软雅黑" panose="020B0503020204020204" pitchFamily="34" charset="-122"/>
                <a:ea typeface="微软雅黑" panose="020B0503020204020204" pitchFamily="34" charset="-122"/>
              </a:rPr>
              <a:t>就是在训练集中数据和标签已知的情况下，输入测试数据，将测试数据的特征与训练集中对应的特征进行相互比较，找到训练集中与之最为相似的前</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个数据，则该测试数据对应的类别就是</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个数据中出现次数最多的那个分类。</a:t>
            </a:r>
          </a:p>
        </p:txBody>
      </p:sp>
      <p:sp>
        <p:nvSpPr>
          <p:cNvPr id="12" name="矩形 11">
            <a:extLst>
              <a:ext uri="{FF2B5EF4-FFF2-40B4-BE49-F238E27FC236}">
                <a16:creationId xmlns:a16="http://schemas.microsoft.com/office/drawing/2014/main" id="{DFFE4FBE-3AAF-4260-A84E-81C872175C3C}"/>
              </a:ext>
            </a:extLst>
          </p:cNvPr>
          <p:cNvSpPr/>
          <p:nvPr/>
        </p:nvSpPr>
        <p:spPr>
          <a:xfrm>
            <a:off x="2271739" y="2956238"/>
            <a:ext cx="7648521" cy="2346283"/>
          </a:xfrm>
          <a:prstGeom prst="rect">
            <a:avLst/>
          </a:prstGeom>
        </p:spPr>
        <p:txBody>
          <a:bodyPr wrap="square">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）计算测试数据与各个训练数据之间的距离；</a:t>
            </a:r>
          </a:p>
          <a:p>
            <a:pPr>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）按照距离的递增关系进行排序；</a:t>
            </a:r>
          </a:p>
          <a:p>
            <a:pPr>
              <a:lnSpc>
                <a:spcPct val="150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）选取距离最小的</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个点；</a:t>
            </a:r>
          </a:p>
          <a:p>
            <a:pPr>
              <a:lnSpc>
                <a:spcPct val="150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）确定前</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个点所在类别的出现频率；</a:t>
            </a:r>
          </a:p>
          <a:p>
            <a:pPr>
              <a:lnSpc>
                <a:spcPct val="150000"/>
              </a:lnSpc>
            </a:pP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）返回前</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个点中出现频率最高的类别作为测试数据的预测分类。</a:t>
            </a:r>
          </a:p>
        </p:txBody>
      </p:sp>
    </p:spTree>
    <p:custDataLst>
      <p:tags r:id="rId1"/>
    </p:custDataLst>
    <p:extLst>
      <p:ext uri="{BB962C8B-B14F-4D97-AF65-F5344CB8AC3E}">
        <p14:creationId xmlns:p14="http://schemas.microsoft.com/office/powerpoint/2010/main" val="253039168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21091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4.6 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介绍</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-python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实现</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pic>
        <p:nvPicPr>
          <p:cNvPr id="11" name="图片 10">
            <a:extLst>
              <a:ext uri="{FF2B5EF4-FFF2-40B4-BE49-F238E27FC236}">
                <a16:creationId xmlns:a16="http://schemas.microsoft.com/office/drawing/2014/main" id="{2FC8F94B-7462-46CA-8AE4-C0EBABEDFFFF}"/>
              </a:ext>
            </a:extLst>
          </p:cNvPr>
          <p:cNvPicPr>
            <a:picLocks noChangeAspect="1"/>
          </p:cNvPicPr>
          <p:nvPr/>
        </p:nvPicPr>
        <p:blipFill>
          <a:blip r:embed="rId6"/>
          <a:stretch>
            <a:fillRect/>
          </a:stretch>
        </p:blipFill>
        <p:spPr>
          <a:xfrm>
            <a:off x="2112884" y="1299655"/>
            <a:ext cx="7974931" cy="5270109"/>
          </a:xfrm>
          <a:prstGeom prst="rect">
            <a:avLst/>
          </a:prstGeom>
        </p:spPr>
      </p:pic>
      <p:sp>
        <p:nvSpPr>
          <p:cNvPr id="16" name="矩形 15">
            <a:extLst>
              <a:ext uri="{FF2B5EF4-FFF2-40B4-BE49-F238E27FC236}">
                <a16:creationId xmlns:a16="http://schemas.microsoft.com/office/drawing/2014/main" id="{D09A200C-03FE-490B-9480-568AEB80E591}"/>
              </a:ext>
            </a:extLst>
          </p:cNvPr>
          <p:cNvSpPr/>
          <p:nvPr/>
        </p:nvSpPr>
        <p:spPr>
          <a:xfrm>
            <a:off x="2611713" y="757790"/>
            <a:ext cx="6968574"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建立一个</a:t>
            </a:r>
            <a:r>
              <a:rPr lang="en-US" altLang="zh-CN" sz="2400" b="1" dirty="0">
                <a:solidFill>
                  <a:srgbClr val="FF0000"/>
                </a:solidFill>
                <a:latin typeface="Microsoft YaHei" panose="020B0503020204020204" pitchFamily="34" charset="-122"/>
                <a:ea typeface="Microsoft YaHei" panose="020B0503020204020204" pitchFamily="34" charset="-122"/>
              </a:rPr>
              <a:t>KNN.py</a:t>
            </a:r>
            <a:r>
              <a:rPr lang="zh-CN" altLang="en-US" sz="2400" b="1" dirty="0">
                <a:solidFill>
                  <a:srgbClr val="FF0000"/>
                </a:solidFill>
                <a:latin typeface="Microsoft YaHei" panose="020B0503020204020204" pitchFamily="34" charset="-122"/>
                <a:ea typeface="Microsoft YaHei" panose="020B0503020204020204" pitchFamily="34" charset="-122"/>
              </a:rPr>
              <a:t>文件对算法的可行性进行验证</a:t>
            </a:r>
          </a:p>
        </p:txBody>
      </p:sp>
    </p:spTree>
    <p:custDataLst>
      <p:tags r:id="rId1"/>
    </p:custDataLst>
    <p:extLst>
      <p:ext uri="{BB962C8B-B14F-4D97-AF65-F5344CB8AC3E}">
        <p14:creationId xmlns:p14="http://schemas.microsoft.com/office/powerpoint/2010/main" val="281295171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698996"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机器学习</a:t>
            </a:r>
          </a:p>
        </p:txBody>
      </p:sp>
      <p:sp>
        <p:nvSpPr>
          <p:cNvPr id="13" name="矩形 12"/>
          <p:cNvSpPr/>
          <p:nvPr/>
        </p:nvSpPr>
        <p:spPr>
          <a:xfrm>
            <a:off x="923365" y="1120205"/>
            <a:ext cx="10623176" cy="2585323"/>
          </a:xfrm>
          <a:prstGeom prst="rect">
            <a:avLst/>
          </a:prstGeom>
        </p:spPr>
        <p:txBody>
          <a:bodyPr wrap="square">
            <a:spAutoFit/>
          </a:bodyPr>
          <a:lstStyle/>
          <a:p>
            <a:pPr indent="304800" algn="just">
              <a:lnSpc>
                <a:spcPct val="150000"/>
              </a:lnSpc>
            </a:pP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要使计算机具有知识，一般有两种方法：</a:t>
            </a:r>
            <a:endPar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一种是由知识工程师将有关的知识归纳、整理，并且表示为计算机可以接受、处理的方式输入计算机；</a:t>
            </a:r>
            <a:endPar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另一种是使计算机本身有获得知识的能力，它可以学习人类已有的知识，并且在实践过程中不断总结、完善，这种方式称为</a:t>
            </a:r>
            <a:r>
              <a:rPr lang="zh-CN" altLang="zh-CN" b="1" u="sng"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机器学习</a:t>
            </a:r>
            <a:r>
              <a:rPr lang="zh-CN"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机器学习就是让计算机能够像人那样自动获取新知识，并在实践中不断地完善自我和增强能力，使得系统在下一次执行同样任务或类似的任务时，会比现在做得更好或效率更高。</a:t>
            </a:r>
            <a:endPar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186953" y="4047257"/>
            <a:ext cx="6096000" cy="1754326"/>
          </a:xfrm>
          <a:prstGeom prst="rect">
            <a:avLst/>
          </a:prstGeom>
        </p:spPr>
        <p:txBody>
          <a:bodyPr>
            <a:spAutoFit/>
          </a:bodyPr>
          <a:lstStyle/>
          <a:p>
            <a:pPr algn="just">
              <a:lnSpc>
                <a:spcPct val="150000"/>
              </a:lnSpc>
            </a:pPr>
            <a:r>
              <a:rPr lang="zh-CN"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机器学习的研究，主要在以下三个方面进行：</a:t>
            </a:r>
            <a:endPar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一是研究人类学习的机理、人脑思维的过程；</a:t>
            </a:r>
            <a:endPar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二是机器学习的方法；</a:t>
            </a:r>
            <a:endPar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buFont typeface="Wingdings" panose="05000000000000000000" pitchFamily="2" charset="2"/>
              <a:buChar char="l"/>
            </a:pPr>
            <a:r>
              <a:rPr lang="zh-CN"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三是建立针对具体任务的学习系统。</a:t>
            </a:r>
            <a:endParaRPr lang="zh-CN" altLang="zh-CN" sz="14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图片 14"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3447616033"/>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21091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4.6 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介绍</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-python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实现</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pic>
        <p:nvPicPr>
          <p:cNvPr id="9" name="图片 8">
            <a:extLst>
              <a:ext uri="{FF2B5EF4-FFF2-40B4-BE49-F238E27FC236}">
                <a16:creationId xmlns:a16="http://schemas.microsoft.com/office/drawing/2014/main" id="{DEC83ADA-B8F6-4DC5-8B3B-0036807DF01F}"/>
              </a:ext>
            </a:extLst>
          </p:cNvPr>
          <p:cNvPicPr>
            <a:picLocks noChangeAspect="1"/>
          </p:cNvPicPr>
          <p:nvPr/>
        </p:nvPicPr>
        <p:blipFill>
          <a:blip r:embed="rId6"/>
          <a:stretch>
            <a:fillRect/>
          </a:stretch>
        </p:blipFill>
        <p:spPr>
          <a:xfrm>
            <a:off x="1471891" y="792468"/>
            <a:ext cx="9248218" cy="5346089"/>
          </a:xfrm>
          <a:prstGeom prst="rect">
            <a:avLst/>
          </a:prstGeom>
        </p:spPr>
      </p:pic>
    </p:spTree>
    <p:custDataLst>
      <p:tags r:id="rId1"/>
    </p:custDataLst>
    <p:extLst>
      <p:ext uri="{BB962C8B-B14F-4D97-AF65-F5344CB8AC3E}">
        <p14:creationId xmlns:p14="http://schemas.microsoft.com/office/powerpoint/2010/main" val="368531982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210914"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4.6 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介绍</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-python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实现</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4" name="矩形 13">
            <a:extLst>
              <a:ext uri="{FF2B5EF4-FFF2-40B4-BE49-F238E27FC236}">
                <a16:creationId xmlns:a16="http://schemas.microsoft.com/office/drawing/2014/main" id="{D5D175D5-0843-4004-9094-058040470567}"/>
              </a:ext>
            </a:extLst>
          </p:cNvPr>
          <p:cNvSpPr/>
          <p:nvPr/>
        </p:nvSpPr>
        <p:spPr>
          <a:xfrm>
            <a:off x="3214442" y="877568"/>
            <a:ext cx="5763116"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接下来，在命令行窗口输入如下代码：</a:t>
            </a:r>
          </a:p>
        </p:txBody>
      </p:sp>
      <p:pic>
        <p:nvPicPr>
          <p:cNvPr id="8" name="图片 7">
            <a:extLst>
              <a:ext uri="{FF2B5EF4-FFF2-40B4-BE49-F238E27FC236}">
                <a16:creationId xmlns:a16="http://schemas.microsoft.com/office/drawing/2014/main" id="{CB731CE2-33D0-4051-9418-5AB84644C9FD}"/>
              </a:ext>
            </a:extLst>
          </p:cNvPr>
          <p:cNvPicPr>
            <a:picLocks noChangeAspect="1"/>
          </p:cNvPicPr>
          <p:nvPr/>
        </p:nvPicPr>
        <p:blipFill>
          <a:blip r:embed="rId6"/>
          <a:stretch>
            <a:fillRect/>
          </a:stretch>
        </p:blipFill>
        <p:spPr>
          <a:xfrm>
            <a:off x="2025789" y="1514450"/>
            <a:ext cx="8140422" cy="4943817"/>
          </a:xfrm>
          <a:prstGeom prst="rect">
            <a:avLst/>
          </a:prstGeom>
        </p:spPr>
      </p:pic>
    </p:spTree>
    <p:custDataLst>
      <p:tags r:id="rId1"/>
    </p:custDataLst>
    <p:extLst>
      <p:ext uri="{BB962C8B-B14F-4D97-AF65-F5344CB8AC3E}">
        <p14:creationId xmlns:p14="http://schemas.microsoft.com/office/powerpoint/2010/main" val="3782074782"/>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2355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4.7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基于</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的手写数字识别实验</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矩形 11">
            <a:extLst>
              <a:ext uri="{FF2B5EF4-FFF2-40B4-BE49-F238E27FC236}">
                <a16:creationId xmlns:a16="http://schemas.microsoft.com/office/drawing/2014/main" id="{F0BD61C3-4D3E-45C1-ACBE-F139DA899E20}"/>
              </a:ext>
            </a:extLst>
          </p:cNvPr>
          <p:cNvSpPr/>
          <p:nvPr/>
        </p:nvSpPr>
        <p:spPr>
          <a:xfrm>
            <a:off x="714501" y="1195059"/>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实验目的</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0E94A74E-A07E-4A5F-97F9-1A68C0774F4F}"/>
              </a:ext>
            </a:extLst>
          </p:cNvPr>
          <p:cNvSpPr/>
          <p:nvPr/>
        </p:nvSpPr>
        <p:spPr>
          <a:xfrm>
            <a:off x="1056302" y="1786153"/>
            <a:ext cx="10079395" cy="830997"/>
          </a:xfrm>
          <a:prstGeom prst="rect">
            <a:avLst/>
          </a:prstGeom>
        </p:spPr>
        <p:txBody>
          <a:bodyPr wrap="square">
            <a:spAutoFit/>
          </a:bodyPr>
          <a:lstStyle/>
          <a:p>
            <a:pPr algn="just"/>
            <a:r>
              <a:rPr lang="zh-CN" altLang="en-US" sz="2400" dirty="0">
                <a:solidFill>
                  <a:srgbClr val="434343"/>
                </a:solidFill>
                <a:latin typeface="华文楷体" panose="02010600040101010101" pitchFamily="2" charset="-122"/>
                <a:ea typeface="华文楷体" panose="02010600040101010101" pitchFamily="2" charset="-122"/>
              </a:rPr>
              <a:t>通过该实验，让学生体会机器学习的过程，理解</a:t>
            </a:r>
            <a:r>
              <a:rPr lang="en-US" altLang="zh-CN" sz="2400" dirty="0">
                <a:solidFill>
                  <a:srgbClr val="434343"/>
                </a:solidFill>
                <a:latin typeface="华文楷体" panose="02010600040101010101" pitchFamily="2" charset="-122"/>
                <a:ea typeface="华文楷体" panose="02010600040101010101" pitchFamily="2" charset="-122"/>
              </a:rPr>
              <a:t>KNN</a:t>
            </a:r>
            <a:r>
              <a:rPr lang="zh-CN" altLang="en-US" sz="2400" dirty="0">
                <a:solidFill>
                  <a:srgbClr val="434343"/>
                </a:solidFill>
                <a:latin typeface="华文楷体" panose="02010600040101010101" pitchFamily="2" charset="-122"/>
                <a:ea typeface="华文楷体" panose="02010600040101010101" pitchFamily="2" charset="-122"/>
              </a:rPr>
              <a:t>算法的原理，掌握用</a:t>
            </a:r>
            <a:r>
              <a:rPr lang="en-US" altLang="zh-CN" sz="2400" dirty="0">
                <a:solidFill>
                  <a:srgbClr val="434343"/>
                </a:solidFill>
                <a:latin typeface="华文楷体" panose="02010600040101010101" pitchFamily="2" charset="-122"/>
                <a:ea typeface="华文楷体" panose="02010600040101010101" pitchFamily="2" charset="-122"/>
              </a:rPr>
              <a:t>python</a:t>
            </a:r>
            <a:r>
              <a:rPr lang="zh-CN" altLang="en-US" sz="2400" dirty="0">
                <a:solidFill>
                  <a:srgbClr val="434343"/>
                </a:solidFill>
                <a:latin typeface="华文楷体" panose="02010600040101010101" pitchFamily="2" charset="-122"/>
                <a:ea typeface="华文楷体" panose="02010600040101010101" pitchFamily="2" charset="-122"/>
              </a:rPr>
              <a:t>进行机器学习的编程实现。</a:t>
            </a:r>
            <a:endParaRPr lang="zh-CN" altLang="en-US" sz="2400" dirty="0">
              <a:latin typeface="华文楷体" panose="02010600040101010101" pitchFamily="2" charset="-122"/>
              <a:ea typeface="华文楷体" panose="02010600040101010101" pitchFamily="2" charset="-122"/>
            </a:endParaRPr>
          </a:p>
        </p:txBody>
      </p:sp>
      <p:sp>
        <p:nvSpPr>
          <p:cNvPr id="15" name="矩形 14">
            <a:extLst>
              <a:ext uri="{FF2B5EF4-FFF2-40B4-BE49-F238E27FC236}">
                <a16:creationId xmlns:a16="http://schemas.microsoft.com/office/drawing/2014/main" id="{249DDAF5-2C92-49A0-839B-3CA7A45E5E0C}"/>
              </a:ext>
            </a:extLst>
          </p:cNvPr>
          <p:cNvSpPr/>
          <p:nvPr/>
        </p:nvSpPr>
        <p:spPr>
          <a:xfrm>
            <a:off x="714501" y="2730171"/>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实验内容</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354E01CE-1C2A-487E-8902-178D46D2F011}"/>
              </a:ext>
            </a:extLst>
          </p:cNvPr>
          <p:cNvSpPr/>
          <p:nvPr/>
        </p:nvSpPr>
        <p:spPr>
          <a:xfrm>
            <a:off x="1056302" y="3223029"/>
            <a:ext cx="10079395" cy="830997"/>
          </a:xfrm>
          <a:prstGeom prst="rect">
            <a:avLst/>
          </a:prstGeom>
        </p:spPr>
        <p:txBody>
          <a:bodyPr wrap="square">
            <a:spAutoFit/>
          </a:bodyPr>
          <a:lstStyle/>
          <a:p>
            <a:pPr algn="just"/>
            <a:r>
              <a:rPr lang="zh-CN" altLang="en-US" sz="2400" dirty="0">
                <a:solidFill>
                  <a:srgbClr val="434343"/>
                </a:solidFill>
                <a:latin typeface="华文楷体" panose="02010600040101010101" pitchFamily="2" charset="-122"/>
                <a:ea typeface="华文楷体" panose="02010600040101010101" pitchFamily="2" charset="-122"/>
              </a:rPr>
              <a:t>现有一些</a:t>
            </a:r>
            <a:r>
              <a:rPr lang="en-US" altLang="zh-CN" sz="2400" dirty="0">
                <a:solidFill>
                  <a:srgbClr val="434343"/>
                </a:solidFill>
                <a:latin typeface="华文楷体" panose="02010600040101010101" pitchFamily="2" charset="-122"/>
                <a:ea typeface="华文楷体" panose="02010600040101010101" pitchFamily="2" charset="-122"/>
              </a:rPr>
              <a:t>90 x 90</a:t>
            </a:r>
            <a:r>
              <a:rPr lang="zh-CN" altLang="en-US" sz="2400" dirty="0">
                <a:solidFill>
                  <a:srgbClr val="434343"/>
                </a:solidFill>
                <a:latin typeface="华文楷体" panose="02010600040101010101" pitchFamily="2" charset="-122"/>
                <a:ea typeface="华文楷体" panose="02010600040101010101" pitchFamily="2" charset="-122"/>
              </a:rPr>
              <a:t>大小的数字</a:t>
            </a:r>
            <a:r>
              <a:rPr lang="en-US" altLang="zh-CN" sz="2400" dirty="0">
                <a:solidFill>
                  <a:srgbClr val="434343"/>
                </a:solidFill>
                <a:latin typeface="华文楷体" panose="02010600040101010101" pitchFamily="2" charset="-122"/>
                <a:ea typeface="华文楷体" panose="02010600040101010101" pitchFamily="2" charset="-122"/>
              </a:rPr>
              <a:t>1~6</a:t>
            </a:r>
            <a:r>
              <a:rPr lang="zh-CN" altLang="en-US" sz="2400" dirty="0">
                <a:solidFill>
                  <a:srgbClr val="434343"/>
                </a:solidFill>
                <a:latin typeface="华文楷体" panose="02010600040101010101" pitchFamily="2" charset="-122"/>
                <a:ea typeface="华文楷体" panose="02010600040101010101" pitchFamily="2" charset="-122"/>
              </a:rPr>
              <a:t>的图像，以这些图像为基础，判断一个手写测试图像是哪个数字</a:t>
            </a:r>
            <a:endParaRPr lang="zh-CN" altLang="en-US" sz="2400" dirty="0">
              <a:latin typeface="华文楷体" panose="02010600040101010101" pitchFamily="2" charset="-122"/>
              <a:ea typeface="华文楷体" panose="02010600040101010101" pitchFamily="2" charset="-122"/>
            </a:endParaRPr>
          </a:p>
        </p:txBody>
      </p:sp>
      <p:sp>
        <p:nvSpPr>
          <p:cNvPr id="18" name="矩形 17">
            <a:extLst>
              <a:ext uri="{FF2B5EF4-FFF2-40B4-BE49-F238E27FC236}">
                <a16:creationId xmlns:a16="http://schemas.microsoft.com/office/drawing/2014/main" id="{2EDFD7AA-923F-40DB-88DD-FA1A85109FE4}"/>
              </a:ext>
            </a:extLst>
          </p:cNvPr>
          <p:cNvSpPr/>
          <p:nvPr/>
        </p:nvSpPr>
        <p:spPr>
          <a:xfrm>
            <a:off x="771508" y="4189752"/>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实验思路</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45AA2546-E536-45A6-8B55-D48C8F5036A0}"/>
              </a:ext>
            </a:extLst>
          </p:cNvPr>
          <p:cNvSpPr/>
          <p:nvPr/>
        </p:nvSpPr>
        <p:spPr>
          <a:xfrm>
            <a:off x="1113309" y="4682610"/>
            <a:ext cx="10079395" cy="1200329"/>
          </a:xfrm>
          <a:prstGeom prst="rect">
            <a:avLst/>
          </a:prstGeom>
        </p:spPr>
        <p:txBody>
          <a:bodyPr wrap="square">
            <a:spAutoFit/>
          </a:bodyPr>
          <a:lstStyle/>
          <a:p>
            <a:pPr algn="just"/>
            <a:r>
              <a:rPr lang="zh-CN" altLang="en-US" sz="2400" dirty="0">
                <a:solidFill>
                  <a:srgbClr val="434343"/>
                </a:solidFill>
                <a:latin typeface="华文楷体" panose="02010600040101010101" pitchFamily="2" charset="-122"/>
                <a:ea typeface="华文楷体" panose="02010600040101010101" pitchFamily="2" charset="-122"/>
              </a:rPr>
              <a:t>将一定数量的各种数字图像转换成整数向量作为训练数据集。将新图像也转换成向量，找到训练数据集中与新图像最接近的</a:t>
            </a:r>
            <a:r>
              <a:rPr lang="en-US" altLang="zh-CN" sz="2400" dirty="0">
                <a:solidFill>
                  <a:srgbClr val="434343"/>
                </a:solidFill>
                <a:latin typeface="华文楷体" panose="02010600040101010101" pitchFamily="2" charset="-122"/>
                <a:ea typeface="华文楷体" panose="02010600040101010101" pitchFamily="2" charset="-122"/>
              </a:rPr>
              <a:t>k</a:t>
            </a:r>
            <a:r>
              <a:rPr lang="zh-CN" altLang="en-US" sz="2400" dirty="0">
                <a:solidFill>
                  <a:srgbClr val="434343"/>
                </a:solidFill>
                <a:latin typeface="华文楷体" panose="02010600040101010101" pitchFamily="2" charset="-122"/>
                <a:ea typeface="华文楷体" panose="02010600040101010101" pitchFamily="2" charset="-122"/>
              </a:rPr>
              <a:t>个数据，从而确定新图像的类别。</a:t>
            </a:r>
            <a:endParaRPr lang="zh-CN" altLang="en-US" sz="2400"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2992426020"/>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2355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4.7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基于</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的手写数字识别实验</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矩形 11">
            <a:extLst>
              <a:ext uri="{FF2B5EF4-FFF2-40B4-BE49-F238E27FC236}">
                <a16:creationId xmlns:a16="http://schemas.microsoft.com/office/drawing/2014/main" id="{F0BD61C3-4D3E-45C1-ACBE-F139DA899E20}"/>
              </a:ext>
            </a:extLst>
          </p:cNvPr>
          <p:cNvSpPr/>
          <p:nvPr/>
        </p:nvSpPr>
        <p:spPr>
          <a:xfrm>
            <a:off x="1035545" y="928889"/>
            <a:ext cx="1454244"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数据集</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EADBCE57-34AD-454B-B6A8-8291CC32218E}"/>
              </a:ext>
            </a:extLst>
          </p:cNvPr>
          <p:cNvPicPr>
            <a:picLocks noChangeAspect="1"/>
          </p:cNvPicPr>
          <p:nvPr/>
        </p:nvPicPr>
        <p:blipFill>
          <a:blip r:embed="rId6"/>
          <a:stretch>
            <a:fillRect/>
          </a:stretch>
        </p:blipFill>
        <p:spPr>
          <a:xfrm>
            <a:off x="1932643" y="1390554"/>
            <a:ext cx="8113933" cy="3040122"/>
          </a:xfrm>
          <a:prstGeom prst="rect">
            <a:avLst/>
          </a:prstGeom>
        </p:spPr>
      </p:pic>
      <p:pic>
        <p:nvPicPr>
          <p:cNvPr id="9" name="图片 8">
            <a:extLst>
              <a:ext uri="{FF2B5EF4-FFF2-40B4-BE49-F238E27FC236}">
                <a16:creationId xmlns:a16="http://schemas.microsoft.com/office/drawing/2014/main" id="{F5A245B2-7DB2-41BF-A8E9-10B581AE5DA0}"/>
              </a:ext>
            </a:extLst>
          </p:cNvPr>
          <p:cNvPicPr>
            <a:picLocks noChangeAspect="1"/>
          </p:cNvPicPr>
          <p:nvPr/>
        </p:nvPicPr>
        <p:blipFill>
          <a:blip r:embed="rId7"/>
          <a:stretch>
            <a:fillRect/>
          </a:stretch>
        </p:blipFill>
        <p:spPr>
          <a:xfrm>
            <a:off x="2489789" y="4770362"/>
            <a:ext cx="7202429" cy="1687905"/>
          </a:xfrm>
          <a:prstGeom prst="rect">
            <a:avLst/>
          </a:prstGeom>
        </p:spPr>
      </p:pic>
    </p:spTree>
    <p:custDataLst>
      <p:tags r:id="rId1"/>
    </p:custDataLst>
    <p:extLst>
      <p:ext uri="{BB962C8B-B14F-4D97-AF65-F5344CB8AC3E}">
        <p14:creationId xmlns:p14="http://schemas.microsoft.com/office/powerpoint/2010/main" val="14268942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2355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4.7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基于</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的手写数字识别实验</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2" name="矩形 11">
            <a:extLst>
              <a:ext uri="{FF2B5EF4-FFF2-40B4-BE49-F238E27FC236}">
                <a16:creationId xmlns:a16="http://schemas.microsoft.com/office/drawing/2014/main" id="{F0BD61C3-4D3E-45C1-ACBE-F139DA899E20}"/>
              </a:ext>
            </a:extLst>
          </p:cNvPr>
          <p:cNvSpPr/>
          <p:nvPr/>
        </p:nvSpPr>
        <p:spPr>
          <a:xfrm>
            <a:off x="2884223" y="1159722"/>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技术路线</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0E94A74E-A07E-4A5F-97F9-1A68C0774F4F}"/>
              </a:ext>
            </a:extLst>
          </p:cNvPr>
          <p:cNvSpPr/>
          <p:nvPr/>
        </p:nvSpPr>
        <p:spPr>
          <a:xfrm>
            <a:off x="2884223" y="1621387"/>
            <a:ext cx="6423553" cy="170155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rgbClr val="434343"/>
                </a:solidFill>
                <a:latin typeface="华文楷体" panose="02010600040101010101" pitchFamily="2" charset="-122"/>
                <a:ea typeface="华文楷体" panose="02010600040101010101" pitchFamily="2" charset="-122"/>
              </a:rPr>
              <a:t>用</a:t>
            </a:r>
            <a:r>
              <a:rPr lang="en-US" altLang="zh-CN" sz="2400" dirty="0" err="1">
                <a:solidFill>
                  <a:srgbClr val="434343"/>
                </a:solidFill>
                <a:latin typeface="华文楷体" panose="02010600040101010101" pitchFamily="2" charset="-122"/>
                <a:ea typeface="华文楷体" panose="02010600040101010101" pitchFamily="2" charset="-122"/>
              </a:rPr>
              <a:t>scikit</a:t>
            </a:r>
            <a:r>
              <a:rPr lang="en-US" altLang="zh-CN" sz="2400" dirty="0">
                <a:solidFill>
                  <a:srgbClr val="434343"/>
                </a:solidFill>
                <a:latin typeface="华文楷体" panose="02010600040101010101" pitchFamily="2" charset="-122"/>
                <a:ea typeface="华文楷体" panose="02010600040101010101" pitchFamily="2" charset="-122"/>
              </a:rPr>
              <a:t>-learn</a:t>
            </a:r>
            <a:r>
              <a:rPr lang="zh-CN" altLang="en-US" sz="2400" dirty="0">
                <a:solidFill>
                  <a:srgbClr val="434343"/>
                </a:solidFill>
                <a:latin typeface="华文楷体" panose="02010600040101010101" pitchFamily="2" charset="-122"/>
                <a:ea typeface="华文楷体" panose="02010600040101010101" pitchFamily="2" charset="-122"/>
              </a:rPr>
              <a:t>机器学习库中的</a:t>
            </a:r>
            <a:r>
              <a:rPr lang="en-US" altLang="zh-CN" sz="2400" dirty="0">
                <a:solidFill>
                  <a:srgbClr val="434343"/>
                </a:solidFill>
                <a:latin typeface="华文楷体" panose="02010600040101010101" pitchFamily="2" charset="-122"/>
                <a:ea typeface="华文楷体" panose="02010600040101010101" pitchFamily="2" charset="-122"/>
              </a:rPr>
              <a:t>KNN</a:t>
            </a:r>
            <a:r>
              <a:rPr lang="zh-CN" altLang="en-US" sz="2400" dirty="0">
                <a:solidFill>
                  <a:srgbClr val="434343"/>
                </a:solidFill>
                <a:latin typeface="华文楷体" panose="02010600040101010101" pitchFamily="2" charset="-122"/>
                <a:ea typeface="华文楷体" panose="02010600040101010101" pitchFamily="2" charset="-122"/>
              </a:rPr>
              <a:t>方法分类。</a:t>
            </a:r>
            <a:endParaRPr lang="en-US" altLang="zh-CN" sz="2400" dirty="0">
              <a:solidFill>
                <a:srgbClr val="434343"/>
              </a:solidFill>
              <a:latin typeface="华文楷体" panose="02010600040101010101" pitchFamily="2" charset="-122"/>
              <a:ea typeface="华文楷体" panose="02010600040101010101" pitchFamily="2" charset="-122"/>
            </a:endParaRPr>
          </a:p>
          <a:p>
            <a:pPr marL="342900" indent="-342900" algn="just">
              <a:lnSpc>
                <a:spcPct val="150000"/>
              </a:lnSpc>
              <a:buFont typeface="Arial" panose="020B0604020202020204" pitchFamily="34" charset="0"/>
              <a:buChar char="•"/>
            </a:pPr>
            <a:r>
              <a:rPr lang="zh-CN" altLang="en-US" sz="2400" dirty="0">
                <a:solidFill>
                  <a:srgbClr val="434343"/>
                </a:solidFill>
                <a:latin typeface="华文楷体" panose="02010600040101010101" pitchFamily="2" charset="-122"/>
                <a:ea typeface="华文楷体" panose="02010600040101010101" pitchFamily="2" charset="-122"/>
              </a:rPr>
              <a:t>用</a:t>
            </a:r>
            <a:r>
              <a:rPr lang="en-US" altLang="zh-CN" sz="2400" dirty="0">
                <a:solidFill>
                  <a:srgbClr val="434343"/>
                </a:solidFill>
                <a:latin typeface="华文楷体" panose="02010600040101010101" pitchFamily="2" charset="-122"/>
                <a:ea typeface="华文楷体" panose="02010600040101010101" pitchFamily="2" charset="-122"/>
              </a:rPr>
              <a:t>pillow</a:t>
            </a:r>
            <a:r>
              <a:rPr lang="zh-CN" altLang="en-US" sz="2400" dirty="0">
                <a:solidFill>
                  <a:srgbClr val="434343"/>
                </a:solidFill>
                <a:latin typeface="华文楷体" panose="02010600040101010101" pitchFamily="2" charset="-122"/>
                <a:ea typeface="华文楷体" panose="02010600040101010101" pitchFamily="2" charset="-122"/>
              </a:rPr>
              <a:t>图像处理库中的函数处理图像。</a:t>
            </a:r>
            <a:endParaRPr lang="en-US" altLang="zh-CN" sz="2400" dirty="0">
              <a:solidFill>
                <a:srgbClr val="434343"/>
              </a:solidFill>
              <a:latin typeface="华文楷体" panose="02010600040101010101" pitchFamily="2" charset="-122"/>
              <a:ea typeface="华文楷体" panose="02010600040101010101" pitchFamily="2" charset="-122"/>
            </a:endParaRPr>
          </a:p>
          <a:p>
            <a:pPr marL="342900" indent="-342900" algn="just">
              <a:lnSpc>
                <a:spcPct val="150000"/>
              </a:lnSpc>
              <a:buFont typeface="Arial" panose="020B0604020202020204" pitchFamily="34" charset="0"/>
              <a:buChar char="•"/>
            </a:pPr>
            <a:r>
              <a:rPr lang="zh-CN" altLang="en-US" sz="2400" dirty="0">
                <a:solidFill>
                  <a:srgbClr val="434343"/>
                </a:solidFill>
                <a:latin typeface="华文楷体" panose="02010600040101010101" pitchFamily="2" charset="-122"/>
                <a:ea typeface="华文楷体" panose="02010600040101010101" pitchFamily="2" charset="-122"/>
              </a:rPr>
              <a:t>用</a:t>
            </a:r>
            <a:r>
              <a:rPr lang="en-US" altLang="zh-CN" sz="2400" dirty="0" err="1">
                <a:solidFill>
                  <a:srgbClr val="434343"/>
                </a:solidFill>
                <a:latin typeface="华文楷体" panose="02010600040101010101" pitchFamily="2" charset="-122"/>
                <a:ea typeface="华文楷体" panose="02010600040101010101" pitchFamily="2" charset="-122"/>
              </a:rPr>
              <a:t>numpy</a:t>
            </a:r>
            <a:r>
              <a:rPr lang="zh-CN" altLang="en-US" sz="2400" dirty="0">
                <a:solidFill>
                  <a:srgbClr val="434343"/>
                </a:solidFill>
                <a:latin typeface="华文楷体" panose="02010600040101010101" pitchFamily="2" charset="-122"/>
                <a:ea typeface="华文楷体" panose="02010600040101010101" pitchFamily="2" charset="-122"/>
              </a:rPr>
              <a:t>数学库中的对象处理向量。</a:t>
            </a:r>
            <a:endParaRPr lang="zh-CN" altLang="en-US" sz="2400" dirty="0">
              <a:latin typeface="华文楷体" panose="02010600040101010101" pitchFamily="2" charset="-122"/>
              <a:ea typeface="华文楷体" panose="02010600040101010101" pitchFamily="2" charset="-122"/>
            </a:endParaRPr>
          </a:p>
        </p:txBody>
      </p:sp>
      <p:sp>
        <p:nvSpPr>
          <p:cNvPr id="20" name="矩形 19">
            <a:extLst>
              <a:ext uri="{FF2B5EF4-FFF2-40B4-BE49-F238E27FC236}">
                <a16:creationId xmlns:a16="http://schemas.microsoft.com/office/drawing/2014/main" id="{D6DAB28D-251D-4F1A-A446-64F3A10653FA}"/>
              </a:ext>
            </a:extLst>
          </p:cNvPr>
          <p:cNvSpPr/>
          <p:nvPr/>
        </p:nvSpPr>
        <p:spPr>
          <a:xfrm>
            <a:off x="2884223" y="3703591"/>
            <a:ext cx="5147563"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准备工作（安装环境和第三方库）</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A316B0BD-AB52-40CB-8B7D-611A64F79B38}"/>
              </a:ext>
            </a:extLst>
          </p:cNvPr>
          <p:cNvSpPr/>
          <p:nvPr/>
        </p:nvSpPr>
        <p:spPr>
          <a:xfrm>
            <a:off x="2884224" y="4165256"/>
            <a:ext cx="3247342" cy="170155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altLang="zh-CN" sz="2400" dirty="0">
                <a:solidFill>
                  <a:srgbClr val="434343"/>
                </a:solidFill>
                <a:latin typeface="华文楷体" panose="02010600040101010101" pitchFamily="2" charset="-122"/>
                <a:ea typeface="华文楷体" panose="02010600040101010101" pitchFamily="2" charset="-122"/>
              </a:rPr>
              <a:t>pip install </a:t>
            </a:r>
            <a:r>
              <a:rPr lang="en-US" altLang="zh-CN" sz="2400" dirty="0" err="1">
                <a:solidFill>
                  <a:srgbClr val="434343"/>
                </a:solidFill>
                <a:latin typeface="华文楷体" panose="02010600040101010101" pitchFamily="2" charset="-122"/>
                <a:ea typeface="华文楷体" panose="02010600040101010101" pitchFamily="2" charset="-122"/>
              </a:rPr>
              <a:t>numpy</a:t>
            </a:r>
            <a:endParaRPr lang="en-US" altLang="zh-CN" sz="2400" dirty="0">
              <a:solidFill>
                <a:srgbClr val="434343"/>
              </a:solidFill>
              <a:latin typeface="华文楷体" panose="02010600040101010101" pitchFamily="2" charset="-122"/>
              <a:ea typeface="华文楷体" panose="02010600040101010101" pitchFamily="2" charset="-122"/>
            </a:endParaRPr>
          </a:p>
          <a:p>
            <a:pPr marL="342900" indent="-342900" algn="just">
              <a:lnSpc>
                <a:spcPct val="150000"/>
              </a:lnSpc>
              <a:buFont typeface="Arial" panose="020B0604020202020204" pitchFamily="34" charset="0"/>
              <a:buChar char="•"/>
            </a:pPr>
            <a:r>
              <a:rPr lang="en-US" altLang="zh-CN" sz="2400" dirty="0">
                <a:solidFill>
                  <a:srgbClr val="434343"/>
                </a:solidFill>
                <a:latin typeface="华文楷体" panose="02010600040101010101" pitchFamily="2" charset="-122"/>
                <a:ea typeface="华文楷体" panose="02010600040101010101" pitchFamily="2" charset="-122"/>
              </a:rPr>
              <a:t>pip install </a:t>
            </a:r>
            <a:r>
              <a:rPr lang="en-US" altLang="zh-CN" sz="2400" dirty="0" err="1">
                <a:solidFill>
                  <a:srgbClr val="434343"/>
                </a:solidFill>
                <a:latin typeface="华文楷体" panose="02010600040101010101" pitchFamily="2" charset="-122"/>
                <a:ea typeface="华文楷体" panose="02010600040101010101" pitchFamily="2" charset="-122"/>
              </a:rPr>
              <a:t>scikit</a:t>
            </a:r>
            <a:r>
              <a:rPr lang="en-US" altLang="zh-CN" sz="2400" dirty="0">
                <a:solidFill>
                  <a:srgbClr val="434343"/>
                </a:solidFill>
                <a:latin typeface="华文楷体" panose="02010600040101010101" pitchFamily="2" charset="-122"/>
                <a:ea typeface="华文楷体" panose="02010600040101010101" pitchFamily="2" charset="-122"/>
              </a:rPr>
              <a:t>-learn  </a:t>
            </a:r>
          </a:p>
          <a:p>
            <a:pPr marL="342900" indent="-342900" algn="just">
              <a:lnSpc>
                <a:spcPct val="150000"/>
              </a:lnSpc>
              <a:buFont typeface="Arial" panose="020B0604020202020204" pitchFamily="34" charset="0"/>
              <a:buChar char="•"/>
            </a:pPr>
            <a:r>
              <a:rPr lang="en-US" altLang="zh-CN" sz="2400" dirty="0">
                <a:solidFill>
                  <a:srgbClr val="434343"/>
                </a:solidFill>
                <a:latin typeface="华文楷体" panose="02010600040101010101" pitchFamily="2" charset="-122"/>
                <a:ea typeface="华文楷体" panose="02010600040101010101" pitchFamily="2" charset="-122"/>
              </a:rPr>
              <a:t>pip3 install pillow</a:t>
            </a:r>
          </a:p>
        </p:txBody>
      </p:sp>
    </p:spTree>
    <p:custDataLst>
      <p:tags r:id="rId1"/>
    </p:custDataLst>
    <p:extLst>
      <p:ext uri="{BB962C8B-B14F-4D97-AF65-F5344CB8AC3E}">
        <p14:creationId xmlns:p14="http://schemas.microsoft.com/office/powerpoint/2010/main" val="385562781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2355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4.7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基于</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的手写数字识别实验</a:t>
            </a:r>
          </a:p>
        </p:txBody>
      </p:sp>
      <p:pic>
        <p:nvPicPr>
          <p:cNvPr id="17" name="图片 16" descr="计教中心logo"/>
          <p:cNvPicPr>
            <a:picLocks noChangeAspect="1"/>
          </p:cNvPicPr>
          <p:nvPr/>
        </p:nvPicPr>
        <p:blipFill>
          <a:blip r:embed="rId6"/>
          <a:stretch>
            <a:fillRect/>
          </a:stretch>
        </p:blipFill>
        <p:spPr>
          <a:xfrm>
            <a:off x="10903585" y="6058535"/>
            <a:ext cx="1288415" cy="799465"/>
          </a:xfrm>
          <a:prstGeom prst="rect">
            <a:avLst/>
          </a:prstGeom>
        </p:spPr>
      </p:pic>
      <p:sp>
        <p:nvSpPr>
          <p:cNvPr id="12" name="矩形 11">
            <a:extLst>
              <a:ext uri="{FF2B5EF4-FFF2-40B4-BE49-F238E27FC236}">
                <a16:creationId xmlns:a16="http://schemas.microsoft.com/office/drawing/2014/main" id="{F0BD61C3-4D3E-45C1-ACBE-F139DA899E20}"/>
              </a:ext>
            </a:extLst>
          </p:cNvPr>
          <p:cNvSpPr/>
          <p:nvPr/>
        </p:nvSpPr>
        <p:spPr>
          <a:xfrm>
            <a:off x="1105118" y="698057"/>
            <a:ext cx="2256323" cy="461665"/>
          </a:xfrm>
          <a:prstGeom prst="rect">
            <a:avLst/>
          </a:prstGeom>
        </p:spPr>
        <p:txBody>
          <a:bodyPr wrap="none">
            <a:spAutoFit/>
          </a:bodyPr>
          <a:lstStyle/>
          <a:p>
            <a:pPr marL="342900" indent="-342900">
              <a:buFont typeface="Wingdings" panose="05000000000000000000" pitchFamily="2" charset="2"/>
              <a:buChar char="Ø"/>
            </a:pPr>
            <a:r>
              <a:rPr lang="en-US" altLang="zh-CN" sz="2400" b="1" dirty="0">
                <a:solidFill>
                  <a:srgbClr val="FF0000"/>
                </a:solidFill>
                <a:latin typeface="Microsoft YaHei" panose="020B0503020204020204" pitchFamily="34" charset="-122"/>
                <a:ea typeface="Microsoft YaHei" panose="020B0503020204020204" pitchFamily="34" charset="-122"/>
              </a:rPr>
              <a:t>Python</a:t>
            </a:r>
            <a:r>
              <a:rPr lang="zh-CN" altLang="en-US" sz="2400" b="1" dirty="0">
                <a:solidFill>
                  <a:srgbClr val="FF0000"/>
                </a:solidFill>
                <a:latin typeface="Microsoft YaHei" panose="020B0503020204020204" pitchFamily="34" charset="-122"/>
                <a:ea typeface="Microsoft YaHei" panose="020B0503020204020204" pitchFamily="34" charset="-122"/>
              </a:rPr>
              <a:t>实现</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graphicFrame>
        <p:nvGraphicFramePr>
          <p:cNvPr id="9" name="对象 8">
            <a:extLst>
              <a:ext uri="{FF2B5EF4-FFF2-40B4-BE49-F238E27FC236}">
                <a16:creationId xmlns:a16="http://schemas.microsoft.com/office/drawing/2014/main" id="{010FDBF0-B92B-4A17-84B7-F393D8C8813D}"/>
              </a:ext>
            </a:extLst>
          </p:cNvPr>
          <p:cNvGraphicFramePr>
            <a:graphicFrameLocks noChangeAspect="1"/>
          </p:cNvGraphicFramePr>
          <p:nvPr>
            <p:extLst>
              <p:ext uri="{D42A27DB-BD31-4B8C-83A1-F6EECF244321}">
                <p14:modId xmlns:p14="http://schemas.microsoft.com/office/powerpoint/2010/main" val="471949641"/>
              </p:ext>
            </p:extLst>
          </p:nvPr>
        </p:nvGraphicFramePr>
        <p:xfrm>
          <a:off x="1182757" y="1231510"/>
          <a:ext cx="7241470" cy="1302024"/>
        </p:xfrm>
        <a:graphic>
          <a:graphicData uri="http://schemas.openxmlformats.org/presentationml/2006/ole">
            <mc:AlternateContent xmlns:mc="http://schemas.openxmlformats.org/markup-compatibility/2006">
              <mc:Choice xmlns:v="urn:schemas-microsoft-com:vml" Requires="v">
                <p:oleObj spid="_x0000_s1085" r:id="rId7" imgW="7315200" imgH="914400" progId="Unknown">
                  <p:embed/>
                </p:oleObj>
              </mc:Choice>
              <mc:Fallback>
                <p:oleObj r:id="rId7" imgW="7315200" imgH="914400" progId="Unknown">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2757" y="1231510"/>
                        <a:ext cx="7241470" cy="1302024"/>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A149FC35-1734-4CA5-B5BA-AD7A377D254A}"/>
              </a:ext>
            </a:extLst>
          </p:cNvPr>
          <p:cNvGraphicFramePr>
            <a:graphicFrameLocks noChangeAspect="1"/>
          </p:cNvGraphicFramePr>
          <p:nvPr>
            <p:extLst>
              <p:ext uri="{D42A27DB-BD31-4B8C-83A1-F6EECF244321}">
                <p14:modId xmlns:p14="http://schemas.microsoft.com/office/powerpoint/2010/main" val="2276218925"/>
              </p:ext>
            </p:extLst>
          </p:nvPr>
        </p:nvGraphicFramePr>
        <p:xfrm>
          <a:off x="1182757" y="2483473"/>
          <a:ext cx="7631969" cy="1518863"/>
        </p:xfrm>
        <a:graphic>
          <a:graphicData uri="http://schemas.openxmlformats.org/presentationml/2006/ole">
            <mc:AlternateContent xmlns:mc="http://schemas.openxmlformats.org/markup-compatibility/2006">
              <mc:Choice xmlns:v="urn:schemas-microsoft-com:vml" Requires="v">
                <p:oleObj spid="_x0000_s1086" r:id="rId9" imgW="9144000" imgH="1828800" progId="Unknown">
                  <p:embed/>
                </p:oleObj>
              </mc:Choice>
              <mc:Fallback>
                <p:oleObj r:id="rId9" imgW="9144000" imgH="1828800" progId="Unknown">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2757" y="2483473"/>
                        <a:ext cx="7631969" cy="1518863"/>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5778169A-2395-451A-A74C-97DE1FC83270}"/>
              </a:ext>
            </a:extLst>
          </p:cNvPr>
          <p:cNvGraphicFramePr>
            <a:graphicFrameLocks noChangeAspect="1"/>
          </p:cNvGraphicFramePr>
          <p:nvPr>
            <p:extLst>
              <p:ext uri="{D42A27DB-BD31-4B8C-83A1-F6EECF244321}">
                <p14:modId xmlns:p14="http://schemas.microsoft.com/office/powerpoint/2010/main" val="4294245120"/>
              </p:ext>
            </p:extLst>
          </p:nvPr>
        </p:nvGraphicFramePr>
        <p:xfrm>
          <a:off x="1182757" y="4038876"/>
          <a:ext cx="6722866" cy="2244177"/>
        </p:xfrm>
        <a:graphic>
          <a:graphicData uri="http://schemas.openxmlformats.org/presentationml/2006/ole">
            <mc:AlternateContent xmlns:mc="http://schemas.openxmlformats.org/markup-compatibility/2006">
              <mc:Choice xmlns:v="urn:schemas-microsoft-com:vml" Requires="v">
                <p:oleObj spid="_x0000_s1087" r:id="rId11" imgW="8229600" imgH="2743200" progId="Unknown">
                  <p:embed/>
                </p:oleObj>
              </mc:Choice>
              <mc:Fallback>
                <p:oleObj r:id="rId11" imgW="8229600" imgH="2743200" progId="Unknown">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2757" y="4038876"/>
                        <a:ext cx="6722866" cy="2244177"/>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59409597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2355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4.7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基于</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的手写数字识别实验</a:t>
            </a:r>
          </a:p>
        </p:txBody>
      </p:sp>
      <p:pic>
        <p:nvPicPr>
          <p:cNvPr id="17" name="图片 16" descr="计教中心logo"/>
          <p:cNvPicPr>
            <a:picLocks noChangeAspect="1"/>
          </p:cNvPicPr>
          <p:nvPr/>
        </p:nvPicPr>
        <p:blipFill>
          <a:blip r:embed="rId6"/>
          <a:stretch>
            <a:fillRect/>
          </a:stretch>
        </p:blipFill>
        <p:spPr>
          <a:xfrm>
            <a:off x="10903585" y="6058535"/>
            <a:ext cx="1288415" cy="799465"/>
          </a:xfrm>
          <a:prstGeom prst="rect">
            <a:avLst/>
          </a:prstGeom>
        </p:spPr>
      </p:pic>
      <p:sp>
        <p:nvSpPr>
          <p:cNvPr id="12" name="矩形 11">
            <a:extLst>
              <a:ext uri="{FF2B5EF4-FFF2-40B4-BE49-F238E27FC236}">
                <a16:creationId xmlns:a16="http://schemas.microsoft.com/office/drawing/2014/main" id="{F0BD61C3-4D3E-45C1-ACBE-F139DA899E20}"/>
              </a:ext>
            </a:extLst>
          </p:cNvPr>
          <p:cNvSpPr/>
          <p:nvPr/>
        </p:nvSpPr>
        <p:spPr>
          <a:xfrm>
            <a:off x="1105118" y="698057"/>
            <a:ext cx="2256323" cy="461665"/>
          </a:xfrm>
          <a:prstGeom prst="rect">
            <a:avLst/>
          </a:prstGeom>
        </p:spPr>
        <p:txBody>
          <a:bodyPr wrap="none">
            <a:spAutoFit/>
          </a:bodyPr>
          <a:lstStyle/>
          <a:p>
            <a:pPr marL="342900" indent="-342900">
              <a:buFont typeface="Wingdings" panose="05000000000000000000" pitchFamily="2" charset="2"/>
              <a:buChar char="Ø"/>
            </a:pPr>
            <a:r>
              <a:rPr lang="en-US" altLang="zh-CN" sz="2400" b="1" dirty="0">
                <a:solidFill>
                  <a:srgbClr val="FF0000"/>
                </a:solidFill>
                <a:latin typeface="Microsoft YaHei" panose="020B0503020204020204" pitchFamily="34" charset="-122"/>
                <a:ea typeface="Microsoft YaHei" panose="020B0503020204020204" pitchFamily="34" charset="-122"/>
              </a:rPr>
              <a:t>Python</a:t>
            </a:r>
            <a:r>
              <a:rPr lang="zh-CN" altLang="en-US" sz="2400" b="1" dirty="0">
                <a:solidFill>
                  <a:srgbClr val="FF0000"/>
                </a:solidFill>
                <a:latin typeface="Microsoft YaHei" panose="020B0503020204020204" pitchFamily="34" charset="-122"/>
                <a:ea typeface="Microsoft YaHei" panose="020B0503020204020204" pitchFamily="34" charset="-122"/>
              </a:rPr>
              <a:t>实现</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graphicFrame>
        <p:nvGraphicFramePr>
          <p:cNvPr id="10" name="对象 9">
            <a:extLst>
              <a:ext uri="{FF2B5EF4-FFF2-40B4-BE49-F238E27FC236}">
                <a16:creationId xmlns:a16="http://schemas.microsoft.com/office/drawing/2014/main" id="{4396692B-B6D2-4072-9F8F-F9BF6036C965}"/>
              </a:ext>
            </a:extLst>
          </p:cNvPr>
          <p:cNvGraphicFramePr>
            <a:graphicFrameLocks noChangeAspect="1"/>
          </p:cNvGraphicFramePr>
          <p:nvPr>
            <p:extLst>
              <p:ext uri="{D42A27DB-BD31-4B8C-83A1-F6EECF244321}">
                <p14:modId xmlns:p14="http://schemas.microsoft.com/office/powerpoint/2010/main" val="902995537"/>
              </p:ext>
            </p:extLst>
          </p:nvPr>
        </p:nvGraphicFramePr>
        <p:xfrm>
          <a:off x="876415" y="1765720"/>
          <a:ext cx="10439170" cy="2748740"/>
        </p:xfrm>
        <a:graphic>
          <a:graphicData uri="http://schemas.openxmlformats.org/presentationml/2006/ole">
            <mc:AlternateContent xmlns:mc="http://schemas.openxmlformats.org/markup-compatibility/2006">
              <mc:Choice xmlns:v="urn:schemas-microsoft-com:vml" Requires="v">
                <p:oleObj spid="_x0000_s2069" r:id="rId7" imgW="10972800" imgH="2743200" progId="Unknown">
                  <p:embed/>
                </p:oleObj>
              </mc:Choice>
              <mc:Fallback>
                <p:oleObj r:id="rId7" imgW="10972800" imgH="2743200" progId="Unknown">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415" y="1765720"/>
                        <a:ext cx="10439170" cy="2748740"/>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A424175D-031A-4622-9FA6-2CF8D1CB42AF}"/>
              </a:ext>
            </a:extLst>
          </p:cNvPr>
          <p:cNvSpPr/>
          <p:nvPr/>
        </p:nvSpPr>
        <p:spPr>
          <a:xfrm>
            <a:off x="6216719" y="2723318"/>
            <a:ext cx="4994620" cy="400110"/>
          </a:xfrm>
          <a:prstGeom prst="rect">
            <a:avLst/>
          </a:prstGeom>
        </p:spPr>
        <p:txBody>
          <a:bodyPr wrap="square">
            <a:spAutoFit/>
          </a:bodyPr>
          <a:lstStyle/>
          <a:p>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（这里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KNeighborsClassi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表示取</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k=6</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Tree>
    <p:custDataLst>
      <p:tags r:id="rId2"/>
    </p:custDataLst>
    <p:extLst>
      <p:ext uri="{BB962C8B-B14F-4D97-AF65-F5344CB8AC3E}">
        <p14:creationId xmlns:p14="http://schemas.microsoft.com/office/powerpoint/2010/main" val="2775981425"/>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2355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4.7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基于</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的手写数字识别实验</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4" name="矩形 13">
            <a:extLst>
              <a:ext uri="{FF2B5EF4-FFF2-40B4-BE49-F238E27FC236}">
                <a16:creationId xmlns:a16="http://schemas.microsoft.com/office/drawing/2014/main" id="{F6FE9913-30A4-46E1-948B-5089AF4A25F1}"/>
              </a:ext>
            </a:extLst>
          </p:cNvPr>
          <p:cNvSpPr/>
          <p:nvPr/>
        </p:nvSpPr>
        <p:spPr>
          <a:xfrm>
            <a:off x="1105118" y="895943"/>
            <a:ext cx="2069797"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FF0000"/>
                </a:solidFill>
                <a:latin typeface="Microsoft YaHei" panose="020B0503020204020204" pitchFamily="34" charset="-122"/>
                <a:ea typeface="Microsoft YaHei" panose="020B0503020204020204" pitchFamily="34" charset="-122"/>
              </a:rPr>
              <a:t>实验环境：</a:t>
            </a:r>
            <a:endParaRPr lang="zh-CN" altLang="en-US" sz="2400" b="1" i="0" dirty="0">
              <a:solidFill>
                <a:srgbClr val="FF0000"/>
              </a:solidFill>
              <a:effectLst/>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AB32C643-CEA7-4A24-992C-8E6D6E6EF86D}"/>
              </a:ext>
            </a:extLst>
          </p:cNvPr>
          <p:cNvSpPr/>
          <p:nvPr/>
        </p:nvSpPr>
        <p:spPr>
          <a:xfrm>
            <a:off x="2337599" y="1603927"/>
            <a:ext cx="7516801"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阿里天池</a:t>
            </a:r>
            <a:r>
              <a:rPr lang="en-US" altLang="zh-CN" sz="2000" b="1" dirty="0">
                <a:solidFill>
                  <a:srgbClr val="FF0000"/>
                </a:solidFill>
                <a:latin typeface="微软雅黑" panose="020B0503020204020204" pitchFamily="34" charset="-122"/>
                <a:ea typeface="微软雅黑" panose="020B0503020204020204" pitchFamily="34" charset="-122"/>
              </a:rPr>
              <a:t>AI</a:t>
            </a:r>
            <a:r>
              <a:rPr lang="zh-CN" altLang="en-US" sz="2000" b="1" dirty="0">
                <a:solidFill>
                  <a:srgbClr val="FF0000"/>
                </a:solidFill>
                <a:latin typeface="微软雅黑" panose="020B0503020204020204" pitchFamily="34" charset="-122"/>
                <a:ea typeface="微软雅黑" panose="020B0503020204020204" pitchFamily="34" charset="-122"/>
              </a:rPr>
              <a:t>实训平台：</a:t>
            </a:r>
            <a:r>
              <a:rPr lang="en-US" altLang="zh-CN" sz="2000" b="1" dirty="0">
                <a:latin typeface="微软雅黑" panose="020B0503020204020204" pitchFamily="34" charset="-122"/>
                <a:ea typeface="微软雅黑" panose="020B0503020204020204" pitchFamily="34" charset="-122"/>
              </a:rPr>
              <a:t>https://tianchi.aliyun.com/education</a:t>
            </a:r>
            <a:endParaRPr lang="zh-CN" altLang="en-US" sz="2000" b="1"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5A1F2881-240D-4E32-B8C5-1F8A255BE44D}"/>
              </a:ext>
            </a:extLst>
          </p:cNvPr>
          <p:cNvPicPr>
            <a:picLocks noChangeAspect="1"/>
          </p:cNvPicPr>
          <p:nvPr/>
        </p:nvPicPr>
        <p:blipFill>
          <a:blip r:embed="rId6"/>
          <a:stretch>
            <a:fillRect/>
          </a:stretch>
        </p:blipFill>
        <p:spPr>
          <a:xfrm>
            <a:off x="2178098" y="2250312"/>
            <a:ext cx="7868478" cy="4318676"/>
          </a:xfrm>
          <a:prstGeom prst="rect">
            <a:avLst/>
          </a:prstGeom>
        </p:spPr>
      </p:pic>
      <p:sp>
        <p:nvSpPr>
          <p:cNvPr id="15" name="矩形 14">
            <a:extLst>
              <a:ext uri="{FF2B5EF4-FFF2-40B4-BE49-F238E27FC236}">
                <a16:creationId xmlns:a16="http://schemas.microsoft.com/office/drawing/2014/main" id="{67BE1747-DC8A-4A8C-9249-D9B101083485}"/>
              </a:ext>
            </a:extLst>
          </p:cNvPr>
          <p:cNvSpPr/>
          <p:nvPr/>
        </p:nvSpPr>
        <p:spPr>
          <a:xfrm>
            <a:off x="6430617" y="5943600"/>
            <a:ext cx="874644" cy="53671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347288747"/>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2355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4.7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基于</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的手写数字识别实验</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0" name="矩形 9">
            <a:extLst>
              <a:ext uri="{FF2B5EF4-FFF2-40B4-BE49-F238E27FC236}">
                <a16:creationId xmlns:a16="http://schemas.microsoft.com/office/drawing/2014/main" id="{AB32C643-CEA7-4A24-992C-8E6D6E6EF86D}"/>
              </a:ext>
            </a:extLst>
          </p:cNvPr>
          <p:cNvSpPr/>
          <p:nvPr/>
        </p:nvSpPr>
        <p:spPr>
          <a:xfrm>
            <a:off x="744214" y="1233191"/>
            <a:ext cx="10703571"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注册并验证后，在课程广场中加入到相应的课程中：西安交通大学大学计算机</a:t>
            </a:r>
            <a:r>
              <a:rPr lang="en-US" altLang="zh-CN" sz="2000" b="1" dirty="0">
                <a:solidFill>
                  <a:srgbClr val="FF0000"/>
                </a:solidFill>
                <a:latin typeface="微软雅黑" panose="020B0503020204020204" pitchFamily="34" charset="-122"/>
                <a:ea typeface="微软雅黑" panose="020B0503020204020204" pitchFamily="34" charset="-122"/>
              </a:rPr>
              <a:t>III</a:t>
            </a:r>
            <a:r>
              <a:rPr lang="zh-CN" altLang="en-US" sz="2000" b="1" dirty="0">
                <a:solidFill>
                  <a:srgbClr val="FF0000"/>
                </a:solidFill>
                <a:latin typeface="微软雅黑" panose="020B0503020204020204" pitchFamily="34" charset="-122"/>
                <a:ea typeface="微软雅黑" panose="020B0503020204020204" pitchFamily="34" charset="-122"/>
              </a:rPr>
              <a:t>机器学习实验</a:t>
            </a:r>
            <a:endParaRPr lang="zh-CN" altLang="en-US" sz="2000" b="1"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B31D200E-1AAD-419C-AC27-ACF85B340936}"/>
              </a:ext>
            </a:extLst>
          </p:cNvPr>
          <p:cNvPicPr/>
          <p:nvPr/>
        </p:nvPicPr>
        <p:blipFill>
          <a:blip r:embed="rId6"/>
          <a:stretch>
            <a:fillRect/>
          </a:stretch>
        </p:blipFill>
        <p:spPr>
          <a:xfrm>
            <a:off x="2035879" y="2113556"/>
            <a:ext cx="8120242" cy="3780473"/>
          </a:xfrm>
          <a:prstGeom prst="rect">
            <a:avLst/>
          </a:prstGeom>
        </p:spPr>
      </p:pic>
    </p:spTree>
    <p:custDataLst>
      <p:tags r:id="rId1"/>
    </p:custDataLst>
    <p:extLst>
      <p:ext uri="{BB962C8B-B14F-4D97-AF65-F5344CB8AC3E}">
        <p14:creationId xmlns:p14="http://schemas.microsoft.com/office/powerpoint/2010/main" val="561491093"/>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714501"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423553" cy="584775"/>
          </a:xfrm>
          <a:prstGeom prst="rect">
            <a:avLst/>
          </a:prstGeom>
          <a:noFill/>
        </p:spPr>
        <p:txBody>
          <a:bodyPr wrap="none" rtlCol="0">
            <a:spAutoFit/>
          </a:bodyPr>
          <a:lstStyle/>
          <a:p>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4.7 </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基于</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KNN</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的手写数字识别实验</a:t>
            </a:r>
          </a:p>
        </p:txBody>
      </p:sp>
      <p:pic>
        <p:nvPicPr>
          <p:cNvPr id="17" name="图片 16" descr="计教中心logo"/>
          <p:cNvPicPr>
            <a:picLocks noChangeAspect="1"/>
          </p:cNvPicPr>
          <p:nvPr/>
        </p:nvPicPr>
        <p:blipFill>
          <a:blip r:embed="rId5"/>
          <a:stretch>
            <a:fillRect/>
          </a:stretch>
        </p:blipFill>
        <p:spPr>
          <a:xfrm>
            <a:off x="10903585" y="6058535"/>
            <a:ext cx="1288415" cy="799465"/>
          </a:xfrm>
          <a:prstGeom prst="rect">
            <a:avLst/>
          </a:prstGeom>
        </p:spPr>
      </p:pic>
      <p:sp>
        <p:nvSpPr>
          <p:cNvPr id="10" name="矩形 9">
            <a:extLst>
              <a:ext uri="{FF2B5EF4-FFF2-40B4-BE49-F238E27FC236}">
                <a16:creationId xmlns:a16="http://schemas.microsoft.com/office/drawing/2014/main" id="{AB32C643-CEA7-4A24-992C-8E6D6E6EF86D}"/>
              </a:ext>
            </a:extLst>
          </p:cNvPr>
          <p:cNvSpPr/>
          <p:nvPr/>
        </p:nvSpPr>
        <p:spPr>
          <a:xfrm>
            <a:off x="2541180" y="990197"/>
            <a:ext cx="7109639" cy="400110"/>
          </a:xfrm>
          <a:prstGeom prst="rect">
            <a:avLst/>
          </a:prstGeom>
        </p:spPr>
        <p:txBody>
          <a:bodyPr wrap="none">
            <a:spAutoFit/>
          </a:bodyPr>
          <a:lstStyle/>
          <a:p>
            <a:r>
              <a:rPr lang="zh-CN" altLang="en-US" sz="2000" b="1" dirty="0">
                <a:solidFill>
                  <a:srgbClr val="FF0000"/>
                </a:solidFill>
                <a:latin typeface="微软雅黑" panose="020B0503020204020204" pitchFamily="34" charset="-122"/>
                <a:ea typeface="微软雅黑" panose="020B0503020204020204" pitchFamily="34" charset="-122"/>
              </a:rPr>
              <a:t>查看相关课件和实验指导书，按要求进行实验并提交实验报告</a:t>
            </a:r>
            <a:endParaRPr lang="zh-CN" altLang="en-US" sz="2000" b="1"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B14F7960-292C-4333-88E7-0CE8957F5FC8}"/>
              </a:ext>
            </a:extLst>
          </p:cNvPr>
          <p:cNvPicPr>
            <a:picLocks noChangeAspect="1"/>
          </p:cNvPicPr>
          <p:nvPr/>
        </p:nvPicPr>
        <p:blipFill>
          <a:blip r:embed="rId6"/>
          <a:stretch>
            <a:fillRect/>
          </a:stretch>
        </p:blipFill>
        <p:spPr>
          <a:xfrm>
            <a:off x="3241310" y="1575331"/>
            <a:ext cx="5709379" cy="5062271"/>
          </a:xfrm>
          <a:prstGeom prst="rect">
            <a:avLst/>
          </a:prstGeom>
        </p:spPr>
      </p:pic>
    </p:spTree>
    <p:custDataLst>
      <p:tags r:id="rId1"/>
    </p:custDataLst>
    <p:extLst>
      <p:ext uri="{BB962C8B-B14F-4D97-AF65-F5344CB8AC3E}">
        <p14:creationId xmlns:p14="http://schemas.microsoft.com/office/powerpoint/2010/main" val="3762370164"/>
      </p:ext>
    </p:extLst>
  </p:cSld>
  <p:clrMapOvr>
    <a:masterClrMapping/>
  </p:clrMapOvr>
  <mc:AlternateContent xmlns:mc="http://schemas.openxmlformats.org/markup-compatibility/2006" xmlns:p14="http://schemas.microsoft.com/office/powerpoint/2010/main">
    <mc:Choice Requires="p14">
      <p:transition p14:dur="10" advTm="48968"/>
    </mc:Choice>
    <mc:Fallback xmlns="">
      <p:transition advTm="4896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7750840"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知识发现和数据挖掘</a:t>
            </a:r>
          </a:p>
        </p:txBody>
      </p:sp>
      <p:sp>
        <p:nvSpPr>
          <p:cNvPr id="16" name="矩形 15"/>
          <p:cNvSpPr/>
          <p:nvPr/>
        </p:nvSpPr>
        <p:spPr>
          <a:xfrm>
            <a:off x="941295" y="886056"/>
            <a:ext cx="10165977" cy="1754326"/>
          </a:xfrm>
          <a:prstGeom prst="rect">
            <a:avLst/>
          </a:prstGeom>
        </p:spPr>
        <p:txBody>
          <a:bodyPr wrap="square">
            <a:spAutoFit/>
          </a:bodyPr>
          <a:lstStyle/>
          <a:p>
            <a:pPr indent="457200" algn="just">
              <a:lnSpc>
                <a:spcPct val="150000"/>
              </a:lnSpc>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如何从大量数据中挖掘出有用的信息（模式）和知识（规律）来指导工作、生产、运营和销售策略，挖掘出科学数据中的未知规律，已成为人类迫切需要解决的问题。因此．知识发现（</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Knowledge Discovery in Data Base</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KDD</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）和数据挖掘（</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Data Mining</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DM</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）已成为当今计算机领域研究的热点之一。</a:t>
            </a:r>
            <a:endPar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4697506" y="4831994"/>
            <a:ext cx="6096000" cy="1338828"/>
          </a:xfrm>
          <a:prstGeom prst="rect">
            <a:avLst/>
          </a:prstGeom>
        </p:spPr>
        <p:txBody>
          <a:bodyPr>
            <a:spAutoFit/>
          </a:bodyPr>
          <a:lstStyle/>
          <a:p>
            <a:pPr indent="457200" algn="just">
              <a:lnSpc>
                <a:spcPct val="150000"/>
              </a:lnSpc>
            </a:pP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DM</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被认为是</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KDD</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过程中的一个特定步骤，它用专门的算法从数据中抽取模式，再根据这些模式找出对应的规律。</a:t>
            </a:r>
          </a:p>
        </p:txBody>
      </p:sp>
      <p:sp>
        <p:nvSpPr>
          <p:cNvPr id="18" name="矩形 17"/>
          <p:cNvSpPr/>
          <p:nvPr/>
        </p:nvSpPr>
        <p:spPr>
          <a:xfrm>
            <a:off x="941294" y="2587804"/>
            <a:ext cx="10165978" cy="3831818"/>
          </a:xfrm>
          <a:prstGeom prst="rect">
            <a:avLst/>
          </a:prstGeom>
        </p:spPr>
        <p:txBody>
          <a:bodyPr wrap="square">
            <a:spAutoFit/>
          </a:bodyPr>
          <a:lstStyle/>
          <a:p>
            <a:pPr indent="457200" algn="just">
              <a:lnSpc>
                <a:spcPct val="150000"/>
              </a:lnSpc>
            </a:pP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KDD</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被认为是从大量数据中发现知识的整个过程，其目的就是提取可信的、新颖的、有用的并能被人理解的模式。</a:t>
            </a:r>
            <a:endPar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）学习某个应用领域的知识；</a:t>
            </a:r>
          </a:p>
          <a:p>
            <a:pPr indent="457200" algn="just">
              <a:lnSpc>
                <a:spcPct val="150000"/>
              </a:lnSpc>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）建立一个目标集；</a:t>
            </a:r>
          </a:p>
          <a:p>
            <a:pPr indent="457200" algn="just">
              <a:lnSpc>
                <a:spcPct val="150000"/>
              </a:lnSpc>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）数据清理和处理；</a:t>
            </a:r>
          </a:p>
          <a:p>
            <a:pPr indent="457200" algn="just">
              <a:lnSpc>
                <a:spcPct val="150000"/>
              </a:lnSpc>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）数据转换：</a:t>
            </a:r>
          </a:p>
          <a:p>
            <a:pPr indent="457200" algn="just">
              <a:lnSpc>
                <a:spcPct val="150000"/>
              </a:lnSpc>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）选定数据挖掘算法；</a:t>
            </a:r>
          </a:p>
          <a:p>
            <a:pPr indent="457200" algn="just">
              <a:lnSpc>
                <a:spcPct val="150000"/>
              </a:lnSpc>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）模式解释；</a:t>
            </a:r>
          </a:p>
          <a:p>
            <a:pPr indent="457200" algn="just">
              <a:lnSpc>
                <a:spcPct val="150000"/>
              </a:lnSpc>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）评价知识。</a:t>
            </a:r>
            <a:endParaRPr lang="en-US" altLang="zh-CN"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9" name="图片 18"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838168094"/>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4286269" y="2705725"/>
            <a:ext cx="5828691" cy="1446550"/>
          </a:xfrm>
          <a:prstGeom prst="rect">
            <a:avLst/>
          </a:prstGeom>
          <a:noFill/>
        </p:spPr>
        <p:txBody>
          <a:bodyPr wrap="square" rtlCol="0">
            <a:spAutoFit/>
          </a:bodyPr>
          <a:lstStyle/>
          <a:p>
            <a:pPr algn="just"/>
            <a:r>
              <a:rPr lang="en-US" altLang="zh-CN" sz="8800" b="1" dirty="0">
                <a:solidFill>
                  <a:srgbClr val="FF0000"/>
                </a:solidFill>
                <a:latin typeface="微软雅黑" panose="020B0503020204020204" pitchFamily="34" charset="-122"/>
                <a:ea typeface="微软雅黑" panose="020B0503020204020204" pitchFamily="34" charset="-122"/>
              </a:rPr>
              <a:t>The End</a:t>
            </a:r>
            <a:r>
              <a:rPr lang="zh-CN" altLang="en-US" sz="8800" b="1" dirty="0">
                <a:solidFill>
                  <a:srgbClr val="FF0000"/>
                </a:solidFill>
                <a:latin typeface="微软雅黑" panose="020B0503020204020204" pitchFamily="34" charset="-122"/>
                <a:ea typeface="微软雅黑" panose="020B0503020204020204" pitchFamily="34" charset="-122"/>
              </a:rPr>
              <a:t>！</a:t>
            </a:r>
          </a:p>
        </p:txBody>
      </p:sp>
      <p:grpSp>
        <p:nvGrpSpPr>
          <p:cNvPr id="4" name="组合 3"/>
          <p:cNvGrpSpPr/>
          <p:nvPr/>
        </p:nvGrpSpPr>
        <p:grpSpPr>
          <a:xfrm>
            <a:off x="0" y="5691189"/>
            <a:ext cx="12192000" cy="432000"/>
            <a:chOff x="117567" y="5691189"/>
            <a:chExt cx="8890144" cy="432000"/>
          </a:xfrm>
        </p:grpSpPr>
        <p:cxnSp>
          <p:nvCxnSpPr>
            <p:cNvPr id="25" name="直接连接符 24"/>
            <p:cNvCxnSpPr/>
            <p:nvPr/>
          </p:nvCxnSpPr>
          <p:spPr>
            <a:xfrm flipH="1">
              <a:off x="117567" y="5912402"/>
              <a:ext cx="810000" cy="0"/>
            </a:xfrm>
            <a:prstGeom prst="line">
              <a:avLst/>
            </a:prstGeom>
            <a:ln w="12700">
              <a:solidFill>
                <a:srgbClr val="E3061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72711" y="5907189"/>
              <a:ext cx="5535000" cy="0"/>
            </a:xfrm>
            <a:prstGeom prst="line">
              <a:avLst/>
            </a:prstGeom>
            <a:ln w="12700">
              <a:gradFill>
                <a:gsLst>
                  <a:gs pos="0">
                    <a:srgbClr val="E30613"/>
                  </a:gs>
                  <a:gs pos="100000">
                    <a:srgbClr val="81040B"/>
                  </a:gs>
                </a:gsLst>
                <a:lin ang="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159868" y="5691189"/>
              <a:ext cx="2083154" cy="432000"/>
              <a:chOff x="1064303" y="5622335"/>
              <a:chExt cx="2083154" cy="432000"/>
            </a:xfrm>
          </p:grpSpPr>
          <p:sp>
            <p:nvSpPr>
              <p:cNvPr id="15" name="圆角矩形 14"/>
              <p:cNvSpPr>
                <a:spLocks noChangeAspect="1"/>
              </p:cNvSpPr>
              <p:nvPr/>
            </p:nvSpPr>
            <p:spPr>
              <a:xfrm>
                <a:off x="16145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0</a:t>
                </a:r>
                <a:endParaRPr lang="zh-CN" altLang="en-US" sz="2400" dirty="0">
                  <a:latin typeface="Arial Black" panose="020B0A04020102020204" pitchFamily="34" charset="0"/>
                </a:endParaRPr>
              </a:p>
            </p:txBody>
          </p:sp>
          <p:sp>
            <p:nvSpPr>
              <p:cNvPr id="30" name="圆角矩形 29"/>
              <p:cNvSpPr>
                <a:spLocks noChangeAspect="1"/>
              </p:cNvSpPr>
              <p:nvPr/>
            </p:nvSpPr>
            <p:spPr>
              <a:xfrm>
                <a:off x="10643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sz="2400" dirty="0">
                  <a:latin typeface="Arial Black" panose="020B0A04020102020204" pitchFamily="34" charset="0"/>
                </a:endParaRPr>
              </a:p>
            </p:txBody>
          </p:sp>
          <p:sp>
            <p:nvSpPr>
              <p:cNvPr id="31" name="圆角矩形 30"/>
              <p:cNvSpPr>
                <a:spLocks noChangeAspect="1"/>
              </p:cNvSpPr>
              <p:nvPr/>
            </p:nvSpPr>
            <p:spPr>
              <a:xfrm>
                <a:off x="2164703"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2</a:t>
                </a:r>
                <a:endParaRPr lang="zh-CN" altLang="en-US" sz="2400" dirty="0">
                  <a:latin typeface="Arial Black" panose="020B0A04020102020204" pitchFamily="34" charset="0"/>
                </a:endParaRPr>
              </a:p>
            </p:txBody>
          </p:sp>
          <p:sp>
            <p:nvSpPr>
              <p:cNvPr id="32" name="圆角矩形 31"/>
              <p:cNvSpPr>
                <a:spLocks noChangeAspect="1"/>
              </p:cNvSpPr>
              <p:nvPr/>
            </p:nvSpPr>
            <p:spPr>
              <a:xfrm>
                <a:off x="2714904" y="5622335"/>
                <a:ext cx="432553" cy="432000"/>
              </a:xfrm>
              <a:prstGeom prst="roundRect">
                <a:avLst>
                  <a:gd name="adj" fmla="val 50000"/>
                </a:avLst>
              </a:prstGeom>
              <a:gradFill>
                <a:gsLst>
                  <a:gs pos="0">
                    <a:srgbClr val="8E040D"/>
                  </a:gs>
                  <a:gs pos="100000">
                    <a:srgbClr val="E40613"/>
                  </a:gs>
                </a:gsLst>
                <a:lin ang="10800000" scaled="0"/>
              </a:gradFill>
              <a:ln w="12700">
                <a:gradFill>
                  <a:gsLst>
                    <a:gs pos="0">
                      <a:srgbClr val="E30613"/>
                    </a:gs>
                    <a:gs pos="100000">
                      <a:srgbClr val="81040B"/>
                    </a:gs>
                  </a:gsLst>
                  <a:lin ang="5400000" scaled="1"/>
                </a:grad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Black" panose="020B0A04020102020204" pitchFamily="34" charset="0"/>
                  </a:rPr>
                  <a:t>1</a:t>
                </a:r>
                <a:endParaRPr lang="zh-CN" altLang="en-US" sz="2400" dirty="0">
                  <a:latin typeface="Arial Black" panose="020B0A04020102020204" pitchFamily="34" charset="0"/>
                </a:endParaRPr>
              </a:p>
            </p:txBody>
          </p:sp>
        </p:grpSp>
      </p:grpSp>
      <p:grpSp>
        <p:nvGrpSpPr>
          <p:cNvPr id="18" name="组合 17"/>
          <p:cNvGrpSpPr/>
          <p:nvPr/>
        </p:nvGrpSpPr>
        <p:grpSpPr>
          <a:xfrm>
            <a:off x="84016" y="79461"/>
            <a:ext cx="2612976" cy="4400343"/>
            <a:chOff x="439101" y="-8313"/>
            <a:chExt cx="2612976" cy="4400343"/>
          </a:xfrm>
        </p:grpSpPr>
        <p:sp>
          <p:nvSpPr>
            <p:cNvPr id="19" name="任意多边形 18"/>
            <p:cNvSpPr/>
            <p:nvPr/>
          </p:nvSpPr>
          <p:spPr>
            <a:xfrm rot="5400000">
              <a:off x="-454583" y="885371"/>
              <a:ext cx="4400343" cy="2612976"/>
            </a:xfrm>
            <a:custGeom>
              <a:avLst/>
              <a:gdLst>
                <a:gd name="connsiteX0" fmla="*/ 0 w 4400343"/>
                <a:gd name="connsiteY0" fmla="*/ 2612976 h 2612976"/>
                <a:gd name="connsiteX1" fmla="*/ 0 w 4400343"/>
                <a:gd name="connsiteY1" fmla="*/ 0 h 2612976"/>
                <a:gd name="connsiteX2" fmla="*/ 3093855 w 4400343"/>
                <a:gd name="connsiteY2" fmla="*/ 0 h 2612976"/>
                <a:gd name="connsiteX3" fmla="*/ 4400343 w 4400343"/>
                <a:gd name="connsiteY3" fmla="*/ 1306488 h 2612976"/>
                <a:gd name="connsiteX4" fmla="*/ 3093855 w 4400343"/>
                <a:gd name="connsiteY4" fmla="*/ 2612976 h 2612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0343" h="2612976">
                  <a:moveTo>
                    <a:pt x="0" y="2612976"/>
                  </a:moveTo>
                  <a:lnTo>
                    <a:pt x="0" y="0"/>
                  </a:lnTo>
                  <a:lnTo>
                    <a:pt x="3093855" y="0"/>
                  </a:lnTo>
                  <a:cubicBezTo>
                    <a:pt x="3815408" y="0"/>
                    <a:pt x="4400343" y="584935"/>
                    <a:pt x="4400343" y="1306488"/>
                  </a:cubicBezTo>
                  <a:cubicBezTo>
                    <a:pt x="4400343" y="2028041"/>
                    <a:pt x="3815408" y="2612976"/>
                    <a:pt x="3093855" y="2612976"/>
                  </a:cubicBezTo>
                  <a:close/>
                </a:path>
              </a:pathLst>
            </a:custGeom>
            <a:gradFill>
              <a:gsLst>
                <a:gs pos="0">
                  <a:srgbClr val="8E040D"/>
                </a:gs>
                <a:gs pos="100000">
                  <a:srgbClr val="E40613"/>
                </a:gs>
              </a:gsLst>
              <a:lin ang="10800000" scaled="0"/>
            </a:gradFill>
            <a:ln w="25400">
              <a:noFill/>
            </a:ln>
            <a:effectLst>
              <a:outerShdw blurRad="2540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0" name="组合 19"/>
            <p:cNvGrpSpPr>
              <a:grpSpLocks noChangeAspect="1"/>
            </p:cNvGrpSpPr>
            <p:nvPr/>
          </p:nvGrpSpPr>
          <p:grpSpPr>
            <a:xfrm>
              <a:off x="583589" y="1834933"/>
              <a:ext cx="2323999" cy="2323999"/>
              <a:chOff x="3393105" y="2094170"/>
              <a:chExt cx="2664367" cy="2664367"/>
            </a:xfrm>
          </p:grpSpPr>
          <p:sp>
            <p:nvSpPr>
              <p:cNvPr id="23" name="椭圆 22"/>
              <p:cNvSpPr/>
              <p:nvPr/>
            </p:nvSpPr>
            <p:spPr>
              <a:xfrm>
                <a:off x="3393105" y="2094170"/>
                <a:ext cx="2664367" cy="2664367"/>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圆角矩形 23"/>
              <p:cNvSpPr/>
              <p:nvPr/>
            </p:nvSpPr>
            <p:spPr>
              <a:xfrm>
                <a:off x="3655434" y="2332885"/>
                <a:ext cx="2167846" cy="2167846"/>
              </a:xfrm>
              <a:prstGeom prst="roundRect">
                <a:avLst>
                  <a:gd name="adj" fmla="val 50000"/>
                </a:avLst>
              </a:prstGeom>
              <a:gradFill flip="none" rotWithShape="1">
                <a:gsLst>
                  <a:gs pos="100000">
                    <a:schemeClr val="bg1"/>
                  </a:gs>
                  <a:gs pos="0">
                    <a:srgbClr val="B8BBBC"/>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pic>
          <p:nvPicPr>
            <p:cNvPr id="21" name="Picture 2" descr="E:\Hou\信息化建设\web\校徽相关\xjtu.png"/>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val="0"/>
                </a:ext>
              </a:extLst>
            </a:blip>
            <a:srcRect l="-463" t="76636" r="53439"/>
            <a:stretch/>
          </p:blipFill>
          <p:spPr bwMode="auto">
            <a:xfrm>
              <a:off x="579253" y="503503"/>
              <a:ext cx="2332671" cy="651529"/>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rcRect l="17787" t="7404" r="17787" b="7404"/>
            <a:stretch>
              <a:fillRect/>
            </a:stretch>
          </p:blipFill>
          <p:spPr>
            <a:xfrm>
              <a:off x="884497" y="2135841"/>
              <a:ext cx="1722182" cy="1722182"/>
            </a:xfrm>
            <a:custGeom>
              <a:avLst/>
              <a:gdLst>
                <a:gd name="connsiteX0" fmla="*/ 1944000 w 3888000"/>
                <a:gd name="connsiteY0" fmla="*/ 0 h 3888000"/>
                <a:gd name="connsiteX1" fmla="*/ 3888000 w 3888000"/>
                <a:gd name="connsiteY1" fmla="*/ 1944000 h 3888000"/>
                <a:gd name="connsiteX2" fmla="*/ 1944000 w 3888000"/>
                <a:gd name="connsiteY2" fmla="*/ 3888000 h 3888000"/>
                <a:gd name="connsiteX3" fmla="*/ 0 w 3888000"/>
                <a:gd name="connsiteY3" fmla="*/ 1944000 h 3888000"/>
                <a:gd name="connsiteX4" fmla="*/ 1944000 w 3888000"/>
                <a:gd name="connsiteY4" fmla="*/ 0 h 38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8000" h="3888000">
                  <a:moveTo>
                    <a:pt x="1944000" y="0"/>
                  </a:moveTo>
                  <a:cubicBezTo>
                    <a:pt x="3017642" y="0"/>
                    <a:pt x="3888000" y="870358"/>
                    <a:pt x="3888000" y="1944000"/>
                  </a:cubicBezTo>
                  <a:cubicBezTo>
                    <a:pt x="3888000" y="3017642"/>
                    <a:pt x="3017642" y="3888000"/>
                    <a:pt x="1944000" y="3888000"/>
                  </a:cubicBezTo>
                  <a:cubicBezTo>
                    <a:pt x="870358" y="3888000"/>
                    <a:pt x="0" y="3017642"/>
                    <a:pt x="0" y="1944000"/>
                  </a:cubicBezTo>
                  <a:cubicBezTo>
                    <a:pt x="0" y="870358"/>
                    <a:pt x="870358" y="0"/>
                    <a:pt x="1944000" y="0"/>
                  </a:cubicBezTo>
                  <a:close/>
                </a:path>
              </a:pathLst>
            </a:custGeom>
          </p:spPr>
        </p:pic>
      </p:grpSp>
    </p:spTree>
    <p:extLst>
      <p:ext uri="{BB962C8B-B14F-4D97-AF65-F5344CB8AC3E}">
        <p14:creationId xmlns:p14="http://schemas.microsoft.com/office/powerpoint/2010/main" val="1193932047"/>
      </p:ext>
    </p:extLst>
  </p:cSld>
  <p:clrMapOvr>
    <a:masterClrMapping/>
  </p:clrMapOvr>
  <mc:AlternateContent xmlns:mc="http://schemas.openxmlformats.org/markup-compatibility/2006" xmlns:p14="http://schemas.microsoft.com/office/powerpoint/2010/main">
    <mc:Choice Requires="p14">
      <p:transition p14:dur="0" advTm="646"/>
    </mc:Choice>
    <mc:Fallback xmlns="">
      <p:transition advTm="6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698996"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专家系统</a:t>
            </a:r>
          </a:p>
        </p:txBody>
      </p:sp>
      <p:sp>
        <p:nvSpPr>
          <p:cNvPr id="11" name="矩形 10"/>
          <p:cNvSpPr/>
          <p:nvPr/>
        </p:nvSpPr>
        <p:spPr>
          <a:xfrm>
            <a:off x="1563537" y="1075455"/>
            <a:ext cx="9064925" cy="5116272"/>
          </a:xfrm>
          <a:prstGeom prst="rect">
            <a:avLst/>
          </a:prstGeom>
        </p:spPr>
        <p:txBody>
          <a:bodyPr wrap="square">
            <a:spAutoFit/>
          </a:bodyPr>
          <a:lstStyle/>
          <a:p>
            <a:pPr indent="457200" algn="just">
              <a:lnSpc>
                <a:spcPct val="150000"/>
              </a:lnSpc>
            </a:pP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专家系统是依靠人类专家已有的知识建立起来的知识系统，目前专家系统是人工智能研究中</a:t>
            </a:r>
            <a:r>
              <a:rPr lang="zh-CN" altLang="en-US" sz="2000" b="1" u="sng"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开展较早、最活跃、成效最多的领域</a:t>
            </a: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广泛应用于医疗诊断、地质勘探、石油化工、军事、文化教育等各方面。它是在特定的领域内具有相应的知识和经验的程序系统，它应用人工智能技术模拟人类专家解决问题时的思维过程，来求解领域内的各种问题，达到或接近专家的水平。进入</a:t>
            </a:r>
            <a:r>
              <a:rPr lang="en-US" altLang="zh-CN"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世纪</a:t>
            </a:r>
            <a:r>
              <a:rPr lang="en-US" altLang="zh-CN"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80</a:t>
            </a: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年代后期，专家系统加快了其实用化步伐。例如据</a:t>
            </a:r>
            <a:r>
              <a:rPr lang="en-US" altLang="zh-CN"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1988</a:t>
            </a: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年美国的一份统计资料称：</a:t>
            </a:r>
            <a:r>
              <a:rPr lang="en-US" altLang="zh-CN"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1987</a:t>
            </a: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年得到使用的专家系统为</a:t>
            </a:r>
            <a:r>
              <a:rPr lang="en-US" altLang="zh-CN"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50</a:t>
            </a: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个，而</a:t>
            </a:r>
            <a:r>
              <a:rPr lang="en-US" altLang="zh-CN"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1988</a:t>
            </a: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年则达到</a:t>
            </a:r>
            <a:r>
              <a:rPr lang="en-US" altLang="zh-CN"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1400</a:t>
            </a: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个，至于正在研制开发中的专家系统就更多了。</a:t>
            </a:r>
            <a:endParaRPr lang="en-US" altLang="zh-CN"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pPr>
            <a:r>
              <a:rPr lang="zh-CN" altLang="en-US" sz="20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目前．专家系统已广泛用于工业、农业、医疗、地质、气象、交通、军事、教育、空间技术、信息管理等各方面，大大提高了工作效率和工作质量，创造了可观的经济效益和积极的社会效益。</a:t>
            </a:r>
          </a:p>
        </p:txBody>
      </p:sp>
      <p:pic>
        <p:nvPicPr>
          <p:cNvPr id="12" name="图片 11"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968911096"/>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5698996"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模式识别</a:t>
            </a:r>
          </a:p>
        </p:txBody>
      </p:sp>
      <p:sp>
        <p:nvSpPr>
          <p:cNvPr id="11" name="矩形 10"/>
          <p:cNvSpPr/>
          <p:nvPr/>
        </p:nvSpPr>
        <p:spPr>
          <a:xfrm>
            <a:off x="632040" y="1159722"/>
            <a:ext cx="10979115" cy="3908762"/>
          </a:xfrm>
          <a:prstGeom prst="rect">
            <a:avLst/>
          </a:prstGeom>
        </p:spPr>
        <p:txBody>
          <a:bodyPr wrap="square">
            <a:spAutoFit/>
          </a:bodyPr>
          <a:lstStyle/>
          <a:p>
            <a:pPr indent="457200" algn="just">
              <a:lnSpc>
                <a:spcPct val="150000"/>
              </a:lnSpc>
              <a:spcAft>
                <a:spcPts val="0"/>
              </a:spcAft>
            </a:pP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模式识别是研究如何使机器具有感知能力，主要研究视觉模式和听觉模式的识别。</a:t>
            </a:r>
            <a:endParaRPr lang="en-US" altLang="zh-CN" sz="28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spcAft>
                <a:spcPts val="0"/>
              </a:spcAft>
            </a:pPr>
            <a:r>
              <a:rPr lang="zh-CN" altLang="en-US" sz="2800" kern="100" dirty="0">
                <a:latin typeface="微软雅黑" panose="020B0503020204020204" pitchFamily="34" charset="-122"/>
                <a:ea typeface="微软雅黑" panose="020B0503020204020204" pitchFamily="34" charset="-122"/>
                <a:cs typeface="Times New Roman" panose="02020603050405020304" pitchFamily="18" charset="0"/>
              </a:rPr>
              <a:t>至今，在模式识别领域，神经网络方法已经成功地用于手写字符的识别、汽车牌照的识别、指纹识别、语音识别等方面。近年来应用模糊数学模式、人工神经网络模式的模式识别方法得到了迅速发展，逐渐取代了传统的用统计模式和结构模式的模式识别方法。</a:t>
            </a:r>
          </a:p>
        </p:txBody>
      </p:sp>
      <p:pic>
        <p:nvPicPr>
          <p:cNvPr id="10" name="图片 9"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1448567355"/>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Hou\信息化建设\web\校徽相关\xjtu.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63" t="-1001" r="53439" b="77637"/>
          <a:stretch/>
        </p:blipFill>
        <p:spPr bwMode="auto">
          <a:xfrm>
            <a:off x="10046576" y="74440"/>
            <a:ext cx="2111188" cy="58966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117498" y="169702"/>
            <a:ext cx="435327" cy="405245"/>
            <a:chOff x="290945" y="346364"/>
            <a:chExt cx="859090" cy="799725"/>
          </a:xfrm>
        </p:grpSpPr>
        <p:sp>
          <p:nvSpPr>
            <p:cNvPr id="4" name="圆角矩形 3"/>
            <p:cNvSpPr>
              <a:spLocks noChangeAspect="1"/>
            </p:cNvSpPr>
            <p:nvPr/>
          </p:nvSpPr>
          <p:spPr>
            <a:xfrm>
              <a:off x="290945" y="346364"/>
              <a:ext cx="648000" cy="648000"/>
            </a:xfrm>
            <a:prstGeom prst="roundRect">
              <a:avLst/>
            </a:prstGeom>
            <a:noFill/>
            <a:ln w="539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useBgFill="1">
          <p:nvSpPr>
            <p:cNvPr id="5" name="圆角矩形 4"/>
            <p:cNvSpPr>
              <a:spLocks noChangeAspect="1"/>
            </p:cNvSpPr>
            <p:nvPr/>
          </p:nvSpPr>
          <p:spPr>
            <a:xfrm>
              <a:off x="528654" y="526125"/>
              <a:ext cx="540000" cy="540000"/>
            </a:xfrm>
            <a:prstGeom prst="roundRect">
              <a:avLst/>
            </a:prstGeom>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sp>
          <p:nvSpPr>
            <p:cNvPr id="6" name="圆角矩形 5"/>
            <p:cNvSpPr>
              <a:spLocks noChangeAspect="1"/>
            </p:cNvSpPr>
            <p:nvPr/>
          </p:nvSpPr>
          <p:spPr>
            <a:xfrm>
              <a:off x="610035" y="606089"/>
              <a:ext cx="540000" cy="540000"/>
            </a:xfrm>
            <a:prstGeom prst="roundRect">
              <a:avLst/>
            </a:prstGeom>
            <a:solidFill>
              <a:srgbClr val="C0000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ea typeface="微软雅黑" panose="020B0503020204020204" pitchFamily="34" charset="-122"/>
              </a:endParaRPr>
            </a:p>
          </p:txBody>
        </p:sp>
      </p:grpSp>
      <p:cxnSp>
        <p:nvCxnSpPr>
          <p:cNvPr id="7" name="直接连接符 6"/>
          <p:cNvCxnSpPr/>
          <p:nvPr/>
        </p:nvCxnSpPr>
        <p:spPr>
          <a:xfrm>
            <a:off x="697249" y="574947"/>
            <a:ext cx="93733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32040" y="41494"/>
            <a:ext cx="6519734" cy="584775"/>
          </a:xfrm>
          <a:prstGeom prst="rect">
            <a:avLst/>
          </a:prstGeom>
          <a:noFill/>
        </p:spPr>
        <p:txBody>
          <a:bodyPr wrap="none" rtlCol="0">
            <a:spAutoFit/>
          </a:bodyPr>
          <a:lstStyle/>
          <a:p>
            <a:r>
              <a:rPr lang="zh-CN" altLang="en-US" sz="3200" b="1">
                <a:gradFill>
                  <a:gsLst>
                    <a:gs pos="0">
                      <a:srgbClr val="E30613"/>
                    </a:gs>
                    <a:gs pos="100000">
                      <a:srgbClr val="81040B"/>
                    </a:gs>
                  </a:gsLst>
                  <a:lin ang="5400000" scaled="1"/>
                </a:gradFill>
                <a:latin typeface="微软雅黑" pitchFamily="34" charset="-122"/>
                <a:ea typeface="微软雅黑" pitchFamily="34" charset="-122"/>
              </a:rPr>
              <a:t>人工智能</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的研究方向</a:t>
            </a:r>
            <a:r>
              <a:rPr lang="en-US" altLang="zh-CN" sz="3200" b="1" dirty="0">
                <a:gradFill>
                  <a:gsLst>
                    <a:gs pos="0">
                      <a:srgbClr val="E30613"/>
                    </a:gs>
                    <a:gs pos="100000">
                      <a:srgbClr val="81040B"/>
                    </a:gs>
                  </a:gsLst>
                  <a:lin ang="5400000" scaled="1"/>
                </a:gradFill>
                <a:latin typeface="微软雅黑" pitchFamily="34" charset="-122"/>
                <a:ea typeface="微软雅黑" pitchFamily="34" charset="-122"/>
              </a:rPr>
              <a:t>-</a:t>
            </a:r>
            <a:r>
              <a:rPr lang="zh-CN" altLang="en-US" sz="3200" b="1" dirty="0">
                <a:gradFill>
                  <a:gsLst>
                    <a:gs pos="0">
                      <a:srgbClr val="E30613"/>
                    </a:gs>
                    <a:gs pos="100000">
                      <a:srgbClr val="81040B"/>
                    </a:gs>
                  </a:gsLst>
                  <a:lin ang="5400000" scaled="1"/>
                </a:gradFill>
                <a:latin typeface="微软雅黑" pitchFamily="34" charset="-122"/>
                <a:ea typeface="微软雅黑" pitchFamily="34" charset="-122"/>
              </a:rPr>
              <a:t>自然语言处理</a:t>
            </a:r>
          </a:p>
        </p:txBody>
      </p:sp>
      <p:sp>
        <p:nvSpPr>
          <p:cNvPr id="10" name="矩形 9"/>
          <p:cNvSpPr/>
          <p:nvPr/>
        </p:nvSpPr>
        <p:spPr>
          <a:xfrm>
            <a:off x="891012" y="1327843"/>
            <a:ext cx="10409975" cy="3731278"/>
          </a:xfrm>
          <a:prstGeom prst="rect">
            <a:avLst/>
          </a:prstGeom>
        </p:spPr>
        <p:txBody>
          <a:bodyPr wrap="square">
            <a:spAutoFit/>
          </a:bodyPr>
          <a:lstStyle/>
          <a:p>
            <a:pPr indent="457200" algn="just">
              <a:lnSpc>
                <a:spcPct val="150000"/>
              </a:lnSpc>
              <a:spcAft>
                <a:spcPts val="0"/>
              </a:spcAft>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计算机如能“听懂”人的语言（如汉语、英语等），便可以直接用口语操作计算机；这将给人们带来极大的便利。</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spcAft>
                <a:spcPts val="0"/>
              </a:spcAft>
            </a:pP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457200" algn="just">
              <a:lnSpc>
                <a:spcPct val="150000"/>
              </a:lnSpc>
              <a:spcAft>
                <a:spcPts val="0"/>
              </a:spcAft>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计算机理解自然语言的研究有以下三个目标：</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一是计算机能正确理解人类的自然语言输入的信息，并能正确答复（或响应）输入的信息；</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二是计算机对输入的信息能产生相应的摘要，而且复述输入的内容；</a:t>
            </a:r>
            <a:endPar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Ø"/>
            </a:pP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三是计算机能把输入的自然语言翻译成要求的另一种语言，如将汉语译成英语或将英语译成汉语等。</a:t>
            </a:r>
          </a:p>
        </p:txBody>
      </p:sp>
      <p:pic>
        <p:nvPicPr>
          <p:cNvPr id="11" name="图片 10" descr="计教中心logo"/>
          <p:cNvPicPr>
            <a:picLocks noChangeAspect="1"/>
          </p:cNvPicPr>
          <p:nvPr/>
        </p:nvPicPr>
        <p:blipFill>
          <a:blip r:embed="rId5"/>
          <a:stretch>
            <a:fillRect/>
          </a:stretch>
        </p:blipFill>
        <p:spPr>
          <a:xfrm>
            <a:off x="10903585" y="6058535"/>
            <a:ext cx="1288415" cy="799465"/>
          </a:xfrm>
          <a:prstGeom prst="rect">
            <a:avLst/>
          </a:prstGeom>
        </p:spPr>
      </p:pic>
    </p:spTree>
    <p:custDataLst>
      <p:tags r:id="rId1"/>
    </p:custDataLst>
    <p:extLst>
      <p:ext uri="{BB962C8B-B14F-4D97-AF65-F5344CB8AC3E}">
        <p14:creationId xmlns:p14="http://schemas.microsoft.com/office/powerpoint/2010/main" val="1250653866"/>
      </p:ext>
    </p:extLst>
  </p:cSld>
  <p:clrMapOvr>
    <a:masterClrMapping/>
  </p:clrMapOvr>
  <mc:AlternateContent xmlns:mc="http://schemas.openxmlformats.org/markup-compatibility/2006" xmlns:p14="http://schemas.microsoft.com/office/powerpoint/2010/main">
    <mc:Choice Requires="p14">
      <p:transition p14:dur="0" advTm="48968"/>
    </mc:Choice>
    <mc:Fallback xmlns="">
      <p:transition advTm="489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色微粒体工作述职报告ppt模板"/>
</p:tagLst>
</file>

<file path=ppt/tags/tag10.xml><?xml version="1.0" encoding="utf-8"?>
<p:tagLst xmlns:a="http://schemas.openxmlformats.org/drawingml/2006/main" xmlns:r="http://schemas.openxmlformats.org/officeDocument/2006/relationships" xmlns:p="http://schemas.openxmlformats.org/presentationml/2006/main">
  <p:tag name="TIMING" val="|1|7.2|14.1|14.6"/>
</p:tagLst>
</file>

<file path=ppt/tags/tag11.xml><?xml version="1.0" encoding="utf-8"?>
<p:tagLst xmlns:a="http://schemas.openxmlformats.org/drawingml/2006/main" xmlns:r="http://schemas.openxmlformats.org/officeDocument/2006/relationships" xmlns:p="http://schemas.openxmlformats.org/presentationml/2006/main">
  <p:tag name="TIMING" val="|1|7.2|14.1|14.6"/>
</p:tagLst>
</file>

<file path=ppt/tags/tag12.xml><?xml version="1.0" encoding="utf-8"?>
<p:tagLst xmlns:a="http://schemas.openxmlformats.org/drawingml/2006/main" xmlns:r="http://schemas.openxmlformats.org/officeDocument/2006/relationships" xmlns:p="http://schemas.openxmlformats.org/presentationml/2006/main">
  <p:tag name="TIMING" val="|1|7.2|14.1|14.6"/>
</p:tagLst>
</file>

<file path=ppt/tags/tag13.xml><?xml version="1.0" encoding="utf-8"?>
<p:tagLst xmlns:a="http://schemas.openxmlformats.org/drawingml/2006/main" xmlns:r="http://schemas.openxmlformats.org/officeDocument/2006/relationships" xmlns:p="http://schemas.openxmlformats.org/presentationml/2006/main">
  <p:tag name="TIMING" val="|1|7.2|14.1|14.6"/>
</p:tagLst>
</file>

<file path=ppt/tags/tag14.xml><?xml version="1.0" encoding="utf-8"?>
<p:tagLst xmlns:a="http://schemas.openxmlformats.org/drawingml/2006/main" xmlns:r="http://schemas.openxmlformats.org/officeDocument/2006/relationships" xmlns:p="http://schemas.openxmlformats.org/presentationml/2006/main">
  <p:tag name="TIMING" val="|1|7.2|14.1|14.6"/>
</p:tagLst>
</file>

<file path=ppt/tags/tag15.xml><?xml version="1.0" encoding="utf-8"?>
<p:tagLst xmlns:a="http://schemas.openxmlformats.org/drawingml/2006/main" xmlns:r="http://schemas.openxmlformats.org/officeDocument/2006/relationships" xmlns:p="http://schemas.openxmlformats.org/presentationml/2006/main">
  <p:tag name="TIMING" val="|1|7.2|14.1|14.6"/>
</p:tagLst>
</file>

<file path=ppt/tags/tag16.xml><?xml version="1.0" encoding="utf-8"?>
<p:tagLst xmlns:a="http://schemas.openxmlformats.org/drawingml/2006/main" xmlns:r="http://schemas.openxmlformats.org/officeDocument/2006/relationships" xmlns:p="http://schemas.openxmlformats.org/presentationml/2006/main">
  <p:tag name="TIMING" val="|1|7.2|14.1|14.6"/>
</p:tagLst>
</file>

<file path=ppt/tags/tag17.xml><?xml version="1.0" encoding="utf-8"?>
<p:tagLst xmlns:a="http://schemas.openxmlformats.org/drawingml/2006/main" xmlns:r="http://schemas.openxmlformats.org/officeDocument/2006/relationships" xmlns:p="http://schemas.openxmlformats.org/presentationml/2006/main">
  <p:tag name="TIMING" val="|1|7.2|14.1|14.6"/>
</p:tagLst>
</file>

<file path=ppt/tags/tag18.xml><?xml version="1.0" encoding="utf-8"?>
<p:tagLst xmlns:a="http://schemas.openxmlformats.org/drawingml/2006/main" xmlns:r="http://schemas.openxmlformats.org/officeDocument/2006/relationships" xmlns:p="http://schemas.openxmlformats.org/presentationml/2006/main">
  <p:tag name="TIMING" val="|1|7.2|14.1|14.6"/>
</p:tagLst>
</file>

<file path=ppt/tags/tag19.xml><?xml version="1.0" encoding="utf-8"?>
<p:tagLst xmlns:a="http://schemas.openxmlformats.org/drawingml/2006/main" xmlns:r="http://schemas.openxmlformats.org/officeDocument/2006/relationships" xmlns:p="http://schemas.openxmlformats.org/presentationml/2006/main">
  <p:tag name="TIMING" val="|1|7.2|14.1|14.6"/>
</p:tagLst>
</file>

<file path=ppt/tags/tag2.xml><?xml version="1.0" encoding="utf-8"?>
<p:tagLst xmlns:a="http://schemas.openxmlformats.org/drawingml/2006/main" xmlns:r="http://schemas.openxmlformats.org/officeDocument/2006/relationships" xmlns:p="http://schemas.openxmlformats.org/presentationml/2006/main">
  <p:tag name="TIMING" val="|1|7.2|14.1|14.6"/>
</p:tagLst>
</file>

<file path=ppt/tags/tag20.xml><?xml version="1.0" encoding="utf-8"?>
<p:tagLst xmlns:a="http://schemas.openxmlformats.org/drawingml/2006/main" xmlns:r="http://schemas.openxmlformats.org/officeDocument/2006/relationships" xmlns:p="http://schemas.openxmlformats.org/presentationml/2006/main">
  <p:tag name="TIMING" val="|1|7.2|14.1|14.6"/>
</p:tagLst>
</file>

<file path=ppt/tags/tag21.xml><?xml version="1.0" encoding="utf-8"?>
<p:tagLst xmlns:a="http://schemas.openxmlformats.org/drawingml/2006/main" xmlns:r="http://schemas.openxmlformats.org/officeDocument/2006/relationships" xmlns:p="http://schemas.openxmlformats.org/presentationml/2006/main">
  <p:tag name="TIMING" val="|1|7.2|14.1|14.6"/>
</p:tagLst>
</file>

<file path=ppt/tags/tag22.xml><?xml version="1.0" encoding="utf-8"?>
<p:tagLst xmlns:a="http://schemas.openxmlformats.org/drawingml/2006/main" xmlns:r="http://schemas.openxmlformats.org/officeDocument/2006/relationships" xmlns:p="http://schemas.openxmlformats.org/presentationml/2006/main">
  <p:tag name="TIMING" val="|1|7.2|14.1|14.6"/>
</p:tagLst>
</file>

<file path=ppt/tags/tag23.xml><?xml version="1.0" encoding="utf-8"?>
<p:tagLst xmlns:a="http://schemas.openxmlformats.org/drawingml/2006/main" xmlns:r="http://schemas.openxmlformats.org/officeDocument/2006/relationships" xmlns:p="http://schemas.openxmlformats.org/presentationml/2006/main">
  <p:tag name="TIMING" val="|1|7.2|14.1|14.6"/>
</p:tagLst>
</file>

<file path=ppt/tags/tag24.xml><?xml version="1.0" encoding="utf-8"?>
<p:tagLst xmlns:a="http://schemas.openxmlformats.org/drawingml/2006/main" xmlns:r="http://schemas.openxmlformats.org/officeDocument/2006/relationships" xmlns:p="http://schemas.openxmlformats.org/presentationml/2006/main">
  <p:tag name="TIMING" val="|1|7.2|14.1|14.6"/>
</p:tagLst>
</file>

<file path=ppt/tags/tag25.xml><?xml version="1.0" encoding="utf-8"?>
<p:tagLst xmlns:a="http://schemas.openxmlformats.org/drawingml/2006/main" xmlns:r="http://schemas.openxmlformats.org/officeDocument/2006/relationships" xmlns:p="http://schemas.openxmlformats.org/presentationml/2006/main">
  <p:tag name="TIMING" val="|1|7.2|14.1|14.6"/>
</p:tagLst>
</file>

<file path=ppt/tags/tag26.xml><?xml version="1.0" encoding="utf-8"?>
<p:tagLst xmlns:a="http://schemas.openxmlformats.org/drawingml/2006/main" xmlns:r="http://schemas.openxmlformats.org/officeDocument/2006/relationships" xmlns:p="http://schemas.openxmlformats.org/presentationml/2006/main">
  <p:tag name="TIMING" val="|1|7.2|14.1|14.6"/>
</p:tagLst>
</file>

<file path=ppt/tags/tag27.xml><?xml version="1.0" encoding="utf-8"?>
<p:tagLst xmlns:a="http://schemas.openxmlformats.org/drawingml/2006/main" xmlns:r="http://schemas.openxmlformats.org/officeDocument/2006/relationships" xmlns:p="http://schemas.openxmlformats.org/presentationml/2006/main">
  <p:tag name="TIMING" val="|1|7.2|14.1|14.6"/>
</p:tagLst>
</file>

<file path=ppt/tags/tag28.xml><?xml version="1.0" encoding="utf-8"?>
<p:tagLst xmlns:a="http://schemas.openxmlformats.org/drawingml/2006/main" xmlns:r="http://schemas.openxmlformats.org/officeDocument/2006/relationships" xmlns:p="http://schemas.openxmlformats.org/presentationml/2006/main">
  <p:tag name="TIMING" val="|1|7.2|14.1|14.6"/>
</p:tagLst>
</file>

<file path=ppt/tags/tag29.xml><?xml version="1.0" encoding="utf-8"?>
<p:tagLst xmlns:a="http://schemas.openxmlformats.org/drawingml/2006/main" xmlns:r="http://schemas.openxmlformats.org/officeDocument/2006/relationships" xmlns:p="http://schemas.openxmlformats.org/presentationml/2006/main">
  <p:tag name="TIMING" val="|1|7.2|14.1|14.6"/>
</p:tagLst>
</file>

<file path=ppt/tags/tag3.xml><?xml version="1.0" encoding="utf-8"?>
<p:tagLst xmlns:a="http://schemas.openxmlformats.org/drawingml/2006/main" xmlns:r="http://schemas.openxmlformats.org/officeDocument/2006/relationships" xmlns:p="http://schemas.openxmlformats.org/presentationml/2006/main">
  <p:tag name="TIMING" val="|1|7.2|14.1|14.6"/>
</p:tagLst>
</file>

<file path=ppt/tags/tag30.xml><?xml version="1.0" encoding="utf-8"?>
<p:tagLst xmlns:a="http://schemas.openxmlformats.org/drawingml/2006/main" xmlns:r="http://schemas.openxmlformats.org/officeDocument/2006/relationships" xmlns:p="http://schemas.openxmlformats.org/presentationml/2006/main">
  <p:tag name="TIMING" val="|1|7.2|14.1|14.6"/>
</p:tagLst>
</file>

<file path=ppt/tags/tag31.xml><?xml version="1.0" encoding="utf-8"?>
<p:tagLst xmlns:a="http://schemas.openxmlformats.org/drawingml/2006/main" xmlns:r="http://schemas.openxmlformats.org/officeDocument/2006/relationships" xmlns:p="http://schemas.openxmlformats.org/presentationml/2006/main">
  <p:tag name="TIMING" val="|1|7.2|14.1|14.6"/>
</p:tagLst>
</file>

<file path=ppt/tags/tag32.xml><?xml version="1.0" encoding="utf-8"?>
<p:tagLst xmlns:a="http://schemas.openxmlformats.org/drawingml/2006/main" xmlns:r="http://schemas.openxmlformats.org/officeDocument/2006/relationships" xmlns:p="http://schemas.openxmlformats.org/presentationml/2006/main">
  <p:tag name="TIMING" val="|1|7.2|14.1|14.6"/>
</p:tagLst>
</file>

<file path=ppt/tags/tag33.xml><?xml version="1.0" encoding="utf-8"?>
<p:tagLst xmlns:a="http://schemas.openxmlformats.org/drawingml/2006/main" xmlns:r="http://schemas.openxmlformats.org/officeDocument/2006/relationships" xmlns:p="http://schemas.openxmlformats.org/presentationml/2006/main">
  <p:tag name="TIMING" val="|1|7.2|14.1|14.6"/>
</p:tagLst>
</file>

<file path=ppt/tags/tag34.xml><?xml version="1.0" encoding="utf-8"?>
<p:tagLst xmlns:a="http://schemas.openxmlformats.org/drawingml/2006/main" xmlns:r="http://schemas.openxmlformats.org/officeDocument/2006/relationships" xmlns:p="http://schemas.openxmlformats.org/presentationml/2006/main">
  <p:tag name="TIMING" val="|1|7.2|14.1|14.6"/>
</p:tagLst>
</file>

<file path=ppt/tags/tag35.xml><?xml version="1.0" encoding="utf-8"?>
<p:tagLst xmlns:a="http://schemas.openxmlformats.org/drawingml/2006/main" xmlns:r="http://schemas.openxmlformats.org/officeDocument/2006/relationships" xmlns:p="http://schemas.openxmlformats.org/presentationml/2006/main">
  <p:tag name="TIMING" val="|1|7.2|14.1|14.6"/>
</p:tagLst>
</file>

<file path=ppt/tags/tag36.xml><?xml version="1.0" encoding="utf-8"?>
<p:tagLst xmlns:a="http://schemas.openxmlformats.org/drawingml/2006/main" xmlns:r="http://schemas.openxmlformats.org/officeDocument/2006/relationships" xmlns:p="http://schemas.openxmlformats.org/presentationml/2006/main">
  <p:tag name="TIMING" val="|1|7.2|14.1|14.6"/>
</p:tagLst>
</file>

<file path=ppt/tags/tag37.xml><?xml version="1.0" encoding="utf-8"?>
<p:tagLst xmlns:a="http://schemas.openxmlformats.org/drawingml/2006/main" xmlns:r="http://schemas.openxmlformats.org/officeDocument/2006/relationships" xmlns:p="http://schemas.openxmlformats.org/presentationml/2006/main">
  <p:tag name="TIMING" val="|1|7.2|14.1|14.6"/>
</p:tagLst>
</file>

<file path=ppt/tags/tag38.xml><?xml version="1.0" encoding="utf-8"?>
<p:tagLst xmlns:a="http://schemas.openxmlformats.org/drawingml/2006/main" xmlns:r="http://schemas.openxmlformats.org/officeDocument/2006/relationships" xmlns:p="http://schemas.openxmlformats.org/presentationml/2006/main">
  <p:tag name="TIMING" val="|1|7.2|14.1|14.6"/>
</p:tagLst>
</file>

<file path=ppt/tags/tag39.xml><?xml version="1.0" encoding="utf-8"?>
<p:tagLst xmlns:a="http://schemas.openxmlformats.org/drawingml/2006/main" xmlns:r="http://schemas.openxmlformats.org/officeDocument/2006/relationships" xmlns:p="http://schemas.openxmlformats.org/presentationml/2006/main">
  <p:tag name="TIMING" val="|1|7.2|14.1|14.6"/>
</p:tagLst>
</file>

<file path=ppt/tags/tag4.xml><?xml version="1.0" encoding="utf-8"?>
<p:tagLst xmlns:a="http://schemas.openxmlformats.org/drawingml/2006/main" xmlns:r="http://schemas.openxmlformats.org/officeDocument/2006/relationships" xmlns:p="http://schemas.openxmlformats.org/presentationml/2006/main">
  <p:tag name="TIMING" val="|1|7.2|14.1|14.6"/>
</p:tagLst>
</file>

<file path=ppt/tags/tag40.xml><?xml version="1.0" encoding="utf-8"?>
<p:tagLst xmlns:a="http://schemas.openxmlformats.org/drawingml/2006/main" xmlns:r="http://schemas.openxmlformats.org/officeDocument/2006/relationships" xmlns:p="http://schemas.openxmlformats.org/presentationml/2006/main">
  <p:tag name="TIMING" val="|1|7.2|14.1|14.6"/>
</p:tagLst>
</file>

<file path=ppt/tags/tag41.xml><?xml version="1.0" encoding="utf-8"?>
<p:tagLst xmlns:a="http://schemas.openxmlformats.org/drawingml/2006/main" xmlns:r="http://schemas.openxmlformats.org/officeDocument/2006/relationships" xmlns:p="http://schemas.openxmlformats.org/presentationml/2006/main">
  <p:tag name="TIMING" val="|1|7.2|14.1|14.6"/>
</p:tagLst>
</file>

<file path=ppt/tags/tag42.xml><?xml version="1.0" encoding="utf-8"?>
<p:tagLst xmlns:a="http://schemas.openxmlformats.org/drawingml/2006/main" xmlns:r="http://schemas.openxmlformats.org/officeDocument/2006/relationships" xmlns:p="http://schemas.openxmlformats.org/presentationml/2006/main">
  <p:tag name="TIMING" val="|1|7.2|14.1|14.6"/>
</p:tagLst>
</file>

<file path=ppt/tags/tag43.xml><?xml version="1.0" encoding="utf-8"?>
<p:tagLst xmlns:a="http://schemas.openxmlformats.org/drawingml/2006/main" xmlns:r="http://schemas.openxmlformats.org/officeDocument/2006/relationships" xmlns:p="http://schemas.openxmlformats.org/presentationml/2006/main">
  <p:tag name="TIMING" val="|1|7.2|14.1|14.6"/>
</p:tagLst>
</file>

<file path=ppt/tags/tag44.xml><?xml version="1.0" encoding="utf-8"?>
<p:tagLst xmlns:a="http://schemas.openxmlformats.org/drawingml/2006/main" xmlns:r="http://schemas.openxmlformats.org/officeDocument/2006/relationships" xmlns:p="http://schemas.openxmlformats.org/presentationml/2006/main">
  <p:tag name="TIMING" val="|1|7.2|14.1|14.6"/>
</p:tagLst>
</file>

<file path=ppt/tags/tag45.xml><?xml version="1.0" encoding="utf-8"?>
<p:tagLst xmlns:a="http://schemas.openxmlformats.org/drawingml/2006/main" xmlns:r="http://schemas.openxmlformats.org/officeDocument/2006/relationships" xmlns:p="http://schemas.openxmlformats.org/presentationml/2006/main">
  <p:tag name="TIMING" val="|1|7.2|14.1|14.6"/>
</p:tagLst>
</file>

<file path=ppt/tags/tag46.xml><?xml version="1.0" encoding="utf-8"?>
<p:tagLst xmlns:a="http://schemas.openxmlformats.org/drawingml/2006/main" xmlns:r="http://schemas.openxmlformats.org/officeDocument/2006/relationships" xmlns:p="http://schemas.openxmlformats.org/presentationml/2006/main">
  <p:tag name="TIMING" val="|1|7.2|14.1|14.6"/>
</p:tagLst>
</file>

<file path=ppt/tags/tag47.xml><?xml version="1.0" encoding="utf-8"?>
<p:tagLst xmlns:a="http://schemas.openxmlformats.org/drawingml/2006/main" xmlns:r="http://schemas.openxmlformats.org/officeDocument/2006/relationships" xmlns:p="http://schemas.openxmlformats.org/presentationml/2006/main">
  <p:tag name="TIMING" val="|1|7.2|14.1|14.6"/>
</p:tagLst>
</file>

<file path=ppt/tags/tag48.xml><?xml version="1.0" encoding="utf-8"?>
<p:tagLst xmlns:a="http://schemas.openxmlformats.org/drawingml/2006/main" xmlns:r="http://schemas.openxmlformats.org/officeDocument/2006/relationships" xmlns:p="http://schemas.openxmlformats.org/presentationml/2006/main">
  <p:tag name="TIMING" val="|1|7.2|14.1|14.6"/>
</p:tagLst>
</file>

<file path=ppt/tags/tag49.xml><?xml version="1.0" encoding="utf-8"?>
<p:tagLst xmlns:a="http://schemas.openxmlformats.org/drawingml/2006/main" xmlns:r="http://schemas.openxmlformats.org/officeDocument/2006/relationships" xmlns:p="http://schemas.openxmlformats.org/presentationml/2006/main">
  <p:tag name="TIMING" val="|1|7.2|14.1|14.6"/>
</p:tagLst>
</file>

<file path=ppt/tags/tag5.xml><?xml version="1.0" encoding="utf-8"?>
<p:tagLst xmlns:a="http://schemas.openxmlformats.org/drawingml/2006/main" xmlns:r="http://schemas.openxmlformats.org/officeDocument/2006/relationships" xmlns:p="http://schemas.openxmlformats.org/presentationml/2006/main">
  <p:tag name="ISLIDE.DIAGRAM" val="4461"/>
</p:tagLst>
</file>

<file path=ppt/tags/tag50.xml><?xml version="1.0" encoding="utf-8"?>
<p:tagLst xmlns:a="http://schemas.openxmlformats.org/drawingml/2006/main" xmlns:r="http://schemas.openxmlformats.org/officeDocument/2006/relationships" xmlns:p="http://schemas.openxmlformats.org/presentationml/2006/main">
  <p:tag name="TIMING" val="|1|7.2|14.1|14.6"/>
</p:tagLst>
</file>

<file path=ppt/tags/tag51.xml><?xml version="1.0" encoding="utf-8"?>
<p:tagLst xmlns:a="http://schemas.openxmlformats.org/drawingml/2006/main" xmlns:r="http://schemas.openxmlformats.org/officeDocument/2006/relationships" xmlns:p="http://schemas.openxmlformats.org/presentationml/2006/main">
  <p:tag name="TIMING" val="|1|7.2|14.1|14.6"/>
</p:tagLst>
</file>

<file path=ppt/tags/tag52.xml><?xml version="1.0" encoding="utf-8"?>
<p:tagLst xmlns:a="http://schemas.openxmlformats.org/drawingml/2006/main" xmlns:r="http://schemas.openxmlformats.org/officeDocument/2006/relationships" xmlns:p="http://schemas.openxmlformats.org/presentationml/2006/main">
  <p:tag name="TIMING" val="|1|7.2|14.1|14.6"/>
</p:tagLst>
</file>

<file path=ppt/tags/tag53.xml><?xml version="1.0" encoding="utf-8"?>
<p:tagLst xmlns:a="http://schemas.openxmlformats.org/drawingml/2006/main" xmlns:r="http://schemas.openxmlformats.org/officeDocument/2006/relationships" xmlns:p="http://schemas.openxmlformats.org/presentationml/2006/main">
  <p:tag name="TIMING" val="|1|7.2|14.1|14.6"/>
</p:tagLst>
</file>

<file path=ppt/tags/tag54.xml><?xml version="1.0" encoding="utf-8"?>
<p:tagLst xmlns:a="http://schemas.openxmlformats.org/drawingml/2006/main" xmlns:r="http://schemas.openxmlformats.org/officeDocument/2006/relationships" xmlns:p="http://schemas.openxmlformats.org/presentationml/2006/main">
  <p:tag name="TIMING" val="|1|7.2|14.1|14.6"/>
</p:tagLst>
</file>

<file path=ppt/tags/tag55.xml><?xml version="1.0" encoding="utf-8"?>
<p:tagLst xmlns:a="http://schemas.openxmlformats.org/drawingml/2006/main" xmlns:r="http://schemas.openxmlformats.org/officeDocument/2006/relationships" xmlns:p="http://schemas.openxmlformats.org/presentationml/2006/main">
  <p:tag name="TIMING" val="|1|7.2|14.1|14.6"/>
</p:tagLst>
</file>

<file path=ppt/tags/tag6.xml><?xml version="1.0" encoding="utf-8"?>
<p:tagLst xmlns:a="http://schemas.openxmlformats.org/drawingml/2006/main" xmlns:r="http://schemas.openxmlformats.org/officeDocument/2006/relationships" xmlns:p="http://schemas.openxmlformats.org/presentationml/2006/main">
  <p:tag name="TIMING" val="|1|7.2|14.1|14.6"/>
</p:tagLst>
</file>

<file path=ppt/tags/tag7.xml><?xml version="1.0" encoding="utf-8"?>
<p:tagLst xmlns:a="http://schemas.openxmlformats.org/drawingml/2006/main" xmlns:r="http://schemas.openxmlformats.org/officeDocument/2006/relationships" xmlns:p="http://schemas.openxmlformats.org/presentationml/2006/main">
  <p:tag name="TIMING" val="|1|7.2|14.1|14.6"/>
</p:tagLst>
</file>

<file path=ppt/tags/tag8.xml><?xml version="1.0" encoding="utf-8"?>
<p:tagLst xmlns:a="http://schemas.openxmlformats.org/drawingml/2006/main" xmlns:r="http://schemas.openxmlformats.org/officeDocument/2006/relationships" xmlns:p="http://schemas.openxmlformats.org/presentationml/2006/main">
  <p:tag name="TIMING" val="|1|7.2|14.1|14.6"/>
</p:tagLst>
</file>

<file path=ppt/tags/tag9.xml><?xml version="1.0" encoding="utf-8"?>
<p:tagLst xmlns:a="http://schemas.openxmlformats.org/drawingml/2006/main" xmlns:r="http://schemas.openxmlformats.org/officeDocument/2006/relationships" xmlns:p="http://schemas.openxmlformats.org/presentationml/2006/main">
  <p:tag name="TIMING" val="|1|7.2|14.1|14.6"/>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5193</Words>
  <Application>Microsoft Office PowerPoint</Application>
  <PresentationFormat>宽屏</PresentationFormat>
  <Paragraphs>386</Paragraphs>
  <Slides>60</Slides>
  <Notes>60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60</vt:i4>
      </vt:variant>
    </vt:vector>
  </HeadingPairs>
  <TitlesOfParts>
    <vt:vector size="78" baseType="lpstr">
      <vt:lpstr>等线</vt:lpstr>
      <vt:lpstr>等线 Light</vt:lpstr>
      <vt:lpstr>黑体</vt:lpstr>
      <vt:lpstr>华文行楷</vt:lpstr>
      <vt:lpstr>华文楷体</vt:lpstr>
      <vt:lpstr>宋体</vt:lpstr>
      <vt:lpstr>微软雅黑</vt:lpstr>
      <vt:lpstr>微软雅黑</vt:lpstr>
      <vt:lpstr>Arial</vt:lpstr>
      <vt:lpstr>Arial Black</vt:lpstr>
      <vt:lpstr>Calibri</vt:lpstr>
      <vt:lpstr>Calibri Light</vt:lpstr>
      <vt:lpstr>Kartika</vt:lpstr>
      <vt:lpstr>Times New Roman</vt:lpstr>
      <vt:lpstr>Wingdings</vt:lpstr>
      <vt:lpstr>自定义设计方案</vt:lpstr>
      <vt:lpstr>1_自定义设计方案</vt:lpstr>
      <vt:lpstr>Unknown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红色微粒体工作述职报告ppt模板</dc:title>
  <dc:creator/>
  <cp:lastModifiedBy/>
  <cp:revision>1</cp:revision>
  <dcterms:created xsi:type="dcterms:W3CDTF">2017-02-16T14:15:20Z</dcterms:created>
  <dcterms:modified xsi:type="dcterms:W3CDTF">2021-12-02T04:45:09Z</dcterms:modified>
</cp:coreProperties>
</file>