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  <p:sldMasterId id="2147483650" r:id="rId3"/>
  </p:sldMasterIdLst>
  <p:notesMasterIdLst>
    <p:notesMasterId r:id="rId5"/>
  </p:notesMasterIdLst>
  <p:sldIdLst>
    <p:sldId id="314" r:id="rId4"/>
    <p:sldId id="409" r:id="rId6"/>
    <p:sldId id="451" r:id="rId7"/>
    <p:sldId id="450" r:id="rId8"/>
    <p:sldId id="452" r:id="rId9"/>
    <p:sldId id="453" r:id="rId10"/>
    <p:sldId id="454" r:id="rId11"/>
    <p:sldId id="455" r:id="rId12"/>
    <p:sldId id="456" r:id="rId13"/>
    <p:sldId id="459" r:id="rId14"/>
    <p:sldId id="460" r:id="rId15"/>
    <p:sldId id="461" r:id="rId16"/>
    <p:sldId id="463" r:id="rId17"/>
    <p:sldId id="464" r:id="rId18"/>
    <p:sldId id="465" r:id="rId19"/>
    <p:sldId id="467" r:id="rId20"/>
    <p:sldId id="468" r:id="rId21"/>
    <p:sldId id="469" r:id="rId22"/>
    <p:sldId id="470" r:id="rId23"/>
    <p:sldId id="471" r:id="rId24"/>
    <p:sldId id="472" r:id="rId25"/>
    <p:sldId id="474" r:id="rId26"/>
    <p:sldId id="475" r:id="rId27"/>
    <p:sldId id="476" r:id="rId28"/>
    <p:sldId id="477" r:id="rId29"/>
    <p:sldId id="478" r:id="rId30"/>
    <p:sldId id="479" r:id="rId31"/>
    <p:sldId id="480" r:id="rId32"/>
    <p:sldId id="481" r:id="rId33"/>
    <p:sldId id="482" r:id="rId34"/>
    <p:sldId id="483" r:id="rId35"/>
    <p:sldId id="484" r:id="rId36"/>
    <p:sldId id="485" r:id="rId37"/>
    <p:sldId id="486" r:id="rId38"/>
    <p:sldId id="487" r:id="rId39"/>
    <p:sldId id="488" r:id="rId40"/>
    <p:sldId id="489" r:id="rId41"/>
    <p:sldId id="490" r:id="rId42"/>
    <p:sldId id="492" r:id="rId43"/>
    <p:sldId id="491" r:id="rId44"/>
    <p:sldId id="493" r:id="rId45"/>
    <p:sldId id="494" r:id="rId46"/>
    <p:sldId id="495" r:id="rId47"/>
    <p:sldId id="496" r:id="rId48"/>
    <p:sldId id="442" r:id="rId49"/>
    <p:sldId id="443" r:id="rId50"/>
    <p:sldId id="444" r:id="rId51"/>
  </p:sldIdLst>
  <p:sldSz cx="12192000" cy="6858000"/>
  <p:notesSz cx="6858000" cy="9144000"/>
  <p:custDataLst>
    <p:tags r:id="rId5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1919"/>
    <a:srgbClr val="DD0012"/>
    <a:srgbClr val="AC050E"/>
    <a:srgbClr val="E0414A"/>
    <a:srgbClr val="85000B"/>
    <a:srgbClr val="CC0000"/>
    <a:srgbClr val="A6A6A6"/>
    <a:srgbClr val="FF2F2F"/>
    <a:srgbClr val="FF0000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4" autoAdjust="0"/>
    <p:restoredTop sz="84965" autoAdjust="0"/>
  </p:normalViewPr>
  <p:slideViewPr>
    <p:cSldViewPr snapToGrid="0">
      <p:cViewPr varScale="1">
        <p:scale>
          <a:sx n="93" d="100"/>
          <a:sy n="93" d="100"/>
        </p:scale>
        <p:origin x="1134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5" Type="http://schemas.openxmlformats.org/officeDocument/2006/relationships/tags" Target="tags/tag42.xml"/><Relationship Id="rId54" Type="http://schemas.openxmlformats.org/officeDocument/2006/relationships/tableStyles" Target="tableStyles.xml"/><Relationship Id="rId53" Type="http://schemas.openxmlformats.org/officeDocument/2006/relationships/viewProps" Target="viewProps.xml"/><Relationship Id="rId52" Type="http://schemas.openxmlformats.org/officeDocument/2006/relationships/presProps" Target="presProps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5T18:02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5315,'0'26,"0"1,53-1,-27-26,54 53,-27-53,-27 26,0-26,27 0,-26 0,-1 0,27 0,-26 0,52 0,-53 27,27-1,-26-26,-1 0,27 0,-26 0,-1 0,27 0,26 0,-52 0,-1 0,27 0,-26 0,-1 0,27 0,-27 0,1 0,-1 0,27 0,-26 0,-1 0,27 0,-26 0,-1 0,0 0,1-26,-1 26,1 0,-1 0,-26-27,27 27,26 0,-27 0,1 0,25 0,-25 0,-1 0,27 0,-26 0,-1 0,27 0,-26-26,-1 26,27 0,-27 0,1 0,26 0,-27 0,1 0,26 0,-27 0,0 0,54-26,-27 26,-27 0,1 0,25 0,-25 0,-1 0,27-27,-26 27,-1 0,1 0,-1-26,1 26,-1 0,0 0,-26-27,27 27,26 0,-27 0,1 0,-27-26,53 26,-27 0,-26-27,27 27,-1 0,27 0,-27 0,-26-26,27 26,-1 0,27 0,-53-27,27 1,-1 26,1-26,-1 26,0-27,1 1,-1-1,27 1,-53 26,27-27,-1 1,27 26,-53-27,27 1,-1 26,0-53,1 27,-1-1,-26 27,27-26,-1-1,1 1,-27 26,53 0,-53-27,26 27,1-52,-1 52,27 0,-53 0,26-27,1 27,-1 0,-26-26,27-1,-27 27,26-26,1 26,-27-27,26 1,-26 26,27-27,-1 27,-26-52,26 25,-26 1,0-1,27 27,-1-53,-26 27,27-1,-1 27,-26-52,0 52,27-27,-27 1,0-1,26 27,-26-26,0-27,0 53,27-27,-27 1,26 0,-26 26,27-53,-1 26,-26 1,0-27,0 26,53 1,-53-27,0 27,26-1,1 27,-27-53,26 27,1-1,-1-25,1 25,-27-26,0 53,26-26,-26 26,0-27,27 27,-27-26,0-1,26 1,-26 26,0-53,0 27,26-1,-26 27,0-26,0-27,0 26,0 1,0-27,27 27,-1-1,1-26,-27 27,0-27,0 27,26-1,1-26,-27 27,0-1,26-26,-26 27,0 0,27-54,-27 80,0-79,0 0,0 52,0-26,0 27,0-1,0-25,0 25,0 1,0-1,0-26,0 27,0-1,0-25,0 25,0 1,0-27,0 26,0 1,0-27,0 27,0-1,0 1,0-27,0 0,0 26,0 1,0 0,0-1,-27-26,27 27,0-54,0 28,-26 25,-1 1,27-27,0 26,0 1,-26-80,26 80,-53-54,53 27,-53 27,53-53,-26 26,26 26,0 1,0-1,-27 1,27 0,0-1,0 1,-26-1,26 27,0-53,0 27,0-1,0-25,0 25,0 1,0-1,0 1,0 26,53 0,-27-27,27 27,-27 0,1 0,26 0,-27 0,1 0,-1-26,27-1,-27 27,1 0,26 0,-27 0,1 0,-1 0,-26-26,53 26,-27 0,1 0,26 0,-27 0,1 0,-27-26,0 26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5T18:02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14 0,'-27'0,"27"0,27 0,-1 0,-26 26,53 1,-53-1,27 0,-27-26,26 27,1-27,-1 0,-26 26,26 1,-26-1,27-26,-1 0,1 27,-1-1,1 1,-27-1,26-26,0 0,1 0,-1 27,-26-27,53 0,-53 26,27 0,-1-26,0 0,-26 0,0 0,0 27,-26-27,0 0,-1 26,27 1,-26-27,26 26,-27-26,27 27,-26-27,-1 26,27 1,-26-27,26 26,0 1,-26-1,26 1,-27-27,27 26,-26 0,26-26,-27 27,27-27,-26 26,-1-26,27 27,-26-1,26-26,-53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5T18:02: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21088 13018,'0'0,"-53"52,-27 54,27-53,-52 53,52-27,-27 27,1 0,52-27,-25-26,-1 53,0-26,0-28,0 28,0-27,26 0,-52 26,53-52,-27 25,26 1,1 0,-1 0,-26-26,53 26,-79-1,79-25,-53 52,27-52,-27 26,26 0,-26-27,27 53,-53-26,52-26,-26 26,-26-27,52 54,-52-28,53 1,-27 27,26-54,1 27,-1 0,27-26,-53 25,53-52,-26 53,-1 0,1-26,-1-1,1 54,-27-80,27 52,26-25,-27 26,27-53,0 26,-26-26,26 27,-27-27,27 26,-26-26,26 27,0-27,0 0,0-80,26 1,1-27</inkml:trace>
  <inkml:trace contextRef="#ctx0" brushRef="#br0">18812 13361,'0'27,"0"52,53-26,0 0,0 26,-27-26,1 0,-1 0,1 27,-27-27,26-1,1 1,-1 27,-26-27,27 0,-1 0,1 26,25-26,-25 0,-1 0,27 26,-26-26,-1 0,27 26,-26 1,26-28,-27 28,27 26,0-53,-27 0,27 26,0-26,0 0,-27 26,1-52,-27-1,26 27,27-27,-26 27,26-26,-27 26,1-53,-1 53,-26-53,53 26,-53-26,53 27,-53-1,26-26,1 26,-1-26,1 80,-1-80,1 26,-1 1,27-1,-53 1,26-1,1 1,-27-27,26 26,-26-26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2-15T18:02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1609,'35'0,"-3"0,1 0,69 0,31 0,36 0,-102 0,-1 0,36 0,-2 0,-33 0,-34 0,1 0,34 0,-36 0,-32 34,35-34,-2 0,34 0,-34 0,1 0,-1 0,34 0,-32 0,-2 0,67 0,-33 0,-33 0,-1 0,35 33,-36 1,3-34,32 0,-34 0,67 33,-33-33,-32 0,65 0,-67 0,68 34,-101-1,101-33,-1 0,1 0,-33 0,32 34,-67-34,68 0,-68 0,34 0,-34 0,2 33,32 1,-34-34,1 0,34 0,-103 0,2 0,-1 0,-33 33,34-33,-2 0,-30 34,30-34,-32 0,67 33,-33 1,-1-34,1 0,-35 0,36 0,-3 0,-32 0,34 33,-1 2,-32-35,-36 0,69 32,-34 3,33-35,-32 32,32-32,1 0,-2 0,2 35,-1-35,1 0,0 0,-1 32,34-32,-33 0,-1 35,1-3,-2-32,35 0,-32 35,-3-35,-31 32,32-32,1 35,33-35,-34 0,-34 67,36-67,-1 0,33 32,-67 3,32-35,2 34,33-1,-67 1,32-34,3 0,32 33,-33-33,-2 34,3-34,32 33,-35-33,2 34,-34 33,67-34,-33-33,-1 0,1 34,33-1,-35-33,3 34,-3-1,35 1,-33-34,-1 33,1 1,0-34,-1 33,34-33,-33 35,33-35,-35 32,35 3,-32-35,-3 32,35-32,0 0,0 0,0 0,35-67,-3 35,-32-3,35 35,-2-33,-33-34,34 67,-34-34,33 1,0-34,-33 33,34 1,-34-34,33 67,-33-34,35-33,-3 34,-32-1,0 34,35-33,-35-1,0-1,33 35,1-67,-34 35,66-3,-66-32,0 67,34-32,-34-3,68 35,-68-67,67-32,-34 99,-33-35,32 2,3-34,-35 33,0 1,0-34,33 33,-33 1,0-34,34 67,-34-34,33 1,-33-34,35 33,-3 1,-32-1,35-33,-2 34,-33-34,67 33,-67 1,33-34,-33 33,34 1,-1-34,1 33,-1 1,0-2,2 3,32-3,-34-32,1-32,-1 64,1-32,-34 35,0-3,33 35,0-67,1 35,-1-35,2 32,-2-32,-33 35,0-3,34 2,-1-34,-33 33,0 1,0-1,33 34,-33 0,0 34,0-1,0 34,0-33,0 66,0 2,0-70,0 102,0-32,0-3,0 3,0-3,-33 3,33-69,-33 68,33-34,0 33,0-66,-67 100,67-101,0 68,0-68,0 34,0-33,-35 33,2 0,33 0,-34-34,34 1,0 34,0-36,0 3,0 32,0-35,0 3,0 32,0-35,0 3,0 32,0-35,0 3,0-1,0 33,0-34,0 1,0 33,0-34,0 1,0 33,0-34,0 1,0 33,0-34,0 1,0-1,0 2,0-3,0 3,0-3,0 35,0-99,-33-3,0 35,-34-67,33 35,-34-36,68 34,-32 1,-3-1,2 1,33-1,0 1,0-1,-33 34,-1-33,34 33,-33-34,-1 1,1 33,-2-34,3 1,-1 33,-2-67,35 67,-32-34,-36 34,68-33,-34-1,1-1,-34 3,34-3,-34-32,67 35,-35-3,2 35,33-32,-67 32,34-35,-1 3,-34-35,68 32,-32 35,32-32,-35 32,2-35,33 35,-34 0,1-33,0-1,33 34,-34-33,1 33,-2-34,3 1,-3 33,35-34,-33 34,-1 0,1 0,-34-33,34-34,-34 67,67-34,-35 1,2 33,1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5EB25E-F66E-44BE-85A3-62191936F5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97D03D-ED54-44F4-93D3-469DD7E8332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ea typeface="宋体" panose="02010600030101010101" pitchFamily="2" charset="-122"/>
              </a:rPr>
              <a:t>以上纯属娱乐，不可和别人争论。</a:t>
            </a:r>
            <a:endParaRPr lang="zh-CN" altLang="en-US" dirty="0">
              <a:ea typeface="宋体" panose="02010600030101010101" pitchFamily="2" charset="-122"/>
            </a:endParaRP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600" b="1" dirty="0">
                <a:ea typeface="楷体" panose="02010609060101010101" pitchFamily="49" charset="-122"/>
              </a:rPr>
              <a:t>而</a:t>
            </a:r>
            <a:r>
              <a:rPr lang="en-US" altLang="zh-CN" sz="2600" b="1" dirty="0">
                <a:ea typeface="楷体" panose="02010609060101010101" pitchFamily="49" charset="-122"/>
              </a:rPr>
              <a:t>Python</a:t>
            </a:r>
            <a:r>
              <a:rPr lang="zh-CN" altLang="en-US" sz="2600" b="1" dirty="0">
                <a:ea typeface="楷体" panose="02010609060101010101" pitchFamily="49" charset="-122"/>
              </a:rPr>
              <a:t>程序可能就需要</a:t>
            </a:r>
            <a:r>
              <a:rPr lang="en-US" altLang="zh-CN" sz="2600" b="1" dirty="0">
                <a:ea typeface="楷体" panose="02010609060101010101" pitchFamily="49" charset="-122"/>
              </a:rPr>
              <a:t>10</a:t>
            </a:r>
            <a:r>
              <a:rPr lang="zh-CN" altLang="en-US" sz="2600" b="1" dirty="0">
                <a:ea typeface="楷体" panose="02010609060101010101" pitchFamily="49" charset="-122"/>
              </a:rPr>
              <a:t>秒（事实上目前这不是问题，</a:t>
            </a:r>
            <a:r>
              <a:rPr lang="en-US" altLang="zh-CN" sz="2600" b="1" dirty="0">
                <a:ea typeface="楷体" panose="02010609060101010101" pitchFamily="49" charset="-122"/>
              </a:rPr>
              <a:t>1.python</a:t>
            </a:r>
            <a:r>
              <a:rPr lang="zh-CN" altLang="en-US" sz="2600" b="1" dirty="0">
                <a:ea typeface="楷体" panose="02010609060101010101" pitchFamily="49" charset="-122"/>
              </a:rPr>
              <a:t>常作后台；</a:t>
            </a:r>
            <a:r>
              <a:rPr lang="en-US" altLang="zh-CN" sz="2600" b="1" dirty="0">
                <a:ea typeface="楷体" panose="02010609060101010101" pitchFamily="49" charset="-122"/>
              </a:rPr>
              <a:t>2.python</a:t>
            </a:r>
            <a:r>
              <a:rPr lang="zh-CN" altLang="en-US" sz="2600" b="1" dirty="0">
                <a:ea typeface="楷体" panose="02010609060101010101" pitchFamily="49" charset="-122"/>
              </a:rPr>
              <a:t>的库很快）。</a:t>
            </a:r>
            <a:endParaRPr lang="zh-CN" altLang="en-US" sz="2600" b="1" dirty="0">
              <a:ea typeface="楷体" panose="02010609060101010101" pitchFamily="49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运维：系统的运行维护</a:t>
            </a:r>
            <a:endParaRPr lang="en-US" altLang="zh-CN" dirty="0"/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桌面程序、游戏开发，是可以，但稍弱吧。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可做的演示：</a:t>
            </a:r>
            <a:endParaRPr lang="en-US" altLang="zh-CN" dirty="0"/>
          </a:p>
          <a:p>
            <a:r>
              <a:rPr lang="en-US" altLang="zh-CN" dirty="0"/>
              <a:t>&gt;&gt;&gt; type(3)</a:t>
            </a:r>
            <a:endParaRPr lang="en-US" altLang="zh-CN" dirty="0"/>
          </a:p>
          <a:p>
            <a:r>
              <a:rPr lang="en-US" altLang="zh-CN" dirty="0"/>
              <a:t>&lt;class '</a:t>
            </a:r>
            <a:r>
              <a:rPr lang="en-US" altLang="zh-CN" dirty="0" err="1"/>
              <a:t>int</a:t>
            </a:r>
            <a:r>
              <a:rPr lang="en-US" altLang="zh-CN" dirty="0"/>
              <a:t>'&gt;</a:t>
            </a:r>
            <a:endParaRPr lang="en-US" altLang="zh-CN" dirty="0"/>
          </a:p>
          <a:p>
            <a:r>
              <a:rPr lang="en-US" altLang="zh-CN" dirty="0"/>
              <a:t>&gt;&gt;&gt; type(3.2)</a:t>
            </a:r>
            <a:endParaRPr lang="en-US" altLang="zh-CN" dirty="0"/>
          </a:p>
          <a:p>
            <a:r>
              <a:rPr lang="en-US" altLang="zh-CN" dirty="0"/>
              <a:t>&lt;class 'float'&gt;</a:t>
            </a:r>
            <a:endParaRPr lang="en-US" altLang="zh-CN" dirty="0"/>
          </a:p>
          <a:p>
            <a:r>
              <a:rPr lang="en-US" altLang="zh-CN" dirty="0"/>
              <a:t>&gt;&gt;&gt; type('3.2')</a:t>
            </a:r>
            <a:endParaRPr lang="en-US" altLang="zh-CN" dirty="0"/>
          </a:p>
          <a:p>
            <a:r>
              <a:rPr lang="en-US" altLang="zh-CN" dirty="0"/>
              <a:t>&lt;class '</a:t>
            </a:r>
            <a:r>
              <a:rPr lang="en-US" altLang="zh-CN" dirty="0" err="1"/>
              <a:t>str</a:t>
            </a:r>
            <a:r>
              <a:rPr lang="en-US" altLang="zh-CN" dirty="0"/>
              <a:t>'&gt;</a:t>
            </a:r>
            <a:endParaRPr lang="en-US" altLang="zh-CN" dirty="0"/>
          </a:p>
          <a:p>
            <a:r>
              <a:rPr lang="en-US" altLang="zh-CN" dirty="0"/>
              <a:t>&gt;&gt;&gt; type(1.012e4)</a:t>
            </a:r>
            <a:endParaRPr lang="en-US" altLang="zh-CN" dirty="0"/>
          </a:p>
          <a:p>
            <a:r>
              <a:rPr lang="en-US" altLang="zh-CN" dirty="0"/>
              <a:t>&lt;class 'float'&gt;</a:t>
            </a:r>
            <a:endParaRPr lang="en-US" altLang="zh-CN" dirty="0"/>
          </a:p>
          <a:p>
            <a:r>
              <a:rPr lang="en-US" altLang="zh-CN" dirty="0"/>
              <a:t>&gt;&gt;&gt; type(2.3+4.5j)</a:t>
            </a:r>
            <a:endParaRPr lang="en-US" altLang="zh-CN" dirty="0"/>
          </a:p>
          <a:p>
            <a:r>
              <a:rPr lang="en-US" altLang="zh-CN" dirty="0"/>
              <a:t>&lt;class 'complex'&gt;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zh-CN" altLang="en-US" sz="2800" dirty="0">
                <a:ea typeface="宋体" panose="02010600030101010101" pitchFamily="2" charset="-122"/>
              </a:rPr>
              <a:t>指定</a:t>
            </a:r>
            <a:r>
              <a:rPr lang="en-US" altLang="zh-CN" sz="2800" dirty="0">
                <a:ea typeface="宋体" panose="02010600030101010101" pitchFamily="2" charset="-122"/>
              </a:rPr>
              <a:t>ASCII</a:t>
            </a:r>
            <a:r>
              <a:rPr lang="zh-CN" altLang="en-US" sz="2800" dirty="0">
                <a:ea typeface="宋体" panose="02010600030101010101" pitchFamily="2" charset="-122"/>
              </a:rPr>
              <a:t>值的字符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print('\x41')  ---A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print('\101')----A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400" dirty="0"/>
              <a:t>python</a:t>
            </a:r>
            <a:r>
              <a:rPr lang="zh-CN" altLang="en-US" sz="2400" dirty="0"/>
              <a:t>模块是：</a:t>
            </a:r>
            <a:endParaRPr lang="zh-CN" altLang="en-US" sz="2400" dirty="0"/>
          </a:p>
          <a:p>
            <a:pPr>
              <a:defRPr/>
            </a:pPr>
            <a:r>
              <a:rPr lang="zh-CN" altLang="en-US" sz="2400" dirty="0"/>
              <a:t> 自我包含并且有组织的代码片段为模块。</a:t>
            </a:r>
            <a:endParaRPr lang="zh-CN" altLang="en-US" sz="2400" dirty="0"/>
          </a:p>
          <a:p>
            <a:pPr>
              <a:defRPr/>
            </a:pPr>
            <a:r>
              <a:rPr lang="zh-CN" altLang="en-US" sz="2400" dirty="0"/>
              <a:t> 表现形式为：写的代码保存为文件。这个文件就是一个模块。</a:t>
            </a:r>
            <a:r>
              <a:rPr lang="en-US" altLang="zh-CN" sz="2400" dirty="0"/>
              <a:t>sample.py </a:t>
            </a:r>
            <a:r>
              <a:rPr lang="zh-CN" altLang="en-US" sz="2400" dirty="0"/>
              <a:t>其中文件名</a:t>
            </a:r>
            <a:r>
              <a:rPr lang="en-US" altLang="zh-CN" sz="2400" dirty="0" err="1"/>
              <a:t>smaple</a:t>
            </a:r>
            <a:r>
              <a:rPr lang="zh-CN" altLang="en-US" sz="2400" dirty="0"/>
              <a:t>为模块名字。</a:t>
            </a:r>
            <a:endParaRPr lang="zh-CN" altLang="en-US" sz="2400" dirty="0"/>
          </a:p>
          <a:p>
            <a:pPr>
              <a:defRPr/>
            </a:pPr>
            <a:endParaRPr lang="zh-CN" altLang="en-US" sz="2400" dirty="0"/>
          </a:p>
          <a:p>
            <a:pPr>
              <a:defRPr/>
            </a:pPr>
            <a:r>
              <a:rPr lang="en-US" altLang="zh-CN" sz="2400" dirty="0"/>
              <a:t>python</a:t>
            </a:r>
            <a:r>
              <a:rPr lang="zh-CN" altLang="en-US" sz="2400" dirty="0"/>
              <a:t>包是：</a:t>
            </a:r>
            <a:endParaRPr lang="zh-CN" altLang="en-US" sz="2400" dirty="0"/>
          </a:p>
          <a:p>
            <a:pPr>
              <a:defRPr/>
            </a:pPr>
            <a:r>
              <a:rPr lang="zh-CN" altLang="en-US" sz="2400" dirty="0"/>
              <a:t> 包是一个有层次的文件目录结构，它定义了由</a:t>
            </a:r>
            <a:r>
              <a:rPr lang="en-US" altLang="zh-CN" sz="2400" dirty="0"/>
              <a:t>n</a:t>
            </a:r>
            <a:r>
              <a:rPr lang="zh-CN" altLang="en-US" sz="2400" dirty="0"/>
              <a:t>个模块或</a:t>
            </a:r>
            <a:r>
              <a:rPr lang="en-US" altLang="zh-CN" sz="2400" dirty="0"/>
              <a:t>n</a:t>
            </a:r>
            <a:r>
              <a:rPr lang="zh-CN" altLang="en-US" sz="2400" dirty="0"/>
              <a:t>个子包组成的</a:t>
            </a:r>
            <a:r>
              <a:rPr lang="en-US" altLang="zh-CN" sz="2400" dirty="0"/>
              <a:t>python</a:t>
            </a:r>
            <a:r>
              <a:rPr lang="zh-CN" altLang="en-US" sz="2400" dirty="0"/>
              <a:t>应用程序执行环境。</a:t>
            </a:r>
            <a:endParaRPr lang="zh-CN" altLang="en-US" sz="2400" dirty="0"/>
          </a:p>
          <a:p>
            <a:pPr>
              <a:defRPr/>
            </a:pPr>
            <a:endParaRPr lang="zh-CN" altLang="en-US" sz="2400" dirty="0"/>
          </a:p>
          <a:p>
            <a:pPr>
              <a:defRPr/>
            </a:pPr>
            <a:r>
              <a:rPr lang="zh-CN" altLang="en-US" sz="2400" dirty="0"/>
              <a:t> 通俗一点：包是一个包含</a:t>
            </a:r>
            <a:r>
              <a:rPr lang="en-US" altLang="zh-CN" sz="2400" dirty="0"/>
              <a:t>__init__.py </a:t>
            </a:r>
            <a:r>
              <a:rPr lang="zh-CN" altLang="en-US" sz="2400" dirty="0"/>
              <a:t>文件的目录，该目录下一定得有这个</a:t>
            </a:r>
            <a:r>
              <a:rPr lang="en-US" altLang="zh-CN" sz="2400" dirty="0"/>
              <a:t>__init__.py</a:t>
            </a:r>
            <a:r>
              <a:rPr lang="zh-CN" altLang="en-US" sz="2400" dirty="0"/>
              <a:t>文件和其它模块或子包。</a:t>
            </a:r>
            <a:endParaRPr lang="zh-CN" altLang="en-US" sz="2400" dirty="0"/>
          </a:p>
          <a:p>
            <a:pPr>
              <a:defRPr/>
            </a:pPr>
            <a:endParaRPr lang="zh-CN" altLang="en-US" sz="2400" dirty="0"/>
          </a:p>
          <a:p>
            <a:pPr>
              <a:defRPr/>
            </a:pPr>
            <a:r>
              <a:rPr lang="en-US" altLang="zh-CN" sz="2400" dirty="0"/>
              <a:t>python</a:t>
            </a:r>
            <a:r>
              <a:rPr lang="zh-CN" altLang="en-US" sz="2400" dirty="0"/>
              <a:t>库是参考其它编程语言的说法，就是指</a:t>
            </a:r>
            <a:r>
              <a:rPr lang="en-US" altLang="zh-CN" sz="2400" dirty="0"/>
              <a:t>python</a:t>
            </a:r>
            <a:r>
              <a:rPr lang="zh-CN" altLang="en-US" sz="2400" dirty="0"/>
              <a:t>中的完成一定功能的代码集合，供用户使用的代码组合。在</a:t>
            </a:r>
            <a:r>
              <a:rPr lang="en-US" altLang="zh-CN" sz="2400" dirty="0"/>
              <a:t>python</a:t>
            </a:r>
            <a:r>
              <a:rPr lang="zh-CN" altLang="en-US" sz="2400" dirty="0"/>
              <a:t>中是包和模块的形式。</a:t>
            </a:r>
            <a:endParaRPr lang="zh-CN" altLang="en-US" sz="2400" dirty="0"/>
          </a:p>
          <a:p>
            <a:pPr>
              <a:defRPr/>
            </a:pPr>
            <a:endParaRPr lang="en-US" altLang="zh-CN" sz="2400" dirty="0"/>
          </a:p>
          <a:p>
            <a:pPr>
              <a:defRPr/>
            </a:pPr>
            <a:r>
              <a:rPr lang="en-US" altLang="zh-CN" sz="2400" dirty="0"/>
              <a:t>module</a:t>
            </a:r>
            <a:r>
              <a:rPr lang="zh-CN" altLang="en-US" sz="2400" dirty="0"/>
              <a:t>：一个 </a:t>
            </a:r>
            <a:r>
              <a:rPr lang="en-US" altLang="zh-CN" sz="2400" dirty="0"/>
              <a:t>.</a:t>
            </a:r>
            <a:r>
              <a:rPr lang="en-US" altLang="zh-CN" sz="2400" dirty="0" err="1"/>
              <a:t>py</a:t>
            </a:r>
            <a:r>
              <a:rPr lang="en-US" altLang="zh-CN" sz="2400" dirty="0"/>
              <a:t> </a:t>
            </a:r>
            <a:r>
              <a:rPr lang="zh-CN" altLang="en-US" sz="2400" dirty="0"/>
              <a:t>文件就是个 </a:t>
            </a:r>
            <a:r>
              <a:rPr lang="en-US" altLang="zh-CN" sz="2400" dirty="0"/>
              <a:t>module</a:t>
            </a:r>
            <a:endParaRPr lang="en-US" altLang="zh-CN" sz="2400" dirty="0"/>
          </a:p>
          <a:p>
            <a:pPr>
              <a:defRPr/>
            </a:pPr>
            <a:endParaRPr lang="en-US" altLang="zh-CN" sz="2400" dirty="0"/>
          </a:p>
          <a:p>
            <a:pPr>
              <a:defRPr/>
            </a:pPr>
            <a:r>
              <a:rPr lang="en-US" altLang="zh-CN" sz="2400" dirty="0"/>
              <a:t>lib</a:t>
            </a:r>
            <a:r>
              <a:rPr lang="zh-CN" altLang="en-US" sz="2400" dirty="0"/>
              <a:t>：抽象概念，和另外两个不是一类，只要你喜欢，什么都是 </a:t>
            </a:r>
            <a:r>
              <a:rPr lang="en-US" altLang="zh-CN" sz="2400" dirty="0"/>
              <a:t>lib</a:t>
            </a:r>
            <a:r>
              <a:rPr lang="zh-CN" altLang="en-US" sz="2400" dirty="0"/>
              <a:t>，就算只有个 </a:t>
            </a:r>
            <a:r>
              <a:rPr lang="en-US" altLang="zh-CN" sz="2400" dirty="0"/>
              <a:t>hello world</a:t>
            </a:r>
            <a:endParaRPr lang="en-US" altLang="zh-CN" sz="2400" dirty="0"/>
          </a:p>
          <a:p>
            <a:pPr>
              <a:defRPr/>
            </a:pPr>
            <a:endParaRPr lang="en-US" altLang="zh-CN" sz="2400" dirty="0"/>
          </a:p>
          <a:p>
            <a:pPr>
              <a:defRPr/>
            </a:pPr>
            <a:r>
              <a:rPr lang="en-US" altLang="zh-CN" sz="2400" dirty="0"/>
              <a:t>package</a:t>
            </a:r>
            <a:r>
              <a:rPr lang="zh-CN" altLang="en-US" sz="2400" dirty="0"/>
              <a:t>：就是个带 </a:t>
            </a:r>
            <a:r>
              <a:rPr lang="en-US" altLang="zh-CN" sz="2400" dirty="0"/>
              <a:t>__init__.py </a:t>
            </a:r>
            <a:r>
              <a:rPr lang="zh-CN" altLang="en-US" sz="2400" dirty="0"/>
              <a:t>的文件夹，并不在乎里面有什么，不过一般来讲会包含一些 </a:t>
            </a:r>
            <a:r>
              <a:rPr lang="en-US" altLang="zh-CN" sz="2400" dirty="0"/>
              <a:t>packages/modules</a:t>
            </a:r>
            <a:endParaRPr lang="en-US" altLang="zh-CN" sz="2400" dirty="0"/>
          </a:p>
          <a:p>
            <a:pPr>
              <a:defRPr/>
            </a:pPr>
            <a:endParaRPr lang="en-US" altLang="zh-CN" sz="2400" dirty="0"/>
          </a:p>
          <a:p>
            <a:pPr>
              <a:defRPr/>
            </a:pPr>
            <a:r>
              <a:rPr lang="en-US" altLang="zh-CN" sz="2400" dirty="0" err="1"/>
              <a:t>scrapy</a:t>
            </a:r>
            <a:r>
              <a:rPr lang="zh-CN" altLang="en-US" sz="2400" dirty="0"/>
              <a:t>、</a:t>
            </a:r>
            <a:r>
              <a:rPr lang="en-US" altLang="zh-CN" sz="2400" dirty="0"/>
              <a:t>flask</a:t>
            </a:r>
            <a:r>
              <a:rPr lang="zh-CN" altLang="en-US" sz="2400" dirty="0"/>
              <a:t>、</a:t>
            </a:r>
            <a:r>
              <a:rPr lang="en-US" altLang="zh-CN" sz="2400" dirty="0"/>
              <a:t>Django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numpy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scipy</a:t>
            </a:r>
            <a:r>
              <a:rPr lang="zh-CN" altLang="en-US" sz="2400" dirty="0"/>
              <a:t>、</a:t>
            </a:r>
            <a:r>
              <a:rPr lang="en-US" altLang="zh-CN" sz="2400" dirty="0"/>
              <a:t>NLTK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jieba</a:t>
            </a:r>
            <a:r>
              <a:rPr lang="en-US" altLang="zh-CN" sz="2400" dirty="0"/>
              <a:t> </a:t>
            </a:r>
            <a:r>
              <a:rPr lang="zh-CN" altLang="en-US" sz="2400" dirty="0"/>
              <a:t>在你的语境下，一般都被认为是 </a:t>
            </a:r>
            <a:r>
              <a:rPr lang="en-US" altLang="zh-CN" sz="2400" dirty="0"/>
              <a:t>lib</a:t>
            </a:r>
            <a:r>
              <a:rPr lang="zh-CN" altLang="en-US" sz="2400" dirty="0"/>
              <a:t>，因为关注点不是他们的代码是怎么组织的。</a:t>
            </a:r>
            <a:endParaRPr lang="zh-CN" altLang="en-US" sz="2400" dirty="0"/>
          </a:p>
          <a:p>
            <a:pPr>
              <a:defRPr/>
            </a:pP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7D03D-ED54-44F4-93D3-469DD7E8332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06699-2D41-48AA-B59C-91DA2B69D45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A0909D61-778E-4A7C-8B47-EFBB4987DB62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06699-2D41-48AA-B59C-91DA2B69D45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9D61-778E-4A7C-8B47-EFBB4987DB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06699-2D41-48AA-B59C-91DA2B69D45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9D61-778E-4A7C-8B47-EFBB4987DB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06699-2D41-48AA-B59C-91DA2B69D45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9D61-778E-4A7C-8B47-EFBB4987DB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06699-2D41-48AA-B59C-91DA2B69D45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A0909D61-778E-4A7C-8B47-EFBB4987DB62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06699-2D41-48AA-B59C-91DA2B69D45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A0909D61-778E-4A7C-8B47-EFBB4987DB62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06699-2D41-48AA-B59C-91DA2B69D45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9D61-778E-4A7C-8B47-EFBB4987DB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06699-2D41-48AA-B59C-91DA2B69D45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9D61-778E-4A7C-8B47-EFBB4987DB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06699-2D41-48AA-B59C-91DA2B69D45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A0909D61-778E-4A7C-8B47-EFBB4987DB62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06699-2D41-48AA-B59C-91DA2B69D45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9D61-778E-4A7C-8B47-EFBB4987DB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06699-2D41-48AA-B59C-91DA2B69D45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9D61-778E-4A7C-8B47-EFBB4987DB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06699-2D41-48AA-B59C-91DA2B69D45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9D61-778E-4A7C-8B47-EFBB4987DB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0.xml"/><Relationship Id="rId8" Type="http://schemas.openxmlformats.org/officeDocument/2006/relationships/slideLayout" Target="../slideLayouts/slideLayout9.xml"/><Relationship Id="rId7" Type="http://schemas.openxmlformats.org/officeDocument/2006/relationships/slideLayout" Target="../slideLayouts/slideLayout8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06699-2D41-48AA-B59C-91DA2B69D45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A0909D61-778E-4A7C-8B47-EFBB4987DB62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06699-2D41-48AA-B59C-91DA2B69D45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A0909D61-778E-4A7C-8B47-EFBB4987DB62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8.xml"/><Relationship Id="rId4" Type="http://schemas.openxmlformats.org/officeDocument/2006/relationships/tags" Target="../tags/tag7.xml"/><Relationship Id="rId3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8.xml"/><Relationship Id="rId3" Type="http://schemas.openxmlformats.org/officeDocument/2006/relationships/tags" Target="../tags/tag8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8.xml"/><Relationship Id="rId3" Type="http://schemas.openxmlformats.org/officeDocument/2006/relationships/tags" Target="../tags/tag9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6.jpe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4.x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10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8.xml"/><Relationship Id="rId4" Type="http://schemas.openxmlformats.org/officeDocument/2006/relationships/tags" Target="../tags/tag11.xml"/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8.xml"/><Relationship Id="rId3" Type="http://schemas.openxmlformats.org/officeDocument/2006/relationships/tags" Target="../tags/tag12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8.xml"/><Relationship Id="rId3" Type="http://schemas.openxmlformats.org/officeDocument/2006/relationships/tags" Target="../tags/tag13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tags" Target="../tags/tag14.xml"/><Relationship Id="rId8" Type="http://schemas.openxmlformats.org/officeDocument/2006/relationships/image" Target="../media/image15.png"/><Relationship Id="rId7" Type="http://schemas.openxmlformats.org/officeDocument/2006/relationships/customXml" Target="../ink/ink2.xml"/><Relationship Id="rId6" Type="http://schemas.openxmlformats.org/officeDocument/2006/relationships/image" Target="../media/image14.png"/><Relationship Id="rId5" Type="http://schemas.openxmlformats.org/officeDocument/2006/relationships/customXml" Target="../ink/ink1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1" Type="http://schemas.openxmlformats.org/officeDocument/2006/relationships/notesSlide" Target="../notesSlides/notesSlide18.xml"/><Relationship Id="rId10" Type="http://schemas.openxmlformats.org/officeDocument/2006/relationships/slideLayout" Target="../slideLayouts/slideLayout8.xml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8.xml"/><Relationship Id="rId4" Type="http://schemas.openxmlformats.org/officeDocument/2006/relationships/tags" Target="../tags/tag15.xml"/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8.xml"/><Relationship Id="rId3" Type="http://schemas.openxmlformats.org/officeDocument/2006/relationships/tags" Target="../tags/tag1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8.xml"/><Relationship Id="rId3" Type="http://schemas.openxmlformats.org/officeDocument/2006/relationships/tags" Target="../tags/tag16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1.xml"/><Relationship Id="rId8" Type="http://schemas.openxmlformats.org/officeDocument/2006/relationships/slideLayout" Target="../slideLayouts/slideLayout8.xml"/><Relationship Id="rId7" Type="http://schemas.openxmlformats.org/officeDocument/2006/relationships/tags" Target="../tags/tag1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2.x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18.xml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3.x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19.xml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4.xml"/><Relationship Id="rId7" Type="http://schemas.openxmlformats.org/officeDocument/2006/relationships/slideLayout" Target="../slideLayouts/slideLayout8.xml"/><Relationship Id="rId6" Type="http://schemas.openxmlformats.org/officeDocument/2006/relationships/tags" Target="../tags/tag20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6.jpeg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6.xml"/><Relationship Id="rId4" Type="http://schemas.openxmlformats.org/officeDocument/2006/relationships/slideLayout" Target="../slideLayouts/slideLayout8.xml"/><Relationship Id="rId3" Type="http://schemas.openxmlformats.org/officeDocument/2006/relationships/tags" Target="../tags/tag21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7.xml"/><Relationship Id="rId4" Type="http://schemas.openxmlformats.org/officeDocument/2006/relationships/slideLayout" Target="../slideLayouts/slideLayout8.xml"/><Relationship Id="rId3" Type="http://schemas.openxmlformats.org/officeDocument/2006/relationships/tags" Target="../tags/tag22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8.xml"/><Relationship Id="rId4" Type="http://schemas.openxmlformats.org/officeDocument/2006/relationships/slideLayout" Target="../slideLayouts/slideLayout8.xml"/><Relationship Id="rId3" Type="http://schemas.openxmlformats.org/officeDocument/2006/relationships/tags" Target="../tags/tag23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9.xml"/><Relationship Id="rId4" Type="http://schemas.openxmlformats.org/officeDocument/2006/relationships/slideLayout" Target="../slideLayouts/slideLayout8.xml"/><Relationship Id="rId3" Type="http://schemas.openxmlformats.org/officeDocument/2006/relationships/tags" Target="../tags/tag24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0.x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25.xml"/><Relationship Id="rId4" Type="http://schemas.openxmlformats.org/officeDocument/2006/relationships/image" Target="../media/image28.png"/><Relationship Id="rId3" Type="http://schemas.openxmlformats.org/officeDocument/2006/relationships/customXml" Target="../ink/ink3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1.x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26.xml"/><Relationship Id="rId4" Type="http://schemas.openxmlformats.org/officeDocument/2006/relationships/image" Target="../media/image29.png"/><Relationship Id="rId3" Type="http://schemas.openxmlformats.org/officeDocument/2006/relationships/customXml" Target="../ink/ink4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2.xml"/><Relationship Id="rId4" Type="http://schemas.openxmlformats.org/officeDocument/2006/relationships/slideLayout" Target="../slideLayouts/slideLayout8.xml"/><Relationship Id="rId3" Type="http://schemas.openxmlformats.org/officeDocument/2006/relationships/tags" Target="../tags/tag27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3.xml"/><Relationship Id="rId4" Type="http://schemas.openxmlformats.org/officeDocument/2006/relationships/slideLayout" Target="../slideLayouts/slideLayout8.xml"/><Relationship Id="rId3" Type="http://schemas.openxmlformats.org/officeDocument/2006/relationships/tags" Target="../tags/tag28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4.xml"/><Relationship Id="rId4" Type="http://schemas.openxmlformats.org/officeDocument/2006/relationships/slideLayout" Target="../slideLayouts/slideLayout8.xml"/><Relationship Id="rId3" Type="http://schemas.openxmlformats.org/officeDocument/2006/relationships/tags" Target="../tags/tag29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5.xml"/><Relationship Id="rId4" Type="http://schemas.openxmlformats.org/officeDocument/2006/relationships/slideLayout" Target="../slideLayouts/slideLayout8.xml"/><Relationship Id="rId3" Type="http://schemas.openxmlformats.org/officeDocument/2006/relationships/tags" Target="../tags/tag30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6.x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31.xml"/><Relationship Id="rId4" Type="http://schemas.openxmlformats.org/officeDocument/2006/relationships/image" Target="../media/image31.png"/><Relationship Id="rId3" Type="http://schemas.openxmlformats.org/officeDocument/2006/relationships/image" Target="../media/image30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7.xml"/><Relationship Id="rId4" Type="http://schemas.openxmlformats.org/officeDocument/2006/relationships/slideLayout" Target="../slideLayouts/slideLayout8.xml"/><Relationship Id="rId3" Type="http://schemas.openxmlformats.org/officeDocument/2006/relationships/tags" Target="../tags/tag32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8.xml"/><Relationship Id="rId4" Type="http://schemas.openxmlformats.org/officeDocument/2006/relationships/slideLayout" Target="../slideLayouts/slideLayout8.xml"/><Relationship Id="rId3" Type="http://schemas.openxmlformats.org/officeDocument/2006/relationships/tags" Target="../tags/tag33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9.xml"/><Relationship Id="rId4" Type="http://schemas.openxmlformats.org/officeDocument/2006/relationships/slideLayout" Target="../slideLayouts/slideLayout8.xml"/><Relationship Id="rId3" Type="http://schemas.openxmlformats.org/officeDocument/2006/relationships/tags" Target="../tags/tag34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6.jpe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0.xml"/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35.xml"/><Relationship Id="rId4" Type="http://schemas.openxmlformats.org/officeDocument/2006/relationships/image" Target="../media/image32.wmf"/><Relationship Id="rId3" Type="http://schemas.openxmlformats.org/officeDocument/2006/relationships/oleObject" Target="../embeddings/oleObject1.bin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1.xml"/><Relationship Id="rId4" Type="http://schemas.openxmlformats.org/officeDocument/2006/relationships/slideLayout" Target="../slideLayouts/slideLayout8.xml"/><Relationship Id="rId3" Type="http://schemas.openxmlformats.org/officeDocument/2006/relationships/tags" Target="../tags/tag36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4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2.xml"/><Relationship Id="rId4" Type="http://schemas.openxmlformats.org/officeDocument/2006/relationships/slideLayout" Target="../slideLayouts/slideLayout8.xml"/><Relationship Id="rId3" Type="http://schemas.openxmlformats.org/officeDocument/2006/relationships/tags" Target="../tags/tag37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4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3.xml"/><Relationship Id="rId4" Type="http://schemas.openxmlformats.org/officeDocument/2006/relationships/slideLayout" Target="../slideLayouts/slideLayout8.xml"/><Relationship Id="rId3" Type="http://schemas.openxmlformats.org/officeDocument/2006/relationships/tags" Target="../tags/tag38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4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4.xml"/><Relationship Id="rId4" Type="http://schemas.openxmlformats.org/officeDocument/2006/relationships/slideLayout" Target="../slideLayouts/slideLayout8.xml"/><Relationship Id="rId3" Type="http://schemas.openxmlformats.org/officeDocument/2006/relationships/tags" Target="../tags/tag39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4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5.xml"/><Relationship Id="rId4" Type="http://schemas.openxmlformats.org/officeDocument/2006/relationships/slideLayout" Target="../slideLayouts/slideLayout8.xml"/><Relationship Id="rId3" Type="http://schemas.openxmlformats.org/officeDocument/2006/relationships/tags" Target="../tags/tag40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4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6.xml"/><Relationship Id="rId4" Type="http://schemas.openxmlformats.org/officeDocument/2006/relationships/slideLayout" Target="../slideLayouts/slideLayout8.xml"/><Relationship Id="rId3" Type="http://schemas.openxmlformats.org/officeDocument/2006/relationships/tags" Target="../tags/tag41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4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7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8.xml"/><Relationship Id="rId3" Type="http://schemas.openxmlformats.org/officeDocument/2006/relationships/tags" Target="../tags/tag2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8.xml"/><Relationship Id="rId4" Type="http://schemas.openxmlformats.org/officeDocument/2006/relationships/tags" Target="../tags/tag3.xml"/><Relationship Id="rId3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8.xml"/><Relationship Id="rId4" Type="http://schemas.openxmlformats.org/officeDocument/2006/relationships/tags" Target="../tags/tag4.xml"/><Relationship Id="rId3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8.xml"/><Relationship Id="rId3" Type="http://schemas.openxmlformats.org/officeDocument/2006/relationships/tags" Target="../tags/tag5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8.xml"/><Relationship Id="rId4" Type="http://schemas.openxmlformats.org/officeDocument/2006/relationships/tags" Target="../tags/tag6.xml"/><Relationship Id="rId3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 descr="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"/>
          <p:cNvSpPr txBox="1"/>
          <p:nvPr/>
        </p:nvSpPr>
        <p:spPr>
          <a:xfrm>
            <a:off x="3235117" y="1922707"/>
            <a:ext cx="84691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>
              <a:defRPr/>
            </a:pPr>
            <a:r>
              <a:rPr lang="zh-CN" altLang="en-US" sz="6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Kartika" panose="02020503030404060203" pitchFamily="18" charset="0"/>
              </a:rPr>
              <a:t>大学计算机基础</a:t>
            </a:r>
            <a:r>
              <a:rPr lang="en-US" altLang="zh-CN" sz="6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Kartika" panose="02020503030404060203" pitchFamily="18" charset="0"/>
              </a:rPr>
              <a:t>III</a:t>
            </a:r>
            <a:endParaRPr lang="en-US" altLang="zh-CN" sz="6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Kartika" panose="02020503030404060203" pitchFamily="18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0" y="5691189"/>
            <a:ext cx="12192000" cy="432000"/>
            <a:chOff x="117567" y="5691189"/>
            <a:chExt cx="8890144" cy="432000"/>
          </a:xfrm>
        </p:grpSpPr>
        <p:cxnSp>
          <p:nvCxnSpPr>
            <p:cNvPr id="25" name="直接连接符 24"/>
            <p:cNvCxnSpPr/>
            <p:nvPr/>
          </p:nvCxnSpPr>
          <p:spPr>
            <a:xfrm flipH="1">
              <a:off x="117567" y="5912402"/>
              <a:ext cx="810000" cy="0"/>
            </a:xfrm>
            <a:prstGeom prst="line">
              <a:avLst/>
            </a:prstGeom>
            <a:ln w="12700">
              <a:solidFill>
                <a:srgbClr val="E3061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3472711" y="5907189"/>
              <a:ext cx="5535000" cy="0"/>
            </a:xfrm>
            <a:prstGeom prst="line">
              <a:avLst/>
            </a:prstGeom>
            <a:ln w="12700">
              <a:gradFill>
                <a:gsLst>
                  <a:gs pos="0">
                    <a:srgbClr val="E30613"/>
                  </a:gs>
                  <a:gs pos="100000">
                    <a:srgbClr val="81040B"/>
                  </a:gs>
                </a:gsLst>
                <a:lin ang="0" scaled="0"/>
              </a:gra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组合 1"/>
            <p:cNvGrpSpPr/>
            <p:nvPr/>
          </p:nvGrpSpPr>
          <p:grpSpPr>
            <a:xfrm>
              <a:off x="1159868" y="5691189"/>
              <a:ext cx="2083154" cy="432000"/>
              <a:chOff x="1064303" y="5622335"/>
              <a:chExt cx="2083154" cy="432000"/>
            </a:xfrm>
          </p:grpSpPr>
          <p:sp>
            <p:nvSpPr>
              <p:cNvPr id="15" name="圆角矩形 14"/>
              <p:cNvSpPr>
                <a:spLocks noChangeAspect="1"/>
              </p:cNvSpPr>
              <p:nvPr/>
            </p:nvSpPr>
            <p:spPr>
              <a:xfrm>
                <a:off x="1614503" y="5622335"/>
                <a:ext cx="432553" cy="43200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8E040D"/>
                  </a:gs>
                  <a:gs pos="100000">
                    <a:srgbClr val="E40613"/>
                  </a:gs>
                </a:gsLst>
                <a:lin ang="10800000" scaled="0"/>
              </a:gradFill>
              <a:ln w="1270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</a:ln>
              <a:effectLst>
                <a:outerShdw blurRad="254000" dist="1270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latin typeface="Arial Black" panose="020B0A04020102020204" pitchFamily="34" charset="0"/>
                  </a:rPr>
                  <a:t>0</a:t>
                </a:r>
                <a:endParaRPr lang="zh-CN" altLang="en-US" sz="24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30" name="圆角矩形 29"/>
              <p:cNvSpPr>
                <a:spLocks noChangeAspect="1"/>
              </p:cNvSpPr>
              <p:nvPr/>
            </p:nvSpPr>
            <p:spPr>
              <a:xfrm>
                <a:off x="1064303" y="5622335"/>
                <a:ext cx="432553" cy="43200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8E040D"/>
                  </a:gs>
                  <a:gs pos="100000">
                    <a:srgbClr val="E40613"/>
                  </a:gs>
                </a:gsLst>
                <a:lin ang="10800000" scaled="0"/>
              </a:gradFill>
              <a:ln w="1270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</a:ln>
              <a:effectLst>
                <a:outerShdw blurRad="254000" dist="1270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latin typeface="Arial Black" panose="020B0A04020102020204" pitchFamily="34" charset="0"/>
                  </a:rPr>
                  <a:t>2</a:t>
                </a:r>
                <a:endParaRPr lang="zh-CN" altLang="en-US" sz="24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31" name="圆角矩形 30"/>
              <p:cNvSpPr>
                <a:spLocks noChangeAspect="1"/>
              </p:cNvSpPr>
              <p:nvPr/>
            </p:nvSpPr>
            <p:spPr>
              <a:xfrm>
                <a:off x="2164703" y="5622335"/>
                <a:ext cx="432553" cy="43200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8E040D"/>
                  </a:gs>
                  <a:gs pos="100000">
                    <a:srgbClr val="E40613"/>
                  </a:gs>
                </a:gsLst>
                <a:lin ang="10800000" scaled="0"/>
              </a:gradFill>
              <a:ln w="1270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</a:ln>
              <a:effectLst>
                <a:outerShdw blurRad="254000" dist="1270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latin typeface="Arial Black" panose="020B0A04020102020204" pitchFamily="34" charset="0"/>
                  </a:rPr>
                  <a:t>2</a:t>
                </a:r>
                <a:endParaRPr lang="zh-CN" altLang="en-US" sz="24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32" name="圆角矩形 31"/>
              <p:cNvSpPr>
                <a:spLocks noChangeAspect="1"/>
              </p:cNvSpPr>
              <p:nvPr/>
            </p:nvSpPr>
            <p:spPr>
              <a:xfrm>
                <a:off x="2714904" y="5622335"/>
                <a:ext cx="432553" cy="43200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8E040D"/>
                  </a:gs>
                  <a:gs pos="100000">
                    <a:srgbClr val="E40613"/>
                  </a:gs>
                </a:gsLst>
                <a:lin ang="10800000" scaled="0"/>
              </a:gradFill>
              <a:ln w="1270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</a:ln>
              <a:effectLst>
                <a:outerShdw blurRad="254000" dist="1270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latin typeface="Arial Black" panose="020B0A04020102020204" pitchFamily="34" charset="0"/>
                  </a:rPr>
                  <a:t>1</a:t>
                </a:r>
                <a:endParaRPr lang="zh-CN" altLang="en-US" sz="2400" dirty="0">
                  <a:latin typeface="Arial Black" panose="020B0A04020102020204" pitchFamily="34" charset="0"/>
                </a:endParaRPr>
              </a:p>
            </p:txBody>
          </p:sp>
        </p:grpSp>
      </p:grpSp>
      <p:grpSp>
        <p:nvGrpSpPr>
          <p:cNvPr id="18" name="组合 17"/>
          <p:cNvGrpSpPr/>
          <p:nvPr/>
        </p:nvGrpSpPr>
        <p:grpSpPr>
          <a:xfrm>
            <a:off x="84016" y="79461"/>
            <a:ext cx="2612976" cy="4400343"/>
            <a:chOff x="439101" y="-8313"/>
            <a:chExt cx="2612976" cy="4400343"/>
          </a:xfrm>
        </p:grpSpPr>
        <p:sp>
          <p:nvSpPr>
            <p:cNvPr id="19" name="任意多边形 18"/>
            <p:cNvSpPr/>
            <p:nvPr/>
          </p:nvSpPr>
          <p:spPr>
            <a:xfrm rot="5400000">
              <a:off x="-454583" y="885371"/>
              <a:ext cx="4400343" cy="2612976"/>
            </a:xfrm>
            <a:custGeom>
              <a:avLst/>
              <a:gdLst>
                <a:gd name="connsiteX0" fmla="*/ 0 w 4400343"/>
                <a:gd name="connsiteY0" fmla="*/ 2612976 h 2612976"/>
                <a:gd name="connsiteX1" fmla="*/ 0 w 4400343"/>
                <a:gd name="connsiteY1" fmla="*/ 0 h 2612976"/>
                <a:gd name="connsiteX2" fmla="*/ 3093855 w 4400343"/>
                <a:gd name="connsiteY2" fmla="*/ 0 h 2612976"/>
                <a:gd name="connsiteX3" fmla="*/ 4400343 w 4400343"/>
                <a:gd name="connsiteY3" fmla="*/ 1306488 h 2612976"/>
                <a:gd name="connsiteX4" fmla="*/ 3093855 w 4400343"/>
                <a:gd name="connsiteY4" fmla="*/ 2612976 h 2612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0343" h="2612976">
                  <a:moveTo>
                    <a:pt x="0" y="2612976"/>
                  </a:moveTo>
                  <a:lnTo>
                    <a:pt x="0" y="0"/>
                  </a:lnTo>
                  <a:lnTo>
                    <a:pt x="3093855" y="0"/>
                  </a:lnTo>
                  <a:cubicBezTo>
                    <a:pt x="3815408" y="0"/>
                    <a:pt x="4400343" y="584935"/>
                    <a:pt x="4400343" y="1306488"/>
                  </a:cubicBezTo>
                  <a:cubicBezTo>
                    <a:pt x="4400343" y="2028041"/>
                    <a:pt x="3815408" y="2612976"/>
                    <a:pt x="3093855" y="2612976"/>
                  </a:cubicBezTo>
                  <a:close/>
                </a:path>
              </a:pathLst>
            </a:custGeom>
            <a:gradFill>
              <a:gsLst>
                <a:gs pos="0">
                  <a:srgbClr val="8E040D"/>
                </a:gs>
                <a:gs pos="100000">
                  <a:srgbClr val="E40613"/>
                </a:gs>
              </a:gsLst>
              <a:lin ang="10800000" scaled="0"/>
            </a:gradFill>
            <a:ln w="25400">
              <a:noFill/>
            </a:ln>
            <a:effectLst>
              <a:outerShdw blurRad="254000" dist="1270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20" name="组合 19"/>
            <p:cNvGrpSpPr>
              <a:grpSpLocks noChangeAspect="1"/>
            </p:cNvGrpSpPr>
            <p:nvPr/>
          </p:nvGrpSpPr>
          <p:grpSpPr>
            <a:xfrm>
              <a:off x="583589" y="1834933"/>
              <a:ext cx="2323999" cy="2323999"/>
              <a:chOff x="3393105" y="2094170"/>
              <a:chExt cx="2664367" cy="2664367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3393105" y="2094170"/>
                <a:ext cx="2664367" cy="2664367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  <a:tileRect/>
              </a:gradFill>
              <a:ln w="1905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</a:ln>
              <a:effectLst>
                <a:outerShdw blurRad="279400" dist="152400" dir="2700000" sx="102000" sy="102000" algn="tl" rotWithShape="0">
                  <a:prstClr val="black">
                    <a:alpha val="28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24" name="圆角矩形 23"/>
              <p:cNvSpPr/>
              <p:nvPr/>
            </p:nvSpPr>
            <p:spPr>
              <a:xfrm>
                <a:off x="3655434" y="2332885"/>
                <a:ext cx="2167846" cy="2167846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100000">
                    <a:schemeClr val="bg1"/>
                  </a:gs>
                  <a:gs pos="0">
                    <a:srgbClr val="B8BBBC"/>
                  </a:gs>
                </a:gsLst>
                <a:lin ang="54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  <p:pic>
          <p:nvPicPr>
            <p:cNvPr id="21" name="Picture 2" descr="E:\Hou\信息化建设\web\校徽相关\xjtu.png"/>
            <p:cNvPicPr>
              <a:picLocks noChangeAspect="1" noChangeArrowheads="1"/>
            </p:cNvPicPr>
            <p:nvPr/>
          </p:nvPicPr>
          <p:blipFill rotWithShape="1">
            <a:blip r:embed="rId1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463" t="76636" r="53439"/>
            <a:stretch>
              <a:fillRect/>
            </a:stretch>
          </p:blipFill>
          <p:spPr bwMode="auto">
            <a:xfrm>
              <a:off x="579253" y="503503"/>
              <a:ext cx="2332671" cy="6515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787" t="7404" r="17787" b="7404"/>
            <a:stretch>
              <a:fillRect/>
            </a:stretch>
          </p:blipFill>
          <p:spPr>
            <a:xfrm>
              <a:off x="884497" y="2135841"/>
              <a:ext cx="1722182" cy="1722182"/>
            </a:xfrm>
            <a:custGeom>
              <a:avLst/>
              <a:gdLst>
                <a:gd name="connsiteX0" fmla="*/ 1944000 w 3888000"/>
                <a:gd name="connsiteY0" fmla="*/ 0 h 3888000"/>
                <a:gd name="connsiteX1" fmla="*/ 3888000 w 3888000"/>
                <a:gd name="connsiteY1" fmla="*/ 1944000 h 3888000"/>
                <a:gd name="connsiteX2" fmla="*/ 1944000 w 3888000"/>
                <a:gd name="connsiteY2" fmla="*/ 3888000 h 3888000"/>
                <a:gd name="connsiteX3" fmla="*/ 0 w 3888000"/>
                <a:gd name="connsiteY3" fmla="*/ 1944000 h 3888000"/>
                <a:gd name="connsiteX4" fmla="*/ 1944000 w 3888000"/>
                <a:gd name="connsiteY4" fmla="*/ 0 h 388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88000" h="3888000">
                  <a:moveTo>
                    <a:pt x="1944000" y="0"/>
                  </a:moveTo>
                  <a:cubicBezTo>
                    <a:pt x="3017642" y="0"/>
                    <a:pt x="3888000" y="870358"/>
                    <a:pt x="3888000" y="1944000"/>
                  </a:cubicBezTo>
                  <a:cubicBezTo>
                    <a:pt x="3888000" y="3017642"/>
                    <a:pt x="3017642" y="3888000"/>
                    <a:pt x="1944000" y="3888000"/>
                  </a:cubicBezTo>
                  <a:cubicBezTo>
                    <a:pt x="870358" y="3888000"/>
                    <a:pt x="0" y="3017642"/>
                    <a:pt x="0" y="1944000"/>
                  </a:cubicBezTo>
                  <a:cubicBezTo>
                    <a:pt x="0" y="870358"/>
                    <a:pt x="870358" y="0"/>
                    <a:pt x="1944000" y="0"/>
                  </a:cubicBezTo>
                  <a:close/>
                </a:path>
              </a:pathLst>
            </a:custGeom>
          </p:spPr>
        </p:pic>
      </p:grpSp>
      <p:sp>
        <p:nvSpPr>
          <p:cNvPr id="3" name="矩形 2"/>
          <p:cNvSpPr/>
          <p:nvPr/>
        </p:nvSpPr>
        <p:spPr>
          <a:xfrm>
            <a:off x="4421691" y="4339505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张伟</a:t>
            </a:r>
            <a:endParaRPr lang="en-US" altLang="zh-CN" sz="2800" b="1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ctr"/>
            <a:r>
              <a:rPr lang="zh-CN" altLang="en-US" sz="2800" b="1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计算机教学实验中心</a:t>
            </a:r>
            <a:endParaRPr lang="zh-CN" altLang="en-US" sz="2800" b="1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ctr"/>
            <a:r>
              <a:rPr lang="en-US" altLang="zh-CN" sz="2800" b="1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2021.9.10</a:t>
            </a:r>
            <a:endParaRPr lang="en-US" altLang="zh-CN" sz="2800" b="1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28" name="图片 27" descr="计教中心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3585" y="6058535"/>
            <a:ext cx="1288415" cy="7994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1629"/>
    </mc:Choice>
    <mc:Fallback>
      <p:transition advTm="1162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Hou\信息化建设\web\校徽相关\xjtu.png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3" t="-1001" r="53439" b="77637"/>
          <a:stretch>
            <a:fillRect/>
          </a:stretch>
        </p:blipFill>
        <p:spPr bwMode="auto">
          <a:xfrm>
            <a:off x="10046576" y="74440"/>
            <a:ext cx="2111188" cy="58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17498" y="169702"/>
            <a:ext cx="435327" cy="405245"/>
            <a:chOff x="290945" y="346364"/>
            <a:chExt cx="859090" cy="799725"/>
          </a:xfrm>
        </p:grpSpPr>
        <p:sp>
          <p:nvSpPr>
            <p:cNvPr id="4" name="圆角矩形 3"/>
            <p:cNvSpPr>
              <a:spLocks noChangeAspect="1"/>
            </p:cNvSpPr>
            <p:nvPr/>
          </p:nvSpPr>
          <p:spPr>
            <a:xfrm>
              <a:off x="290945" y="346364"/>
              <a:ext cx="648000" cy="648000"/>
            </a:xfrm>
            <a:prstGeom prst="roundRect">
              <a:avLst/>
            </a:prstGeom>
            <a:noFill/>
            <a:ln w="539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 useBgFill="1">
          <p:nvSpPr>
            <p:cNvPr id="5" name="圆角矩形 4"/>
            <p:cNvSpPr>
              <a:spLocks noChangeAspect="1"/>
            </p:cNvSpPr>
            <p:nvPr/>
          </p:nvSpPr>
          <p:spPr>
            <a:xfrm>
              <a:off x="528654" y="526125"/>
              <a:ext cx="540000" cy="540000"/>
            </a:xfrm>
            <a:prstGeom prst="roundRect">
              <a:avLst/>
            </a:prstGeom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圆角矩形 5"/>
            <p:cNvSpPr>
              <a:spLocks noChangeAspect="1"/>
            </p:cNvSpPr>
            <p:nvPr/>
          </p:nvSpPr>
          <p:spPr>
            <a:xfrm>
              <a:off x="610035" y="606089"/>
              <a:ext cx="540000" cy="540000"/>
            </a:xfrm>
            <a:prstGeom prst="roundRect">
              <a:avLst/>
            </a:prstGeom>
            <a:solidFill>
              <a:srgbClr val="C00000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714501" y="574947"/>
            <a:ext cx="937331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32040" y="41494"/>
            <a:ext cx="56236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1.4 </a:t>
            </a:r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计算机语言分类</a:t>
            </a:r>
            <a:r>
              <a:rPr lang="en-US" altLang="zh-CN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高级语言</a:t>
            </a:r>
            <a:endParaRPr lang="zh-CN" altLang="en-US" sz="3200" b="1" dirty="0">
              <a:gradFill>
                <a:gsLst>
                  <a:gs pos="0">
                    <a:srgbClr val="E30613"/>
                  </a:gs>
                  <a:gs pos="100000">
                    <a:srgbClr val="81040B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16" descr="计教中心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3585" y="6058535"/>
            <a:ext cx="1288415" cy="799465"/>
          </a:xfrm>
          <a:prstGeom prst="rect">
            <a:avLst/>
          </a:prstGeom>
        </p:spPr>
      </p:pic>
      <p:grpSp>
        <p:nvGrpSpPr>
          <p:cNvPr id="33" name="组合 32"/>
          <p:cNvGrpSpPr/>
          <p:nvPr/>
        </p:nvGrpSpPr>
        <p:grpSpPr>
          <a:xfrm>
            <a:off x="-53780" y="985349"/>
            <a:ext cx="12245780" cy="682783"/>
            <a:chOff x="-53780" y="3086635"/>
            <a:chExt cx="12245780" cy="682783"/>
          </a:xfrm>
        </p:grpSpPr>
        <p:sp>
          <p:nvSpPr>
            <p:cNvPr id="34" name="Rectangle 11"/>
            <p:cNvSpPr>
              <a:spLocks noChangeArrowheads="1"/>
            </p:cNvSpPr>
            <p:nvPr/>
          </p:nvSpPr>
          <p:spPr bwMode="auto">
            <a:xfrm>
              <a:off x="0" y="3086635"/>
              <a:ext cx="12192000" cy="682783"/>
            </a:xfrm>
            <a:prstGeom prst="rect">
              <a:avLst/>
            </a:prstGeom>
            <a:solidFill>
              <a:srgbClr val="7B1B1B">
                <a:alpha val="81000"/>
              </a:srgbClr>
            </a:solidFill>
            <a:ln>
              <a:noFill/>
            </a:ln>
          </p:spPr>
          <p:txBody>
            <a:bodyPr lIns="91319" tIns="45659" rIns="91319" bIns="45659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-53780" y="3175795"/>
              <a:ext cx="1221154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rPr>
                <a:t>高级语言：接近于数学语言或人的自然语言，不依赖于计算机硬件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954841" y="3135673"/>
            <a:ext cx="36843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fontAlgn="base">
              <a:spcBef>
                <a:spcPct val="0"/>
              </a:spcBef>
              <a:spcAft>
                <a:spcPct val="0"/>
              </a:spcAft>
              <a:buClr>
                <a:srgbClr val="0000CC"/>
              </a:buClr>
              <a:buSzPct val="60000"/>
            </a:pPr>
            <a:r>
              <a:rPr lang="en-US" altLang="zh-CN" sz="2400" b="1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1011 0000   0000 1111</a:t>
            </a:r>
            <a:endParaRPr lang="en-US" altLang="zh-CN" sz="2400" b="1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fontAlgn="base">
              <a:spcBef>
                <a:spcPct val="0"/>
              </a:spcBef>
              <a:spcAft>
                <a:spcPct val="0"/>
              </a:spcAft>
              <a:buClr>
                <a:srgbClr val="0000CC"/>
              </a:buClr>
              <a:buSzPct val="60000"/>
            </a:pPr>
            <a:r>
              <a:rPr lang="en-US" altLang="zh-CN" sz="2400" b="1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0010 1100   0000 1010</a:t>
            </a:r>
            <a:endParaRPr lang="en-US" altLang="zh-CN" sz="2400" b="1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fontAlgn="base">
              <a:spcBef>
                <a:spcPct val="0"/>
              </a:spcBef>
              <a:spcAft>
                <a:spcPct val="0"/>
              </a:spcAft>
              <a:buClr>
                <a:srgbClr val="0000CC"/>
              </a:buClr>
              <a:buSzPct val="60000"/>
            </a:pPr>
            <a:r>
              <a:rPr lang="en-US" altLang="zh-CN" sz="2400" b="1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1111 0100</a:t>
            </a:r>
            <a:endParaRPr lang="en-US" altLang="zh-CN" sz="2400" b="1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3443867" y="1858133"/>
            <a:ext cx="4777610" cy="1147245"/>
            <a:chOff x="260580" y="789075"/>
            <a:chExt cx="5296658" cy="1568597"/>
          </a:xfrm>
        </p:grpSpPr>
        <p:pic>
          <p:nvPicPr>
            <p:cNvPr id="20" name="图片 19" descr="免费插画: &lt;strong&gt;问号&lt;/strong&gt;, 问题, 响应, 搜索引擎, 符号, 字符, 请求, 注意 ...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580" y="789075"/>
              <a:ext cx="1568597" cy="1568597"/>
            </a:xfrm>
            <a:prstGeom prst="rect">
              <a:avLst/>
            </a:prstGeom>
          </p:spPr>
        </p:pic>
        <p:sp>
          <p:nvSpPr>
            <p:cNvPr id="21" name="矩形 20"/>
            <p:cNvSpPr/>
            <p:nvPr/>
          </p:nvSpPr>
          <p:spPr>
            <a:xfrm>
              <a:off x="1528070" y="1250207"/>
              <a:ext cx="4029168" cy="8837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计算</a:t>
              </a:r>
              <a:r>
                <a:rPr lang="en-US" altLang="zh-CN" sz="3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15</a:t>
              </a:r>
              <a:r>
                <a:rPr lang="zh-CN" altLang="en-US" sz="3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与</a:t>
              </a:r>
              <a:r>
                <a:rPr lang="en-US" altLang="zh-CN" sz="3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r>
                <a:rPr lang="zh-CN" altLang="en-US" sz="3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的和</a:t>
              </a:r>
              <a:endPara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2" name="矩形 21"/>
          <p:cNvSpPr/>
          <p:nvPr/>
        </p:nvSpPr>
        <p:spPr>
          <a:xfrm>
            <a:off x="5513231" y="3075781"/>
            <a:ext cx="225509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fontAlgn="base">
              <a:spcBef>
                <a:spcPct val="0"/>
              </a:spcBef>
              <a:spcAft>
                <a:spcPct val="0"/>
              </a:spcAft>
              <a:buClr>
                <a:srgbClr val="0000CC"/>
              </a:buClr>
              <a:buSzPct val="60000"/>
            </a:pPr>
            <a:r>
              <a:rPr lang="en-US" altLang="zh-CN" sz="2400" b="1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MOV   A, 15</a:t>
            </a:r>
            <a:endParaRPr lang="en-US" altLang="zh-CN" sz="2400" b="1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fontAlgn="base">
              <a:spcBef>
                <a:spcPct val="0"/>
              </a:spcBef>
              <a:spcAft>
                <a:spcPct val="0"/>
              </a:spcAft>
              <a:buClr>
                <a:srgbClr val="0000CC"/>
              </a:buClr>
              <a:buSzPct val="60000"/>
            </a:pPr>
            <a:r>
              <a:rPr lang="en-US" altLang="zh-CN" sz="2400" b="1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   A, 10</a:t>
            </a:r>
            <a:endParaRPr lang="en-US" altLang="zh-CN" sz="2400" b="1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fontAlgn="base">
              <a:spcBef>
                <a:spcPct val="0"/>
              </a:spcBef>
              <a:spcAft>
                <a:spcPct val="0"/>
              </a:spcAft>
              <a:buClr>
                <a:srgbClr val="0000CC"/>
              </a:buClr>
              <a:buSzPct val="60000"/>
            </a:pPr>
            <a:r>
              <a:rPr lang="en-US" altLang="zh-CN" sz="2400" b="1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HLT</a:t>
            </a:r>
            <a:endParaRPr lang="en-US" altLang="zh-CN" sz="2400" b="1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54841" y="4413027"/>
            <a:ext cx="997085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1" lang="zh-CN" altLang="en-US" sz="2600" b="1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优点</a:t>
            </a:r>
            <a:endParaRPr kumimoji="1" lang="zh-CN" altLang="en-US" sz="2600" b="1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defRPr/>
            </a:pPr>
            <a:r>
              <a:rPr kumimoji="1" lang="zh-CN" altLang="en-US" sz="26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与机器无关，通用性和移植性好，编程效率更高</a:t>
            </a:r>
            <a:endParaRPr kumimoji="1" lang="en-US" altLang="zh-CN" sz="2600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defRPr/>
            </a:pPr>
            <a:r>
              <a:rPr kumimoji="1" lang="zh-CN" altLang="en-US" sz="26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命令注重描述解决问题的方法和步骤，而不是某种机器的指令</a:t>
            </a:r>
            <a:endParaRPr kumimoji="1" lang="zh-CN" altLang="en-US" sz="2600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1" lang="zh-CN" altLang="en-US" sz="2600" b="1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缺点</a:t>
            </a:r>
            <a:endParaRPr kumimoji="1" lang="zh-CN" altLang="en-US" sz="2600" b="1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defRPr/>
            </a:pPr>
            <a:r>
              <a:rPr kumimoji="1" lang="zh-CN" altLang="en-US" sz="26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不能被计算机直接执行，还需要将它们翻译成机器指令。</a:t>
            </a:r>
            <a:endParaRPr kumimoji="1" lang="en-US" altLang="zh-CN" sz="2600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594810" y="3075781"/>
            <a:ext cx="255674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fontAlgn="base">
              <a:spcBef>
                <a:spcPct val="0"/>
              </a:spcBef>
              <a:spcAft>
                <a:spcPct val="0"/>
              </a:spcAft>
              <a:buClr>
                <a:srgbClr val="0000CC"/>
              </a:buClr>
              <a:buSzPct val="60000"/>
            </a:pPr>
            <a:r>
              <a:rPr lang="en-US" altLang="zh-CN" sz="2400" b="1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A=15+10</a:t>
            </a:r>
            <a:endParaRPr lang="en-US" altLang="zh-CN" sz="2400" b="1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fontAlgn="base">
              <a:spcBef>
                <a:spcPct val="0"/>
              </a:spcBef>
              <a:spcAft>
                <a:spcPct val="0"/>
              </a:spcAft>
              <a:buClr>
                <a:srgbClr val="0000CC"/>
              </a:buClr>
              <a:buSzPct val="60000"/>
            </a:pPr>
            <a:r>
              <a:rPr lang="en-US" altLang="zh-CN" sz="2400" b="1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Print(“A=”,A)</a:t>
            </a:r>
            <a:endParaRPr lang="en-US" altLang="zh-CN" sz="2400" b="1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48968"/>
    </mc:Choice>
    <mc:Fallback>
      <p:transition advTm="489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2" grpId="0"/>
      <p:bldP spid="15" grpId="0"/>
      <p:bldP spid="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Hou\信息化建设\web\校徽相关\xjtu.png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3" t="-1001" r="53439" b="77637"/>
          <a:stretch>
            <a:fillRect/>
          </a:stretch>
        </p:blipFill>
        <p:spPr bwMode="auto">
          <a:xfrm>
            <a:off x="10046576" y="74440"/>
            <a:ext cx="2111188" cy="58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17498" y="169702"/>
            <a:ext cx="435327" cy="405245"/>
            <a:chOff x="290945" y="346364"/>
            <a:chExt cx="859090" cy="799725"/>
          </a:xfrm>
        </p:grpSpPr>
        <p:sp>
          <p:nvSpPr>
            <p:cNvPr id="4" name="圆角矩形 3"/>
            <p:cNvSpPr>
              <a:spLocks noChangeAspect="1"/>
            </p:cNvSpPr>
            <p:nvPr/>
          </p:nvSpPr>
          <p:spPr>
            <a:xfrm>
              <a:off x="290945" y="346364"/>
              <a:ext cx="648000" cy="648000"/>
            </a:xfrm>
            <a:prstGeom prst="roundRect">
              <a:avLst/>
            </a:prstGeom>
            <a:noFill/>
            <a:ln w="539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 useBgFill="1">
          <p:nvSpPr>
            <p:cNvPr id="5" name="圆角矩形 4"/>
            <p:cNvSpPr>
              <a:spLocks noChangeAspect="1"/>
            </p:cNvSpPr>
            <p:nvPr/>
          </p:nvSpPr>
          <p:spPr>
            <a:xfrm>
              <a:off x="528654" y="526125"/>
              <a:ext cx="540000" cy="540000"/>
            </a:xfrm>
            <a:prstGeom prst="roundRect">
              <a:avLst/>
            </a:prstGeom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圆角矩形 5"/>
            <p:cNvSpPr>
              <a:spLocks noChangeAspect="1"/>
            </p:cNvSpPr>
            <p:nvPr/>
          </p:nvSpPr>
          <p:spPr>
            <a:xfrm>
              <a:off x="610035" y="606089"/>
              <a:ext cx="540000" cy="540000"/>
            </a:xfrm>
            <a:prstGeom prst="roundRect">
              <a:avLst/>
            </a:prstGeom>
            <a:solidFill>
              <a:srgbClr val="C00000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714501" y="574947"/>
            <a:ext cx="937331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32040" y="41494"/>
            <a:ext cx="56236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1.4 </a:t>
            </a:r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计算机语言分类</a:t>
            </a:r>
            <a:r>
              <a:rPr lang="en-US" altLang="zh-CN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高级语言</a:t>
            </a:r>
            <a:endParaRPr lang="zh-CN" altLang="en-US" sz="3200" b="1" dirty="0">
              <a:gradFill>
                <a:gsLst>
                  <a:gs pos="0">
                    <a:srgbClr val="E30613"/>
                  </a:gs>
                  <a:gs pos="100000">
                    <a:srgbClr val="81040B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16" descr="计教中心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3585" y="6058535"/>
            <a:ext cx="1288415" cy="799465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352872" y="1497780"/>
            <a:ext cx="5809836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1" lang="zh-CN" altLang="en-US" sz="3200" b="1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编译：一次完成，然后再执行</a:t>
            </a:r>
            <a:endParaRPr kumimoji="1" lang="zh-CN" altLang="en-US" sz="3200" b="1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436960" y="1451744"/>
            <a:ext cx="5623479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1" lang="zh-CN" altLang="en-US" sz="3200" b="1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解释：一条一条翻译并执行</a:t>
            </a:r>
            <a:endParaRPr kumimoji="1" lang="en-US" altLang="zh-CN" sz="3200" b="1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0" name="组合 81"/>
          <p:cNvGrpSpPr/>
          <p:nvPr/>
        </p:nvGrpSpPr>
        <p:grpSpPr bwMode="auto">
          <a:xfrm>
            <a:off x="7608886" y="2003809"/>
            <a:ext cx="3051175" cy="4794110"/>
            <a:chOff x="533400" y="1295400"/>
            <a:chExt cx="3050382" cy="5029200"/>
          </a:xfrm>
        </p:grpSpPr>
        <p:grpSp>
          <p:nvGrpSpPr>
            <p:cNvPr id="71" name="组合 48"/>
            <p:cNvGrpSpPr/>
            <p:nvPr/>
          </p:nvGrpSpPr>
          <p:grpSpPr bwMode="auto">
            <a:xfrm>
              <a:off x="533400" y="1295400"/>
              <a:ext cx="3050382" cy="5029200"/>
              <a:chOff x="5790406" y="1219200"/>
              <a:chExt cx="3050382" cy="5029200"/>
            </a:xfrm>
          </p:grpSpPr>
          <p:sp>
            <p:nvSpPr>
              <p:cNvPr id="73" name="菱形 72"/>
              <p:cNvSpPr/>
              <p:nvPr/>
            </p:nvSpPr>
            <p:spPr>
              <a:xfrm>
                <a:off x="5944354" y="1981200"/>
                <a:ext cx="2437766" cy="762000"/>
              </a:xfrm>
              <a:prstGeom prst="diamond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rPr>
                  <a:t>第</a:t>
                </a:r>
                <a:r>
                  <a:rPr kumimoji="0" lang="en-US" altLang="zh-CN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rPr>
                  <a:t>i</a:t>
                </a:r>
                <a:r>
                  <a: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rPr>
                  <a:t>句源程序存在</a:t>
                </a: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cxnSp>
            <p:nvCxnSpPr>
              <p:cNvPr id="74" name="直接箭头连接符 73"/>
              <p:cNvCxnSpPr/>
              <p:nvPr/>
            </p:nvCxnSpPr>
            <p:spPr>
              <a:xfrm rot="10800000">
                <a:off x="5791994" y="5105400"/>
                <a:ext cx="837982" cy="1588"/>
              </a:xfrm>
              <a:prstGeom prst="straightConnector1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tailEnd type="arrow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75" name="直接箭头连接符 74"/>
              <p:cNvCxnSpPr/>
              <p:nvPr/>
            </p:nvCxnSpPr>
            <p:spPr>
              <a:xfrm rot="5400000" flipH="1" flipV="1">
                <a:off x="4152900" y="3467894"/>
                <a:ext cx="3276600" cy="1588"/>
              </a:xfrm>
              <a:prstGeom prst="straightConnector1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tailEnd type="arrow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76" name="直接箭头连接符 75"/>
              <p:cNvCxnSpPr/>
              <p:nvPr/>
            </p:nvCxnSpPr>
            <p:spPr>
              <a:xfrm>
                <a:off x="5791994" y="1828800"/>
                <a:ext cx="1371244" cy="1588"/>
              </a:xfrm>
              <a:prstGeom prst="straightConnector1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tailEnd type="arrow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77" name="直接箭头连接符 76"/>
              <p:cNvCxnSpPr>
                <a:stCxn id="73" idx="3"/>
              </p:cNvCxnSpPr>
              <p:nvPr/>
            </p:nvCxnSpPr>
            <p:spPr>
              <a:xfrm>
                <a:off x="8382120" y="2362200"/>
                <a:ext cx="457081" cy="1588"/>
              </a:xfrm>
              <a:prstGeom prst="straightConnector1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tailEnd type="arrow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78" name="直接箭头连接符 77"/>
              <p:cNvCxnSpPr/>
              <p:nvPr/>
            </p:nvCxnSpPr>
            <p:spPr>
              <a:xfrm rot="5400000">
                <a:off x="7278689" y="3924300"/>
                <a:ext cx="3122612" cy="1587"/>
              </a:xfrm>
              <a:prstGeom prst="straightConnector1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tailEnd type="arrow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79" name="直接箭头连接符 78"/>
              <p:cNvCxnSpPr/>
              <p:nvPr/>
            </p:nvCxnSpPr>
            <p:spPr>
              <a:xfrm rot="10800000">
                <a:off x="7163237" y="5486400"/>
                <a:ext cx="1675964" cy="1588"/>
              </a:xfrm>
              <a:prstGeom prst="straightConnector1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tailEnd type="arrow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80" name="直接箭头连接符 79"/>
              <p:cNvCxnSpPr/>
              <p:nvPr/>
            </p:nvCxnSpPr>
            <p:spPr>
              <a:xfrm rot="5400000">
                <a:off x="7011631" y="5638006"/>
                <a:ext cx="304800" cy="1587"/>
              </a:xfrm>
              <a:prstGeom prst="straightConnector1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tailEnd type="arrow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81" name="直接箭头连接符 80"/>
              <p:cNvCxnSpPr/>
              <p:nvPr/>
            </p:nvCxnSpPr>
            <p:spPr>
              <a:xfrm rot="5400000">
                <a:off x="7011631" y="1828006"/>
                <a:ext cx="304800" cy="1587"/>
              </a:xfrm>
              <a:prstGeom prst="straightConnector1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tailEnd type="arrow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82" name="直接箭头连接符 81"/>
              <p:cNvCxnSpPr/>
              <p:nvPr/>
            </p:nvCxnSpPr>
            <p:spPr>
              <a:xfrm rot="5400000">
                <a:off x="7011631" y="2894806"/>
                <a:ext cx="304800" cy="1587"/>
              </a:xfrm>
              <a:prstGeom prst="straightConnector1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tailEnd type="arrow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83" name="直接箭头连接符 82"/>
              <p:cNvCxnSpPr/>
              <p:nvPr/>
            </p:nvCxnSpPr>
            <p:spPr>
              <a:xfrm rot="5400000">
                <a:off x="7011631" y="3809206"/>
                <a:ext cx="304800" cy="1587"/>
              </a:xfrm>
              <a:prstGeom prst="straightConnector1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tailEnd type="arrow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84" name="直接箭头连接符 83"/>
              <p:cNvCxnSpPr/>
              <p:nvPr/>
            </p:nvCxnSpPr>
            <p:spPr>
              <a:xfrm rot="5400000">
                <a:off x="7011631" y="4723606"/>
                <a:ext cx="304800" cy="1587"/>
              </a:xfrm>
              <a:prstGeom prst="straightConnector1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tailEnd type="arrow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sp>
            <p:nvSpPr>
              <p:cNvPr id="85" name="矩形 84"/>
              <p:cNvSpPr/>
              <p:nvPr/>
            </p:nvSpPr>
            <p:spPr>
              <a:xfrm>
                <a:off x="6323667" y="3048000"/>
                <a:ext cx="1904505" cy="533400"/>
              </a:xfrm>
              <a:prstGeom prst="rect">
                <a:avLst/>
              </a:prstGeom>
              <a:solidFill>
                <a:srgbClr val="D60093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rPr>
                  <a:t>翻译第</a:t>
                </a:r>
                <a:r>
                  <a:rPr kumimoji="0" lang="en-US" altLang="zh-CN" sz="28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rPr>
                  <a:t>i</a:t>
                </a:r>
                <a:r>
                  <a:rPr kumimoji="0" lang="zh-CN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rPr>
                  <a:t>句</a:t>
                </a: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6" name="矩形 85"/>
              <p:cNvSpPr/>
              <p:nvPr/>
            </p:nvSpPr>
            <p:spPr>
              <a:xfrm>
                <a:off x="6629976" y="3962400"/>
                <a:ext cx="990343" cy="533400"/>
              </a:xfrm>
              <a:prstGeom prst="rect">
                <a:avLst/>
              </a:prstGeom>
              <a:solidFill>
                <a:srgbClr val="D60093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rPr>
                  <a:t>执行</a:t>
                </a:r>
                <a:endParaRPr kumimoji="0" lang="zh-CN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7" name="矩形 86"/>
              <p:cNvSpPr/>
              <p:nvPr/>
            </p:nvSpPr>
            <p:spPr>
              <a:xfrm>
                <a:off x="6629976" y="1219200"/>
                <a:ext cx="1142703" cy="457200"/>
              </a:xfrm>
              <a:prstGeom prst="rect">
                <a:avLst/>
              </a:prstGeom>
              <a:solidFill>
                <a:srgbClr val="1F497D">
                  <a:lumMod val="40000"/>
                  <a:lumOff val="60000"/>
                </a:srgbClr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4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>
                        <a:lumMod val="95000"/>
                        <a:lumOff val="5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rPr>
                  <a:t>i</a:t>
                </a:r>
                <a:r>
                  <a:rPr kumimoji="0" lang="en-US" altLang="zh-CN" sz="2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95000"/>
                        <a:lumOff val="5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rPr>
                  <a:t>=1</a:t>
                </a:r>
                <a:endPara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8" name="矩形 87"/>
              <p:cNvSpPr/>
              <p:nvPr/>
            </p:nvSpPr>
            <p:spPr>
              <a:xfrm>
                <a:off x="6629976" y="4876800"/>
                <a:ext cx="1142703" cy="457200"/>
              </a:xfrm>
              <a:prstGeom prst="rect">
                <a:avLst/>
              </a:prstGeom>
              <a:solidFill>
                <a:srgbClr val="1F497D">
                  <a:lumMod val="40000"/>
                  <a:lumOff val="60000"/>
                </a:srgbClr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4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>
                        <a:lumMod val="95000"/>
                        <a:lumOff val="5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rPr>
                  <a:t>i</a:t>
                </a:r>
                <a:r>
                  <a:rPr kumimoji="0" lang="en-US" altLang="zh-CN" sz="2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95000"/>
                        <a:lumOff val="5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rPr>
                  <a:t>=i+1</a:t>
                </a:r>
                <a:endPara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9" name="圆角矩形 88"/>
              <p:cNvSpPr/>
              <p:nvPr/>
            </p:nvSpPr>
            <p:spPr>
              <a:xfrm>
                <a:off x="6401435" y="5791200"/>
                <a:ext cx="1523604" cy="457200"/>
              </a:xfrm>
              <a:prstGeom prst="roundRect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rPr>
                  <a:t>结束</a:t>
                </a: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72" name="矩形 71"/>
            <p:cNvSpPr/>
            <p:nvPr/>
          </p:nvSpPr>
          <p:spPr>
            <a:xfrm>
              <a:off x="3123527" y="2057400"/>
              <a:ext cx="457081" cy="3048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N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98" name="组合 39"/>
          <p:cNvGrpSpPr/>
          <p:nvPr/>
        </p:nvGrpSpPr>
        <p:grpSpPr bwMode="auto">
          <a:xfrm>
            <a:off x="1657590" y="2636025"/>
            <a:ext cx="3200400" cy="4114800"/>
            <a:chOff x="5562600" y="1524000"/>
            <a:chExt cx="2653990" cy="4114800"/>
          </a:xfrm>
        </p:grpSpPr>
        <p:sp>
          <p:nvSpPr>
            <p:cNvPr id="99" name="圆角矩形 98"/>
            <p:cNvSpPr/>
            <p:nvPr/>
          </p:nvSpPr>
          <p:spPr bwMode="auto">
            <a:xfrm>
              <a:off x="6692126" y="2514600"/>
              <a:ext cx="1524464" cy="685800"/>
            </a:xfrm>
            <a:prstGeom prst="round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整体编译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0" name="圆角矩形 99"/>
            <p:cNvSpPr/>
            <p:nvPr/>
          </p:nvSpPr>
          <p:spPr bwMode="auto">
            <a:xfrm>
              <a:off x="6657897" y="4038600"/>
              <a:ext cx="989980" cy="609600"/>
            </a:xfrm>
            <a:prstGeom prst="round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连接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1" name="圆角矩形 100"/>
            <p:cNvSpPr/>
            <p:nvPr/>
          </p:nvSpPr>
          <p:spPr bwMode="auto">
            <a:xfrm>
              <a:off x="5562600" y="1524000"/>
              <a:ext cx="2590800" cy="838200"/>
            </a:xfrm>
            <a:prstGeom prst="roundRect">
              <a:avLst/>
            </a:prstGeom>
            <a:solidFill>
              <a:srgbClr val="1F497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源程序</a:t>
              </a:r>
              <a:endPara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*</a:t>
              </a: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.c , *.cpp, *.for,*.f90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102" name="直接箭头连接符 101"/>
            <p:cNvCxnSpPr/>
            <p:nvPr/>
          </p:nvCxnSpPr>
          <p:spPr bwMode="auto">
            <a:xfrm rot="5400000">
              <a:off x="6329789" y="2856183"/>
              <a:ext cx="990600" cy="2633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03" name="直接箭头连接符 102"/>
            <p:cNvCxnSpPr/>
            <p:nvPr/>
          </p:nvCxnSpPr>
          <p:spPr bwMode="auto">
            <a:xfrm rot="5400000">
              <a:off x="6444747" y="4342741"/>
              <a:ext cx="762000" cy="1316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104" name="圆角矩形 103"/>
            <p:cNvSpPr/>
            <p:nvPr/>
          </p:nvSpPr>
          <p:spPr bwMode="auto">
            <a:xfrm>
              <a:off x="5562600" y="3352800"/>
              <a:ext cx="2514445" cy="609600"/>
            </a:xfrm>
            <a:prstGeom prst="roundRect">
              <a:avLst/>
            </a:prstGeom>
            <a:solidFill>
              <a:srgbClr val="1F497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目标程序*</a:t>
              </a: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.</a:t>
              </a:r>
              <a:r>
                <a:rPr kumimoji="0" lang="en-US" altLang="zh-CN" sz="24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obj</a:t>
              </a: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, *.o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" name="圆角矩形 104"/>
            <p:cNvSpPr/>
            <p:nvPr/>
          </p:nvSpPr>
          <p:spPr bwMode="auto">
            <a:xfrm>
              <a:off x="5928577" y="4724400"/>
              <a:ext cx="1828568" cy="914400"/>
            </a:xfrm>
            <a:prstGeom prst="roundRect">
              <a:avLst/>
            </a:prstGeom>
            <a:solidFill>
              <a:srgbClr val="1F497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可执行程序</a:t>
              </a:r>
              <a:endPara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.</a:t>
              </a:r>
              <a:r>
                <a:rPr kumimoji="0" lang="en-US" altLang="zh-CN" sz="24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exe,.com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1" name="矩形 40"/>
          <p:cNvSpPr/>
          <p:nvPr/>
        </p:nvSpPr>
        <p:spPr>
          <a:xfrm>
            <a:off x="352872" y="786580"/>
            <a:ext cx="5809836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1" lang="zh-CN" altLang="en-US" sz="3200" b="1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翻译方式：编译和解释</a:t>
            </a:r>
            <a:endParaRPr kumimoji="1" lang="en-US" altLang="zh-CN" sz="3200" b="1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48968"/>
    </mc:Choice>
    <mc:Fallback>
      <p:transition advTm="489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  <p:bldP spid="28" grpId="0" build="p"/>
      <p:bldP spid="41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Hou\信息化建设\web\校徽相关\xjtu.png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3" t="-1001" r="53439" b="77637"/>
          <a:stretch>
            <a:fillRect/>
          </a:stretch>
        </p:blipFill>
        <p:spPr bwMode="auto">
          <a:xfrm>
            <a:off x="10046576" y="74440"/>
            <a:ext cx="2111188" cy="58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17498" y="169702"/>
            <a:ext cx="435327" cy="405245"/>
            <a:chOff x="290945" y="346364"/>
            <a:chExt cx="859090" cy="799725"/>
          </a:xfrm>
        </p:grpSpPr>
        <p:sp>
          <p:nvSpPr>
            <p:cNvPr id="4" name="圆角矩形 3"/>
            <p:cNvSpPr>
              <a:spLocks noChangeAspect="1"/>
            </p:cNvSpPr>
            <p:nvPr/>
          </p:nvSpPr>
          <p:spPr>
            <a:xfrm>
              <a:off x="290945" y="346364"/>
              <a:ext cx="648000" cy="648000"/>
            </a:xfrm>
            <a:prstGeom prst="roundRect">
              <a:avLst/>
            </a:prstGeom>
            <a:noFill/>
            <a:ln w="539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 useBgFill="1">
          <p:nvSpPr>
            <p:cNvPr id="5" name="圆角矩形 4"/>
            <p:cNvSpPr>
              <a:spLocks noChangeAspect="1"/>
            </p:cNvSpPr>
            <p:nvPr/>
          </p:nvSpPr>
          <p:spPr>
            <a:xfrm>
              <a:off x="528654" y="526125"/>
              <a:ext cx="540000" cy="540000"/>
            </a:xfrm>
            <a:prstGeom prst="roundRect">
              <a:avLst/>
            </a:prstGeom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圆角矩形 5"/>
            <p:cNvSpPr>
              <a:spLocks noChangeAspect="1"/>
            </p:cNvSpPr>
            <p:nvPr/>
          </p:nvSpPr>
          <p:spPr>
            <a:xfrm>
              <a:off x="610035" y="606089"/>
              <a:ext cx="540000" cy="540000"/>
            </a:xfrm>
            <a:prstGeom prst="roundRect">
              <a:avLst/>
            </a:prstGeom>
            <a:solidFill>
              <a:srgbClr val="C00000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714501" y="574947"/>
            <a:ext cx="937331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32040" y="41494"/>
            <a:ext cx="56236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1.4 </a:t>
            </a:r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计算机语言分类</a:t>
            </a:r>
            <a:r>
              <a:rPr lang="en-US" altLang="zh-CN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高级语言</a:t>
            </a:r>
            <a:endParaRPr lang="zh-CN" altLang="en-US" sz="3200" b="1" dirty="0">
              <a:gradFill>
                <a:gsLst>
                  <a:gs pos="0">
                    <a:srgbClr val="E30613"/>
                  </a:gs>
                  <a:gs pos="100000">
                    <a:srgbClr val="81040B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16" descr="计教中心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3585" y="6058535"/>
            <a:ext cx="1288415" cy="79946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714501" y="1159722"/>
            <a:ext cx="1026177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</a:pPr>
            <a:r>
              <a:rPr lang="zh-CN" altLang="en-US" sz="3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负责翻译的软件：编译器、解释器</a:t>
            </a:r>
            <a:endParaRPr lang="en-US" altLang="zh-CN" sz="32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</a:pPr>
            <a:r>
              <a:rPr lang="zh-CN" altLang="en-US" sz="3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集成开发环境（</a:t>
            </a:r>
            <a:r>
              <a:rPr lang="en-US" altLang="zh-CN" sz="3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IDE</a:t>
            </a:r>
            <a:r>
              <a:rPr lang="zh-CN" altLang="en-US" sz="3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32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</a:pPr>
            <a:r>
              <a:rPr lang="zh-CN" altLang="en-US" sz="3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理论上，一种语言即可编译执行，也可以解释执行</a:t>
            </a:r>
            <a:endParaRPr lang="en-US" altLang="zh-CN" sz="32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</a:pPr>
            <a:r>
              <a:rPr lang="zh-CN" altLang="en-US" sz="3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常用编译的语言</a:t>
            </a:r>
            <a:r>
              <a:rPr lang="en-US" altLang="zh-CN" sz="3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:C, C++, Fortran, Pascal, C#</a:t>
            </a:r>
            <a:endParaRPr lang="en-US" altLang="zh-CN" sz="32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</a:pPr>
            <a:r>
              <a:rPr lang="zh-CN" altLang="en-US" sz="3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常用解释的语言</a:t>
            </a:r>
            <a:r>
              <a:rPr lang="en-US" altLang="zh-CN" sz="3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:Python, </a:t>
            </a:r>
            <a:r>
              <a:rPr lang="en-US" altLang="zh-CN" sz="3200" b="1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en-US" altLang="zh-CN" sz="3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3200" b="1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jsp</a:t>
            </a:r>
            <a:r>
              <a:rPr lang="en-US" altLang="zh-CN" sz="3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java, VB, HTML</a:t>
            </a:r>
            <a:endParaRPr lang="zh-CN" altLang="en-US" sz="32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48968"/>
    </mc:Choice>
    <mc:Fallback>
      <p:transition advTm="48968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6948" cy="6858000"/>
          </a:xfrm>
          <a:prstGeom prst="rect">
            <a:avLst/>
          </a:prstGeom>
        </p:spPr>
      </p:pic>
      <p:sp>
        <p:nvSpPr>
          <p:cNvPr id="28" name="圆角矩形 27"/>
          <p:cNvSpPr/>
          <p:nvPr/>
        </p:nvSpPr>
        <p:spPr bwMode="auto">
          <a:xfrm rot="18784635">
            <a:off x="1817615" y="1905815"/>
            <a:ext cx="3095768" cy="3103526"/>
          </a:xfrm>
          <a:prstGeom prst="roundRect">
            <a:avLst>
              <a:gd name="adj" fmla="val 6182"/>
            </a:avLst>
          </a:prstGeom>
          <a:solidFill>
            <a:srgbClr val="37DFEA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29" name="圆角矩形 28"/>
          <p:cNvSpPr/>
          <p:nvPr/>
        </p:nvSpPr>
        <p:spPr bwMode="auto">
          <a:xfrm rot="18784635">
            <a:off x="4586818" y="2815167"/>
            <a:ext cx="1136651" cy="1119715"/>
          </a:xfrm>
          <a:prstGeom prst="roundRect">
            <a:avLst>
              <a:gd name="adj" fmla="val 10833"/>
            </a:avLst>
          </a:prstGeom>
          <a:solidFill>
            <a:srgbClr val="1EF6D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30" name="圆角矩形 29"/>
          <p:cNvSpPr/>
          <p:nvPr/>
        </p:nvSpPr>
        <p:spPr bwMode="auto">
          <a:xfrm rot="18784635">
            <a:off x="2098676" y="2187577"/>
            <a:ext cx="2533649" cy="2540000"/>
          </a:xfrm>
          <a:prstGeom prst="roundRect">
            <a:avLst>
              <a:gd name="adj" fmla="val 6182"/>
            </a:avLst>
          </a:prstGeom>
          <a:solidFill>
            <a:srgbClr val="37DFEA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31" name="圆角矩形 30"/>
          <p:cNvSpPr/>
          <p:nvPr/>
        </p:nvSpPr>
        <p:spPr bwMode="auto">
          <a:xfrm rot="18784635">
            <a:off x="4548718" y="4123267"/>
            <a:ext cx="510116" cy="531284"/>
          </a:xfrm>
          <a:prstGeom prst="roundRect">
            <a:avLst/>
          </a:prstGeom>
          <a:solidFill>
            <a:srgbClr val="32AAE6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2381251" y="2476500"/>
            <a:ext cx="1710725" cy="189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1735" b="1" dirty="0">
                <a:latin typeface="+mn-lt"/>
                <a:ea typeface="+mn-ea"/>
                <a:cs typeface="+mn-ea"/>
                <a:sym typeface="+mn-lt"/>
              </a:rPr>
              <a:t>02</a:t>
            </a:r>
            <a:endParaRPr lang="zh-CN" altLang="en-US" sz="11735" b="1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6312024" y="2476500"/>
            <a:ext cx="5879976" cy="1897892"/>
            <a:chOff x="6312024" y="2476500"/>
            <a:chExt cx="5879976" cy="1897892"/>
          </a:xfrm>
        </p:grpSpPr>
        <p:sp>
          <p:nvSpPr>
            <p:cNvPr id="34" name="同侧圆角矩形 33"/>
            <p:cNvSpPr/>
            <p:nvPr/>
          </p:nvSpPr>
          <p:spPr>
            <a:xfrm rot="16200000">
              <a:off x="8303066" y="485458"/>
              <a:ext cx="1897892" cy="5879976"/>
            </a:xfrm>
            <a:prstGeom prst="round2SameRect">
              <a:avLst/>
            </a:prstGeom>
            <a:solidFill>
              <a:srgbClr val="384656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2400">
                <a:cs typeface="+mn-ea"/>
              </a:endParaRPr>
            </a:p>
          </p:txBody>
        </p:sp>
        <p:sp>
          <p:nvSpPr>
            <p:cNvPr id="35" name="TextBox 20"/>
            <p:cNvSpPr txBox="1"/>
            <p:nvPr/>
          </p:nvSpPr>
          <p:spPr>
            <a:xfrm>
              <a:off x="6373734" y="2959525"/>
              <a:ext cx="575655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b="1" dirty="0">
                  <a:solidFill>
                    <a:srgbClr val="1EF6D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Python</a:t>
              </a:r>
              <a:r>
                <a:rPr lang="zh-CN" altLang="en-US" sz="4800" b="1" dirty="0">
                  <a:solidFill>
                    <a:srgbClr val="1EF6D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程序设计入门</a:t>
              </a:r>
              <a:endParaRPr lang="zh-CN" altLang="en-US" sz="4800" b="1" dirty="0">
                <a:solidFill>
                  <a:srgbClr val="1EF6DF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4373"/>
    </mc:Choice>
    <mc:Fallback>
      <p:transition advTm="437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Hou\信息化建设\web\校徽相关\xjtu.png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3" t="-1001" r="53439" b="77637"/>
          <a:stretch>
            <a:fillRect/>
          </a:stretch>
        </p:blipFill>
        <p:spPr bwMode="auto">
          <a:xfrm>
            <a:off x="10046576" y="74440"/>
            <a:ext cx="2111188" cy="58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17498" y="169702"/>
            <a:ext cx="435327" cy="405245"/>
            <a:chOff x="290945" y="346364"/>
            <a:chExt cx="859090" cy="799725"/>
          </a:xfrm>
        </p:grpSpPr>
        <p:sp>
          <p:nvSpPr>
            <p:cNvPr id="4" name="圆角矩形 3"/>
            <p:cNvSpPr>
              <a:spLocks noChangeAspect="1"/>
            </p:cNvSpPr>
            <p:nvPr/>
          </p:nvSpPr>
          <p:spPr>
            <a:xfrm>
              <a:off x="290945" y="346364"/>
              <a:ext cx="648000" cy="648000"/>
            </a:xfrm>
            <a:prstGeom prst="roundRect">
              <a:avLst/>
            </a:prstGeom>
            <a:noFill/>
            <a:ln w="539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 useBgFill="1">
          <p:nvSpPr>
            <p:cNvPr id="5" name="圆角矩形 4"/>
            <p:cNvSpPr>
              <a:spLocks noChangeAspect="1"/>
            </p:cNvSpPr>
            <p:nvPr/>
          </p:nvSpPr>
          <p:spPr>
            <a:xfrm>
              <a:off x="528654" y="526125"/>
              <a:ext cx="540000" cy="540000"/>
            </a:xfrm>
            <a:prstGeom prst="roundRect">
              <a:avLst/>
            </a:prstGeom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圆角矩形 5"/>
            <p:cNvSpPr>
              <a:spLocks noChangeAspect="1"/>
            </p:cNvSpPr>
            <p:nvPr/>
          </p:nvSpPr>
          <p:spPr>
            <a:xfrm>
              <a:off x="610035" y="606089"/>
              <a:ext cx="540000" cy="540000"/>
            </a:xfrm>
            <a:prstGeom prst="roundRect">
              <a:avLst/>
            </a:prstGeom>
            <a:solidFill>
              <a:srgbClr val="C00000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714501" y="574947"/>
            <a:ext cx="937331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32040" y="41494"/>
            <a:ext cx="32263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2.1 Python</a:t>
            </a:r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起源</a:t>
            </a:r>
            <a:endParaRPr lang="zh-CN" altLang="en-US" sz="3200" b="1" dirty="0">
              <a:gradFill>
                <a:gsLst>
                  <a:gs pos="0">
                    <a:srgbClr val="E30613"/>
                  </a:gs>
                  <a:gs pos="100000">
                    <a:srgbClr val="81040B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16" descr="计教中心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3585" y="6058535"/>
            <a:ext cx="1288415" cy="799465"/>
          </a:xfrm>
          <a:prstGeom prst="rect">
            <a:avLst/>
          </a:prstGeom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1641" y="883751"/>
            <a:ext cx="2567464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</p:pic>
      <p:sp>
        <p:nvSpPr>
          <p:cNvPr id="13" name="内容占位符 2"/>
          <p:cNvSpPr txBox="1"/>
          <p:nvPr/>
        </p:nvSpPr>
        <p:spPr>
          <a:xfrm>
            <a:off x="3505200" y="771846"/>
            <a:ext cx="7398385" cy="9350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0"/>
              </a:spcBef>
              <a:buClr>
                <a:srgbClr val="0000CC"/>
              </a:buClr>
              <a:buSzPct val="80000"/>
              <a:buFont typeface="Wingdings" panose="05000000000000000000" pitchFamily="2" charset="2"/>
              <a:buChar char="l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Clr>
                <a:srgbClr val="9900FF"/>
              </a:buClr>
              <a:buSzPct val="60000"/>
              <a:buFont typeface="Wingdings" panose="05000000000000000000" pitchFamily="2" charset="2"/>
              <a:buChar char="p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–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»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由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Guido van Rossum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于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1989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年发明，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第一个公开发行版发行于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1991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年。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265070" y="1833950"/>
            <a:ext cx="2680029" cy="4805985"/>
            <a:chOff x="1260757" y="2052391"/>
            <a:chExt cx="2680029" cy="4805985"/>
          </a:xfrm>
        </p:grpSpPr>
        <p:pic>
          <p:nvPicPr>
            <p:cNvPr id="14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62092" y="2052391"/>
              <a:ext cx="2552700" cy="3829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" name="矩形 9"/>
            <p:cNvSpPr/>
            <p:nvPr/>
          </p:nvSpPr>
          <p:spPr>
            <a:xfrm>
              <a:off x="1260757" y="5965824"/>
              <a:ext cx="2680029" cy="89255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altLang="zh-CN" sz="2600" dirty="0">
                  <a:ea typeface="宋体" panose="02010600030101010101" pitchFamily="2" charset="-122"/>
                </a:rPr>
                <a:t>Guido van Rossum</a:t>
              </a:r>
              <a:endParaRPr lang="en-US" altLang="zh-CN" sz="2600" dirty="0">
                <a:ea typeface="宋体" panose="02010600030101010101" pitchFamily="2" charset="-122"/>
              </a:endParaRPr>
            </a:p>
            <a:p>
              <a:pPr lvl="0" algn="ctr"/>
              <a:r>
                <a:rPr lang="zh-CN" altLang="en-US" sz="2600" dirty="0">
                  <a:ea typeface="宋体" panose="02010600030101010101" pitchFamily="2" charset="-122"/>
                </a:rPr>
                <a:t>吉多</a:t>
              </a:r>
              <a:r>
                <a:rPr lang="en-US" altLang="zh-CN" sz="2600" dirty="0">
                  <a:ea typeface="宋体" panose="02010600030101010101" pitchFamily="2" charset="-122"/>
                </a:rPr>
                <a:t>.</a:t>
              </a:r>
              <a:r>
                <a:rPr lang="zh-CN" altLang="en-US" sz="2600" dirty="0">
                  <a:ea typeface="宋体" panose="02010600030101010101" pitchFamily="2" charset="-122"/>
                </a:rPr>
                <a:t>范罗苏姆</a:t>
              </a:r>
              <a:r>
                <a:rPr lang="en-US" altLang="zh-CN" sz="2600" dirty="0">
                  <a:ea typeface="宋体" panose="02010600030101010101" pitchFamily="2" charset="-122"/>
                </a:rPr>
                <a:t> </a:t>
              </a:r>
              <a:endParaRPr lang="en-US" altLang="zh-CN" sz="2600" dirty="0">
                <a:ea typeface="宋体" panose="02010600030101010101" pitchFamily="2" charset="-122"/>
              </a:endParaRPr>
            </a:p>
          </p:txBody>
        </p:sp>
      </p:grpSp>
      <p:sp>
        <p:nvSpPr>
          <p:cNvPr id="20" name="矩形 19"/>
          <p:cNvSpPr/>
          <p:nvPr/>
        </p:nvSpPr>
        <p:spPr>
          <a:xfrm>
            <a:off x="3200400" y="1895898"/>
            <a:ext cx="895736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生于</a:t>
            </a:r>
            <a:r>
              <a:rPr lang="en-US" altLang="zh-CN" sz="28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1956</a:t>
            </a:r>
            <a:r>
              <a:rPr lang="zh-CN" altLang="en-US" sz="28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年</a:t>
            </a:r>
            <a:r>
              <a:rPr lang="en-US" altLang="zh-CN" sz="28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8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月</a:t>
            </a:r>
            <a:r>
              <a:rPr lang="en-US" altLang="zh-CN" sz="28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31</a:t>
            </a:r>
            <a:r>
              <a:rPr lang="zh-CN" altLang="en-US" sz="28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日， 是一名荷兰计算机程序员</a:t>
            </a:r>
            <a:endParaRPr lang="en-US" altLang="zh-CN" sz="2800" dirty="0">
              <a:solidFill>
                <a:prstClr val="black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1982</a:t>
            </a:r>
            <a:r>
              <a:rPr lang="zh-CN" altLang="en-US" sz="28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年在阿姆斯特丹大学获得数学和计算机科学硕士学位</a:t>
            </a:r>
            <a:endParaRPr lang="zh-CN" altLang="en-US" sz="2800" dirty="0">
              <a:solidFill>
                <a:prstClr val="black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参与</a:t>
            </a:r>
            <a:r>
              <a:rPr lang="en-US" altLang="zh-CN" sz="28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ABC</a:t>
            </a:r>
            <a:r>
              <a:rPr lang="zh-CN" altLang="en-US" sz="28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语言的设计</a:t>
            </a:r>
            <a:endParaRPr lang="zh-CN" altLang="en-US" sz="2800" dirty="0">
              <a:solidFill>
                <a:prstClr val="black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1989</a:t>
            </a:r>
            <a:r>
              <a:rPr lang="zh-CN" altLang="en-US" sz="28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年圣诞节，他在阿姆斯特丹很无聊，想起不成功的</a:t>
            </a:r>
            <a:r>
              <a:rPr lang="en-US" altLang="zh-CN" sz="28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ABC</a:t>
            </a:r>
            <a:endParaRPr lang="en-US" altLang="zh-CN" sz="2800" dirty="0">
              <a:solidFill>
                <a:prstClr val="black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决定开发一种新的脚本解释语言，这就是</a:t>
            </a:r>
            <a:r>
              <a:rPr lang="en-US" altLang="zh-CN" sz="28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Python</a:t>
            </a:r>
            <a:r>
              <a:rPr lang="zh-CN" altLang="en-US" sz="28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zh-CN" altLang="en-US" sz="2800" dirty="0">
              <a:solidFill>
                <a:prstClr val="black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继承</a:t>
            </a:r>
            <a:r>
              <a:rPr lang="en-US" altLang="zh-CN" sz="28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ABC</a:t>
            </a:r>
            <a:r>
              <a:rPr lang="zh-CN" altLang="en-US" sz="28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的优点，而且开源。</a:t>
            </a:r>
            <a:endParaRPr lang="zh-CN" altLang="en-US" sz="2800" dirty="0">
              <a:solidFill>
                <a:prstClr val="black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Python IDLE</a:t>
            </a:r>
            <a:r>
              <a:rPr lang="zh-CN" altLang="en-US" sz="28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是纯粹的自由软件</a:t>
            </a:r>
            <a:r>
              <a:rPr lang="en-US" altLang="zh-CN" sz="28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,</a:t>
            </a:r>
            <a:r>
              <a:rPr lang="zh-CN" altLang="en-US" sz="2800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其他资源也开源和自由</a:t>
            </a:r>
            <a:endParaRPr lang="zh-CN" altLang="en-US" sz="2800" dirty="0">
              <a:solidFill>
                <a:prstClr val="black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48968"/>
    </mc:Choice>
    <mc:Fallback>
      <p:transition advTm="489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Hou\信息化建设\web\校徽相关\xjtu.png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3" t="-1001" r="53439" b="77637"/>
          <a:stretch>
            <a:fillRect/>
          </a:stretch>
        </p:blipFill>
        <p:spPr bwMode="auto">
          <a:xfrm>
            <a:off x="10046576" y="74440"/>
            <a:ext cx="2111188" cy="58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17498" y="169702"/>
            <a:ext cx="435327" cy="405245"/>
            <a:chOff x="290945" y="346364"/>
            <a:chExt cx="859090" cy="799725"/>
          </a:xfrm>
        </p:grpSpPr>
        <p:sp>
          <p:nvSpPr>
            <p:cNvPr id="4" name="圆角矩形 3"/>
            <p:cNvSpPr>
              <a:spLocks noChangeAspect="1"/>
            </p:cNvSpPr>
            <p:nvPr/>
          </p:nvSpPr>
          <p:spPr>
            <a:xfrm>
              <a:off x="290945" y="346364"/>
              <a:ext cx="648000" cy="648000"/>
            </a:xfrm>
            <a:prstGeom prst="roundRect">
              <a:avLst/>
            </a:prstGeom>
            <a:noFill/>
            <a:ln w="539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 useBgFill="1">
          <p:nvSpPr>
            <p:cNvPr id="5" name="圆角矩形 4"/>
            <p:cNvSpPr>
              <a:spLocks noChangeAspect="1"/>
            </p:cNvSpPr>
            <p:nvPr/>
          </p:nvSpPr>
          <p:spPr>
            <a:xfrm>
              <a:off x="528654" y="526125"/>
              <a:ext cx="540000" cy="540000"/>
            </a:xfrm>
            <a:prstGeom prst="roundRect">
              <a:avLst/>
            </a:prstGeom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圆角矩形 5"/>
            <p:cNvSpPr>
              <a:spLocks noChangeAspect="1"/>
            </p:cNvSpPr>
            <p:nvPr/>
          </p:nvSpPr>
          <p:spPr>
            <a:xfrm>
              <a:off x="610035" y="606089"/>
              <a:ext cx="540000" cy="540000"/>
            </a:xfrm>
            <a:prstGeom prst="roundRect">
              <a:avLst/>
            </a:prstGeom>
            <a:solidFill>
              <a:srgbClr val="C00000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714501" y="574947"/>
            <a:ext cx="937331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32040" y="41494"/>
            <a:ext cx="32263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2.2 Python</a:t>
            </a:r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发展</a:t>
            </a:r>
            <a:endParaRPr lang="zh-CN" altLang="en-US" sz="3200" b="1" dirty="0">
              <a:gradFill>
                <a:gsLst>
                  <a:gs pos="0">
                    <a:srgbClr val="E30613"/>
                  </a:gs>
                  <a:gs pos="100000">
                    <a:srgbClr val="81040B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16" descr="计教中心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3585" y="6058535"/>
            <a:ext cx="1288415" cy="799465"/>
          </a:xfrm>
          <a:prstGeom prst="rect">
            <a:avLst/>
          </a:prstGeom>
        </p:spPr>
      </p:pic>
      <p:sp>
        <p:nvSpPr>
          <p:cNvPr id="34" name="圆角矩形 33"/>
          <p:cNvSpPr/>
          <p:nvPr/>
        </p:nvSpPr>
        <p:spPr>
          <a:xfrm>
            <a:off x="5937703" y="752671"/>
            <a:ext cx="3377952" cy="609600"/>
          </a:xfrm>
          <a:prstGeom prst="round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Tiobe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语言排行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2020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22961" y="844345"/>
            <a:ext cx="52168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https://www.tiobe.com/tiobe-index/</a:t>
            </a:r>
            <a:endParaRPr lang="zh-CN" altLang="en-US" sz="24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793" y="1575407"/>
            <a:ext cx="10668000" cy="471487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48968"/>
    </mc:Choice>
    <mc:Fallback>
      <p:transition advTm="48968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Hou\信息化建设\web\校徽相关\xjtu.png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3" t="-1001" r="53439" b="77637"/>
          <a:stretch>
            <a:fillRect/>
          </a:stretch>
        </p:blipFill>
        <p:spPr bwMode="auto">
          <a:xfrm>
            <a:off x="10046576" y="74440"/>
            <a:ext cx="2111188" cy="58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17498" y="169702"/>
            <a:ext cx="435327" cy="405245"/>
            <a:chOff x="290945" y="346364"/>
            <a:chExt cx="859090" cy="799725"/>
          </a:xfrm>
        </p:grpSpPr>
        <p:sp>
          <p:nvSpPr>
            <p:cNvPr id="4" name="圆角矩形 3"/>
            <p:cNvSpPr>
              <a:spLocks noChangeAspect="1"/>
            </p:cNvSpPr>
            <p:nvPr/>
          </p:nvSpPr>
          <p:spPr>
            <a:xfrm>
              <a:off x="290945" y="346364"/>
              <a:ext cx="648000" cy="648000"/>
            </a:xfrm>
            <a:prstGeom prst="roundRect">
              <a:avLst/>
            </a:prstGeom>
            <a:noFill/>
            <a:ln w="539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 useBgFill="1">
          <p:nvSpPr>
            <p:cNvPr id="5" name="圆角矩形 4"/>
            <p:cNvSpPr>
              <a:spLocks noChangeAspect="1"/>
            </p:cNvSpPr>
            <p:nvPr/>
          </p:nvSpPr>
          <p:spPr>
            <a:xfrm>
              <a:off x="528654" y="526125"/>
              <a:ext cx="540000" cy="540000"/>
            </a:xfrm>
            <a:prstGeom prst="roundRect">
              <a:avLst/>
            </a:prstGeom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圆角矩形 5"/>
            <p:cNvSpPr>
              <a:spLocks noChangeAspect="1"/>
            </p:cNvSpPr>
            <p:nvPr/>
          </p:nvSpPr>
          <p:spPr>
            <a:xfrm>
              <a:off x="610035" y="606089"/>
              <a:ext cx="540000" cy="540000"/>
            </a:xfrm>
            <a:prstGeom prst="roundRect">
              <a:avLst/>
            </a:prstGeom>
            <a:solidFill>
              <a:srgbClr val="C00000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714501" y="574947"/>
            <a:ext cx="937331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32040" y="41494"/>
            <a:ext cx="32263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2.3 Python</a:t>
            </a:r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特点</a:t>
            </a:r>
            <a:endParaRPr lang="zh-CN" altLang="en-US" sz="3200" b="1" dirty="0">
              <a:gradFill>
                <a:gsLst>
                  <a:gs pos="0">
                    <a:srgbClr val="E30613"/>
                  </a:gs>
                  <a:gs pos="100000">
                    <a:srgbClr val="81040B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16" descr="计教中心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3585" y="6058535"/>
            <a:ext cx="1288415" cy="799465"/>
          </a:xfrm>
          <a:prstGeom prst="rect">
            <a:avLst/>
          </a:prstGeom>
        </p:spPr>
      </p:pic>
      <p:sp>
        <p:nvSpPr>
          <p:cNvPr id="34" name="内容占位符 2"/>
          <p:cNvSpPr txBox="1"/>
          <p:nvPr/>
        </p:nvSpPr>
        <p:spPr>
          <a:xfrm>
            <a:off x="714500" y="914400"/>
            <a:ext cx="8943355" cy="239776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ts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0"/>
              </a:spcBef>
              <a:buClr>
                <a:srgbClr val="0000CC"/>
              </a:buClr>
              <a:buSzPct val="80000"/>
              <a:buFont typeface="Wingdings" panose="05000000000000000000" pitchFamily="2" charset="2"/>
              <a:buChar char="l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Clr>
                <a:srgbClr val="9900FF"/>
              </a:buClr>
              <a:buSzPct val="60000"/>
              <a:buFont typeface="Wingdings" panose="05000000000000000000" pitchFamily="2" charset="2"/>
              <a:buChar char="p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–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»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0" hangingPunct="0">
              <a:spcBef>
                <a:spcPct val="0"/>
              </a:spcBef>
              <a:buSzPct val="65000"/>
              <a:defRPr/>
            </a:pPr>
            <a:r>
              <a:rPr lang="zh-CN" altLang="en-US" sz="3200" dirty="0">
                <a:solidFill>
                  <a:srgbClr val="0000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优点</a:t>
            </a:r>
            <a:endParaRPr lang="en-US" altLang="zh-CN" sz="3200" dirty="0">
              <a:solidFill>
                <a:srgbClr val="0000CC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669925" lvl="1" indent="-325755" eaLnBrk="0" hangingPunct="0">
              <a:spcBef>
                <a:spcPct val="0"/>
              </a:spcBef>
              <a:buClr>
                <a:srgbClr val="FF0000"/>
              </a:buClr>
              <a:buSzPct val="60000"/>
              <a:defRPr/>
            </a:pPr>
            <a:r>
              <a:rPr lang="en-US" altLang="zh-CN" sz="2800" dirty="0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 </a:t>
            </a:r>
            <a:r>
              <a:rPr lang="zh-CN" altLang="en-US" sz="2800" dirty="0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编程高效</a:t>
            </a:r>
            <a:endParaRPr lang="en-US" altLang="zh-CN" sz="2800" dirty="0">
              <a:solidFill>
                <a:prstClr val="black"/>
              </a:solidFill>
              <a:latin typeface="Arial" panose="020B0604020202020204" pitchFamily="34" charset="0"/>
              <a:ea typeface="楷体" panose="02010609060101010101" pitchFamily="49" charset="-122"/>
            </a:endParaRPr>
          </a:p>
          <a:p>
            <a:pPr marL="669925" marR="0" lvl="1" indent="-325755" eaLnBrk="0" fontAlgn="auto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FF0000"/>
              </a:buClr>
              <a:buSzPct val="60000"/>
              <a:defRPr/>
            </a:pPr>
            <a:r>
              <a:rPr lang="zh-CN" altLang="en-US" sz="2800" dirty="0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 完成同一个任务</a:t>
            </a:r>
            <a:r>
              <a:rPr lang="en-US" altLang="zh-CN" sz="2800" dirty="0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,</a:t>
            </a:r>
            <a:endParaRPr lang="en-US" altLang="zh-CN" sz="2800" dirty="0">
              <a:solidFill>
                <a:prstClr val="black"/>
              </a:solidFill>
              <a:latin typeface="Arial" panose="020B0604020202020204" pitchFamily="34" charset="0"/>
              <a:ea typeface="楷体" panose="02010609060101010101" pitchFamily="49" charset="-122"/>
            </a:endParaRPr>
          </a:p>
          <a:p>
            <a:pPr marL="669925" marR="0" lvl="1" indent="-325755" eaLnBrk="0" fontAlgn="auto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FF0000"/>
              </a:buClr>
              <a:buSzPct val="60000"/>
              <a:defRPr/>
            </a:pPr>
            <a:r>
              <a:rPr lang="zh-CN" altLang="en-US" sz="2800" dirty="0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 如果</a:t>
            </a:r>
            <a:r>
              <a:rPr lang="en-US" altLang="zh-CN" sz="2800" dirty="0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C</a:t>
            </a:r>
            <a:r>
              <a:rPr lang="zh-CN" altLang="en-US" sz="2800" dirty="0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语言要写</a:t>
            </a:r>
            <a:r>
              <a:rPr lang="en-US" altLang="zh-CN" sz="2800" dirty="0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1000</a:t>
            </a:r>
            <a:r>
              <a:rPr lang="zh-CN" altLang="en-US" sz="2800" dirty="0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行代码，</a:t>
            </a:r>
            <a:endParaRPr lang="en-US" altLang="zh-CN" sz="2800" dirty="0">
              <a:solidFill>
                <a:prstClr val="black"/>
              </a:solidFill>
              <a:latin typeface="Arial" panose="020B0604020202020204" pitchFamily="34" charset="0"/>
              <a:ea typeface="楷体" panose="02010609060101010101" pitchFamily="49" charset="-122"/>
            </a:endParaRPr>
          </a:p>
          <a:p>
            <a:pPr marL="669925" marR="0" lvl="1" indent="-325755" eaLnBrk="0" fontAlgn="auto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FF0000"/>
              </a:buClr>
              <a:buSzPct val="60000"/>
              <a:defRPr/>
            </a:pPr>
            <a:r>
              <a:rPr lang="en-US" altLang="zh-CN" sz="2800" dirty="0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 Java</a:t>
            </a:r>
            <a:r>
              <a:rPr lang="zh-CN" altLang="en-US" sz="2800" dirty="0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只需要写</a:t>
            </a:r>
            <a:r>
              <a:rPr lang="en-US" altLang="zh-CN" sz="2800" dirty="0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100</a:t>
            </a:r>
            <a:r>
              <a:rPr lang="zh-CN" altLang="en-US" sz="2800" dirty="0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行，</a:t>
            </a:r>
            <a:endParaRPr lang="en-US" altLang="zh-CN" sz="2800" dirty="0">
              <a:solidFill>
                <a:prstClr val="black"/>
              </a:solidFill>
              <a:latin typeface="Arial" panose="020B0604020202020204" pitchFamily="34" charset="0"/>
              <a:ea typeface="楷体" panose="02010609060101010101" pitchFamily="49" charset="-122"/>
            </a:endParaRPr>
          </a:p>
          <a:p>
            <a:pPr marL="669925" marR="0" lvl="1" indent="-325755" eaLnBrk="0" fontAlgn="auto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FF0000"/>
              </a:buClr>
              <a:buSzPct val="60000"/>
              <a:defRPr/>
            </a:pPr>
            <a:r>
              <a:rPr lang="zh-CN" altLang="en-US" sz="2800" dirty="0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 而</a:t>
            </a:r>
            <a:r>
              <a:rPr lang="en-US" altLang="zh-CN" sz="2800" dirty="0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Python</a:t>
            </a:r>
            <a:r>
              <a:rPr lang="zh-CN" altLang="en-US" sz="2800" dirty="0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可能只要</a:t>
            </a:r>
            <a:r>
              <a:rPr lang="en-US" altLang="zh-CN" sz="2800" dirty="0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20</a:t>
            </a:r>
            <a:r>
              <a:rPr lang="zh-CN" altLang="en-US" sz="2800" dirty="0">
                <a:solidFill>
                  <a:prstClr val="black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行。</a:t>
            </a:r>
            <a:endParaRPr lang="zh-CN" altLang="en-US" sz="2800" dirty="0">
              <a:solidFill>
                <a:prstClr val="black"/>
              </a:solidFill>
              <a:latin typeface="Arial" panose="020B0604020202020204" pitchFamily="34" charset="0"/>
              <a:ea typeface="楷体" panose="02010609060101010101" pitchFamily="49" charset="-122"/>
            </a:endParaRPr>
          </a:p>
        </p:txBody>
      </p:sp>
      <p:sp>
        <p:nvSpPr>
          <p:cNvPr id="35" name="内容占位符 2"/>
          <p:cNvSpPr txBox="1"/>
          <p:nvPr/>
        </p:nvSpPr>
        <p:spPr bwMode="auto">
          <a:xfrm>
            <a:off x="714500" y="4389119"/>
            <a:ext cx="10034779" cy="2222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69925" indent="-32575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4F81BD"/>
              </a:buClr>
              <a:buSzPct val="65000"/>
              <a:buFont typeface="Wingdings" panose="05000000000000000000" pitchFamily="2" charset="2"/>
              <a:buChar char="n"/>
            </a:pPr>
            <a:r>
              <a:rPr lang="zh-CN" altLang="en-US" sz="3000" dirty="0">
                <a:solidFill>
                  <a:srgbClr val="0000CC"/>
                </a:solidFill>
                <a:ea typeface="黑体" panose="02010609060101010101" pitchFamily="49" charset="-122"/>
              </a:rPr>
              <a:t>缺点</a:t>
            </a:r>
            <a:endParaRPr lang="en-US" altLang="zh-CN" sz="3000" dirty="0">
              <a:solidFill>
                <a:srgbClr val="0000CC"/>
              </a:solidFill>
              <a:ea typeface="黑体" panose="02010609060101010101" pitchFamily="49" charset="-122"/>
            </a:endParaRPr>
          </a:p>
          <a:p>
            <a:pPr lvl="1">
              <a:buClr>
                <a:srgbClr val="0000CC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sz="2600" b="1" dirty="0">
                <a:solidFill>
                  <a:prstClr val="black"/>
                </a:solidFill>
                <a:ea typeface="楷体" panose="02010609060101010101" pitchFamily="49" charset="-122"/>
              </a:rPr>
              <a:t>运行速度慢，</a:t>
            </a:r>
            <a:endParaRPr lang="en-US" altLang="zh-CN" sz="2600" b="1" dirty="0">
              <a:solidFill>
                <a:prstClr val="black"/>
              </a:solidFill>
              <a:ea typeface="楷体" panose="02010609060101010101" pitchFamily="49" charset="-122"/>
            </a:endParaRPr>
          </a:p>
          <a:p>
            <a:pPr lvl="1">
              <a:buClr>
                <a:srgbClr val="0000CC"/>
              </a:buClr>
              <a:buSzPct val="60000"/>
              <a:buFont typeface="Wingdings" panose="05000000000000000000" pitchFamily="2" charset="2"/>
              <a:buChar char="l"/>
            </a:pPr>
            <a:r>
              <a:rPr lang="en-US" altLang="zh-CN" sz="2600" b="1" dirty="0">
                <a:solidFill>
                  <a:prstClr val="black"/>
                </a:solidFill>
                <a:ea typeface="楷体" panose="02010609060101010101" pitchFamily="49" charset="-122"/>
              </a:rPr>
              <a:t>C</a:t>
            </a:r>
            <a:r>
              <a:rPr lang="zh-CN" altLang="en-US" sz="2600" b="1" dirty="0">
                <a:solidFill>
                  <a:prstClr val="black"/>
                </a:solidFill>
                <a:ea typeface="楷体" panose="02010609060101010101" pitchFamily="49" charset="-122"/>
              </a:rPr>
              <a:t>程序运行</a:t>
            </a:r>
            <a:r>
              <a:rPr lang="en-US" altLang="zh-CN" sz="2600" b="1" dirty="0">
                <a:solidFill>
                  <a:prstClr val="black"/>
                </a:solidFill>
                <a:ea typeface="楷体" panose="02010609060101010101" pitchFamily="49" charset="-122"/>
              </a:rPr>
              <a:t>1</a:t>
            </a:r>
            <a:r>
              <a:rPr lang="zh-CN" altLang="en-US" sz="2600" b="1" dirty="0">
                <a:solidFill>
                  <a:prstClr val="black"/>
                </a:solidFill>
                <a:ea typeface="楷体" panose="02010609060101010101" pitchFamily="49" charset="-122"/>
              </a:rPr>
              <a:t>秒钟，</a:t>
            </a:r>
            <a:endParaRPr lang="en-US" altLang="zh-CN" sz="2600" b="1" dirty="0">
              <a:solidFill>
                <a:prstClr val="black"/>
              </a:solidFill>
              <a:ea typeface="楷体" panose="02010609060101010101" pitchFamily="49" charset="-122"/>
            </a:endParaRPr>
          </a:p>
          <a:p>
            <a:pPr lvl="1">
              <a:buClr>
                <a:srgbClr val="0000CC"/>
              </a:buClr>
              <a:buSzPct val="60000"/>
              <a:buFont typeface="Wingdings" panose="05000000000000000000" pitchFamily="2" charset="2"/>
              <a:buChar char="l"/>
            </a:pPr>
            <a:r>
              <a:rPr lang="en-US" altLang="zh-CN" sz="2600" b="1" dirty="0">
                <a:solidFill>
                  <a:prstClr val="black"/>
                </a:solidFill>
                <a:ea typeface="楷体" panose="02010609060101010101" pitchFamily="49" charset="-122"/>
              </a:rPr>
              <a:t>Java</a:t>
            </a:r>
            <a:r>
              <a:rPr lang="zh-CN" altLang="en-US" sz="2600" b="1" dirty="0">
                <a:solidFill>
                  <a:prstClr val="black"/>
                </a:solidFill>
                <a:ea typeface="楷体" panose="02010609060101010101" pitchFamily="49" charset="-122"/>
              </a:rPr>
              <a:t>程序可能需要</a:t>
            </a:r>
            <a:r>
              <a:rPr lang="en-US" altLang="zh-CN" sz="2600" b="1" dirty="0">
                <a:solidFill>
                  <a:prstClr val="black"/>
                </a:solidFill>
                <a:ea typeface="楷体" panose="02010609060101010101" pitchFamily="49" charset="-122"/>
              </a:rPr>
              <a:t>2</a:t>
            </a:r>
            <a:r>
              <a:rPr lang="zh-CN" altLang="en-US" sz="2600" b="1" dirty="0">
                <a:solidFill>
                  <a:prstClr val="black"/>
                </a:solidFill>
                <a:ea typeface="楷体" panose="02010609060101010101" pitchFamily="49" charset="-122"/>
              </a:rPr>
              <a:t>秒，</a:t>
            </a:r>
            <a:endParaRPr lang="en-US" altLang="zh-CN" sz="2600" b="1" dirty="0">
              <a:solidFill>
                <a:prstClr val="black"/>
              </a:solidFill>
              <a:ea typeface="楷体" panose="02010609060101010101" pitchFamily="49" charset="-122"/>
            </a:endParaRPr>
          </a:p>
          <a:p>
            <a:pPr lvl="1">
              <a:buClr>
                <a:srgbClr val="0000CC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sz="2600" b="1" dirty="0">
                <a:solidFill>
                  <a:prstClr val="black"/>
                </a:solidFill>
                <a:ea typeface="楷体" panose="02010609060101010101" pitchFamily="49" charset="-122"/>
              </a:rPr>
              <a:t>而</a:t>
            </a:r>
            <a:r>
              <a:rPr lang="en-US" altLang="zh-CN" sz="2600" b="1" dirty="0">
                <a:solidFill>
                  <a:prstClr val="black"/>
                </a:solidFill>
                <a:ea typeface="楷体" panose="02010609060101010101" pitchFamily="49" charset="-122"/>
              </a:rPr>
              <a:t>Python</a:t>
            </a:r>
            <a:r>
              <a:rPr lang="zh-CN" altLang="en-US" sz="2600" b="1" dirty="0">
                <a:solidFill>
                  <a:prstClr val="black"/>
                </a:solidFill>
                <a:ea typeface="楷体" panose="02010609060101010101" pitchFamily="49" charset="-122"/>
              </a:rPr>
              <a:t>程序可能就需要</a:t>
            </a:r>
            <a:r>
              <a:rPr lang="en-US" altLang="zh-CN" sz="2600" b="1" dirty="0">
                <a:solidFill>
                  <a:prstClr val="black"/>
                </a:solidFill>
                <a:ea typeface="楷体" panose="02010609060101010101" pitchFamily="49" charset="-122"/>
              </a:rPr>
              <a:t>10</a:t>
            </a:r>
            <a:r>
              <a:rPr lang="zh-CN" altLang="en-US" sz="2600" b="1" dirty="0">
                <a:solidFill>
                  <a:prstClr val="black"/>
                </a:solidFill>
                <a:ea typeface="楷体" panose="02010609060101010101" pitchFamily="49" charset="-122"/>
              </a:rPr>
              <a:t>秒（事实上目前这不是问题）。</a:t>
            </a:r>
            <a:endParaRPr lang="zh-CN" altLang="en-US" sz="2600" b="1" dirty="0">
              <a:solidFill>
                <a:prstClr val="black"/>
              </a:solidFill>
              <a:ea typeface="楷体" panose="02010609060101010101" pitchFamily="49" charset="-122"/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3858436" y="3473031"/>
            <a:ext cx="4724400" cy="850900"/>
          </a:xfrm>
          <a:prstGeom prst="round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人生苦短，我用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Python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48968"/>
    </mc:Choice>
    <mc:Fallback>
      <p:transition advTm="489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4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Hou\信息化建设\web\校徽相关\xjtu.png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3" t="-1001" r="53439" b="77637"/>
          <a:stretch>
            <a:fillRect/>
          </a:stretch>
        </p:blipFill>
        <p:spPr bwMode="auto">
          <a:xfrm>
            <a:off x="10046576" y="74440"/>
            <a:ext cx="2111188" cy="58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17498" y="169702"/>
            <a:ext cx="435327" cy="405245"/>
            <a:chOff x="290945" y="346364"/>
            <a:chExt cx="859090" cy="799725"/>
          </a:xfrm>
        </p:grpSpPr>
        <p:sp>
          <p:nvSpPr>
            <p:cNvPr id="4" name="圆角矩形 3"/>
            <p:cNvSpPr>
              <a:spLocks noChangeAspect="1"/>
            </p:cNvSpPr>
            <p:nvPr/>
          </p:nvSpPr>
          <p:spPr>
            <a:xfrm>
              <a:off x="290945" y="346364"/>
              <a:ext cx="648000" cy="648000"/>
            </a:xfrm>
            <a:prstGeom prst="roundRect">
              <a:avLst/>
            </a:prstGeom>
            <a:noFill/>
            <a:ln w="539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 useBgFill="1">
          <p:nvSpPr>
            <p:cNvPr id="5" name="圆角矩形 4"/>
            <p:cNvSpPr>
              <a:spLocks noChangeAspect="1"/>
            </p:cNvSpPr>
            <p:nvPr/>
          </p:nvSpPr>
          <p:spPr>
            <a:xfrm>
              <a:off x="528654" y="526125"/>
              <a:ext cx="540000" cy="540000"/>
            </a:xfrm>
            <a:prstGeom prst="roundRect">
              <a:avLst/>
            </a:prstGeom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圆角矩形 5"/>
            <p:cNvSpPr>
              <a:spLocks noChangeAspect="1"/>
            </p:cNvSpPr>
            <p:nvPr/>
          </p:nvSpPr>
          <p:spPr>
            <a:xfrm>
              <a:off x="610035" y="606089"/>
              <a:ext cx="540000" cy="540000"/>
            </a:xfrm>
            <a:prstGeom prst="roundRect">
              <a:avLst/>
            </a:prstGeom>
            <a:solidFill>
              <a:srgbClr val="C00000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714501" y="574947"/>
            <a:ext cx="937331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32040" y="41494"/>
            <a:ext cx="40471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2.4 Python</a:t>
            </a:r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设计哲学</a:t>
            </a:r>
            <a:endParaRPr lang="zh-CN" altLang="en-US" sz="3200" b="1" dirty="0">
              <a:gradFill>
                <a:gsLst>
                  <a:gs pos="0">
                    <a:srgbClr val="E30613"/>
                  </a:gs>
                  <a:gs pos="100000">
                    <a:srgbClr val="81040B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16" descr="计教中心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3585" y="6058535"/>
            <a:ext cx="1288415" cy="799465"/>
          </a:xfrm>
          <a:prstGeom prst="rect">
            <a:avLst/>
          </a:prstGeom>
        </p:spPr>
      </p:pic>
      <p:sp>
        <p:nvSpPr>
          <p:cNvPr id="14" name="内容占位符 2"/>
          <p:cNvSpPr txBox="1"/>
          <p:nvPr/>
        </p:nvSpPr>
        <p:spPr>
          <a:xfrm>
            <a:off x="714500" y="1159722"/>
            <a:ext cx="10055099" cy="48988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0"/>
              </a:spcBef>
              <a:buClr>
                <a:srgbClr val="0000CC"/>
              </a:buClr>
              <a:buSzPct val="80000"/>
              <a:buFont typeface="Wingdings" panose="05000000000000000000" pitchFamily="2" charset="2"/>
              <a:buChar char="l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Clr>
                <a:srgbClr val="9900FF"/>
              </a:buClr>
              <a:buSzPct val="60000"/>
              <a:buFont typeface="Wingdings" panose="05000000000000000000" pitchFamily="2" charset="2"/>
              <a:buChar char="p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–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»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Python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的设计哲学是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“优雅”、“明确”、“简单”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Char char="l"/>
              <a:defRPr/>
            </a:pPr>
            <a:endParaRPr kumimoji="0" lang="en-US" altLang="zh-CN" sz="1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Python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开发者的哲学是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“用一种方法，最好是只有一种方法来做一件事”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Char char="l"/>
              <a:defRPr/>
            </a:pPr>
            <a:endParaRPr kumimoji="0" lang="en-US" altLang="zh-CN" sz="1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Python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的特点：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简单、易学、高级、面向对象、可扩展、可嵌入、丰富的库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Char char="l"/>
              <a:defRPr/>
            </a:pPr>
            <a:endParaRPr kumimoji="0" lang="en-US" altLang="zh-CN" sz="1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Python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的应用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  <a:defRPr/>
            </a:pPr>
            <a:endParaRPr kumimoji="0" lang="en-US" altLang="zh-CN" sz="1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WEB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、运维、网络爬虫、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桌面程序、游戏开发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  <a:defRPr/>
            </a:pPr>
            <a:endParaRPr kumimoji="0" lang="en-US" altLang="zh-CN" sz="1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科学计算、数据分析、图象处理、自然语言处理、机器学习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48968"/>
    </mc:Choice>
    <mc:Fallback>
      <p:transition advTm="489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2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Hou\信息化建设\web\校徽相关\xjtu.png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3" t="-1001" r="53439" b="77637"/>
          <a:stretch>
            <a:fillRect/>
          </a:stretch>
        </p:blipFill>
        <p:spPr bwMode="auto">
          <a:xfrm>
            <a:off x="10046576" y="74440"/>
            <a:ext cx="2111188" cy="58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17498" y="169702"/>
            <a:ext cx="435327" cy="405245"/>
            <a:chOff x="290945" y="346364"/>
            <a:chExt cx="859090" cy="799725"/>
          </a:xfrm>
        </p:grpSpPr>
        <p:sp>
          <p:nvSpPr>
            <p:cNvPr id="4" name="圆角矩形 3"/>
            <p:cNvSpPr>
              <a:spLocks noChangeAspect="1"/>
            </p:cNvSpPr>
            <p:nvPr/>
          </p:nvSpPr>
          <p:spPr>
            <a:xfrm>
              <a:off x="290945" y="346364"/>
              <a:ext cx="648000" cy="648000"/>
            </a:xfrm>
            <a:prstGeom prst="roundRect">
              <a:avLst/>
            </a:prstGeom>
            <a:noFill/>
            <a:ln w="539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 useBgFill="1">
          <p:nvSpPr>
            <p:cNvPr id="5" name="圆角矩形 4"/>
            <p:cNvSpPr>
              <a:spLocks noChangeAspect="1"/>
            </p:cNvSpPr>
            <p:nvPr/>
          </p:nvSpPr>
          <p:spPr>
            <a:xfrm>
              <a:off x="528654" y="526125"/>
              <a:ext cx="540000" cy="540000"/>
            </a:xfrm>
            <a:prstGeom prst="roundRect">
              <a:avLst/>
            </a:prstGeom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圆角矩形 5"/>
            <p:cNvSpPr>
              <a:spLocks noChangeAspect="1"/>
            </p:cNvSpPr>
            <p:nvPr/>
          </p:nvSpPr>
          <p:spPr>
            <a:xfrm>
              <a:off x="610035" y="606089"/>
              <a:ext cx="540000" cy="540000"/>
            </a:xfrm>
            <a:prstGeom prst="roundRect">
              <a:avLst/>
            </a:prstGeom>
            <a:solidFill>
              <a:srgbClr val="C00000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714501" y="574947"/>
            <a:ext cx="937331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32040" y="41494"/>
            <a:ext cx="65093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2.5 Python</a:t>
            </a:r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编程环境的安装和使用</a:t>
            </a:r>
            <a:endParaRPr lang="zh-CN" altLang="en-US" sz="3200" b="1" dirty="0">
              <a:gradFill>
                <a:gsLst>
                  <a:gs pos="0">
                    <a:srgbClr val="E30613"/>
                  </a:gs>
                  <a:gs pos="100000">
                    <a:srgbClr val="81040B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16" descr="计教中心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3585" y="6058535"/>
            <a:ext cx="1288415" cy="799465"/>
          </a:xfrm>
          <a:prstGeom prst="rect">
            <a:avLst/>
          </a:prstGeom>
        </p:spPr>
      </p:pic>
      <p:sp>
        <p:nvSpPr>
          <p:cNvPr id="11" name="内容占位符 2"/>
          <p:cNvSpPr txBox="1"/>
          <p:nvPr/>
        </p:nvSpPr>
        <p:spPr>
          <a:xfrm>
            <a:off x="1791350" y="971228"/>
            <a:ext cx="8305800" cy="2286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 环境搭建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spcBef>
                <a:spcPct val="0"/>
              </a:spcBef>
              <a:buNone/>
            </a:pP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spcBef>
                <a:spcPct val="0"/>
              </a:spcBef>
            </a:pPr>
            <a:r>
              <a:rPr lang="zh-CN" altLang="en-US" sz="3200" dirty="0"/>
              <a:t>解释器（基本编程环境）下载、文档地址：</a:t>
            </a:r>
            <a:endParaRPr lang="en-US" altLang="zh-CN" sz="3200" dirty="0"/>
          </a:p>
          <a:p>
            <a:pPr lvl="1">
              <a:spcBef>
                <a:spcPct val="0"/>
              </a:spcBef>
            </a:pPr>
            <a:r>
              <a:rPr lang="en-US" altLang="zh-CN" sz="3200" dirty="0"/>
              <a:t>https://www.python.org/</a:t>
            </a:r>
            <a:endParaRPr lang="en-US" altLang="zh-CN" sz="3200" dirty="0"/>
          </a:p>
          <a:p>
            <a:pPr lvl="1">
              <a:spcBef>
                <a:spcPct val="0"/>
              </a:spcBef>
            </a:pPr>
            <a:r>
              <a:rPr lang="zh-CN" altLang="en-US" sz="3200" dirty="0"/>
              <a:t>版本</a:t>
            </a:r>
            <a:r>
              <a:rPr lang="en-US" altLang="zh-CN" sz="3200" dirty="0"/>
              <a:t>3.X </a:t>
            </a:r>
            <a:endParaRPr lang="en-US" altLang="zh-CN" sz="3200" dirty="0"/>
          </a:p>
        </p:txBody>
      </p:sp>
      <p:sp>
        <p:nvSpPr>
          <p:cNvPr id="12" name="内容占位符 2"/>
          <p:cNvSpPr txBox="1"/>
          <p:nvPr/>
        </p:nvSpPr>
        <p:spPr bwMode="auto">
          <a:xfrm>
            <a:off x="1791350" y="3181028"/>
            <a:ext cx="5181600" cy="1219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lang="zh-CN" altLang="en-US" sz="3000" b="1" kern="0" dirty="0">
                <a:solidFill>
                  <a:srgbClr val="0000CC"/>
                </a:solidFill>
                <a:latin typeface="+mn-lt"/>
                <a:ea typeface="+mn-ea"/>
              </a:rPr>
              <a:t>安装</a:t>
            </a:r>
            <a:endParaRPr lang="en-US" altLang="zh-CN" sz="3000" b="1" kern="0" dirty="0">
              <a:solidFill>
                <a:srgbClr val="0000CC"/>
              </a:solidFill>
              <a:latin typeface="+mn-lt"/>
              <a:ea typeface="+mn-ea"/>
            </a:endParaRPr>
          </a:p>
          <a:p>
            <a:pPr marL="800100" lvl="1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lang="zh-CN" altLang="en-US" sz="2600" b="1" dirty="0">
                <a:latin typeface="+mn-lt"/>
                <a:ea typeface="楷体" panose="02010609060101010101" pitchFamily="49" charset="-122"/>
              </a:rPr>
              <a:t>双击</a:t>
            </a:r>
            <a:endParaRPr lang="en-US" altLang="zh-CN" sz="2600" b="1" dirty="0">
              <a:latin typeface="+mn-lt"/>
              <a:ea typeface="楷体" panose="02010609060101010101" pitchFamily="49" charset="-122"/>
            </a:endParaRPr>
          </a:p>
          <a:p>
            <a:pPr marL="800100" lvl="1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lang="zh-CN" altLang="en-US" sz="2600" b="1" dirty="0">
                <a:latin typeface="+mn-lt"/>
                <a:ea typeface="楷体" panose="02010609060101010101" pitchFamily="49" charset="-122"/>
              </a:rPr>
              <a:t>文件夹：</a:t>
            </a:r>
            <a:r>
              <a:rPr lang="en-US" altLang="zh-CN" sz="2600" b="1" dirty="0">
                <a:latin typeface="+mn-lt"/>
                <a:ea typeface="楷体" panose="02010609060101010101" pitchFamily="49" charset="-122"/>
              </a:rPr>
              <a:t> C:\Python34</a:t>
            </a:r>
            <a:endParaRPr lang="zh-CN" altLang="en-US" sz="2600" b="1" dirty="0">
              <a:latin typeface="+mn-lt"/>
              <a:ea typeface="楷体" panose="02010609060101010101" pitchFamily="49" charset="-122"/>
            </a:endParaRPr>
          </a:p>
        </p:txBody>
      </p:sp>
      <p:sp>
        <p:nvSpPr>
          <p:cNvPr id="13" name="内容占位符 2"/>
          <p:cNvSpPr txBox="1"/>
          <p:nvPr/>
        </p:nvSpPr>
        <p:spPr bwMode="auto">
          <a:xfrm>
            <a:off x="1867550" y="4781228"/>
            <a:ext cx="5181600" cy="1219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lang="zh-CN" altLang="en-US" sz="3000" b="1" kern="0" dirty="0">
                <a:solidFill>
                  <a:srgbClr val="0000CC"/>
                </a:solidFill>
                <a:latin typeface="+mn-lt"/>
                <a:ea typeface="+mn-ea"/>
              </a:rPr>
              <a:t>启动（运行）</a:t>
            </a:r>
            <a:endParaRPr lang="en-US" altLang="zh-CN" sz="3000" b="1" kern="0" dirty="0">
              <a:solidFill>
                <a:srgbClr val="0000CC"/>
              </a:solidFill>
              <a:latin typeface="+mn-lt"/>
              <a:ea typeface="+mn-ea"/>
            </a:endParaRPr>
          </a:p>
          <a:p>
            <a:pPr marL="800100" lvl="1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lang="zh-CN" altLang="en-US" sz="2600" b="1" dirty="0">
                <a:latin typeface="+mn-lt"/>
                <a:ea typeface="楷体" panose="02010609060101010101" pitchFamily="49" charset="-122"/>
              </a:rPr>
              <a:t>所有程序</a:t>
            </a:r>
            <a:endParaRPr lang="zh-CN" altLang="en-US" sz="2600" b="1" dirty="0">
              <a:latin typeface="+mn-lt"/>
              <a:ea typeface="楷体" panose="02010609060101010101" pitchFamily="49" charset="-122"/>
            </a:endParaRPr>
          </a:p>
        </p:txBody>
      </p:sp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87150" y="3409628"/>
            <a:ext cx="3870325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</p:pic>
      <p:sp>
        <p:nvSpPr>
          <p:cNvPr id="16" name="矩形 15"/>
          <p:cNvSpPr/>
          <p:nvPr/>
        </p:nvSpPr>
        <p:spPr>
          <a:xfrm>
            <a:off x="6591950" y="3714428"/>
            <a:ext cx="34290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02950" y="1714971"/>
            <a:ext cx="6400800" cy="437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</p:pic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19" name="Ink 12"/>
              <p14:cNvContentPartPr/>
              <p14:nvPr/>
            </p14:nvContentPartPr>
            <p14:xfrm>
              <a:off x="4305950" y="3638228"/>
              <a:ext cx="1990725" cy="1990725"/>
            </p14:xfrm>
          </p:contentPart>
        </mc:Choice>
        <mc:Fallback xmlns="">
          <p:pic>
            <p:nvPicPr>
              <p:cNvPr id="19" name="Ink 12"/>
            </p:nvPicPr>
            <p:blipFill>
              <a:blip r:embed="rId6"/>
            </p:blipFill>
            <p:spPr>
              <a:xfrm>
                <a:off x="4305950" y="3638228"/>
                <a:ext cx="1990725" cy="19907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20" name="Ink 13"/>
              <p14:cNvContentPartPr/>
              <p14:nvPr/>
            </p14:nvContentPartPr>
            <p14:xfrm>
              <a:off x="6134750" y="3485828"/>
              <a:ext cx="219075" cy="304800"/>
            </p14:xfrm>
          </p:contentPart>
        </mc:Choice>
        <mc:Fallback xmlns="">
          <p:pic>
            <p:nvPicPr>
              <p:cNvPr id="20" name="Ink 13"/>
            </p:nvPicPr>
            <p:blipFill>
              <a:blip r:embed="rId8"/>
            </p:blipFill>
            <p:spPr>
              <a:xfrm>
                <a:off x="6134750" y="3485828"/>
                <a:ext cx="219075" cy="304800"/>
              </a:xfrm>
              <a:prstGeom prst="rect"/>
            </p:spPr>
          </p:pic>
        </mc:Fallback>
      </mc:AlternateContent>
    </p:spTree>
    <p:custDataLst>
      <p:tags r:id="rId9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48968"/>
    </mc:Choice>
    <mc:Fallback>
      <p:transition advTm="489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Hou\信息化建设\web\校徽相关\xjtu.png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3" t="-1001" r="53439" b="77637"/>
          <a:stretch>
            <a:fillRect/>
          </a:stretch>
        </p:blipFill>
        <p:spPr bwMode="auto">
          <a:xfrm>
            <a:off x="10046576" y="74440"/>
            <a:ext cx="2111188" cy="58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17498" y="169702"/>
            <a:ext cx="435327" cy="405245"/>
            <a:chOff x="290945" y="346364"/>
            <a:chExt cx="859090" cy="799725"/>
          </a:xfrm>
        </p:grpSpPr>
        <p:sp>
          <p:nvSpPr>
            <p:cNvPr id="4" name="圆角矩形 3"/>
            <p:cNvSpPr>
              <a:spLocks noChangeAspect="1"/>
            </p:cNvSpPr>
            <p:nvPr/>
          </p:nvSpPr>
          <p:spPr>
            <a:xfrm>
              <a:off x="290945" y="346364"/>
              <a:ext cx="648000" cy="648000"/>
            </a:xfrm>
            <a:prstGeom prst="roundRect">
              <a:avLst/>
            </a:prstGeom>
            <a:noFill/>
            <a:ln w="539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 useBgFill="1">
          <p:nvSpPr>
            <p:cNvPr id="5" name="圆角矩形 4"/>
            <p:cNvSpPr>
              <a:spLocks noChangeAspect="1"/>
            </p:cNvSpPr>
            <p:nvPr/>
          </p:nvSpPr>
          <p:spPr>
            <a:xfrm>
              <a:off x="528654" y="526125"/>
              <a:ext cx="540000" cy="540000"/>
            </a:xfrm>
            <a:prstGeom prst="roundRect">
              <a:avLst/>
            </a:prstGeom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圆角矩形 5"/>
            <p:cNvSpPr>
              <a:spLocks noChangeAspect="1"/>
            </p:cNvSpPr>
            <p:nvPr/>
          </p:nvSpPr>
          <p:spPr>
            <a:xfrm>
              <a:off x="610035" y="606089"/>
              <a:ext cx="540000" cy="540000"/>
            </a:xfrm>
            <a:prstGeom prst="roundRect">
              <a:avLst/>
            </a:prstGeom>
            <a:solidFill>
              <a:srgbClr val="C00000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714501" y="574947"/>
            <a:ext cx="937331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32040" y="41494"/>
            <a:ext cx="42354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2.6 </a:t>
            </a:r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使用方法</a:t>
            </a:r>
            <a:r>
              <a:rPr lang="en-US" altLang="zh-CN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1-</a:t>
            </a:r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交互式</a:t>
            </a:r>
            <a:endParaRPr lang="zh-CN" altLang="en-US" sz="3200" b="1" dirty="0">
              <a:gradFill>
                <a:gsLst>
                  <a:gs pos="0">
                    <a:srgbClr val="E30613"/>
                  </a:gs>
                  <a:gs pos="100000">
                    <a:srgbClr val="81040B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16" descr="计教中心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3585" y="6058535"/>
            <a:ext cx="1288415" cy="799465"/>
          </a:xfrm>
          <a:prstGeom prst="rect">
            <a:avLst/>
          </a:prstGeom>
        </p:spPr>
      </p:pic>
      <p:sp>
        <p:nvSpPr>
          <p:cNvPr id="23" name="内容占位符 2"/>
          <p:cNvSpPr txBox="1"/>
          <p:nvPr/>
        </p:nvSpPr>
        <p:spPr>
          <a:xfrm>
            <a:off x="714501" y="741680"/>
            <a:ext cx="11111739" cy="59131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0"/>
              </a:spcBef>
              <a:buClr>
                <a:srgbClr val="0000CC"/>
              </a:buClr>
              <a:buSzPct val="80000"/>
              <a:buFont typeface="Wingdings" panose="05000000000000000000" pitchFamily="2" charset="2"/>
              <a:buChar char="l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Clr>
                <a:srgbClr val="9900FF"/>
              </a:buClr>
              <a:buSzPct val="60000"/>
              <a:buFont typeface="Wingdings" panose="05000000000000000000" pitchFamily="2" charset="2"/>
              <a:buChar char="p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–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»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使用方法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：使用交互式的带提示符的解释器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  <a:defRPr/>
            </a:pPr>
            <a:endParaRPr kumimoji="0" lang="en-US" altLang="zh-CN" sz="1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342900" marR="0" lvl="1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4F81BD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交互式运行方式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342900" marR="0" lvl="1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4F81BD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点击开始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-&gt;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程序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-&gt;Python 3.4-&gt;IDLE(Python GUI)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，打开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Python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交互式解释器窗口（图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1-1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），在”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&gt;&gt;&gt;”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提示符下输入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python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的语句，按回车即可执行该语句。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2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5001" y="2611121"/>
            <a:ext cx="6225819" cy="4135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48968"/>
    </mc:Choice>
    <mc:Fallback>
      <p:transition advTm="489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Hou\信息化建设\web\校徽相关\xjtu.png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3" t="-1001" r="53439" b="77637"/>
          <a:stretch>
            <a:fillRect/>
          </a:stretch>
        </p:blipFill>
        <p:spPr bwMode="auto">
          <a:xfrm>
            <a:off x="10046576" y="74440"/>
            <a:ext cx="2111188" cy="58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图片 16" descr="计教中心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3585" y="6058535"/>
            <a:ext cx="1288415" cy="799465"/>
          </a:xfrm>
          <a:prstGeom prst="rect">
            <a:avLst/>
          </a:prstGeom>
        </p:spPr>
      </p:pic>
      <p:sp>
        <p:nvSpPr>
          <p:cNvPr id="11" name="标题 1"/>
          <p:cNvSpPr txBox="1"/>
          <p:nvPr/>
        </p:nvSpPr>
        <p:spPr>
          <a:xfrm>
            <a:off x="840102" y="2331020"/>
            <a:ext cx="10707690" cy="1192696"/>
          </a:xfr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80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计算机语言和</a:t>
            </a:r>
            <a:r>
              <a:rPr lang="en-US" altLang="zh-CN" sz="80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Python</a:t>
            </a:r>
            <a:r>
              <a:rPr lang="zh-CN" altLang="en-US" sz="8000" b="1" dirty="0">
                <a:latin typeface="华文行楷" panose="02010800040101010101" pitchFamily="2" charset="-122"/>
                <a:ea typeface="华文行楷" panose="02010800040101010101" pitchFamily="2" charset="-122"/>
              </a:rPr>
              <a:t>程序设计入门</a:t>
            </a:r>
            <a:endParaRPr lang="en-GB" altLang="zh-CN" sz="8000" b="1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48968"/>
    </mc:Choice>
    <mc:Fallback>
      <p:transition advTm="48968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Hou\信息化建设\web\校徽相关\xjtu.png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3" t="-1001" r="53439" b="77637"/>
          <a:stretch>
            <a:fillRect/>
          </a:stretch>
        </p:blipFill>
        <p:spPr bwMode="auto">
          <a:xfrm>
            <a:off x="10046576" y="74440"/>
            <a:ext cx="2111188" cy="58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17498" y="169702"/>
            <a:ext cx="435327" cy="405245"/>
            <a:chOff x="290945" y="346364"/>
            <a:chExt cx="859090" cy="799725"/>
          </a:xfrm>
        </p:grpSpPr>
        <p:sp>
          <p:nvSpPr>
            <p:cNvPr id="4" name="圆角矩形 3"/>
            <p:cNvSpPr>
              <a:spLocks noChangeAspect="1"/>
            </p:cNvSpPr>
            <p:nvPr/>
          </p:nvSpPr>
          <p:spPr>
            <a:xfrm>
              <a:off x="290945" y="346364"/>
              <a:ext cx="648000" cy="648000"/>
            </a:xfrm>
            <a:prstGeom prst="roundRect">
              <a:avLst/>
            </a:prstGeom>
            <a:noFill/>
            <a:ln w="539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 useBgFill="1">
          <p:nvSpPr>
            <p:cNvPr id="5" name="圆角矩形 4"/>
            <p:cNvSpPr>
              <a:spLocks noChangeAspect="1"/>
            </p:cNvSpPr>
            <p:nvPr/>
          </p:nvSpPr>
          <p:spPr>
            <a:xfrm>
              <a:off x="528654" y="526125"/>
              <a:ext cx="540000" cy="540000"/>
            </a:xfrm>
            <a:prstGeom prst="roundRect">
              <a:avLst/>
            </a:prstGeom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圆角矩形 5"/>
            <p:cNvSpPr>
              <a:spLocks noChangeAspect="1"/>
            </p:cNvSpPr>
            <p:nvPr/>
          </p:nvSpPr>
          <p:spPr>
            <a:xfrm>
              <a:off x="610035" y="606089"/>
              <a:ext cx="540000" cy="540000"/>
            </a:xfrm>
            <a:prstGeom prst="roundRect">
              <a:avLst/>
            </a:prstGeom>
            <a:solidFill>
              <a:srgbClr val="C00000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714501" y="574947"/>
            <a:ext cx="937331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32040" y="41494"/>
            <a:ext cx="42354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2.6 </a:t>
            </a:r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使用方法</a:t>
            </a:r>
            <a:r>
              <a:rPr lang="en-US" altLang="zh-CN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1-</a:t>
            </a:r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交互式</a:t>
            </a:r>
            <a:endParaRPr lang="zh-CN" altLang="en-US" sz="3200" b="1" dirty="0">
              <a:gradFill>
                <a:gsLst>
                  <a:gs pos="0">
                    <a:srgbClr val="E30613"/>
                  </a:gs>
                  <a:gs pos="100000">
                    <a:srgbClr val="81040B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16" descr="计教中心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3585" y="6058535"/>
            <a:ext cx="1288415" cy="799465"/>
          </a:xfrm>
          <a:prstGeom prst="rect">
            <a:avLst/>
          </a:prstGeom>
        </p:spPr>
      </p:pic>
      <p:sp>
        <p:nvSpPr>
          <p:cNvPr id="14" name="标题 1"/>
          <p:cNvSpPr txBox="1"/>
          <p:nvPr/>
        </p:nvSpPr>
        <p:spPr>
          <a:xfrm>
            <a:off x="1411207" y="1075455"/>
            <a:ext cx="8229600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6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程序演示</a:t>
            </a:r>
            <a:endParaRPr kumimoji="0" lang="zh-CN" altLang="en-US" sz="6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内容占位符 2"/>
          <p:cNvSpPr txBox="1"/>
          <p:nvPr/>
        </p:nvSpPr>
        <p:spPr>
          <a:xfrm>
            <a:off x="2123441" y="2437599"/>
            <a:ext cx="7964374" cy="36209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0"/>
              </a:spcBef>
              <a:buClr>
                <a:srgbClr val="0000CC"/>
              </a:buClr>
              <a:buSzPct val="80000"/>
              <a:buFont typeface="Wingdings" panose="05000000000000000000" pitchFamily="2" charset="2"/>
              <a:buChar char="l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Clr>
                <a:srgbClr val="9900FF"/>
              </a:buClr>
              <a:buSzPct val="60000"/>
              <a:buFont typeface="Wingdings" panose="05000000000000000000" pitchFamily="2" charset="2"/>
              <a:buChar char="p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–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»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FF0000"/>
              </a:buClr>
              <a:buSzPct val="80000"/>
              <a:buNone/>
              <a:defRPr/>
            </a:pP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1) </a:t>
            </a: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加、减、乘、除运算演示</a:t>
            </a:r>
            <a:endParaRPr kumimoji="0" lang="en-US" altLang="zh-CN" sz="4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FF0000"/>
              </a:buClr>
              <a:buSzPct val="80000"/>
              <a:buNone/>
              <a:defRPr/>
            </a:pPr>
            <a:endParaRPr kumimoji="0" lang="en-US" altLang="zh-CN" sz="4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FF0000"/>
              </a:buClr>
              <a:buSzPct val="80000"/>
              <a:buNone/>
              <a:defRPr/>
            </a:pP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2) </a:t>
            </a: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计算三个数的平均值</a:t>
            </a:r>
            <a:endParaRPr kumimoji="0" lang="en-US" altLang="zh-CN" sz="4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FF0000"/>
              </a:buClr>
              <a:buSzPct val="80000"/>
              <a:buNone/>
              <a:defRPr/>
            </a:pPr>
            <a:endParaRPr kumimoji="0" lang="en-US" altLang="zh-CN" sz="4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FF0000"/>
              </a:buClr>
              <a:buSzPct val="80000"/>
              <a:buNone/>
              <a:defRPr/>
            </a:pP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3) </a:t>
            </a: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用变量表示数据并运算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48968"/>
    </mc:Choice>
    <mc:Fallback>
      <p:transition advTm="48968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Hou\信息化建设\web\校徽相关\xjtu.png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3" t="-1001" r="53439" b="77637"/>
          <a:stretch>
            <a:fillRect/>
          </a:stretch>
        </p:blipFill>
        <p:spPr bwMode="auto">
          <a:xfrm>
            <a:off x="10046576" y="74440"/>
            <a:ext cx="2111188" cy="58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17498" y="169702"/>
            <a:ext cx="435327" cy="405245"/>
            <a:chOff x="290945" y="346364"/>
            <a:chExt cx="859090" cy="799725"/>
          </a:xfrm>
        </p:grpSpPr>
        <p:sp>
          <p:nvSpPr>
            <p:cNvPr id="4" name="圆角矩形 3"/>
            <p:cNvSpPr>
              <a:spLocks noChangeAspect="1"/>
            </p:cNvSpPr>
            <p:nvPr/>
          </p:nvSpPr>
          <p:spPr>
            <a:xfrm>
              <a:off x="290945" y="346364"/>
              <a:ext cx="648000" cy="648000"/>
            </a:xfrm>
            <a:prstGeom prst="roundRect">
              <a:avLst/>
            </a:prstGeom>
            <a:noFill/>
            <a:ln w="539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 useBgFill="1">
          <p:nvSpPr>
            <p:cNvPr id="5" name="圆角矩形 4"/>
            <p:cNvSpPr>
              <a:spLocks noChangeAspect="1"/>
            </p:cNvSpPr>
            <p:nvPr/>
          </p:nvSpPr>
          <p:spPr>
            <a:xfrm>
              <a:off x="528654" y="526125"/>
              <a:ext cx="540000" cy="540000"/>
            </a:xfrm>
            <a:prstGeom prst="roundRect">
              <a:avLst/>
            </a:prstGeom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圆角矩形 5"/>
            <p:cNvSpPr>
              <a:spLocks noChangeAspect="1"/>
            </p:cNvSpPr>
            <p:nvPr/>
          </p:nvSpPr>
          <p:spPr>
            <a:xfrm>
              <a:off x="610035" y="606089"/>
              <a:ext cx="540000" cy="540000"/>
            </a:xfrm>
            <a:prstGeom prst="roundRect">
              <a:avLst/>
            </a:prstGeom>
            <a:solidFill>
              <a:srgbClr val="C00000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714501" y="574947"/>
            <a:ext cx="937331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32040" y="41494"/>
            <a:ext cx="46458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2.6 </a:t>
            </a:r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使用方法</a:t>
            </a:r>
            <a:r>
              <a:rPr lang="en-US" altLang="zh-CN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2-</a:t>
            </a:r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集成环境</a:t>
            </a:r>
            <a:endParaRPr lang="zh-CN" altLang="en-US" sz="3200" b="1" dirty="0">
              <a:gradFill>
                <a:gsLst>
                  <a:gs pos="0">
                    <a:srgbClr val="E30613"/>
                  </a:gs>
                  <a:gs pos="100000">
                    <a:srgbClr val="81040B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16" descr="计教中心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3585" y="6058535"/>
            <a:ext cx="1288415" cy="799465"/>
          </a:xfrm>
          <a:prstGeom prst="rect">
            <a:avLst/>
          </a:prstGeom>
        </p:spPr>
      </p:pic>
      <p:sp>
        <p:nvSpPr>
          <p:cNvPr id="15" name="内容占位符 2"/>
          <p:cNvSpPr txBox="1"/>
          <p:nvPr/>
        </p:nvSpPr>
        <p:spPr>
          <a:xfrm>
            <a:off x="5139613" y="664107"/>
            <a:ext cx="421005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0"/>
              </a:spcBef>
              <a:buClr>
                <a:srgbClr val="0000CC"/>
              </a:buClr>
              <a:buSzPct val="80000"/>
              <a:buFont typeface="Wingdings" panose="05000000000000000000" pitchFamily="2" charset="2"/>
              <a:buChar char="l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Clr>
                <a:srgbClr val="9900FF"/>
              </a:buClr>
              <a:buSzPct val="60000"/>
              <a:buFont typeface="Wingdings" panose="05000000000000000000" pitchFamily="2" charset="2"/>
              <a:buChar char="p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–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»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源文件方式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501" y="664107"/>
            <a:ext cx="3994150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8314" y="1282839"/>
            <a:ext cx="5603875" cy="307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487" y="3211240"/>
            <a:ext cx="3852842" cy="3605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8581" y="4823190"/>
            <a:ext cx="6967537" cy="1921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/>
          <p:cNvSpPr/>
          <p:nvPr/>
        </p:nvSpPr>
        <p:spPr>
          <a:xfrm>
            <a:off x="9349663" y="5913721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★</a:t>
            </a:r>
            <a:endParaRPr lang="zh-CN" altLang="en-US" dirty="0"/>
          </a:p>
        </p:txBody>
      </p:sp>
    </p:spTree>
    <p:custDataLst>
      <p:tags r:id="rId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48968"/>
    </mc:Choice>
    <mc:Fallback>
      <p:transition advTm="48968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Hou\信息化建设\web\校徽相关\xjtu.png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3" t="-1001" r="53439" b="77637"/>
          <a:stretch>
            <a:fillRect/>
          </a:stretch>
        </p:blipFill>
        <p:spPr bwMode="auto">
          <a:xfrm>
            <a:off x="10046576" y="74440"/>
            <a:ext cx="2111188" cy="58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17498" y="169702"/>
            <a:ext cx="435327" cy="405245"/>
            <a:chOff x="290945" y="346364"/>
            <a:chExt cx="859090" cy="799725"/>
          </a:xfrm>
        </p:grpSpPr>
        <p:sp>
          <p:nvSpPr>
            <p:cNvPr id="4" name="圆角矩形 3"/>
            <p:cNvSpPr>
              <a:spLocks noChangeAspect="1"/>
            </p:cNvSpPr>
            <p:nvPr/>
          </p:nvSpPr>
          <p:spPr>
            <a:xfrm>
              <a:off x="290945" y="346364"/>
              <a:ext cx="648000" cy="648000"/>
            </a:xfrm>
            <a:prstGeom prst="roundRect">
              <a:avLst/>
            </a:prstGeom>
            <a:noFill/>
            <a:ln w="539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 useBgFill="1">
          <p:nvSpPr>
            <p:cNvPr id="5" name="圆角矩形 4"/>
            <p:cNvSpPr>
              <a:spLocks noChangeAspect="1"/>
            </p:cNvSpPr>
            <p:nvPr/>
          </p:nvSpPr>
          <p:spPr>
            <a:xfrm>
              <a:off x="528654" y="526125"/>
              <a:ext cx="540000" cy="540000"/>
            </a:xfrm>
            <a:prstGeom prst="roundRect">
              <a:avLst/>
            </a:prstGeom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圆角矩形 5"/>
            <p:cNvSpPr>
              <a:spLocks noChangeAspect="1"/>
            </p:cNvSpPr>
            <p:nvPr/>
          </p:nvSpPr>
          <p:spPr>
            <a:xfrm>
              <a:off x="610035" y="606089"/>
              <a:ext cx="540000" cy="540000"/>
            </a:xfrm>
            <a:prstGeom prst="roundRect">
              <a:avLst/>
            </a:prstGeom>
            <a:solidFill>
              <a:srgbClr val="C00000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714501" y="574947"/>
            <a:ext cx="937331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32040" y="41494"/>
            <a:ext cx="46458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2.6 </a:t>
            </a:r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使用方法</a:t>
            </a:r>
            <a:r>
              <a:rPr lang="en-US" altLang="zh-CN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2-</a:t>
            </a:r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集成环境</a:t>
            </a:r>
            <a:endParaRPr lang="zh-CN" altLang="en-US" sz="3200" b="1" dirty="0">
              <a:gradFill>
                <a:gsLst>
                  <a:gs pos="0">
                    <a:srgbClr val="E30613"/>
                  </a:gs>
                  <a:gs pos="100000">
                    <a:srgbClr val="81040B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16" descr="计教中心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3585" y="6058535"/>
            <a:ext cx="1288415" cy="799465"/>
          </a:xfrm>
          <a:prstGeom prst="rect">
            <a:avLst/>
          </a:prstGeom>
        </p:spPr>
      </p:pic>
      <p:pic>
        <p:nvPicPr>
          <p:cNvPr id="21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68081" y="772262"/>
            <a:ext cx="6176963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rgbClr val="4F81BD">
                <a:gamma/>
                <a:shade val="60000"/>
                <a:invGamma/>
              </a:srgbClr>
            </a:prstShdw>
          </a:effectLst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280" y="3540043"/>
            <a:ext cx="6080125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48968"/>
    </mc:Choice>
    <mc:Fallback>
      <p:transition advTm="48968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Hou\信息化建设\web\校徽相关\xjtu.png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3" t="-1001" r="53439" b="77637"/>
          <a:stretch>
            <a:fillRect/>
          </a:stretch>
        </p:blipFill>
        <p:spPr bwMode="auto">
          <a:xfrm>
            <a:off x="10046576" y="74440"/>
            <a:ext cx="2111188" cy="58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17498" y="169702"/>
            <a:ext cx="435327" cy="405245"/>
            <a:chOff x="290945" y="346364"/>
            <a:chExt cx="859090" cy="799725"/>
          </a:xfrm>
        </p:grpSpPr>
        <p:sp>
          <p:nvSpPr>
            <p:cNvPr id="4" name="圆角矩形 3"/>
            <p:cNvSpPr>
              <a:spLocks noChangeAspect="1"/>
            </p:cNvSpPr>
            <p:nvPr/>
          </p:nvSpPr>
          <p:spPr>
            <a:xfrm>
              <a:off x="290945" y="346364"/>
              <a:ext cx="648000" cy="648000"/>
            </a:xfrm>
            <a:prstGeom prst="roundRect">
              <a:avLst/>
            </a:prstGeom>
            <a:noFill/>
            <a:ln w="539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 useBgFill="1">
          <p:nvSpPr>
            <p:cNvPr id="5" name="圆角矩形 4"/>
            <p:cNvSpPr>
              <a:spLocks noChangeAspect="1"/>
            </p:cNvSpPr>
            <p:nvPr/>
          </p:nvSpPr>
          <p:spPr>
            <a:xfrm>
              <a:off x="528654" y="526125"/>
              <a:ext cx="540000" cy="540000"/>
            </a:xfrm>
            <a:prstGeom prst="roundRect">
              <a:avLst/>
            </a:prstGeom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圆角矩形 5"/>
            <p:cNvSpPr>
              <a:spLocks noChangeAspect="1"/>
            </p:cNvSpPr>
            <p:nvPr/>
          </p:nvSpPr>
          <p:spPr>
            <a:xfrm>
              <a:off x="610035" y="606089"/>
              <a:ext cx="540000" cy="540000"/>
            </a:xfrm>
            <a:prstGeom prst="roundRect">
              <a:avLst/>
            </a:prstGeom>
            <a:solidFill>
              <a:srgbClr val="C00000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714501" y="574947"/>
            <a:ext cx="937331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32040" y="41494"/>
            <a:ext cx="42354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2.6 </a:t>
            </a:r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使用方法</a:t>
            </a:r>
            <a:r>
              <a:rPr lang="en-US" altLang="zh-CN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3-</a:t>
            </a:r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命令行</a:t>
            </a:r>
            <a:endParaRPr lang="zh-CN" altLang="en-US" sz="3200" b="1" dirty="0">
              <a:gradFill>
                <a:gsLst>
                  <a:gs pos="0">
                    <a:srgbClr val="E30613"/>
                  </a:gs>
                  <a:gs pos="100000">
                    <a:srgbClr val="81040B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16" descr="计教中心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3585" y="6058535"/>
            <a:ext cx="1288415" cy="799465"/>
          </a:xfrm>
          <a:prstGeom prst="rect">
            <a:avLst/>
          </a:prstGeom>
        </p:spPr>
      </p:pic>
      <p:sp>
        <p:nvSpPr>
          <p:cNvPr id="16" name="内容占位符 2"/>
          <p:cNvSpPr txBox="1"/>
          <p:nvPr/>
        </p:nvSpPr>
        <p:spPr>
          <a:xfrm>
            <a:off x="1946319" y="3206541"/>
            <a:ext cx="4086760" cy="72008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ts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0"/>
              </a:spcBef>
              <a:buClr>
                <a:srgbClr val="0000CC"/>
              </a:buClr>
              <a:buSzPct val="80000"/>
              <a:buFont typeface="Wingdings" panose="05000000000000000000" pitchFamily="2" charset="2"/>
              <a:buChar char="l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Clr>
                <a:srgbClr val="9900FF"/>
              </a:buClr>
              <a:buSzPct val="60000"/>
              <a:buFont typeface="Wingdings" panose="05000000000000000000" pitchFamily="2" charset="2"/>
              <a:buChar char="p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–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»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开始菜单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-&gt;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运行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-&gt;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输入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cmd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837" y="830277"/>
            <a:ext cx="4863951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3544" y="2731373"/>
            <a:ext cx="4434764" cy="3892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内容占位符 2"/>
          <p:cNvSpPr txBox="1"/>
          <p:nvPr/>
        </p:nvSpPr>
        <p:spPr>
          <a:xfrm>
            <a:off x="1962470" y="4466485"/>
            <a:ext cx="3438688" cy="1080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0"/>
              </a:spcBef>
              <a:buClr>
                <a:srgbClr val="0000CC"/>
              </a:buClr>
              <a:buSzPct val="80000"/>
              <a:buFont typeface="Wingdings" panose="05000000000000000000" pitchFamily="2" charset="2"/>
              <a:buChar char="l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Clr>
                <a:srgbClr val="9900FF"/>
              </a:buClr>
              <a:buSzPct val="60000"/>
              <a:buFont typeface="Wingdings" panose="05000000000000000000" pitchFamily="2" charset="2"/>
              <a:buChar char="p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–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»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prstClr val="black"/>
                </a:solidFill>
                <a:ea typeface="宋体" panose="02010600030101010101" pitchFamily="2" charset="-122"/>
              </a:rPr>
              <a:t>cd\python35</a:t>
            </a:r>
            <a:endParaRPr lang="en-US" altLang="zh-CN" dirty="0">
              <a:solidFill>
                <a:prstClr val="black"/>
              </a:solidFill>
              <a:ea typeface="宋体" panose="02010600030101010101" pitchFamily="2" charset="-122"/>
            </a:endParaRPr>
          </a:p>
          <a:p>
            <a:r>
              <a:rPr lang="en-US" altLang="zh-CN" dirty="0">
                <a:solidFill>
                  <a:prstClr val="black"/>
                </a:solidFill>
                <a:ea typeface="宋体" panose="02010600030101010101" pitchFamily="2" charset="-122"/>
              </a:rPr>
              <a:t>python  aplusb.py</a:t>
            </a:r>
            <a:endParaRPr lang="zh-CN" altLang="en-US" dirty="0">
              <a:solidFill>
                <a:prstClr val="black"/>
              </a:solidFill>
              <a:ea typeface="宋体" panose="02010600030101010101" pitchFamily="2" charset="-122"/>
            </a:endParaRPr>
          </a:p>
        </p:txBody>
      </p:sp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48968"/>
    </mc:Choice>
    <mc:Fallback>
      <p:transition advTm="489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2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Hou\信息化建设\web\校徽相关\xjtu.png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3" t="-1001" r="53439" b="77637"/>
          <a:stretch>
            <a:fillRect/>
          </a:stretch>
        </p:blipFill>
        <p:spPr bwMode="auto">
          <a:xfrm>
            <a:off x="10046576" y="74440"/>
            <a:ext cx="2111188" cy="58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17498" y="169702"/>
            <a:ext cx="435327" cy="405245"/>
            <a:chOff x="290945" y="346364"/>
            <a:chExt cx="859090" cy="799725"/>
          </a:xfrm>
        </p:grpSpPr>
        <p:sp>
          <p:nvSpPr>
            <p:cNvPr id="4" name="圆角矩形 3"/>
            <p:cNvSpPr>
              <a:spLocks noChangeAspect="1"/>
            </p:cNvSpPr>
            <p:nvPr/>
          </p:nvSpPr>
          <p:spPr>
            <a:xfrm>
              <a:off x="290945" y="346364"/>
              <a:ext cx="648000" cy="648000"/>
            </a:xfrm>
            <a:prstGeom prst="roundRect">
              <a:avLst/>
            </a:prstGeom>
            <a:noFill/>
            <a:ln w="539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 useBgFill="1">
          <p:nvSpPr>
            <p:cNvPr id="5" name="圆角矩形 4"/>
            <p:cNvSpPr>
              <a:spLocks noChangeAspect="1"/>
            </p:cNvSpPr>
            <p:nvPr/>
          </p:nvSpPr>
          <p:spPr>
            <a:xfrm>
              <a:off x="528654" y="526125"/>
              <a:ext cx="540000" cy="540000"/>
            </a:xfrm>
            <a:prstGeom prst="roundRect">
              <a:avLst/>
            </a:prstGeom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圆角矩形 5"/>
            <p:cNvSpPr>
              <a:spLocks noChangeAspect="1"/>
            </p:cNvSpPr>
            <p:nvPr/>
          </p:nvSpPr>
          <p:spPr>
            <a:xfrm>
              <a:off x="610035" y="606089"/>
              <a:ext cx="540000" cy="540000"/>
            </a:xfrm>
            <a:prstGeom prst="roundRect">
              <a:avLst/>
            </a:prstGeom>
            <a:solidFill>
              <a:srgbClr val="C00000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714501" y="574947"/>
            <a:ext cx="937331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32040" y="41494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学习网站：</a:t>
            </a:r>
            <a:endParaRPr lang="zh-CN" altLang="en-US" sz="3200" b="1" dirty="0">
              <a:gradFill>
                <a:gsLst>
                  <a:gs pos="0">
                    <a:srgbClr val="E30613"/>
                  </a:gs>
                  <a:gs pos="100000">
                    <a:srgbClr val="81040B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16" descr="计教中心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3585" y="6058535"/>
            <a:ext cx="1288415" cy="799465"/>
          </a:xfrm>
          <a:prstGeom prst="rect">
            <a:avLst/>
          </a:prstGeom>
        </p:spPr>
      </p:pic>
      <p:sp>
        <p:nvSpPr>
          <p:cNvPr id="24" name="内容占位符 2"/>
          <p:cNvSpPr txBox="1"/>
          <p:nvPr/>
        </p:nvSpPr>
        <p:spPr>
          <a:xfrm>
            <a:off x="714500" y="917782"/>
            <a:ext cx="10857739" cy="2607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0"/>
              </a:spcBef>
              <a:buClr>
                <a:srgbClr val="0000CC"/>
              </a:buClr>
              <a:buSzPct val="80000"/>
              <a:buFont typeface="Wingdings" panose="05000000000000000000" pitchFamily="2" charset="2"/>
              <a:buChar char="l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Clr>
                <a:srgbClr val="9900FF"/>
              </a:buClr>
              <a:buSzPct val="60000"/>
              <a:buFont typeface="Wingdings" panose="05000000000000000000" pitchFamily="2" charset="2"/>
              <a:buChar char="p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–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»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官网：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http://www.python.org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廖雪峰 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http://www.liaoxuefeng.com/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菜鸟教程  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http://www.runoob.com/python3/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菜鸟工具 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https://c.runoob.com/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8893" y="3798102"/>
            <a:ext cx="1814136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165" y="3798102"/>
            <a:ext cx="1804762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1461" y="3798102"/>
            <a:ext cx="1804775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内容占位符 2"/>
          <p:cNvSpPr txBox="1"/>
          <p:nvPr/>
        </p:nvSpPr>
        <p:spPr>
          <a:xfrm>
            <a:off x="2571779" y="5593746"/>
            <a:ext cx="7711970" cy="57626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ts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0"/>
              </a:spcBef>
              <a:buClr>
                <a:srgbClr val="0000CC"/>
              </a:buClr>
              <a:buSzPct val="80000"/>
              <a:buFont typeface="Wingdings" panose="05000000000000000000" pitchFamily="2" charset="2"/>
              <a:buChar char="l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Clr>
                <a:srgbClr val="9900FF"/>
              </a:buClr>
              <a:buSzPct val="60000"/>
              <a:buFont typeface="Wingdings" panose="05000000000000000000" pitchFamily="2" charset="2"/>
              <a:buChar char="p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–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»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3600" dirty="0">
                <a:solidFill>
                  <a:prstClr val="black"/>
                </a:solidFill>
                <a:ea typeface="宋体" panose="02010600030101010101" pitchFamily="2" charset="-122"/>
              </a:rPr>
              <a:t>    </a:t>
            </a:r>
            <a:r>
              <a:rPr lang="zh-CN" altLang="en-US" sz="2200" dirty="0">
                <a:solidFill>
                  <a:prstClr val="black"/>
                </a:solidFill>
                <a:ea typeface="宋体" panose="02010600030101010101" pitchFamily="2" charset="-122"/>
              </a:rPr>
              <a:t>官网                              廖雪峰的网站                        菜鸟教程</a:t>
            </a:r>
            <a:endParaRPr lang="zh-CN" altLang="en-US" sz="2200" dirty="0">
              <a:solidFill>
                <a:prstClr val="black"/>
              </a:solidFill>
              <a:ea typeface="宋体" panose="02010600030101010101" pitchFamily="2" charset="-122"/>
            </a:endParaRPr>
          </a:p>
        </p:txBody>
      </p:sp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48968"/>
    </mc:Choice>
    <mc:Fallback>
      <p:transition advTm="48968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6948" cy="6858000"/>
          </a:xfrm>
          <a:prstGeom prst="rect">
            <a:avLst/>
          </a:prstGeom>
        </p:spPr>
      </p:pic>
      <p:sp>
        <p:nvSpPr>
          <p:cNvPr id="28" name="圆角矩形 27"/>
          <p:cNvSpPr/>
          <p:nvPr/>
        </p:nvSpPr>
        <p:spPr bwMode="auto">
          <a:xfrm rot="18784635">
            <a:off x="1817615" y="1905815"/>
            <a:ext cx="3095768" cy="3103526"/>
          </a:xfrm>
          <a:prstGeom prst="roundRect">
            <a:avLst>
              <a:gd name="adj" fmla="val 6182"/>
            </a:avLst>
          </a:prstGeom>
          <a:solidFill>
            <a:srgbClr val="37DFEA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29" name="圆角矩形 28"/>
          <p:cNvSpPr/>
          <p:nvPr/>
        </p:nvSpPr>
        <p:spPr bwMode="auto">
          <a:xfrm rot="18784635">
            <a:off x="4586818" y="2815167"/>
            <a:ext cx="1136651" cy="1119715"/>
          </a:xfrm>
          <a:prstGeom prst="roundRect">
            <a:avLst>
              <a:gd name="adj" fmla="val 10833"/>
            </a:avLst>
          </a:prstGeom>
          <a:solidFill>
            <a:srgbClr val="1EF6D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30" name="圆角矩形 29"/>
          <p:cNvSpPr/>
          <p:nvPr/>
        </p:nvSpPr>
        <p:spPr bwMode="auto">
          <a:xfrm rot="18784635">
            <a:off x="2098676" y="2187577"/>
            <a:ext cx="2533649" cy="2540000"/>
          </a:xfrm>
          <a:prstGeom prst="roundRect">
            <a:avLst>
              <a:gd name="adj" fmla="val 6182"/>
            </a:avLst>
          </a:prstGeom>
          <a:solidFill>
            <a:srgbClr val="37DFEA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31" name="圆角矩形 30"/>
          <p:cNvSpPr/>
          <p:nvPr/>
        </p:nvSpPr>
        <p:spPr bwMode="auto">
          <a:xfrm rot="18784635">
            <a:off x="4548718" y="4123267"/>
            <a:ext cx="510116" cy="531284"/>
          </a:xfrm>
          <a:prstGeom prst="roundRect">
            <a:avLst/>
          </a:prstGeom>
          <a:solidFill>
            <a:srgbClr val="32AAE6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2381251" y="2476500"/>
            <a:ext cx="1710725" cy="189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1735" b="1" dirty="0">
                <a:latin typeface="+mn-lt"/>
                <a:ea typeface="+mn-ea"/>
                <a:cs typeface="+mn-ea"/>
                <a:sym typeface="+mn-lt"/>
              </a:rPr>
              <a:t>03</a:t>
            </a:r>
            <a:endParaRPr lang="zh-CN" altLang="en-US" sz="11735" b="1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6312024" y="2476500"/>
            <a:ext cx="5879976" cy="1897892"/>
            <a:chOff x="6312024" y="2476500"/>
            <a:chExt cx="5879976" cy="1897892"/>
          </a:xfrm>
        </p:grpSpPr>
        <p:sp>
          <p:nvSpPr>
            <p:cNvPr id="34" name="同侧圆角矩形 33"/>
            <p:cNvSpPr/>
            <p:nvPr/>
          </p:nvSpPr>
          <p:spPr>
            <a:xfrm rot="16200000">
              <a:off x="8303066" y="485458"/>
              <a:ext cx="1897892" cy="5879976"/>
            </a:xfrm>
            <a:prstGeom prst="round2SameRect">
              <a:avLst/>
            </a:prstGeom>
            <a:solidFill>
              <a:srgbClr val="384656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2400">
                <a:cs typeface="+mn-ea"/>
              </a:endParaRPr>
            </a:p>
          </p:txBody>
        </p:sp>
        <p:sp>
          <p:nvSpPr>
            <p:cNvPr id="35" name="TextBox 20"/>
            <p:cNvSpPr txBox="1"/>
            <p:nvPr/>
          </p:nvSpPr>
          <p:spPr>
            <a:xfrm>
              <a:off x="6373734" y="2959525"/>
              <a:ext cx="575655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b="1" dirty="0">
                  <a:solidFill>
                    <a:srgbClr val="1EF6D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Python</a:t>
              </a:r>
              <a:r>
                <a:rPr lang="zh-CN" altLang="en-US" sz="4800" b="1" dirty="0">
                  <a:solidFill>
                    <a:srgbClr val="1EF6D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基本语法</a:t>
              </a:r>
              <a:endParaRPr lang="zh-CN" altLang="en-US" sz="4800" b="1" dirty="0">
                <a:solidFill>
                  <a:srgbClr val="1EF6DF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4373"/>
    </mc:Choice>
    <mc:Fallback>
      <p:transition advTm="437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Hou\信息化建设\web\校徽相关\xjtu.png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3" t="-1001" r="53439" b="77637"/>
          <a:stretch>
            <a:fillRect/>
          </a:stretch>
        </p:blipFill>
        <p:spPr bwMode="auto">
          <a:xfrm>
            <a:off x="10046576" y="74440"/>
            <a:ext cx="2111188" cy="58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17498" y="169702"/>
            <a:ext cx="435327" cy="405245"/>
            <a:chOff x="290945" y="346364"/>
            <a:chExt cx="859090" cy="799725"/>
          </a:xfrm>
        </p:grpSpPr>
        <p:sp>
          <p:nvSpPr>
            <p:cNvPr id="4" name="圆角矩形 3"/>
            <p:cNvSpPr>
              <a:spLocks noChangeAspect="1"/>
            </p:cNvSpPr>
            <p:nvPr/>
          </p:nvSpPr>
          <p:spPr>
            <a:xfrm>
              <a:off x="290945" y="346364"/>
              <a:ext cx="648000" cy="648000"/>
            </a:xfrm>
            <a:prstGeom prst="roundRect">
              <a:avLst/>
            </a:prstGeom>
            <a:noFill/>
            <a:ln w="539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 useBgFill="1">
          <p:nvSpPr>
            <p:cNvPr id="5" name="圆角矩形 4"/>
            <p:cNvSpPr>
              <a:spLocks noChangeAspect="1"/>
            </p:cNvSpPr>
            <p:nvPr/>
          </p:nvSpPr>
          <p:spPr>
            <a:xfrm>
              <a:off x="528654" y="526125"/>
              <a:ext cx="540000" cy="540000"/>
            </a:xfrm>
            <a:prstGeom prst="roundRect">
              <a:avLst/>
            </a:prstGeom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圆角矩形 5"/>
            <p:cNvSpPr>
              <a:spLocks noChangeAspect="1"/>
            </p:cNvSpPr>
            <p:nvPr/>
          </p:nvSpPr>
          <p:spPr>
            <a:xfrm>
              <a:off x="610035" y="606089"/>
              <a:ext cx="540000" cy="540000"/>
            </a:xfrm>
            <a:prstGeom prst="roundRect">
              <a:avLst/>
            </a:prstGeom>
            <a:solidFill>
              <a:srgbClr val="C00000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714501" y="574947"/>
            <a:ext cx="937331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32040" y="41494"/>
            <a:ext cx="2571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3.1 </a:t>
            </a:r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数据类型</a:t>
            </a:r>
            <a:endParaRPr lang="zh-CN" altLang="en-US" sz="3200" b="1" dirty="0">
              <a:gradFill>
                <a:gsLst>
                  <a:gs pos="0">
                    <a:srgbClr val="E30613"/>
                  </a:gs>
                  <a:gs pos="100000">
                    <a:srgbClr val="81040B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16" descr="计教中心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3585" y="6058535"/>
            <a:ext cx="1288415" cy="799465"/>
          </a:xfrm>
          <a:prstGeom prst="rect">
            <a:avLst/>
          </a:prstGeom>
        </p:spPr>
      </p:pic>
      <p:sp>
        <p:nvSpPr>
          <p:cNvPr id="21" name="内容占位符 2"/>
          <p:cNvSpPr txBox="1"/>
          <p:nvPr/>
        </p:nvSpPr>
        <p:spPr>
          <a:xfrm>
            <a:off x="714500" y="1159721"/>
            <a:ext cx="10105899" cy="5623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0"/>
              </a:spcBef>
              <a:buClr>
                <a:srgbClr val="0000CC"/>
              </a:buClr>
              <a:buSzPct val="80000"/>
              <a:buFont typeface="Wingdings" panose="05000000000000000000" pitchFamily="2" charset="2"/>
              <a:buChar char="l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Clr>
                <a:srgbClr val="9900FF"/>
              </a:buClr>
              <a:buSzPct val="60000"/>
              <a:buFont typeface="Wingdings" panose="05000000000000000000" pitchFamily="2" charset="2"/>
              <a:buChar char="p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–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»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95000"/>
                    <a:lumOff val="5000"/>
                  </a:sys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数学、生活中的数据有不同的类型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95000"/>
                  <a:lumOff val="5000"/>
                </a:sys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计算机中使用不同的方式存储不同的数据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一种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存储形式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及这种形式的数据的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运算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构成一种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数据类型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数值（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number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）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整数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int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、浮点数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float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、复数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complex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逻辑型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bool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字符串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string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：  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'python',"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xjtu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",'''computer'''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列表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list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：   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        [1,2,3], ['a','b','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abc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']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元组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tuple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：     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(1,2,3), ('a','b','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abc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')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字典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dictionary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：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{'name':'zhang','numb':'1001'}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集合 ：                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{1,2,3}, {1,1,2,2,3,3}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如何了解数据的类型？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type(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表达式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) 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或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type(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变量名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)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indent="0">
              <a:buNone/>
              <a:defRPr/>
            </a:pPr>
            <a:r>
              <a:rPr lang="en-US" altLang="zh-CN" dirty="0"/>
              <a:t>            </a:t>
            </a:r>
            <a:r>
              <a:rPr lang="en-US" altLang="zh-CN" sz="2000" dirty="0"/>
              <a:t>&gt;&gt;&gt; type(2+3)</a:t>
            </a:r>
            <a:endParaRPr lang="en-US" altLang="zh-CN" sz="2000" dirty="0"/>
          </a:p>
          <a:p>
            <a:pPr marL="457200" lvl="1" indent="0">
              <a:buNone/>
              <a:defRPr/>
            </a:pPr>
            <a:r>
              <a:rPr lang="en-US" altLang="zh-CN" sz="2000" dirty="0">
                <a:ea typeface="仿宋_GB2312" pitchFamily="1" charset="-122"/>
              </a:rPr>
              <a:t>                &lt;class ‘int’&gt;</a:t>
            </a:r>
            <a:endParaRPr lang="en-US" altLang="zh-CN" sz="2000" dirty="0">
              <a:ea typeface="仿宋_GB2312" pitchFamily="1" charset="-122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Char char="l"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8497487" y="2569836"/>
            <a:ext cx="1590328" cy="3657600"/>
          </a:xfrm>
          <a:prstGeom prst="roundRect">
            <a:avLst>
              <a:gd name="adj" fmla="val 5818"/>
            </a:avLst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类型的名字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int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float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com-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lex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bool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str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list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tuple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dict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set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...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48968"/>
    </mc:Choice>
    <mc:Fallback>
      <p:transition advTm="489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Hou\信息化建设\web\校徽相关\xjtu.png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3" t="-1001" r="53439" b="77637"/>
          <a:stretch>
            <a:fillRect/>
          </a:stretch>
        </p:blipFill>
        <p:spPr bwMode="auto">
          <a:xfrm>
            <a:off x="10046576" y="74440"/>
            <a:ext cx="2111188" cy="58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17498" y="169702"/>
            <a:ext cx="435327" cy="405245"/>
            <a:chOff x="290945" y="346364"/>
            <a:chExt cx="859090" cy="799725"/>
          </a:xfrm>
        </p:grpSpPr>
        <p:sp>
          <p:nvSpPr>
            <p:cNvPr id="4" name="圆角矩形 3"/>
            <p:cNvSpPr>
              <a:spLocks noChangeAspect="1"/>
            </p:cNvSpPr>
            <p:nvPr/>
          </p:nvSpPr>
          <p:spPr>
            <a:xfrm>
              <a:off x="290945" y="346364"/>
              <a:ext cx="648000" cy="648000"/>
            </a:xfrm>
            <a:prstGeom prst="roundRect">
              <a:avLst/>
            </a:prstGeom>
            <a:noFill/>
            <a:ln w="539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 useBgFill="1">
          <p:nvSpPr>
            <p:cNvPr id="5" name="圆角矩形 4"/>
            <p:cNvSpPr>
              <a:spLocks noChangeAspect="1"/>
            </p:cNvSpPr>
            <p:nvPr/>
          </p:nvSpPr>
          <p:spPr>
            <a:xfrm>
              <a:off x="528654" y="526125"/>
              <a:ext cx="540000" cy="540000"/>
            </a:xfrm>
            <a:prstGeom prst="roundRect">
              <a:avLst/>
            </a:prstGeom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圆角矩形 5"/>
            <p:cNvSpPr>
              <a:spLocks noChangeAspect="1"/>
            </p:cNvSpPr>
            <p:nvPr/>
          </p:nvSpPr>
          <p:spPr>
            <a:xfrm>
              <a:off x="610035" y="606089"/>
              <a:ext cx="540000" cy="540000"/>
            </a:xfrm>
            <a:prstGeom prst="roundRect">
              <a:avLst/>
            </a:prstGeom>
            <a:solidFill>
              <a:srgbClr val="C00000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714501" y="574947"/>
            <a:ext cx="937331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32040" y="41494"/>
            <a:ext cx="38026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3.2 </a:t>
            </a:r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字面量（常量）</a:t>
            </a:r>
            <a:endParaRPr lang="zh-CN" altLang="en-US" sz="3200" b="1" dirty="0">
              <a:gradFill>
                <a:gsLst>
                  <a:gs pos="0">
                    <a:srgbClr val="E30613"/>
                  </a:gs>
                  <a:gs pos="100000">
                    <a:srgbClr val="81040B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16" descr="计教中心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3585" y="6058535"/>
            <a:ext cx="1288415" cy="799465"/>
          </a:xfrm>
          <a:prstGeom prst="rect">
            <a:avLst/>
          </a:prstGeom>
        </p:spPr>
      </p:pic>
      <p:sp>
        <p:nvSpPr>
          <p:cNvPr id="13" name="内容占位符 2"/>
          <p:cNvSpPr txBox="1"/>
          <p:nvPr/>
        </p:nvSpPr>
        <p:spPr>
          <a:xfrm>
            <a:off x="714501" y="873959"/>
            <a:ext cx="9661615" cy="5184576"/>
          </a:xfrm>
          <a:prstGeom prst="rect">
            <a:avLst/>
          </a:prstGeom>
          <a:ln>
            <a:solidFill>
              <a:srgbClr val="FF0000"/>
            </a:solidFill>
            <a:miter lim="800000"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0"/>
              </a:spcBef>
              <a:buClr>
                <a:srgbClr val="0000CC"/>
              </a:buClr>
              <a:buSzPct val="80000"/>
              <a:buFont typeface="Wingdings" panose="05000000000000000000" pitchFamily="2" charset="2"/>
              <a:buChar char="l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Clr>
                <a:srgbClr val="9900FF"/>
              </a:buClr>
              <a:buSzPct val="60000"/>
              <a:buFont typeface="Wingdings" panose="05000000000000000000" pitchFamily="2" charset="2"/>
              <a:buChar char="p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–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»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常量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：在程序中，直接写出的参与计算的数据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a=2+3      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b=1.2+2.4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c="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张三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"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True, False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其中的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2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、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3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、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1.2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、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2.4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、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"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张三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"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都是常量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没小数点的数是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整数（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int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）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有小数点的数是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实数（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float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）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科学计数形式的常量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2.3E-10     #!!!!!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True,False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,  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布尔常量、逻辑常量（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bool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）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48968"/>
    </mc:Choice>
    <mc:Fallback>
      <p:transition advTm="48968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Hou\信息化建设\web\校徽相关\xjtu.png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3" t="-1001" r="53439" b="77637"/>
          <a:stretch>
            <a:fillRect/>
          </a:stretch>
        </p:blipFill>
        <p:spPr bwMode="auto">
          <a:xfrm>
            <a:off x="10046576" y="74440"/>
            <a:ext cx="2111188" cy="58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17498" y="169702"/>
            <a:ext cx="435327" cy="405245"/>
            <a:chOff x="290945" y="346364"/>
            <a:chExt cx="859090" cy="799725"/>
          </a:xfrm>
        </p:grpSpPr>
        <p:sp>
          <p:nvSpPr>
            <p:cNvPr id="4" name="圆角矩形 3"/>
            <p:cNvSpPr>
              <a:spLocks noChangeAspect="1"/>
            </p:cNvSpPr>
            <p:nvPr/>
          </p:nvSpPr>
          <p:spPr>
            <a:xfrm>
              <a:off x="290945" y="346364"/>
              <a:ext cx="648000" cy="648000"/>
            </a:xfrm>
            <a:prstGeom prst="roundRect">
              <a:avLst/>
            </a:prstGeom>
            <a:noFill/>
            <a:ln w="539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 useBgFill="1">
          <p:nvSpPr>
            <p:cNvPr id="5" name="圆角矩形 4"/>
            <p:cNvSpPr>
              <a:spLocks noChangeAspect="1"/>
            </p:cNvSpPr>
            <p:nvPr/>
          </p:nvSpPr>
          <p:spPr>
            <a:xfrm>
              <a:off x="528654" y="526125"/>
              <a:ext cx="540000" cy="540000"/>
            </a:xfrm>
            <a:prstGeom prst="roundRect">
              <a:avLst/>
            </a:prstGeom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圆角矩形 5"/>
            <p:cNvSpPr>
              <a:spLocks noChangeAspect="1"/>
            </p:cNvSpPr>
            <p:nvPr/>
          </p:nvSpPr>
          <p:spPr>
            <a:xfrm>
              <a:off x="610035" y="606089"/>
              <a:ext cx="540000" cy="540000"/>
            </a:xfrm>
            <a:prstGeom prst="roundRect">
              <a:avLst/>
            </a:prstGeom>
            <a:solidFill>
              <a:srgbClr val="C00000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714501" y="574947"/>
            <a:ext cx="937331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32040" y="41494"/>
            <a:ext cx="46233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3.2 </a:t>
            </a:r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字面量（字面常量）</a:t>
            </a:r>
            <a:endParaRPr lang="zh-CN" altLang="en-US" sz="3200" b="1" dirty="0">
              <a:gradFill>
                <a:gsLst>
                  <a:gs pos="0">
                    <a:srgbClr val="E30613"/>
                  </a:gs>
                  <a:gs pos="100000">
                    <a:srgbClr val="81040B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16" descr="计教中心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3585" y="6058535"/>
            <a:ext cx="1288415" cy="799465"/>
          </a:xfrm>
          <a:prstGeom prst="rect">
            <a:avLst/>
          </a:prstGeom>
        </p:spPr>
      </p:pic>
      <p:sp>
        <p:nvSpPr>
          <p:cNvPr id="12" name="内容占位符 2"/>
          <p:cNvSpPr txBox="1"/>
          <p:nvPr/>
        </p:nvSpPr>
        <p:spPr>
          <a:xfrm>
            <a:off x="714501" y="1197560"/>
            <a:ext cx="10979659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0"/>
              </a:spcBef>
              <a:buClr>
                <a:srgbClr val="0000CC"/>
              </a:buClr>
              <a:buSzPct val="80000"/>
              <a:buFont typeface="Wingdings" panose="05000000000000000000" pitchFamily="2" charset="2"/>
              <a:buChar char="l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Clr>
                <a:srgbClr val="9900FF"/>
              </a:buClr>
              <a:buSzPct val="60000"/>
              <a:buFont typeface="Wingdings" panose="05000000000000000000" pitchFamily="2" charset="2"/>
              <a:buChar char="p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–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»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用单引号、双引号或三引号引起来的一串符号叫</a:t>
            </a: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字符串常量（</a:t>
            </a:r>
            <a:r>
              <a:rPr kumimoji="0" lang="en-US" altLang="zh-CN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str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）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34417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&gt;&gt;&gt;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95000"/>
                    <a:lumOff val="5000"/>
                  </a:sys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print('hello world')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95000"/>
                  <a:lumOff val="5000"/>
                </a:sys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34417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95000"/>
                    <a:lumOff val="5000"/>
                  </a:sys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hello world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95000"/>
                  <a:lumOff val="5000"/>
                </a:sys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34417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&gt;&gt;&gt;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95000"/>
                    <a:lumOff val="5000"/>
                  </a:sys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print("hello world")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95000"/>
                  <a:lumOff val="5000"/>
                </a:sys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34417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95000"/>
                    <a:lumOff val="5000"/>
                  </a:sys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hello world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95000"/>
                  <a:lumOff val="5000"/>
                </a:sys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34417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&gt;&gt;&gt;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95000"/>
                    <a:lumOff val="5000"/>
                  </a:sys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print("""hello world""")  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#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三个单引号或三个双引号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34417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95000"/>
                    <a:lumOff val="5000"/>
                  </a:sys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hello world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95000"/>
                  <a:lumOff val="5000"/>
                </a:sys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34417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数字后跟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j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，复数类型（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complex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）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344170" lvl="1" indent="0">
              <a:buNone/>
              <a:defRPr/>
            </a:pPr>
            <a:r>
              <a:rPr lang="en-US" altLang="zh-CN" dirty="0">
                <a:solidFill>
                  <a:srgbClr val="0000CC"/>
                </a:solidFill>
                <a:ea typeface="宋体" panose="02010600030101010101" pitchFamily="2" charset="-122"/>
              </a:rPr>
              <a:t>&gt;&gt;&gt;</a:t>
            </a:r>
            <a:r>
              <a:rPr lang="en-US" altLang="zh-CN" dirty="0">
                <a:solidFill>
                  <a:sysClr val="windowText" lastClr="000000">
                    <a:lumMod val="95000"/>
                    <a:lumOff val="5000"/>
                  </a:sysClr>
                </a:solidFill>
                <a:ea typeface="宋体" panose="02010600030101010101" pitchFamily="2" charset="-122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type(3+4j)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344170" lvl="1" indent="0">
              <a:buNone/>
              <a:defRPr/>
            </a:pPr>
            <a:r>
              <a:rPr lang="en-US" altLang="zh-CN" dirty="0"/>
              <a:t>       &lt;class 'complex'&gt;</a:t>
            </a:r>
            <a:endParaRPr lang="zh-CN" altLang="en-US" dirty="0"/>
          </a:p>
          <a:p>
            <a:pPr marL="34417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48968"/>
    </mc:Choice>
    <mc:Fallback>
      <p:transition advTm="48968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Hou\信息化建设\web\校徽相关\xjtu.png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3" t="-1001" r="53439" b="77637"/>
          <a:stretch>
            <a:fillRect/>
          </a:stretch>
        </p:blipFill>
        <p:spPr bwMode="auto">
          <a:xfrm>
            <a:off x="10046576" y="74440"/>
            <a:ext cx="2111188" cy="58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17498" y="169702"/>
            <a:ext cx="435327" cy="405245"/>
            <a:chOff x="290945" y="346364"/>
            <a:chExt cx="859090" cy="799725"/>
          </a:xfrm>
        </p:grpSpPr>
        <p:sp>
          <p:nvSpPr>
            <p:cNvPr id="4" name="圆角矩形 3"/>
            <p:cNvSpPr>
              <a:spLocks noChangeAspect="1"/>
            </p:cNvSpPr>
            <p:nvPr/>
          </p:nvSpPr>
          <p:spPr>
            <a:xfrm>
              <a:off x="290945" y="346364"/>
              <a:ext cx="648000" cy="648000"/>
            </a:xfrm>
            <a:prstGeom prst="roundRect">
              <a:avLst/>
            </a:prstGeom>
            <a:noFill/>
            <a:ln w="539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 useBgFill="1">
          <p:nvSpPr>
            <p:cNvPr id="5" name="圆角矩形 4"/>
            <p:cNvSpPr>
              <a:spLocks noChangeAspect="1"/>
            </p:cNvSpPr>
            <p:nvPr/>
          </p:nvSpPr>
          <p:spPr>
            <a:xfrm>
              <a:off x="528654" y="526125"/>
              <a:ext cx="540000" cy="540000"/>
            </a:xfrm>
            <a:prstGeom prst="roundRect">
              <a:avLst/>
            </a:prstGeom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圆角矩形 5"/>
            <p:cNvSpPr>
              <a:spLocks noChangeAspect="1"/>
            </p:cNvSpPr>
            <p:nvPr/>
          </p:nvSpPr>
          <p:spPr>
            <a:xfrm>
              <a:off x="610035" y="606089"/>
              <a:ext cx="540000" cy="540000"/>
            </a:xfrm>
            <a:prstGeom prst="roundRect">
              <a:avLst/>
            </a:prstGeom>
            <a:solidFill>
              <a:srgbClr val="C00000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714501" y="574947"/>
            <a:ext cx="937331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32040" y="41494"/>
            <a:ext cx="21611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3.3 </a:t>
            </a:r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转义符</a:t>
            </a:r>
            <a:endParaRPr lang="zh-CN" altLang="en-US" sz="3200" b="1" dirty="0">
              <a:gradFill>
                <a:gsLst>
                  <a:gs pos="0">
                    <a:srgbClr val="E30613"/>
                  </a:gs>
                  <a:gs pos="100000">
                    <a:srgbClr val="81040B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16" descr="计教中心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3585" y="6058535"/>
            <a:ext cx="1288415" cy="799465"/>
          </a:xfrm>
          <a:prstGeom prst="rect">
            <a:avLst/>
          </a:prstGeom>
        </p:spPr>
      </p:pic>
      <p:sp>
        <p:nvSpPr>
          <p:cNvPr id="13" name="内容占位符 2"/>
          <p:cNvSpPr txBox="1"/>
          <p:nvPr/>
        </p:nvSpPr>
        <p:spPr>
          <a:xfrm>
            <a:off x="714500" y="1126775"/>
            <a:ext cx="9865009" cy="525435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ts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0"/>
              </a:spcBef>
              <a:buClr>
                <a:srgbClr val="0000CC"/>
              </a:buClr>
              <a:buSzPct val="80000"/>
              <a:buFont typeface="Wingdings" panose="05000000000000000000" pitchFamily="2" charset="2"/>
              <a:buChar char="l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Clr>
                <a:srgbClr val="9900FF"/>
              </a:buClr>
              <a:buSzPct val="60000"/>
              <a:buFont typeface="Wingdings" panose="05000000000000000000" pitchFamily="2" charset="2"/>
              <a:buChar char="p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–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»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&gt;&gt;&gt;print('Xi'an 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Jiaotong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University')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SyntaxError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: invalid syntax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&gt;&gt;&gt; print('xi\'an 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Jiaotong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university')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xi'an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Jiaotong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university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indent="-400050">
              <a:spcBef>
                <a:spcPct val="0"/>
              </a:spcBef>
              <a:buClr>
                <a:schemeClr val="accent1"/>
              </a:buClr>
              <a:buSzPct val="65000"/>
              <a:defRPr/>
            </a:pPr>
            <a:r>
              <a:rPr lang="en-US" altLang="zh-CN" dirty="0"/>
              <a:t>&gt;&gt;&gt;print("Hello</a:t>
            </a:r>
            <a:r>
              <a:rPr lang="en-US" altLang="zh-CN" dirty="0">
                <a:solidFill>
                  <a:srgbClr val="FF0000"/>
                </a:solidFill>
              </a:rPr>
              <a:t>\</a:t>
            </a:r>
            <a:r>
              <a:rPr lang="en-US" altLang="zh-CN" dirty="0" err="1">
                <a:solidFill>
                  <a:srgbClr val="FF0000"/>
                </a:solidFill>
              </a:rPr>
              <a:t>t</a:t>
            </a:r>
            <a:r>
              <a:rPr lang="en-US" altLang="zh-CN" dirty="0" err="1"/>
              <a:t>world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\</a:t>
            </a:r>
            <a:r>
              <a:rPr lang="en-US" altLang="zh-CN" dirty="0" err="1">
                <a:solidFill>
                  <a:srgbClr val="FF0000"/>
                </a:solidFill>
              </a:rPr>
              <a:t>n</a:t>
            </a:r>
            <a:r>
              <a:rPr lang="en-US" altLang="zh-CN" dirty="0" err="1"/>
              <a:t>Hello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\</a:t>
            </a:r>
            <a:r>
              <a:rPr lang="en-US" altLang="zh-CN" dirty="0" err="1">
                <a:solidFill>
                  <a:srgbClr val="FF0000"/>
                </a:solidFill>
              </a:rPr>
              <a:t>t</a:t>
            </a:r>
            <a:r>
              <a:rPr lang="en-US" altLang="zh-CN" dirty="0" err="1"/>
              <a:t>XJTU</a:t>
            </a:r>
            <a:r>
              <a:rPr lang="en-US" altLang="zh-CN" dirty="0"/>
              <a:t> ")</a:t>
            </a:r>
            <a:endParaRPr lang="en-US" altLang="zh-CN" dirty="0"/>
          </a:p>
          <a:p>
            <a:pPr marL="410845" lvl="2" indent="0">
              <a:spcBef>
                <a:spcPct val="0"/>
              </a:spcBef>
              <a:buClr>
                <a:schemeClr val="accent1"/>
              </a:buClr>
              <a:buNone/>
              <a:defRPr/>
            </a:pPr>
            <a:r>
              <a:rPr lang="en-US" altLang="zh-CN" sz="2800" dirty="0">
                <a:solidFill>
                  <a:srgbClr val="CC00FF"/>
                </a:solidFill>
                <a:ea typeface="仿宋_GB2312" pitchFamily="1" charset="-122"/>
              </a:rPr>
              <a:t>Hello	world </a:t>
            </a:r>
            <a:endParaRPr lang="en-US" altLang="zh-CN" sz="2800" dirty="0">
              <a:solidFill>
                <a:srgbClr val="CC00FF"/>
              </a:solidFill>
              <a:ea typeface="仿宋_GB2312" pitchFamily="1" charset="-122"/>
            </a:endParaRPr>
          </a:p>
          <a:p>
            <a:pPr marL="410845" lvl="2" indent="0">
              <a:spcBef>
                <a:spcPct val="0"/>
              </a:spcBef>
              <a:buClr>
                <a:schemeClr val="accent1"/>
              </a:buClr>
              <a:buNone/>
              <a:defRPr/>
            </a:pPr>
            <a:r>
              <a:rPr lang="en-US" altLang="zh-CN" sz="2800" dirty="0">
                <a:solidFill>
                  <a:srgbClr val="CC00FF"/>
                </a:solidFill>
                <a:ea typeface="仿宋_GB2312" pitchFamily="1" charset="-122"/>
              </a:rPr>
              <a:t>Hello 	XJTU</a:t>
            </a:r>
            <a:endParaRPr lang="zh-CN" altLang="en-US" sz="2800" dirty="0">
              <a:solidFill>
                <a:srgbClr val="CC00FF"/>
              </a:solidFill>
              <a:ea typeface="仿宋_GB2312" pitchFamily="1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不可显示字符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\n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换行、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\t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制表符、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\r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回车、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\f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换页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\‘ —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单引号，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 \“——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双引号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  \\—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反斜杠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48968"/>
    </mc:Choice>
    <mc:Fallback>
      <p:transition advTm="48968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548842" y="122394"/>
            <a:ext cx="1639881" cy="1570009"/>
            <a:chOff x="548842" y="122394"/>
            <a:chExt cx="2484000" cy="2484000"/>
          </a:xfrm>
        </p:grpSpPr>
        <p:grpSp>
          <p:nvGrpSpPr>
            <p:cNvPr id="4" name="组合 3"/>
            <p:cNvGrpSpPr>
              <a:grpSpLocks noChangeAspect="1"/>
            </p:cNvGrpSpPr>
            <p:nvPr/>
          </p:nvGrpSpPr>
          <p:grpSpPr>
            <a:xfrm>
              <a:off x="548842" y="122394"/>
              <a:ext cx="2484000" cy="2484000"/>
              <a:chOff x="836778" y="1675054"/>
              <a:chExt cx="2004782" cy="2673043"/>
            </a:xfrm>
          </p:grpSpPr>
          <p:sp>
            <p:nvSpPr>
              <p:cNvPr id="67" name="椭圆 66"/>
              <p:cNvSpPr/>
              <p:nvPr/>
            </p:nvSpPr>
            <p:spPr>
              <a:xfrm>
                <a:off x="836778" y="1675054"/>
                <a:ext cx="2004782" cy="2673043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  <a:tileRect/>
              </a:gradFill>
              <a:ln w="1905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</a:ln>
              <a:effectLst>
                <a:outerShdw blurRad="279400" dist="152400" dir="2700000" sx="102000" sy="102000" algn="tl" rotWithShape="0">
                  <a:prstClr val="black">
                    <a:alpha val="28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grpSp>
            <p:nvGrpSpPr>
              <p:cNvPr id="68" name="组合 67"/>
              <p:cNvGrpSpPr/>
              <p:nvPr/>
            </p:nvGrpSpPr>
            <p:grpSpPr>
              <a:xfrm>
                <a:off x="1034165" y="1914547"/>
                <a:ext cx="1631179" cy="2174905"/>
                <a:chOff x="3739822" y="2440887"/>
                <a:chExt cx="1970936" cy="1970936"/>
              </a:xfrm>
            </p:grpSpPr>
            <p:sp>
              <p:nvSpPr>
                <p:cNvPr id="69" name="圆角矩形 68"/>
                <p:cNvSpPr/>
                <p:nvPr/>
              </p:nvSpPr>
              <p:spPr>
                <a:xfrm>
                  <a:off x="3739822" y="2440887"/>
                  <a:ext cx="1970936" cy="1970936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100000">
                      <a:schemeClr val="bg1"/>
                    </a:gs>
                    <a:gs pos="0">
                      <a:srgbClr val="B8BBBC"/>
                    </a:gs>
                  </a:gsLst>
                  <a:lin ang="5400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70" name="椭圆 69"/>
                <p:cNvSpPr>
                  <a:spLocks noChangeAspect="1"/>
                </p:cNvSpPr>
                <p:nvPr/>
              </p:nvSpPr>
              <p:spPr>
                <a:xfrm>
                  <a:off x="3837054" y="2549460"/>
                  <a:ext cx="1776466" cy="1776466"/>
                </a:xfrm>
                <a:prstGeom prst="ellipse">
                  <a:avLst/>
                </a:prstGeom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n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pic>
          <p:nvPicPr>
            <p:cNvPr id="1026" name="Picture 2" descr="E:\Hou\信息化建设\web\校徽相关\xjtu.png"/>
            <p:cNvPicPr>
              <a:picLocks noChangeAspect="1" noChangeArrowheads="1"/>
            </p:cNvPicPr>
            <p:nvPr/>
          </p:nvPicPr>
          <p:blipFill rotWithShape="1">
            <a:blip r:embed="rId1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8383" r="87582"/>
            <a:stretch>
              <a:fillRect/>
            </a:stretch>
          </p:blipFill>
          <p:spPr bwMode="auto">
            <a:xfrm>
              <a:off x="1033244" y="581509"/>
              <a:ext cx="1603696" cy="15694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直角三角形 1"/>
          <p:cNvSpPr/>
          <p:nvPr/>
        </p:nvSpPr>
        <p:spPr>
          <a:xfrm rot="5400000">
            <a:off x="-60590" y="60590"/>
            <a:ext cx="1240245" cy="1119065"/>
          </a:xfrm>
          <a:prstGeom prst="rtTriangle">
            <a:avLst/>
          </a:prstGeom>
          <a:gradFill flip="none" rotWithShape="1">
            <a:gsLst>
              <a:gs pos="0">
                <a:srgbClr val="DD0012"/>
              </a:gs>
              <a:gs pos="100000">
                <a:srgbClr val="85000B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直角三角形 38"/>
          <p:cNvSpPr/>
          <p:nvPr/>
        </p:nvSpPr>
        <p:spPr>
          <a:xfrm rot="16200000">
            <a:off x="11012345" y="5678345"/>
            <a:ext cx="1240245" cy="1119065"/>
          </a:xfrm>
          <a:prstGeom prst="rtTriangle">
            <a:avLst/>
          </a:prstGeom>
          <a:gradFill flip="none" rotWithShape="1">
            <a:gsLst>
              <a:gs pos="0">
                <a:srgbClr val="DD0012"/>
              </a:gs>
              <a:gs pos="100000">
                <a:srgbClr val="85000B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7" name="组合 126"/>
          <p:cNvGrpSpPr/>
          <p:nvPr/>
        </p:nvGrpSpPr>
        <p:grpSpPr>
          <a:xfrm>
            <a:off x="4867569" y="1691054"/>
            <a:ext cx="6018846" cy="541020"/>
            <a:chOff x="4597712" y="1584494"/>
            <a:chExt cx="5699829" cy="511214"/>
          </a:xfrm>
        </p:grpSpPr>
        <p:sp>
          <p:nvSpPr>
            <p:cNvPr id="128" name="Freeform 5"/>
            <p:cNvSpPr/>
            <p:nvPr/>
          </p:nvSpPr>
          <p:spPr bwMode="auto">
            <a:xfrm>
              <a:off x="4597712" y="1584494"/>
              <a:ext cx="5699829" cy="511214"/>
            </a:xfrm>
            <a:custGeom>
              <a:avLst/>
              <a:gdLst>
                <a:gd name="T0" fmla="*/ 12255 w 12769"/>
                <a:gd name="T1" fmla="*/ 31 h 1159"/>
                <a:gd name="T2" fmla="*/ 12727 w 12769"/>
                <a:gd name="T3" fmla="*/ 503 h 1159"/>
                <a:gd name="T4" fmla="*/ 12727 w 12769"/>
                <a:gd name="T5" fmla="*/ 656 h 1159"/>
                <a:gd name="T6" fmla="*/ 12255 w 12769"/>
                <a:gd name="T7" fmla="*/ 1128 h 1159"/>
                <a:gd name="T8" fmla="*/ 12180 w 12769"/>
                <a:gd name="T9" fmla="*/ 1159 h 1159"/>
                <a:gd name="T10" fmla="*/ 591 w 12769"/>
                <a:gd name="T11" fmla="*/ 1159 h 1159"/>
                <a:gd name="T12" fmla="*/ 514 w 12769"/>
                <a:gd name="T13" fmla="*/ 1128 h 1159"/>
                <a:gd name="T14" fmla="*/ 42 w 12769"/>
                <a:gd name="T15" fmla="*/ 656 h 1159"/>
                <a:gd name="T16" fmla="*/ 42 w 12769"/>
                <a:gd name="T17" fmla="*/ 503 h 1159"/>
                <a:gd name="T18" fmla="*/ 514 w 12769"/>
                <a:gd name="T19" fmla="*/ 31 h 1159"/>
                <a:gd name="T20" fmla="*/ 591 w 12769"/>
                <a:gd name="T21" fmla="*/ 0 h 1159"/>
                <a:gd name="T22" fmla="*/ 12178 w 12769"/>
                <a:gd name="T23" fmla="*/ 0 h 1159"/>
                <a:gd name="T24" fmla="*/ 12255 w 12769"/>
                <a:gd name="T25" fmla="*/ 31 h 1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769" h="1159">
                  <a:moveTo>
                    <a:pt x="12255" y="31"/>
                  </a:moveTo>
                  <a:lnTo>
                    <a:pt x="12727" y="503"/>
                  </a:lnTo>
                  <a:cubicBezTo>
                    <a:pt x="12769" y="545"/>
                    <a:pt x="12769" y="614"/>
                    <a:pt x="12727" y="656"/>
                  </a:cubicBezTo>
                  <a:lnTo>
                    <a:pt x="12255" y="1128"/>
                  </a:lnTo>
                  <a:cubicBezTo>
                    <a:pt x="12235" y="1148"/>
                    <a:pt x="12208" y="1159"/>
                    <a:pt x="12180" y="1159"/>
                  </a:cubicBezTo>
                  <a:lnTo>
                    <a:pt x="591" y="1159"/>
                  </a:lnTo>
                  <a:cubicBezTo>
                    <a:pt x="563" y="1159"/>
                    <a:pt x="535" y="1149"/>
                    <a:pt x="514" y="1128"/>
                  </a:cubicBezTo>
                  <a:lnTo>
                    <a:pt x="42" y="656"/>
                  </a:lnTo>
                  <a:cubicBezTo>
                    <a:pt x="0" y="614"/>
                    <a:pt x="0" y="545"/>
                    <a:pt x="42" y="503"/>
                  </a:cubicBezTo>
                  <a:lnTo>
                    <a:pt x="514" y="31"/>
                  </a:lnTo>
                  <a:cubicBezTo>
                    <a:pt x="535" y="10"/>
                    <a:pt x="563" y="0"/>
                    <a:pt x="591" y="0"/>
                  </a:cubicBezTo>
                  <a:lnTo>
                    <a:pt x="12178" y="0"/>
                  </a:lnTo>
                  <a:cubicBezTo>
                    <a:pt x="12207" y="0"/>
                    <a:pt x="12235" y="11"/>
                    <a:pt x="12255" y="31"/>
                  </a:cubicBezTo>
                  <a:close/>
                </a:path>
              </a:pathLst>
            </a:custGeom>
            <a:solidFill>
              <a:srgbClr val="7B1B1B"/>
            </a:solidFill>
            <a:ln w="12700" cap="flat">
              <a:noFill/>
              <a:prstDash val="solid"/>
              <a:miter lim="800000"/>
            </a:ln>
          </p:spPr>
          <p:txBody>
            <a:bodyPr vert="horz" wrap="square" lIns="110754" tIns="55377" rIns="110754" bIns="55377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29" name="TextBox 4"/>
            <p:cNvSpPr txBox="1"/>
            <p:nvPr/>
          </p:nvSpPr>
          <p:spPr>
            <a:xfrm>
              <a:off x="5533483" y="1665608"/>
              <a:ext cx="3942817" cy="36352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>
                <a:defRPr sz="2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2500" b="1" dirty="0">
                  <a:solidFill>
                    <a:schemeClr val="bg1">
                      <a:lumMod val="95000"/>
                    </a:schemeClr>
                  </a:solidFill>
                </a:rPr>
                <a:t>计算机语言及其发展</a:t>
              </a:r>
              <a:endParaRPr lang="zh-CN" altLang="en-US" sz="2500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30" name="Freeform 6"/>
            <p:cNvSpPr/>
            <p:nvPr/>
          </p:nvSpPr>
          <p:spPr bwMode="auto">
            <a:xfrm>
              <a:off x="4645597" y="1629495"/>
              <a:ext cx="456082" cy="421211"/>
            </a:xfrm>
            <a:custGeom>
              <a:avLst/>
              <a:gdLst>
                <a:gd name="T0" fmla="*/ 563 w 956"/>
                <a:gd name="T1" fmla="*/ 46 h 956"/>
                <a:gd name="T2" fmla="*/ 910 w 956"/>
                <a:gd name="T3" fmla="*/ 393 h 956"/>
                <a:gd name="T4" fmla="*/ 910 w 956"/>
                <a:gd name="T5" fmla="*/ 563 h 956"/>
                <a:gd name="T6" fmla="*/ 563 w 956"/>
                <a:gd name="T7" fmla="*/ 909 h 956"/>
                <a:gd name="T8" fmla="*/ 393 w 956"/>
                <a:gd name="T9" fmla="*/ 909 h 956"/>
                <a:gd name="T10" fmla="*/ 47 w 956"/>
                <a:gd name="T11" fmla="*/ 563 h 956"/>
                <a:gd name="T12" fmla="*/ 47 w 956"/>
                <a:gd name="T13" fmla="*/ 393 h 956"/>
                <a:gd name="T14" fmla="*/ 393 w 956"/>
                <a:gd name="T15" fmla="*/ 46 h 956"/>
                <a:gd name="T16" fmla="*/ 563 w 956"/>
                <a:gd name="T17" fmla="*/ 46 h 9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6" h="956">
                  <a:moveTo>
                    <a:pt x="563" y="46"/>
                  </a:moveTo>
                  <a:lnTo>
                    <a:pt x="910" y="393"/>
                  </a:lnTo>
                  <a:cubicBezTo>
                    <a:pt x="956" y="439"/>
                    <a:pt x="956" y="516"/>
                    <a:pt x="910" y="563"/>
                  </a:cubicBezTo>
                  <a:lnTo>
                    <a:pt x="563" y="909"/>
                  </a:lnTo>
                  <a:cubicBezTo>
                    <a:pt x="517" y="956"/>
                    <a:pt x="440" y="956"/>
                    <a:pt x="393" y="909"/>
                  </a:cubicBezTo>
                  <a:lnTo>
                    <a:pt x="47" y="563"/>
                  </a:lnTo>
                  <a:cubicBezTo>
                    <a:pt x="0" y="516"/>
                    <a:pt x="0" y="439"/>
                    <a:pt x="47" y="393"/>
                  </a:cubicBezTo>
                  <a:lnTo>
                    <a:pt x="393" y="46"/>
                  </a:lnTo>
                  <a:cubicBezTo>
                    <a:pt x="440" y="0"/>
                    <a:pt x="517" y="0"/>
                    <a:pt x="563" y="4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 cap="flat">
              <a:noFill/>
              <a:prstDash val="solid"/>
              <a:miter lim="800000"/>
            </a:ln>
          </p:spPr>
          <p:txBody>
            <a:bodyPr vert="horz" wrap="square" lIns="110754" tIns="55377" rIns="110754" bIns="55377" numCol="1" anchor="t" anchorCtr="0" compatLnSpc="1"/>
            <a:lstStyle/>
            <a:p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31" name="TextBox 7"/>
            <p:cNvSpPr txBox="1"/>
            <p:nvPr/>
          </p:nvSpPr>
          <p:spPr>
            <a:xfrm>
              <a:off x="4793852" y="1700506"/>
              <a:ext cx="150682" cy="2923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000" b="1" dirty="0">
                  <a:solidFill>
                    <a:srgbClr val="9A222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000" b="1" dirty="0">
                <a:solidFill>
                  <a:srgbClr val="9A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2" name="KSO_Shape"/>
            <p:cNvSpPr/>
            <p:nvPr/>
          </p:nvSpPr>
          <p:spPr bwMode="auto">
            <a:xfrm flipH="1">
              <a:off x="9644013" y="1670048"/>
              <a:ext cx="279089" cy="360384"/>
            </a:xfrm>
            <a:custGeom>
              <a:avLst/>
              <a:gdLst>
                <a:gd name="T0" fmla="*/ 2147483646 w 4228"/>
                <a:gd name="T1" fmla="*/ 2147483646 h 5910"/>
                <a:gd name="T2" fmla="*/ 2147483646 w 4228"/>
                <a:gd name="T3" fmla="*/ 2147483646 h 5910"/>
                <a:gd name="T4" fmla="*/ 2147483646 w 4228"/>
                <a:gd name="T5" fmla="*/ 2147483646 h 5910"/>
                <a:gd name="T6" fmla="*/ 2147483646 w 4228"/>
                <a:gd name="T7" fmla="*/ 2147483646 h 5910"/>
                <a:gd name="T8" fmla="*/ 2147483646 w 4228"/>
                <a:gd name="T9" fmla="*/ 736754076 h 5910"/>
                <a:gd name="T10" fmla="*/ 2147483646 w 4228"/>
                <a:gd name="T11" fmla="*/ 468900117 h 5910"/>
                <a:gd name="T12" fmla="*/ 2147483646 w 4228"/>
                <a:gd name="T13" fmla="*/ 2147483646 h 5910"/>
                <a:gd name="T14" fmla="*/ 2147483646 w 4228"/>
                <a:gd name="T15" fmla="*/ 2147483646 h 5910"/>
                <a:gd name="T16" fmla="*/ 769768890 w 4228"/>
                <a:gd name="T17" fmla="*/ 2147483646 h 5910"/>
                <a:gd name="T18" fmla="*/ 502005176 w 4228"/>
                <a:gd name="T19" fmla="*/ 2147483646 h 5910"/>
                <a:gd name="T20" fmla="*/ 2147483646 w 4228"/>
                <a:gd name="T21" fmla="*/ 2147483646 h 5910"/>
                <a:gd name="T22" fmla="*/ 2147483646 w 4228"/>
                <a:gd name="T23" fmla="*/ 2147483646 h 5910"/>
                <a:gd name="T24" fmla="*/ 2147483646 w 4228"/>
                <a:gd name="T25" fmla="*/ 2147483646 h 5910"/>
                <a:gd name="T26" fmla="*/ 2147483646 w 4228"/>
                <a:gd name="T27" fmla="*/ 2147483646 h 5910"/>
                <a:gd name="T28" fmla="*/ 2147483646 w 4228"/>
                <a:gd name="T29" fmla="*/ 2147483646 h 5910"/>
                <a:gd name="T30" fmla="*/ 2147483646 w 4228"/>
                <a:gd name="T31" fmla="*/ 2147483646 h 5910"/>
                <a:gd name="T32" fmla="*/ 2147483646 w 4228"/>
                <a:gd name="T33" fmla="*/ 2147483646 h 5910"/>
                <a:gd name="T34" fmla="*/ 2147483646 w 4228"/>
                <a:gd name="T35" fmla="*/ 2147483646 h 5910"/>
                <a:gd name="T36" fmla="*/ 2147483646 w 4228"/>
                <a:gd name="T37" fmla="*/ 2147483646 h 5910"/>
                <a:gd name="T38" fmla="*/ 2147483646 w 4228"/>
                <a:gd name="T39" fmla="*/ 2147483646 h 5910"/>
                <a:gd name="T40" fmla="*/ 2147483646 w 4228"/>
                <a:gd name="T41" fmla="*/ 2147483646 h 5910"/>
                <a:gd name="T42" fmla="*/ 2147483646 w 4228"/>
                <a:gd name="T43" fmla="*/ 2147483646 h 5910"/>
                <a:gd name="T44" fmla="*/ 2147483646 w 4228"/>
                <a:gd name="T45" fmla="*/ 2147483646 h 5910"/>
                <a:gd name="T46" fmla="*/ 2147483646 w 4228"/>
                <a:gd name="T47" fmla="*/ 2147483646 h 5910"/>
                <a:gd name="T48" fmla="*/ 2147483646 w 4228"/>
                <a:gd name="T49" fmla="*/ 2147483646 h 5910"/>
                <a:gd name="T50" fmla="*/ 2147483646 w 4228"/>
                <a:gd name="T51" fmla="*/ 2147483646 h 5910"/>
                <a:gd name="T52" fmla="*/ 2147483646 w 4228"/>
                <a:gd name="T53" fmla="*/ 2147483646 h 5910"/>
                <a:gd name="T54" fmla="*/ 2147483646 w 4228"/>
                <a:gd name="T55" fmla="*/ 2147483646 h 5910"/>
                <a:gd name="T56" fmla="*/ 2147483646 w 4228"/>
                <a:gd name="T57" fmla="*/ 2147483646 h 5910"/>
                <a:gd name="T58" fmla="*/ 2147483646 w 4228"/>
                <a:gd name="T59" fmla="*/ 2147483646 h 5910"/>
                <a:gd name="T60" fmla="*/ 2147483646 w 4228"/>
                <a:gd name="T61" fmla="*/ 2147483646 h 5910"/>
                <a:gd name="T62" fmla="*/ 2147483646 w 4228"/>
                <a:gd name="T63" fmla="*/ 2147483646 h 5910"/>
                <a:gd name="T64" fmla="*/ 2147483646 w 4228"/>
                <a:gd name="T65" fmla="*/ 2147483646 h 5910"/>
                <a:gd name="T66" fmla="*/ 2147483646 w 4228"/>
                <a:gd name="T67" fmla="*/ 2147483646 h 5910"/>
                <a:gd name="T68" fmla="*/ 2147483646 w 4228"/>
                <a:gd name="T69" fmla="*/ 2147483646 h 5910"/>
                <a:gd name="T70" fmla="*/ 2147483646 w 4228"/>
                <a:gd name="T71" fmla="*/ 2147483646 h 5910"/>
                <a:gd name="T72" fmla="*/ 2147483646 w 4228"/>
                <a:gd name="T73" fmla="*/ 2147483646 h 5910"/>
                <a:gd name="T74" fmla="*/ 2147483646 w 4228"/>
                <a:gd name="T75" fmla="*/ 2147483646 h 5910"/>
                <a:gd name="T76" fmla="*/ 2147483646 w 4228"/>
                <a:gd name="T77" fmla="*/ 2147483646 h 5910"/>
                <a:gd name="T78" fmla="*/ 2147483646 w 4228"/>
                <a:gd name="T79" fmla="*/ 2147483646 h 5910"/>
                <a:gd name="T80" fmla="*/ 2147483646 w 4228"/>
                <a:gd name="T81" fmla="*/ 2147483646 h 5910"/>
                <a:gd name="T82" fmla="*/ 2147483646 w 4228"/>
                <a:gd name="T83" fmla="*/ 2147483646 h 5910"/>
                <a:gd name="T84" fmla="*/ 2147483646 w 4228"/>
                <a:gd name="T85" fmla="*/ 2147483646 h 5910"/>
                <a:gd name="T86" fmla="*/ 2147483646 w 4228"/>
                <a:gd name="T87" fmla="*/ 2147483646 h 5910"/>
                <a:gd name="T88" fmla="*/ 2147483646 w 4228"/>
                <a:gd name="T89" fmla="*/ 2147483646 h 5910"/>
                <a:gd name="T90" fmla="*/ 2147483646 w 4228"/>
                <a:gd name="T91" fmla="*/ 2147483646 h 5910"/>
                <a:gd name="T92" fmla="*/ 2147483646 w 4228"/>
                <a:gd name="T93" fmla="*/ 2147483646 h 5910"/>
                <a:gd name="T94" fmla="*/ 2147483646 w 4228"/>
                <a:gd name="T95" fmla="*/ 2147483646 h 5910"/>
                <a:gd name="T96" fmla="*/ 2147483646 w 4228"/>
                <a:gd name="T97" fmla="*/ 2147483646 h 5910"/>
                <a:gd name="T98" fmla="*/ 2147483646 w 4228"/>
                <a:gd name="T99" fmla="*/ 2147483646 h 5910"/>
                <a:gd name="T100" fmla="*/ 2147483646 w 4228"/>
                <a:gd name="T101" fmla="*/ 2147483646 h 5910"/>
                <a:gd name="T102" fmla="*/ 2147483646 w 4228"/>
                <a:gd name="T103" fmla="*/ 2147483646 h 5910"/>
                <a:gd name="T104" fmla="*/ 2147483646 w 4228"/>
                <a:gd name="T105" fmla="*/ 2147483646 h 5910"/>
                <a:gd name="T106" fmla="*/ 2147483646 w 4228"/>
                <a:gd name="T107" fmla="*/ 2147483646 h 5910"/>
                <a:gd name="T108" fmla="*/ 2147483646 w 4228"/>
                <a:gd name="T109" fmla="*/ 2147483646 h 5910"/>
                <a:gd name="T110" fmla="*/ 2147483646 w 4228"/>
                <a:gd name="T111" fmla="*/ 2147483646 h 5910"/>
                <a:gd name="T112" fmla="*/ 2147483646 w 4228"/>
                <a:gd name="T113" fmla="*/ 2147483646 h 5910"/>
                <a:gd name="T114" fmla="*/ 2147483646 w 4228"/>
                <a:gd name="T115" fmla="*/ 2147483646 h 5910"/>
                <a:gd name="T116" fmla="*/ 2147483646 w 4228"/>
                <a:gd name="T117" fmla="*/ 2147483646 h 5910"/>
                <a:gd name="T118" fmla="*/ 2147483646 w 4228"/>
                <a:gd name="T119" fmla="*/ 2147483646 h 5910"/>
                <a:gd name="T120" fmla="*/ 2147483646 w 4228"/>
                <a:gd name="T121" fmla="*/ 2147483646 h 591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4228" h="5910">
                  <a:moveTo>
                    <a:pt x="3998" y="2785"/>
                  </a:moveTo>
                  <a:lnTo>
                    <a:pt x="3815" y="2602"/>
                  </a:lnTo>
                  <a:lnTo>
                    <a:pt x="2840" y="1627"/>
                  </a:lnTo>
                  <a:lnTo>
                    <a:pt x="3127" y="1341"/>
                  </a:lnTo>
                  <a:lnTo>
                    <a:pt x="3155" y="1312"/>
                  </a:lnTo>
                  <a:lnTo>
                    <a:pt x="3181" y="1282"/>
                  </a:lnTo>
                  <a:lnTo>
                    <a:pt x="3205" y="1251"/>
                  </a:lnTo>
                  <a:lnTo>
                    <a:pt x="3227" y="1219"/>
                  </a:lnTo>
                  <a:lnTo>
                    <a:pt x="3247" y="1185"/>
                  </a:lnTo>
                  <a:lnTo>
                    <a:pt x="3266" y="1151"/>
                  </a:lnTo>
                  <a:lnTo>
                    <a:pt x="3284" y="1116"/>
                  </a:lnTo>
                  <a:lnTo>
                    <a:pt x="3299" y="1081"/>
                  </a:lnTo>
                  <a:lnTo>
                    <a:pt x="3313" y="1046"/>
                  </a:lnTo>
                  <a:lnTo>
                    <a:pt x="3324" y="1009"/>
                  </a:lnTo>
                  <a:lnTo>
                    <a:pt x="3335" y="972"/>
                  </a:lnTo>
                  <a:lnTo>
                    <a:pt x="3342" y="935"/>
                  </a:lnTo>
                  <a:lnTo>
                    <a:pt x="3349" y="898"/>
                  </a:lnTo>
                  <a:lnTo>
                    <a:pt x="3353" y="861"/>
                  </a:lnTo>
                  <a:lnTo>
                    <a:pt x="3356" y="823"/>
                  </a:lnTo>
                  <a:lnTo>
                    <a:pt x="3357" y="786"/>
                  </a:lnTo>
                  <a:lnTo>
                    <a:pt x="3356" y="748"/>
                  </a:lnTo>
                  <a:lnTo>
                    <a:pt x="3353" y="710"/>
                  </a:lnTo>
                  <a:lnTo>
                    <a:pt x="3349" y="673"/>
                  </a:lnTo>
                  <a:lnTo>
                    <a:pt x="3342" y="635"/>
                  </a:lnTo>
                  <a:lnTo>
                    <a:pt x="3335" y="598"/>
                  </a:lnTo>
                  <a:lnTo>
                    <a:pt x="3324" y="562"/>
                  </a:lnTo>
                  <a:lnTo>
                    <a:pt x="3313" y="526"/>
                  </a:lnTo>
                  <a:lnTo>
                    <a:pt x="3299" y="489"/>
                  </a:lnTo>
                  <a:lnTo>
                    <a:pt x="3284" y="455"/>
                  </a:lnTo>
                  <a:lnTo>
                    <a:pt x="3266" y="420"/>
                  </a:lnTo>
                  <a:lnTo>
                    <a:pt x="3247" y="385"/>
                  </a:lnTo>
                  <a:lnTo>
                    <a:pt x="3227" y="353"/>
                  </a:lnTo>
                  <a:lnTo>
                    <a:pt x="3205" y="321"/>
                  </a:lnTo>
                  <a:lnTo>
                    <a:pt x="3181" y="290"/>
                  </a:lnTo>
                  <a:lnTo>
                    <a:pt x="3155" y="258"/>
                  </a:lnTo>
                  <a:lnTo>
                    <a:pt x="3127" y="229"/>
                  </a:lnTo>
                  <a:lnTo>
                    <a:pt x="3097" y="201"/>
                  </a:lnTo>
                  <a:lnTo>
                    <a:pt x="3067" y="176"/>
                  </a:lnTo>
                  <a:lnTo>
                    <a:pt x="3036" y="151"/>
                  </a:lnTo>
                  <a:lnTo>
                    <a:pt x="3003" y="129"/>
                  </a:lnTo>
                  <a:lnTo>
                    <a:pt x="2970" y="108"/>
                  </a:lnTo>
                  <a:lnTo>
                    <a:pt x="2936" y="89"/>
                  </a:lnTo>
                  <a:lnTo>
                    <a:pt x="2902" y="72"/>
                  </a:lnTo>
                  <a:lnTo>
                    <a:pt x="2866" y="56"/>
                  </a:lnTo>
                  <a:lnTo>
                    <a:pt x="2830" y="43"/>
                  </a:lnTo>
                  <a:lnTo>
                    <a:pt x="2795" y="32"/>
                  </a:lnTo>
                  <a:lnTo>
                    <a:pt x="2758" y="22"/>
                  </a:lnTo>
                  <a:lnTo>
                    <a:pt x="2720" y="14"/>
                  </a:lnTo>
                  <a:lnTo>
                    <a:pt x="2683" y="7"/>
                  </a:lnTo>
                  <a:lnTo>
                    <a:pt x="2645" y="3"/>
                  </a:lnTo>
                  <a:lnTo>
                    <a:pt x="2608" y="0"/>
                  </a:lnTo>
                  <a:lnTo>
                    <a:pt x="2570" y="0"/>
                  </a:lnTo>
                  <a:lnTo>
                    <a:pt x="2532" y="0"/>
                  </a:lnTo>
                  <a:lnTo>
                    <a:pt x="2496" y="3"/>
                  </a:lnTo>
                  <a:lnTo>
                    <a:pt x="2458" y="7"/>
                  </a:lnTo>
                  <a:lnTo>
                    <a:pt x="2421" y="14"/>
                  </a:lnTo>
                  <a:lnTo>
                    <a:pt x="2383" y="22"/>
                  </a:lnTo>
                  <a:lnTo>
                    <a:pt x="2346" y="32"/>
                  </a:lnTo>
                  <a:lnTo>
                    <a:pt x="2310" y="43"/>
                  </a:lnTo>
                  <a:lnTo>
                    <a:pt x="2275" y="56"/>
                  </a:lnTo>
                  <a:lnTo>
                    <a:pt x="2239" y="72"/>
                  </a:lnTo>
                  <a:lnTo>
                    <a:pt x="2205" y="89"/>
                  </a:lnTo>
                  <a:lnTo>
                    <a:pt x="2171" y="108"/>
                  </a:lnTo>
                  <a:lnTo>
                    <a:pt x="2138" y="129"/>
                  </a:lnTo>
                  <a:lnTo>
                    <a:pt x="2105" y="151"/>
                  </a:lnTo>
                  <a:lnTo>
                    <a:pt x="2074" y="176"/>
                  </a:lnTo>
                  <a:lnTo>
                    <a:pt x="2044" y="201"/>
                  </a:lnTo>
                  <a:lnTo>
                    <a:pt x="2015" y="229"/>
                  </a:lnTo>
                  <a:lnTo>
                    <a:pt x="301" y="1950"/>
                  </a:lnTo>
                  <a:lnTo>
                    <a:pt x="284" y="1965"/>
                  </a:lnTo>
                  <a:lnTo>
                    <a:pt x="266" y="1980"/>
                  </a:lnTo>
                  <a:lnTo>
                    <a:pt x="248" y="1996"/>
                  </a:lnTo>
                  <a:lnTo>
                    <a:pt x="231" y="2013"/>
                  </a:lnTo>
                  <a:lnTo>
                    <a:pt x="203" y="2042"/>
                  </a:lnTo>
                  <a:lnTo>
                    <a:pt x="177" y="2072"/>
                  </a:lnTo>
                  <a:lnTo>
                    <a:pt x="153" y="2104"/>
                  </a:lnTo>
                  <a:lnTo>
                    <a:pt x="131" y="2135"/>
                  </a:lnTo>
                  <a:lnTo>
                    <a:pt x="110" y="2169"/>
                  </a:lnTo>
                  <a:lnTo>
                    <a:pt x="91" y="2203"/>
                  </a:lnTo>
                  <a:lnTo>
                    <a:pt x="74" y="2238"/>
                  </a:lnTo>
                  <a:lnTo>
                    <a:pt x="58" y="2273"/>
                  </a:lnTo>
                  <a:lnTo>
                    <a:pt x="45" y="2308"/>
                  </a:lnTo>
                  <a:lnTo>
                    <a:pt x="33" y="2345"/>
                  </a:lnTo>
                  <a:lnTo>
                    <a:pt x="23" y="2382"/>
                  </a:lnTo>
                  <a:lnTo>
                    <a:pt x="15" y="2419"/>
                  </a:lnTo>
                  <a:lnTo>
                    <a:pt x="9" y="2456"/>
                  </a:lnTo>
                  <a:lnTo>
                    <a:pt x="5" y="2493"/>
                  </a:lnTo>
                  <a:lnTo>
                    <a:pt x="1" y="2531"/>
                  </a:lnTo>
                  <a:lnTo>
                    <a:pt x="0" y="2569"/>
                  </a:lnTo>
                  <a:lnTo>
                    <a:pt x="1" y="2606"/>
                  </a:lnTo>
                  <a:lnTo>
                    <a:pt x="5" y="2644"/>
                  </a:lnTo>
                  <a:lnTo>
                    <a:pt x="9" y="2681"/>
                  </a:lnTo>
                  <a:lnTo>
                    <a:pt x="15" y="2719"/>
                  </a:lnTo>
                  <a:lnTo>
                    <a:pt x="23" y="2756"/>
                  </a:lnTo>
                  <a:lnTo>
                    <a:pt x="33" y="2792"/>
                  </a:lnTo>
                  <a:lnTo>
                    <a:pt x="45" y="2829"/>
                  </a:lnTo>
                  <a:lnTo>
                    <a:pt x="58" y="2865"/>
                  </a:lnTo>
                  <a:lnTo>
                    <a:pt x="74" y="2899"/>
                  </a:lnTo>
                  <a:lnTo>
                    <a:pt x="91" y="2934"/>
                  </a:lnTo>
                  <a:lnTo>
                    <a:pt x="110" y="2969"/>
                  </a:lnTo>
                  <a:lnTo>
                    <a:pt x="131" y="3001"/>
                  </a:lnTo>
                  <a:lnTo>
                    <a:pt x="153" y="3033"/>
                  </a:lnTo>
                  <a:lnTo>
                    <a:pt x="177" y="3065"/>
                  </a:lnTo>
                  <a:lnTo>
                    <a:pt x="203" y="3096"/>
                  </a:lnTo>
                  <a:lnTo>
                    <a:pt x="231" y="3125"/>
                  </a:lnTo>
                  <a:lnTo>
                    <a:pt x="1388" y="4281"/>
                  </a:lnTo>
                  <a:lnTo>
                    <a:pt x="1102" y="4567"/>
                  </a:lnTo>
                  <a:lnTo>
                    <a:pt x="1075" y="4597"/>
                  </a:lnTo>
                  <a:lnTo>
                    <a:pt x="1048" y="4627"/>
                  </a:lnTo>
                  <a:lnTo>
                    <a:pt x="1024" y="4658"/>
                  </a:lnTo>
                  <a:lnTo>
                    <a:pt x="1001" y="4691"/>
                  </a:lnTo>
                  <a:lnTo>
                    <a:pt x="981" y="4724"/>
                  </a:lnTo>
                  <a:lnTo>
                    <a:pt x="962" y="4758"/>
                  </a:lnTo>
                  <a:lnTo>
                    <a:pt x="945" y="4792"/>
                  </a:lnTo>
                  <a:lnTo>
                    <a:pt x="930" y="4828"/>
                  </a:lnTo>
                  <a:lnTo>
                    <a:pt x="916" y="4864"/>
                  </a:lnTo>
                  <a:lnTo>
                    <a:pt x="904" y="4899"/>
                  </a:lnTo>
                  <a:lnTo>
                    <a:pt x="894" y="4936"/>
                  </a:lnTo>
                  <a:lnTo>
                    <a:pt x="886" y="4973"/>
                  </a:lnTo>
                  <a:lnTo>
                    <a:pt x="879" y="5011"/>
                  </a:lnTo>
                  <a:lnTo>
                    <a:pt x="875" y="5048"/>
                  </a:lnTo>
                  <a:lnTo>
                    <a:pt x="873" y="5086"/>
                  </a:lnTo>
                  <a:lnTo>
                    <a:pt x="872" y="5123"/>
                  </a:lnTo>
                  <a:lnTo>
                    <a:pt x="873" y="5161"/>
                  </a:lnTo>
                  <a:lnTo>
                    <a:pt x="875" y="5198"/>
                  </a:lnTo>
                  <a:lnTo>
                    <a:pt x="880" y="5236"/>
                  </a:lnTo>
                  <a:lnTo>
                    <a:pt x="886" y="5273"/>
                  </a:lnTo>
                  <a:lnTo>
                    <a:pt x="894" y="5311"/>
                  </a:lnTo>
                  <a:lnTo>
                    <a:pt x="904" y="5347"/>
                  </a:lnTo>
                  <a:lnTo>
                    <a:pt x="916" y="5383"/>
                  </a:lnTo>
                  <a:lnTo>
                    <a:pt x="930" y="5419"/>
                  </a:lnTo>
                  <a:lnTo>
                    <a:pt x="945" y="5455"/>
                  </a:lnTo>
                  <a:lnTo>
                    <a:pt x="962" y="5489"/>
                  </a:lnTo>
                  <a:lnTo>
                    <a:pt x="981" y="5523"/>
                  </a:lnTo>
                  <a:lnTo>
                    <a:pt x="1002" y="5556"/>
                  </a:lnTo>
                  <a:lnTo>
                    <a:pt x="1024" y="5589"/>
                  </a:lnTo>
                  <a:lnTo>
                    <a:pt x="1049" y="5620"/>
                  </a:lnTo>
                  <a:lnTo>
                    <a:pt x="1075" y="5650"/>
                  </a:lnTo>
                  <a:lnTo>
                    <a:pt x="1102" y="5679"/>
                  </a:lnTo>
                  <a:lnTo>
                    <a:pt x="1131" y="5707"/>
                  </a:lnTo>
                  <a:lnTo>
                    <a:pt x="1162" y="5734"/>
                  </a:lnTo>
                  <a:lnTo>
                    <a:pt x="1193" y="5757"/>
                  </a:lnTo>
                  <a:lnTo>
                    <a:pt x="1225" y="5779"/>
                  </a:lnTo>
                  <a:lnTo>
                    <a:pt x="1259" y="5800"/>
                  </a:lnTo>
                  <a:lnTo>
                    <a:pt x="1292" y="5819"/>
                  </a:lnTo>
                  <a:lnTo>
                    <a:pt x="1327" y="5836"/>
                  </a:lnTo>
                  <a:lnTo>
                    <a:pt x="1362" y="5852"/>
                  </a:lnTo>
                  <a:lnTo>
                    <a:pt x="1398" y="5865"/>
                  </a:lnTo>
                  <a:lnTo>
                    <a:pt x="1434" y="5877"/>
                  </a:lnTo>
                  <a:lnTo>
                    <a:pt x="1471" y="5887"/>
                  </a:lnTo>
                  <a:lnTo>
                    <a:pt x="1507" y="5895"/>
                  </a:lnTo>
                  <a:lnTo>
                    <a:pt x="1545" y="5902"/>
                  </a:lnTo>
                  <a:lnTo>
                    <a:pt x="1582" y="5906"/>
                  </a:lnTo>
                  <a:lnTo>
                    <a:pt x="1620" y="5909"/>
                  </a:lnTo>
                  <a:lnTo>
                    <a:pt x="1658" y="5910"/>
                  </a:lnTo>
                  <a:lnTo>
                    <a:pt x="1696" y="5909"/>
                  </a:lnTo>
                  <a:lnTo>
                    <a:pt x="1734" y="5906"/>
                  </a:lnTo>
                  <a:lnTo>
                    <a:pt x="1771" y="5902"/>
                  </a:lnTo>
                  <a:lnTo>
                    <a:pt x="1809" y="5895"/>
                  </a:lnTo>
                  <a:lnTo>
                    <a:pt x="1845" y="5887"/>
                  </a:lnTo>
                  <a:lnTo>
                    <a:pt x="1882" y="5877"/>
                  </a:lnTo>
                  <a:lnTo>
                    <a:pt x="1918" y="5865"/>
                  </a:lnTo>
                  <a:lnTo>
                    <a:pt x="1954" y="5852"/>
                  </a:lnTo>
                  <a:lnTo>
                    <a:pt x="1989" y="5836"/>
                  </a:lnTo>
                  <a:lnTo>
                    <a:pt x="2024" y="5819"/>
                  </a:lnTo>
                  <a:lnTo>
                    <a:pt x="2057" y="5800"/>
                  </a:lnTo>
                  <a:lnTo>
                    <a:pt x="2091" y="5780"/>
                  </a:lnTo>
                  <a:lnTo>
                    <a:pt x="2123" y="5757"/>
                  </a:lnTo>
                  <a:lnTo>
                    <a:pt x="2154" y="5734"/>
                  </a:lnTo>
                  <a:lnTo>
                    <a:pt x="2184" y="5707"/>
                  </a:lnTo>
                  <a:lnTo>
                    <a:pt x="2215" y="5679"/>
                  </a:lnTo>
                  <a:lnTo>
                    <a:pt x="3998" y="3897"/>
                  </a:lnTo>
                  <a:lnTo>
                    <a:pt x="4026" y="3866"/>
                  </a:lnTo>
                  <a:lnTo>
                    <a:pt x="4052" y="3836"/>
                  </a:lnTo>
                  <a:lnTo>
                    <a:pt x="4076" y="3805"/>
                  </a:lnTo>
                  <a:lnTo>
                    <a:pt x="4099" y="3773"/>
                  </a:lnTo>
                  <a:lnTo>
                    <a:pt x="4119" y="3739"/>
                  </a:lnTo>
                  <a:lnTo>
                    <a:pt x="4138" y="3706"/>
                  </a:lnTo>
                  <a:lnTo>
                    <a:pt x="4156" y="3671"/>
                  </a:lnTo>
                  <a:lnTo>
                    <a:pt x="4170" y="3636"/>
                  </a:lnTo>
                  <a:lnTo>
                    <a:pt x="4185" y="3600"/>
                  </a:lnTo>
                  <a:lnTo>
                    <a:pt x="4196" y="3564"/>
                  </a:lnTo>
                  <a:lnTo>
                    <a:pt x="4206" y="3527"/>
                  </a:lnTo>
                  <a:lnTo>
                    <a:pt x="4214" y="3489"/>
                  </a:lnTo>
                  <a:lnTo>
                    <a:pt x="4220" y="3453"/>
                  </a:lnTo>
                  <a:lnTo>
                    <a:pt x="4225" y="3415"/>
                  </a:lnTo>
                  <a:lnTo>
                    <a:pt x="4227" y="3378"/>
                  </a:lnTo>
                  <a:lnTo>
                    <a:pt x="4228" y="3340"/>
                  </a:lnTo>
                  <a:lnTo>
                    <a:pt x="4227" y="3302"/>
                  </a:lnTo>
                  <a:lnTo>
                    <a:pt x="4225" y="3265"/>
                  </a:lnTo>
                  <a:lnTo>
                    <a:pt x="4220" y="3227"/>
                  </a:lnTo>
                  <a:lnTo>
                    <a:pt x="4214" y="3191"/>
                  </a:lnTo>
                  <a:lnTo>
                    <a:pt x="4206" y="3153"/>
                  </a:lnTo>
                  <a:lnTo>
                    <a:pt x="4196" y="3116"/>
                  </a:lnTo>
                  <a:lnTo>
                    <a:pt x="4185" y="3080"/>
                  </a:lnTo>
                  <a:lnTo>
                    <a:pt x="4170" y="3044"/>
                  </a:lnTo>
                  <a:lnTo>
                    <a:pt x="4156" y="3009"/>
                  </a:lnTo>
                  <a:lnTo>
                    <a:pt x="4138" y="2974"/>
                  </a:lnTo>
                  <a:lnTo>
                    <a:pt x="4119" y="2941"/>
                  </a:lnTo>
                  <a:lnTo>
                    <a:pt x="4099" y="2907"/>
                  </a:lnTo>
                  <a:lnTo>
                    <a:pt x="4076" y="2875"/>
                  </a:lnTo>
                  <a:lnTo>
                    <a:pt x="4052" y="2844"/>
                  </a:lnTo>
                  <a:lnTo>
                    <a:pt x="4026" y="2814"/>
                  </a:lnTo>
                  <a:lnTo>
                    <a:pt x="3998" y="2785"/>
                  </a:lnTo>
                  <a:close/>
                  <a:moveTo>
                    <a:pt x="2285" y="499"/>
                  </a:moveTo>
                  <a:lnTo>
                    <a:pt x="2285" y="499"/>
                  </a:lnTo>
                  <a:lnTo>
                    <a:pt x="2300" y="485"/>
                  </a:lnTo>
                  <a:lnTo>
                    <a:pt x="2316" y="471"/>
                  </a:lnTo>
                  <a:lnTo>
                    <a:pt x="2332" y="459"/>
                  </a:lnTo>
                  <a:lnTo>
                    <a:pt x="2348" y="448"/>
                  </a:lnTo>
                  <a:lnTo>
                    <a:pt x="2365" y="437"/>
                  </a:lnTo>
                  <a:lnTo>
                    <a:pt x="2383" y="428"/>
                  </a:lnTo>
                  <a:lnTo>
                    <a:pt x="2401" y="419"/>
                  </a:lnTo>
                  <a:lnTo>
                    <a:pt x="2419" y="411"/>
                  </a:lnTo>
                  <a:lnTo>
                    <a:pt x="2437" y="404"/>
                  </a:lnTo>
                  <a:lnTo>
                    <a:pt x="2456" y="398"/>
                  </a:lnTo>
                  <a:lnTo>
                    <a:pt x="2474" y="393"/>
                  </a:lnTo>
                  <a:lnTo>
                    <a:pt x="2493" y="389"/>
                  </a:lnTo>
                  <a:lnTo>
                    <a:pt x="2512" y="385"/>
                  </a:lnTo>
                  <a:lnTo>
                    <a:pt x="2531" y="383"/>
                  </a:lnTo>
                  <a:lnTo>
                    <a:pt x="2551" y="382"/>
                  </a:lnTo>
                  <a:lnTo>
                    <a:pt x="2570" y="381"/>
                  </a:lnTo>
                  <a:lnTo>
                    <a:pt x="2590" y="382"/>
                  </a:lnTo>
                  <a:lnTo>
                    <a:pt x="2609" y="383"/>
                  </a:lnTo>
                  <a:lnTo>
                    <a:pt x="2628" y="385"/>
                  </a:lnTo>
                  <a:lnTo>
                    <a:pt x="2647" y="389"/>
                  </a:lnTo>
                  <a:lnTo>
                    <a:pt x="2667" y="393"/>
                  </a:lnTo>
                  <a:lnTo>
                    <a:pt x="2685" y="398"/>
                  </a:lnTo>
                  <a:lnTo>
                    <a:pt x="2704" y="404"/>
                  </a:lnTo>
                  <a:lnTo>
                    <a:pt x="2722" y="411"/>
                  </a:lnTo>
                  <a:lnTo>
                    <a:pt x="2741" y="419"/>
                  </a:lnTo>
                  <a:lnTo>
                    <a:pt x="2759" y="428"/>
                  </a:lnTo>
                  <a:lnTo>
                    <a:pt x="2776" y="437"/>
                  </a:lnTo>
                  <a:lnTo>
                    <a:pt x="2792" y="448"/>
                  </a:lnTo>
                  <a:lnTo>
                    <a:pt x="2809" y="459"/>
                  </a:lnTo>
                  <a:lnTo>
                    <a:pt x="2826" y="471"/>
                  </a:lnTo>
                  <a:lnTo>
                    <a:pt x="2841" y="485"/>
                  </a:lnTo>
                  <a:lnTo>
                    <a:pt x="2856" y="499"/>
                  </a:lnTo>
                  <a:lnTo>
                    <a:pt x="2870" y="515"/>
                  </a:lnTo>
                  <a:lnTo>
                    <a:pt x="2884" y="530"/>
                  </a:lnTo>
                  <a:lnTo>
                    <a:pt x="2896" y="546"/>
                  </a:lnTo>
                  <a:lnTo>
                    <a:pt x="2908" y="563"/>
                  </a:lnTo>
                  <a:lnTo>
                    <a:pt x="2918" y="581"/>
                  </a:lnTo>
                  <a:lnTo>
                    <a:pt x="2928" y="597"/>
                  </a:lnTo>
                  <a:lnTo>
                    <a:pt x="2937" y="615"/>
                  </a:lnTo>
                  <a:lnTo>
                    <a:pt x="2945" y="633"/>
                  </a:lnTo>
                  <a:lnTo>
                    <a:pt x="2952" y="652"/>
                  </a:lnTo>
                  <a:lnTo>
                    <a:pt x="2959" y="670"/>
                  </a:lnTo>
                  <a:lnTo>
                    <a:pt x="2963" y="689"/>
                  </a:lnTo>
                  <a:lnTo>
                    <a:pt x="2968" y="708"/>
                  </a:lnTo>
                  <a:lnTo>
                    <a:pt x="2971" y="727"/>
                  </a:lnTo>
                  <a:lnTo>
                    <a:pt x="2973" y="747"/>
                  </a:lnTo>
                  <a:lnTo>
                    <a:pt x="2974" y="766"/>
                  </a:lnTo>
                  <a:lnTo>
                    <a:pt x="2974" y="786"/>
                  </a:lnTo>
                  <a:lnTo>
                    <a:pt x="2974" y="805"/>
                  </a:lnTo>
                  <a:lnTo>
                    <a:pt x="2973" y="824"/>
                  </a:lnTo>
                  <a:lnTo>
                    <a:pt x="2971" y="844"/>
                  </a:lnTo>
                  <a:lnTo>
                    <a:pt x="2968" y="863"/>
                  </a:lnTo>
                  <a:lnTo>
                    <a:pt x="2963" y="882"/>
                  </a:lnTo>
                  <a:lnTo>
                    <a:pt x="2959" y="901"/>
                  </a:lnTo>
                  <a:lnTo>
                    <a:pt x="2952" y="920"/>
                  </a:lnTo>
                  <a:lnTo>
                    <a:pt x="2945" y="938"/>
                  </a:lnTo>
                  <a:lnTo>
                    <a:pt x="2937" y="955"/>
                  </a:lnTo>
                  <a:lnTo>
                    <a:pt x="2928" y="973"/>
                  </a:lnTo>
                  <a:lnTo>
                    <a:pt x="2918" y="991"/>
                  </a:lnTo>
                  <a:lnTo>
                    <a:pt x="2908" y="1008"/>
                  </a:lnTo>
                  <a:lnTo>
                    <a:pt x="2896" y="1025"/>
                  </a:lnTo>
                  <a:lnTo>
                    <a:pt x="2884" y="1040"/>
                  </a:lnTo>
                  <a:lnTo>
                    <a:pt x="2870" y="1056"/>
                  </a:lnTo>
                  <a:lnTo>
                    <a:pt x="2856" y="1071"/>
                  </a:lnTo>
                  <a:lnTo>
                    <a:pt x="2743" y="1184"/>
                  </a:lnTo>
                  <a:lnTo>
                    <a:pt x="1550" y="2377"/>
                  </a:lnTo>
                  <a:lnTo>
                    <a:pt x="1543" y="2353"/>
                  </a:lnTo>
                  <a:lnTo>
                    <a:pt x="1535" y="2327"/>
                  </a:lnTo>
                  <a:lnTo>
                    <a:pt x="1527" y="2303"/>
                  </a:lnTo>
                  <a:lnTo>
                    <a:pt x="1518" y="2278"/>
                  </a:lnTo>
                  <a:lnTo>
                    <a:pt x="1508" y="2255"/>
                  </a:lnTo>
                  <a:lnTo>
                    <a:pt x="1497" y="2230"/>
                  </a:lnTo>
                  <a:lnTo>
                    <a:pt x="1485" y="2207"/>
                  </a:lnTo>
                  <a:lnTo>
                    <a:pt x="1473" y="2183"/>
                  </a:lnTo>
                  <a:lnTo>
                    <a:pt x="1459" y="2161"/>
                  </a:lnTo>
                  <a:lnTo>
                    <a:pt x="1446" y="2139"/>
                  </a:lnTo>
                  <a:lnTo>
                    <a:pt x="1430" y="2116"/>
                  </a:lnTo>
                  <a:lnTo>
                    <a:pt x="1415" y="2094"/>
                  </a:lnTo>
                  <a:lnTo>
                    <a:pt x="1398" y="2073"/>
                  </a:lnTo>
                  <a:lnTo>
                    <a:pt x="1380" y="2053"/>
                  </a:lnTo>
                  <a:lnTo>
                    <a:pt x="1362" y="2033"/>
                  </a:lnTo>
                  <a:lnTo>
                    <a:pt x="1343" y="2013"/>
                  </a:lnTo>
                  <a:lnTo>
                    <a:pt x="1323" y="1994"/>
                  </a:lnTo>
                  <a:lnTo>
                    <a:pt x="1303" y="1976"/>
                  </a:lnTo>
                  <a:lnTo>
                    <a:pt x="1283" y="1958"/>
                  </a:lnTo>
                  <a:lnTo>
                    <a:pt x="1262" y="1941"/>
                  </a:lnTo>
                  <a:lnTo>
                    <a:pt x="1241" y="1926"/>
                  </a:lnTo>
                  <a:lnTo>
                    <a:pt x="1218" y="1911"/>
                  </a:lnTo>
                  <a:lnTo>
                    <a:pt x="1196" y="1897"/>
                  </a:lnTo>
                  <a:lnTo>
                    <a:pt x="1174" y="1883"/>
                  </a:lnTo>
                  <a:lnTo>
                    <a:pt x="1151" y="1871"/>
                  </a:lnTo>
                  <a:lnTo>
                    <a:pt x="1128" y="1860"/>
                  </a:lnTo>
                  <a:lnTo>
                    <a:pt x="1105" y="1849"/>
                  </a:lnTo>
                  <a:lnTo>
                    <a:pt x="1080" y="1839"/>
                  </a:lnTo>
                  <a:lnTo>
                    <a:pt x="1057" y="1830"/>
                  </a:lnTo>
                  <a:lnTo>
                    <a:pt x="1032" y="1821"/>
                  </a:lnTo>
                  <a:lnTo>
                    <a:pt x="1008" y="1814"/>
                  </a:lnTo>
                  <a:lnTo>
                    <a:pt x="983" y="1808"/>
                  </a:lnTo>
                  <a:lnTo>
                    <a:pt x="2285" y="499"/>
                  </a:lnTo>
                  <a:close/>
                  <a:moveTo>
                    <a:pt x="1943" y="5409"/>
                  </a:moveTo>
                  <a:lnTo>
                    <a:pt x="1943" y="5409"/>
                  </a:lnTo>
                  <a:lnTo>
                    <a:pt x="1929" y="5423"/>
                  </a:lnTo>
                  <a:lnTo>
                    <a:pt x="1913" y="5437"/>
                  </a:lnTo>
                  <a:lnTo>
                    <a:pt x="1897" y="5449"/>
                  </a:lnTo>
                  <a:lnTo>
                    <a:pt x="1881" y="5461"/>
                  </a:lnTo>
                  <a:lnTo>
                    <a:pt x="1863" y="5471"/>
                  </a:lnTo>
                  <a:lnTo>
                    <a:pt x="1846" y="5481"/>
                  </a:lnTo>
                  <a:lnTo>
                    <a:pt x="1829" y="5490"/>
                  </a:lnTo>
                  <a:lnTo>
                    <a:pt x="1811" y="5498"/>
                  </a:lnTo>
                  <a:lnTo>
                    <a:pt x="1792" y="5505"/>
                  </a:lnTo>
                  <a:lnTo>
                    <a:pt x="1773" y="5510"/>
                  </a:lnTo>
                  <a:lnTo>
                    <a:pt x="1754" y="5516"/>
                  </a:lnTo>
                  <a:lnTo>
                    <a:pt x="1735" y="5521"/>
                  </a:lnTo>
                  <a:lnTo>
                    <a:pt x="1716" y="5523"/>
                  </a:lnTo>
                  <a:lnTo>
                    <a:pt x="1697" y="5526"/>
                  </a:lnTo>
                  <a:lnTo>
                    <a:pt x="1677" y="5527"/>
                  </a:lnTo>
                  <a:lnTo>
                    <a:pt x="1658" y="5527"/>
                  </a:lnTo>
                  <a:lnTo>
                    <a:pt x="1638" y="5527"/>
                  </a:lnTo>
                  <a:lnTo>
                    <a:pt x="1619" y="5526"/>
                  </a:lnTo>
                  <a:lnTo>
                    <a:pt x="1600" y="5523"/>
                  </a:lnTo>
                  <a:lnTo>
                    <a:pt x="1581" y="5521"/>
                  </a:lnTo>
                  <a:lnTo>
                    <a:pt x="1562" y="5516"/>
                  </a:lnTo>
                  <a:lnTo>
                    <a:pt x="1543" y="5510"/>
                  </a:lnTo>
                  <a:lnTo>
                    <a:pt x="1524" y="5505"/>
                  </a:lnTo>
                  <a:lnTo>
                    <a:pt x="1506" y="5498"/>
                  </a:lnTo>
                  <a:lnTo>
                    <a:pt x="1488" y="5490"/>
                  </a:lnTo>
                  <a:lnTo>
                    <a:pt x="1471" y="5481"/>
                  </a:lnTo>
                  <a:lnTo>
                    <a:pt x="1453" y="5471"/>
                  </a:lnTo>
                  <a:lnTo>
                    <a:pt x="1436" y="5461"/>
                  </a:lnTo>
                  <a:lnTo>
                    <a:pt x="1419" y="5449"/>
                  </a:lnTo>
                  <a:lnTo>
                    <a:pt x="1404" y="5437"/>
                  </a:lnTo>
                  <a:lnTo>
                    <a:pt x="1388" y="5423"/>
                  </a:lnTo>
                  <a:lnTo>
                    <a:pt x="1372" y="5409"/>
                  </a:lnTo>
                  <a:lnTo>
                    <a:pt x="1358" y="5394"/>
                  </a:lnTo>
                  <a:lnTo>
                    <a:pt x="1344" y="5378"/>
                  </a:lnTo>
                  <a:lnTo>
                    <a:pt x="1332" y="5362"/>
                  </a:lnTo>
                  <a:lnTo>
                    <a:pt x="1320" y="5345"/>
                  </a:lnTo>
                  <a:lnTo>
                    <a:pt x="1310" y="5329"/>
                  </a:lnTo>
                  <a:lnTo>
                    <a:pt x="1300" y="5311"/>
                  </a:lnTo>
                  <a:lnTo>
                    <a:pt x="1291" y="5293"/>
                  </a:lnTo>
                  <a:lnTo>
                    <a:pt x="1283" y="5275"/>
                  </a:lnTo>
                  <a:lnTo>
                    <a:pt x="1276" y="5257"/>
                  </a:lnTo>
                  <a:lnTo>
                    <a:pt x="1271" y="5238"/>
                  </a:lnTo>
                  <a:lnTo>
                    <a:pt x="1265" y="5219"/>
                  </a:lnTo>
                  <a:lnTo>
                    <a:pt x="1262" y="5200"/>
                  </a:lnTo>
                  <a:lnTo>
                    <a:pt x="1259" y="5181"/>
                  </a:lnTo>
                  <a:lnTo>
                    <a:pt x="1256" y="5162"/>
                  </a:lnTo>
                  <a:lnTo>
                    <a:pt x="1254" y="5142"/>
                  </a:lnTo>
                  <a:lnTo>
                    <a:pt x="1254" y="5123"/>
                  </a:lnTo>
                  <a:lnTo>
                    <a:pt x="1254" y="5103"/>
                  </a:lnTo>
                  <a:lnTo>
                    <a:pt x="1256" y="5084"/>
                  </a:lnTo>
                  <a:lnTo>
                    <a:pt x="1259" y="5065"/>
                  </a:lnTo>
                  <a:lnTo>
                    <a:pt x="1262" y="5045"/>
                  </a:lnTo>
                  <a:lnTo>
                    <a:pt x="1265" y="5026"/>
                  </a:lnTo>
                  <a:lnTo>
                    <a:pt x="1271" y="5009"/>
                  </a:lnTo>
                  <a:lnTo>
                    <a:pt x="1276" y="4990"/>
                  </a:lnTo>
                  <a:lnTo>
                    <a:pt x="1283" y="4971"/>
                  </a:lnTo>
                  <a:lnTo>
                    <a:pt x="1291" y="4953"/>
                  </a:lnTo>
                  <a:lnTo>
                    <a:pt x="1300" y="4935"/>
                  </a:lnTo>
                  <a:lnTo>
                    <a:pt x="1310" y="4918"/>
                  </a:lnTo>
                  <a:lnTo>
                    <a:pt x="1320" y="4902"/>
                  </a:lnTo>
                  <a:lnTo>
                    <a:pt x="1332" y="4885"/>
                  </a:lnTo>
                  <a:lnTo>
                    <a:pt x="1344" y="4868"/>
                  </a:lnTo>
                  <a:lnTo>
                    <a:pt x="1358" y="4852"/>
                  </a:lnTo>
                  <a:lnTo>
                    <a:pt x="1372" y="4838"/>
                  </a:lnTo>
                  <a:lnTo>
                    <a:pt x="1658" y="4551"/>
                  </a:lnTo>
                  <a:lnTo>
                    <a:pt x="1762" y="4655"/>
                  </a:lnTo>
                  <a:lnTo>
                    <a:pt x="1945" y="4838"/>
                  </a:lnTo>
                  <a:lnTo>
                    <a:pt x="1958" y="4852"/>
                  </a:lnTo>
                  <a:lnTo>
                    <a:pt x="1972" y="4868"/>
                  </a:lnTo>
                  <a:lnTo>
                    <a:pt x="1985" y="4885"/>
                  </a:lnTo>
                  <a:lnTo>
                    <a:pt x="1996" y="4902"/>
                  </a:lnTo>
                  <a:lnTo>
                    <a:pt x="2007" y="4918"/>
                  </a:lnTo>
                  <a:lnTo>
                    <a:pt x="2016" y="4935"/>
                  </a:lnTo>
                  <a:lnTo>
                    <a:pt x="2025" y="4953"/>
                  </a:lnTo>
                  <a:lnTo>
                    <a:pt x="2033" y="4972"/>
                  </a:lnTo>
                  <a:lnTo>
                    <a:pt x="2039" y="4990"/>
                  </a:lnTo>
                  <a:lnTo>
                    <a:pt x="2046" y="5009"/>
                  </a:lnTo>
                  <a:lnTo>
                    <a:pt x="2051" y="5026"/>
                  </a:lnTo>
                  <a:lnTo>
                    <a:pt x="2055" y="5046"/>
                  </a:lnTo>
                  <a:lnTo>
                    <a:pt x="2058" y="5065"/>
                  </a:lnTo>
                  <a:lnTo>
                    <a:pt x="2061" y="5084"/>
                  </a:lnTo>
                  <a:lnTo>
                    <a:pt x="2062" y="5103"/>
                  </a:lnTo>
                  <a:lnTo>
                    <a:pt x="2063" y="5123"/>
                  </a:lnTo>
                  <a:lnTo>
                    <a:pt x="2062" y="5142"/>
                  </a:lnTo>
                  <a:lnTo>
                    <a:pt x="2061" y="5162"/>
                  </a:lnTo>
                  <a:lnTo>
                    <a:pt x="2058" y="5181"/>
                  </a:lnTo>
                  <a:lnTo>
                    <a:pt x="2055" y="5200"/>
                  </a:lnTo>
                  <a:lnTo>
                    <a:pt x="2051" y="5219"/>
                  </a:lnTo>
                  <a:lnTo>
                    <a:pt x="2046" y="5238"/>
                  </a:lnTo>
                  <a:lnTo>
                    <a:pt x="2039" y="5257"/>
                  </a:lnTo>
                  <a:lnTo>
                    <a:pt x="2033" y="5275"/>
                  </a:lnTo>
                  <a:lnTo>
                    <a:pt x="2025" y="5293"/>
                  </a:lnTo>
                  <a:lnTo>
                    <a:pt x="2016" y="5311"/>
                  </a:lnTo>
                  <a:lnTo>
                    <a:pt x="2007" y="5329"/>
                  </a:lnTo>
                  <a:lnTo>
                    <a:pt x="1996" y="5345"/>
                  </a:lnTo>
                  <a:lnTo>
                    <a:pt x="1985" y="5362"/>
                  </a:lnTo>
                  <a:lnTo>
                    <a:pt x="1971" y="5378"/>
                  </a:lnTo>
                  <a:lnTo>
                    <a:pt x="1958" y="5393"/>
                  </a:lnTo>
                  <a:lnTo>
                    <a:pt x="1943" y="5409"/>
                  </a:lnTo>
                  <a:close/>
                  <a:moveTo>
                    <a:pt x="3727" y="3626"/>
                  </a:moveTo>
                  <a:lnTo>
                    <a:pt x="2420" y="4933"/>
                  </a:lnTo>
                  <a:lnTo>
                    <a:pt x="2414" y="4908"/>
                  </a:lnTo>
                  <a:lnTo>
                    <a:pt x="2406" y="4883"/>
                  </a:lnTo>
                  <a:lnTo>
                    <a:pt x="2397" y="4858"/>
                  </a:lnTo>
                  <a:lnTo>
                    <a:pt x="2389" y="4833"/>
                  </a:lnTo>
                  <a:lnTo>
                    <a:pt x="2379" y="4810"/>
                  </a:lnTo>
                  <a:lnTo>
                    <a:pt x="2368" y="4786"/>
                  </a:lnTo>
                  <a:lnTo>
                    <a:pt x="2356" y="4762"/>
                  </a:lnTo>
                  <a:lnTo>
                    <a:pt x="2344" y="4739"/>
                  </a:lnTo>
                  <a:lnTo>
                    <a:pt x="2331" y="4716"/>
                  </a:lnTo>
                  <a:lnTo>
                    <a:pt x="2316" y="4693"/>
                  </a:lnTo>
                  <a:lnTo>
                    <a:pt x="2302" y="4672"/>
                  </a:lnTo>
                  <a:lnTo>
                    <a:pt x="2286" y="4649"/>
                  </a:lnTo>
                  <a:lnTo>
                    <a:pt x="2269" y="4628"/>
                  </a:lnTo>
                  <a:lnTo>
                    <a:pt x="2251" y="4607"/>
                  </a:lnTo>
                  <a:lnTo>
                    <a:pt x="2234" y="4587"/>
                  </a:lnTo>
                  <a:lnTo>
                    <a:pt x="2215" y="4567"/>
                  </a:lnTo>
                  <a:lnTo>
                    <a:pt x="2032" y="4385"/>
                  </a:lnTo>
                  <a:lnTo>
                    <a:pt x="501" y="2855"/>
                  </a:lnTo>
                  <a:lnTo>
                    <a:pt x="487" y="2839"/>
                  </a:lnTo>
                  <a:lnTo>
                    <a:pt x="473" y="2824"/>
                  </a:lnTo>
                  <a:lnTo>
                    <a:pt x="461" y="2807"/>
                  </a:lnTo>
                  <a:lnTo>
                    <a:pt x="449" y="2791"/>
                  </a:lnTo>
                  <a:lnTo>
                    <a:pt x="439" y="2773"/>
                  </a:lnTo>
                  <a:lnTo>
                    <a:pt x="429" y="2757"/>
                  </a:lnTo>
                  <a:lnTo>
                    <a:pt x="420" y="2739"/>
                  </a:lnTo>
                  <a:lnTo>
                    <a:pt x="412" y="2721"/>
                  </a:lnTo>
                  <a:lnTo>
                    <a:pt x="405" y="2702"/>
                  </a:lnTo>
                  <a:lnTo>
                    <a:pt x="400" y="2684"/>
                  </a:lnTo>
                  <a:lnTo>
                    <a:pt x="394" y="2665"/>
                  </a:lnTo>
                  <a:lnTo>
                    <a:pt x="391" y="2646"/>
                  </a:lnTo>
                  <a:lnTo>
                    <a:pt x="387" y="2627"/>
                  </a:lnTo>
                  <a:lnTo>
                    <a:pt x="385" y="2607"/>
                  </a:lnTo>
                  <a:lnTo>
                    <a:pt x="383" y="2588"/>
                  </a:lnTo>
                  <a:lnTo>
                    <a:pt x="383" y="2569"/>
                  </a:lnTo>
                  <a:lnTo>
                    <a:pt x="383" y="2549"/>
                  </a:lnTo>
                  <a:lnTo>
                    <a:pt x="385" y="2530"/>
                  </a:lnTo>
                  <a:lnTo>
                    <a:pt x="387" y="2510"/>
                  </a:lnTo>
                  <a:lnTo>
                    <a:pt x="391" y="2491"/>
                  </a:lnTo>
                  <a:lnTo>
                    <a:pt x="394" y="2472"/>
                  </a:lnTo>
                  <a:lnTo>
                    <a:pt x="400" y="2453"/>
                  </a:lnTo>
                  <a:lnTo>
                    <a:pt x="405" y="2434"/>
                  </a:lnTo>
                  <a:lnTo>
                    <a:pt x="412" y="2416"/>
                  </a:lnTo>
                  <a:lnTo>
                    <a:pt x="420" y="2399"/>
                  </a:lnTo>
                  <a:lnTo>
                    <a:pt x="429" y="2381"/>
                  </a:lnTo>
                  <a:lnTo>
                    <a:pt x="439" y="2363"/>
                  </a:lnTo>
                  <a:lnTo>
                    <a:pt x="449" y="2346"/>
                  </a:lnTo>
                  <a:lnTo>
                    <a:pt x="461" y="2329"/>
                  </a:lnTo>
                  <a:lnTo>
                    <a:pt x="473" y="2314"/>
                  </a:lnTo>
                  <a:lnTo>
                    <a:pt x="487" y="2298"/>
                  </a:lnTo>
                  <a:lnTo>
                    <a:pt x="501" y="2283"/>
                  </a:lnTo>
                  <a:lnTo>
                    <a:pt x="517" y="2268"/>
                  </a:lnTo>
                  <a:lnTo>
                    <a:pt x="532" y="2255"/>
                  </a:lnTo>
                  <a:lnTo>
                    <a:pt x="548" y="2242"/>
                  </a:lnTo>
                  <a:lnTo>
                    <a:pt x="565" y="2231"/>
                  </a:lnTo>
                  <a:lnTo>
                    <a:pt x="581" y="2220"/>
                  </a:lnTo>
                  <a:lnTo>
                    <a:pt x="599" y="2210"/>
                  </a:lnTo>
                  <a:lnTo>
                    <a:pt x="617" y="2202"/>
                  </a:lnTo>
                  <a:lnTo>
                    <a:pt x="635" y="2195"/>
                  </a:lnTo>
                  <a:lnTo>
                    <a:pt x="653" y="2187"/>
                  </a:lnTo>
                  <a:lnTo>
                    <a:pt x="672" y="2181"/>
                  </a:lnTo>
                  <a:lnTo>
                    <a:pt x="691" y="2176"/>
                  </a:lnTo>
                  <a:lnTo>
                    <a:pt x="710" y="2172"/>
                  </a:lnTo>
                  <a:lnTo>
                    <a:pt x="729" y="2169"/>
                  </a:lnTo>
                  <a:lnTo>
                    <a:pt x="748" y="2167"/>
                  </a:lnTo>
                  <a:lnTo>
                    <a:pt x="768" y="2164"/>
                  </a:lnTo>
                  <a:lnTo>
                    <a:pt x="787" y="2164"/>
                  </a:lnTo>
                  <a:lnTo>
                    <a:pt x="807" y="2164"/>
                  </a:lnTo>
                  <a:lnTo>
                    <a:pt x="826" y="2167"/>
                  </a:lnTo>
                  <a:lnTo>
                    <a:pt x="845" y="2169"/>
                  </a:lnTo>
                  <a:lnTo>
                    <a:pt x="865" y="2172"/>
                  </a:lnTo>
                  <a:lnTo>
                    <a:pt x="884" y="2176"/>
                  </a:lnTo>
                  <a:lnTo>
                    <a:pt x="903" y="2181"/>
                  </a:lnTo>
                  <a:lnTo>
                    <a:pt x="921" y="2187"/>
                  </a:lnTo>
                  <a:lnTo>
                    <a:pt x="940" y="2193"/>
                  </a:lnTo>
                  <a:lnTo>
                    <a:pt x="957" y="2202"/>
                  </a:lnTo>
                  <a:lnTo>
                    <a:pt x="975" y="2210"/>
                  </a:lnTo>
                  <a:lnTo>
                    <a:pt x="992" y="2220"/>
                  </a:lnTo>
                  <a:lnTo>
                    <a:pt x="1010" y="2231"/>
                  </a:lnTo>
                  <a:lnTo>
                    <a:pt x="1025" y="2242"/>
                  </a:lnTo>
                  <a:lnTo>
                    <a:pt x="1042" y="2255"/>
                  </a:lnTo>
                  <a:lnTo>
                    <a:pt x="1058" y="2268"/>
                  </a:lnTo>
                  <a:lnTo>
                    <a:pt x="1073" y="2283"/>
                  </a:lnTo>
                  <a:lnTo>
                    <a:pt x="1087" y="2298"/>
                  </a:lnTo>
                  <a:lnTo>
                    <a:pt x="1100" y="2314"/>
                  </a:lnTo>
                  <a:lnTo>
                    <a:pt x="1114" y="2329"/>
                  </a:lnTo>
                  <a:lnTo>
                    <a:pt x="1125" y="2346"/>
                  </a:lnTo>
                  <a:lnTo>
                    <a:pt x="1136" y="2363"/>
                  </a:lnTo>
                  <a:lnTo>
                    <a:pt x="1145" y="2381"/>
                  </a:lnTo>
                  <a:lnTo>
                    <a:pt x="1154" y="2399"/>
                  </a:lnTo>
                  <a:lnTo>
                    <a:pt x="1162" y="2416"/>
                  </a:lnTo>
                  <a:lnTo>
                    <a:pt x="1168" y="2434"/>
                  </a:lnTo>
                  <a:lnTo>
                    <a:pt x="1175" y="2453"/>
                  </a:lnTo>
                  <a:lnTo>
                    <a:pt x="1179" y="2472"/>
                  </a:lnTo>
                  <a:lnTo>
                    <a:pt x="1184" y="2491"/>
                  </a:lnTo>
                  <a:lnTo>
                    <a:pt x="1187" y="2510"/>
                  </a:lnTo>
                  <a:lnTo>
                    <a:pt x="1189" y="2530"/>
                  </a:lnTo>
                  <a:lnTo>
                    <a:pt x="1191" y="2549"/>
                  </a:lnTo>
                  <a:lnTo>
                    <a:pt x="1192" y="2569"/>
                  </a:lnTo>
                  <a:lnTo>
                    <a:pt x="1191" y="2588"/>
                  </a:lnTo>
                  <a:lnTo>
                    <a:pt x="1189" y="2607"/>
                  </a:lnTo>
                  <a:lnTo>
                    <a:pt x="1187" y="2627"/>
                  </a:lnTo>
                  <a:lnTo>
                    <a:pt x="1184" y="2646"/>
                  </a:lnTo>
                  <a:lnTo>
                    <a:pt x="1179" y="2665"/>
                  </a:lnTo>
                  <a:lnTo>
                    <a:pt x="1175" y="2684"/>
                  </a:lnTo>
                  <a:lnTo>
                    <a:pt x="1168" y="2702"/>
                  </a:lnTo>
                  <a:lnTo>
                    <a:pt x="1162" y="2721"/>
                  </a:lnTo>
                  <a:lnTo>
                    <a:pt x="1154" y="2739"/>
                  </a:lnTo>
                  <a:lnTo>
                    <a:pt x="1145" y="2757"/>
                  </a:lnTo>
                  <a:lnTo>
                    <a:pt x="1136" y="2773"/>
                  </a:lnTo>
                  <a:lnTo>
                    <a:pt x="1125" y="2791"/>
                  </a:lnTo>
                  <a:lnTo>
                    <a:pt x="1114" y="2808"/>
                  </a:lnTo>
                  <a:lnTo>
                    <a:pt x="1100" y="2824"/>
                  </a:lnTo>
                  <a:lnTo>
                    <a:pt x="1087" y="2839"/>
                  </a:lnTo>
                  <a:lnTo>
                    <a:pt x="1073" y="2855"/>
                  </a:lnTo>
                  <a:lnTo>
                    <a:pt x="1343" y="3125"/>
                  </a:lnTo>
                  <a:lnTo>
                    <a:pt x="2570" y="1898"/>
                  </a:lnTo>
                  <a:lnTo>
                    <a:pt x="3545" y="2872"/>
                  </a:lnTo>
                  <a:lnTo>
                    <a:pt x="3727" y="3054"/>
                  </a:lnTo>
                  <a:lnTo>
                    <a:pt x="3742" y="3069"/>
                  </a:lnTo>
                  <a:lnTo>
                    <a:pt x="3755" y="3086"/>
                  </a:lnTo>
                  <a:lnTo>
                    <a:pt x="3768" y="3101"/>
                  </a:lnTo>
                  <a:lnTo>
                    <a:pt x="3780" y="3118"/>
                  </a:lnTo>
                  <a:lnTo>
                    <a:pt x="3790" y="3135"/>
                  </a:lnTo>
                  <a:lnTo>
                    <a:pt x="3800" y="3153"/>
                  </a:lnTo>
                  <a:lnTo>
                    <a:pt x="3809" y="3169"/>
                  </a:lnTo>
                  <a:lnTo>
                    <a:pt x="3816" y="3188"/>
                  </a:lnTo>
                  <a:lnTo>
                    <a:pt x="3823" y="3206"/>
                  </a:lnTo>
                  <a:lnTo>
                    <a:pt x="3830" y="3225"/>
                  </a:lnTo>
                  <a:lnTo>
                    <a:pt x="3834" y="3244"/>
                  </a:lnTo>
                  <a:lnTo>
                    <a:pt x="3839" y="3263"/>
                  </a:lnTo>
                  <a:lnTo>
                    <a:pt x="3842" y="3282"/>
                  </a:lnTo>
                  <a:lnTo>
                    <a:pt x="3844" y="3301"/>
                  </a:lnTo>
                  <a:lnTo>
                    <a:pt x="3845" y="3321"/>
                  </a:lnTo>
                  <a:lnTo>
                    <a:pt x="3845" y="3340"/>
                  </a:lnTo>
                  <a:lnTo>
                    <a:pt x="3845" y="3359"/>
                  </a:lnTo>
                  <a:lnTo>
                    <a:pt x="3844" y="3379"/>
                  </a:lnTo>
                  <a:lnTo>
                    <a:pt x="3842" y="3398"/>
                  </a:lnTo>
                  <a:lnTo>
                    <a:pt x="3839" y="3417"/>
                  </a:lnTo>
                  <a:lnTo>
                    <a:pt x="3834" y="3436"/>
                  </a:lnTo>
                  <a:lnTo>
                    <a:pt x="3830" y="3455"/>
                  </a:lnTo>
                  <a:lnTo>
                    <a:pt x="3823" y="3474"/>
                  </a:lnTo>
                  <a:lnTo>
                    <a:pt x="3816" y="3492"/>
                  </a:lnTo>
                  <a:lnTo>
                    <a:pt x="3809" y="3511"/>
                  </a:lnTo>
                  <a:lnTo>
                    <a:pt x="3800" y="3528"/>
                  </a:lnTo>
                  <a:lnTo>
                    <a:pt x="3790" y="3545"/>
                  </a:lnTo>
                  <a:lnTo>
                    <a:pt x="3780" y="3562"/>
                  </a:lnTo>
                  <a:lnTo>
                    <a:pt x="3768" y="3579"/>
                  </a:lnTo>
                  <a:lnTo>
                    <a:pt x="3755" y="3595"/>
                  </a:lnTo>
                  <a:lnTo>
                    <a:pt x="3742" y="3611"/>
                  </a:lnTo>
                  <a:lnTo>
                    <a:pt x="3727" y="3626"/>
                  </a:lnTo>
                  <a:close/>
                  <a:moveTo>
                    <a:pt x="2480" y="2235"/>
                  </a:moveTo>
                  <a:lnTo>
                    <a:pt x="1460" y="3254"/>
                  </a:lnTo>
                  <a:lnTo>
                    <a:pt x="1730" y="3524"/>
                  </a:lnTo>
                  <a:lnTo>
                    <a:pt x="2750" y="2505"/>
                  </a:lnTo>
                  <a:lnTo>
                    <a:pt x="2480" y="2235"/>
                  </a:lnTo>
                  <a:close/>
                  <a:moveTo>
                    <a:pt x="2887" y="2643"/>
                  </a:moveTo>
                  <a:lnTo>
                    <a:pt x="1868" y="3662"/>
                  </a:lnTo>
                  <a:lnTo>
                    <a:pt x="2139" y="3932"/>
                  </a:lnTo>
                  <a:lnTo>
                    <a:pt x="3157" y="2913"/>
                  </a:lnTo>
                  <a:lnTo>
                    <a:pt x="2887" y="2643"/>
                  </a:lnTo>
                  <a:close/>
                  <a:moveTo>
                    <a:pt x="2276" y="4069"/>
                  </a:moveTo>
                  <a:lnTo>
                    <a:pt x="2546" y="4340"/>
                  </a:lnTo>
                  <a:lnTo>
                    <a:pt x="3565" y="3321"/>
                  </a:lnTo>
                  <a:lnTo>
                    <a:pt x="3295" y="3050"/>
                  </a:lnTo>
                  <a:lnTo>
                    <a:pt x="2276" y="406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lIns="110754" tIns="55377" rIns="110754" bIns="55377"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157" name="组合 156"/>
          <p:cNvGrpSpPr/>
          <p:nvPr/>
        </p:nvGrpSpPr>
        <p:grpSpPr>
          <a:xfrm>
            <a:off x="4867569" y="2920832"/>
            <a:ext cx="6018846" cy="541020"/>
            <a:chOff x="4597712" y="1584494"/>
            <a:chExt cx="5699829" cy="511214"/>
          </a:xfrm>
        </p:grpSpPr>
        <p:sp>
          <p:nvSpPr>
            <p:cNvPr id="158" name="Freeform 5"/>
            <p:cNvSpPr/>
            <p:nvPr/>
          </p:nvSpPr>
          <p:spPr bwMode="auto">
            <a:xfrm>
              <a:off x="4597712" y="1584494"/>
              <a:ext cx="5699829" cy="511214"/>
            </a:xfrm>
            <a:custGeom>
              <a:avLst/>
              <a:gdLst>
                <a:gd name="T0" fmla="*/ 12255 w 12769"/>
                <a:gd name="T1" fmla="*/ 31 h 1159"/>
                <a:gd name="T2" fmla="*/ 12727 w 12769"/>
                <a:gd name="T3" fmla="*/ 503 h 1159"/>
                <a:gd name="T4" fmla="*/ 12727 w 12769"/>
                <a:gd name="T5" fmla="*/ 656 h 1159"/>
                <a:gd name="T6" fmla="*/ 12255 w 12769"/>
                <a:gd name="T7" fmla="*/ 1128 h 1159"/>
                <a:gd name="T8" fmla="*/ 12180 w 12769"/>
                <a:gd name="T9" fmla="*/ 1159 h 1159"/>
                <a:gd name="T10" fmla="*/ 591 w 12769"/>
                <a:gd name="T11" fmla="*/ 1159 h 1159"/>
                <a:gd name="T12" fmla="*/ 514 w 12769"/>
                <a:gd name="T13" fmla="*/ 1128 h 1159"/>
                <a:gd name="T14" fmla="*/ 42 w 12769"/>
                <a:gd name="T15" fmla="*/ 656 h 1159"/>
                <a:gd name="T16" fmla="*/ 42 w 12769"/>
                <a:gd name="T17" fmla="*/ 503 h 1159"/>
                <a:gd name="T18" fmla="*/ 514 w 12769"/>
                <a:gd name="T19" fmla="*/ 31 h 1159"/>
                <a:gd name="T20" fmla="*/ 591 w 12769"/>
                <a:gd name="T21" fmla="*/ 0 h 1159"/>
                <a:gd name="T22" fmla="*/ 12178 w 12769"/>
                <a:gd name="T23" fmla="*/ 0 h 1159"/>
                <a:gd name="T24" fmla="*/ 12255 w 12769"/>
                <a:gd name="T25" fmla="*/ 31 h 1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769" h="1159">
                  <a:moveTo>
                    <a:pt x="12255" y="31"/>
                  </a:moveTo>
                  <a:lnTo>
                    <a:pt x="12727" y="503"/>
                  </a:lnTo>
                  <a:cubicBezTo>
                    <a:pt x="12769" y="545"/>
                    <a:pt x="12769" y="614"/>
                    <a:pt x="12727" y="656"/>
                  </a:cubicBezTo>
                  <a:lnTo>
                    <a:pt x="12255" y="1128"/>
                  </a:lnTo>
                  <a:cubicBezTo>
                    <a:pt x="12235" y="1148"/>
                    <a:pt x="12208" y="1159"/>
                    <a:pt x="12180" y="1159"/>
                  </a:cubicBezTo>
                  <a:lnTo>
                    <a:pt x="591" y="1159"/>
                  </a:lnTo>
                  <a:cubicBezTo>
                    <a:pt x="563" y="1159"/>
                    <a:pt x="535" y="1149"/>
                    <a:pt x="514" y="1128"/>
                  </a:cubicBezTo>
                  <a:lnTo>
                    <a:pt x="42" y="656"/>
                  </a:lnTo>
                  <a:cubicBezTo>
                    <a:pt x="0" y="614"/>
                    <a:pt x="0" y="545"/>
                    <a:pt x="42" y="503"/>
                  </a:cubicBezTo>
                  <a:lnTo>
                    <a:pt x="514" y="31"/>
                  </a:lnTo>
                  <a:cubicBezTo>
                    <a:pt x="535" y="10"/>
                    <a:pt x="563" y="0"/>
                    <a:pt x="591" y="0"/>
                  </a:cubicBezTo>
                  <a:lnTo>
                    <a:pt x="12178" y="0"/>
                  </a:lnTo>
                  <a:cubicBezTo>
                    <a:pt x="12207" y="0"/>
                    <a:pt x="12235" y="11"/>
                    <a:pt x="12255" y="3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 cap="flat">
              <a:noFill/>
              <a:prstDash val="solid"/>
              <a:miter lim="800000"/>
            </a:ln>
          </p:spPr>
          <p:txBody>
            <a:bodyPr vert="horz" wrap="square" lIns="110754" tIns="55377" rIns="110754" bIns="55377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9" name="TextBox 48"/>
            <p:cNvSpPr txBox="1"/>
            <p:nvPr/>
          </p:nvSpPr>
          <p:spPr>
            <a:xfrm>
              <a:off x="5533483" y="1665608"/>
              <a:ext cx="3686604" cy="36352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>
                <a:defRPr sz="2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en-US" altLang="zh-CN" sz="2500" b="1" dirty="0">
                  <a:solidFill>
                    <a:schemeClr val="bg1">
                      <a:lumMod val="95000"/>
                    </a:schemeClr>
                  </a:solidFill>
                </a:rPr>
                <a:t>Python</a:t>
              </a:r>
              <a:r>
                <a:rPr lang="zh-CN" altLang="en-US" sz="2500" b="1" dirty="0">
                  <a:solidFill>
                    <a:schemeClr val="bg1">
                      <a:lumMod val="95000"/>
                    </a:schemeClr>
                  </a:solidFill>
                </a:rPr>
                <a:t>程序设计入门</a:t>
              </a:r>
              <a:endParaRPr lang="zh-CN" altLang="en-US" sz="2500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60" name="Freeform 6"/>
            <p:cNvSpPr/>
            <p:nvPr/>
          </p:nvSpPr>
          <p:spPr bwMode="auto">
            <a:xfrm>
              <a:off x="4645597" y="1629495"/>
              <a:ext cx="456082" cy="421211"/>
            </a:xfrm>
            <a:custGeom>
              <a:avLst/>
              <a:gdLst>
                <a:gd name="T0" fmla="*/ 563 w 956"/>
                <a:gd name="T1" fmla="*/ 46 h 956"/>
                <a:gd name="T2" fmla="*/ 910 w 956"/>
                <a:gd name="T3" fmla="*/ 393 h 956"/>
                <a:gd name="T4" fmla="*/ 910 w 956"/>
                <a:gd name="T5" fmla="*/ 563 h 956"/>
                <a:gd name="T6" fmla="*/ 563 w 956"/>
                <a:gd name="T7" fmla="*/ 909 h 956"/>
                <a:gd name="T8" fmla="*/ 393 w 956"/>
                <a:gd name="T9" fmla="*/ 909 h 956"/>
                <a:gd name="T10" fmla="*/ 47 w 956"/>
                <a:gd name="T11" fmla="*/ 563 h 956"/>
                <a:gd name="T12" fmla="*/ 47 w 956"/>
                <a:gd name="T13" fmla="*/ 393 h 956"/>
                <a:gd name="T14" fmla="*/ 393 w 956"/>
                <a:gd name="T15" fmla="*/ 46 h 956"/>
                <a:gd name="T16" fmla="*/ 563 w 956"/>
                <a:gd name="T17" fmla="*/ 46 h 9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6" h="956">
                  <a:moveTo>
                    <a:pt x="563" y="46"/>
                  </a:moveTo>
                  <a:lnTo>
                    <a:pt x="910" y="393"/>
                  </a:lnTo>
                  <a:cubicBezTo>
                    <a:pt x="956" y="439"/>
                    <a:pt x="956" y="516"/>
                    <a:pt x="910" y="563"/>
                  </a:cubicBezTo>
                  <a:lnTo>
                    <a:pt x="563" y="909"/>
                  </a:lnTo>
                  <a:cubicBezTo>
                    <a:pt x="517" y="956"/>
                    <a:pt x="440" y="956"/>
                    <a:pt x="393" y="909"/>
                  </a:cubicBezTo>
                  <a:lnTo>
                    <a:pt x="47" y="563"/>
                  </a:lnTo>
                  <a:cubicBezTo>
                    <a:pt x="0" y="516"/>
                    <a:pt x="0" y="439"/>
                    <a:pt x="47" y="393"/>
                  </a:cubicBezTo>
                  <a:lnTo>
                    <a:pt x="393" y="46"/>
                  </a:lnTo>
                  <a:cubicBezTo>
                    <a:pt x="440" y="0"/>
                    <a:pt x="517" y="0"/>
                    <a:pt x="563" y="4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 cap="flat">
              <a:noFill/>
              <a:prstDash val="solid"/>
              <a:miter lim="800000"/>
            </a:ln>
          </p:spPr>
          <p:txBody>
            <a:bodyPr vert="horz" wrap="square" lIns="110754" tIns="55377" rIns="110754" bIns="55377" numCol="1" anchor="t" anchorCtr="0" compatLnSpc="1"/>
            <a:lstStyle/>
            <a:p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61" name="TextBox 50"/>
            <p:cNvSpPr txBox="1"/>
            <p:nvPr/>
          </p:nvSpPr>
          <p:spPr>
            <a:xfrm>
              <a:off x="4793852" y="1700506"/>
              <a:ext cx="150682" cy="2923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2" name="KSO_Shape"/>
            <p:cNvSpPr/>
            <p:nvPr/>
          </p:nvSpPr>
          <p:spPr bwMode="auto">
            <a:xfrm>
              <a:off x="9615639" y="1670049"/>
              <a:ext cx="286351" cy="360384"/>
            </a:xfrm>
            <a:custGeom>
              <a:avLst/>
              <a:gdLst>
                <a:gd name="T0" fmla="*/ 2147483646 w 4228"/>
                <a:gd name="T1" fmla="*/ 2147483646 h 5910"/>
                <a:gd name="T2" fmla="*/ 2147483646 w 4228"/>
                <a:gd name="T3" fmla="*/ 2147483646 h 5910"/>
                <a:gd name="T4" fmla="*/ 2147483646 w 4228"/>
                <a:gd name="T5" fmla="*/ 2147483646 h 5910"/>
                <a:gd name="T6" fmla="*/ 2147483646 w 4228"/>
                <a:gd name="T7" fmla="*/ 2147483646 h 5910"/>
                <a:gd name="T8" fmla="*/ 2147483646 w 4228"/>
                <a:gd name="T9" fmla="*/ 736754076 h 5910"/>
                <a:gd name="T10" fmla="*/ 2147483646 w 4228"/>
                <a:gd name="T11" fmla="*/ 468900117 h 5910"/>
                <a:gd name="T12" fmla="*/ 2147483646 w 4228"/>
                <a:gd name="T13" fmla="*/ 2147483646 h 5910"/>
                <a:gd name="T14" fmla="*/ 2147483646 w 4228"/>
                <a:gd name="T15" fmla="*/ 2147483646 h 5910"/>
                <a:gd name="T16" fmla="*/ 769768890 w 4228"/>
                <a:gd name="T17" fmla="*/ 2147483646 h 5910"/>
                <a:gd name="T18" fmla="*/ 502005176 w 4228"/>
                <a:gd name="T19" fmla="*/ 2147483646 h 5910"/>
                <a:gd name="T20" fmla="*/ 2147483646 w 4228"/>
                <a:gd name="T21" fmla="*/ 2147483646 h 5910"/>
                <a:gd name="T22" fmla="*/ 2147483646 w 4228"/>
                <a:gd name="T23" fmla="*/ 2147483646 h 5910"/>
                <a:gd name="T24" fmla="*/ 2147483646 w 4228"/>
                <a:gd name="T25" fmla="*/ 2147483646 h 5910"/>
                <a:gd name="T26" fmla="*/ 2147483646 w 4228"/>
                <a:gd name="T27" fmla="*/ 2147483646 h 5910"/>
                <a:gd name="T28" fmla="*/ 2147483646 w 4228"/>
                <a:gd name="T29" fmla="*/ 2147483646 h 5910"/>
                <a:gd name="T30" fmla="*/ 2147483646 w 4228"/>
                <a:gd name="T31" fmla="*/ 2147483646 h 5910"/>
                <a:gd name="T32" fmla="*/ 2147483646 w 4228"/>
                <a:gd name="T33" fmla="*/ 2147483646 h 5910"/>
                <a:gd name="T34" fmla="*/ 2147483646 w 4228"/>
                <a:gd name="T35" fmla="*/ 2147483646 h 5910"/>
                <a:gd name="T36" fmla="*/ 2147483646 w 4228"/>
                <a:gd name="T37" fmla="*/ 2147483646 h 5910"/>
                <a:gd name="T38" fmla="*/ 2147483646 w 4228"/>
                <a:gd name="T39" fmla="*/ 2147483646 h 5910"/>
                <a:gd name="T40" fmla="*/ 2147483646 w 4228"/>
                <a:gd name="T41" fmla="*/ 2147483646 h 5910"/>
                <a:gd name="T42" fmla="*/ 2147483646 w 4228"/>
                <a:gd name="T43" fmla="*/ 2147483646 h 5910"/>
                <a:gd name="T44" fmla="*/ 2147483646 w 4228"/>
                <a:gd name="T45" fmla="*/ 2147483646 h 5910"/>
                <a:gd name="T46" fmla="*/ 2147483646 w 4228"/>
                <a:gd name="T47" fmla="*/ 2147483646 h 5910"/>
                <a:gd name="T48" fmla="*/ 2147483646 w 4228"/>
                <a:gd name="T49" fmla="*/ 2147483646 h 5910"/>
                <a:gd name="T50" fmla="*/ 2147483646 w 4228"/>
                <a:gd name="T51" fmla="*/ 2147483646 h 5910"/>
                <a:gd name="T52" fmla="*/ 2147483646 w 4228"/>
                <a:gd name="T53" fmla="*/ 2147483646 h 5910"/>
                <a:gd name="T54" fmla="*/ 2147483646 w 4228"/>
                <a:gd name="T55" fmla="*/ 2147483646 h 5910"/>
                <a:gd name="T56" fmla="*/ 2147483646 w 4228"/>
                <a:gd name="T57" fmla="*/ 2147483646 h 5910"/>
                <a:gd name="T58" fmla="*/ 2147483646 w 4228"/>
                <a:gd name="T59" fmla="*/ 2147483646 h 5910"/>
                <a:gd name="T60" fmla="*/ 2147483646 w 4228"/>
                <a:gd name="T61" fmla="*/ 2147483646 h 5910"/>
                <a:gd name="T62" fmla="*/ 2147483646 w 4228"/>
                <a:gd name="T63" fmla="*/ 2147483646 h 5910"/>
                <a:gd name="T64" fmla="*/ 2147483646 w 4228"/>
                <a:gd name="T65" fmla="*/ 2147483646 h 5910"/>
                <a:gd name="T66" fmla="*/ 2147483646 w 4228"/>
                <a:gd name="T67" fmla="*/ 2147483646 h 5910"/>
                <a:gd name="T68" fmla="*/ 2147483646 w 4228"/>
                <a:gd name="T69" fmla="*/ 2147483646 h 5910"/>
                <a:gd name="T70" fmla="*/ 2147483646 w 4228"/>
                <a:gd name="T71" fmla="*/ 2147483646 h 5910"/>
                <a:gd name="T72" fmla="*/ 2147483646 w 4228"/>
                <a:gd name="T73" fmla="*/ 2147483646 h 5910"/>
                <a:gd name="T74" fmla="*/ 2147483646 w 4228"/>
                <a:gd name="T75" fmla="*/ 2147483646 h 5910"/>
                <a:gd name="T76" fmla="*/ 2147483646 w 4228"/>
                <a:gd name="T77" fmla="*/ 2147483646 h 5910"/>
                <a:gd name="T78" fmla="*/ 2147483646 w 4228"/>
                <a:gd name="T79" fmla="*/ 2147483646 h 5910"/>
                <a:gd name="T80" fmla="*/ 2147483646 w 4228"/>
                <a:gd name="T81" fmla="*/ 2147483646 h 5910"/>
                <a:gd name="T82" fmla="*/ 2147483646 w 4228"/>
                <a:gd name="T83" fmla="*/ 2147483646 h 5910"/>
                <a:gd name="T84" fmla="*/ 2147483646 w 4228"/>
                <a:gd name="T85" fmla="*/ 2147483646 h 5910"/>
                <a:gd name="T86" fmla="*/ 2147483646 w 4228"/>
                <a:gd name="T87" fmla="*/ 2147483646 h 5910"/>
                <a:gd name="T88" fmla="*/ 2147483646 w 4228"/>
                <a:gd name="T89" fmla="*/ 2147483646 h 5910"/>
                <a:gd name="T90" fmla="*/ 2147483646 w 4228"/>
                <a:gd name="T91" fmla="*/ 2147483646 h 5910"/>
                <a:gd name="T92" fmla="*/ 2147483646 w 4228"/>
                <a:gd name="T93" fmla="*/ 2147483646 h 5910"/>
                <a:gd name="T94" fmla="*/ 2147483646 w 4228"/>
                <a:gd name="T95" fmla="*/ 2147483646 h 5910"/>
                <a:gd name="T96" fmla="*/ 2147483646 w 4228"/>
                <a:gd name="T97" fmla="*/ 2147483646 h 5910"/>
                <a:gd name="T98" fmla="*/ 2147483646 w 4228"/>
                <a:gd name="T99" fmla="*/ 2147483646 h 5910"/>
                <a:gd name="T100" fmla="*/ 2147483646 w 4228"/>
                <a:gd name="T101" fmla="*/ 2147483646 h 5910"/>
                <a:gd name="T102" fmla="*/ 2147483646 w 4228"/>
                <a:gd name="T103" fmla="*/ 2147483646 h 5910"/>
                <a:gd name="T104" fmla="*/ 2147483646 w 4228"/>
                <a:gd name="T105" fmla="*/ 2147483646 h 5910"/>
                <a:gd name="T106" fmla="*/ 2147483646 w 4228"/>
                <a:gd name="T107" fmla="*/ 2147483646 h 5910"/>
                <a:gd name="T108" fmla="*/ 2147483646 w 4228"/>
                <a:gd name="T109" fmla="*/ 2147483646 h 5910"/>
                <a:gd name="T110" fmla="*/ 2147483646 w 4228"/>
                <a:gd name="T111" fmla="*/ 2147483646 h 5910"/>
                <a:gd name="T112" fmla="*/ 2147483646 w 4228"/>
                <a:gd name="T113" fmla="*/ 2147483646 h 5910"/>
                <a:gd name="T114" fmla="*/ 2147483646 w 4228"/>
                <a:gd name="T115" fmla="*/ 2147483646 h 5910"/>
                <a:gd name="T116" fmla="*/ 2147483646 w 4228"/>
                <a:gd name="T117" fmla="*/ 2147483646 h 5910"/>
                <a:gd name="T118" fmla="*/ 2147483646 w 4228"/>
                <a:gd name="T119" fmla="*/ 2147483646 h 5910"/>
                <a:gd name="T120" fmla="*/ 2147483646 w 4228"/>
                <a:gd name="T121" fmla="*/ 2147483646 h 591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4228" h="5910">
                  <a:moveTo>
                    <a:pt x="3998" y="2785"/>
                  </a:moveTo>
                  <a:lnTo>
                    <a:pt x="3815" y="2602"/>
                  </a:lnTo>
                  <a:lnTo>
                    <a:pt x="2840" y="1627"/>
                  </a:lnTo>
                  <a:lnTo>
                    <a:pt x="3127" y="1341"/>
                  </a:lnTo>
                  <a:lnTo>
                    <a:pt x="3155" y="1312"/>
                  </a:lnTo>
                  <a:lnTo>
                    <a:pt x="3181" y="1282"/>
                  </a:lnTo>
                  <a:lnTo>
                    <a:pt x="3205" y="1251"/>
                  </a:lnTo>
                  <a:lnTo>
                    <a:pt x="3227" y="1219"/>
                  </a:lnTo>
                  <a:lnTo>
                    <a:pt x="3247" y="1185"/>
                  </a:lnTo>
                  <a:lnTo>
                    <a:pt x="3266" y="1151"/>
                  </a:lnTo>
                  <a:lnTo>
                    <a:pt x="3284" y="1116"/>
                  </a:lnTo>
                  <a:lnTo>
                    <a:pt x="3299" y="1081"/>
                  </a:lnTo>
                  <a:lnTo>
                    <a:pt x="3313" y="1046"/>
                  </a:lnTo>
                  <a:lnTo>
                    <a:pt x="3324" y="1009"/>
                  </a:lnTo>
                  <a:lnTo>
                    <a:pt x="3335" y="972"/>
                  </a:lnTo>
                  <a:lnTo>
                    <a:pt x="3342" y="935"/>
                  </a:lnTo>
                  <a:lnTo>
                    <a:pt x="3349" y="898"/>
                  </a:lnTo>
                  <a:lnTo>
                    <a:pt x="3353" y="861"/>
                  </a:lnTo>
                  <a:lnTo>
                    <a:pt x="3356" y="823"/>
                  </a:lnTo>
                  <a:lnTo>
                    <a:pt x="3357" y="786"/>
                  </a:lnTo>
                  <a:lnTo>
                    <a:pt x="3356" y="748"/>
                  </a:lnTo>
                  <a:lnTo>
                    <a:pt x="3353" y="710"/>
                  </a:lnTo>
                  <a:lnTo>
                    <a:pt x="3349" y="673"/>
                  </a:lnTo>
                  <a:lnTo>
                    <a:pt x="3342" y="635"/>
                  </a:lnTo>
                  <a:lnTo>
                    <a:pt x="3335" y="598"/>
                  </a:lnTo>
                  <a:lnTo>
                    <a:pt x="3324" y="562"/>
                  </a:lnTo>
                  <a:lnTo>
                    <a:pt x="3313" y="526"/>
                  </a:lnTo>
                  <a:lnTo>
                    <a:pt x="3299" y="489"/>
                  </a:lnTo>
                  <a:lnTo>
                    <a:pt x="3284" y="455"/>
                  </a:lnTo>
                  <a:lnTo>
                    <a:pt x="3266" y="420"/>
                  </a:lnTo>
                  <a:lnTo>
                    <a:pt x="3247" y="385"/>
                  </a:lnTo>
                  <a:lnTo>
                    <a:pt x="3227" y="353"/>
                  </a:lnTo>
                  <a:lnTo>
                    <a:pt x="3205" y="321"/>
                  </a:lnTo>
                  <a:lnTo>
                    <a:pt x="3181" y="290"/>
                  </a:lnTo>
                  <a:lnTo>
                    <a:pt x="3155" y="258"/>
                  </a:lnTo>
                  <a:lnTo>
                    <a:pt x="3127" y="229"/>
                  </a:lnTo>
                  <a:lnTo>
                    <a:pt x="3097" y="201"/>
                  </a:lnTo>
                  <a:lnTo>
                    <a:pt x="3067" y="176"/>
                  </a:lnTo>
                  <a:lnTo>
                    <a:pt x="3036" y="151"/>
                  </a:lnTo>
                  <a:lnTo>
                    <a:pt x="3003" y="129"/>
                  </a:lnTo>
                  <a:lnTo>
                    <a:pt x="2970" y="108"/>
                  </a:lnTo>
                  <a:lnTo>
                    <a:pt x="2936" y="89"/>
                  </a:lnTo>
                  <a:lnTo>
                    <a:pt x="2902" y="72"/>
                  </a:lnTo>
                  <a:lnTo>
                    <a:pt x="2866" y="56"/>
                  </a:lnTo>
                  <a:lnTo>
                    <a:pt x="2830" y="43"/>
                  </a:lnTo>
                  <a:lnTo>
                    <a:pt x="2795" y="32"/>
                  </a:lnTo>
                  <a:lnTo>
                    <a:pt x="2758" y="22"/>
                  </a:lnTo>
                  <a:lnTo>
                    <a:pt x="2720" y="14"/>
                  </a:lnTo>
                  <a:lnTo>
                    <a:pt x="2683" y="7"/>
                  </a:lnTo>
                  <a:lnTo>
                    <a:pt x="2645" y="3"/>
                  </a:lnTo>
                  <a:lnTo>
                    <a:pt x="2608" y="0"/>
                  </a:lnTo>
                  <a:lnTo>
                    <a:pt x="2570" y="0"/>
                  </a:lnTo>
                  <a:lnTo>
                    <a:pt x="2532" y="0"/>
                  </a:lnTo>
                  <a:lnTo>
                    <a:pt x="2496" y="3"/>
                  </a:lnTo>
                  <a:lnTo>
                    <a:pt x="2458" y="7"/>
                  </a:lnTo>
                  <a:lnTo>
                    <a:pt x="2421" y="14"/>
                  </a:lnTo>
                  <a:lnTo>
                    <a:pt x="2383" y="22"/>
                  </a:lnTo>
                  <a:lnTo>
                    <a:pt x="2346" y="32"/>
                  </a:lnTo>
                  <a:lnTo>
                    <a:pt x="2310" y="43"/>
                  </a:lnTo>
                  <a:lnTo>
                    <a:pt x="2275" y="56"/>
                  </a:lnTo>
                  <a:lnTo>
                    <a:pt x="2239" y="72"/>
                  </a:lnTo>
                  <a:lnTo>
                    <a:pt x="2205" y="89"/>
                  </a:lnTo>
                  <a:lnTo>
                    <a:pt x="2171" y="108"/>
                  </a:lnTo>
                  <a:lnTo>
                    <a:pt x="2138" y="129"/>
                  </a:lnTo>
                  <a:lnTo>
                    <a:pt x="2105" y="151"/>
                  </a:lnTo>
                  <a:lnTo>
                    <a:pt x="2074" y="176"/>
                  </a:lnTo>
                  <a:lnTo>
                    <a:pt x="2044" y="201"/>
                  </a:lnTo>
                  <a:lnTo>
                    <a:pt x="2015" y="229"/>
                  </a:lnTo>
                  <a:lnTo>
                    <a:pt x="301" y="1950"/>
                  </a:lnTo>
                  <a:lnTo>
                    <a:pt x="284" y="1965"/>
                  </a:lnTo>
                  <a:lnTo>
                    <a:pt x="266" y="1980"/>
                  </a:lnTo>
                  <a:lnTo>
                    <a:pt x="248" y="1996"/>
                  </a:lnTo>
                  <a:lnTo>
                    <a:pt x="231" y="2013"/>
                  </a:lnTo>
                  <a:lnTo>
                    <a:pt x="203" y="2042"/>
                  </a:lnTo>
                  <a:lnTo>
                    <a:pt x="177" y="2072"/>
                  </a:lnTo>
                  <a:lnTo>
                    <a:pt x="153" y="2104"/>
                  </a:lnTo>
                  <a:lnTo>
                    <a:pt x="131" y="2135"/>
                  </a:lnTo>
                  <a:lnTo>
                    <a:pt x="110" y="2169"/>
                  </a:lnTo>
                  <a:lnTo>
                    <a:pt x="91" y="2203"/>
                  </a:lnTo>
                  <a:lnTo>
                    <a:pt x="74" y="2238"/>
                  </a:lnTo>
                  <a:lnTo>
                    <a:pt x="58" y="2273"/>
                  </a:lnTo>
                  <a:lnTo>
                    <a:pt x="45" y="2308"/>
                  </a:lnTo>
                  <a:lnTo>
                    <a:pt x="33" y="2345"/>
                  </a:lnTo>
                  <a:lnTo>
                    <a:pt x="23" y="2382"/>
                  </a:lnTo>
                  <a:lnTo>
                    <a:pt x="15" y="2419"/>
                  </a:lnTo>
                  <a:lnTo>
                    <a:pt x="9" y="2456"/>
                  </a:lnTo>
                  <a:lnTo>
                    <a:pt x="5" y="2493"/>
                  </a:lnTo>
                  <a:lnTo>
                    <a:pt x="1" y="2531"/>
                  </a:lnTo>
                  <a:lnTo>
                    <a:pt x="0" y="2569"/>
                  </a:lnTo>
                  <a:lnTo>
                    <a:pt x="1" y="2606"/>
                  </a:lnTo>
                  <a:lnTo>
                    <a:pt x="5" y="2644"/>
                  </a:lnTo>
                  <a:lnTo>
                    <a:pt x="9" y="2681"/>
                  </a:lnTo>
                  <a:lnTo>
                    <a:pt x="15" y="2719"/>
                  </a:lnTo>
                  <a:lnTo>
                    <a:pt x="23" y="2756"/>
                  </a:lnTo>
                  <a:lnTo>
                    <a:pt x="33" y="2792"/>
                  </a:lnTo>
                  <a:lnTo>
                    <a:pt x="45" y="2829"/>
                  </a:lnTo>
                  <a:lnTo>
                    <a:pt x="58" y="2865"/>
                  </a:lnTo>
                  <a:lnTo>
                    <a:pt x="74" y="2899"/>
                  </a:lnTo>
                  <a:lnTo>
                    <a:pt x="91" y="2934"/>
                  </a:lnTo>
                  <a:lnTo>
                    <a:pt x="110" y="2969"/>
                  </a:lnTo>
                  <a:lnTo>
                    <a:pt x="131" y="3001"/>
                  </a:lnTo>
                  <a:lnTo>
                    <a:pt x="153" y="3033"/>
                  </a:lnTo>
                  <a:lnTo>
                    <a:pt x="177" y="3065"/>
                  </a:lnTo>
                  <a:lnTo>
                    <a:pt x="203" y="3096"/>
                  </a:lnTo>
                  <a:lnTo>
                    <a:pt x="231" y="3125"/>
                  </a:lnTo>
                  <a:lnTo>
                    <a:pt x="1388" y="4281"/>
                  </a:lnTo>
                  <a:lnTo>
                    <a:pt x="1102" y="4567"/>
                  </a:lnTo>
                  <a:lnTo>
                    <a:pt x="1075" y="4597"/>
                  </a:lnTo>
                  <a:lnTo>
                    <a:pt x="1048" y="4627"/>
                  </a:lnTo>
                  <a:lnTo>
                    <a:pt x="1024" y="4658"/>
                  </a:lnTo>
                  <a:lnTo>
                    <a:pt x="1001" y="4691"/>
                  </a:lnTo>
                  <a:lnTo>
                    <a:pt x="981" y="4724"/>
                  </a:lnTo>
                  <a:lnTo>
                    <a:pt x="962" y="4758"/>
                  </a:lnTo>
                  <a:lnTo>
                    <a:pt x="945" y="4792"/>
                  </a:lnTo>
                  <a:lnTo>
                    <a:pt x="930" y="4828"/>
                  </a:lnTo>
                  <a:lnTo>
                    <a:pt x="916" y="4864"/>
                  </a:lnTo>
                  <a:lnTo>
                    <a:pt x="904" y="4899"/>
                  </a:lnTo>
                  <a:lnTo>
                    <a:pt x="894" y="4936"/>
                  </a:lnTo>
                  <a:lnTo>
                    <a:pt x="886" y="4973"/>
                  </a:lnTo>
                  <a:lnTo>
                    <a:pt x="879" y="5011"/>
                  </a:lnTo>
                  <a:lnTo>
                    <a:pt x="875" y="5048"/>
                  </a:lnTo>
                  <a:lnTo>
                    <a:pt x="873" y="5086"/>
                  </a:lnTo>
                  <a:lnTo>
                    <a:pt x="872" y="5123"/>
                  </a:lnTo>
                  <a:lnTo>
                    <a:pt x="873" y="5161"/>
                  </a:lnTo>
                  <a:lnTo>
                    <a:pt x="875" y="5198"/>
                  </a:lnTo>
                  <a:lnTo>
                    <a:pt x="880" y="5236"/>
                  </a:lnTo>
                  <a:lnTo>
                    <a:pt x="886" y="5273"/>
                  </a:lnTo>
                  <a:lnTo>
                    <a:pt x="894" y="5311"/>
                  </a:lnTo>
                  <a:lnTo>
                    <a:pt x="904" y="5347"/>
                  </a:lnTo>
                  <a:lnTo>
                    <a:pt x="916" y="5383"/>
                  </a:lnTo>
                  <a:lnTo>
                    <a:pt x="930" y="5419"/>
                  </a:lnTo>
                  <a:lnTo>
                    <a:pt x="945" y="5455"/>
                  </a:lnTo>
                  <a:lnTo>
                    <a:pt x="962" y="5489"/>
                  </a:lnTo>
                  <a:lnTo>
                    <a:pt x="981" y="5523"/>
                  </a:lnTo>
                  <a:lnTo>
                    <a:pt x="1002" y="5556"/>
                  </a:lnTo>
                  <a:lnTo>
                    <a:pt x="1024" y="5589"/>
                  </a:lnTo>
                  <a:lnTo>
                    <a:pt x="1049" y="5620"/>
                  </a:lnTo>
                  <a:lnTo>
                    <a:pt x="1075" y="5650"/>
                  </a:lnTo>
                  <a:lnTo>
                    <a:pt x="1102" y="5679"/>
                  </a:lnTo>
                  <a:lnTo>
                    <a:pt x="1131" y="5707"/>
                  </a:lnTo>
                  <a:lnTo>
                    <a:pt x="1162" y="5734"/>
                  </a:lnTo>
                  <a:lnTo>
                    <a:pt x="1193" y="5757"/>
                  </a:lnTo>
                  <a:lnTo>
                    <a:pt x="1225" y="5779"/>
                  </a:lnTo>
                  <a:lnTo>
                    <a:pt x="1259" y="5800"/>
                  </a:lnTo>
                  <a:lnTo>
                    <a:pt x="1292" y="5819"/>
                  </a:lnTo>
                  <a:lnTo>
                    <a:pt x="1327" y="5836"/>
                  </a:lnTo>
                  <a:lnTo>
                    <a:pt x="1362" y="5852"/>
                  </a:lnTo>
                  <a:lnTo>
                    <a:pt x="1398" y="5865"/>
                  </a:lnTo>
                  <a:lnTo>
                    <a:pt x="1434" y="5877"/>
                  </a:lnTo>
                  <a:lnTo>
                    <a:pt x="1471" y="5887"/>
                  </a:lnTo>
                  <a:lnTo>
                    <a:pt x="1507" y="5895"/>
                  </a:lnTo>
                  <a:lnTo>
                    <a:pt x="1545" y="5902"/>
                  </a:lnTo>
                  <a:lnTo>
                    <a:pt x="1582" y="5906"/>
                  </a:lnTo>
                  <a:lnTo>
                    <a:pt x="1620" y="5909"/>
                  </a:lnTo>
                  <a:lnTo>
                    <a:pt x="1658" y="5910"/>
                  </a:lnTo>
                  <a:lnTo>
                    <a:pt x="1696" y="5909"/>
                  </a:lnTo>
                  <a:lnTo>
                    <a:pt x="1734" y="5906"/>
                  </a:lnTo>
                  <a:lnTo>
                    <a:pt x="1771" y="5902"/>
                  </a:lnTo>
                  <a:lnTo>
                    <a:pt x="1809" y="5895"/>
                  </a:lnTo>
                  <a:lnTo>
                    <a:pt x="1845" y="5887"/>
                  </a:lnTo>
                  <a:lnTo>
                    <a:pt x="1882" y="5877"/>
                  </a:lnTo>
                  <a:lnTo>
                    <a:pt x="1918" y="5865"/>
                  </a:lnTo>
                  <a:lnTo>
                    <a:pt x="1954" y="5852"/>
                  </a:lnTo>
                  <a:lnTo>
                    <a:pt x="1989" y="5836"/>
                  </a:lnTo>
                  <a:lnTo>
                    <a:pt x="2024" y="5819"/>
                  </a:lnTo>
                  <a:lnTo>
                    <a:pt x="2057" y="5800"/>
                  </a:lnTo>
                  <a:lnTo>
                    <a:pt x="2091" y="5780"/>
                  </a:lnTo>
                  <a:lnTo>
                    <a:pt x="2123" y="5757"/>
                  </a:lnTo>
                  <a:lnTo>
                    <a:pt x="2154" y="5734"/>
                  </a:lnTo>
                  <a:lnTo>
                    <a:pt x="2184" y="5707"/>
                  </a:lnTo>
                  <a:lnTo>
                    <a:pt x="2215" y="5679"/>
                  </a:lnTo>
                  <a:lnTo>
                    <a:pt x="3998" y="3897"/>
                  </a:lnTo>
                  <a:lnTo>
                    <a:pt x="4026" y="3866"/>
                  </a:lnTo>
                  <a:lnTo>
                    <a:pt x="4052" y="3836"/>
                  </a:lnTo>
                  <a:lnTo>
                    <a:pt x="4076" y="3805"/>
                  </a:lnTo>
                  <a:lnTo>
                    <a:pt x="4099" y="3773"/>
                  </a:lnTo>
                  <a:lnTo>
                    <a:pt x="4119" y="3739"/>
                  </a:lnTo>
                  <a:lnTo>
                    <a:pt x="4138" y="3706"/>
                  </a:lnTo>
                  <a:lnTo>
                    <a:pt x="4156" y="3671"/>
                  </a:lnTo>
                  <a:lnTo>
                    <a:pt x="4170" y="3636"/>
                  </a:lnTo>
                  <a:lnTo>
                    <a:pt x="4185" y="3600"/>
                  </a:lnTo>
                  <a:lnTo>
                    <a:pt x="4196" y="3564"/>
                  </a:lnTo>
                  <a:lnTo>
                    <a:pt x="4206" y="3527"/>
                  </a:lnTo>
                  <a:lnTo>
                    <a:pt x="4214" y="3489"/>
                  </a:lnTo>
                  <a:lnTo>
                    <a:pt x="4220" y="3453"/>
                  </a:lnTo>
                  <a:lnTo>
                    <a:pt x="4225" y="3415"/>
                  </a:lnTo>
                  <a:lnTo>
                    <a:pt x="4227" y="3378"/>
                  </a:lnTo>
                  <a:lnTo>
                    <a:pt x="4228" y="3340"/>
                  </a:lnTo>
                  <a:lnTo>
                    <a:pt x="4227" y="3302"/>
                  </a:lnTo>
                  <a:lnTo>
                    <a:pt x="4225" y="3265"/>
                  </a:lnTo>
                  <a:lnTo>
                    <a:pt x="4220" y="3227"/>
                  </a:lnTo>
                  <a:lnTo>
                    <a:pt x="4214" y="3191"/>
                  </a:lnTo>
                  <a:lnTo>
                    <a:pt x="4206" y="3153"/>
                  </a:lnTo>
                  <a:lnTo>
                    <a:pt x="4196" y="3116"/>
                  </a:lnTo>
                  <a:lnTo>
                    <a:pt x="4185" y="3080"/>
                  </a:lnTo>
                  <a:lnTo>
                    <a:pt x="4170" y="3044"/>
                  </a:lnTo>
                  <a:lnTo>
                    <a:pt x="4156" y="3009"/>
                  </a:lnTo>
                  <a:lnTo>
                    <a:pt x="4138" y="2974"/>
                  </a:lnTo>
                  <a:lnTo>
                    <a:pt x="4119" y="2941"/>
                  </a:lnTo>
                  <a:lnTo>
                    <a:pt x="4099" y="2907"/>
                  </a:lnTo>
                  <a:lnTo>
                    <a:pt x="4076" y="2875"/>
                  </a:lnTo>
                  <a:lnTo>
                    <a:pt x="4052" y="2844"/>
                  </a:lnTo>
                  <a:lnTo>
                    <a:pt x="4026" y="2814"/>
                  </a:lnTo>
                  <a:lnTo>
                    <a:pt x="3998" y="2785"/>
                  </a:lnTo>
                  <a:close/>
                  <a:moveTo>
                    <a:pt x="2285" y="499"/>
                  </a:moveTo>
                  <a:lnTo>
                    <a:pt x="2285" y="499"/>
                  </a:lnTo>
                  <a:lnTo>
                    <a:pt x="2300" y="485"/>
                  </a:lnTo>
                  <a:lnTo>
                    <a:pt x="2316" y="471"/>
                  </a:lnTo>
                  <a:lnTo>
                    <a:pt x="2332" y="459"/>
                  </a:lnTo>
                  <a:lnTo>
                    <a:pt x="2348" y="448"/>
                  </a:lnTo>
                  <a:lnTo>
                    <a:pt x="2365" y="437"/>
                  </a:lnTo>
                  <a:lnTo>
                    <a:pt x="2383" y="428"/>
                  </a:lnTo>
                  <a:lnTo>
                    <a:pt x="2401" y="419"/>
                  </a:lnTo>
                  <a:lnTo>
                    <a:pt x="2419" y="411"/>
                  </a:lnTo>
                  <a:lnTo>
                    <a:pt x="2437" y="404"/>
                  </a:lnTo>
                  <a:lnTo>
                    <a:pt x="2456" y="398"/>
                  </a:lnTo>
                  <a:lnTo>
                    <a:pt x="2474" y="393"/>
                  </a:lnTo>
                  <a:lnTo>
                    <a:pt x="2493" y="389"/>
                  </a:lnTo>
                  <a:lnTo>
                    <a:pt x="2512" y="385"/>
                  </a:lnTo>
                  <a:lnTo>
                    <a:pt x="2531" y="383"/>
                  </a:lnTo>
                  <a:lnTo>
                    <a:pt x="2551" y="382"/>
                  </a:lnTo>
                  <a:lnTo>
                    <a:pt x="2570" y="381"/>
                  </a:lnTo>
                  <a:lnTo>
                    <a:pt x="2590" y="382"/>
                  </a:lnTo>
                  <a:lnTo>
                    <a:pt x="2609" y="383"/>
                  </a:lnTo>
                  <a:lnTo>
                    <a:pt x="2628" y="385"/>
                  </a:lnTo>
                  <a:lnTo>
                    <a:pt x="2647" y="389"/>
                  </a:lnTo>
                  <a:lnTo>
                    <a:pt x="2667" y="393"/>
                  </a:lnTo>
                  <a:lnTo>
                    <a:pt x="2685" y="398"/>
                  </a:lnTo>
                  <a:lnTo>
                    <a:pt x="2704" y="404"/>
                  </a:lnTo>
                  <a:lnTo>
                    <a:pt x="2722" y="411"/>
                  </a:lnTo>
                  <a:lnTo>
                    <a:pt x="2741" y="419"/>
                  </a:lnTo>
                  <a:lnTo>
                    <a:pt x="2759" y="428"/>
                  </a:lnTo>
                  <a:lnTo>
                    <a:pt x="2776" y="437"/>
                  </a:lnTo>
                  <a:lnTo>
                    <a:pt x="2792" y="448"/>
                  </a:lnTo>
                  <a:lnTo>
                    <a:pt x="2809" y="459"/>
                  </a:lnTo>
                  <a:lnTo>
                    <a:pt x="2826" y="471"/>
                  </a:lnTo>
                  <a:lnTo>
                    <a:pt x="2841" y="485"/>
                  </a:lnTo>
                  <a:lnTo>
                    <a:pt x="2856" y="499"/>
                  </a:lnTo>
                  <a:lnTo>
                    <a:pt x="2870" y="515"/>
                  </a:lnTo>
                  <a:lnTo>
                    <a:pt x="2884" y="530"/>
                  </a:lnTo>
                  <a:lnTo>
                    <a:pt x="2896" y="546"/>
                  </a:lnTo>
                  <a:lnTo>
                    <a:pt x="2908" y="563"/>
                  </a:lnTo>
                  <a:lnTo>
                    <a:pt x="2918" y="581"/>
                  </a:lnTo>
                  <a:lnTo>
                    <a:pt x="2928" y="597"/>
                  </a:lnTo>
                  <a:lnTo>
                    <a:pt x="2937" y="615"/>
                  </a:lnTo>
                  <a:lnTo>
                    <a:pt x="2945" y="633"/>
                  </a:lnTo>
                  <a:lnTo>
                    <a:pt x="2952" y="652"/>
                  </a:lnTo>
                  <a:lnTo>
                    <a:pt x="2959" y="670"/>
                  </a:lnTo>
                  <a:lnTo>
                    <a:pt x="2963" y="689"/>
                  </a:lnTo>
                  <a:lnTo>
                    <a:pt x="2968" y="708"/>
                  </a:lnTo>
                  <a:lnTo>
                    <a:pt x="2971" y="727"/>
                  </a:lnTo>
                  <a:lnTo>
                    <a:pt x="2973" y="747"/>
                  </a:lnTo>
                  <a:lnTo>
                    <a:pt x="2974" y="766"/>
                  </a:lnTo>
                  <a:lnTo>
                    <a:pt x="2974" y="786"/>
                  </a:lnTo>
                  <a:lnTo>
                    <a:pt x="2974" y="805"/>
                  </a:lnTo>
                  <a:lnTo>
                    <a:pt x="2973" y="824"/>
                  </a:lnTo>
                  <a:lnTo>
                    <a:pt x="2971" y="844"/>
                  </a:lnTo>
                  <a:lnTo>
                    <a:pt x="2968" y="863"/>
                  </a:lnTo>
                  <a:lnTo>
                    <a:pt x="2963" y="882"/>
                  </a:lnTo>
                  <a:lnTo>
                    <a:pt x="2959" y="901"/>
                  </a:lnTo>
                  <a:lnTo>
                    <a:pt x="2952" y="920"/>
                  </a:lnTo>
                  <a:lnTo>
                    <a:pt x="2945" y="938"/>
                  </a:lnTo>
                  <a:lnTo>
                    <a:pt x="2937" y="955"/>
                  </a:lnTo>
                  <a:lnTo>
                    <a:pt x="2928" y="973"/>
                  </a:lnTo>
                  <a:lnTo>
                    <a:pt x="2918" y="991"/>
                  </a:lnTo>
                  <a:lnTo>
                    <a:pt x="2908" y="1008"/>
                  </a:lnTo>
                  <a:lnTo>
                    <a:pt x="2896" y="1025"/>
                  </a:lnTo>
                  <a:lnTo>
                    <a:pt x="2884" y="1040"/>
                  </a:lnTo>
                  <a:lnTo>
                    <a:pt x="2870" y="1056"/>
                  </a:lnTo>
                  <a:lnTo>
                    <a:pt x="2856" y="1071"/>
                  </a:lnTo>
                  <a:lnTo>
                    <a:pt x="2743" y="1184"/>
                  </a:lnTo>
                  <a:lnTo>
                    <a:pt x="1550" y="2377"/>
                  </a:lnTo>
                  <a:lnTo>
                    <a:pt x="1543" y="2353"/>
                  </a:lnTo>
                  <a:lnTo>
                    <a:pt x="1535" y="2327"/>
                  </a:lnTo>
                  <a:lnTo>
                    <a:pt x="1527" y="2303"/>
                  </a:lnTo>
                  <a:lnTo>
                    <a:pt x="1518" y="2278"/>
                  </a:lnTo>
                  <a:lnTo>
                    <a:pt x="1508" y="2255"/>
                  </a:lnTo>
                  <a:lnTo>
                    <a:pt x="1497" y="2230"/>
                  </a:lnTo>
                  <a:lnTo>
                    <a:pt x="1485" y="2207"/>
                  </a:lnTo>
                  <a:lnTo>
                    <a:pt x="1473" y="2183"/>
                  </a:lnTo>
                  <a:lnTo>
                    <a:pt x="1459" y="2161"/>
                  </a:lnTo>
                  <a:lnTo>
                    <a:pt x="1446" y="2139"/>
                  </a:lnTo>
                  <a:lnTo>
                    <a:pt x="1430" y="2116"/>
                  </a:lnTo>
                  <a:lnTo>
                    <a:pt x="1415" y="2094"/>
                  </a:lnTo>
                  <a:lnTo>
                    <a:pt x="1398" y="2073"/>
                  </a:lnTo>
                  <a:lnTo>
                    <a:pt x="1380" y="2053"/>
                  </a:lnTo>
                  <a:lnTo>
                    <a:pt x="1362" y="2033"/>
                  </a:lnTo>
                  <a:lnTo>
                    <a:pt x="1343" y="2013"/>
                  </a:lnTo>
                  <a:lnTo>
                    <a:pt x="1323" y="1994"/>
                  </a:lnTo>
                  <a:lnTo>
                    <a:pt x="1303" y="1976"/>
                  </a:lnTo>
                  <a:lnTo>
                    <a:pt x="1283" y="1958"/>
                  </a:lnTo>
                  <a:lnTo>
                    <a:pt x="1262" y="1941"/>
                  </a:lnTo>
                  <a:lnTo>
                    <a:pt x="1241" y="1926"/>
                  </a:lnTo>
                  <a:lnTo>
                    <a:pt x="1218" y="1911"/>
                  </a:lnTo>
                  <a:lnTo>
                    <a:pt x="1196" y="1897"/>
                  </a:lnTo>
                  <a:lnTo>
                    <a:pt x="1174" y="1883"/>
                  </a:lnTo>
                  <a:lnTo>
                    <a:pt x="1151" y="1871"/>
                  </a:lnTo>
                  <a:lnTo>
                    <a:pt x="1128" y="1860"/>
                  </a:lnTo>
                  <a:lnTo>
                    <a:pt x="1105" y="1849"/>
                  </a:lnTo>
                  <a:lnTo>
                    <a:pt x="1080" y="1839"/>
                  </a:lnTo>
                  <a:lnTo>
                    <a:pt x="1057" y="1830"/>
                  </a:lnTo>
                  <a:lnTo>
                    <a:pt x="1032" y="1821"/>
                  </a:lnTo>
                  <a:lnTo>
                    <a:pt x="1008" y="1814"/>
                  </a:lnTo>
                  <a:lnTo>
                    <a:pt x="983" y="1808"/>
                  </a:lnTo>
                  <a:lnTo>
                    <a:pt x="2285" y="499"/>
                  </a:lnTo>
                  <a:close/>
                  <a:moveTo>
                    <a:pt x="1943" y="5409"/>
                  </a:moveTo>
                  <a:lnTo>
                    <a:pt x="1943" y="5409"/>
                  </a:lnTo>
                  <a:lnTo>
                    <a:pt x="1929" y="5423"/>
                  </a:lnTo>
                  <a:lnTo>
                    <a:pt x="1913" y="5437"/>
                  </a:lnTo>
                  <a:lnTo>
                    <a:pt x="1897" y="5449"/>
                  </a:lnTo>
                  <a:lnTo>
                    <a:pt x="1881" y="5461"/>
                  </a:lnTo>
                  <a:lnTo>
                    <a:pt x="1863" y="5471"/>
                  </a:lnTo>
                  <a:lnTo>
                    <a:pt x="1846" y="5481"/>
                  </a:lnTo>
                  <a:lnTo>
                    <a:pt x="1829" y="5490"/>
                  </a:lnTo>
                  <a:lnTo>
                    <a:pt x="1811" y="5498"/>
                  </a:lnTo>
                  <a:lnTo>
                    <a:pt x="1792" y="5505"/>
                  </a:lnTo>
                  <a:lnTo>
                    <a:pt x="1773" y="5510"/>
                  </a:lnTo>
                  <a:lnTo>
                    <a:pt x="1754" y="5516"/>
                  </a:lnTo>
                  <a:lnTo>
                    <a:pt x="1735" y="5521"/>
                  </a:lnTo>
                  <a:lnTo>
                    <a:pt x="1716" y="5523"/>
                  </a:lnTo>
                  <a:lnTo>
                    <a:pt x="1697" y="5526"/>
                  </a:lnTo>
                  <a:lnTo>
                    <a:pt x="1677" y="5527"/>
                  </a:lnTo>
                  <a:lnTo>
                    <a:pt x="1658" y="5527"/>
                  </a:lnTo>
                  <a:lnTo>
                    <a:pt x="1638" y="5527"/>
                  </a:lnTo>
                  <a:lnTo>
                    <a:pt x="1619" y="5526"/>
                  </a:lnTo>
                  <a:lnTo>
                    <a:pt x="1600" y="5523"/>
                  </a:lnTo>
                  <a:lnTo>
                    <a:pt x="1581" y="5521"/>
                  </a:lnTo>
                  <a:lnTo>
                    <a:pt x="1562" y="5516"/>
                  </a:lnTo>
                  <a:lnTo>
                    <a:pt x="1543" y="5510"/>
                  </a:lnTo>
                  <a:lnTo>
                    <a:pt x="1524" y="5505"/>
                  </a:lnTo>
                  <a:lnTo>
                    <a:pt x="1506" y="5498"/>
                  </a:lnTo>
                  <a:lnTo>
                    <a:pt x="1488" y="5490"/>
                  </a:lnTo>
                  <a:lnTo>
                    <a:pt x="1471" y="5481"/>
                  </a:lnTo>
                  <a:lnTo>
                    <a:pt x="1453" y="5471"/>
                  </a:lnTo>
                  <a:lnTo>
                    <a:pt x="1436" y="5461"/>
                  </a:lnTo>
                  <a:lnTo>
                    <a:pt x="1419" y="5449"/>
                  </a:lnTo>
                  <a:lnTo>
                    <a:pt x="1404" y="5437"/>
                  </a:lnTo>
                  <a:lnTo>
                    <a:pt x="1388" y="5423"/>
                  </a:lnTo>
                  <a:lnTo>
                    <a:pt x="1372" y="5409"/>
                  </a:lnTo>
                  <a:lnTo>
                    <a:pt x="1358" y="5394"/>
                  </a:lnTo>
                  <a:lnTo>
                    <a:pt x="1344" y="5378"/>
                  </a:lnTo>
                  <a:lnTo>
                    <a:pt x="1332" y="5362"/>
                  </a:lnTo>
                  <a:lnTo>
                    <a:pt x="1320" y="5345"/>
                  </a:lnTo>
                  <a:lnTo>
                    <a:pt x="1310" y="5329"/>
                  </a:lnTo>
                  <a:lnTo>
                    <a:pt x="1300" y="5311"/>
                  </a:lnTo>
                  <a:lnTo>
                    <a:pt x="1291" y="5293"/>
                  </a:lnTo>
                  <a:lnTo>
                    <a:pt x="1283" y="5275"/>
                  </a:lnTo>
                  <a:lnTo>
                    <a:pt x="1276" y="5257"/>
                  </a:lnTo>
                  <a:lnTo>
                    <a:pt x="1271" y="5238"/>
                  </a:lnTo>
                  <a:lnTo>
                    <a:pt x="1265" y="5219"/>
                  </a:lnTo>
                  <a:lnTo>
                    <a:pt x="1262" y="5200"/>
                  </a:lnTo>
                  <a:lnTo>
                    <a:pt x="1259" y="5181"/>
                  </a:lnTo>
                  <a:lnTo>
                    <a:pt x="1256" y="5162"/>
                  </a:lnTo>
                  <a:lnTo>
                    <a:pt x="1254" y="5142"/>
                  </a:lnTo>
                  <a:lnTo>
                    <a:pt x="1254" y="5123"/>
                  </a:lnTo>
                  <a:lnTo>
                    <a:pt x="1254" y="5103"/>
                  </a:lnTo>
                  <a:lnTo>
                    <a:pt x="1256" y="5084"/>
                  </a:lnTo>
                  <a:lnTo>
                    <a:pt x="1259" y="5065"/>
                  </a:lnTo>
                  <a:lnTo>
                    <a:pt x="1262" y="5045"/>
                  </a:lnTo>
                  <a:lnTo>
                    <a:pt x="1265" y="5026"/>
                  </a:lnTo>
                  <a:lnTo>
                    <a:pt x="1271" y="5009"/>
                  </a:lnTo>
                  <a:lnTo>
                    <a:pt x="1276" y="4990"/>
                  </a:lnTo>
                  <a:lnTo>
                    <a:pt x="1283" y="4971"/>
                  </a:lnTo>
                  <a:lnTo>
                    <a:pt x="1291" y="4953"/>
                  </a:lnTo>
                  <a:lnTo>
                    <a:pt x="1300" y="4935"/>
                  </a:lnTo>
                  <a:lnTo>
                    <a:pt x="1310" y="4918"/>
                  </a:lnTo>
                  <a:lnTo>
                    <a:pt x="1320" y="4902"/>
                  </a:lnTo>
                  <a:lnTo>
                    <a:pt x="1332" y="4885"/>
                  </a:lnTo>
                  <a:lnTo>
                    <a:pt x="1344" y="4868"/>
                  </a:lnTo>
                  <a:lnTo>
                    <a:pt x="1358" y="4852"/>
                  </a:lnTo>
                  <a:lnTo>
                    <a:pt x="1372" y="4838"/>
                  </a:lnTo>
                  <a:lnTo>
                    <a:pt x="1658" y="4551"/>
                  </a:lnTo>
                  <a:lnTo>
                    <a:pt x="1762" y="4655"/>
                  </a:lnTo>
                  <a:lnTo>
                    <a:pt x="1945" y="4838"/>
                  </a:lnTo>
                  <a:lnTo>
                    <a:pt x="1958" y="4852"/>
                  </a:lnTo>
                  <a:lnTo>
                    <a:pt x="1972" y="4868"/>
                  </a:lnTo>
                  <a:lnTo>
                    <a:pt x="1985" y="4885"/>
                  </a:lnTo>
                  <a:lnTo>
                    <a:pt x="1996" y="4902"/>
                  </a:lnTo>
                  <a:lnTo>
                    <a:pt x="2007" y="4918"/>
                  </a:lnTo>
                  <a:lnTo>
                    <a:pt x="2016" y="4935"/>
                  </a:lnTo>
                  <a:lnTo>
                    <a:pt x="2025" y="4953"/>
                  </a:lnTo>
                  <a:lnTo>
                    <a:pt x="2033" y="4972"/>
                  </a:lnTo>
                  <a:lnTo>
                    <a:pt x="2039" y="4990"/>
                  </a:lnTo>
                  <a:lnTo>
                    <a:pt x="2046" y="5009"/>
                  </a:lnTo>
                  <a:lnTo>
                    <a:pt x="2051" y="5026"/>
                  </a:lnTo>
                  <a:lnTo>
                    <a:pt x="2055" y="5046"/>
                  </a:lnTo>
                  <a:lnTo>
                    <a:pt x="2058" y="5065"/>
                  </a:lnTo>
                  <a:lnTo>
                    <a:pt x="2061" y="5084"/>
                  </a:lnTo>
                  <a:lnTo>
                    <a:pt x="2062" y="5103"/>
                  </a:lnTo>
                  <a:lnTo>
                    <a:pt x="2063" y="5123"/>
                  </a:lnTo>
                  <a:lnTo>
                    <a:pt x="2062" y="5142"/>
                  </a:lnTo>
                  <a:lnTo>
                    <a:pt x="2061" y="5162"/>
                  </a:lnTo>
                  <a:lnTo>
                    <a:pt x="2058" y="5181"/>
                  </a:lnTo>
                  <a:lnTo>
                    <a:pt x="2055" y="5200"/>
                  </a:lnTo>
                  <a:lnTo>
                    <a:pt x="2051" y="5219"/>
                  </a:lnTo>
                  <a:lnTo>
                    <a:pt x="2046" y="5238"/>
                  </a:lnTo>
                  <a:lnTo>
                    <a:pt x="2039" y="5257"/>
                  </a:lnTo>
                  <a:lnTo>
                    <a:pt x="2033" y="5275"/>
                  </a:lnTo>
                  <a:lnTo>
                    <a:pt x="2025" y="5293"/>
                  </a:lnTo>
                  <a:lnTo>
                    <a:pt x="2016" y="5311"/>
                  </a:lnTo>
                  <a:lnTo>
                    <a:pt x="2007" y="5329"/>
                  </a:lnTo>
                  <a:lnTo>
                    <a:pt x="1996" y="5345"/>
                  </a:lnTo>
                  <a:lnTo>
                    <a:pt x="1985" y="5362"/>
                  </a:lnTo>
                  <a:lnTo>
                    <a:pt x="1971" y="5378"/>
                  </a:lnTo>
                  <a:lnTo>
                    <a:pt x="1958" y="5393"/>
                  </a:lnTo>
                  <a:lnTo>
                    <a:pt x="1943" y="5409"/>
                  </a:lnTo>
                  <a:close/>
                  <a:moveTo>
                    <a:pt x="3727" y="3626"/>
                  </a:moveTo>
                  <a:lnTo>
                    <a:pt x="2420" y="4933"/>
                  </a:lnTo>
                  <a:lnTo>
                    <a:pt x="2414" y="4908"/>
                  </a:lnTo>
                  <a:lnTo>
                    <a:pt x="2406" y="4883"/>
                  </a:lnTo>
                  <a:lnTo>
                    <a:pt x="2397" y="4858"/>
                  </a:lnTo>
                  <a:lnTo>
                    <a:pt x="2389" y="4833"/>
                  </a:lnTo>
                  <a:lnTo>
                    <a:pt x="2379" y="4810"/>
                  </a:lnTo>
                  <a:lnTo>
                    <a:pt x="2368" y="4786"/>
                  </a:lnTo>
                  <a:lnTo>
                    <a:pt x="2356" y="4762"/>
                  </a:lnTo>
                  <a:lnTo>
                    <a:pt x="2344" y="4739"/>
                  </a:lnTo>
                  <a:lnTo>
                    <a:pt x="2331" y="4716"/>
                  </a:lnTo>
                  <a:lnTo>
                    <a:pt x="2316" y="4693"/>
                  </a:lnTo>
                  <a:lnTo>
                    <a:pt x="2302" y="4672"/>
                  </a:lnTo>
                  <a:lnTo>
                    <a:pt x="2286" y="4649"/>
                  </a:lnTo>
                  <a:lnTo>
                    <a:pt x="2269" y="4628"/>
                  </a:lnTo>
                  <a:lnTo>
                    <a:pt x="2251" y="4607"/>
                  </a:lnTo>
                  <a:lnTo>
                    <a:pt x="2234" y="4587"/>
                  </a:lnTo>
                  <a:lnTo>
                    <a:pt x="2215" y="4567"/>
                  </a:lnTo>
                  <a:lnTo>
                    <a:pt x="2032" y="4385"/>
                  </a:lnTo>
                  <a:lnTo>
                    <a:pt x="501" y="2855"/>
                  </a:lnTo>
                  <a:lnTo>
                    <a:pt x="487" y="2839"/>
                  </a:lnTo>
                  <a:lnTo>
                    <a:pt x="473" y="2824"/>
                  </a:lnTo>
                  <a:lnTo>
                    <a:pt x="461" y="2807"/>
                  </a:lnTo>
                  <a:lnTo>
                    <a:pt x="449" y="2791"/>
                  </a:lnTo>
                  <a:lnTo>
                    <a:pt x="439" y="2773"/>
                  </a:lnTo>
                  <a:lnTo>
                    <a:pt x="429" y="2757"/>
                  </a:lnTo>
                  <a:lnTo>
                    <a:pt x="420" y="2739"/>
                  </a:lnTo>
                  <a:lnTo>
                    <a:pt x="412" y="2721"/>
                  </a:lnTo>
                  <a:lnTo>
                    <a:pt x="405" y="2702"/>
                  </a:lnTo>
                  <a:lnTo>
                    <a:pt x="400" y="2684"/>
                  </a:lnTo>
                  <a:lnTo>
                    <a:pt x="394" y="2665"/>
                  </a:lnTo>
                  <a:lnTo>
                    <a:pt x="391" y="2646"/>
                  </a:lnTo>
                  <a:lnTo>
                    <a:pt x="387" y="2627"/>
                  </a:lnTo>
                  <a:lnTo>
                    <a:pt x="385" y="2607"/>
                  </a:lnTo>
                  <a:lnTo>
                    <a:pt x="383" y="2588"/>
                  </a:lnTo>
                  <a:lnTo>
                    <a:pt x="383" y="2569"/>
                  </a:lnTo>
                  <a:lnTo>
                    <a:pt x="383" y="2549"/>
                  </a:lnTo>
                  <a:lnTo>
                    <a:pt x="385" y="2530"/>
                  </a:lnTo>
                  <a:lnTo>
                    <a:pt x="387" y="2510"/>
                  </a:lnTo>
                  <a:lnTo>
                    <a:pt x="391" y="2491"/>
                  </a:lnTo>
                  <a:lnTo>
                    <a:pt x="394" y="2472"/>
                  </a:lnTo>
                  <a:lnTo>
                    <a:pt x="400" y="2453"/>
                  </a:lnTo>
                  <a:lnTo>
                    <a:pt x="405" y="2434"/>
                  </a:lnTo>
                  <a:lnTo>
                    <a:pt x="412" y="2416"/>
                  </a:lnTo>
                  <a:lnTo>
                    <a:pt x="420" y="2399"/>
                  </a:lnTo>
                  <a:lnTo>
                    <a:pt x="429" y="2381"/>
                  </a:lnTo>
                  <a:lnTo>
                    <a:pt x="439" y="2363"/>
                  </a:lnTo>
                  <a:lnTo>
                    <a:pt x="449" y="2346"/>
                  </a:lnTo>
                  <a:lnTo>
                    <a:pt x="461" y="2329"/>
                  </a:lnTo>
                  <a:lnTo>
                    <a:pt x="473" y="2314"/>
                  </a:lnTo>
                  <a:lnTo>
                    <a:pt x="487" y="2298"/>
                  </a:lnTo>
                  <a:lnTo>
                    <a:pt x="501" y="2283"/>
                  </a:lnTo>
                  <a:lnTo>
                    <a:pt x="517" y="2268"/>
                  </a:lnTo>
                  <a:lnTo>
                    <a:pt x="532" y="2255"/>
                  </a:lnTo>
                  <a:lnTo>
                    <a:pt x="548" y="2242"/>
                  </a:lnTo>
                  <a:lnTo>
                    <a:pt x="565" y="2231"/>
                  </a:lnTo>
                  <a:lnTo>
                    <a:pt x="581" y="2220"/>
                  </a:lnTo>
                  <a:lnTo>
                    <a:pt x="599" y="2210"/>
                  </a:lnTo>
                  <a:lnTo>
                    <a:pt x="617" y="2202"/>
                  </a:lnTo>
                  <a:lnTo>
                    <a:pt x="635" y="2195"/>
                  </a:lnTo>
                  <a:lnTo>
                    <a:pt x="653" y="2187"/>
                  </a:lnTo>
                  <a:lnTo>
                    <a:pt x="672" y="2181"/>
                  </a:lnTo>
                  <a:lnTo>
                    <a:pt x="691" y="2176"/>
                  </a:lnTo>
                  <a:lnTo>
                    <a:pt x="710" y="2172"/>
                  </a:lnTo>
                  <a:lnTo>
                    <a:pt x="729" y="2169"/>
                  </a:lnTo>
                  <a:lnTo>
                    <a:pt x="748" y="2167"/>
                  </a:lnTo>
                  <a:lnTo>
                    <a:pt x="768" y="2164"/>
                  </a:lnTo>
                  <a:lnTo>
                    <a:pt x="787" y="2164"/>
                  </a:lnTo>
                  <a:lnTo>
                    <a:pt x="807" y="2164"/>
                  </a:lnTo>
                  <a:lnTo>
                    <a:pt x="826" y="2167"/>
                  </a:lnTo>
                  <a:lnTo>
                    <a:pt x="845" y="2169"/>
                  </a:lnTo>
                  <a:lnTo>
                    <a:pt x="865" y="2172"/>
                  </a:lnTo>
                  <a:lnTo>
                    <a:pt x="884" y="2176"/>
                  </a:lnTo>
                  <a:lnTo>
                    <a:pt x="903" y="2181"/>
                  </a:lnTo>
                  <a:lnTo>
                    <a:pt x="921" y="2187"/>
                  </a:lnTo>
                  <a:lnTo>
                    <a:pt x="940" y="2193"/>
                  </a:lnTo>
                  <a:lnTo>
                    <a:pt x="957" y="2202"/>
                  </a:lnTo>
                  <a:lnTo>
                    <a:pt x="975" y="2210"/>
                  </a:lnTo>
                  <a:lnTo>
                    <a:pt x="992" y="2220"/>
                  </a:lnTo>
                  <a:lnTo>
                    <a:pt x="1010" y="2231"/>
                  </a:lnTo>
                  <a:lnTo>
                    <a:pt x="1025" y="2242"/>
                  </a:lnTo>
                  <a:lnTo>
                    <a:pt x="1042" y="2255"/>
                  </a:lnTo>
                  <a:lnTo>
                    <a:pt x="1058" y="2268"/>
                  </a:lnTo>
                  <a:lnTo>
                    <a:pt x="1073" y="2283"/>
                  </a:lnTo>
                  <a:lnTo>
                    <a:pt x="1087" y="2298"/>
                  </a:lnTo>
                  <a:lnTo>
                    <a:pt x="1100" y="2314"/>
                  </a:lnTo>
                  <a:lnTo>
                    <a:pt x="1114" y="2329"/>
                  </a:lnTo>
                  <a:lnTo>
                    <a:pt x="1125" y="2346"/>
                  </a:lnTo>
                  <a:lnTo>
                    <a:pt x="1136" y="2363"/>
                  </a:lnTo>
                  <a:lnTo>
                    <a:pt x="1145" y="2381"/>
                  </a:lnTo>
                  <a:lnTo>
                    <a:pt x="1154" y="2399"/>
                  </a:lnTo>
                  <a:lnTo>
                    <a:pt x="1162" y="2416"/>
                  </a:lnTo>
                  <a:lnTo>
                    <a:pt x="1168" y="2434"/>
                  </a:lnTo>
                  <a:lnTo>
                    <a:pt x="1175" y="2453"/>
                  </a:lnTo>
                  <a:lnTo>
                    <a:pt x="1179" y="2472"/>
                  </a:lnTo>
                  <a:lnTo>
                    <a:pt x="1184" y="2491"/>
                  </a:lnTo>
                  <a:lnTo>
                    <a:pt x="1187" y="2510"/>
                  </a:lnTo>
                  <a:lnTo>
                    <a:pt x="1189" y="2530"/>
                  </a:lnTo>
                  <a:lnTo>
                    <a:pt x="1191" y="2549"/>
                  </a:lnTo>
                  <a:lnTo>
                    <a:pt x="1192" y="2569"/>
                  </a:lnTo>
                  <a:lnTo>
                    <a:pt x="1191" y="2588"/>
                  </a:lnTo>
                  <a:lnTo>
                    <a:pt x="1189" y="2607"/>
                  </a:lnTo>
                  <a:lnTo>
                    <a:pt x="1187" y="2627"/>
                  </a:lnTo>
                  <a:lnTo>
                    <a:pt x="1184" y="2646"/>
                  </a:lnTo>
                  <a:lnTo>
                    <a:pt x="1179" y="2665"/>
                  </a:lnTo>
                  <a:lnTo>
                    <a:pt x="1175" y="2684"/>
                  </a:lnTo>
                  <a:lnTo>
                    <a:pt x="1168" y="2702"/>
                  </a:lnTo>
                  <a:lnTo>
                    <a:pt x="1162" y="2721"/>
                  </a:lnTo>
                  <a:lnTo>
                    <a:pt x="1154" y="2739"/>
                  </a:lnTo>
                  <a:lnTo>
                    <a:pt x="1145" y="2757"/>
                  </a:lnTo>
                  <a:lnTo>
                    <a:pt x="1136" y="2773"/>
                  </a:lnTo>
                  <a:lnTo>
                    <a:pt x="1125" y="2791"/>
                  </a:lnTo>
                  <a:lnTo>
                    <a:pt x="1114" y="2808"/>
                  </a:lnTo>
                  <a:lnTo>
                    <a:pt x="1100" y="2824"/>
                  </a:lnTo>
                  <a:lnTo>
                    <a:pt x="1087" y="2839"/>
                  </a:lnTo>
                  <a:lnTo>
                    <a:pt x="1073" y="2855"/>
                  </a:lnTo>
                  <a:lnTo>
                    <a:pt x="1343" y="3125"/>
                  </a:lnTo>
                  <a:lnTo>
                    <a:pt x="2570" y="1898"/>
                  </a:lnTo>
                  <a:lnTo>
                    <a:pt x="3545" y="2872"/>
                  </a:lnTo>
                  <a:lnTo>
                    <a:pt x="3727" y="3054"/>
                  </a:lnTo>
                  <a:lnTo>
                    <a:pt x="3742" y="3069"/>
                  </a:lnTo>
                  <a:lnTo>
                    <a:pt x="3755" y="3086"/>
                  </a:lnTo>
                  <a:lnTo>
                    <a:pt x="3768" y="3101"/>
                  </a:lnTo>
                  <a:lnTo>
                    <a:pt x="3780" y="3118"/>
                  </a:lnTo>
                  <a:lnTo>
                    <a:pt x="3790" y="3135"/>
                  </a:lnTo>
                  <a:lnTo>
                    <a:pt x="3800" y="3153"/>
                  </a:lnTo>
                  <a:lnTo>
                    <a:pt x="3809" y="3169"/>
                  </a:lnTo>
                  <a:lnTo>
                    <a:pt x="3816" y="3188"/>
                  </a:lnTo>
                  <a:lnTo>
                    <a:pt x="3823" y="3206"/>
                  </a:lnTo>
                  <a:lnTo>
                    <a:pt x="3830" y="3225"/>
                  </a:lnTo>
                  <a:lnTo>
                    <a:pt x="3834" y="3244"/>
                  </a:lnTo>
                  <a:lnTo>
                    <a:pt x="3839" y="3263"/>
                  </a:lnTo>
                  <a:lnTo>
                    <a:pt x="3842" y="3282"/>
                  </a:lnTo>
                  <a:lnTo>
                    <a:pt x="3844" y="3301"/>
                  </a:lnTo>
                  <a:lnTo>
                    <a:pt x="3845" y="3321"/>
                  </a:lnTo>
                  <a:lnTo>
                    <a:pt x="3845" y="3340"/>
                  </a:lnTo>
                  <a:lnTo>
                    <a:pt x="3845" y="3359"/>
                  </a:lnTo>
                  <a:lnTo>
                    <a:pt x="3844" y="3379"/>
                  </a:lnTo>
                  <a:lnTo>
                    <a:pt x="3842" y="3398"/>
                  </a:lnTo>
                  <a:lnTo>
                    <a:pt x="3839" y="3417"/>
                  </a:lnTo>
                  <a:lnTo>
                    <a:pt x="3834" y="3436"/>
                  </a:lnTo>
                  <a:lnTo>
                    <a:pt x="3830" y="3455"/>
                  </a:lnTo>
                  <a:lnTo>
                    <a:pt x="3823" y="3474"/>
                  </a:lnTo>
                  <a:lnTo>
                    <a:pt x="3816" y="3492"/>
                  </a:lnTo>
                  <a:lnTo>
                    <a:pt x="3809" y="3511"/>
                  </a:lnTo>
                  <a:lnTo>
                    <a:pt x="3800" y="3528"/>
                  </a:lnTo>
                  <a:lnTo>
                    <a:pt x="3790" y="3545"/>
                  </a:lnTo>
                  <a:lnTo>
                    <a:pt x="3780" y="3562"/>
                  </a:lnTo>
                  <a:lnTo>
                    <a:pt x="3768" y="3579"/>
                  </a:lnTo>
                  <a:lnTo>
                    <a:pt x="3755" y="3595"/>
                  </a:lnTo>
                  <a:lnTo>
                    <a:pt x="3742" y="3611"/>
                  </a:lnTo>
                  <a:lnTo>
                    <a:pt x="3727" y="3626"/>
                  </a:lnTo>
                  <a:close/>
                  <a:moveTo>
                    <a:pt x="2480" y="2235"/>
                  </a:moveTo>
                  <a:lnTo>
                    <a:pt x="1460" y="3254"/>
                  </a:lnTo>
                  <a:lnTo>
                    <a:pt x="1730" y="3524"/>
                  </a:lnTo>
                  <a:lnTo>
                    <a:pt x="2750" y="2505"/>
                  </a:lnTo>
                  <a:lnTo>
                    <a:pt x="2480" y="2235"/>
                  </a:lnTo>
                  <a:close/>
                  <a:moveTo>
                    <a:pt x="2887" y="2643"/>
                  </a:moveTo>
                  <a:lnTo>
                    <a:pt x="1868" y="3662"/>
                  </a:lnTo>
                  <a:lnTo>
                    <a:pt x="2139" y="3932"/>
                  </a:lnTo>
                  <a:lnTo>
                    <a:pt x="3157" y="2913"/>
                  </a:lnTo>
                  <a:lnTo>
                    <a:pt x="2887" y="2643"/>
                  </a:lnTo>
                  <a:close/>
                  <a:moveTo>
                    <a:pt x="2276" y="4069"/>
                  </a:moveTo>
                  <a:lnTo>
                    <a:pt x="2546" y="4340"/>
                  </a:lnTo>
                  <a:lnTo>
                    <a:pt x="3565" y="3321"/>
                  </a:lnTo>
                  <a:lnTo>
                    <a:pt x="3295" y="3050"/>
                  </a:lnTo>
                  <a:lnTo>
                    <a:pt x="2276" y="406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lIns="110754" tIns="55377" rIns="110754" bIns="55377"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163" name="椭圆 162"/>
          <p:cNvSpPr/>
          <p:nvPr/>
        </p:nvSpPr>
        <p:spPr>
          <a:xfrm>
            <a:off x="1825235" y="2404877"/>
            <a:ext cx="1932776" cy="193277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4" name="矩形 163"/>
          <p:cNvSpPr/>
          <p:nvPr/>
        </p:nvSpPr>
        <p:spPr>
          <a:xfrm>
            <a:off x="2097615" y="2932028"/>
            <a:ext cx="1734789" cy="78451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23000"/>
              </a:prstClr>
            </a:outerShdw>
          </a:effectLst>
        </p:spPr>
        <p:txBody>
          <a:bodyPr wrap="square" lIns="121730" tIns="60865" rIns="121730" bIns="60865">
            <a:spAutoFit/>
          </a:bodyPr>
          <a:lstStyle/>
          <a:p>
            <a:pPr defTabSz="1243330"/>
            <a:r>
              <a:rPr lang="zh-CN" altLang="en-US" sz="4300" b="1" dirty="0">
                <a:solidFill>
                  <a:srgbClr val="9A222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内 容</a:t>
            </a:r>
            <a:endParaRPr lang="zh-CN" altLang="en-US" sz="43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5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611578">
            <a:off x="-2277521" y="2696816"/>
            <a:ext cx="4612838" cy="3759060"/>
          </a:xfrm>
          <a:prstGeom prst="rect">
            <a:avLst/>
          </a:prstGeom>
        </p:spPr>
      </p:pic>
      <p:cxnSp>
        <p:nvCxnSpPr>
          <p:cNvPr id="52" name="直接连接符 51"/>
          <p:cNvCxnSpPr/>
          <p:nvPr/>
        </p:nvCxnSpPr>
        <p:spPr>
          <a:xfrm>
            <a:off x="-13700" y="6237877"/>
            <a:ext cx="116461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4116260" y="6366844"/>
            <a:ext cx="33862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计算机语言和</a:t>
            </a:r>
            <a:r>
              <a:rPr lang="en-US" altLang="zh-CN" sz="16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6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程序设计入门</a:t>
            </a:r>
            <a:endParaRPr lang="zh-CN" altLang="en-US" sz="1600" b="1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4867569" y="4151802"/>
            <a:ext cx="6018846" cy="541020"/>
            <a:chOff x="4597712" y="1584494"/>
            <a:chExt cx="5699829" cy="511214"/>
          </a:xfrm>
        </p:grpSpPr>
        <p:sp>
          <p:nvSpPr>
            <p:cNvPr id="35" name="Freeform 5"/>
            <p:cNvSpPr/>
            <p:nvPr/>
          </p:nvSpPr>
          <p:spPr bwMode="auto">
            <a:xfrm>
              <a:off x="4597712" y="1584494"/>
              <a:ext cx="5699829" cy="511214"/>
            </a:xfrm>
            <a:custGeom>
              <a:avLst/>
              <a:gdLst>
                <a:gd name="T0" fmla="*/ 12255 w 12769"/>
                <a:gd name="T1" fmla="*/ 31 h 1159"/>
                <a:gd name="T2" fmla="*/ 12727 w 12769"/>
                <a:gd name="T3" fmla="*/ 503 h 1159"/>
                <a:gd name="T4" fmla="*/ 12727 w 12769"/>
                <a:gd name="T5" fmla="*/ 656 h 1159"/>
                <a:gd name="T6" fmla="*/ 12255 w 12769"/>
                <a:gd name="T7" fmla="*/ 1128 h 1159"/>
                <a:gd name="T8" fmla="*/ 12180 w 12769"/>
                <a:gd name="T9" fmla="*/ 1159 h 1159"/>
                <a:gd name="T10" fmla="*/ 591 w 12769"/>
                <a:gd name="T11" fmla="*/ 1159 h 1159"/>
                <a:gd name="T12" fmla="*/ 514 w 12769"/>
                <a:gd name="T13" fmla="*/ 1128 h 1159"/>
                <a:gd name="T14" fmla="*/ 42 w 12769"/>
                <a:gd name="T15" fmla="*/ 656 h 1159"/>
                <a:gd name="T16" fmla="*/ 42 w 12769"/>
                <a:gd name="T17" fmla="*/ 503 h 1159"/>
                <a:gd name="T18" fmla="*/ 514 w 12769"/>
                <a:gd name="T19" fmla="*/ 31 h 1159"/>
                <a:gd name="T20" fmla="*/ 591 w 12769"/>
                <a:gd name="T21" fmla="*/ 0 h 1159"/>
                <a:gd name="T22" fmla="*/ 12178 w 12769"/>
                <a:gd name="T23" fmla="*/ 0 h 1159"/>
                <a:gd name="T24" fmla="*/ 12255 w 12769"/>
                <a:gd name="T25" fmla="*/ 31 h 1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769" h="1159">
                  <a:moveTo>
                    <a:pt x="12255" y="31"/>
                  </a:moveTo>
                  <a:lnTo>
                    <a:pt x="12727" y="503"/>
                  </a:lnTo>
                  <a:cubicBezTo>
                    <a:pt x="12769" y="545"/>
                    <a:pt x="12769" y="614"/>
                    <a:pt x="12727" y="656"/>
                  </a:cubicBezTo>
                  <a:lnTo>
                    <a:pt x="12255" y="1128"/>
                  </a:lnTo>
                  <a:cubicBezTo>
                    <a:pt x="12235" y="1148"/>
                    <a:pt x="12208" y="1159"/>
                    <a:pt x="12180" y="1159"/>
                  </a:cubicBezTo>
                  <a:lnTo>
                    <a:pt x="591" y="1159"/>
                  </a:lnTo>
                  <a:cubicBezTo>
                    <a:pt x="563" y="1159"/>
                    <a:pt x="535" y="1149"/>
                    <a:pt x="514" y="1128"/>
                  </a:cubicBezTo>
                  <a:lnTo>
                    <a:pt x="42" y="656"/>
                  </a:lnTo>
                  <a:cubicBezTo>
                    <a:pt x="0" y="614"/>
                    <a:pt x="0" y="545"/>
                    <a:pt x="42" y="503"/>
                  </a:cubicBezTo>
                  <a:lnTo>
                    <a:pt x="514" y="31"/>
                  </a:lnTo>
                  <a:cubicBezTo>
                    <a:pt x="535" y="10"/>
                    <a:pt x="563" y="0"/>
                    <a:pt x="591" y="0"/>
                  </a:cubicBezTo>
                  <a:lnTo>
                    <a:pt x="12178" y="0"/>
                  </a:lnTo>
                  <a:cubicBezTo>
                    <a:pt x="12207" y="0"/>
                    <a:pt x="12235" y="11"/>
                    <a:pt x="12255" y="3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 cap="flat">
              <a:noFill/>
              <a:prstDash val="solid"/>
              <a:miter lim="800000"/>
            </a:ln>
          </p:spPr>
          <p:txBody>
            <a:bodyPr vert="horz" wrap="square" lIns="110754" tIns="55377" rIns="110754" bIns="55377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6" name="TextBox 48"/>
            <p:cNvSpPr txBox="1"/>
            <p:nvPr/>
          </p:nvSpPr>
          <p:spPr>
            <a:xfrm>
              <a:off x="5533483" y="1665608"/>
              <a:ext cx="3686604" cy="36352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>
                <a:defRPr sz="22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en-US" altLang="zh-CN" sz="2500" b="1" dirty="0">
                  <a:solidFill>
                    <a:schemeClr val="bg1">
                      <a:lumMod val="95000"/>
                    </a:schemeClr>
                  </a:solidFill>
                </a:rPr>
                <a:t>Python</a:t>
              </a:r>
              <a:r>
                <a:rPr lang="zh-CN" altLang="en-US" sz="2500" b="1" dirty="0">
                  <a:solidFill>
                    <a:schemeClr val="bg1">
                      <a:lumMod val="95000"/>
                    </a:schemeClr>
                  </a:solidFill>
                </a:rPr>
                <a:t>基本语法</a:t>
              </a:r>
              <a:endParaRPr lang="zh-CN" altLang="en-US" sz="2500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7" name="Freeform 6"/>
            <p:cNvSpPr/>
            <p:nvPr/>
          </p:nvSpPr>
          <p:spPr bwMode="auto">
            <a:xfrm>
              <a:off x="4645597" y="1629495"/>
              <a:ext cx="456082" cy="421211"/>
            </a:xfrm>
            <a:custGeom>
              <a:avLst/>
              <a:gdLst>
                <a:gd name="T0" fmla="*/ 563 w 956"/>
                <a:gd name="T1" fmla="*/ 46 h 956"/>
                <a:gd name="T2" fmla="*/ 910 w 956"/>
                <a:gd name="T3" fmla="*/ 393 h 956"/>
                <a:gd name="T4" fmla="*/ 910 w 956"/>
                <a:gd name="T5" fmla="*/ 563 h 956"/>
                <a:gd name="T6" fmla="*/ 563 w 956"/>
                <a:gd name="T7" fmla="*/ 909 h 956"/>
                <a:gd name="T8" fmla="*/ 393 w 956"/>
                <a:gd name="T9" fmla="*/ 909 h 956"/>
                <a:gd name="T10" fmla="*/ 47 w 956"/>
                <a:gd name="T11" fmla="*/ 563 h 956"/>
                <a:gd name="T12" fmla="*/ 47 w 956"/>
                <a:gd name="T13" fmla="*/ 393 h 956"/>
                <a:gd name="T14" fmla="*/ 393 w 956"/>
                <a:gd name="T15" fmla="*/ 46 h 956"/>
                <a:gd name="T16" fmla="*/ 563 w 956"/>
                <a:gd name="T17" fmla="*/ 46 h 9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56" h="956">
                  <a:moveTo>
                    <a:pt x="563" y="46"/>
                  </a:moveTo>
                  <a:lnTo>
                    <a:pt x="910" y="393"/>
                  </a:lnTo>
                  <a:cubicBezTo>
                    <a:pt x="956" y="439"/>
                    <a:pt x="956" y="516"/>
                    <a:pt x="910" y="563"/>
                  </a:cubicBezTo>
                  <a:lnTo>
                    <a:pt x="563" y="909"/>
                  </a:lnTo>
                  <a:cubicBezTo>
                    <a:pt x="517" y="956"/>
                    <a:pt x="440" y="956"/>
                    <a:pt x="393" y="909"/>
                  </a:cubicBezTo>
                  <a:lnTo>
                    <a:pt x="47" y="563"/>
                  </a:lnTo>
                  <a:cubicBezTo>
                    <a:pt x="0" y="516"/>
                    <a:pt x="0" y="439"/>
                    <a:pt x="47" y="393"/>
                  </a:cubicBezTo>
                  <a:lnTo>
                    <a:pt x="393" y="46"/>
                  </a:lnTo>
                  <a:cubicBezTo>
                    <a:pt x="440" y="0"/>
                    <a:pt x="517" y="0"/>
                    <a:pt x="563" y="4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 cap="flat">
              <a:noFill/>
              <a:prstDash val="solid"/>
              <a:miter lim="800000"/>
            </a:ln>
          </p:spPr>
          <p:txBody>
            <a:bodyPr vert="horz" wrap="square" lIns="110754" tIns="55377" rIns="110754" bIns="55377" numCol="1" anchor="t" anchorCtr="0" compatLnSpc="1"/>
            <a:lstStyle/>
            <a:p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8" name="TextBox 50"/>
            <p:cNvSpPr txBox="1"/>
            <p:nvPr/>
          </p:nvSpPr>
          <p:spPr>
            <a:xfrm>
              <a:off x="4793852" y="1700506"/>
              <a:ext cx="150682" cy="2923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KSO_Shape"/>
            <p:cNvSpPr/>
            <p:nvPr/>
          </p:nvSpPr>
          <p:spPr bwMode="auto">
            <a:xfrm>
              <a:off x="9615639" y="1670049"/>
              <a:ext cx="286351" cy="360384"/>
            </a:xfrm>
            <a:custGeom>
              <a:avLst/>
              <a:gdLst>
                <a:gd name="T0" fmla="*/ 2147483646 w 4228"/>
                <a:gd name="T1" fmla="*/ 2147483646 h 5910"/>
                <a:gd name="T2" fmla="*/ 2147483646 w 4228"/>
                <a:gd name="T3" fmla="*/ 2147483646 h 5910"/>
                <a:gd name="T4" fmla="*/ 2147483646 w 4228"/>
                <a:gd name="T5" fmla="*/ 2147483646 h 5910"/>
                <a:gd name="T6" fmla="*/ 2147483646 w 4228"/>
                <a:gd name="T7" fmla="*/ 2147483646 h 5910"/>
                <a:gd name="T8" fmla="*/ 2147483646 w 4228"/>
                <a:gd name="T9" fmla="*/ 736754076 h 5910"/>
                <a:gd name="T10" fmla="*/ 2147483646 w 4228"/>
                <a:gd name="T11" fmla="*/ 468900117 h 5910"/>
                <a:gd name="T12" fmla="*/ 2147483646 w 4228"/>
                <a:gd name="T13" fmla="*/ 2147483646 h 5910"/>
                <a:gd name="T14" fmla="*/ 2147483646 w 4228"/>
                <a:gd name="T15" fmla="*/ 2147483646 h 5910"/>
                <a:gd name="T16" fmla="*/ 769768890 w 4228"/>
                <a:gd name="T17" fmla="*/ 2147483646 h 5910"/>
                <a:gd name="T18" fmla="*/ 502005176 w 4228"/>
                <a:gd name="T19" fmla="*/ 2147483646 h 5910"/>
                <a:gd name="T20" fmla="*/ 2147483646 w 4228"/>
                <a:gd name="T21" fmla="*/ 2147483646 h 5910"/>
                <a:gd name="T22" fmla="*/ 2147483646 w 4228"/>
                <a:gd name="T23" fmla="*/ 2147483646 h 5910"/>
                <a:gd name="T24" fmla="*/ 2147483646 w 4228"/>
                <a:gd name="T25" fmla="*/ 2147483646 h 5910"/>
                <a:gd name="T26" fmla="*/ 2147483646 w 4228"/>
                <a:gd name="T27" fmla="*/ 2147483646 h 5910"/>
                <a:gd name="T28" fmla="*/ 2147483646 w 4228"/>
                <a:gd name="T29" fmla="*/ 2147483646 h 5910"/>
                <a:gd name="T30" fmla="*/ 2147483646 w 4228"/>
                <a:gd name="T31" fmla="*/ 2147483646 h 5910"/>
                <a:gd name="T32" fmla="*/ 2147483646 w 4228"/>
                <a:gd name="T33" fmla="*/ 2147483646 h 5910"/>
                <a:gd name="T34" fmla="*/ 2147483646 w 4228"/>
                <a:gd name="T35" fmla="*/ 2147483646 h 5910"/>
                <a:gd name="T36" fmla="*/ 2147483646 w 4228"/>
                <a:gd name="T37" fmla="*/ 2147483646 h 5910"/>
                <a:gd name="T38" fmla="*/ 2147483646 w 4228"/>
                <a:gd name="T39" fmla="*/ 2147483646 h 5910"/>
                <a:gd name="T40" fmla="*/ 2147483646 w 4228"/>
                <a:gd name="T41" fmla="*/ 2147483646 h 5910"/>
                <a:gd name="T42" fmla="*/ 2147483646 w 4228"/>
                <a:gd name="T43" fmla="*/ 2147483646 h 5910"/>
                <a:gd name="T44" fmla="*/ 2147483646 w 4228"/>
                <a:gd name="T45" fmla="*/ 2147483646 h 5910"/>
                <a:gd name="T46" fmla="*/ 2147483646 w 4228"/>
                <a:gd name="T47" fmla="*/ 2147483646 h 5910"/>
                <a:gd name="T48" fmla="*/ 2147483646 w 4228"/>
                <a:gd name="T49" fmla="*/ 2147483646 h 5910"/>
                <a:gd name="T50" fmla="*/ 2147483646 w 4228"/>
                <a:gd name="T51" fmla="*/ 2147483646 h 5910"/>
                <a:gd name="T52" fmla="*/ 2147483646 w 4228"/>
                <a:gd name="T53" fmla="*/ 2147483646 h 5910"/>
                <a:gd name="T54" fmla="*/ 2147483646 w 4228"/>
                <a:gd name="T55" fmla="*/ 2147483646 h 5910"/>
                <a:gd name="T56" fmla="*/ 2147483646 w 4228"/>
                <a:gd name="T57" fmla="*/ 2147483646 h 5910"/>
                <a:gd name="T58" fmla="*/ 2147483646 w 4228"/>
                <a:gd name="T59" fmla="*/ 2147483646 h 5910"/>
                <a:gd name="T60" fmla="*/ 2147483646 w 4228"/>
                <a:gd name="T61" fmla="*/ 2147483646 h 5910"/>
                <a:gd name="T62" fmla="*/ 2147483646 w 4228"/>
                <a:gd name="T63" fmla="*/ 2147483646 h 5910"/>
                <a:gd name="T64" fmla="*/ 2147483646 w 4228"/>
                <a:gd name="T65" fmla="*/ 2147483646 h 5910"/>
                <a:gd name="T66" fmla="*/ 2147483646 w 4228"/>
                <a:gd name="T67" fmla="*/ 2147483646 h 5910"/>
                <a:gd name="T68" fmla="*/ 2147483646 w 4228"/>
                <a:gd name="T69" fmla="*/ 2147483646 h 5910"/>
                <a:gd name="T70" fmla="*/ 2147483646 w 4228"/>
                <a:gd name="T71" fmla="*/ 2147483646 h 5910"/>
                <a:gd name="T72" fmla="*/ 2147483646 w 4228"/>
                <a:gd name="T73" fmla="*/ 2147483646 h 5910"/>
                <a:gd name="T74" fmla="*/ 2147483646 w 4228"/>
                <a:gd name="T75" fmla="*/ 2147483646 h 5910"/>
                <a:gd name="T76" fmla="*/ 2147483646 w 4228"/>
                <a:gd name="T77" fmla="*/ 2147483646 h 5910"/>
                <a:gd name="T78" fmla="*/ 2147483646 w 4228"/>
                <a:gd name="T79" fmla="*/ 2147483646 h 5910"/>
                <a:gd name="T80" fmla="*/ 2147483646 w 4228"/>
                <a:gd name="T81" fmla="*/ 2147483646 h 5910"/>
                <a:gd name="T82" fmla="*/ 2147483646 w 4228"/>
                <a:gd name="T83" fmla="*/ 2147483646 h 5910"/>
                <a:gd name="T84" fmla="*/ 2147483646 w 4228"/>
                <a:gd name="T85" fmla="*/ 2147483646 h 5910"/>
                <a:gd name="T86" fmla="*/ 2147483646 w 4228"/>
                <a:gd name="T87" fmla="*/ 2147483646 h 5910"/>
                <a:gd name="T88" fmla="*/ 2147483646 w 4228"/>
                <a:gd name="T89" fmla="*/ 2147483646 h 5910"/>
                <a:gd name="T90" fmla="*/ 2147483646 w 4228"/>
                <a:gd name="T91" fmla="*/ 2147483646 h 5910"/>
                <a:gd name="T92" fmla="*/ 2147483646 w 4228"/>
                <a:gd name="T93" fmla="*/ 2147483646 h 5910"/>
                <a:gd name="T94" fmla="*/ 2147483646 w 4228"/>
                <a:gd name="T95" fmla="*/ 2147483646 h 5910"/>
                <a:gd name="T96" fmla="*/ 2147483646 w 4228"/>
                <a:gd name="T97" fmla="*/ 2147483646 h 5910"/>
                <a:gd name="T98" fmla="*/ 2147483646 w 4228"/>
                <a:gd name="T99" fmla="*/ 2147483646 h 5910"/>
                <a:gd name="T100" fmla="*/ 2147483646 w 4228"/>
                <a:gd name="T101" fmla="*/ 2147483646 h 5910"/>
                <a:gd name="T102" fmla="*/ 2147483646 w 4228"/>
                <a:gd name="T103" fmla="*/ 2147483646 h 5910"/>
                <a:gd name="T104" fmla="*/ 2147483646 w 4228"/>
                <a:gd name="T105" fmla="*/ 2147483646 h 5910"/>
                <a:gd name="T106" fmla="*/ 2147483646 w 4228"/>
                <a:gd name="T107" fmla="*/ 2147483646 h 5910"/>
                <a:gd name="T108" fmla="*/ 2147483646 w 4228"/>
                <a:gd name="T109" fmla="*/ 2147483646 h 5910"/>
                <a:gd name="T110" fmla="*/ 2147483646 w 4228"/>
                <a:gd name="T111" fmla="*/ 2147483646 h 5910"/>
                <a:gd name="T112" fmla="*/ 2147483646 w 4228"/>
                <a:gd name="T113" fmla="*/ 2147483646 h 5910"/>
                <a:gd name="T114" fmla="*/ 2147483646 w 4228"/>
                <a:gd name="T115" fmla="*/ 2147483646 h 5910"/>
                <a:gd name="T116" fmla="*/ 2147483646 w 4228"/>
                <a:gd name="T117" fmla="*/ 2147483646 h 5910"/>
                <a:gd name="T118" fmla="*/ 2147483646 w 4228"/>
                <a:gd name="T119" fmla="*/ 2147483646 h 5910"/>
                <a:gd name="T120" fmla="*/ 2147483646 w 4228"/>
                <a:gd name="T121" fmla="*/ 2147483646 h 591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4228" h="5910">
                  <a:moveTo>
                    <a:pt x="3998" y="2785"/>
                  </a:moveTo>
                  <a:lnTo>
                    <a:pt x="3815" y="2602"/>
                  </a:lnTo>
                  <a:lnTo>
                    <a:pt x="2840" y="1627"/>
                  </a:lnTo>
                  <a:lnTo>
                    <a:pt x="3127" y="1341"/>
                  </a:lnTo>
                  <a:lnTo>
                    <a:pt x="3155" y="1312"/>
                  </a:lnTo>
                  <a:lnTo>
                    <a:pt x="3181" y="1282"/>
                  </a:lnTo>
                  <a:lnTo>
                    <a:pt x="3205" y="1251"/>
                  </a:lnTo>
                  <a:lnTo>
                    <a:pt x="3227" y="1219"/>
                  </a:lnTo>
                  <a:lnTo>
                    <a:pt x="3247" y="1185"/>
                  </a:lnTo>
                  <a:lnTo>
                    <a:pt x="3266" y="1151"/>
                  </a:lnTo>
                  <a:lnTo>
                    <a:pt x="3284" y="1116"/>
                  </a:lnTo>
                  <a:lnTo>
                    <a:pt x="3299" y="1081"/>
                  </a:lnTo>
                  <a:lnTo>
                    <a:pt x="3313" y="1046"/>
                  </a:lnTo>
                  <a:lnTo>
                    <a:pt x="3324" y="1009"/>
                  </a:lnTo>
                  <a:lnTo>
                    <a:pt x="3335" y="972"/>
                  </a:lnTo>
                  <a:lnTo>
                    <a:pt x="3342" y="935"/>
                  </a:lnTo>
                  <a:lnTo>
                    <a:pt x="3349" y="898"/>
                  </a:lnTo>
                  <a:lnTo>
                    <a:pt x="3353" y="861"/>
                  </a:lnTo>
                  <a:lnTo>
                    <a:pt x="3356" y="823"/>
                  </a:lnTo>
                  <a:lnTo>
                    <a:pt x="3357" y="786"/>
                  </a:lnTo>
                  <a:lnTo>
                    <a:pt x="3356" y="748"/>
                  </a:lnTo>
                  <a:lnTo>
                    <a:pt x="3353" y="710"/>
                  </a:lnTo>
                  <a:lnTo>
                    <a:pt x="3349" y="673"/>
                  </a:lnTo>
                  <a:lnTo>
                    <a:pt x="3342" y="635"/>
                  </a:lnTo>
                  <a:lnTo>
                    <a:pt x="3335" y="598"/>
                  </a:lnTo>
                  <a:lnTo>
                    <a:pt x="3324" y="562"/>
                  </a:lnTo>
                  <a:lnTo>
                    <a:pt x="3313" y="526"/>
                  </a:lnTo>
                  <a:lnTo>
                    <a:pt x="3299" y="489"/>
                  </a:lnTo>
                  <a:lnTo>
                    <a:pt x="3284" y="455"/>
                  </a:lnTo>
                  <a:lnTo>
                    <a:pt x="3266" y="420"/>
                  </a:lnTo>
                  <a:lnTo>
                    <a:pt x="3247" y="385"/>
                  </a:lnTo>
                  <a:lnTo>
                    <a:pt x="3227" y="353"/>
                  </a:lnTo>
                  <a:lnTo>
                    <a:pt x="3205" y="321"/>
                  </a:lnTo>
                  <a:lnTo>
                    <a:pt x="3181" y="290"/>
                  </a:lnTo>
                  <a:lnTo>
                    <a:pt x="3155" y="258"/>
                  </a:lnTo>
                  <a:lnTo>
                    <a:pt x="3127" y="229"/>
                  </a:lnTo>
                  <a:lnTo>
                    <a:pt x="3097" y="201"/>
                  </a:lnTo>
                  <a:lnTo>
                    <a:pt x="3067" y="176"/>
                  </a:lnTo>
                  <a:lnTo>
                    <a:pt x="3036" y="151"/>
                  </a:lnTo>
                  <a:lnTo>
                    <a:pt x="3003" y="129"/>
                  </a:lnTo>
                  <a:lnTo>
                    <a:pt x="2970" y="108"/>
                  </a:lnTo>
                  <a:lnTo>
                    <a:pt x="2936" y="89"/>
                  </a:lnTo>
                  <a:lnTo>
                    <a:pt x="2902" y="72"/>
                  </a:lnTo>
                  <a:lnTo>
                    <a:pt x="2866" y="56"/>
                  </a:lnTo>
                  <a:lnTo>
                    <a:pt x="2830" y="43"/>
                  </a:lnTo>
                  <a:lnTo>
                    <a:pt x="2795" y="32"/>
                  </a:lnTo>
                  <a:lnTo>
                    <a:pt x="2758" y="22"/>
                  </a:lnTo>
                  <a:lnTo>
                    <a:pt x="2720" y="14"/>
                  </a:lnTo>
                  <a:lnTo>
                    <a:pt x="2683" y="7"/>
                  </a:lnTo>
                  <a:lnTo>
                    <a:pt x="2645" y="3"/>
                  </a:lnTo>
                  <a:lnTo>
                    <a:pt x="2608" y="0"/>
                  </a:lnTo>
                  <a:lnTo>
                    <a:pt x="2570" y="0"/>
                  </a:lnTo>
                  <a:lnTo>
                    <a:pt x="2532" y="0"/>
                  </a:lnTo>
                  <a:lnTo>
                    <a:pt x="2496" y="3"/>
                  </a:lnTo>
                  <a:lnTo>
                    <a:pt x="2458" y="7"/>
                  </a:lnTo>
                  <a:lnTo>
                    <a:pt x="2421" y="14"/>
                  </a:lnTo>
                  <a:lnTo>
                    <a:pt x="2383" y="22"/>
                  </a:lnTo>
                  <a:lnTo>
                    <a:pt x="2346" y="32"/>
                  </a:lnTo>
                  <a:lnTo>
                    <a:pt x="2310" y="43"/>
                  </a:lnTo>
                  <a:lnTo>
                    <a:pt x="2275" y="56"/>
                  </a:lnTo>
                  <a:lnTo>
                    <a:pt x="2239" y="72"/>
                  </a:lnTo>
                  <a:lnTo>
                    <a:pt x="2205" y="89"/>
                  </a:lnTo>
                  <a:lnTo>
                    <a:pt x="2171" y="108"/>
                  </a:lnTo>
                  <a:lnTo>
                    <a:pt x="2138" y="129"/>
                  </a:lnTo>
                  <a:lnTo>
                    <a:pt x="2105" y="151"/>
                  </a:lnTo>
                  <a:lnTo>
                    <a:pt x="2074" y="176"/>
                  </a:lnTo>
                  <a:lnTo>
                    <a:pt x="2044" y="201"/>
                  </a:lnTo>
                  <a:lnTo>
                    <a:pt x="2015" y="229"/>
                  </a:lnTo>
                  <a:lnTo>
                    <a:pt x="301" y="1950"/>
                  </a:lnTo>
                  <a:lnTo>
                    <a:pt x="284" y="1965"/>
                  </a:lnTo>
                  <a:lnTo>
                    <a:pt x="266" y="1980"/>
                  </a:lnTo>
                  <a:lnTo>
                    <a:pt x="248" y="1996"/>
                  </a:lnTo>
                  <a:lnTo>
                    <a:pt x="231" y="2013"/>
                  </a:lnTo>
                  <a:lnTo>
                    <a:pt x="203" y="2042"/>
                  </a:lnTo>
                  <a:lnTo>
                    <a:pt x="177" y="2072"/>
                  </a:lnTo>
                  <a:lnTo>
                    <a:pt x="153" y="2104"/>
                  </a:lnTo>
                  <a:lnTo>
                    <a:pt x="131" y="2135"/>
                  </a:lnTo>
                  <a:lnTo>
                    <a:pt x="110" y="2169"/>
                  </a:lnTo>
                  <a:lnTo>
                    <a:pt x="91" y="2203"/>
                  </a:lnTo>
                  <a:lnTo>
                    <a:pt x="74" y="2238"/>
                  </a:lnTo>
                  <a:lnTo>
                    <a:pt x="58" y="2273"/>
                  </a:lnTo>
                  <a:lnTo>
                    <a:pt x="45" y="2308"/>
                  </a:lnTo>
                  <a:lnTo>
                    <a:pt x="33" y="2345"/>
                  </a:lnTo>
                  <a:lnTo>
                    <a:pt x="23" y="2382"/>
                  </a:lnTo>
                  <a:lnTo>
                    <a:pt x="15" y="2419"/>
                  </a:lnTo>
                  <a:lnTo>
                    <a:pt x="9" y="2456"/>
                  </a:lnTo>
                  <a:lnTo>
                    <a:pt x="5" y="2493"/>
                  </a:lnTo>
                  <a:lnTo>
                    <a:pt x="1" y="2531"/>
                  </a:lnTo>
                  <a:lnTo>
                    <a:pt x="0" y="2569"/>
                  </a:lnTo>
                  <a:lnTo>
                    <a:pt x="1" y="2606"/>
                  </a:lnTo>
                  <a:lnTo>
                    <a:pt x="5" y="2644"/>
                  </a:lnTo>
                  <a:lnTo>
                    <a:pt x="9" y="2681"/>
                  </a:lnTo>
                  <a:lnTo>
                    <a:pt x="15" y="2719"/>
                  </a:lnTo>
                  <a:lnTo>
                    <a:pt x="23" y="2756"/>
                  </a:lnTo>
                  <a:lnTo>
                    <a:pt x="33" y="2792"/>
                  </a:lnTo>
                  <a:lnTo>
                    <a:pt x="45" y="2829"/>
                  </a:lnTo>
                  <a:lnTo>
                    <a:pt x="58" y="2865"/>
                  </a:lnTo>
                  <a:lnTo>
                    <a:pt x="74" y="2899"/>
                  </a:lnTo>
                  <a:lnTo>
                    <a:pt x="91" y="2934"/>
                  </a:lnTo>
                  <a:lnTo>
                    <a:pt x="110" y="2969"/>
                  </a:lnTo>
                  <a:lnTo>
                    <a:pt x="131" y="3001"/>
                  </a:lnTo>
                  <a:lnTo>
                    <a:pt x="153" y="3033"/>
                  </a:lnTo>
                  <a:lnTo>
                    <a:pt x="177" y="3065"/>
                  </a:lnTo>
                  <a:lnTo>
                    <a:pt x="203" y="3096"/>
                  </a:lnTo>
                  <a:lnTo>
                    <a:pt x="231" y="3125"/>
                  </a:lnTo>
                  <a:lnTo>
                    <a:pt x="1388" y="4281"/>
                  </a:lnTo>
                  <a:lnTo>
                    <a:pt x="1102" y="4567"/>
                  </a:lnTo>
                  <a:lnTo>
                    <a:pt x="1075" y="4597"/>
                  </a:lnTo>
                  <a:lnTo>
                    <a:pt x="1048" y="4627"/>
                  </a:lnTo>
                  <a:lnTo>
                    <a:pt x="1024" y="4658"/>
                  </a:lnTo>
                  <a:lnTo>
                    <a:pt x="1001" y="4691"/>
                  </a:lnTo>
                  <a:lnTo>
                    <a:pt x="981" y="4724"/>
                  </a:lnTo>
                  <a:lnTo>
                    <a:pt x="962" y="4758"/>
                  </a:lnTo>
                  <a:lnTo>
                    <a:pt x="945" y="4792"/>
                  </a:lnTo>
                  <a:lnTo>
                    <a:pt x="930" y="4828"/>
                  </a:lnTo>
                  <a:lnTo>
                    <a:pt x="916" y="4864"/>
                  </a:lnTo>
                  <a:lnTo>
                    <a:pt x="904" y="4899"/>
                  </a:lnTo>
                  <a:lnTo>
                    <a:pt x="894" y="4936"/>
                  </a:lnTo>
                  <a:lnTo>
                    <a:pt x="886" y="4973"/>
                  </a:lnTo>
                  <a:lnTo>
                    <a:pt x="879" y="5011"/>
                  </a:lnTo>
                  <a:lnTo>
                    <a:pt x="875" y="5048"/>
                  </a:lnTo>
                  <a:lnTo>
                    <a:pt x="873" y="5086"/>
                  </a:lnTo>
                  <a:lnTo>
                    <a:pt x="872" y="5123"/>
                  </a:lnTo>
                  <a:lnTo>
                    <a:pt x="873" y="5161"/>
                  </a:lnTo>
                  <a:lnTo>
                    <a:pt x="875" y="5198"/>
                  </a:lnTo>
                  <a:lnTo>
                    <a:pt x="880" y="5236"/>
                  </a:lnTo>
                  <a:lnTo>
                    <a:pt x="886" y="5273"/>
                  </a:lnTo>
                  <a:lnTo>
                    <a:pt x="894" y="5311"/>
                  </a:lnTo>
                  <a:lnTo>
                    <a:pt x="904" y="5347"/>
                  </a:lnTo>
                  <a:lnTo>
                    <a:pt x="916" y="5383"/>
                  </a:lnTo>
                  <a:lnTo>
                    <a:pt x="930" y="5419"/>
                  </a:lnTo>
                  <a:lnTo>
                    <a:pt x="945" y="5455"/>
                  </a:lnTo>
                  <a:lnTo>
                    <a:pt x="962" y="5489"/>
                  </a:lnTo>
                  <a:lnTo>
                    <a:pt x="981" y="5523"/>
                  </a:lnTo>
                  <a:lnTo>
                    <a:pt x="1002" y="5556"/>
                  </a:lnTo>
                  <a:lnTo>
                    <a:pt x="1024" y="5589"/>
                  </a:lnTo>
                  <a:lnTo>
                    <a:pt x="1049" y="5620"/>
                  </a:lnTo>
                  <a:lnTo>
                    <a:pt x="1075" y="5650"/>
                  </a:lnTo>
                  <a:lnTo>
                    <a:pt x="1102" y="5679"/>
                  </a:lnTo>
                  <a:lnTo>
                    <a:pt x="1131" y="5707"/>
                  </a:lnTo>
                  <a:lnTo>
                    <a:pt x="1162" y="5734"/>
                  </a:lnTo>
                  <a:lnTo>
                    <a:pt x="1193" y="5757"/>
                  </a:lnTo>
                  <a:lnTo>
                    <a:pt x="1225" y="5779"/>
                  </a:lnTo>
                  <a:lnTo>
                    <a:pt x="1259" y="5800"/>
                  </a:lnTo>
                  <a:lnTo>
                    <a:pt x="1292" y="5819"/>
                  </a:lnTo>
                  <a:lnTo>
                    <a:pt x="1327" y="5836"/>
                  </a:lnTo>
                  <a:lnTo>
                    <a:pt x="1362" y="5852"/>
                  </a:lnTo>
                  <a:lnTo>
                    <a:pt x="1398" y="5865"/>
                  </a:lnTo>
                  <a:lnTo>
                    <a:pt x="1434" y="5877"/>
                  </a:lnTo>
                  <a:lnTo>
                    <a:pt x="1471" y="5887"/>
                  </a:lnTo>
                  <a:lnTo>
                    <a:pt x="1507" y="5895"/>
                  </a:lnTo>
                  <a:lnTo>
                    <a:pt x="1545" y="5902"/>
                  </a:lnTo>
                  <a:lnTo>
                    <a:pt x="1582" y="5906"/>
                  </a:lnTo>
                  <a:lnTo>
                    <a:pt x="1620" y="5909"/>
                  </a:lnTo>
                  <a:lnTo>
                    <a:pt x="1658" y="5910"/>
                  </a:lnTo>
                  <a:lnTo>
                    <a:pt x="1696" y="5909"/>
                  </a:lnTo>
                  <a:lnTo>
                    <a:pt x="1734" y="5906"/>
                  </a:lnTo>
                  <a:lnTo>
                    <a:pt x="1771" y="5902"/>
                  </a:lnTo>
                  <a:lnTo>
                    <a:pt x="1809" y="5895"/>
                  </a:lnTo>
                  <a:lnTo>
                    <a:pt x="1845" y="5887"/>
                  </a:lnTo>
                  <a:lnTo>
                    <a:pt x="1882" y="5877"/>
                  </a:lnTo>
                  <a:lnTo>
                    <a:pt x="1918" y="5865"/>
                  </a:lnTo>
                  <a:lnTo>
                    <a:pt x="1954" y="5852"/>
                  </a:lnTo>
                  <a:lnTo>
                    <a:pt x="1989" y="5836"/>
                  </a:lnTo>
                  <a:lnTo>
                    <a:pt x="2024" y="5819"/>
                  </a:lnTo>
                  <a:lnTo>
                    <a:pt x="2057" y="5800"/>
                  </a:lnTo>
                  <a:lnTo>
                    <a:pt x="2091" y="5780"/>
                  </a:lnTo>
                  <a:lnTo>
                    <a:pt x="2123" y="5757"/>
                  </a:lnTo>
                  <a:lnTo>
                    <a:pt x="2154" y="5734"/>
                  </a:lnTo>
                  <a:lnTo>
                    <a:pt x="2184" y="5707"/>
                  </a:lnTo>
                  <a:lnTo>
                    <a:pt x="2215" y="5679"/>
                  </a:lnTo>
                  <a:lnTo>
                    <a:pt x="3998" y="3897"/>
                  </a:lnTo>
                  <a:lnTo>
                    <a:pt x="4026" y="3866"/>
                  </a:lnTo>
                  <a:lnTo>
                    <a:pt x="4052" y="3836"/>
                  </a:lnTo>
                  <a:lnTo>
                    <a:pt x="4076" y="3805"/>
                  </a:lnTo>
                  <a:lnTo>
                    <a:pt x="4099" y="3773"/>
                  </a:lnTo>
                  <a:lnTo>
                    <a:pt x="4119" y="3739"/>
                  </a:lnTo>
                  <a:lnTo>
                    <a:pt x="4138" y="3706"/>
                  </a:lnTo>
                  <a:lnTo>
                    <a:pt x="4156" y="3671"/>
                  </a:lnTo>
                  <a:lnTo>
                    <a:pt x="4170" y="3636"/>
                  </a:lnTo>
                  <a:lnTo>
                    <a:pt x="4185" y="3600"/>
                  </a:lnTo>
                  <a:lnTo>
                    <a:pt x="4196" y="3564"/>
                  </a:lnTo>
                  <a:lnTo>
                    <a:pt x="4206" y="3527"/>
                  </a:lnTo>
                  <a:lnTo>
                    <a:pt x="4214" y="3489"/>
                  </a:lnTo>
                  <a:lnTo>
                    <a:pt x="4220" y="3453"/>
                  </a:lnTo>
                  <a:lnTo>
                    <a:pt x="4225" y="3415"/>
                  </a:lnTo>
                  <a:lnTo>
                    <a:pt x="4227" y="3378"/>
                  </a:lnTo>
                  <a:lnTo>
                    <a:pt x="4228" y="3340"/>
                  </a:lnTo>
                  <a:lnTo>
                    <a:pt x="4227" y="3302"/>
                  </a:lnTo>
                  <a:lnTo>
                    <a:pt x="4225" y="3265"/>
                  </a:lnTo>
                  <a:lnTo>
                    <a:pt x="4220" y="3227"/>
                  </a:lnTo>
                  <a:lnTo>
                    <a:pt x="4214" y="3191"/>
                  </a:lnTo>
                  <a:lnTo>
                    <a:pt x="4206" y="3153"/>
                  </a:lnTo>
                  <a:lnTo>
                    <a:pt x="4196" y="3116"/>
                  </a:lnTo>
                  <a:lnTo>
                    <a:pt x="4185" y="3080"/>
                  </a:lnTo>
                  <a:lnTo>
                    <a:pt x="4170" y="3044"/>
                  </a:lnTo>
                  <a:lnTo>
                    <a:pt x="4156" y="3009"/>
                  </a:lnTo>
                  <a:lnTo>
                    <a:pt x="4138" y="2974"/>
                  </a:lnTo>
                  <a:lnTo>
                    <a:pt x="4119" y="2941"/>
                  </a:lnTo>
                  <a:lnTo>
                    <a:pt x="4099" y="2907"/>
                  </a:lnTo>
                  <a:lnTo>
                    <a:pt x="4076" y="2875"/>
                  </a:lnTo>
                  <a:lnTo>
                    <a:pt x="4052" y="2844"/>
                  </a:lnTo>
                  <a:lnTo>
                    <a:pt x="4026" y="2814"/>
                  </a:lnTo>
                  <a:lnTo>
                    <a:pt x="3998" y="2785"/>
                  </a:lnTo>
                  <a:close/>
                  <a:moveTo>
                    <a:pt x="2285" y="499"/>
                  </a:moveTo>
                  <a:lnTo>
                    <a:pt x="2285" y="499"/>
                  </a:lnTo>
                  <a:lnTo>
                    <a:pt x="2300" y="485"/>
                  </a:lnTo>
                  <a:lnTo>
                    <a:pt x="2316" y="471"/>
                  </a:lnTo>
                  <a:lnTo>
                    <a:pt x="2332" y="459"/>
                  </a:lnTo>
                  <a:lnTo>
                    <a:pt x="2348" y="448"/>
                  </a:lnTo>
                  <a:lnTo>
                    <a:pt x="2365" y="437"/>
                  </a:lnTo>
                  <a:lnTo>
                    <a:pt x="2383" y="428"/>
                  </a:lnTo>
                  <a:lnTo>
                    <a:pt x="2401" y="419"/>
                  </a:lnTo>
                  <a:lnTo>
                    <a:pt x="2419" y="411"/>
                  </a:lnTo>
                  <a:lnTo>
                    <a:pt x="2437" y="404"/>
                  </a:lnTo>
                  <a:lnTo>
                    <a:pt x="2456" y="398"/>
                  </a:lnTo>
                  <a:lnTo>
                    <a:pt x="2474" y="393"/>
                  </a:lnTo>
                  <a:lnTo>
                    <a:pt x="2493" y="389"/>
                  </a:lnTo>
                  <a:lnTo>
                    <a:pt x="2512" y="385"/>
                  </a:lnTo>
                  <a:lnTo>
                    <a:pt x="2531" y="383"/>
                  </a:lnTo>
                  <a:lnTo>
                    <a:pt x="2551" y="382"/>
                  </a:lnTo>
                  <a:lnTo>
                    <a:pt x="2570" y="381"/>
                  </a:lnTo>
                  <a:lnTo>
                    <a:pt x="2590" y="382"/>
                  </a:lnTo>
                  <a:lnTo>
                    <a:pt x="2609" y="383"/>
                  </a:lnTo>
                  <a:lnTo>
                    <a:pt x="2628" y="385"/>
                  </a:lnTo>
                  <a:lnTo>
                    <a:pt x="2647" y="389"/>
                  </a:lnTo>
                  <a:lnTo>
                    <a:pt x="2667" y="393"/>
                  </a:lnTo>
                  <a:lnTo>
                    <a:pt x="2685" y="398"/>
                  </a:lnTo>
                  <a:lnTo>
                    <a:pt x="2704" y="404"/>
                  </a:lnTo>
                  <a:lnTo>
                    <a:pt x="2722" y="411"/>
                  </a:lnTo>
                  <a:lnTo>
                    <a:pt x="2741" y="419"/>
                  </a:lnTo>
                  <a:lnTo>
                    <a:pt x="2759" y="428"/>
                  </a:lnTo>
                  <a:lnTo>
                    <a:pt x="2776" y="437"/>
                  </a:lnTo>
                  <a:lnTo>
                    <a:pt x="2792" y="448"/>
                  </a:lnTo>
                  <a:lnTo>
                    <a:pt x="2809" y="459"/>
                  </a:lnTo>
                  <a:lnTo>
                    <a:pt x="2826" y="471"/>
                  </a:lnTo>
                  <a:lnTo>
                    <a:pt x="2841" y="485"/>
                  </a:lnTo>
                  <a:lnTo>
                    <a:pt x="2856" y="499"/>
                  </a:lnTo>
                  <a:lnTo>
                    <a:pt x="2870" y="515"/>
                  </a:lnTo>
                  <a:lnTo>
                    <a:pt x="2884" y="530"/>
                  </a:lnTo>
                  <a:lnTo>
                    <a:pt x="2896" y="546"/>
                  </a:lnTo>
                  <a:lnTo>
                    <a:pt x="2908" y="563"/>
                  </a:lnTo>
                  <a:lnTo>
                    <a:pt x="2918" y="581"/>
                  </a:lnTo>
                  <a:lnTo>
                    <a:pt x="2928" y="597"/>
                  </a:lnTo>
                  <a:lnTo>
                    <a:pt x="2937" y="615"/>
                  </a:lnTo>
                  <a:lnTo>
                    <a:pt x="2945" y="633"/>
                  </a:lnTo>
                  <a:lnTo>
                    <a:pt x="2952" y="652"/>
                  </a:lnTo>
                  <a:lnTo>
                    <a:pt x="2959" y="670"/>
                  </a:lnTo>
                  <a:lnTo>
                    <a:pt x="2963" y="689"/>
                  </a:lnTo>
                  <a:lnTo>
                    <a:pt x="2968" y="708"/>
                  </a:lnTo>
                  <a:lnTo>
                    <a:pt x="2971" y="727"/>
                  </a:lnTo>
                  <a:lnTo>
                    <a:pt x="2973" y="747"/>
                  </a:lnTo>
                  <a:lnTo>
                    <a:pt x="2974" y="766"/>
                  </a:lnTo>
                  <a:lnTo>
                    <a:pt x="2974" y="786"/>
                  </a:lnTo>
                  <a:lnTo>
                    <a:pt x="2974" y="805"/>
                  </a:lnTo>
                  <a:lnTo>
                    <a:pt x="2973" y="824"/>
                  </a:lnTo>
                  <a:lnTo>
                    <a:pt x="2971" y="844"/>
                  </a:lnTo>
                  <a:lnTo>
                    <a:pt x="2968" y="863"/>
                  </a:lnTo>
                  <a:lnTo>
                    <a:pt x="2963" y="882"/>
                  </a:lnTo>
                  <a:lnTo>
                    <a:pt x="2959" y="901"/>
                  </a:lnTo>
                  <a:lnTo>
                    <a:pt x="2952" y="920"/>
                  </a:lnTo>
                  <a:lnTo>
                    <a:pt x="2945" y="938"/>
                  </a:lnTo>
                  <a:lnTo>
                    <a:pt x="2937" y="955"/>
                  </a:lnTo>
                  <a:lnTo>
                    <a:pt x="2928" y="973"/>
                  </a:lnTo>
                  <a:lnTo>
                    <a:pt x="2918" y="991"/>
                  </a:lnTo>
                  <a:lnTo>
                    <a:pt x="2908" y="1008"/>
                  </a:lnTo>
                  <a:lnTo>
                    <a:pt x="2896" y="1025"/>
                  </a:lnTo>
                  <a:lnTo>
                    <a:pt x="2884" y="1040"/>
                  </a:lnTo>
                  <a:lnTo>
                    <a:pt x="2870" y="1056"/>
                  </a:lnTo>
                  <a:lnTo>
                    <a:pt x="2856" y="1071"/>
                  </a:lnTo>
                  <a:lnTo>
                    <a:pt x="2743" y="1184"/>
                  </a:lnTo>
                  <a:lnTo>
                    <a:pt x="1550" y="2377"/>
                  </a:lnTo>
                  <a:lnTo>
                    <a:pt x="1543" y="2353"/>
                  </a:lnTo>
                  <a:lnTo>
                    <a:pt x="1535" y="2327"/>
                  </a:lnTo>
                  <a:lnTo>
                    <a:pt x="1527" y="2303"/>
                  </a:lnTo>
                  <a:lnTo>
                    <a:pt x="1518" y="2278"/>
                  </a:lnTo>
                  <a:lnTo>
                    <a:pt x="1508" y="2255"/>
                  </a:lnTo>
                  <a:lnTo>
                    <a:pt x="1497" y="2230"/>
                  </a:lnTo>
                  <a:lnTo>
                    <a:pt x="1485" y="2207"/>
                  </a:lnTo>
                  <a:lnTo>
                    <a:pt x="1473" y="2183"/>
                  </a:lnTo>
                  <a:lnTo>
                    <a:pt x="1459" y="2161"/>
                  </a:lnTo>
                  <a:lnTo>
                    <a:pt x="1446" y="2139"/>
                  </a:lnTo>
                  <a:lnTo>
                    <a:pt x="1430" y="2116"/>
                  </a:lnTo>
                  <a:lnTo>
                    <a:pt x="1415" y="2094"/>
                  </a:lnTo>
                  <a:lnTo>
                    <a:pt x="1398" y="2073"/>
                  </a:lnTo>
                  <a:lnTo>
                    <a:pt x="1380" y="2053"/>
                  </a:lnTo>
                  <a:lnTo>
                    <a:pt x="1362" y="2033"/>
                  </a:lnTo>
                  <a:lnTo>
                    <a:pt x="1343" y="2013"/>
                  </a:lnTo>
                  <a:lnTo>
                    <a:pt x="1323" y="1994"/>
                  </a:lnTo>
                  <a:lnTo>
                    <a:pt x="1303" y="1976"/>
                  </a:lnTo>
                  <a:lnTo>
                    <a:pt x="1283" y="1958"/>
                  </a:lnTo>
                  <a:lnTo>
                    <a:pt x="1262" y="1941"/>
                  </a:lnTo>
                  <a:lnTo>
                    <a:pt x="1241" y="1926"/>
                  </a:lnTo>
                  <a:lnTo>
                    <a:pt x="1218" y="1911"/>
                  </a:lnTo>
                  <a:lnTo>
                    <a:pt x="1196" y="1897"/>
                  </a:lnTo>
                  <a:lnTo>
                    <a:pt x="1174" y="1883"/>
                  </a:lnTo>
                  <a:lnTo>
                    <a:pt x="1151" y="1871"/>
                  </a:lnTo>
                  <a:lnTo>
                    <a:pt x="1128" y="1860"/>
                  </a:lnTo>
                  <a:lnTo>
                    <a:pt x="1105" y="1849"/>
                  </a:lnTo>
                  <a:lnTo>
                    <a:pt x="1080" y="1839"/>
                  </a:lnTo>
                  <a:lnTo>
                    <a:pt x="1057" y="1830"/>
                  </a:lnTo>
                  <a:lnTo>
                    <a:pt x="1032" y="1821"/>
                  </a:lnTo>
                  <a:lnTo>
                    <a:pt x="1008" y="1814"/>
                  </a:lnTo>
                  <a:lnTo>
                    <a:pt x="983" y="1808"/>
                  </a:lnTo>
                  <a:lnTo>
                    <a:pt x="2285" y="499"/>
                  </a:lnTo>
                  <a:close/>
                  <a:moveTo>
                    <a:pt x="1943" y="5409"/>
                  </a:moveTo>
                  <a:lnTo>
                    <a:pt x="1943" y="5409"/>
                  </a:lnTo>
                  <a:lnTo>
                    <a:pt x="1929" y="5423"/>
                  </a:lnTo>
                  <a:lnTo>
                    <a:pt x="1913" y="5437"/>
                  </a:lnTo>
                  <a:lnTo>
                    <a:pt x="1897" y="5449"/>
                  </a:lnTo>
                  <a:lnTo>
                    <a:pt x="1881" y="5461"/>
                  </a:lnTo>
                  <a:lnTo>
                    <a:pt x="1863" y="5471"/>
                  </a:lnTo>
                  <a:lnTo>
                    <a:pt x="1846" y="5481"/>
                  </a:lnTo>
                  <a:lnTo>
                    <a:pt x="1829" y="5490"/>
                  </a:lnTo>
                  <a:lnTo>
                    <a:pt x="1811" y="5498"/>
                  </a:lnTo>
                  <a:lnTo>
                    <a:pt x="1792" y="5505"/>
                  </a:lnTo>
                  <a:lnTo>
                    <a:pt x="1773" y="5510"/>
                  </a:lnTo>
                  <a:lnTo>
                    <a:pt x="1754" y="5516"/>
                  </a:lnTo>
                  <a:lnTo>
                    <a:pt x="1735" y="5521"/>
                  </a:lnTo>
                  <a:lnTo>
                    <a:pt x="1716" y="5523"/>
                  </a:lnTo>
                  <a:lnTo>
                    <a:pt x="1697" y="5526"/>
                  </a:lnTo>
                  <a:lnTo>
                    <a:pt x="1677" y="5527"/>
                  </a:lnTo>
                  <a:lnTo>
                    <a:pt x="1658" y="5527"/>
                  </a:lnTo>
                  <a:lnTo>
                    <a:pt x="1638" y="5527"/>
                  </a:lnTo>
                  <a:lnTo>
                    <a:pt x="1619" y="5526"/>
                  </a:lnTo>
                  <a:lnTo>
                    <a:pt x="1600" y="5523"/>
                  </a:lnTo>
                  <a:lnTo>
                    <a:pt x="1581" y="5521"/>
                  </a:lnTo>
                  <a:lnTo>
                    <a:pt x="1562" y="5516"/>
                  </a:lnTo>
                  <a:lnTo>
                    <a:pt x="1543" y="5510"/>
                  </a:lnTo>
                  <a:lnTo>
                    <a:pt x="1524" y="5505"/>
                  </a:lnTo>
                  <a:lnTo>
                    <a:pt x="1506" y="5498"/>
                  </a:lnTo>
                  <a:lnTo>
                    <a:pt x="1488" y="5490"/>
                  </a:lnTo>
                  <a:lnTo>
                    <a:pt x="1471" y="5481"/>
                  </a:lnTo>
                  <a:lnTo>
                    <a:pt x="1453" y="5471"/>
                  </a:lnTo>
                  <a:lnTo>
                    <a:pt x="1436" y="5461"/>
                  </a:lnTo>
                  <a:lnTo>
                    <a:pt x="1419" y="5449"/>
                  </a:lnTo>
                  <a:lnTo>
                    <a:pt x="1404" y="5437"/>
                  </a:lnTo>
                  <a:lnTo>
                    <a:pt x="1388" y="5423"/>
                  </a:lnTo>
                  <a:lnTo>
                    <a:pt x="1372" y="5409"/>
                  </a:lnTo>
                  <a:lnTo>
                    <a:pt x="1358" y="5394"/>
                  </a:lnTo>
                  <a:lnTo>
                    <a:pt x="1344" y="5378"/>
                  </a:lnTo>
                  <a:lnTo>
                    <a:pt x="1332" y="5362"/>
                  </a:lnTo>
                  <a:lnTo>
                    <a:pt x="1320" y="5345"/>
                  </a:lnTo>
                  <a:lnTo>
                    <a:pt x="1310" y="5329"/>
                  </a:lnTo>
                  <a:lnTo>
                    <a:pt x="1300" y="5311"/>
                  </a:lnTo>
                  <a:lnTo>
                    <a:pt x="1291" y="5293"/>
                  </a:lnTo>
                  <a:lnTo>
                    <a:pt x="1283" y="5275"/>
                  </a:lnTo>
                  <a:lnTo>
                    <a:pt x="1276" y="5257"/>
                  </a:lnTo>
                  <a:lnTo>
                    <a:pt x="1271" y="5238"/>
                  </a:lnTo>
                  <a:lnTo>
                    <a:pt x="1265" y="5219"/>
                  </a:lnTo>
                  <a:lnTo>
                    <a:pt x="1262" y="5200"/>
                  </a:lnTo>
                  <a:lnTo>
                    <a:pt x="1259" y="5181"/>
                  </a:lnTo>
                  <a:lnTo>
                    <a:pt x="1256" y="5162"/>
                  </a:lnTo>
                  <a:lnTo>
                    <a:pt x="1254" y="5142"/>
                  </a:lnTo>
                  <a:lnTo>
                    <a:pt x="1254" y="5123"/>
                  </a:lnTo>
                  <a:lnTo>
                    <a:pt x="1254" y="5103"/>
                  </a:lnTo>
                  <a:lnTo>
                    <a:pt x="1256" y="5084"/>
                  </a:lnTo>
                  <a:lnTo>
                    <a:pt x="1259" y="5065"/>
                  </a:lnTo>
                  <a:lnTo>
                    <a:pt x="1262" y="5045"/>
                  </a:lnTo>
                  <a:lnTo>
                    <a:pt x="1265" y="5026"/>
                  </a:lnTo>
                  <a:lnTo>
                    <a:pt x="1271" y="5009"/>
                  </a:lnTo>
                  <a:lnTo>
                    <a:pt x="1276" y="4990"/>
                  </a:lnTo>
                  <a:lnTo>
                    <a:pt x="1283" y="4971"/>
                  </a:lnTo>
                  <a:lnTo>
                    <a:pt x="1291" y="4953"/>
                  </a:lnTo>
                  <a:lnTo>
                    <a:pt x="1300" y="4935"/>
                  </a:lnTo>
                  <a:lnTo>
                    <a:pt x="1310" y="4918"/>
                  </a:lnTo>
                  <a:lnTo>
                    <a:pt x="1320" y="4902"/>
                  </a:lnTo>
                  <a:lnTo>
                    <a:pt x="1332" y="4885"/>
                  </a:lnTo>
                  <a:lnTo>
                    <a:pt x="1344" y="4868"/>
                  </a:lnTo>
                  <a:lnTo>
                    <a:pt x="1358" y="4852"/>
                  </a:lnTo>
                  <a:lnTo>
                    <a:pt x="1372" y="4838"/>
                  </a:lnTo>
                  <a:lnTo>
                    <a:pt x="1658" y="4551"/>
                  </a:lnTo>
                  <a:lnTo>
                    <a:pt x="1762" y="4655"/>
                  </a:lnTo>
                  <a:lnTo>
                    <a:pt x="1945" y="4838"/>
                  </a:lnTo>
                  <a:lnTo>
                    <a:pt x="1958" y="4852"/>
                  </a:lnTo>
                  <a:lnTo>
                    <a:pt x="1972" y="4868"/>
                  </a:lnTo>
                  <a:lnTo>
                    <a:pt x="1985" y="4885"/>
                  </a:lnTo>
                  <a:lnTo>
                    <a:pt x="1996" y="4902"/>
                  </a:lnTo>
                  <a:lnTo>
                    <a:pt x="2007" y="4918"/>
                  </a:lnTo>
                  <a:lnTo>
                    <a:pt x="2016" y="4935"/>
                  </a:lnTo>
                  <a:lnTo>
                    <a:pt x="2025" y="4953"/>
                  </a:lnTo>
                  <a:lnTo>
                    <a:pt x="2033" y="4972"/>
                  </a:lnTo>
                  <a:lnTo>
                    <a:pt x="2039" y="4990"/>
                  </a:lnTo>
                  <a:lnTo>
                    <a:pt x="2046" y="5009"/>
                  </a:lnTo>
                  <a:lnTo>
                    <a:pt x="2051" y="5026"/>
                  </a:lnTo>
                  <a:lnTo>
                    <a:pt x="2055" y="5046"/>
                  </a:lnTo>
                  <a:lnTo>
                    <a:pt x="2058" y="5065"/>
                  </a:lnTo>
                  <a:lnTo>
                    <a:pt x="2061" y="5084"/>
                  </a:lnTo>
                  <a:lnTo>
                    <a:pt x="2062" y="5103"/>
                  </a:lnTo>
                  <a:lnTo>
                    <a:pt x="2063" y="5123"/>
                  </a:lnTo>
                  <a:lnTo>
                    <a:pt x="2062" y="5142"/>
                  </a:lnTo>
                  <a:lnTo>
                    <a:pt x="2061" y="5162"/>
                  </a:lnTo>
                  <a:lnTo>
                    <a:pt x="2058" y="5181"/>
                  </a:lnTo>
                  <a:lnTo>
                    <a:pt x="2055" y="5200"/>
                  </a:lnTo>
                  <a:lnTo>
                    <a:pt x="2051" y="5219"/>
                  </a:lnTo>
                  <a:lnTo>
                    <a:pt x="2046" y="5238"/>
                  </a:lnTo>
                  <a:lnTo>
                    <a:pt x="2039" y="5257"/>
                  </a:lnTo>
                  <a:lnTo>
                    <a:pt x="2033" y="5275"/>
                  </a:lnTo>
                  <a:lnTo>
                    <a:pt x="2025" y="5293"/>
                  </a:lnTo>
                  <a:lnTo>
                    <a:pt x="2016" y="5311"/>
                  </a:lnTo>
                  <a:lnTo>
                    <a:pt x="2007" y="5329"/>
                  </a:lnTo>
                  <a:lnTo>
                    <a:pt x="1996" y="5345"/>
                  </a:lnTo>
                  <a:lnTo>
                    <a:pt x="1985" y="5362"/>
                  </a:lnTo>
                  <a:lnTo>
                    <a:pt x="1971" y="5378"/>
                  </a:lnTo>
                  <a:lnTo>
                    <a:pt x="1958" y="5393"/>
                  </a:lnTo>
                  <a:lnTo>
                    <a:pt x="1943" y="5409"/>
                  </a:lnTo>
                  <a:close/>
                  <a:moveTo>
                    <a:pt x="3727" y="3626"/>
                  </a:moveTo>
                  <a:lnTo>
                    <a:pt x="2420" y="4933"/>
                  </a:lnTo>
                  <a:lnTo>
                    <a:pt x="2414" y="4908"/>
                  </a:lnTo>
                  <a:lnTo>
                    <a:pt x="2406" y="4883"/>
                  </a:lnTo>
                  <a:lnTo>
                    <a:pt x="2397" y="4858"/>
                  </a:lnTo>
                  <a:lnTo>
                    <a:pt x="2389" y="4833"/>
                  </a:lnTo>
                  <a:lnTo>
                    <a:pt x="2379" y="4810"/>
                  </a:lnTo>
                  <a:lnTo>
                    <a:pt x="2368" y="4786"/>
                  </a:lnTo>
                  <a:lnTo>
                    <a:pt x="2356" y="4762"/>
                  </a:lnTo>
                  <a:lnTo>
                    <a:pt x="2344" y="4739"/>
                  </a:lnTo>
                  <a:lnTo>
                    <a:pt x="2331" y="4716"/>
                  </a:lnTo>
                  <a:lnTo>
                    <a:pt x="2316" y="4693"/>
                  </a:lnTo>
                  <a:lnTo>
                    <a:pt x="2302" y="4672"/>
                  </a:lnTo>
                  <a:lnTo>
                    <a:pt x="2286" y="4649"/>
                  </a:lnTo>
                  <a:lnTo>
                    <a:pt x="2269" y="4628"/>
                  </a:lnTo>
                  <a:lnTo>
                    <a:pt x="2251" y="4607"/>
                  </a:lnTo>
                  <a:lnTo>
                    <a:pt x="2234" y="4587"/>
                  </a:lnTo>
                  <a:lnTo>
                    <a:pt x="2215" y="4567"/>
                  </a:lnTo>
                  <a:lnTo>
                    <a:pt x="2032" y="4385"/>
                  </a:lnTo>
                  <a:lnTo>
                    <a:pt x="501" y="2855"/>
                  </a:lnTo>
                  <a:lnTo>
                    <a:pt x="487" y="2839"/>
                  </a:lnTo>
                  <a:lnTo>
                    <a:pt x="473" y="2824"/>
                  </a:lnTo>
                  <a:lnTo>
                    <a:pt x="461" y="2807"/>
                  </a:lnTo>
                  <a:lnTo>
                    <a:pt x="449" y="2791"/>
                  </a:lnTo>
                  <a:lnTo>
                    <a:pt x="439" y="2773"/>
                  </a:lnTo>
                  <a:lnTo>
                    <a:pt x="429" y="2757"/>
                  </a:lnTo>
                  <a:lnTo>
                    <a:pt x="420" y="2739"/>
                  </a:lnTo>
                  <a:lnTo>
                    <a:pt x="412" y="2721"/>
                  </a:lnTo>
                  <a:lnTo>
                    <a:pt x="405" y="2702"/>
                  </a:lnTo>
                  <a:lnTo>
                    <a:pt x="400" y="2684"/>
                  </a:lnTo>
                  <a:lnTo>
                    <a:pt x="394" y="2665"/>
                  </a:lnTo>
                  <a:lnTo>
                    <a:pt x="391" y="2646"/>
                  </a:lnTo>
                  <a:lnTo>
                    <a:pt x="387" y="2627"/>
                  </a:lnTo>
                  <a:lnTo>
                    <a:pt x="385" y="2607"/>
                  </a:lnTo>
                  <a:lnTo>
                    <a:pt x="383" y="2588"/>
                  </a:lnTo>
                  <a:lnTo>
                    <a:pt x="383" y="2569"/>
                  </a:lnTo>
                  <a:lnTo>
                    <a:pt x="383" y="2549"/>
                  </a:lnTo>
                  <a:lnTo>
                    <a:pt x="385" y="2530"/>
                  </a:lnTo>
                  <a:lnTo>
                    <a:pt x="387" y="2510"/>
                  </a:lnTo>
                  <a:lnTo>
                    <a:pt x="391" y="2491"/>
                  </a:lnTo>
                  <a:lnTo>
                    <a:pt x="394" y="2472"/>
                  </a:lnTo>
                  <a:lnTo>
                    <a:pt x="400" y="2453"/>
                  </a:lnTo>
                  <a:lnTo>
                    <a:pt x="405" y="2434"/>
                  </a:lnTo>
                  <a:lnTo>
                    <a:pt x="412" y="2416"/>
                  </a:lnTo>
                  <a:lnTo>
                    <a:pt x="420" y="2399"/>
                  </a:lnTo>
                  <a:lnTo>
                    <a:pt x="429" y="2381"/>
                  </a:lnTo>
                  <a:lnTo>
                    <a:pt x="439" y="2363"/>
                  </a:lnTo>
                  <a:lnTo>
                    <a:pt x="449" y="2346"/>
                  </a:lnTo>
                  <a:lnTo>
                    <a:pt x="461" y="2329"/>
                  </a:lnTo>
                  <a:lnTo>
                    <a:pt x="473" y="2314"/>
                  </a:lnTo>
                  <a:lnTo>
                    <a:pt x="487" y="2298"/>
                  </a:lnTo>
                  <a:lnTo>
                    <a:pt x="501" y="2283"/>
                  </a:lnTo>
                  <a:lnTo>
                    <a:pt x="517" y="2268"/>
                  </a:lnTo>
                  <a:lnTo>
                    <a:pt x="532" y="2255"/>
                  </a:lnTo>
                  <a:lnTo>
                    <a:pt x="548" y="2242"/>
                  </a:lnTo>
                  <a:lnTo>
                    <a:pt x="565" y="2231"/>
                  </a:lnTo>
                  <a:lnTo>
                    <a:pt x="581" y="2220"/>
                  </a:lnTo>
                  <a:lnTo>
                    <a:pt x="599" y="2210"/>
                  </a:lnTo>
                  <a:lnTo>
                    <a:pt x="617" y="2202"/>
                  </a:lnTo>
                  <a:lnTo>
                    <a:pt x="635" y="2195"/>
                  </a:lnTo>
                  <a:lnTo>
                    <a:pt x="653" y="2187"/>
                  </a:lnTo>
                  <a:lnTo>
                    <a:pt x="672" y="2181"/>
                  </a:lnTo>
                  <a:lnTo>
                    <a:pt x="691" y="2176"/>
                  </a:lnTo>
                  <a:lnTo>
                    <a:pt x="710" y="2172"/>
                  </a:lnTo>
                  <a:lnTo>
                    <a:pt x="729" y="2169"/>
                  </a:lnTo>
                  <a:lnTo>
                    <a:pt x="748" y="2167"/>
                  </a:lnTo>
                  <a:lnTo>
                    <a:pt x="768" y="2164"/>
                  </a:lnTo>
                  <a:lnTo>
                    <a:pt x="787" y="2164"/>
                  </a:lnTo>
                  <a:lnTo>
                    <a:pt x="807" y="2164"/>
                  </a:lnTo>
                  <a:lnTo>
                    <a:pt x="826" y="2167"/>
                  </a:lnTo>
                  <a:lnTo>
                    <a:pt x="845" y="2169"/>
                  </a:lnTo>
                  <a:lnTo>
                    <a:pt x="865" y="2172"/>
                  </a:lnTo>
                  <a:lnTo>
                    <a:pt x="884" y="2176"/>
                  </a:lnTo>
                  <a:lnTo>
                    <a:pt x="903" y="2181"/>
                  </a:lnTo>
                  <a:lnTo>
                    <a:pt x="921" y="2187"/>
                  </a:lnTo>
                  <a:lnTo>
                    <a:pt x="940" y="2193"/>
                  </a:lnTo>
                  <a:lnTo>
                    <a:pt x="957" y="2202"/>
                  </a:lnTo>
                  <a:lnTo>
                    <a:pt x="975" y="2210"/>
                  </a:lnTo>
                  <a:lnTo>
                    <a:pt x="992" y="2220"/>
                  </a:lnTo>
                  <a:lnTo>
                    <a:pt x="1010" y="2231"/>
                  </a:lnTo>
                  <a:lnTo>
                    <a:pt x="1025" y="2242"/>
                  </a:lnTo>
                  <a:lnTo>
                    <a:pt x="1042" y="2255"/>
                  </a:lnTo>
                  <a:lnTo>
                    <a:pt x="1058" y="2268"/>
                  </a:lnTo>
                  <a:lnTo>
                    <a:pt x="1073" y="2283"/>
                  </a:lnTo>
                  <a:lnTo>
                    <a:pt x="1087" y="2298"/>
                  </a:lnTo>
                  <a:lnTo>
                    <a:pt x="1100" y="2314"/>
                  </a:lnTo>
                  <a:lnTo>
                    <a:pt x="1114" y="2329"/>
                  </a:lnTo>
                  <a:lnTo>
                    <a:pt x="1125" y="2346"/>
                  </a:lnTo>
                  <a:lnTo>
                    <a:pt x="1136" y="2363"/>
                  </a:lnTo>
                  <a:lnTo>
                    <a:pt x="1145" y="2381"/>
                  </a:lnTo>
                  <a:lnTo>
                    <a:pt x="1154" y="2399"/>
                  </a:lnTo>
                  <a:lnTo>
                    <a:pt x="1162" y="2416"/>
                  </a:lnTo>
                  <a:lnTo>
                    <a:pt x="1168" y="2434"/>
                  </a:lnTo>
                  <a:lnTo>
                    <a:pt x="1175" y="2453"/>
                  </a:lnTo>
                  <a:lnTo>
                    <a:pt x="1179" y="2472"/>
                  </a:lnTo>
                  <a:lnTo>
                    <a:pt x="1184" y="2491"/>
                  </a:lnTo>
                  <a:lnTo>
                    <a:pt x="1187" y="2510"/>
                  </a:lnTo>
                  <a:lnTo>
                    <a:pt x="1189" y="2530"/>
                  </a:lnTo>
                  <a:lnTo>
                    <a:pt x="1191" y="2549"/>
                  </a:lnTo>
                  <a:lnTo>
                    <a:pt x="1192" y="2569"/>
                  </a:lnTo>
                  <a:lnTo>
                    <a:pt x="1191" y="2588"/>
                  </a:lnTo>
                  <a:lnTo>
                    <a:pt x="1189" y="2607"/>
                  </a:lnTo>
                  <a:lnTo>
                    <a:pt x="1187" y="2627"/>
                  </a:lnTo>
                  <a:lnTo>
                    <a:pt x="1184" y="2646"/>
                  </a:lnTo>
                  <a:lnTo>
                    <a:pt x="1179" y="2665"/>
                  </a:lnTo>
                  <a:lnTo>
                    <a:pt x="1175" y="2684"/>
                  </a:lnTo>
                  <a:lnTo>
                    <a:pt x="1168" y="2702"/>
                  </a:lnTo>
                  <a:lnTo>
                    <a:pt x="1162" y="2721"/>
                  </a:lnTo>
                  <a:lnTo>
                    <a:pt x="1154" y="2739"/>
                  </a:lnTo>
                  <a:lnTo>
                    <a:pt x="1145" y="2757"/>
                  </a:lnTo>
                  <a:lnTo>
                    <a:pt x="1136" y="2773"/>
                  </a:lnTo>
                  <a:lnTo>
                    <a:pt x="1125" y="2791"/>
                  </a:lnTo>
                  <a:lnTo>
                    <a:pt x="1114" y="2808"/>
                  </a:lnTo>
                  <a:lnTo>
                    <a:pt x="1100" y="2824"/>
                  </a:lnTo>
                  <a:lnTo>
                    <a:pt x="1087" y="2839"/>
                  </a:lnTo>
                  <a:lnTo>
                    <a:pt x="1073" y="2855"/>
                  </a:lnTo>
                  <a:lnTo>
                    <a:pt x="1343" y="3125"/>
                  </a:lnTo>
                  <a:lnTo>
                    <a:pt x="2570" y="1898"/>
                  </a:lnTo>
                  <a:lnTo>
                    <a:pt x="3545" y="2872"/>
                  </a:lnTo>
                  <a:lnTo>
                    <a:pt x="3727" y="3054"/>
                  </a:lnTo>
                  <a:lnTo>
                    <a:pt x="3742" y="3069"/>
                  </a:lnTo>
                  <a:lnTo>
                    <a:pt x="3755" y="3086"/>
                  </a:lnTo>
                  <a:lnTo>
                    <a:pt x="3768" y="3101"/>
                  </a:lnTo>
                  <a:lnTo>
                    <a:pt x="3780" y="3118"/>
                  </a:lnTo>
                  <a:lnTo>
                    <a:pt x="3790" y="3135"/>
                  </a:lnTo>
                  <a:lnTo>
                    <a:pt x="3800" y="3153"/>
                  </a:lnTo>
                  <a:lnTo>
                    <a:pt x="3809" y="3169"/>
                  </a:lnTo>
                  <a:lnTo>
                    <a:pt x="3816" y="3188"/>
                  </a:lnTo>
                  <a:lnTo>
                    <a:pt x="3823" y="3206"/>
                  </a:lnTo>
                  <a:lnTo>
                    <a:pt x="3830" y="3225"/>
                  </a:lnTo>
                  <a:lnTo>
                    <a:pt x="3834" y="3244"/>
                  </a:lnTo>
                  <a:lnTo>
                    <a:pt x="3839" y="3263"/>
                  </a:lnTo>
                  <a:lnTo>
                    <a:pt x="3842" y="3282"/>
                  </a:lnTo>
                  <a:lnTo>
                    <a:pt x="3844" y="3301"/>
                  </a:lnTo>
                  <a:lnTo>
                    <a:pt x="3845" y="3321"/>
                  </a:lnTo>
                  <a:lnTo>
                    <a:pt x="3845" y="3340"/>
                  </a:lnTo>
                  <a:lnTo>
                    <a:pt x="3845" y="3359"/>
                  </a:lnTo>
                  <a:lnTo>
                    <a:pt x="3844" y="3379"/>
                  </a:lnTo>
                  <a:lnTo>
                    <a:pt x="3842" y="3398"/>
                  </a:lnTo>
                  <a:lnTo>
                    <a:pt x="3839" y="3417"/>
                  </a:lnTo>
                  <a:lnTo>
                    <a:pt x="3834" y="3436"/>
                  </a:lnTo>
                  <a:lnTo>
                    <a:pt x="3830" y="3455"/>
                  </a:lnTo>
                  <a:lnTo>
                    <a:pt x="3823" y="3474"/>
                  </a:lnTo>
                  <a:lnTo>
                    <a:pt x="3816" y="3492"/>
                  </a:lnTo>
                  <a:lnTo>
                    <a:pt x="3809" y="3511"/>
                  </a:lnTo>
                  <a:lnTo>
                    <a:pt x="3800" y="3528"/>
                  </a:lnTo>
                  <a:lnTo>
                    <a:pt x="3790" y="3545"/>
                  </a:lnTo>
                  <a:lnTo>
                    <a:pt x="3780" y="3562"/>
                  </a:lnTo>
                  <a:lnTo>
                    <a:pt x="3768" y="3579"/>
                  </a:lnTo>
                  <a:lnTo>
                    <a:pt x="3755" y="3595"/>
                  </a:lnTo>
                  <a:lnTo>
                    <a:pt x="3742" y="3611"/>
                  </a:lnTo>
                  <a:lnTo>
                    <a:pt x="3727" y="3626"/>
                  </a:lnTo>
                  <a:close/>
                  <a:moveTo>
                    <a:pt x="2480" y="2235"/>
                  </a:moveTo>
                  <a:lnTo>
                    <a:pt x="1460" y="3254"/>
                  </a:lnTo>
                  <a:lnTo>
                    <a:pt x="1730" y="3524"/>
                  </a:lnTo>
                  <a:lnTo>
                    <a:pt x="2750" y="2505"/>
                  </a:lnTo>
                  <a:lnTo>
                    <a:pt x="2480" y="2235"/>
                  </a:lnTo>
                  <a:close/>
                  <a:moveTo>
                    <a:pt x="2887" y="2643"/>
                  </a:moveTo>
                  <a:lnTo>
                    <a:pt x="1868" y="3662"/>
                  </a:lnTo>
                  <a:lnTo>
                    <a:pt x="2139" y="3932"/>
                  </a:lnTo>
                  <a:lnTo>
                    <a:pt x="3157" y="2913"/>
                  </a:lnTo>
                  <a:lnTo>
                    <a:pt x="2887" y="2643"/>
                  </a:lnTo>
                  <a:close/>
                  <a:moveTo>
                    <a:pt x="2276" y="4069"/>
                  </a:moveTo>
                  <a:lnTo>
                    <a:pt x="2546" y="4340"/>
                  </a:lnTo>
                  <a:lnTo>
                    <a:pt x="3565" y="3321"/>
                  </a:lnTo>
                  <a:lnTo>
                    <a:pt x="3295" y="3050"/>
                  </a:lnTo>
                  <a:lnTo>
                    <a:pt x="2276" y="406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lIns="110754" tIns="55377" rIns="110754" bIns="55377"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19107"/>
    </mc:Choice>
    <mc:Fallback>
      <p:transition advTm="19107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Hou\信息化建设\web\校徽相关\xjtu.png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3" t="-1001" r="53439" b="77637"/>
          <a:stretch>
            <a:fillRect/>
          </a:stretch>
        </p:blipFill>
        <p:spPr bwMode="auto">
          <a:xfrm>
            <a:off x="10046576" y="74440"/>
            <a:ext cx="2111188" cy="58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17498" y="169702"/>
            <a:ext cx="435327" cy="405245"/>
            <a:chOff x="290945" y="346364"/>
            <a:chExt cx="859090" cy="799725"/>
          </a:xfrm>
        </p:grpSpPr>
        <p:sp>
          <p:nvSpPr>
            <p:cNvPr id="4" name="圆角矩形 3"/>
            <p:cNvSpPr>
              <a:spLocks noChangeAspect="1"/>
            </p:cNvSpPr>
            <p:nvPr/>
          </p:nvSpPr>
          <p:spPr>
            <a:xfrm>
              <a:off x="290945" y="346364"/>
              <a:ext cx="648000" cy="648000"/>
            </a:xfrm>
            <a:prstGeom prst="roundRect">
              <a:avLst/>
            </a:prstGeom>
            <a:noFill/>
            <a:ln w="539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 useBgFill="1">
          <p:nvSpPr>
            <p:cNvPr id="5" name="圆角矩形 4"/>
            <p:cNvSpPr>
              <a:spLocks noChangeAspect="1"/>
            </p:cNvSpPr>
            <p:nvPr/>
          </p:nvSpPr>
          <p:spPr>
            <a:xfrm>
              <a:off x="528654" y="526125"/>
              <a:ext cx="540000" cy="540000"/>
            </a:xfrm>
            <a:prstGeom prst="roundRect">
              <a:avLst/>
            </a:prstGeom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圆角矩形 5"/>
            <p:cNvSpPr>
              <a:spLocks noChangeAspect="1"/>
            </p:cNvSpPr>
            <p:nvPr/>
          </p:nvSpPr>
          <p:spPr>
            <a:xfrm>
              <a:off x="610035" y="606089"/>
              <a:ext cx="540000" cy="540000"/>
            </a:xfrm>
            <a:prstGeom prst="roundRect">
              <a:avLst/>
            </a:prstGeom>
            <a:solidFill>
              <a:srgbClr val="C00000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714501" y="574947"/>
            <a:ext cx="937331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32040" y="41494"/>
            <a:ext cx="29819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3.4 </a:t>
            </a:r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变量和赋值</a:t>
            </a:r>
            <a:endParaRPr lang="zh-CN" altLang="en-US" sz="3200" b="1" dirty="0">
              <a:gradFill>
                <a:gsLst>
                  <a:gs pos="0">
                    <a:srgbClr val="E30613"/>
                  </a:gs>
                  <a:gs pos="100000">
                    <a:srgbClr val="81040B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16" descr="计教中心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3585" y="6058535"/>
            <a:ext cx="1288415" cy="799465"/>
          </a:xfrm>
          <a:prstGeom prst="rect">
            <a:avLst/>
          </a:prstGeom>
        </p:spPr>
      </p:pic>
      <p:sp>
        <p:nvSpPr>
          <p:cNvPr id="16" name="内容占位符 2"/>
          <p:cNvSpPr txBox="1"/>
          <p:nvPr/>
        </p:nvSpPr>
        <p:spPr>
          <a:xfrm>
            <a:off x="714502" y="769032"/>
            <a:ext cx="11443262" cy="60145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ts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0"/>
              </a:spcBef>
              <a:buClr>
                <a:srgbClr val="0000CC"/>
              </a:buClr>
              <a:buSzPct val="80000"/>
              <a:buFont typeface="Wingdings" panose="05000000000000000000" pitchFamily="2" charset="2"/>
              <a:buChar char="l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Clr>
                <a:srgbClr val="9900FF"/>
              </a:buClr>
              <a:buSzPct val="60000"/>
              <a:buFont typeface="Wingdings" panose="05000000000000000000" pitchFamily="2" charset="2"/>
              <a:buChar char="p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–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»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程序中使用符号表示数据，表示的数据是可以改变的，这些符号叫做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变量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10000"/>
              </a:lnSpc>
              <a:spcBef>
                <a:spcPct val="0"/>
              </a:spcBef>
              <a:defRPr/>
            </a:pPr>
            <a:r>
              <a:rPr lang="en-US" altLang="zh-CN" dirty="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rPr>
              <a:t>Python</a:t>
            </a:r>
            <a:r>
              <a:rPr lang="zh-CN" altLang="en-US" dirty="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rPr>
              <a:t>变量的特点：</a:t>
            </a:r>
            <a:endParaRPr lang="en-US" altLang="zh-CN" dirty="0">
              <a:solidFill>
                <a:sysClr val="windowText" lastClr="000000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marL="0" indent="0">
              <a:lnSpc>
                <a:spcPct val="110000"/>
              </a:lnSpc>
              <a:spcBef>
                <a:spcPct val="0"/>
              </a:spcBef>
              <a:buNone/>
              <a:defRPr/>
            </a:pPr>
            <a:r>
              <a:rPr lang="zh-CN" altLang="en-US" dirty="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rPr>
              <a:t>   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变量类型由表达式值的类型确定；变量的类型可以改变；使用前不需要先定义</a:t>
            </a:r>
            <a:endParaRPr lang="en-US" altLang="zh-CN" sz="2200" dirty="0">
              <a:solidFill>
                <a:sysClr val="windowText" lastClr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a=3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b=6.5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s='hello everyone'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f=True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上述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a, b, s, f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是变量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“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=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”，表示赋值 ，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把右边式子的值给予左边的符号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变量应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先赋值，再使用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a=5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b=6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c=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a+b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print(c)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8705402" y="4794961"/>
            <a:ext cx="2312987" cy="198859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lvl="1">
              <a:lnSpc>
                <a:spcPct val="90000"/>
              </a:lnSpc>
              <a:defRPr/>
            </a:pPr>
            <a:r>
              <a:rPr lang="en-US" altLang="zh-CN" sz="3200" b="1" dirty="0"/>
              <a:t>c=</a:t>
            </a:r>
            <a:r>
              <a:rPr lang="en-US" altLang="zh-CN" sz="3200" b="1" dirty="0" err="1"/>
              <a:t>a+b</a:t>
            </a:r>
            <a:endParaRPr lang="en-US" altLang="zh-CN" sz="3200" b="1" dirty="0"/>
          </a:p>
          <a:p>
            <a:pPr lvl="1">
              <a:lnSpc>
                <a:spcPct val="90000"/>
              </a:lnSpc>
              <a:defRPr/>
            </a:pPr>
            <a:r>
              <a:rPr lang="en-US" altLang="zh-CN" sz="3200" b="1" dirty="0"/>
              <a:t>a=5</a:t>
            </a:r>
            <a:endParaRPr lang="en-US" altLang="zh-CN" sz="3200" b="1" dirty="0"/>
          </a:p>
          <a:p>
            <a:pPr lvl="1">
              <a:lnSpc>
                <a:spcPct val="90000"/>
              </a:lnSpc>
              <a:defRPr/>
            </a:pPr>
            <a:r>
              <a:rPr lang="en-US" altLang="zh-CN" sz="3200" b="1" dirty="0"/>
              <a:t>b=6</a:t>
            </a:r>
            <a:endParaRPr lang="en-US" altLang="zh-CN" sz="3200" b="1" dirty="0"/>
          </a:p>
          <a:p>
            <a:pPr lvl="1">
              <a:lnSpc>
                <a:spcPct val="90000"/>
              </a:lnSpc>
              <a:defRPr/>
            </a:pPr>
            <a:r>
              <a:rPr lang="en-US" altLang="zh-CN" sz="3200" b="1" dirty="0"/>
              <a:t>print(c)</a:t>
            </a:r>
            <a:endParaRPr lang="zh-CN" altLang="en-US" sz="2400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19" name="墨迹 18"/>
              <p14:cNvContentPartPr/>
              <p14:nvPr/>
            </p14:nvContentPartPr>
            <p14:xfrm>
              <a:off x="8247086" y="5324627"/>
              <a:ext cx="848160" cy="1133640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4"/>
            </p:blipFill>
            <p:spPr>
              <a:xfrm>
                <a:off x="8247086" y="5324627"/>
                <a:ext cx="848160" cy="1133640"/>
              </a:xfrm>
              <a:prstGeom prst="rect"/>
            </p:spPr>
          </p:pic>
        </mc:Fallback>
      </mc:AlternateContent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48968"/>
    </mc:Choice>
    <mc:Fallback>
      <p:transition advTm="489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Hou\信息化建设\web\校徽相关\xjtu.png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3" t="-1001" r="53439" b="77637"/>
          <a:stretch>
            <a:fillRect/>
          </a:stretch>
        </p:blipFill>
        <p:spPr bwMode="auto">
          <a:xfrm>
            <a:off x="10046576" y="74440"/>
            <a:ext cx="2111188" cy="58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17498" y="169702"/>
            <a:ext cx="435327" cy="405245"/>
            <a:chOff x="290945" y="346364"/>
            <a:chExt cx="859090" cy="799725"/>
          </a:xfrm>
        </p:grpSpPr>
        <p:sp>
          <p:nvSpPr>
            <p:cNvPr id="4" name="圆角矩形 3"/>
            <p:cNvSpPr>
              <a:spLocks noChangeAspect="1"/>
            </p:cNvSpPr>
            <p:nvPr/>
          </p:nvSpPr>
          <p:spPr>
            <a:xfrm>
              <a:off x="290945" y="346364"/>
              <a:ext cx="648000" cy="648000"/>
            </a:xfrm>
            <a:prstGeom prst="roundRect">
              <a:avLst/>
            </a:prstGeom>
            <a:noFill/>
            <a:ln w="539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 useBgFill="1">
          <p:nvSpPr>
            <p:cNvPr id="5" name="圆角矩形 4"/>
            <p:cNvSpPr>
              <a:spLocks noChangeAspect="1"/>
            </p:cNvSpPr>
            <p:nvPr/>
          </p:nvSpPr>
          <p:spPr>
            <a:xfrm>
              <a:off x="528654" y="526125"/>
              <a:ext cx="540000" cy="540000"/>
            </a:xfrm>
            <a:prstGeom prst="roundRect">
              <a:avLst/>
            </a:prstGeom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圆角矩形 5"/>
            <p:cNvSpPr>
              <a:spLocks noChangeAspect="1"/>
            </p:cNvSpPr>
            <p:nvPr/>
          </p:nvSpPr>
          <p:spPr>
            <a:xfrm>
              <a:off x="610035" y="606089"/>
              <a:ext cx="540000" cy="540000"/>
            </a:xfrm>
            <a:prstGeom prst="roundRect">
              <a:avLst/>
            </a:prstGeom>
            <a:solidFill>
              <a:srgbClr val="C00000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714501" y="574947"/>
            <a:ext cx="937331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32040" y="41494"/>
            <a:ext cx="21611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3.5 </a:t>
            </a:r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标识符</a:t>
            </a:r>
            <a:endParaRPr lang="zh-CN" altLang="en-US" sz="3200" b="1" dirty="0">
              <a:gradFill>
                <a:gsLst>
                  <a:gs pos="0">
                    <a:srgbClr val="E30613"/>
                  </a:gs>
                  <a:gs pos="100000">
                    <a:srgbClr val="81040B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16" descr="计教中心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3585" y="6058535"/>
            <a:ext cx="1288415" cy="799465"/>
          </a:xfrm>
          <a:prstGeom prst="rect">
            <a:avLst/>
          </a:prstGeom>
        </p:spPr>
      </p:pic>
      <p:sp>
        <p:nvSpPr>
          <p:cNvPr id="14" name="内容占位符 2"/>
          <p:cNvSpPr txBox="1"/>
          <p:nvPr/>
        </p:nvSpPr>
        <p:spPr>
          <a:xfrm>
            <a:off x="714501" y="951449"/>
            <a:ext cx="9770619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0"/>
              </a:spcBef>
              <a:buClr>
                <a:srgbClr val="0000CC"/>
              </a:buClr>
              <a:buSzPct val="80000"/>
              <a:buFont typeface="Wingdings" panose="05000000000000000000" pitchFamily="2" charset="2"/>
              <a:buChar char="l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Clr>
                <a:srgbClr val="9900FF"/>
              </a:buClr>
              <a:buSzPct val="60000"/>
              <a:buFont typeface="Wingdings" panose="05000000000000000000" pitchFamily="2" charset="2"/>
              <a:buChar char="p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–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»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程序中表示数据、程序等其他量的符号统称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标识符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  <a:defRPr/>
            </a:pPr>
            <a:endParaRPr kumimoji="0" lang="en-US" altLang="zh-CN" sz="1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标识符必须以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字符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或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下划线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开头，后接若干字母、数字、下划线，可以很长，甚至可以超过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256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95000"/>
                    <a:lumOff val="5000"/>
                  </a:sys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标识符不能以数字开头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95000"/>
                    <a:lumOff val="5000"/>
                  </a:sys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(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以字母或下划线开头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)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95000"/>
                    <a:lumOff val="5000"/>
                  </a:sys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标识符中不能有空格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95000"/>
                  <a:lumOff val="5000"/>
                </a:sys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95000"/>
                    <a:lumOff val="5000"/>
                  </a:sys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标识符中不能有运算符，如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95000"/>
                    <a:lumOff val="5000"/>
                  </a:sys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+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95000"/>
                    <a:lumOff val="5000"/>
                  </a:sys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，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95000"/>
                    <a:lumOff val="5000"/>
                  </a:sys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95000"/>
                    <a:lumOff val="5000"/>
                  </a:sys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，* ，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95000"/>
                    <a:lumOff val="5000"/>
                  </a:sys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/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95000"/>
                    <a:lumOff val="5000"/>
                  </a:sys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等</a:t>
            </a:r>
            <a:endParaRPr lang="en-US" altLang="zh-CN" sz="2800" dirty="0">
              <a:solidFill>
                <a:sysClr val="windowText" lastClr="000000">
                  <a:lumMod val="95000"/>
                  <a:lumOff val="5000"/>
                </a:sys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Char char="l"/>
              <a:defRPr/>
            </a:pPr>
            <a:endParaRPr lang="en-US" altLang="zh-CN" sz="800" dirty="0"/>
          </a:p>
          <a:p>
            <a:pPr marL="457200" lvl="1">
              <a:lnSpc>
                <a:spcPct val="110000"/>
              </a:lnSpc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3200" dirty="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rPr>
              <a:t>不能使用保留</a:t>
            </a:r>
            <a:r>
              <a:rPr lang="zh-CN" altLang="en-US" sz="3200" dirty="0">
                <a:solidFill>
                  <a:sysClr val="windowText" lastClr="000000">
                    <a:lumMod val="95000"/>
                    <a:lumOff val="5000"/>
                  </a:sysClr>
                </a:solidFill>
                <a:latin typeface="Calibri" panose="020F0502020204030204"/>
                <a:ea typeface="宋体" panose="02010600030101010101" pitchFamily="2" charset="-122"/>
              </a:rPr>
              <a:t>的关键字，例如   </a:t>
            </a:r>
            <a:r>
              <a:rPr lang="en-US" altLang="zh-CN" sz="3200" dirty="0">
                <a:solidFill>
                  <a:sysClr val="windowText" lastClr="000000">
                    <a:lumMod val="95000"/>
                    <a:lumOff val="5000"/>
                  </a:sysClr>
                </a:solidFill>
                <a:latin typeface="Calibri" panose="020F0502020204030204"/>
                <a:ea typeface="宋体" panose="02010600030101010101" pitchFamily="2" charset="-122"/>
              </a:rPr>
              <a:t>if,  else, int</a:t>
            </a:r>
            <a:r>
              <a:rPr lang="zh-CN" altLang="en-US" sz="3200" dirty="0">
                <a:solidFill>
                  <a:sysClr val="windowText" lastClr="000000">
                    <a:lumMod val="95000"/>
                    <a:lumOff val="5000"/>
                  </a:sysClr>
                </a:solidFill>
                <a:latin typeface="Calibri" panose="020F0502020204030204"/>
                <a:ea typeface="宋体" panose="02010600030101010101" pitchFamily="2" charset="-122"/>
              </a:rPr>
              <a:t>等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95000"/>
                  <a:lumOff val="5000"/>
                </a:sys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Char char="l"/>
              <a:defRPr/>
            </a:pPr>
            <a:endParaRPr kumimoji="0" lang="en-US" altLang="zh-CN" sz="1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95000"/>
                  <a:lumOff val="5000"/>
                </a:sys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474345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95000"/>
                    <a:lumOff val="5000"/>
                  </a:sys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Python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95000"/>
                    <a:lumOff val="5000"/>
                  </a:sys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标识符是</a:t>
            </a:r>
            <a:r>
              <a:rPr kumimoji="0" lang="zh-CN" altLang="en-US" sz="32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大小写敏感的</a:t>
            </a:r>
            <a:endParaRPr kumimoji="0" lang="en-US" altLang="zh-CN" sz="320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1714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95000"/>
                    <a:lumOff val="5000"/>
                  </a:sys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     </a:t>
            </a:r>
            <a:r>
              <a:rPr kumimoji="0" lang="en-US" altLang="zh-CN" sz="3200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95000"/>
                    <a:lumOff val="5000"/>
                  </a:sys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abc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95000"/>
                    <a:lumOff val="5000"/>
                  </a:sys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, </a:t>
            </a:r>
            <a:r>
              <a:rPr kumimoji="0" lang="en-US" altLang="zh-CN" sz="3200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95000"/>
                    <a:lumOff val="5000"/>
                  </a:sys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Abc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95000"/>
                    <a:lumOff val="5000"/>
                  </a:sys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95000"/>
                    <a:lumOff val="5000"/>
                  </a:sys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是两个不同的标识符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95000"/>
                  <a:lumOff val="5000"/>
                </a:sys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15" name="Ink 7"/>
              <p14:cNvContentPartPr/>
              <p14:nvPr/>
            </p14:nvContentPartPr>
            <p14:xfrm>
              <a:off x="8230092" y="4916825"/>
              <a:ext cx="1196196" cy="1219200"/>
            </p14:xfrm>
          </p:contentPart>
        </mc:Choice>
        <mc:Fallback xmlns="">
          <p:pic>
            <p:nvPicPr>
              <p:cNvPr id="15" name="Ink 7"/>
            </p:nvPicPr>
            <p:blipFill>
              <a:blip r:embed="rId4"/>
            </p:blipFill>
            <p:spPr>
              <a:xfrm>
                <a:off x="8230092" y="4916825"/>
                <a:ext cx="1196196" cy="1219200"/>
              </a:xfrm>
              <a:prstGeom prst="rect"/>
            </p:spPr>
          </p:pic>
        </mc:Fallback>
      </mc:AlternateContent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48968"/>
    </mc:Choice>
    <mc:Fallback>
      <p:transition advTm="489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Hou\信息化建设\web\校徽相关\xjtu.png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3" t="-1001" r="53439" b="77637"/>
          <a:stretch>
            <a:fillRect/>
          </a:stretch>
        </p:blipFill>
        <p:spPr bwMode="auto">
          <a:xfrm>
            <a:off x="10046576" y="74440"/>
            <a:ext cx="2111188" cy="58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17498" y="169702"/>
            <a:ext cx="435327" cy="405245"/>
            <a:chOff x="290945" y="346364"/>
            <a:chExt cx="859090" cy="799725"/>
          </a:xfrm>
        </p:grpSpPr>
        <p:sp>
          <p:nvSpPr>
            <p:cNvPr id="4" name="圆角矩形 3"/>
            <p:cNvSpPr>
              <a:spLocks noChangeAspect="1"/>
            </p:cNvSpPr>
            <p:nvPr/>
          </p:nvSpPr>
          <p:spPr>
            <a:xfrm>
              <a:off x="290945" y="346364"/>
              <a:ext cx="648000" cy="648000"/>
            </a:xfrm>
            <a:prstGeom prst="roundRect">
              <a:avLst/>
            </a:prstGeom>
            <a:noFill/>
            <a:ln w="539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 useBgFill="1">
          <p:nvSpPr>
            <p:cNvPr id="5" name="圆角矩形 4"/>
            <p:cNvSpPr>
              <a:spLocks noChangeAspect="1"/>
            </p:cNvSpPr>
            <p:nvPr/>
          </p:nvSpPr>
          <p:spPr>
            <a:xfrm>
              <a:off x="528654" y="526125"/>
              <a:ext cx="540000" cy="540000"/>
            </a:xfrm>
            <a:prstGeom prst="roundRect">
              <a:avLst/>
            </a:prstGeom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圆角矩形 5"/>
            <p:cNvSpPr>
              <a:spLocks noChangeAspect="1"/>
            </p:cNvSpPr>
            <p:nvPr/>
          </p:nvSpPr>
          <p:spPr>
            <a:xfrm>
              <a:off x="610035" y="606089"/>
              <a:ext cx="540000" cy="540000"/>
            </a:xfrm>
            <a:prstGeom prst="roundRect">
              <a:avLst/>
            </a:prstGeom>
            <a:solidFill>
              <a:srgbClr val="C00000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714501" y="574947"/>
            <a:ext cx="937331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32040" y="41494"/>
            <a:ext cx="21611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3.5 </a:t>
            </a:r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标识符</a:t>
            </a:r>
            <a:endParaRPr lang="zh-CN" altLang="en-US" sz="3200" b="1" dirty="0">
              <a:gradFill>
                <a:gsLst>
                  <a:gs pos="0">
                    <a:srgbClr val="E30613"/>
                  </a:gs>
                  <a:gs pos="100000">
                    <a:srgbClr val="81040B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16" descr="计教中心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3585" y="6058535"/>
            <a:ext cx="1288415" cy="799465"/>
          </a:xfrm>
          <a:prstGeom prst="rect">
            <a:avLst/>
          </a:prstGeom>
        </p:spPr>
      </p:pic>
      <p:sp>
        <p:nvSpPr>
          <p:cNvPr id="19" name="标题 1"/>
          <p:cNvSpPr txBox="1"/>
          <p:nvPr/>
        </p:nvSpPr>
        <p:spPr>
          <a:xfrm>
            <a:off x="2100021" y="626269"/>
            <a:ext cx="8229600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j-cs"/>
              </a:rPr>
              <a:t>Python</a:t>
            </a: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j-cs"/>
              </a:rPr>
              <a:t>的关键字</a:t>
            </a: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j-cs"/>
            </a:endParaRPr>
          </a:p>
        </p:txBody>
      </p:sp>
      <p:sp>
        <p:nvSpPr>
          <p:cNvPr id="20" name="内容占位符 2"/>
          <p:cNvSpPr txBox="1"/>
          <p:nvPr/>
        </p:nvSpPr>
        <p:spPr>
          <a:xfrm>
            <a:off x="2100021" y="1570831"/>
            <a:ext cx="2514600" cy="5105400"/>
          </a:xfrm>
          <a:prstGeom prst="rect">
            <a:avLst/>
          </a:prstGeom>
          <a:ln>
            <a:solidFill>
              <a:srgbClr val="FFC000"/>
            </a:solidFill>
            <a:miter lim="800000"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0"/>
              </a:spcBef>
              <a:buClr>
                <a:srgbClr val="0000CC"/>
              </a:buClr>
              <a:buSzPct val="80000"/>
              <a:buFont typeface="Wingdings" panose="05000000000000000000" pitchFamily="2" charset="2"/>
              <a:buChar char="l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Clr>
                <a:srgbClr val="9900FF"/>
              </a:buClr>
              <a:buSzPct val="60000"/>
              <a:buFont typeface="Wingdings" panose="05000000000000000000" pitchFamily="2" charset="2"/>
              <a:buChar char="p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–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»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and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as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assert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break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class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continue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def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del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elif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else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except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内容占位符 2"/>
          <p:cNvSpPr txBox="1"/>
          <p:nvPr/>
        </p:nvSpPr>
        <p:spPr bwMode="auto">
          <a:xfrm>
            <a:off x="4767021" y="1570831"/>
            <a:ext cx="2667000" cy="5105400"/>
          </a:xfrm>
          <a:prstGeom prst="rect">
            <a:avLst/>
          </a:prstGeom>
          <a:noFill/>
          <a:ln w="9525">
            <a:solidFill>
              <a:srgbClr val="FFC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4F81BD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zh-CN" sz="3000">
                <a:solidFill>
                  <a:srgbClr val="0000CC"/>
                </a:solidFill>
                <a:ea typeface="黑体" panose="02010609060101010101" pitchFamily="49" charset="-122"/>
              </a:rPr>
              <a:t>False</a:t>
            </a:r>
            <a:endParaRPr lang="en-US" altLang="zh-CN" sz="3000">
              <a:solidFill>
                <a:srgbClr val="0000CC"/>
              </a:solidFill>
              <a:ea typeface="黑体" panose="02010609060101010101" pitchFamily="49" charset="-122"/>
            </a:endParaRPr>
          </a:p>
          <a:p>
            <a:pPr>
              <a:buClr>
                <a:srgbClr val="4F81BD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zh-CN" sz="3000">
                <a:solidFill>
                  <a:srgbClr val="0000CC"/>
                </a:solidFill>
                <a:ea typeface="黑体" panose="02010609060101010101" pitchFamily="49" charset="-122"/>
              </a:rPr>
              <a:t>finally</a:t>
            </a:r>
            <a:endParaRPr lang="en-US" altLang="zh-CN" sz="3000">
              <a:solidFill>
                <a:srgbClr val="0000CC"/>
              </a:solidFill>
              <a:ea typeface="黑体" panose="02010609060101010101" pitchFamily="49" charset="-122"/>
            </a:endParaRPr>
          </a:p>
          <a:p>
            <a:pPr>
              <a:buClr>
                <a:srgbClr val="4F81BD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zh-CN" sz="3000">
                <a:solidFill>
                  <a:srgbClr val="0000CC"/>
                </a:solidFill>
                <a:ea typeface="黑体" panose="02010609060101010101" pitchFamily="49" charset="-122"/>
              </a:rPr>
              <a:t>for</a:t>
            </a:r>
            <a:endParaRPr lang="en-US" altLang="zh-CN" sz="3000">
              <a:solidFill>
                <a:srgbClr val="0000CC"/>
              </a:solidFill>
              <a:ea typeface="黑体" panose="02010609060101010101" pitchFamily="49" charset="-122"/>
            </a:endParaRPr>
          </a:p>
          <a:p>
            <a:pPr>
              <a:buClr>
                <a:srgbClr val="4F81BD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zh-CN" sz="3000">
                <a:solidFill>
                  <a:srgbClr val="0000CC"/>
                </a:solidFill>
                <a:ea typeface="黑体" panose="02010609060101010101" pitchFamily="49" charset="-122"/>
              </a:rPr>
              <a:t>from</a:t>
            </a:r>
            <a:endParaRPr lang="en-US" altLang="zh-CN" sz="3000">
              <a:solidFill>
                <a:srgbClr val="0000CC"/>
              </a:solidFill>
              <a:ea typeface="黑体" panose="02010609060101010101" pitchFamily="49" charset="-122"/>
            </a:endParaRPr>
          </a:p>
          <a:p>
            <a:pPr>
              <a:buClr>
                <a:srgbClr val="4F81BD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zh-CN" sz="3000">
                <a:solidFill>
                  <a:srgbClr val="0000CC"/>
                </a:solidFill>
                <a:ea typeface="黑体" panose="02010609060101010101" pitchFamily="49" charset="-122"/>
              </a:rPr>
              <a:t>global</a:t>
            </a:r>
            <a:endParaRPr lang="en-US" altLang="zh-CN" sz="3000">
              <a:solidFill>
                <a:srgbClr val="0000CC"/>
              </a:solidFill>
              <a:ea typeface="黑体" panose="02010609060101010101" pitchFamily="49" charset="-122"/>
            </a:endParaRPr>
          </a:p>
          <a:p>
            <a:pPr>
              <a:buClr>
                <a:srgbClr val="4F81BD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zh-CN" sz="3000">
                <a:solidFill>
                  <a:srgbClr val="0000CC"/>
                </a:solidFill>
                <a:ea typeface="黑体" panose="02010609060101010101" pitchFamily="49" charset="-122"/>
              </a:rPr>
              <a:t>if</a:t>
            </a:r>
            <a:endParaRPr lang="en-US" altLang="zh-CN" sz="3000">
              <a:solidFill>
                <a:srgbClr val="0000CC"/>
              </a:solidFill>
              <a:ea typeface="黑体" panose="02010609060101010101" pitchFamily="49" charset="-122"/>
            </a:endParaRPr>
          </a:p>
          <a:p>
            <a:pPr>
              <a:buClr>
                <a:srgbClr val="4F81BD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zh-CN" sz="3000">
                <a:solidFill>
                  <a:srgbClr val="0000CC"/>
                </a:solidFill>
                <a:ea typeface="黑体" panose="02010609060101010101" pitchFamily="49" charset="-122"/>
              </a:rPr>
              <a:t>import</a:t>
            </a:r>
            <a:endParaRPr lang="en-US" altLang="zh-CN" sz="3000">
              <a:solidFill>
                <a:srgbClr val="0000CC"/>
              </a:solidFill>
              <a:ea typeface="黑体" panose="02010609060101010101" pitchFamily="49" charset="-122"/>
            </a:endParaRPr>
          </a:p>
          <a:p>
            <a:pPr>
              <a:buClr>
                <a:srgbClr val="4F81BD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zh-CN" sz="3000">
                <a:solidFill>
                  <a:srgbClr val="0000CC"/>
                </a:solidFill>
                <a:ea typeface="黑体" panose="02010609060101010101" pitchFamily="49" charset="-122"/>
              </a:rPr>
              <a:t>in</a:t>
            </a:r>
            <a:endParaRPr lang="en-US" altLang="zh-CN" sz="3000">
              <a:solidFill>
                <a:srgbClr val="0000CC"/>
              </a:solidFill>
              <a:ea typeface="黑体" panose="02010609060101010101" pitchFamily="49" charset="-122"/>
            </a:endParaRPr>
          </a:p>
          <a:p>
            <a:pPr>
              <a:buClr>
                <a:srgbClr val="4F81BD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zh-CN" sz="3000">
                <a:solidFill>
                  <a:srgbClr val="0000CC"/>
                </a:solidFill>
                <a:ea typeface="黑体" panose="02010609060101010101" pitchFamily="49" charset="-122"/>
              </a:rPr>
              <a:t>is</a:t>
            </a:r>
            <a:endParaRPr lang="en-US" altLang="zh-CN" sz="3000">
              <a:solidFill>
                <a:srgbClr val="0000CC"/>
              </a:solidFill>
              <a:ea typeface="黑体" panose="02010609060101010101" pitchFamily="49" charset="-122"/>
            </a:endParaRPr>
          </a:p>
          <a:p>
            <a:pPr>
              <a:buClr>
                <a:srgbClr val="4F81BD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zh-CN" sz="3000">
                <a:solidFill>
                  <a:srgbClr val="0000CC"/>
                </a:solidFill>
                <a:ea typeface="黑体" panose="02010609060101010101" pitchFamily="49" charset="-122"/>
              </a:rPr>
              <a:t>lambda</a:t>
            </a:r>
            <a:endParaRPr lang="en-US" altLang="zh-CN" sz="3000">
              <a:solidFill>
                <a:srgbClr val="0000CC"/>
              </a:solidFill>
              <a:ea typeface="黑体" panose="02010609060101010101" pitchFamily="49" charset="-122"/>
            </a:endParaRPr>
          </a:p>
          <a:p>
            <a:pPr>
              <a:buClr>
                <a:srgbClr val="4F81BD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zh-CN" sz="3000">
                <a:solidFill>
                  <a:srgbClr val="0000CC"/>
                </a:solidFill>
                <a:ea typeface="黑体" panose="02010609060101010101" pitchFamily="49" charset="-122"/>
              </a:rPr>
              <a:t>None</a:t>
            </a:r>
            <a:endParaRPr lang="en-US" altLang="zh-CN" sz="3000">
              <a:solidFill>
                <a:srgbClr val="0000CC"/>
              </a:solidFill>
              <a:ea typeface="黑体" panose="02010609060101010101" pitchFamily="49" charset="-122"/>
            </a:endParaRPr>
          </a:p>
        </p:txBody>
      </p:sp>
      <p:sp>
        <p:nvSpPr>
          <p:cNvPr id="22" name="内容占位符 2"/>
          <p:cNvSpPr txBox="1"/>
          <p:nvPr/>
        </p:nvSpPr>
        <p:spPr bwMode="auto">
          <a:xfrm>
            <a:off x="7586421" y="1600994"/>
            <a:ext cx="2743200" cy="5105400"/>
          </a:xfrm>
          <a:prstGeom prst="rect">
            <a:avLst/>
          </a:prstGeom>
          <a:noFill/>
          <a:ln w="9525">
            <a:solidFill>
              <a:srgbClr val="FFC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4F81BD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zh-CN" sz="3000">
                <a:solidFill>
                  <a:srgbClr val="0000CC"/>
                </a:solidFill>
                <a:ea typeface="黑体" panose="02010609060101010101" pitchFamily="49" charset="-122"/>
              </a:rPr>
              <a:t>nonlocal</a:t>
            </a:r>
            <a:endParaRPr lang="en-US" altLang="zh-CN" sz="3000">
              <a:solidFill>
                <a:srgbClr val="0000CC"/>
              </a:solidFill>
              <a:ea typeface="黑体" panose="02010609060101010101" pitchFamily="49" charset="-122"/>
            </a:endParaRPr>
          </a:p>
          <a:p>
            <a:pPr>
              <a:buClr>
                <a:srgbClr val="4F81BD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zh-CN" sz="3000">
                <a:solidFill>
                  <a:srgbClr val="0000CC"/>
                </a:solidFill>
                <a:ea typeface="黑体" panose="02010609060101010101" pitchFamily="49" charset="-122"/>
              </a:rPr>
              <a:t>not</a:t>
            </a:r>
            <a:endParaRPr lang="en-US" altLang="zh-CN" sz="3000">
              <a:solidFill>
                <a:srgbClr val="0000CC"/>
              </a:solidFill>
              <a:ea typeface="黑体" panose="02010609060101010101" pitchFamily="49" charset="-122"/>
            </a:endParaRPr>
          </a:p>
          <a:p>
            <a:pPr>
              <a:buClr>
                <a:srgbClr val="4F81BD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zh-CN" sz="3000">
                <a:solidFill>
                  <a:srgbClr val="0000CC"/>
                </a:solidFill>
                <a:ea typeface="黑体" panose="02010609060101010101" pitchFamily="49" charset="-122"/>
              </a:rPr>
              <a:t>or</a:t>
            </a:r>
            <a:endParaRPr lang="zh-CN" altLang="en-US" sz="3000">
              <a:solidFill>
                <a:srgbClr val="0000CC"/>
              </a:solidFill>
              <a:ea typeface="黑体" panose="02010609060101010101" pitchFamily="49" charset="-122"/>
            </a:endParaRPr>
          </a:p>
          <a:p>
            <a:pPr>
              <a:buClr>
                <a:srgbClr val="4F81BD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zh-CN" sz="3000">
                <a:solidFill>
                  <a:srgbClr val="0000CC"/>
                </a:solidFill>
                <a:ea typeface="黑体" panose="02010609060101010101" pitchFamily="49" charset="-122"/>
              </a:rPr>
              <a:t>pass</a:t>
            </a:r>
            <a:endParaRPr lang="en-US" altLang="zh-CN" sz="3000">
              <a:solidFill>
                <a:srgbClr val="0000CC"/>
              </a:solidFill>
              <a:ea typeface="黑体" panose="02010609060101010101" pitchFamily="49" charset="-122"/>
            </a:endParaRPr>
          </a:p>
          <a:p>
            <a:pPr>
              <a:buClr>
                <a:srgbClr val="4F81BD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zh-CN" sz="3000">
                <a:solidFill>
                  <a:srgbClr val="0000CC"/>
                </a:solidFill>
                <a:ea typeface="黑体" panose="02010609060101010101" pitchFamily="49" charset="-122"/>
              </a:rPr>
              <a:t>raise</a:t>
            </a:r>
            <a:endParaRPr lang="en-US" altLang="zh-CN" sz="3000">
              <a:solidFill>
                <a:srgbClr val="0000CC"/>
              </a:solidFill>
              <a:ea typeface="黑体" panose="02010609060101010101" pitchFamily="49" charset="-122"/>
            </a:endParaRPr>
          </a:p>
          <a:p>
            <a:pPr>
              <a:buClr>
                <a:srgbClr val="4F81BD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zh-CN" sz="3000">
                <a:solidFill>
                  <a:srgbClr val="0000CC"/>
                </a:solidFill>
                <a:ea typeface="黑体" panose="02010609060101010101" pitchFamily="49" charset="-122"/>
              </a:rPr>
              <a:t>return</a:t>
            </a:r>
            <a:endParaRPr lang="en-US" altLang="zh-CN" sz="3000">
              <a:solidFill>
                <a:srgbClr val="0000CC"/>
              </a:solidFill>
              <a:ea typeface="黑体" panose="02010609060101010101" pitchFamily="49" charset="-122"/>
            </a:endParaRPr>
          </a:p>
          <a:p>
            <a:pPr>
              <a:buClr>
                <a:srgbClr val="4F81BD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zh-CN" sz="3000">
                <a:solidFill>
                  <a:srgbClr val="0000CC"/>
                </a:solidFill>
                <a:ea typeface="黑体" panose="02010609060101010101" pitchFamily="49" charset="-122"/>
              </a:rPr>
              <a:t>True</a:t>
            </a:r>
            <a:endParaRPr lang="en-US" altLang="zh-CN" sz="3000">
              <a:solidFill>
                <a:srgbClr val="0000CC"/>
              </a:solidFill>
              <a:ea typeface="黑体" panose="02010609060101010101" pitchFamily="49" charset="-122"/>
            </a:endParaRPr>
          </a:p>
          <a:p>
            <a:pPr>
              <a:buClr>
                <a:srgbClr val="4F81BD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zh-CN" sz="3000">
                <a:solidFill>
                  <a:srgbClr val="0000CC"/>
                </a:solidFill>
                <a:ea typeface="黑体" panose="02010609060101010101" pitchFamily="49" charset="-122"/>
              </a:rPr>
              <a:t>try</a:t>
            </a:r>
            <a:endParaRPr lang="en-US" altLang="zh-CN" sz="3000">
              <a:solidFill>
                <a:srgbClr val="0000CC"/>
              </a:solidFill>
              <a:ea typeface="黑体" panose="02010609060101010101" pitchFamily="49" charset="-122"/>
            </a:endParaRPr>
          </a:p>
          <a:p>
            <a:pPr>
              <a:buClr>
                <a:srgbClr val="4F81BD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zh-CN" sz="3000">
                <a:solidFill>
                  <a:srgbClr val="0000CC"/>
                </a:solidFill>
                <a:ea typeface="黑体" panose="02010609060101010101" pitchFamily="49" charset="-122"/>
              </a:rPr>
              <a:t>while</a:t>
            </a:r>
            <a:endParaRPr lang="en-US" altLang="zh-CN" sz="3000">
              <a:solidFill>
                <a:srgbClr val="0000CC"/>
              </a:solidFill>
              <a:ea typeface="黑体" panose="02010609060101010101" pitchFamily="49" charset="-122"/>
            </a:endParaRPr>
          </a:p>
          <a:p>
            <a:pPr>
              <a:buClr>
                <a:srgbClr val="4F81BD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zh-CN" sz="3000">
                <a:solidFill>
                  <a:srgbClr val="0000CC"/>
                </a:solidFill>
                <a:ea typeface="黑体" panose="02010609060101010101" pitchFamily="49" charset="-122"/>
              </a:rPr>
              <a:t>with</a:t>
            </a:r>
            <a:endParaRPr lang="en-US" altLang="zh-CN" sz="3000">
              <a:solidFill>
                <a:srgbClr val="0000CC"/>
              </a:solidFill>
              <a:ea typeface="黑体" panose="02010609060101010101" pitchFamily="49" charset="-122"/>
            </a:endParaRPr>
          </a:p>
          <a:p>
            <a:pPr>
              <a:buClr>
                <a:srgbClr val="4F81BD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zh-CN" sz="3000">
                <a:solidFill>
                  <a:srgbClr val="0000CC"/>
                </a:solidFill>
                <a:ea typeface="黑体" panose="02010609060101010101" pitchFamily="49" charset="-122"/>
              </a:rPr>
              <a:t>yield</a:t>
            </a:r>
            <a:endParaRPr lang="zh-CN" altLang="en-US" sz="3000">
              <a:solidFill>
                <a:srgbClr val="0000CC"/>
              </a:solidFill>
              <a:ea typeface="黑体" panose="02010609060101010101" pitchFamily="49" charset="-122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48968"/>
    </mc:Choice>
    <mc:Fallback>
      <p:transition advTm="48968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Hou\信息化建设\web\校徽相关\xjtu.png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3" t="-1001" r="53439" b="77637"/>
          <a:stretch>
            <a:fillRect/>
          </a:stretch>
        </p:blipFill>
        <p:spPr bwMode="auto">
          <a:xfrm>
            <a:off x="10046576" y="74440"/>
            <a:ext cx="2111188" cy="58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17498" y="169702"/>
            <a:ext cx="435327" cy="405245"/>
            <a:chOff x="290945" y="346364"/>
            <a:chExt cx="859090" cy="799725"/>
          </a:xfrm>
        </p:grpSpPr>
        <p:sp>
          <p:nvSpPr>
            <p:cNvPr id="4" name="圆角矩形 3"/>
            <p:cNvSpPr>
              <a:spLocks noChangeAspect="1"/>
            </p:cNvSpPr>
            <p:nvPr/>
          </p:nvSpPr>
          <p:spPr>
            <a:xfrm>
              <a:off x="290945" y="346364"/>
              <a:ext cx="648000" cy="648000"/>
            </a:xfrm>
            <a:prstGeom prst="roundRect">
              <a:avLst/>
            </a:prstGeom>
            <a:noFill/>
            <a:ln w="539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 useBgFill="1">
          <p:nvSpPr>
            <p:cNvPr id="5" name="圆角矩形 4"/>
            <p:cNvSpPr>
              <a:spLocks noChangeAspect="1"/>
            </p:cNvSpPr>
            <p:nvPr/>
          </p:nvSpPr>
          <p:spPr>
            <a:xfrm>
              <a:off x="528654" y="526125"/>
              <a:ext cx="540000" cy="540000"/>
            </a:xfrm>
            <a:prstGeom prst="roundRect">
              <a:avLst/>
            </a:prstGeom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圆角矩形 5"/>
            <p:cNvSpPr>
              <a:spLocks noChangeAspect="1"/>
            </p:cNvSpPr>
            <p:nvPr/>
          </p:nvSpPr>
          <p:spPr>
            <a:xfrm>
              <a:off x="610035" y="606089"/>
              <a:ext cx="540000" cy="540000"/>
            </a:xfrm>
            <a:prstGeom prst="roundRect">
              <a:avLst/>
            </a:prstGeom>
            <a:solidFill>
              <a:srgbClr val="C00000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714501" y="574947"/>
            <a:ext cx="937331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32040" y="41494"/>
            <a:ext cx="38026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3.6 </a:t>
            </a:r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运算符和表达式</a:t>
            </a:r>
            <a:endParaRPr lang="zh-CN" altLang="en-US" sz="3200" b="1" dirty="0">
              <a:gradFill>
                <a:gsLst>
                  <a:gs pos="0">
                    <a:srgbClr val="E30613"/>
                  </a:gs>
                  <a:gs pos="100000">
                    <a:srgbClr val="81040B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16" descr="计教中心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3585" y="6058535"/>
            <a:ext cx="1288415" cy="799465"/>
          </a:xfrm>
          <a:prstGeom prst="rect">
            <a:avLst/>
          </a:prstGeom>
        </p:spPr>
      </p:pic>
      <p:sp>
        <p:nvSpPr>
          <p:cNvPr id="15" name="内容占位符 2"/>
          <p:cNvSpPr txBox="1"/>
          <p:nvPr/>
        </p:nvSpPr>
        <p:spPr>
          <a:xfrm>
            <a:off x="792480" y="1197560"/>
            <a:ext cx="9769615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0"/>
              </a:spcBef>
              <a:buClr>
                <a:srgbClr val="0000CC"/>
              </a:buClr>
              <a:buSzPct val="80000"/>
              <a:buFont typeface="Wingdings" panose="05000000000000000000" pitchFamily="2" charset="2"/>
              <a:buChar char="l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Clr>
                <a:srgbClr val="9900FF"/>
              </a:buClr>
              <a:buSzPct val="60000"/>
              <a:buFont typeface="Wingdings" panose="05000000000000000000" pitchFamily="2" charset="2"/>
              <a:buChar char="p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–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»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运算符，操作符，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operator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表示运算符的符号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+  -  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*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/    %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（求余）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,   **(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乘方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)     2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**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5  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（结果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32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）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Char char="l"/>
              <a:defRPr/>
            </a:pP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参与运算的数据或标识符是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操作数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、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运算数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  <a:defRPr/>
            </a:pP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表达式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变量、常量以及由运算符连接起来的变量、常量、表达式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3,  4, 3+4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a=3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b=4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a+b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,(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a+b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)/2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Char char="l"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48968"/>
    </mc:Choice>
    <mc:Fallback>
      <p:transition advTm="48968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Hou\信息化建设\web\校徽相关\xjtu.png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3" t="-1001" r="53439" b="77637"/>
          <a:stretch>
            <a:fillRect/>
          </a:stretch>
        </p:blipFill>
        <p:spPr bwMode="auto">
          <a:xfrm>
            <a:off x="10046576" y="74440"/>
            <a:ext cx="2111188" cy="58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17498" y="169702"/>
            <a:ext cx="435327" cy="405245"/>
            <a:chOff x="290945" y="346364"/>
            <a:chExt cx="859090" cy="799725"/>
          </a:xfrm>
        </p:grpSpPr>
        <p:sp>
          <p:nvSpPr>
            <p:cNvPr id="4" name="圆角矩形 3"/>
            <p:cNvSpPr>
              <a:spLocks noChangeAspect="1"/>
            </p:cNvSpPr>
            <p:nvPr/>
          </p:nvSpPr>
          <p:spPr>
            <a:xfrm>
              <a:off x="290945" y="346364"/>
              <a:ext cx="648000" cy="648000"/>
            </a:xfrm>
            <a:prstGeom prst="roundRect">
              <a:avLst/>
            </a:prstGeom>
            <a:noFill/>
            <a:ln w="539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 useBgFill="1">
          <p:nvSpPr>
            <p:cNvPr id="5" name="圆角矩形 4"/>
            <p:cNvSpPr>
              <a:spLocks noChangeAspect="1"/>
            </p:cNvSpPr>
            <p:nvPr/>
          </p:nvSpPr>
          <p:spPr>
            <a:xfrm>
              <a:off x="528654" y="526125"/>
              <a:ext cx="540000" cy="540000"/>
            </a:xfrm>
            <a:prstGeom prst="roundRect">
              <a:avLst/>
            </a:prstGeom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圆角矩形 5"/>
            <p:cNvSpPr>
              <a:spLocks noChangeAspect="1"/>
            </p:cNvSpPr>
            <p:nvPr/>
          </p:nvSpPr>
          <p:spPr>
            <a:xfrm>
              <a:off x="610035" y="606089"/>
              <a:ext cx="540000" cy="540000"/>
            </a:xfrm>
            <a:prstGeom prst="roundRect">
              <a:avLst/>
            </a:prstGeom>
            <a:solidFill>
              <a:srgbClr val="C00000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714501" y="574947"/>
            <a:ext cx="937331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32040" y="41494"/>
            <a:ext cx="17508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3.7 </a:t>
            </a:r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endParaRPr lang="zh-CN" altLang="en-US" sz="3200" b="1" dirty="0">
              <a:gradFill>
                <a:gsLst>
                  <a:gs pos="0">
                    <a:srgbClr val="E30613"/>
                  </a:gs>
                  <a:gs pos="100000">
                    <a:srgbClr val="81040B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16" descr="计教中心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3585" y="6058535"/>
            <a:ext cx="1288415" cy="799465"/>
          </a:xfrm>
          <a:prstGeom prst="rect">
            <a:avLst/>
          </a:prstGeom>
        </p:spPr>
      </p:pic>
      <p:sp>
        <p:nvSpPr>
          <p:cNvPr id="13" name="内容占位符 2"/>
          <p:cNvSpPr txBox="1"/>
          <p:nvPr/>
        </p:nvSpPr>
        <p:spPr>
          <a:xfrm>
            <a:off x="699581" y="715720"/>
            <a:ext cx="9584123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0"/>
              </a:spcBef>
              <a:buClr>
                <a:srgbClr val="0000CC"/>
              </a:buClr>
              <a:buSzPct val="80000"/>
              <a:buFont typeface="Wingdings" panose="05000000000000000000" pitchFamily="2" charset="2"/>
              <a:buChar char="l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Clr>
                <a:srgbClr val="9900FF"/>
              </a:buClr>
              <a:buSzPct val="60000"/>
              <a:buFont typeface="Wingdings" panose="05000000000000000000" pitchFamily="2" charset="2"/>
              <a:buChar char="p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–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»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语句：能表示一条完整意义的命令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print("Hello World")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c=2+3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内容占位符 2"/>
          <p:cNvSpPr txBox="1"/>
          <p:nvPr/>
        </p:nvSpPr>
        <p:spPr bwMode="auto">
          <a:xfrm>
            <a:off x="4628832" y="1449780"/>
            <a:ext cx="7010400" cy="52659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 eaLnBrk="0" hangingPunct="0">
              <a:buClr>
                <a:srgbClr val="4F81BD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lang="zh-CN" altLang="en-US" sz="3000" b="1" kern="0" dirty="0">
                <a:solidFill>
                  <a:srgbClr val="FF0000"/>
                </a:solidFill>
                <a:ea typeface="宋体" panose="02010600030101010101" pitchFamily="2" charset="-122"/>
              </a:rPr>
              <a:t>语句的书写规则</a:t>
            </a:r>
            <a:endParaRPr lang="en-US" altLang="zh-CN" sz="3000" b="1" kern="0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669925" lvl="1" indent="-325755" eaLnBrk="0" hangingPunct="0">
              <a:buClr>
                <a:srgbClr val="0000CC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sz="2600" b="1" kern="0" dirty="0">
                <a:solidFill>
                  <a:prstClr val="black"/>
                </a:solidFill>
                <a:ea typeface="楷体" panose="02010609060101010101" pitchFamily="49" charset="-122"/>
              </a:rPr>
              <a:t>一般每行一条语句</a:t>
            </a:r>
            <a:endParaRPr lang="en-US" altLang="zh-CN" sz="2600" b="1" kern="0" dirty="0">
              <a:solidFill>
                <a:prstClr val="black"/>
              </a:solidFill>
              <a:ea typeface="楷体" panose="02010609060101010101" pitchFamily="49" charset="-122"/>
            </a:endParaRPr>
          </a:p>
          <a:p>
            <a:pPr marL="1022350" lvl="2" indent="-351155" eaLnBrk="0" hangingPunct="0">
              <a:buClr>
                <a:srgbClr val="FF0000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en-US" altLang="zh-CN" sz="2200" b="1" kern="0" dirty="0">
                <a:solidFill>
                  <a:prstClr val="black"/>
                </a:solidFill>
                <a:ea typeface="宋体" panose="02010600030101010101" pitchFamily="2" charset="-122"/>
              </a:rPr>
              <a:t>print("Hello World")</a:t>
            </a:r>
            <a:endParaRPr lang="en-US" altLang="zh-CN" sz="2200" b="1" kern="0" dirty="0">
              <a:solidFill>
                <a:prstClr val="black"/>
              </a:solidFill>
              <a:ea typeface="宋体" panose="02010600030101010101" pitchFamily="2" charset="-122"/>
            </a:endParaRPr>
          </a:p>
          <a:p>
            <a:pPr marL="1022350" lvl="2" indent="-351155" eaLnBrk="0" hangingPunct="0">
              <a:buClr>
                <a:srgbClr val="FF0000"/>
              </a:buClr>
              <a:buSzPct val="65000"/>
              <a:buFont typeface="Wingdings" panose="05000000000000000000" pitchFamily="2" charset="2"/>
              <a:buNone/>
              <a:defRPr/>
            </a:pPr>
            <a:endParaRPr lang="en-US" altLang="zh-CN" sz="1000" b="1" kern="0" dirty="0">
              <a:solidFill>
                <a:prstClr val="black"/>
              </a:solidFill>
              <a:ea typeface="宋体" panose="02010600030101010101" pitchFamily="2" charset="-122"/>
            </a:endParaRPr>
          </a:p>
          <a:p>
            <a:pPr marL="669925" lvl="1" indent="-325755" eaLnBrk="0" hangingPunct="0">
              <a:buClr>
                <a:srgbClr val="0000CC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sz="2600" b="1" kern="0" dirty="0">
                <a:solidFill>
                  <a:prstClr val="black"/>
                </a:solidFill>
                <a:ea typeface="楷体" panose="02010609060101010101" pitchFamily="49" charset="-122"/>
              </a:rPr>
              <a:t>一行有多句时，中间用分号给开</a:t>
            </a:r>
            <a:endParaRPr lang="en-US" altLang="zh-CN" sz="2600" b="1" kern="0" dirty="0">
              <a:solidFill>
                <a:prstClr val="black"/>
              </a:solidFill>
              <a:ea typeface="楷体" panose="02010609060101010101" pitchFamily="49" charset="-122"/>
            </a:endParaRPr>
          </a:p>
          <a:p>
            <a:pPr marL="1022350" lvl="2" indent="-351155" eaLnBrk="0" hangingPunct="0">
              <a:buClr>
                <a:srgbClr val="FF0000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en-US" altLang="zh-CN" sz="2200" b="1" kern="0" dirty="0">
                <a:solidFill>
                  <a:prstClr val="black"/>
                </a:solidFill>
                <a:ea typeface="宋体" panose="02010600030101010101" pitchFamily="2" charset="-122"/>
              </a:rPr>
              <a:t>print("Hello World"); print("Hello World")</a:t>
            </a:r>
            <a:endParaRPr lang="en-US" altLang="zh-CN" sz="2200" b="1" kern="0" dirty="0">
              <a:solidFill>
                <a:prstClr val="black"/>
              </a:solidFill>
              <a:ea typeface="宋体" panose="02010600030101010101" pitchFamily="2" charset="-122"/>
            </a:endParaRPr>
          </a:p>
          <a:p>
            <a:pPr marL="1022350" lvl="2" indent="-351155" eaLnBrk="0" hangingPunct="0">
              <a:buClr>
                <a:srgbClr val="FF0000"/>
              </a:buClr>
              <a:buSzPct val="65000"/>
              <a:buFont typeface="Wingdings" panose="05000000000000000000" pitchFamily="2" charset="2"/>
              <a:buNone/>
              <a:defRPr/>
            </a:pPr>
            <a:endParaRPr lang="en-US" altLang="zh-CN" sz="1000" b="1" kern="0" dirty="0">
              <a:solidFill>
                <a:prstClr val="black"/>
              </a:solidFill>
              <a:ea typeface="宋体" panose="02010600030101010101" pitchFamily="2" charset="-122"/>
            </a:endParaRPr>
          </a:p>
          <a:p>
            <a:pPr marL="669925" lvl="1" indent="-325755" eaLnBrk="0" hangingPunct="0">
              <a:buClr>
                <a:srgbClr val="0000CC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sz="2600" b="1" kern="0" dirty="0">
                <a:solidFill>
                  <a:prstClr val="black"/>
                </a:solidFill>
                <a:ea typeface="楷体" panose="02010609060101010101" pitchFamily="49" charset="-122"/>
              </a:rPr>
              <a:t>一行写不下时，使用</a:t>
            </a:r>
            <a:r>
              <a:rPr lang="en-US" altLang="zh-CN" sz="2600" b="1" kern="0" dirty="0">
                <a:solidFill>
                  <a:prstClr val="black"/>
                </a:solidFill>
                <a:ea typeface="楷体" panose="02010609060101010101" pitchFamily="49" charset="-122"/>
              </a:rPr>
              <a:t>"\"</a:t>
            </a:r>
            <a:r>
              <a:rPr lang="zh-CN" altLang="en-US" sz="2600" b="1" kern="0" dirty="0">
                <a:solidFill>
                  <a:prstClr val="black"/>
                </a:solidFill>
                <a:ea typeface="楷体" panose="02010609060101010101" pitchFamily="49" charset="-122"/>
              </a:rPr>
              <a:t>表示续行</a:t>
            </a:r>
            <a:endParaRPr lang="en-US" altLang="zh-CN" sz="2600" b="1" kern="0" dirty="0">
              <a:solidFill>
                <a:prstClr val="black"/>
              </a:solidFill>
              <a:ea typeface="楷体" panose="02010609060101010101" pitchFamily="49" charset="-122"/>
            </a:endParaRPr>
          </a:p>
          <a:p>
            <a:pPr marL="1022350" lvl="2" indent="-351155" eaLnBrk="0" hangingPunct="0">
              <a:buClr>
                <a:srgbClr val="FF0000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en-US" altLang="zh-CN" sz="2200" b="1" kern="0" dirty="0">
                <a:solidFill>
                  <a:prstClr val="black"/>
                </a:solidFill>
                <a:ea typeface="宋体" panose="02010600030101010101" pitchFamily="2" charset="-122"/>
              </a:rPr>
              <a:t>print("Hello World",\</a:t>
            </a:r>
            <a:endParaRPr lang="en-US" altLang="zh-CN" sz="2200" b="1" kern="0" dirty="0">
              <a:solidFill>
                <a:prstClr val="black"/>
              </a:solidFill>
              <a:ea typeface="宋体" panose="02010600030101010101" pitchFamily="2" charset="-122"/>
            </a:endParaRPr>
          </a:p>
          <a:p>
            <a:pPr marL="1022350" lvl="2" indent="-351155" eaLnBrk="0" hangingPunct="0">
              <a:buClr>
                <a:srgbClr val="FF0000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en-US" altLang="zh-CN" sz="2200" b="1" kern="0" dirty="0">
                <a:solidFill>
                  <a:prstClr val="black"/>
                </a:solidFill>
                <a:ea typeface="宋体" panose="02010600030101010101" pitchFamily="2" charset="-122"/>
              </a:rPr>
              <a:t>"Hello Python")</a:t>
            </a:r>
            <a:endParaRPr lang="en-US" altLang="zh-CN" sz="2200" b="1" kern="0" dirty="0">
              <a:solidFill>
                <a:prstClr val="black"/>
              </a:solidFill>
              <a:ea typeface="宋体" panose="02010600030101010101" pitchFamily="2" charset="-122"/>
            </a:endParaRPr>
          </a:p>
          <a:p>
            <a:pPr marL="1022350" lvl="2" indent="-351155" eaLnBrk="0" hangingPunct="0">
              <a:buClr>
                <a:srgbClr val="FF0000"/>
              </a:buClr>
              <a:buSzPct val="65000"/>
              <a:buFont typeface="Wingdings" panose="05000000000000000000" pitchFamily="2" charset="2"/>
              <a:buNone/>
              <a:defRPr/>
            </a:pPr>
            <a:endParaRPr lang="en-US" altLang="zh-CN" sz="1000" b="1" kern="0" dirty="0">
              <a:solidFill>
                <a:prstClr val="black"/>
              </a:solidFill>
              <a:ea typeface="宋体" panose="02010600030101010101" pitchFamily="2" charset="-122"/>
            </a:endParaRPr>
          </a:p>
          <a:p>
            <a:pPr marL="669925" lvl="1" indent="-325755" eaLnBrk="0" hangingPunct="0">
              <a:buClr>
                <a:srgbClr val="0000CC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sz="2600" b="1" kern="0" dirty="0">
                <a:solidFill>
                  <a:prstClr val="black"/>
                </a:solidFill>
                <a:ea typeface="楷体" panose="02010609060101010101" pitchFamily="49" charset="-122"/>
              </a:rPr>
              <a:t>不能在标识符中间、常量中间等有意义的一个符号中间换行</a:t>
            </a:r>
            <a:endParaRPr lang="en-US" altLang="zh-CN" sz="2600" b="1" kern="0" dirty="0">
              <a:solidFill>
                <a:prstClr val="black"/>
              </a:solidFill>
              <a:ea typeface="楷体" panose="02010609060101010101" pitchFamily="49" charset="-122"/>
            </a:endParaRPr>
          </a:p>
          <a:p>
            <a:pPr marL="1022350" lvl="2" indent="-351155" eaLnBrk="0" hangingPunct="0">
              <a:buClr>
                <a:srgbClr val="FF0000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en-US" altLang="zh-CN" sz="2200" b="1" kern="0" dirty="0">
                <a:solidFill>
                  <a:prstClr val="black"/>
                </a:solidFill>
                <a:ea typeface="宋体" panose="02010600030101010101" pitchFamily="2" charset="-122"/>
              </a:rPr>
              <a:t>print("Hello \         #</a:t>
            </a:r>
            <a:r>
              <a:rPr lang="zh-CN" altLang="en-US" sz="2200" b="1" kern="0" dirty="0">
                <a:solidFill>
                  <a:prstClr val="black"/>
                </a:solidFill>
                <a:ea typeface="宋体" panose="02010600030101010101" pitchFamily="2" charset="-122"/>
              </a:rPr>
              <a:t>这样是错误的</a:t>
            </a:r>
            <a:endParaRPr lang="en-US" altLang="zh-CN" sz="2200" b="1" kern="0" dirty="0">
              <a:solidFill>
                <a:prstClr val="black"/>
              </a:solidFill>
              <a:ea typeface="宋体" panose="02010600030101010101" pitchFamily="2" charset="-122"/>
            </a:endParaRPr>
          </a:p>
          <a:p>
            <a:pPr marL="1022350" lvl="2" indent="-351155" eaLnBrk="0" hangingPunct="0">
              <a:buClr>
                <a:srgbClr val="FF0000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en-US" altLang="zh-CN" sz="2200" b="1" kern="0" dirty="0">
                <a:solidFill>
                  <a:prstClr val="black"/>
                </a:solidFill>
                <a:ea typeface="宋体" panose="02010600030101010101" pitchFamily="2" charset="-122"/>
              </a:rPr>
              <a:t>World")</a:t>
            </a:r>
            <a:endParaRPr lang="en-US" altLang="zh-CN" sz="2200" b="1" kern="0" dirty="0">
              <a:solidFill>
                <a:prstClr val="black"/>
              </a:solidFill>
              <a:ea typeface="宋体" panose="02010600030101010101" pitchFamily="2" charset="-122"/>
            </a:endParaRPr>
          </a:p>
          <a:p>
            <a:pPr marL="1022350" lvl="2" indent="-351155" eaLnBrk="0" hangingPunct="0">
              <a:buClr>
                <a:srgbClr val="FF0000"/>
              </a:buClr>
              <a:buSzPct val="65000"/>
              <a:buFont typeface="Wingdings" panose="05000000000000000000" pitchFamily="2" charset="2"/>
              <a:buNone/>
              <a:defRPr/>
            </a:pPr>
            <a:endParaRPr lang="zh-CN" altLang="en-US" sz="2200" b="1" kern="0" dirty="0">
              <a:solidFill>
                <a:prstClr val="black"/>
              </a:solidFill>
              <a:ea typeface="宋体" panose="02010600030101010101" pitchFamily="2" charset="-122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48968"/>
    </mc:Choice>
    <mc:Fallback>
      <p:transition advTm="489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Hou\信息化建设\web\校徽相关\xjtu.png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3" t="-1001" r="53439" b="77637"/>
          <a:stretch>
            <a:fillRect/>
          </a:stretch>
        </p:blipFill>
        <p:spPr bwMode="auto">
          <a:xfrm>
            <a:off x="10046576" y="74440"/>
            <a:ext cx="2111188" cy="58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17498" y="169702"/>
            <a:ext cx="435327" cy="405245"/>
            <a:chOff x="290945" y="346364"/>
            <a:chExt cx="859090" cy="799725"/>
          </a:xfrm>
        </p:grpSpPr>
        <p:sp>
          <p:nvSpPr>
            <p:cNvPr id="4" name="圆角矩形 3"/>
            <p:cNvSpPr>
              <a:spLocks noChangeAspect="1"/>
            </p:cNvSpPr>
            <p:nvPr/>
          </p:nvSpPr>
          <p:spPr>
            <a:xfrm>
              <a:off x="290945" y="346364"/>
              <a:ext cx="648000" cy="648000"/>
            </a:xfrm>
            <a:prstGeom prst="roundRect">
              <a:avLst/>
            </a:prstGeom>
            <a:noFill/>
            <a:ln w="539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 useBgFill="1">
          <p:nvSpPr>
            <p:cNvPr id="5" name="圆角矩形 4"/>
            <p:cNvSpPr>
              <a:spLocks noChangeAspect="1"/>
            </p:cNvSpPr>
            <p:nvPr/>
          </p:nvSpPr>
          <p:spPr>
            <a:xfrm>
              <a:off x="528654" y="526125"/>
              <a:ext cx="540000" cy="540000"/>
            </a:xfrm>
            <a:prstGeom prst="roundRect">
              <a:avLst/>
            </a:prstGeom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圆角矩形 5"/>
            <p:cNvSpPr>
              <a:spLocks noChangeAspect="1"/>
            </p:cNvSpPr>
            <p:nvPr/>
          </p:nvSpPr>
          <p:spPr>
            <a:xfrm>
              <a:off x="610035" y="606089"/>
              <a:ext cx="540000" cy="540000"/>
            </a:xfrm>
            <a:prstGeom prst="roundRect">
              <a:avLst/>
            </a:prstGeom>
            <a:solidFill>
              <a:srgbClr val="C00000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714501" y="574947"/>
            <a:ext cx="937331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32040" y="41494"/>
            <a:ext cx="17508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3.7 </a:t>
            </a:r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endParaRPr lang="zh-CN" altLang="en-US" sz="3200" b="1" dirty="0">
              <a:gradFill>
                <a:gsLst>
                  <a:gs pos="0">
                    <a:srgbClr val="E30613"/>
                  </a:gs>
                  <a:gs pos="100000">
                    <a:srgbClr val="81040B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16" descr="计教中心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3585" y="6058535"/>
            <a:ext cx="1288415" cy="799465"/>
          </a:xfrm>
          <a:prstGeom prst="rect">
            <a:avLst/>
          </a:prstGeom>
        </p:spPr>
      </p:pic>
      <p:sp>
        <p:nvSpPr>
          <p:cNvPr id="15" name="内容占位符 2"/>
          <p:cNvSpPr txBox="1"/>
          <p:nvPr/>
        </p:nvSpPr>
        <p:spPr>
          <a:xfrm>
            <a:off x="632040" y="873958"/>
            <a:ext cx="9897939" cy="58113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0"/>
              </a:spcBef>
              <a:buClr>
                <a:srgbClr val="0000CC"/>
              </a:buClr>
              <a:buSzPct val="80000"/>
              <a:buFont typeface="Wingdings" panose="05000000000000000000" pitchFamily="2" charset="2"/>
              <a:buChar char="l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Clr>
                <a:srgbClr val="9900FF"/>
              </a:buClr>
              <a:buSzPct val="60000"/>
              <a:buFont typeface="Wingdings" panose="05000000000000000000" pitchFamily="2" charset="2"/>
              <a:buChar char="p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–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»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语句的书写（续）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Python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使用缩进格式，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同级语句左对齐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!!!   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不能随便缩进，前面不能随便加空格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分支、循环、函数等的语句块向右缩进并对齐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9900FF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if(x&lt;0):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9900FF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   y=-x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9900FF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else: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9900FF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   y=x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缩进字符数不限，但要对齐，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一般缩进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4 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字符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可以使用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&lt;Tab&gt;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键缩进，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但不要混合使用空格和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&lt;Tab&gt;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48968"/>
    </mc:Choice>
    <mc:Fallback>
      <p:transition advTm="48968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Hou\信息化建设\web\校徽相关\xjtu.png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3" t="-1001" r="53439" b="77637"/>
          <a:stretch>
            <a:fillRect/>
          </a:stretch>
        </p:blipFill>
        <p:spPr bwMode="auto">
          <a:xfrm>
            <a:off x="10046576" y="74440"/>
            <a:ext cx="2111188" cy="58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17498" y="169702"/>
            <a:ext cx="435327" cy="405245"/>
            <a:chOff x="290945" y="346364"/>
            <a:chExt cx="859090" cy="799725"/>
          </a:xfrm>
        </p:grpSpPr>
        <p:sp>
          <p:nvSpPr>
            <p:cNvPr id="4" name="圆角矩形 3"/>
            <p:cNvSpPr>
              <a:spLocks noChangeAspect="1"/>
            </p:cNvSpPr>
            <p:nvPr/>
          </p:nvSpPr>
          <p:spPr>
            <a:xfrm>
              <a:off x="290945" y="346364"/>
              <a:ext cx="648000" cy="648000"/>
            </a:xfrm>
            <a:prstGeom prst="roundRect">
              <a:avLst/>
            </a:prstGeom>
            <a:noFill/>
            <a:ln w="539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 useBgFill="1">
          <p:nvSpPr>
            <p:cNvPr id="5" name="圆角矩形 4"/>
            <p:cNvSpPr>
              <a:spLocks noChangeAspect="1"/>
            </p:cNvSpPr>
            <p:nvPr/>
          </p:nvSpPr>
          <p:spPr>
            <a:xfrm>
              <a:off x="528654" y="526125"/>
              <a:ext cx="540000" cy="540000"/>
            </a:xfrm>
            <a:prstGeom prst="roundRect">
              <a:avLst/>
            </a:prstGeom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圆角矩形 5"/>
            <p:cNvSpPr>
              <a:spLocks noChangeAspect="1"/>
            </p:cNvSpPr>
            <p:nvPr/>
          </p:nvSpPr>
          <p:spPr>
            <a:xfrm>
              <a:off x="610035" y="606089"/>
              <a:ext cx="540000" cy="540000"/>
            </a:xfrm>
            <a:prstGeom prst="roundRect">
              <a:avLst/>
            </a:prstGeom>
            <a:solidFill>
              <a:srgbClr val="C00000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714501" y="574947"/>
            <a:ext cx="937331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32040" y="41494"/>
            <a:ext cx="17508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3.8 </a:t>
            </a:r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endParaRPr lang="zh-CN" altLang="en-US" sz="3200" b="1" dirty="0">
              <a:gradFill>
                <a:gsLst>
                  <a:gs pos="0">
                    <a:srgbClr val="E30613"/>
                  </a:gs>
                  <a:gs pos="100000">
                    <a:srgbClr val="81040B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16" descr="计教中心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3585" y="6058535"/>
            <a:ext cx="1288415" cy="799465"/>
          </a:xfrm>
          <a:prstGeom prst="rect">
            <a:avLst/>
          </a:prstGeom>
        </p:spPr>
      </p:pic>
      <p:sp>
        <p:nvSpPr>
          <p:cNvPr id="12" name="内容占位符 2"/>
          <p:cNvSpPr txBox="1"/>
          <p:nvPr/>
        </p:nvSpPr>
        <p:spPr>
          <a:xfrm>
            <a:off x="632040" y="664107"/>
            <a:ext cx="11443263" cy="6045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ts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0"/>
              </a:spcBef>
              <a:buClr>
                <a:srgbClr val="0000CC"/>
              </a:buClr>
              <a:buSzPct val="80000"/>
              <a:buFont typeface="Wingdings" panose="05000000000000000000" pitchFamily="2" charset="2"/>
              <a:buChar char="l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Clr>
                <a:srgbClr val="9900FF"/>
              </a:buClr>
              <a:buSzPct val="60000"/>
              <a:buFont typeface="Wingdings" panose="05000000000000000000" pitchFamily="2" charset="2"/>
              <a:buChar char="p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–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»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s=input(‘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请输入文字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’)   #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输入字符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print(s) </a:t>
            </a:r>
            <a:endParaRPr lang="en-US" altLang="zh-CN" dirty="0">
              <a:solidFill>
                <a:sysClr val="windowText" lastClr="000000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>
                <a:srgbClr val="FF0000"/>
              </a:buClr>
              <a:buSzPct val="80000"/>
              <a:buNone/>
              <a:defRPr/>
            </a:pPr>
            <a:r>
              <a:rPr lang="zh-CN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程序执行后等待用户输入，从键盘读入一行字符串后按回车键即可。该函数返回值的类型为字符串。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  <a:defRPr/>
            </a:pPr>
            <a:endParaRPr kumimoji="0" lang="en-US" altLang="zh-CN" sz="9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输入整数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：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s=input("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提示信息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")        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#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输入整数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12, 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结果为字符串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'12‘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  <a:defRPr/>
            </a:pPr>
            <a:endParaRPr kumimoji="0" lang="en-US" altLang="zh-CN" sz="9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lvl="0">
              <a:lnSpc>
                <a:spcPct val="120000"/>
              </a:lnSpc>
              <a:spcBef>
                <a:spcPct val="0"/>
              </a:spcBef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a=int(s)                                  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# '12'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转换为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12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  <a:defRPr/>
            </a:pPr>
            <a:endParaRPr kumimoji="0" lang="en-US" altLang="zh-CN" sz="9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a=int(input("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提示信息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"))   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#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合并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  <a:defRPr/>
            </a:pPr>
            <a:endParaRPr kumimoji="0" lang="en-US" altLang="zh-CN" sz="9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输入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a=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int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(input("Please input a number"))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          #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整数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b=float(input("Please input a number"))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     #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实数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c=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eval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(input("Please input a number"))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       #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计算表达式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344170" marR="0" lvl="1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0" lang="en-US" altLang="zh-CN" sz="9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344170" marR="0" lvl="1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 &gt;&gt;&gt;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c=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eval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(input("Please input a number "))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344170" marR="0" lvl="1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 Please input a number 2+3+1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344170" marR="0" lvl="1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 &gt;&gt;&gt;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print(c)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344170" marR="0" lvl="1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 6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  <a:defRPr/>
            </a:pP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1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1876" y="2964806"/>
            <a:ext cx="5311775" cy="1266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0413" y="4354368"/>
            <a:ext cx="3087687" cy="10652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48968"/>
    </mc:Choice>
    <mc:Fallback>
      <p:transition advTm="48968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Hou\信息化建设\web\校徽相关\xjtu.png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3" t="-1001" r="53439" b="77637"/>
          <a:stretch>
            <a:fillRect/>
          </a:stretch>
        </p:blipFill>
        <p:spPr bwMode="auto">
          <a:xfrm>
            <a:off x="10046576" y="74440"/>
            <a:ext cx="2111188" cy="58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17498" y="169702"/>
            <a:ext cx="435327" cy="405245"/>
            <a:chOff x="290945" y="346364"/>
            <a:chExt cx="859090" cy="799725"/>
          </a:xfrm>
        </p:grpSpPr>
        <p:sp>
          <p:nvSpPr>
            <p:cNvPr id="4" name="圆角矩形 3"/>
            <p:cNvSpPr>
              <a:spLocks noChangeAspect="1"/>
            </p:cNvSpPr>
            <p:nvPr/>
          </p:nvSpPr>
          <p:spPr>
            <a:xfrm>
              <a:off x="290945" y="346364"/>
              <a:ext cx="648000" cy="648000"/>
            </a:xfrm>
            <a:prstGeom prst="roundRect">
              <a:avLst/>
            </a:prstGeom>
            <a:noFill/>
            <a:ln w="539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 useBgFill="1">
          <p:nvSpPr>
            <p:cNvPr id="5" name="圆角矩形 4"/>
            <p:cNvSpPr>
              <a:spLocks noChangeAspect="1"/>
            </p:cNvSpPr>
            <p:nvPr/>
          </p:nvSpPr>
          <p:spPr>
            <a:xfrm>
              <a:off x="528654" y="526125"/>
              <a:ext cx="540000" cy="540000"/>
            </a:xfrm>
            <a:prstGeom prst="roundRect">
              <a:avLst/>
            </a:prstGeom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圆角矩形 5"/>
            <p:cNvSpPr>
              <a:spLocks noChangeAspect="1"/>
            </p:cNvSpPr>
            <p:nvPr/>
          </p:nvSpPr>
          <p:spPr>
            <a:xfrm>
              <a:off x="610035" y="606089"/>
              <a:ext cx="540000" cy="540000"/>
            </a:xfrm>
            <a:prstGeom prst="roundRect">
              <a:avLst/>
            </a:prstGeom>
            <a:solidFill>
              <a:srgbClr val="C00000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714501" y="574947"/>
            <a:ext cx="937331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32040" y="41494"/>
            <a:ext cx="2571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3.9 </a:t>
            </a:r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输出语句</a:t>
            </a:r>
            <a:endParaRPr lang="zh-CN" altLang="en-US" sz="3200" b="1" dirty="0">
              <a:gradFill>
                <a:gsLst>
                  <a:gs pos="0">
                    <a:srgbClr val="E30613"/>
                  </a:gs>
                  <a:gs pos="100000">
                    <a:srgbClr val="81040B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16" descr="计教中心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3585" y="6058535"/>
            <a:ext cx="1288415" cy="799465"/>
          </a:xfrm>
          <a:prstGeom prst="rect">
            <a:avLst/>
          </a:prstGeom>
        </p:spPr>
      </p:pic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714501" y="996315"/>
            <a:ext cx="10189084" cy="5167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0"/>
              </a:spcBef>
              <a:buClr>
                <a:srgbClr val="0000CC"/>
              </a:buClr>
              <a:buSzPct val="80000"/>
              <a:buFont typeface="Wingdings" panose="05000000000000000000" pitchFamily="2" charset="2"/>
              <a:buChar char="l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Clr>
                <a:srgbClr val="9900FF"/>
              </a:buClr>
              <a:buSzPct val="60000"/>
              <a:buFont typeface="Wingdings" panose="05000000000000000000" pitchFamily="2" charset="2"/>
              <a:buChar char="p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–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»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输出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print(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表达式列表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)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#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表达式之间用逗号隔开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print("Hello world")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print("z=", z)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print("Hello world"); print("Hello world")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print(“Hello world”,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end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=‘’);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#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不换行！！！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print("Hello world")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!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有特殊意义的符号都要是英文符号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,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如运算符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,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引号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,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括号等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  <a:defRPr/>
            </a:pP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格式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Char char="l"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48968"/>
    </mc:Choice>
    <mc:Fallback>
      <p:transition advTm="48968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Hou\信息化建设\web\校徽相关\xjtu.png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3" t="-1001" r="53439" b="77637"/>
          <a:stretch>
            <a:fillRect/>
          </a:stretch>
        </p:blipFill>
        <p:spPr bwMode="auto">
          <a:xfrm>
            <a:off x="10046576" y="74440"/>
            <a:ext cx="2111188" cy="58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17498" y="169702"/>
            <a:ext cx="435327" cy="405245"/>
            <a:chOff x="290945" y="346364"/>
            <a:chExt cx="859090" cy="799725"/>
          </a:xfrm>
        </p:grpSpPr>
        <p:sp>
          <p:nvSpPr>
            <p:cNvPr id="4" name="圆角矩形 3"/>
            <p:cNvSpPr>
              <a:spLocks noChangeAspect="1"/>
            </p:cNvSpPr>
            <p:nvPr/>
          </p:nvSpPr>
          <p:spPr>
            <a:xfrm>
              <a:off x="290945" y="346364"/>
              <a:ext cx="648000" cy="648000"/>
            </a:xfrm>
            <a:prstGeom prst="roundRect">
              <a:avLst/>
            </a:prstGeom>
            <a:noFill/>
            <a:ln w="539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 useBgFill="1">
          <p:nvSpPr>
            <p:cNvPr id="5" name="圆角矩形 4"/>
            <p:cNvSpPr>
              <a:spLocks noChangeAspect="1"/>
            </p:cNvSpPr>
            <p:nvPr/>
          </p:nvSpPr>
          <p:spPr>
            <a:xfrm>
              <a:off x="528654" y="526125"/>
              <a:ext cx="540000" cy="540000"/>
            </a:xfrm>
            <a:prstGeom prst="roundRect">
              <a:avLst/>
            </a:prstGeom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圆角矩形 5"/>
            <p:cNvSpPr>
              <a:spLocks noChangeAspect="1"/>
            </p:cNvSpPr>
            <p:nvPr/>
          </p:nvSpPr>
          <p:spPr>
            <a:xfrm>
              <a:off x="610035" y="606089"/>
              <a:ext cx="540000" cy="540000"/>
            </a:xfrm>
            <a:prstGeom prst="roundRect">
              <a:avLst/>
            </a:prstGeom>
            <a:solidFill>
              <a:srgbClr val="C00000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714501" y="574947"/>
            <a:ext cx="937331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32040" y="41494"/>
            <a:ext cx="2571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3.9 </a:t>
            </a:r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输出语句</a:t>
            </a:r>
            <a:endParaRPr lang="zh-CN" altLang="en-US" sz="3200" b="1" dirty="0">
              <a:gradFill>
                <a:gsLst>
                  <a:gs pos="0">
                    <a:srgbClr val="E30613"/>
                  </a:gs>
                  <a:gs pos="100000">
                    <a:srgbClr val="81040B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16" descr="计教中心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3585" y="6058535"/>
            <a:ext cx="1288415" cy="799465"/>
          </a:xfrm>
          <a:prstGeom prst="rect">
            <a:avLst/>
          </a:prstGeom>
        </p:spPr>
      </p:pic>
      <p:sp>
        <p:nvSpPr>
          <p:cNvPr id="14" name="标题 1"/>
          <p:cNvSpPr txBox="1"/>
          <p:nvPr/>
        </p:nvSpPr>
        <p:spPr>
          <a:xfrm>
            <a:off x="2208508" y="574947"/>
            <a:ext cx="8229600" cy="5005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j-cs"/>
              </a:rPr>
              <a:t>格式输出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j-cs"/>
            </a:endParaRPr>
          </a:p>
        </p:txBody>
      </p:sp>
      <p:sp>
        <p:nvSpPr>
          <p:cNvPr id="15" name="内容占位符 2"/>
          <p:cNvSpPr txBox="1"/>
          <p:nvPr/>
        </p:nvSpPr>
        <p:spPr>
          <a:xfrm>
            <a:off x="714501" y="1075455"/>
            <a:ext cx="10989819" cy="576770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ts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0"/>
              </a:spcBef>
              <a:buClr>
                <a:srgbClr val="0000CC"/>
              </a:buClr>
              <a:buSzPct val="80000"/>
              <a:buFont typeface="Wingdings" panose="05000000000000000000" pitchFamily="2" charset="2"/>
              <a:buChar char="l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Clr>
                <a:srgbClr val="9900FF"/>
              </a:buClr>
              <a:buSzPct val="60000"/>
              <a:buFont typeface="Wingdings" panose="05000000000000000000" pitchFamily="2" charset="2"/>
              <a:buChar char="p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–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»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保留小数点后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2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位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     print('%6.2f'%(123.123456))  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#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总共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6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位含小数点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,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会自动四舍五入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     结果为：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123.12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0" lang="en-US" altLang="zh-CN" sz="13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去掉数据间的空格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a=1;b=2;c=3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print(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a,b,c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)           #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显示结果的数据间有空格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print(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str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(a)+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str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(b)+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str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(c))           #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显示结果的数据间没有空格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str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()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将整数、实数等转换为字符串，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+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将它们连接起来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另一种方法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      print("%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d%d%d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"%(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a,b,c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))    #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引号中叫格式字符串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   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%d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表示该位置显示一个整数，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%f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表示该位置显示实数，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%s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表示该位置显示字符串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print("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数学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%d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语文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%d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计算机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%d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"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%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(97,98,99))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数学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97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语文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98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计算机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99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print("%e %e %e"%(1.1,2.5,3.6))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print("%5.2f %5.3f %6.7f"%(1.1,2.5,3.6))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48968"/>
    </mc:Choice>
    <mc:Fallback>
      <p:transition advTm="48968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Hou\信息化建设\web\校徽相关\xjtu.png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3" t="-1001" r="53439" b="77637"/>
          <a:stretch>
            <a:fillRect/>
          </a:stretch>
        </p:blipFill>
        <p:spPr bwMode="auto">
          <a:xfrm>
            <a:off x="10046576" y="74440"/>
            <a:ext cx="2111188" cy="58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17498" y="169702"/>
            <a:ext cx="435327" cy="405245"/>
            <a:chOff x="290945" y="346364"/>
            <a:chExt cx="859090" cy="799725"/>
          </a:xfrm>
        </p:grpSpPr>
        <p:sp>
          <p:nvSpPr>
            <p:cNvPr id="4" name="圆角矩形 3"/>
            <p:cNvSpPr>
              <a:spLocks noChangeAspect="1"/>
            </p:cNvSpPr>
            <p:nvPr/>
          </p:nvSpPr>
          <p:spPr>
            <a:xfrm>
              <a:off x="290945" y="346364"/>
              <a:ext cx="648000" cy="648000"/>
            </a:xfrm>
            <a:prstGeom prst="roundRect">
              <a:avLst/>
            </a:prstGeom>
            <a:noFill/>
            <a:ln w="539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 useBgFill="1">
          <p:nvSpPr>
            <p:cNvPr id="5" name="圆角矩形 4"/>
            <p:cNvSpPr>
              <a:spLocks noChangeAspect="1"/>
            </p:cNvSpPr>
            <p:nvPr/>
          </p:nvSpPr>
          <p:spPr>
            <a:xfrm>
              <a:off x="528654" y="526125"/>
              <a:ext cx="540000" cy="540000"/>
            </a:xfrm>
            <a:prstGeom prst="roundRect">
              <a:avLst/>
            </a:prstGeom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圆角矩形 5"/>
            <p:cNvSpPr>
              <a:spLocks noChangeAspect="1"/>
            </p:cNvSpPr>
            <p:nvPr/>
          </p:nvSpPr>
          <p:spPr>
            <a:xfrm>
              <a:off x="610035" y="606089"/>
              <a:ext cx="540000" cy="540000"/>
            </a:xfrm>
            <a:prstGeom prst="roundRect">
              <a:avLst/>
            </a:prstGeom>
            <a:solidFill>
              <a:srgbClr val="C00000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714501" y="574947"/>
            <a:ext cx="937331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32040" y="41494"/>
            <a:ext cx="20040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3.10 </a:t>
            </a:r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注释</a:t>
            </a:r>
            <a:endParaRPr lang="zh-CN" altLang="en-US" sz="3200" b="1" dirty="0">
              <a:gradFill>
                <a:gsLst>
                  <a:gs pos="0">
                    <a:srgbClr val="E30613"/>
                  </a:gs>
                  <a:gs pos="100000">
                    <a:srgbClr val="81040B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16" descr="计教中心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3585" y="6058535"/>
            <a:ext cx="1288415" cy="799465"/>
          </a:xfrm>
          <a:prstGeom prst="rect">
            <a:avLst/>
          </a:prstGeom>
        </p:spPr>
      </p:pic>
      <p:sp>
        <p:nvSpPr>
          <p:cNvPr id="13" name="内容占位符 2"/>
          <p:cNvSpPr txBox="1"/>
          <p:nvPr/>
        </p:nvSpPr>
        <p:spPr>
          <a:xfrm>
            <a:off x="714501" y="782320"/>
            <a:ext cx="10151214" cy="5953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0"/>
              </a:spcBef>
              <a:buClr>
                <a:srgbClr val="0000CC"/>
              </a:buClr>
              <a:buSzPct val="80000"/>
              <a:buFont typeface="Wingdings" panose="05000000000000000000" pitchFamily="2" charset="2"/>
              <a:buChar char="l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Clr>
                <a:srgbClr val="9900FF"/>
              </a:buClr>
              <a:buSzPct val="60000"/>
              <a:buFont typeface="Wingdings" panose="05000000000000000000" pitchFamily="2" charset="2"/>
              <a:buChar char="p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–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»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为阅读、理解程序写的说明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  <a:defRPr/>
            </a:pPr>
            <a:endParaRPr kumimoji="0" lang="en-US" altLang="zh-CN" sz="11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Python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规定，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一行中，“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#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”号后面的文字表示注释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注释不会被解释、编译、执行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注释仅为阅读理解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写注释是好的编程习惯！！！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95000"/>
                    <a:lumOff val="5000"/>
                  </a:sys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程序编写调试中暂时不想执行的语句改成注释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！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Char char="l"/>
              <a:defRPr/>
            </a:pPr>
            <a:endParaRPr kumimoji="0" lang="en-US" altLang="zh-CN" sz="11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Python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的多行注释可以用三引号表示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'''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二维码生成程序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blockcode.py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作者：</a:t>
            </a:r>
            <a:r>
              <a:rPr lang="zh-CN" altLang="en-US" dirty="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rPr>
              <a:t>张伟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单位：西安交通大学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日期：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2020.9.10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'''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48968"/>
    </mc:Choice>
    <mc:Fallback>
      <p:transition advTm="48968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6948" cy="6858000"/>
          </a:xfrm>
          <a:prstGeom prst="rect">
            <a:avLst/>
          </a:prstGeom>
        </p:spPr>
      </p:pic>
      <p:sp>
        <p:nvSpPr>
          <p:cNvPr id="28" name="圆角矩形 27"/>
          <p:cNvSpPr/>
          <p:nvPr/>
        </p:nvSpPr>
        <p:spPr bwMode="auto">
          <a:xfrm rot="18784635">
            <a:off x="1817615" y="1905815"/>
            <a:ext cx="3095768" cy="3103526"/>
          </a:xfrm>
          <a:prstGeom prst="roundRect">
            <a:avLst>
              <a:gd name="adj" fmla="val 6182"/>
            </a:avLst>
          </a:prstGeom>
          <a:solidFill>
            <a:srgbClr val="37DFEA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29" name="圆角矩形 28"/>
          <p:cNvSpPr/>
          <p:nvPr/>
        </p:nvSpPr>
        <p:spPr bwMode="auto">
          <a:xfrm rot="18784635">
            <a:off x="4586818" y="2815167"/>
            <a:ext cx="1136651" cy="1119715"/>
          </a:xfrm>
          <a:prstGeom prst="roundRect">
            <a:avLst>
              <a:gd name="adj" fmla="val 10833"/>
            </a:avLst>
          </a:prstGeom>
          <a:solidFill>
            <a:srgbClr val="1EF6D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30" name="圆角矩形 29"/>
          <p:cNvSpPr/>
          <p:nvPr/>
        </p:nvSpPr>
        <p:spPr bwMode="auto">
          <a:xfrm rot="18784635">
            <a:off x="2098676" y="2187577"/>
            <a:ext cx="2533649" cy="2540000"/>
          </a:xfrm>
          <a:prstGeom prst="roundRect">
            <a:avLst>
              <a:gd name="adj" fmla="val 6182"/>
            </a:avLst>
          </a:prstGeom>
          <a:solidFill>
            <a:srgbClr val="37DFEA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31" name="圆角矩形 30"/>
          <p:cNvSpPr/>
          <p:nvPr/>
        </p:nvSpPr>
        <p:spPr bwMode="auto">
          <a:xfrm rot="18784635">
            <a:off x="4548718" y="4123267"/>
            <a:ext cx="510116" cy="531284"/>
          </a:xfrm>
          <a:prstGeom prst="roundRect">
            <a:avLst/>
          </a:prstGeom>
          <a:solidFill>
            <a:srgbClr val="32AAE6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2381251" y="2476500"/>
            <a:ext cx="1710725" cy="189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1735" b="1" dirty="0">
                <a:latin typeface="+mn-lt"/>
                <a:ea typeface="+mn-ea"/>
                <a:cs typeface="+mn-ea"/>
                <a:sym typeface="+mn-lt"/>
              </a:rPr>
              <a:t>01</a:t>
            </a:r>
            <a:endParaRPr lang="zh-CN" altLang="en-US" sz="11735" b="1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6312024" y="2476500"/>
            <a:ext cx="5879976" cy="1897892"/>
            <a:chOff x="6312024" y="2476500"/>
            <a:chExt cx="5879976" cy="1897892"/>
          </a:xfrm>
        </p:grpSpPr>
        <p:sp>
          <p:nvSpPr>
            <p:cNvPr id="34" name="同侧圆角矩形 33"/>
            <p:cNvSpPr/>
            <p:nvPr/>
          </p:nvSpPr>
          <p:spPr>
            <a:xfrm rot="16200000">
              <a:off x="8303066" y="485458"/>
              <a:ext cx="1897892" cy="5879976"/>
            </a:xfrm>
            <a:prstGeom prst="round2SameRect">
              <a:avLst/>
            </a:prstGeom>
            <a:solidFill>
              <a:srgbClr val="384656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2400">
                <a:cs typeface="+mn-ea"/>
              </a:endParaRPr>
            </a:p>
          </p:txBody>
        </p:sp>
        <p:sp>
          <p:nvSpPr>
            <p:cNvPr id="35" name="TextBox 20"/>
            <p:cNvSpPr txBox="1"/>
            <p:nvPr/>
          </p:nvSpPr>
          <p:spPr>
            <a:xfrm>
              <a:off x="6373734" y="2959525"/>
              <a:ext cx="575655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b="1" dirty="0">
                  <a:solidFill>
                    <a:srgbClr val="1EF6D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计算机语言及其发展</a:t>
              </a:r>
              <a:endParaRPr lang="zh-CN" altLang="en-US" sz="4800" b="1" dirty="0">
                <a:solidFill>
                  <a:srgbClr val="1EF6DF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4373"/>
    </mc:Choice>
    <mc:Fallback>
      <p:transition advTm="437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Hou\信息化建设\web\校徽相关\xjtu.png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3" t="-1001" r="53439" b="77637"/>
          <a:stretch>
            <a:fillRect/>
          </a:stretch>
        </p:blipFill>
        <p:spPr bwMode="auto">
          <a:xfrm>
            <a:off x="10046576" y="74440"/>
            <a:ext cx="2111188" cy="58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17498" y="169702"/>
            <a:ext cx="435327" cy="405245"/>
            <a:chOff x="290945" y="346364"/>
            <a:chExt cx="859090" cy="799725"/>
          </a:xfrm>
        </p:grpSpPr>
        <p:sp>
          <p:nvSpPr>
            <p:cNvPr id="4" name="圆角矩形 3"/>
            <p:cNvSpPr>
              <a:spLocks noChangeAspect="1"/>
            </p:cNvSpPr>
            <p:nvPr/>
          </p:nvSpPr>
          <p:spPr>
            <a:xfrm>
              <a:off x="290945" y="346364"/>
              <a:ext cx="648000" cy="648000"/>
            </a:xfrm>
            <a:prstGeom prst="roundRect">
              <a:avLst/>
            </a:prstGeom>
            <a:noFill/>
            <a:ln w="539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 useBgFill="1">
          <p:nvSpPr>
            <p:cNvPr id="5" name="圆角矩形 4"/>
            <p:cNvSpPr>
              <a:spLocks noChangeAspect="1"/>
            </p:cNvSpPr>
            <p:nvPr/>
          </p:nvSpPr>
          <p:spPr>
            <a:xfrm>
              <a:off x="528654" y="526125"/>
              <a:ext cx="540000" cy="540000"/>
            </a:xfrm>
            <a:prstGeom prst="roundRect">
              <a:avLst/>
            </a:prstGeom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圆角矩形 5"/>
            <p:cNvSpPr>
              <a:spLocks noChangeAspect="1"/>
            </p:cNvSpPr>
            <p:nvPr/>
          </p:nvSpPr>
          <p:spPr>
            <a:xfrm>
              <a:off x="610035" y="606089"/>
              <a:ext cx="540000" cy="540000"/>
            </a:xfrm>
            <a:prstGeom prst="roundRect">
              <a:avLst/>
            </a:prstGeom>
            <a:solidFill>
              <a:srgbClr val="C00000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714501" y="574947"/>
            <a:ext cx="937331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32040" y="41494"/>
            <a:ext cx="36455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3.11 </a:t>
            </a:r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使用数学函数</a:t>
            </a:r>
            <a:endParaRPr lang="zh-CN" altLang="en-US" sz="3200" b="1" dirty="0">
              <a:gradFill>
                <a:gsLst>
                  <a:gs pos="0">
                    <a:srgbClr val="E30613"/>
                  </a:gs>
                  <a:gs pos="100000">
                    <a:srgbClr val="81040B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16" descr="计教中心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3585" y="6058535"/>
            <a:ext cx="1288415" cy="799465"/>
          </a:xfrm>
          <a:prstGeom prst="rect">
            <a:avLst/>
          </a:prstGeom>
        </p:spPr>
      </p:pic>
      <p:sp>
        <p:nvSpPr>
          <p:cNvPr id="22" name="内容占位符 2"/>
          <p:cNvSpPr txBox="1"/>
          <p:nvPr/>
        </p:nvSpPr>
        <p:spPr>
          <a:xfrm>
            <a:off x="714501" y="964278"/>
            <a:ext cx="9646116" cy="1512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0"/>
              </a:spcBef>
              <a:buClr>
                <a:srgbClr val="0000CC"/>
              </a:buClr>
              <a:buSzPct val="80000"/>
              <a:buFont typeface="Wingdings" panose="05000000000000000000" pitchFamily="2" charset="2"/>
              <a:buChar char="l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Clr>
                <a:srgbClr val="9900FF"/>
              </a:buClr>
              <a:buSzPct val="60000"/>
              <a:buFont typeface="Wingdings" panose="05000000000000000000" pitchFamily="2" charset="2"/>
              <a:buChar char="p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–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»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输入三角形的两个直角边，计算斜边的长度。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分析：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计算公式：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23" name="对象 22"/>
          <p:cNvGraphicFramePr>
            <a:graphicFrameLocks noChangeAspect="1"/>
          </p:cNvGraphicFramePr>
          <p:nvPr/>
        </p:nvGraphicFramePr>
        <p:xfrm>
          <a:off x="2498749" y="2099638"/>
          <a:ext cx="2902409" cy="9847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1" name="公式" r:id="rId3" imgW="17068800" imgH="5791200" progId="Equation.3">
                  <p:embed/>
                </p:oleObj>
              </mc:Choice>
              <mc:Fallback>
                <p:oleObj name="公式" r:id="rId3" imgW="17068800" imgH="5791200" progId="Equation.3">
                  <p:embed/>
                  <p:pic>
                    <p:nvPicPr>
                      <p:cNvPr id="0" name="对象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98749" y="2099638"/>
                        <a:ext cx="2902409" cy="9847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内容占位符 2"/>
          <p:cNvSpPr txBox="1"/>
          <p:nvPr/>
        </p:nvSpPr>
        <p:spPr>
          <a:xfrm>
            <a:off x="822960" y="3484558"/>
            <a:ext cx="10200640" cy="33734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0"/>
              </a:spcBef>
              <a:buClr>
                <a:srgbClr val="0000CC"/>
              </a:buClr>
              <a:buSzPct val="80000"/>
              <a:buFont typeface="Wingdings" panose="05000000000000000000" pitchFamily="2" charset="2"/>
              <a:buChar char="l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Clr>
                <a:srgbClr val="9900FF"/>
              </a:buClr>
              <a:buSzPct val="60000"/>
              <a:buFont typeface="Wingdings" panose="05000000000000000000" pitchFamily="2" charset="2"/>
              <a:buChar char="p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–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»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prstClr val="black"/>
                </a:solidFill>
                <a:ea typeface="宋体" panose="02010600030101010101" pitchFamily="2" charset="-122"/>
              </a:rPr>
              <a:t>问题：公式是算法吗？有什么区别？</a:t>
            </a:r>
            <a:endParaRPr lang="en-US" altLang="zh-CN" dirty="0">
              <a:solidFill>
                <a:prstClr val="black"/>
              </a:solidFill>
              <a:ea typeface="宋体" panose="02010600030101010101" pitchFamily="2" charset="-122"/>
            </a:endParaRPr>
          </a:p>
          <a:p>
            <a:r>
              <a:rPr lang="zh-CN" altLang="en-US" dirty="0">
                <a:solidFill>
                  <a:prstClr val="black"/>
                </a:solidFill>
                <a:ea typeface="宋体" panose="02010600030101010101" pitchFamily="2" charset="-122"/>
              </a:rPr>
              <a:t>算法：</a:t>
            </a:r>
            <a:endParaRPr lang="en-US" altLang="zh-CN" dirty="0">
              <a:solidFill>
                <a:prstClr val="black"/>
              </a:solidFill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prstClr val="black"/>
                </a:solidFill>
                <a:ea typeface="宋体" panose="02010600030101010101" pitchFamily="2" charset="-122"/>
              </a:rPr>
              <a:t>    输入</a:t>
            </a:r>
            <a:r>
              <a:rPr lang="en-US" altLang="zh-CN" dirty="0">
                <a:solidFill>
                  <a:prstClr val="black"/>
                </a:solidFill>
                <a:ea typeface="宋体" panose="02010600030101010101" pitchFamily="2" charset="-122"/>
              </a:rPr>
              <a:t>a</a:t>
            </a:r>
            <a:r>
              <a:rPr lang="zh-CN" altLang="en-US" dirty="0">
                <a:solidFill>
                  <a:prstClr val="black"/>
                </a:solidFill>
                <a:ea typeface="宋体" panose="02010600030101010101" pitchFamily="2" charset="-122"/>
              </a:rPr>
              <a:t>，</a:t>
            </a:r>
            <a:r>
              <a:rPr lang="en-US" altLang="zh-CN" dirty="0">
                <a:solidFill>
                  <a:prstClr val="black"/>
                </a:solidFill>
                <a:ea typeface="宋体" panose="02010600030101010101" pitchFamily="2" charset="-122"/>
              </a:rPr>
              <a:t>b</a:t>
            </a:r>
            <a:endParaRPr lang="en-US" altLang="zh-CN" dirty="0">
              <a:solidFill>
                <a:prstClr val="black"/>
              </a:solidFill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prstClr val="black"/>
                </a:solidFill>
                <a:ea typeface="宋体" panose="02010600030101010101" pitchFamily="2" charset="-122"/>
              </a:rPr>
              <a:t>    计算</a:t>
            </a:r>
            <a:r>
              <a:rPr lang="en-US" altLang="zh-CN" dirty="0">
                <a:solidFill>
                  <a:prstClr val="black"/>
                </a:solidFill>
                <a:ea typeface="宋体" panose="02010600030101010101" pitchFamily="2" charset="-122"/>
              </a:rPr>
              <a:t>c=a*</a:t>
            </a:r>
            <a:r>
              <a:rPr lang="en-US" altLang="zh-CN" dirty="0" err="1">
                <a:solidFill>
                  <a:prstClr val="black"/>
                </a:solidFill>
                <a:ea typeface="宋体" panose="02010600030101010101" pitchFamily="2" charset="-122"/>
              </a:rPr>
              <a:t>a+b</a:t>
            </a:r>
            <a:r>
              <a:rPr lang="en-US" altLang="zh-CN" dirty="0">
                <a:solidFill>
                  <a:prstClr val="black"/>
                </a:solidFill>
                <a:ea typeface="宋体" panose="02010600030101010101" pitchFamily="2" charset="-122"/>
              </a:rPr>
              <a:t>*b</a:t>
            </a:r>
            <a:endParaRPr lang="en-US" altLang="zh-CN" dirty="0">
              <a:solidFill>
                <a:prstClr val="black"/>
              </a:solidFill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prstClr val="black"/>
                </a:solidFill>
                <a:ea typeface="宋体" panose="02010600030101010101" pitchFamily="2" charset="-122"/>
              </a:rPr>
              <a:t>    计算</a:t>
            </a:r>
            <a:r>
              <a:rPr lang="en-US" altLang="zh-CN" dirty="0">
                <a:solidFill>
                  <a:prstClr val="black"/>
                </a:solidFill>
                <a:ea typeface="宋体" panose="02010600030101010101" pitchFamily="2" charset="-122"/>
              </a:rPr>
              <a:t>c=</a:t>
            </a:r>
            <a:r>
              <a:rPr lang="en-US" altLang="zh-CN" dirty="0" err="1">
                <a:solidFill>
                  <a:prstClr val="black"/>
                </a:solidFill>
                <a:ea typeface="宋体" panose="02010600030101010101" pitchFamily="2" charset="-122"/>
              </a:rPr>
              <a:t>sqrt</a:t>
            </a:r>
            <a:r>
              <a:rPr lang="en-US" altLang="zh-CN" dirty="0">
                <a:solidFill>
                  <a:prstClr val="black"/>
                </a:solidFill>
                <a:ea typeface="宋体" panose="02010600030101010101" pitchFamily="2" charset="-122"/>
              </a:rPr>
              <a:t>(c)</a:t>
            </a:r>
            <a:endParaRPr lang="en-US" altLang="zh-CN" dirty="0">
              <a:solidFill>
                <a:prstClr val="black"/>
              </a:solidFill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prstClr val="black"/>
                </a:solidFill>
                <a:ea typeface="宋体" panose="02010600030101010101" pitchFamily="2" charset="-122"/>
              </a:rPr>
              <a:t>    输出</a:t>
            </a:r>
            <a:r>
              <a:rPr lang="en-US" altLang="zh-CN" dirty="0">
                <a:solidFill>
                  <a:prstClr val="black"/>
                </a:solidFill>
                <a:ea typeface="宋体" panose="02010600030101010101" pitchFamily="2" charset="-122"/>
              </a:rPr>
              <a:t>c</a:t>
            </a:r>
            <a:endParaRPr lang="zh-CN" altLang="en-US" dirty="0">
              <a:solidFill>
                <a:prstClr val="black"/>
              </a:solidFill>
              <a:ea typeface="宋体" panose="02010600030101010101" pitchFamily="2" charset="-122"/>
            </a:endParaRPr>
          </a:p>
        </p:txBody>
      </p:sp>
      <p:sp>
        <p:nvSpPr>
          <p:cNvPr id="25" name="TextBox 5"/>
          <p:cNvSpPr txBox="1"/>
          <p:nvPr/>
        </p:nvSpPr>
        <p:spPr>
          <a:xfrm>
            <a:off x="6245816" y="4056554"/>
            <a:ext cx="4330743" cy="267652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prstClr val="black"/>
                </a:solidFill>
                <a:ea typeface="宋体" panose="02010600030101010101" pitchFamily="2" charset="-122"/>
              </a:rPr>
              <a:t>错误做法：</a:t>
            </a:r>
            <a:endParaRPr lang="en-US" altLang="zh-CN" sz="2400" b="1" dirty="0">
              <a:solidFill>
                <a:prstClr val="black"/>
              </a:solidFill>
              <a:ea typeface="宋体" panose="02010600030101010101" pitchFamily="2" charset="-122"/>
            </a:endParaRPr>
          </a:p>
          <a:p>
            <a:r>
              <a:rPr lang="en-US" altLang="zh-CN" sz="2400" b="1" dirty="0">
                <a:solidFill>
                  <a:prstClr val="black"/>
                </a:solidFill>
                <a:ea typeface="宋体" panose="02010600030101010101" pitchFamily="2" charset="-122"/>
              </a:rPr>
              <a:t>a=input('</a:t>
            </a:r>
            <a:r>
              <a:rPr lang="zh-CN" altLang="en-US" sz="2400" b="1" dirty="0">
                <a:solidFill>
                  <a:prstClr val="black"/>
                </a:solidFill>
                <a:ea typeface="宋体" panose="02010600030101010101" pitchFamily="2" charset="-122"/>
              </a:rPr>
              <a:t>输入直角边</a:t>
            </a:r>
            <a:r>
              <a:rPr lang="en-US" altLang="zh-CN" sz="2400" b="1" dirty="0">
                <a:solidFill>
                  <a:prstClr val="black"/>
                </a:solidFill>
                <a:ea typeface="宋体" panose="02010600030101010101" pitchFamily="2" charset="-122"/>
              </a:rPr>
              <a:t>a ')</a:t>
            </a:r>
            <a:endParaRPr lang="en-US" altLang="zh-CN" sz="2400" b="1" dirty="0">
              <a:solidFill>
                <a:prstClr val="black"/>
              </a:solidFill>
              <a:ea typeface="宋体" panose="02010600030101010101" pitchFamily="2" charset="-122"/>
            </a:endParaRPr>
          </a:p>
          <a:p>
            <a:r>
              <a:rPr lang="en-US" altLang="zh-CN" sz="2400" b="1" dirty="0">
                <a:solidFill>
                  <a:prstClr val="black"/>
                </a:solidFill>
                <a:ea typeface="宋体" panose="02010600030101010101" pitchFamily="2" charset="-122"/>
              </a:rPr>
              <a:t>a=</a:t>
            </a:r>
            <a:r>
              <a:rPr lang="en-US" altLang="zh-CN" sz="2400" b="1" dirty="0" err="1">
                <a:solidFill>
                  <a:prstClr val="black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400" b="1" dirty="0">
                <a:solidFill>
                  <a:prstClr val="black"/>
                </a:solidFill>
                <a:ea typeface="宋体" panose="02010600030101010101" pitchFamily="2" charset="-122"/>
              </a:rPr>
              <a:t>(a)</a:t>
            </a:r>
            <a:endParaRPr lang="en-US" altLang="zh-CN" sz="2400" b="1" dirty="0">
              <a:solidFill>
                <a:prstClr val="black"/>
              </a:solidFill>
              <a:ea typeface="宋体" panose="02010600030101010101" pitchFamily="2" charset="-122"/>
            </a:endParaRPr>
          </a:p>
          <a:p>
            <a:r>
              <a:rPr lang="en-US" altLang="zh-CN" sz="2400" b="1" dirty="0">
                <a:solidFill>
                  <a:prstClr val="black"/>
                </a:solidFill>
                <a:ea typeface="宋体" panose="02010600030101010101" pitchFamily="2" charset="-122"/>
              </a:rPr>
              <a:t>b=</a:t>
            </a:r>
            <a:r>
              <a:rPr lang="en-US" altLang="zh-CN" sz="2400" b="1" dirty="0" err="1">
                <a:solidFill>
                  <a:prstClr val="black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400" b="1" dirty="0">
                <a:solidFill>
                  <a:prstClr val="black"/>
                </a:solidFill>
                <a:ea typeface="宋体" panose="02010600030101010101" pitchFamily="2" charset="-122"/>
              </a:rPr>
              <a:t>(input('</a:t>
            </a:r>
            <a:r>
              <a:rPr lang="zh-CN" altLang="en-US" sz="2400" b="1" dirty="0">
                <a:solidFill>
                  <a:prstClr val="black"/>
                </a:solidFill>
                <a:ea typeface="宋体" panose="02010600030101010101" pitchFamily="2" charset="-122"/>
              </a:rPr>
              <a:t>输入直角边</a:t>
            </a:r>
            <a:r>
              <a:rPr lang="en-US" altLang="zh-CN" sz="2400" b="1" dirty="0">
                <a:solidFill>
                  <a:prstClr val="black"/>
                </a:solidFill>
                <a:ea typeface="宋体" panose="02010600030101010101" pitchFamily="2" charset="-122"/>
              </a:rPr>
              <a:t>a '))</a:t>
            </a:r>
            <a:endParaRPr lang="en-US" altLang="zh-CN" sz="2400" b="1" dirty="0">
              <a:solidFill>
                <a:prstClr val="black"/>
              </a:solidFill>
              <a:ea typeface="宋体" panose="02010600030101010101" pitchFamily="2" charset="-122"/>
            </a:endParaRPr>
          </a:p>
          <a:p>
            <a:r>
              <a:rPr lang="en-US" altLang="zh-CN" sz="2400" b="1" dirty="0">
                <a:solidFill>
                  <a:prstClr val="black"/>
                </a:solidFill>
                <a:ea typeface="宋体" panose="02010600030101010101" pitchFamily="2" charset="-122"/>
              </a:rPr>
              <a:t>c=a*</a:t>
            </a:r>
            <a:r>
              <a:rPr lang="en-US" altLang="zh-CN" sz="2400" b="1" dirty="0" err="1">
                <a:solidFill>
                  <a:prstClr val="black"/>
                </a:solidFill>
                <a:ea typeface="宋体" panose="02010600030101010101" pitchFamily="2" charset="-122"/>
              </a:rPr>
              <a:t>a+b</a:t>
            </a:r>
            <a:r>
              <a:rPr lang="en-US" altLang="zh-CN" sz="2400" b="1" dirty="0">
                <a:solidFill>
                  <a:prstClr val="black"/>
                </a:solidFill>
                <a:ea typeface="宋体" panose="02010600030101010101" pitchFamily="2" charset="-122"/>
              </a:rPr>
              <a:t>*b</a:t>
            </a:r>
            <a:endParaRPr lang="en-US" altLang="zh-CN" sz="2400" b="1" dirty="0">
              <a:solidFill>
                <a:prstClr val="black"/>
              </a:solidFill>
              <a:ea typeface="宋体" panose="02010600030101010101" pitchFamily="2" charset="-122"/>
            </a:endParaRPr>
          </a:p>
          <a:p>
            <a:r>
              <a:rPr lang="en-US" altLang="zh-CN" sz="2400" b="1" dirty="0">
                <a:solidFill>
                  <a:prstClr val="black"/>
                </a:solidFill>
                <a:ea typeface="宋体" panose="02010600030101010101" pitchFamily="2" charset="-122"/>
              </a:rPr>
              <a:t>c=</a:t>
            </a:r>
            <a:r>
              <a:rPr lang="en-US" altLang="zh-CN" sz="2400" b="1" dirty="0" err="1">
                <a:solidFill>
                  <a:prstClr val="black"/>
                </a:solidFill>
                <a:ea typeface="宋体" panose="02010600030101010101" pitchFamily="2" charset="-122"/>
              </a:rPr>
              <a:t>sqrt</a:t>
            </a:r>
            <a:r>
              <a:rPr lang="en-US" altLang="zh-CN" sz="2400" b="1" dirty="0">
                <a:solidFill>
                  <a:prstClr val="black"/>
                </a:solidFill>
                <a:ea typeface="宋体" panose="02010600030101010101" pitchFamily="2" charset="-122"/>
              </a:rPr>
              <a:t>(c)    #!!!</a:t>
            </a:r>
            <a:endParaRPr lang="en-US" altLang="zh-CN" sz="2400" b="1" dirty="0">
              <a:solidFill>
                <a:prstClr val="black"/>
              </a:solidFill>
              <a:ea typeface="宋体" panose="02010600030101010101" pitchFamily="2" charset="-122"/>
            </a:endParaRPr>
          </a:p>
          <a:p>
            <a:r>
              <a:rPr lang="en-US" altLang="zh-CN" sz="2400" b="1" dirty="0">
                <a:solidFill>
                  <a:prstClr val="black"/>
                </a:solidFill>
                <a:ea typeface="宋体" panose="02010600030101010101" pitchFamily="2" charset="-122"/>
              </a:rPr>
              <a:t>print('</a:t>
            </a:r>
            <a:r>
              <a:rPr lang="zh-CN" altLang="en-US" sz="2400" b="1" dirty="0">
                <a:solidFill>
                  <a:prstClr val="black"/>
                </a:solidFill>
                <a:ea typeface="宋体" panose="02010600030101010101" pitchFamily="2" charset="-122"/>
              </a:rPr>
              <a:t>三角形的斜边是</a:t>
            </a:r>
            <a:r>
              <a:rPr lang="en-US" altLang="zh-CN" sz="2400" b="1" dirty="0">
                <a:solidFill>
                  <a:prstClr val="black"/>
                </a:solidFill>
                <a:ea typeface="宋体" panose="02010600030101010101" pitchFamily="2" charset="-122"/>
              </a:rPr>
              <a:t>:',c)</a:t>
            </a:r>
            <a:endParaRPr lang="zh-CN" altLang="en-US" sz="2400" b="1" dirty="0">
              <a:solidFill>
                <a:prstClr val="black"/>
              </a:solidFill>
              <a:ea typeface="宋体" panose="02010600030101010101" pitchFamily="2" charset="-122"/>
            </a:endParaRPr>
          </a:p>
        </p:txBody>
      </p:sp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48968"/>
    </mc:Choice>
    <mc:Fallback>
      <p:transition advTm="48968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Hou\信息化建设\web\校徽相关\xjtu.png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3" t="-1001" r="53439" b="77637"/>
          <a:stretch>
            <a:fillRect/>
          </a:stretch>
        </p:blipFill>
        <p:spPr bwMode="auto">
          <a:xfrm>
            <a:off x="10046576" y="74440"/>
            <a:ext cx="2111188" cy="58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17498" y="169702"/>
            <a:ext cx="435327" cy="405245"/>
            <a:chOff x="290945" y="346364"/>
            <a:chExt cx="859090" cy="799725"/>
          </a:xfrm>
        </p:grpSpPr>
        <p:sp>
          <p:nvSpPr>
            <p:cNvPr id="4" name="圆角矩形 3"/>
            <p:cNvSpPr>
              <a:spLocks noChangeAspect="1"/>
            </p:cNvSpPr>
            <p:nvPr/>
          </p:nvSpPr>
          <p:spPr>
            <a:xfrm>
              <a:off x="290945" y="346364"/>
              <a:ext cx="648000" cy="648000"/>
            </a:xfrm>
            <a:prstGeom prst="roundRect">
              <a:avLst/>
            </a:prstGeom>
            <a:noFill/>
            <a:ln w="539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 useBgFill="1">
          <p:nvSpPr>
            <p:cNvPr id="5" name="圆角矩形 4"/>
            <p:cNvSpPr>
              <a:spLocks noChangeAspect="1"/>
            </p:cNvSpPr>
            <p:nvPr/>
          </p:nvSpPr>
          <p:spPr>
            <a:xfrm>
              <a:off x="528654" y="526125"/>
              <a:ext cx="540000" cy="540000"/>
            </a:xfrm>
            <a:prstGeom prst="roundRect">
              <a:avLst/>
            </a:prstGeom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圆角矩形 5"/>
            <p:cNvSpPr>
              <a:spLocks noChangeAspect="1"/>
            </p:cNvSpPr>
            <p:nvPr/>
          </p:nvSpPr>
          <p:spPr>
            <a:xfrm>
              <a:off x="610035" y="606089"/>
              <a:ext cx="540000" cy="540000"/>
            </a:xfrm>
            <a:prstGeom prst="roundRect">
              <a:avLst/>
            </a:prstGeom>
            <a:solidFill>
              <a:srgbClr val="C00000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714501" y="574947"/>
            <a:ext cx="937331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32040" y="41494"/>
            <a:ext cx="36455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3.11 </a:t>
            </a:r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使用数学函数</a:t>
            </a:r>
            <a:endParaRPr lang="zh-CN" altLang="en-US" sz="3200" b="1" dirty="0">
              <a:gradFill>
                <a:gsLst>
                  <a:gs pos="0">
                    <a:srgbClr val="E30613"/>
                  </a:gs>
                  <a:gs pos="100000">
                    <a:srgbClr val="81040B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16" descr="计教中心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3585" y="6058535"/>
            <a:ext cx="1288415" cy="799465"/>
          </a:xfrm>
          <a:prstGeom prst="rect">
            <a:avLst/>
          </a:prstGeom>
        </p:spPr>
      </p:pic>
      <p:sp>
        <p:nvSpPr>
          <p:cNvPr id="15" name="内容占位符 2"/>
          <p:cNvSpPr txBox="1"/>
          <p:nvPr/>
        </p:nvSpPr>
        <p:spPr>
          <a:xfrm>
            <a:off x="714501" y="955040"/>
            <a:ext cx="10387669" cy="50143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0"/>
              </a:spcBef>
              <a:buClr>
                <a:srgbClr val="0000CC"/>
              </a:buClr>
              <a:buSzPct val="80000"/>
              <a:buFont typeface="Wingdings" panose="05000000000000000000" pitchFamily="2" charset="2"/>
              <a:buChar char="l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Clr>
                <a:srgbClr val="9900FF"/>
              </a:buClr>
              <a:buSzPct val="60000"/>
              <a:buFont typeface="Wingdings" panose="05000000000000000000" pitchFamily="2" charset="2"/>
              <a:buChar char="p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–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»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import math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print('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本程序根据三角形的直角边计算斜边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')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a=input('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输入直角边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a ')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a=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int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(a)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b=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int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(input('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输入直角边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a '))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c=a*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a+b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*b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c=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math.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sqrt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(c)    #!!!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print('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三角形的斜边是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:',c)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48968"/>
    </mc:Choice>
    <mc:Fallback>
      <p:transition advTm="48968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Hou\信息化建设\web\校徽相关\xjtu.png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3" t="-1001" r="53439" b="77637"/>
          <a:stretch>
            <a:fillRect/>
          </a:stretch>
        </p:blipFill>
        <p:spPr bwMode="auto">
          <a:xfrm>
            <a:off x="10046576" y="74440"/>
            <a:ext cx="2111188" cy="58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17498" y="169702"/>
            <a:ext cx="435327" cy="405245"/>
            <a:chOff x="290945" y="346364"/>
            <a:chExt cx="859090" cy="799725"/>
          </a:xfrm>
        </p:grpSpPr>
        <p:sp>
          <p:nvSpPr>
            <p:cNvPr id="4" name="圆角矩形 3"/>
            <p:cNvSpPr>
              <a:spLocks noChangeAspect="1"/>
            </p:cNvSpPr>
            <p:nvPr/>
          </p:nvSpPr>
          <p:spPr>
            <a:xfrm>
              <a:off x="290945" y="346364"/>
              <a:ext cx="648000" cy="648000"/>
            </a:xfrm>
            <a:prstGeom prst="roundRect">
              <a:avLst/>
            </a:prstGeom>
            <a:noFill/>
            <a:ln w="539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 useBgFill="1">
          <p:nvSpPr>
            <p:cNvPr id="5" name="圆角矩形 4"/>
            <p:cNvSpPr>
              <a:spLocks noChangeAspect="1"/>
            </p:cNvSpPr>
            <p:nvPr/>
          </p:nvSpPr>
          <p:spPr>
            <a:xfrm>
              <a:off x="528654" y="526125"/>
              <a:ext cx="540000" cy="540000"/>
            </a:xfrm>
            <a:prstGeom prst="roundRect">
              <a:avLst/>
            </a:prstGeom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圆角矩形 5"/>
            <p:cNvSpPr>
              <a:spLocks noChangeAspect="1"/>
            </p:cNvSpPr>
            <p:nvPr/>
          </p:nvSpPr>
          <p:spPr>
            <a:xfrm>
              <a:off x="610035" y="606089"/>
              <a:ext cx="540000" cy="540000"/>
            </a:xfrm>
            <a:prstGeom prst="roundRect">
              <a:avLst/>
            </a:prstGeom>
            <a:solidFill>
              <a:srgbClr val="C00000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714501" y="574947"/>
            <a:ext cx="937331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32040" y="41494"/>
            <a:ext cx="36455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3.11 </a:t>
            </a:r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使用数学函数</a:t>
            </a:r>
            <a:endParaRPr lang="zh-CN" altLang="en-US" sz="3200" b="1" dirty="0">
              <a:gradFill>
                <a:gsLst>
                  <a:gs pos="0">
                    <a:srgbClr val="E30613"/>
                  </a:gs>
                  <a:gs pos="100000">
                    <a:srgbClr val="81040B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16" descr="计教中心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3585" y="6058535"/>
            <a:ext cx="1288415" cy="799465"/>
          </a:xfrm>
          <a:prstGeom prst="rect">
            <a:avLst/>
          </a:prstGeom>
        </p:spPr>
      </p:pic>
      <p:sp>
        <p:nvSpPr>
          <p:cNvPr id="13" name="标题 1"/>
          <p:cNvSpPr txBox="1"/>
          <p:nvPr/>
        </p:nvSpPr>
        <p:spPr>
          <a:xfrm>
            <a:off x="714501" y="741983"/>
            <a:ext cx="9739105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j-cs"/>
              </a:rPr>
              <a:t>包，模块，函数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j-cs"/>
            </a:endParaRPr>
          </a:p>
        </p:txBody>
      </p:sp>
      <p:sp>
        <p:nvSpPr>
          <p:cNvPr id="14" name="内容占位符 2"/>
          <p:cNvSpPr txBox="1"/>
          <p:nvPr/>
        </p:nvSpPr>
        <p:spPr>
          <a:xfrm>
            <a:off x="714501" y="1761640"/>
            <a:ext cx="9739105" cy="437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0"/>
              </a:spcBef>
              <a:buClr>
                <a:srgbClr val="0000CC"/>
              </a:buClr>
              <a:buSzPct val="80000"/>
              <a:buFont typeface="Wingdings" panose="05000000000000000000" pitchFamily="2" charset="2"/>
              <a:buChar char="l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Clr>
                <a:srgbClr val="9900FF"/>
              </a:buClr>
              <a:buSzPct val="60000"/>
              <a:buFont typeface="Wingdings" panose="05000000000000000000" pitchFamily="2" charset="2"/>
              <a:buChar char="p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–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»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package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包是一个包含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__init__.py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文件的目录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Char char="l"/>
              <a:defRPr/>
            </a:pP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module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一个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.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py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文件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Char char="l"/>
              <a:defRPr/>
            </a:pP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function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一个有名的程序段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48968"/>
    </mc:Choice>
    <mc:Fallback>
      <p:transition advTm="48968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Hou\信息化建设\web\校徽相关\xjtu.png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3" t="-1001" r="53439" b="77637"/>
          <a:stretch>
            <a:fillRect/>
          </a:stretch>
        </p:blipFill>
        <p:spPr bwMode="auto">
          <a:xfrm>
            <a:off x="10046576" y="74440"/>
            <a:ext cx="2111188" cy="58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17498" y="169702"/>
            <a:ext cx="435327" cy="405245"/>
            <a:chOff x="290945" y="346364"/>
            <a:chExt cx="859090" cy="799725"/>
          </a:xfrm>
        </p:grpSpPr>
        <p:sp>
          <p:nvSpPr>
            <p:cNvPr id="4" name="圆角矩形 3"/>
            <p:cNvSpPr>
              <a:spLocks noChangeAspect="1"/>
            </p:cNvSpPr>
            <p:nvPr/>
          </p:nvSpPr>
          <p:spPr>
            <a:xfrm>
              <a:off x="290945" y="346364"/>
              <a:ext cx="648000" cy="648000"/>
            </a:xfrm>
            <a:prstGeom prst="roundRect">
              <a:avLst/>
            </a:prstGeom>
            <a:noFill/>
            <a:ln w="539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 useBgFill="1">
          <p:nvSpPr>
            <p:cNvPr id="5" name="圆角矩形 4"/>
            <p:cNvSpPr>
              <a:spLocks noChangeAspect="1"/>
            </p:cNvSpPr>
            <p:nvPr/>
          </p:nvSpPr>
          <p:spPr>
            <a:xfrm>
              <a:off x="528654" y="526125"/>
              <a:ext cx="540000" cy="540000"/>
            </a:xfrm>
            <a:prstGeom prst="roundRect">
              <a:avLst/>
            </a:prstGeom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圆角矩形 5"/>
            <p:cNvSpPr>
              <a:spLocks noChangeAspect="1"/>
            </p:cNvSpPr>
            <p:nvPr/>
          </p:nvSpPr>
          <p:spPr>
            <a:xfrm>
              <a:off x="610035" y="606089"/>
              <a:ext cx="540000" cy="540000"/>
            </a:xfrm>
            <a:prstGeom prst="roundRect">
              <a:avLst/>
            </a:prstGeom>
            <a:solidFill>
              <a:srgbClr val="C00000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714501" y="574947"/>
            <a:ext cx="937331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32040" y="41494"/>
            <a:ext cx="36455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3.11 </a:t>
            </a:r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使用数学函数</a:t>
            </a:r>
            <a:endParaRPr lang="zh-CN" altLang="en-US" sz="3200" b="1" dirty="0">
              <a:gradFill>
                <a:gsLst>
                  <a:gs pos="0">
                    <a:srgbClr val="E30613"/>
                  </a:gs>
                  <a:gs pos="100000">
                    <a:srgbClr val="81040B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16" descr="计教中心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3585" y="6058535"/>
            <a:ext cx="1288415" cy="799465"/>
          </a:xfrm>
          <a:prstGeom prst="rect">
            <a:avLst/>
          </a:prstGeom>
        </p:spPr>
      </p:pic>
      <p:sp>
        <p:nvSpPr>
          <p:cNvPr id="16" name="标题 1"/>
          <p:cNvSpPr txBox="1"/>
          <p:nvPr/>
        </p:nvSpPr>
        <p:spPr>
          <a:xfrm>
            <a:off x="714501" y="808038"/>
            <a:ext cx="9723607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j-cs"/>
              </a:rPr>
              <a:t>导入数学函数模块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j-cs"/>
            </a:endParaRPr>
          </a:p>
        </p:txBody>
      </p:sp>
      <p:sp>
        <p:nvSpPr>
          <p:cNvPr id="18" name="内容占位符 2"/>
          <p:cNvSpPr txBox="1"/>
          <p:nvPr/>
        </p:nvSpPr>
        <p:spPr>
          <a:xfrm>
            <a:off x="714501" y="1600200"/>
            <a:ext cx="9723607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0"/>
              </a:spcBef>
              <a:buClr>
                <a:srgbClr val="0000CC"/>
              </a:buClr>
              <a:buSzPct val="80000"/>
              <a:buFont typeface="Wingdings" panose="05000000000000000000" pitchFamily="2" charset="2"/>
              <a:buChar char="l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Clr>
                <a:srgbClr val="9900FF"/>
              </a:buClr>
              <a:buSzPct val="60000"/>
              <a:buFont typeface="Wingdings" panose="05000000000000000000" pitchFamily="2" charset="2"/>
              <a:buChar char="p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–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»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交互中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&gt;&gt;&gt; import math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&gt;&gt;&gt;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dir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(math)             #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查看所有函数名列表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&gt;&gt;&gt;help(math.log)       #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查看函数使用格式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0" lang="en-US" altLang="zh-CN" sz="1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py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程序中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import math    #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导入模块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math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.pow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x,y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)    #x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的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y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次方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math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.sqrt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(a)  #a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的平方根  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 </a:t>
            </a:r>
            <a:endParaRPr kumimoji="0" lang="en-US" altLang="zh-CN" sz="1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#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或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from math  import 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*   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#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导入模块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pow(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x,y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)      #x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的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y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次方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sqrt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(a)         #a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的平方根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48968"/>
    </mc:Choice>
    <mc:Fallback>
      <p:transition advTm="48968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Hou\信息化建设\web\校徽相关\xjtu.png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3" t="-1001" r="53439" b="77637"/>
          <a:stretch>
            <a:fillRect/>
          </a:stretch>
        </p:blipFill>
        <p:spPr bwMode="auto">
          <a:xfrm>
            <a:off x="10046576" y="74440"/>
            <a:ext cx="2111188" cy="58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17498" y="169702"/>
            <a:ext cx="435327" cy="405245"/>
            <a:chOff x="290945" y="346364"/>
            <a:chExt cx="859090" cy="799725"/>
          </a:xfrm>
        </p:grpSpPr>
        <p:sp>
          <p:nvSpPr>
            <p:cNvPr id="4" name="圆角矩形 3"/>
            <p:cNvSpPr>
              <a:spLocks noChangeAspect="1"/>
            </p:cNvSpPr>
            <p:nvPr/>
          </p:nvSpPr>
          <p:spPr>
            <a:xfrm>
              <a:off x="290945" y="346364"/>
              <a:ext cx="648000" cy="648000"/>
            </a:xfrm>
            <a:prstGeom prst="roundRect">
              <a:avLst/>
            </a:prstGeom>
            <a:noFill/>
            <a:ln w="539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 useBgFill="1">
          <p:nvSpPr>
            <p:cNvPr id="5" name="圆角矩形 4"/>
            <p:cNvSpPr>
              <a:spLocks noChangeAspect="1"/>
            </p:cNvSpPr>
            <p:nvPr/>
          </p:nvSpPr>
          <p:spPr>
            <a:xfrm>
              <a:off x="528654" y="526125"/>
              <a:ext cx="540000" cy="540000"/>
            </a:xfrm>
            <a:prstGeom prst="roundRect">
              <a:avLst/>
            </a:prstGeom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圆角矩形 5"/>
            <p:cNvSpPr>
              <a:spLocks noChangeAspect="1"/>
            </p:cNvSpPr>
            <p:nvPr/>
          </p:nvSpPr>
          <p:spPr>
            <a:xfrm>
              <a:off x="610035" y="606089"/>
              <a:ext cx="540000" cy="540000"/>
            </a:xfrm>
            <a:prstGeom prst="roundRect">
              <a:avLst/>
            </a:prstGeom>
            <a:solidFill>
              <a:srgbClr val="C00000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714501" y="574947"/>
            <a:ext cx="937331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32040" y="41494"/>
            <a:ext cx="36455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3.11 </a:t>
            </a:r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使用数学函数</a:t>
            </a:r>
            <a:endParaRPr lang="zh-CN" altLang="en-US" sz="3200" b="1" dirty="0">
              <a:gradFill>
                <a:gsLst>
                  <a:gs pos="0">
                    <a:srgbClr val="E30613"/>
                  </a:gs>
                  <a:gs pos="100000">
                    <a:srgbClr val="81040B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16" descr="计教中心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3585" y="6058535"/>
            <a:ext cx="1288415" cy="799465"/>
          </a:xfrm>
          <a:prstGeom prst="rect">
            <a:avLst/>
          </a:prstGeom>
        </p:spPr>
      </p:pic>
      <p:sp>
        <p:nvSpPr>
          <p:cNvPr id="15" name="标题 5"/>
          <p:cNvSpPr txBox="1"/>
          <p:nvPr/>
        </p:nvSpPr>
        <p:spPr>
          <a:xfrm>
            <a:off x="759899" y="626269"/>
            <a:ext cx="9740202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j-cs"/>
              </a:rPr>
              <a:t>常见数学函数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j-cs"/>
            </a:endParaRPr>
          </a:p>
        </p:txBody>
      </p:sp>
      <p:sp>
        <p:nvSpPr>
          <p:cNvPr id="19" name="内容占位符 6"/>
          <p:cNvSpPr txBox="1"/>
          <p:nvPr/>
        </p:nvSpPr>
        <p:spPr>
          <a:xfrm>
            <a:off x="759899" y="1404367"/>
            <a:ext cx="4038600" cy="5257800"/>
          </a:xfrm>
          <a:prstGeom prst="rect">
            <a:avLst/>
          </a:prstGeom>
          <a:solidFill>
            <a:sysClr val="window" lastClr="FFFFFF"/>
          </a:solidFill>
          <a:ln>
            <a:solidFill>
              <a:srgbClr val="00B0F0"/>
            </a:solidFill>
            <a:miter lim="800000"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0"/>
              </a:spcBef>
              <a:buClr>
                <a:srgbClr val="0000CC"/>
              </a:buClr>
              <a:buSzPct val="80000"/>
              <a:buFont typeface="Wingdings" panose="05000000000000000000" pitchFamily="2" charset="2"/>
              <a:buChar char="l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Clr>
                <a:srgbClr val="9900FF"/>
              </a:buClr>
              <a:buSzPct val="60000"/>
              <a:buFont typeface="Wingdings" panose="05000000000000000000" pitchFamily="2" charset="2"/>
              <a:buChar char="p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–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»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sin()   #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三角函数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cos()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、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tan()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acos  #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反三角函数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asin()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、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atan(x)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atan2(y,x)  #y/x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sinh #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双曲函数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cosh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、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tanh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acosh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、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asinh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、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atanh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exp(x)   #e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的指数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pow (x,y)  #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指数函数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log     #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自然对数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log10  #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常用对数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内容占位符 7"/>
          <p:cNvSpPr txBox="1"/>
          <p:nvPr/>
        </p:nvSpPr>
        <p:spPr>
          <a:xfrm>
            <a:off x="6476482" y="1404367"/>
            <a:ext cx="4038600" cy="5309121"/>
          </a:xfrm>
          <a:prstGeom prst="rect">
            <a:avLst/>
          </a:prstGeom>
          <a:solidFill>
            <a:sysClr val="window" lastClr="FFFFFF"/>
          </a:solidFill>
          <a:ln>
            <a:solidFill>
              <a:srgbClr val="00B0F0"/>
            </a:solidFill>
            <a:miter lim="800000"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0"/>
              </a:spcBef>
              <a:buClr>
                <a:srgbClr val="0000CC"/>
              </a:buClr>
              <a:buSzPct val="80000"/>
              <a:buFont typeface="Wingdings" panose="05000000000000000000" pitchFamily="2" charset="2"/>
              <a:buChar char="l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Clr>
                <a:srgbClr val="9900FF"/>
              </a:buClr>
              <a:buSzPct val="60000"/>
              <a:buFont typeface="Wingdings" panose="05000000000000000000" pitchFamily="2" charset="2"/>
              <a:buChar char="p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–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»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sqrt()#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开方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fabs ()#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绝对值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factorial(n)#n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的阶乘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fmod(x,y) #x%y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求余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ceil(x)  #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上取整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floor() #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下取整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trunc   #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四舍五入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degrees(x)#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转角度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radians()  #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转弧度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e   #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自然常数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pi   #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圆周率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48968"/>
    </mc:Choice>
    <mc:Fallback>
      <p:transition advTm="48968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Hou\信息化建设\web\校徽相关\xjtu.png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3" t="-1001" r="53439" b="77637"/>
          <a:stretch>
            <a:fillRect/>
          </a:stretch>
        </p:blipFill>
        <p:spPr bwMode="auto">
          <a:xfrm>
            <a:off x="10046576" y="74440"/>
            <a:ext cx="2111188" cy="58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17498" y="169702"/>
            <a:ext cx="435327" cy="405245"/>
            <a:chOff x="290945" y="346364"/>
            <a:chExt cx="859090" cy="799725"/>
          </a:xfrm>
        </p:grpSpPr>
        <p:sp>
          <p:nvSpPr>
            <p:cNvPr id="4" name="圆角矩形 3"/>
            <p:cNvSpPr>
              <a:spLocks noChangeAspect="1"/>
            </p:cNvSpPr>
            <p:nvPr/>
          </p:nvSpPr>
          <p:spPr>
            <a:xfrm>
              <a:off x="290945" y="346364"/>
              <a:ext cx="648000" cy="648000"/>
            </a:xfrm>
            <a:prstGeom prst="roundRect">
              <a:avLst/>
            </a:prstGeom>
            <a:noFill/>
            <a:ln w="539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 useBgFill="1">
          <p:nvSpPr>
            <p:cNvPr id="5" name="圆角矩形 4"/>
            <p:cNvSpPr>
              <a:spLocks noChangeAspect="1"/>
            </p:cNvSpPr>
            <p:nvPr/>
          </p:nvSpPr>
          <p:spPr>
            <a:xfrm>
              <a:off x="528654" y="526125"/>
              <a:ext cx="540000" cy="540000"/>
            </a:xfrm>
            <a:prstGeom prst="roundRect">
              <a:avLst/>
            </a:prstGeom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圆角矩形 5"/>
            <p:cNvSpPr>
              <a:spLocks noChangeAspect="1"/>
            </p:cNvSpPr>
            <p:nvPr/>
          </p:nvSpPr>
          <p:spPr>
            <a:xfrm>
              <a:off x="610035" y="606089"/>
              <a:ext cx="540000" cy="540000"/>
            </a:xfrm>
            <a:prstGeom prst="roundRect">
              <a:avLst/>
            </a:prstGeom>
            <a:solidFill>
              <a:srgbClr val="C00000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714501" y="574947"/>
            <a:ext cx="937331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32040" y="41494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小结</a:t>
            </a:r>
            <a:endParaRPr lang="zh-CN" altLang="en-US" sz="3200" b="1" dirty="0">
              <a:gradFill>
                <a:gsLst>
                  <a:gs pos="0">
                    <a:srgbClr val="E30613"/>
                  </a:gs>
                  <a:gs pos="100000">
                    <a:srgbClr val="81040B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16" descr="计教中心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3585" y="6058535"/>
            <a:ext cx="1288415" cy="799465"/>
          </a:xfrm>
          <a:prstGeom prst="rect">
            <a:avLst/>
          </a:prstGeom>
        </p:spPr>
      </p:pic>
      <p:sp>
        <p:nvSpPr>
          <p:cNvPr id="12" name="内容占位符 2"/>
          <p:cNvSpPr txBox="1"/>
          <p:nvPr/>
        </p:nvSpPr>
        <p:spPr>
          <a:xfrm>
            <a:off x="714501" y="1075455"/>
            <a:ext cx="11274299" cy="51526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0"/>
              </a:spcBef>
              <a:buClr>
                <a:srgbClr val="0000CC"/>
              </a:buClr>
              <a:buSzPct val="80000"/>
              <a:buFont typeface="Wingdings" panose="05000000000000000000" pitchFamily="2" charset="2"/>
              <a:buChar char="l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Clr>
                <a:srgbClr val="9900FF"/>
              </a:buClr>
              <a:buSzPct val="60000"/>
              <a:buFont typeface="Wingdings" panose="05000000000000000000" pitchFamily="2" charset="2"/>
              <a:buChar char="p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–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»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1.</a:t>
            </a: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了解计算机语言的分类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  <a:defRPr/>
            </a:pPr>
            <a:endParaRPr kumimoji="0" lang="en-US" altLang="zh-CN" sz="1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2.</a:t>
            </a: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了解计算机语言的编译执行和解释执行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  <a:defRPr/>
            </a:pPr>
            <a:endParaRPr kumimoji="0" lang="en-US" altLang="zh-CN" sz="1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3.</a:t>
            </a: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了解</a:t>
            </a: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Python</a:t>
            </a: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的基本组成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  <a:defRPr/>
            </a:pPr>
            <a:endParaRPr kumimoji="0" lang="en-US" altLang="zh-CN" sz="1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4. </a:t>
            </a: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熟悉本课学到的术语，如变量、标识符、常量、运算符、转义符等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  <a:defRPr/>
            </a:pPr>
            <a:endParaRPr kumimoji="0" lang="en-US" altLang="zh-CN" sz="1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lang="en-US" altLang="zh-CN" dirty="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rPr>
              <a:t>5. </a:t>
            </a:r>
            <a:r>
              <a:rPr lang="zh-CN" altLang="en-US" dirty="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rPr>
              <a:t>掌握</a:t>
            </a:r>
            <a:r>
              <a:rPr lang="en-US" altLang="zh-CN" dirty="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rPr>
              <a:t>Python</a:t>
            </a:r>
            <a:r>
              <a:rPr lang="zh-CN" altLang="en-US" dirty="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rPr>
              <a:t>的基本语法，为后续编程打基础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48968"/>
    </mc:Choice>
    <mc:Fallback>
      <p:transition advTm="48968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Hou\信息化建设\web\校徽相关\xjtu.png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3" t="-1001" r="53439" b="77637"/>
          <a:stretch>
            <a:fillRect/>
          </a:stretch>
        </p:blipFill>
        <p:spPr bwMode="auto">
          <a:xfrm>
            <a:off x="10046576" y="74440"/>
            <a:ext cx="2111188" cy="58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17498" y="169702"/>
            <a:ext cx="435327" cy="405245"/>
            <a:chOff x="290945" y="346364"/>
            <a:chExt cx="859090" cy="799725"/>
          </a:xfrm>
        </p:grpSpPr>
        <p:sp>
          <p:nvSpPr>
            <p:cNvPr id="4" name="圆角矩形 3"/>
            <p:cNvSpPr>
              <a:spLocks noChangeAspect="1"/>
            </p:cNvSpPr>
            <p:nvPr/>
          </p:nvSpPr>
          <p:spPr>
            <a:xfrm>
              <a:off x="290945" y="346364"/>
              <a:ext cx="648000" cy="648000"/>
            </a:xfrm>
            <a:prstGeom prst="roundRect">
              <a:avLst/>
            </a:prstGeom>
            <a:noFill/>
            <a:ln w="539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 useBgFill="1">
          <p:nvSpPr>
            <p:cNvPr id="5" name="圆角矩形 4"/>
            <p:cNvSpPr>
              <a:spLocks noChangeAspect="1"/>
            </p:cNvSpPr>
            <p:nvPr/>
          </p:nvSpPr>
          <p:spPr>
            <a:xfrm>
              <a:off x="528654" y="526125"/>
              <a:ext cx="540000" cy="540000"/>
            </a:xfrm>
            <a:prstGeom prst="roundRect">
              <a:avLst/>
            </a:prstGeom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圆角矩形 5"/>
            <p:cNvSpPr>
              <a:spLocks noChangeAspect="1"/>
            </p:cNvSpPr>
            <p:nvPr/>
          </p:nvSpPr>
          <p:spPr>
            <a:xfrm>
              <a:off x="610035" y="606089"/>
              <a:ext cx="540000" cy="540000"/>
            </a:xfrm>
            <a:prstGeom prst="roundRect">
              <a:avLst/>
            </a:prstGeom>
            <a:solidFill>
              <a:srgbClr val="C00000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714501" y="574947"/>
            <a:ext cx="937331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32040" y="41494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作业</a:t>
            </a:r>
            <a:endParaRPr lang="zh-CN" altLang="en-US" sz="3200" b="1" dirty="0">
              <a:gradFill>
                <a:gsLst>
                  <a:gs pos="0">
                    <a:srgbClr val="E30613"/>
                  </a:gs>
                  <a:gs pos="100000">
                    <a:srgbClr val="81040B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16" descr="计教中心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3585" y="6058535"/>
            <a:ext cx="1288415" cy="79946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714501" y="1505295"/>
            <a:ext cx="8197571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习题</a:t>
            </a:r>
            <a:r>
              <a:rPr lang="en-US" altLang="zh-CN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endParaRPr lang="en-US" altLang="zh-CN" sz="28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48968"/>
    </mc:Choice>
    <mc:Fallback>
      <p:transition advTm="48968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 descr="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"/>
          <p:cNvSpPr txBox="1"/>
          <p:nvPr/>
        </p:nvSpPr>
        <p:spPr>
          <a:xfrm>
            <a:off x="4286269" y="2223615"/>
            <a:ext cx="590831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>
              <a:defRPr/>
            </a:pPr>
            <a:r>
              <a:rPr lang="zh-CN" altLang="en-US" sz="88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Kartika" panose="02020503030404060203" pitchFamily="18" charset="0"/>
              </a:rPr>
              <a:t>谢谢大家！</a:t>
            </a:r>
            <a:endParaRPr lang="zh-CN" altLang="en-US" sz="8800" b="1" dirty="0">
              <a:gradFill>
                <a:gsLst>
                  <a:gs pos="0">
                    <a:srgbClr val="E30613"/>
                  </a:gs>
                  <a:gs pos="100000">
                    <a:srgbClr val="81040B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Kartika" panose="02020503030404060203" pitchFamily="18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0" y="5691189"/>
            <a:ext cx="12192000" cy="432000"/>
            <a:chOff x="117567" y="5691189"/>
            <a:chExt cx="8890144" cy="432000"/>
          </a:xfrm>
        </p:grpSpPr>
        <p:cxnSp>
          <p:nvCxnSpPr>
            <p:cNvPr id="25" name="直接连接符 24"/>
            <p:cNvCxnSpPr/>
            <p:nvPr/>
          </p:nvCxnSpPr>
          <p:spPr>
            <a:xfrm flipH="1">
              <a:off x="117567" y="5912402"/>
              <a:ext cx="810000" cy="0"/>
            </a:xfrm>
            <a:prstGeom prst="line">
              <a:avLst/>
            </a:prstGeom>
            <a:ln w="12700">
              <a:solidFill>
                <a:srgbClr val="E3061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3472711" y="5907189"/>
              <a:ext cx="5535000" cy="0"/>
            </a:xfrm>
            <a:prstGeom prst="line">
              <a:avLst/>
            </a:prstGeom>
            <a:ln w="12700">
              <a:gradFill>
                <a:gsLst>
                  <a:gs pos="0">
                    <a:srgbClr val="E30613"/>
                  </a:gs>
                  <a:gs pos="100000">
                    <a:srgbClr val="81040B"/>
                  </a:gs>
                </a:gsLst>
                <a:lin ang="0" scaled="0"/>
              </a:gra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组合 1"/>
            <p:cNvGrpSpPr/>
            <p:nvPr/>
          </p:nvGrpSpPr>
          <p:grpSpPr>
            <a:xfrm>
              <a:off x="1159868" y="5691189"/>
              <a:ext cx="2083154" cy="432000"/>
              <a:chOff x="1064303" y="5622335"/>
              <a:chExt cx="2083154" cy="432000"/>
            </a:xfrm>
          </p:grpSpPr>
          <p:sp>
            <p:nvSpPr>
              <p:cNvPr id="15" name="圆角矩形 14"/>
              <p:cNvSpPr>
                <a:spLocks noChangeAspect="1"/>
              </p:cNvSpPr>
              <p:nvPr/>
            </p:nvSpPr>
            <p:spPr>
              <a:xfrm>
                <a:off x="1614503" y="5622335"/>
                <a:ext cx="432553" cy="43200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8E040D"/>
                  </a:gs>
                  <a:gs pos="100000">
                    <a:srgbClr val="E40613"/>
                  </a:gs>
                </a:gsLst>
                <a:lin ang="10800000" scaled="0"/>
              </a:gradFill>
              <a:ln w="1270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</a:ln>
              <a:effectLst>
                <a:outerShdw blurRad="254000" dist="1270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latin typeface="Arial Black" panose="020B0A04020102020204" pitchFamily="34" charset="0"/>
                  </a:rPr>
                  <a:t>0</a:t>
                </a:r>
                <a:endParaRPr lang="zh-CN" altLang="en-US" sz="24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30" name="圆角矩形 29"/>
              <p:cNvSpPr>
                <a:spLocks noChangeAspect="1"/>
              </p:cNvSpPr>
              <p:nvPr/>
            </p:nvSpPr>
            <p:spPr>
              <a:xfrm>
                <a:off x="1064303" y="5622335"/>
                <a:ext cx="432553" cy="43200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8E040D"/>
                  </a:gs>
                  <a:gs pos="100000">
                    <a:srgbClr val="E40613"/>
                  </a:gs>
                </a:gsLst>
                <a:lin ang="10800000" scaled="0"/>
              </a:gradFill>
              <a:ln w="1270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</a:ln>
              <a:effectLst>
                <a:outerShdw blurRad="254000" dist="1270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latin typeface="Arial Black" panose="020B0A04020102020204" pitchFamily="34" charset="0"/>
                  </a:rPr>
                  <a:t>2</a:t>
                </a:r>
                <a:endParaRPr lang="zh-CN" altLang="en-US" sz="24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31" name="圆角矩形 30"/>
              <p:cNvSpPr>
                <a:spLocks noChangeAspect="1"/>
              </p:cNvSpPr>
              <p:nvPr/>
            </p:nvSpPr>
            <p:spPr>
              <a:xfrm>
                <a:off x="2164703" y="5622335"/>
                <a:ext cx="432553" cy="43200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8E040D"/>
                  </a:gs>
                  <a:gs pos="100000">
                    <a:srgbClr val="E40613"/>
                  </a:gs>
                </a:gsLst>
                <a:lin ang="10800000" scaled="0"/>
              </a:gradFill>
              <a:ln w="1270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</a:ln>
              <a:effectLst>
                <a:outerShdw blurRad="254000" dist="1270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latin typeface="Arial Black" panose="020B0A04020102020204" pitchFamily="34" charset="0"/>
                  </a:rPr>
                  <a:t>2</a:t>
                </a:r>
                <a:endParaRPr lang="zh-CN" altLang="en-US" sz="2400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32" name="圆角矩形 31"/>
              <p:cNvSpPr>
                <a:spLocks noChangeAspect="1"/>
              </p:cNvSpPr>
              <p:nvPr/>
            </p:nvSpPr>
            <p:spPr>
              <a:xfrm>
                <a:off x="2714904" y="5622335"/>
                <a:ext cx="432553" cy="43200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8E040D"/>
                  </a:gs>
                  <a:gs pos="100000">
                    <a:srgbClr val="E40613"/>
                  </a:gs>
                </a:gsLst>
                <a:lin ang="10800000" scaled="0"/>
              </a:gradFill>
              <a:ln w="1270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</a:ln>
              <a:effectLst>
                <a:outerShdw blurRad="254000" dist="1270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>
                    <a:latin typeface="Arial Black" panose="020B0A04020102020204" pitchFamily="34" charset="0"/>
                  </a:rPr>
                  <a:t>1</a:t>
                </a:r>
                <a:endParaRPr lang="zh-CN" altLang="en-US" sz="2400" dirty="0">
                  <a:latin typeface="Arial Black" panose="020B0A04020102020204" pitchFamily="34" charset="0"/>
                </a:endParaRPr>
              </a:p>
            </p:txBody>
          </p:sp>
        </p:grpSp>
      </p:grpSp>
      <p:grpSp>
        <p:nvGrpSpPr>
          <p:cNvPr id="18" name="组合 17"/>
          <p:cNvGrpSpPr/>
          <p:nvPr/>
        </p:nvGrpSpPr>
        <p:grpSpPr>
          <a:xfrm>
            <a:off x="84016" y="79461"/>
            <a:ext cx="2612976" cy="4400343"/>
            <a:chOff x="439101" y="-8313"/>
            <a:chExt cx="2612976" cy="4400343"/>
          </a:xfrm>
        </p:grpSpPr>
        <p:sp>
          <p:nvSpPr>
            <p:cNvPr id="19" name="任意多边形 18"/>
            <p:cNvSpPr/>
            <p:nvPr/>
          </p:nvSpPr>
          <p:spPr>
            <a:xfrm rot="5400000">
              <a:off x="-454583" y="885371"/>
              <a:ext cx="4400343" cy="2612976"/>
            </a:xfrm>
            <a:custGeom>
              <a:avLst/>
              <a:gdLst>
                <a:gd name="connsiteX0" fmla="*/ 0 w 4400343"/>
                <a:gd name="connsiteY0" fmla="*/ 2612976 h 2612976"/>
                <a:gd name="connsiteX1" fmla="*/ 0 w 4400343"/>
                <a:gd name="connsiteY1" fmla="*/ 0 h 2612976"/>
                <a:gd name="connsiteX2" fmla="*/ 3093855 w 4400343"/>
                <a:gd name="connsiteY2" fmla="*/ 0 h 2612976"/>
                <a:gd name="connsiteX3" fmla="*/ 4400343 w 4400343"/>
                <a:gd name="connsiteY3" fmla="*/ 1306488 h 2612976"/>
                <a:gd name="connsiteX4" fmla="*/ 3093855 w 4400343"/>
                <a:gd name="connsiteY4" fmla="*/ 2612976 h 2612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0343" h="2612976">
                  <a:moveTo>
                    <a:pt x="0" y="2612976"/>
                  </a:moveTo>
                  <a:lnTo>
                    <a:pt x="0" y="0"/>
                  </a:lnTo>
                  <a:lnTo>
                    <a:pt x="3093855" y="0"/>
                  </a:lnTo>
                  <a:cubicBezTo>
                    <a:pt x="3815408" y="0"/>
                    <a:pt x="4400343" y="584935"/>
                    <a:pt x="4400343" y="1306488"/>
                  </a:cubicBezTo>
                  <a:cubicBezTo>
                    <a:pt x="4400343" y="2028041"/>
                    <a:pt x="3815408" y="2612976"/>
                    <a:pt x="3093855" y="2612976"/>
                  </a:cubicBezTo>
                  <a:close/>
                </a:path>
              </a:pathLst>
            </a:custGeom>
            <a:gradFill>
              <a:gsLst>
                <a:gs pos="0">
                  <a:srgbClr val="8E040D"/>
                </a:gs>
                <a:gs pos="100000">
                  <a:srgbClr val="E40613"/>
                </a:gs>
              </a:gsLst>
              <a:lin ang="10800000" scaled="0"/>
            </a:gradFill>
            <a:ln w="25400">
              <a:noFill/>
            </a:ln>
            <a:effectLst>
              <a:outerShdw blurRad="254000" dist="1270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20" name="组合 19"/>
            <p:cNvGrpSpPr>
              <a:grpSpLocks noChangeAspect="1"/>
            </p:cNvGrpSpPr>
            <p:nvPr/>
          </p:nvGrpSpPr>
          <p:grpSpPr>
            <a:xfrm>
              <a:off x="583589" y="1834933"/>
              <a:ext cx="2323999" cy="2323999"/>
              <a:chOff x="3393105" y="2094170"/>
              <a:chExt cx="2664367" cy="2664367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3393105" y="2094170"/>
                <a:ext cx="2664367" cy="2664367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  <a:tileRect/>
              </a:gradFill>
              <a:ln w="1905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5400000" scaled="1"/>
                </a:gradFill>
              </a:ln>
              <a:effectLst>
                <a:outerShdw blurRad="279400" dist="152400" dir="2700000" sx="102000" sy="102000" algn="tl" rotWithShape="0">
                  <a:prstClr val="black">
                    <a:alpha val="28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24" name="圆角矩形 23"/>
              <p:cNvSpPr/>
              <p:nvPr/>
            </p:nvSpPr>
            <p:spPr>
              <a:xfrm>
                <a:off x="3655434" y="2332885"/>
                <a:ext cx="2167846" cy="2167846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100000">
                    <a:schemeClr val="bg1"/>
                  </a:gs>
                  <a:gs pos="0">
                    <a:srgbClr val="B8BBBC"/>
                  </a:gs>
                </a:gsLst>
                <a:lin ang="54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  <p:pic>
          <p:nvPicPr>
            <p:cNvPr id="21" name="Picture 2" descr="E:\Hou\信息化建设\web\校徽相关\xjtu.png"/>
            <p:cNvPicPr>
              <a:picLocks noChangeAspect="1" noChangeArrowheads="1"/>
            </p:cNvPicPr>
            <p:nvPr/>
          </p:nvPicPr>
          <p:blipFill rotWithShape="1">
            <a:blip r:embed="rId1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463" t="76636" r="53439"/>
            <a:stretch>
              <a:fillRect/>
            </a:stretch>
          </p:blipFill>
          <p:spPr bwMode="auto">
            <a:xfrm>
              <a:off x="579253" y="503503"/>
              <a:ext cx="2332671" cy="6515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787" t="7404" r="17787" b="7404"/>
            <a:stretch>
              <a:fillRect/>
            </a:stretch>
          </p:blipFill>
          <p:spPr>
            <a:xfrm>
              <a:off x="884497" y="2135841"/>
              <a:ext cx="1722182" cy="1722182"/>
            </a:xfrm>
            <a:custGeom>
              <a:avLst/>
              <a:gdLst>
                <a:gd name="connsiteX0" fmla="*/ 1944000 w 3888000"/>
                <a:gd name="connsiteY0" fmla="*/ 0 h 3888000"/>
                <a:gd name="connsiteX1" fmla="*/ 3888000 w 3888000"/>
                <a:gd name="connsiteY1" fmla="*/ 1944000 h 3888000"/>
                <a:gd name="connsiteX2" fmla="*/ 1944000 w 3888000"/>
                <a:gd name="connsiteY2" fmla="*/ 3888000 h 3888000"/>
                <a:gd name="connsiteX3" fmla="*/ 0 w 3888000"/>
                <a:gd name="connsiteY3" fmla="*/ 1944000 h 3888000"/>
                <a:gd name="connsiteX4" fmla="*/ 1944000 w 3888000"/>
                <a:gd name="connsiteY4" fmla="*/ 0 h 388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88000" h="3888000">
                  <a:moveTo>
                    <a:pt x="1944000" y="0"/>
                  </a:moveTo>
                  <a:cubicBezTo>
                    <a:pt x="3017642" y="0"/>
                    <a:pt x="3888000" y="870358"/>
                    <a:pt x="3888000" y="1944000"/>
                  </a:cubicBezTo>
                  <a:cubicBezTo>
                    <a:pt x="3888000" y="3017642"/>
                    <a:pt x="3017642" y="3888000"/>
                    <a:pt x="1944000" y="3888000"/>
                  </a:cubicBezTo>
                  <a:cubicBezTo>
                    <a:pt x="870358" y="3888000"/>
                    <a:pt x="0" y="3017642"/>
                    <a:pt x="0" y="1944000"/>
                  </a:cubicBezTo>
                  <a:cubicBezTo>
                    <a:pt x="0" y="870358"/>
                    <a:pt x="870358" y="0"/>
                    <a:pt x="1944000" y="0"/>
                  </a:cubicBezTo>
                  <a:close/>
                </a:path>
              </a:pathLst>
            </a:cu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646"/>
    </mc:Choice>
    <mc:Fallback>
      <p:transition advTm="646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Hou\信息化建设\web\校徽相关\xjtu.png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3" t="-1001" r="53439" b="77637"/>
          <a:stretch>
            <a:fillRect/>
          </a:stretch>
        </p:blipFill>
        <p:spPr bwMode="auto">
          <a:xfrm>
            <a:off x="10046576" y="74440"/>
            <a:ext cx="2111188" cy="58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17498" y="169702"/>
            <a:ext cx="435327" cy="405245"/>
            <a:chOff x="290945" y="346364"/>
            <a:chExt cx="859090" cy="799725"/>
          </a:xfrm>
        </p:grpSpPr>
        <p:sp>
          <p:nvSpPr>
            <p:cNvPr id="4" name="圆角矩形 3"/>
            <p:cNvSpPr>
              <a:spLocks noChangeAspect="1"/>
            </p:cNvSpPr>
            <p:nvPr/>
          </p:nvSpPr>
          <p:spPr>
            <a:xfrm>
              <a:off x="290945" y="346364"/>
              <a:ext cx="648000" cy="648000"/>
            </a:xfrm>
            <a:prstGeom prst="roundRect">
              <a:avLst/>
            </a:prstGeom>
            <a:noFill/>
            <a:ln w="539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 useBgFill="1">
          <p:nvSpPr>
            <p:cNvPr id="5" name="圆角矩形 4"/>
            <p:cNvSpPr>
              <a:spLocks noChangeAspect="1"/>
            </p:cNvSpPr>
            <p:nvPr/>
          </p:nvSpPr>
          <p:spPr>
            <a:xfrm>
              <a:off x="528654" y="526125"/>
              <a:ext cx="540000" cy="540000"/>
            </a:xfrm>
            <a:prstGeom prst="roundRect">
              <a:avLst/>
            </a:prstGeom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圆角矩形 5"/>
            <p:cNvSpPr>
              <a:spLocks noChangeAspect="1"/>
            </p:cNvSpPr>
            <p:nvPr/>
          </p:nvSpPr>
          <p:spPr>
            <a:xfrm>
              <a:off x="610035" y="606089"/>
              <a:ext cx="540000" cy="540000"/>
            </a:xfrm>
            <a:prstGeom prst="roundRect">
              <a:avLst/>
            </a:prstGeom>
            <a:solidFill>
              <a:srgbClr val="C00000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714501" y="574947"/>
            <a:ext cx="937331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32040" y="41494"/>
            <a:ext cx="38026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计算机语言概述</a:t>
            </a:r>
            <a:endParaRPr lang="zh-CN" altLang="en-US" sz="3200" b="1" dirty="0">
              <a:gradFill>
                <a:gsLst>
                  <a:gs pos="0">
                    <a:srgbClr val="E30613"/>
                  </a:gs>
                  <a:gs pos="100000">
                    <a:srgbClr val="81040B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16" descr="计教中心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3585" y="6058535"/>
            <a:ext cx="1288415" cy="799465"/>
          </a:xfrm>
          <a:prstGeom prst="rect">
            <a:avLst/>
          </a:prstGeom>
        </p:spPr>
      </p:pic>
      <p:grpSp>
        <p:nvGrpSpPr>
          <p:cNvPr id="33" name="组合 32"/>
          <p:cNvGrpSpPr/>
          <p:nvPr/>
        </p:nvGrpSpPr>
        <p:grpSpPr>
          <a:xfrm>
            <a:off x="-53780" y="5209708"/>
            <a:ext cx="12245780" cy="682783"/>
            <a:chOff x="-53780" y="3086635"/>
            <a:chExt cx="12245780" cy="682783"/>
          </a:xfrm>
        </p:grpSpPr>
        <p:sp>
          <p:nvSpPr>
            <p:cNvPr id="34" name="Rectangle 11"/>
            <p:cNvSpPr>
              <a:spLocks noChangeArrowheads="1"/>
            </p:cNvSpPr>
            <p:nvPr/>
          </p:nvSpPr>
          <p:spPr bwMode="auto">
            <a:xfrm>
              <a:off x="0" y="3086635"/>
              <a:ext cx="12192000" cy="682783"/>
            </a:xfrm>
            <a:prstGeom prst="rect">
              <a:avLst/>
            </a:prstGeom>
            <a:solidFill>
              <a:srgbClr val="7B1B1B">
                <a:alpha val="81000"/>
              </a:srgbClr>
            </a:solidFill>
            <a:ln>
              <a:noFill/>
            </a:ln>
          </p:spPr>
          <p:txBody>
            <a:bodyPr lIns="91319" tIns="45659" rIns="91319" bIns="45659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-53780" y="3175795"/>
              <a:ext cx="1221154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rPr>
                <a:t>计算机语言</a:t>
              </a:r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rPr>
                <a:t>:</a:t>
              </a:r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rPr>
                <a:t>能够被计算机直接或间接识别的命令及使用规则的集合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</p:grpSp>
      <p:sp>
        <p:nvSpPr>
          <p:cNvPr id="36" name="矩形 35"/>
          <p:cNvSpPr/>
          <p:nvPr/>
        </p:nvSpPr>
        <p:spPr>
          <a:xfrm>
            <a:off x="1943935" y="1074915"/>
            <a:ext cx="9828961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计算机系统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=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硬件系统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+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软件系统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marL="342900" indent="-342900" algn="just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各种功能的实现都是通过运行不同的软件实现的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algn="just">
              <a:spcAft>
                <a:spcPts val="600"/>
              </a:spcAft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 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手机安装一个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app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就又多一项功能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marL="342900" indent="-342900" algn="just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软件：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计算机程序及相关文档的统称。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marL="342900" indent="-342900" algn="just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文档：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对软件的各种说明性文件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marL="342900" indent="-342900" algn="just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程序：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用计算机语言编写的能在计算机上执行的命令序列。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48968"/>
    </mc:Choice>
    <mc:Fallback>
      <p:transition advTm="489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Hou\信息化建设\web\校徽相关\xjtu.png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3" t="-1001" r="53439" b="77637"/>
          <a:stretch>
            <a:fillRect/>
          </a:stretch>
        </p:blipFill>
        <p:spPr bwMode="auto">
          <a:xfrm>
            <a:off x="10046576" y="74440"/>
            <a:ext cx="2111188" cy="58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17498" y="169702"/>
            <a:ext cx="435327" cy="405245"/>
            <a:chOff x="290945" y="346364"/>
            <a:chExt cx="859090" cy="799725"/>
          </a:xfrm>
        </p:grpSpPr>
        <p:sp>
          <p:nvSpPr>
            <p:cNvPr id="4" name="圆角矩形 3"/>
            <p:cNvSpPr>
              <a:spLocks noChangeAspect="1"/>
            </p:cNvSpPr>
            <p:nvPr/>
          </p:nvSpPr>
          <p:spPr>
            <a:xfrm>
              <a:off x="290945" y="346364"/>
              <a:ext cx="648000" cy="648000"/>
            </a:xfrm>
            <a:prstGeom prst="roundRect">
              <a:avLst/>
            </a:prstGeom>
            <a:noFill/>
            <a:ln w="539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 useBgFill="1">
          <p:nvSpPr>
            <p:cNvPr id="5" name="圆角矩形 4"/>
            <p:cNvSpPr>
              <a:spLocks noChangeAspect="1"/>
            </p:cNvSpPr>
            <p:nvPr/>
          </p:nvSpPr>
          <p:spPr>
            <a:xfrm>
              <a:off x="528654" y="526125"/>
              <a:ext cx="540000" cy="540000"/>
            </a:xfrm>
            <a:prstGeom prst="roundRect">
              <a:avLst/>
            </a:prstGeom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圆角矩形 5"/>
            <p:cNvSpPr>
              <a:spLocks noChangeAspect="1"/>
            </p:cNvSpPr>
            <p:nvPr/>
          </p:nvSpPr>
          <p:spPr>
            <a:xfrm>
              <a:off x="610035" y="606089"/>
              <a:ext cx="540000" cy="540000"/>
            </a:xfrm>
            <a:prstGeom prst="roundRect">
              <a:avLst/>
            </a:prstGeom>
            <a:solidFill>
              <a:srgbClr val="C00000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714501" y="574947"/>
            <a:ext cx="937331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32040" y="41494"/>
            <a:ext cx="56236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1.2 </a:t>
            </a:r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计算机语言分类</a:t>
            </a:r>
            <a:r>
              <a:rPr lang="en-US" altLang="zh-CN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机器语言</a:t>
            </a:r>
            <a:endParaRPr lang="zh-CN" altLang="en-US" sz="3200" b="1" dirty="0">
              <a:gradFill>
                <a:gsLst>
                  <a:gs pos="0">
                    <a:srgbClr val="E30613"/>
                  </a:gs>
                  <a:gs pos="100000">
                    <a:srgbClr val="81040B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16" descr="计教中心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3585" y="6058535"/>
            <a:ext cx="1288415" cy="799465"/>
          </a:xfrm>
          <a:prstGeom prst="rect">
            <a:avLst/>
          </a:prstGeom>
        </p:spPr>
      </p:pic>
      <p:grpSp>
        <p:nvGrpSpPr>
          <p:cNvPr id="33" name="组合 32"/>
          <p:cNvGrpSpPr/>
          <p:nvPr/>
        </p:nvGrpSpPr>
        <p:grpSpPr>
          <a:xfrm>
            <a:off x="-53780" y="985349"/>
            <a:ext cx="12245780" cy="682783"/>
            <a:chOff x="-53780" y="3086635"/>
            <a:chExt cx="12245780" cy="682783"/>
          </a:xfrm>
        </p:grpSpPr>
        <p:sp>
          <p:nvSpPr>
            <p:cNvPr id="34" name="Rectangle 11"/>
            <p:cNvSpPr>
              <a:spLocks noChangeArrowheads="1"/>
            </p:cNvSpPr>
            <p:nvPr/>
          </p:nvSpPr>
          <p:spPr bwMode="auto">
            <a:xfrm>
              <a:off x="0" y="3086635"/>
              <a:ext cx="12192000" cy="682783"/>
            </a:xfrm>
            <a:prstGeom prst="rect">
              <a:avLst/>
            </a:prstGeom>
            <a:solidFill>
              <a:srgbClr val="7B1B1B">
                <a:alpha val="81000"/>
              </a:srgbClr>
            </a:solidFill>
            <a:ln>
              <a:noFill/>
            </a:ln>
          </p:spPr>
          <p:txBody>
            <a:bodyPr lIns="91319" tIns="45659" rIns="91319" bIns="45659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-53780" y="3175795"/>
              <a:ext cx="1221154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rPr>
                <a:t>机器语言：使用机器指令编写程序（</a:t>
              </a:r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rPr>
                <a:t>0</a:t>
              </a:r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rPr>
                <a:t>，</a:t>
              </a:r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rPr>
                <a:t>1</a:t>
              </a:r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rPr>
                <a:t>序列）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1558814" y="3095470"/>
            <a:ext cx="36843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fontAlgn="base">
              <a:spcBef>
                <a:spcPct val="0"/>
              </a:spcBef>
              <a:spcAft>
                <a:spcPct val="0"/>
              </a:spcAft>
              <a:buClr>
                <a:srgbClr val="0000CC"/>
              </a:buClr>
              <a:buSzPct val="60000"/>
            </a:pPr>
            <a:r>
              <a:rPr lang="en-US" altLang="zh-CN" sz="2400" b="1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1011 0000   0000 1111</a:t>
            </a:r>
            <a:endParaRPr lang="en-US" altLang="zh-CN" sz="2400" b="1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fontAlgn="base">
              <a:spcBef>
                <a:spcPct val="0"/>
              </a:spcBef>
              <a:spcAft>
                <a:spcPct val="0"/>
              </a:spcAft>
              <a:buClr>
                <a:srgbClr val="0000CC"/>
              </a:buClr>
              <a:buSzPct val="60000"/>
            </a:pPr>
            <a:r>
              <a:rPr lang="en-US" altLang="zh-CN" sz="2400" b="1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0010 1100   0000 1010</a:t>
            </a:r>
            <a:endParaRPr lang="en-US" altLang="zh-CN" sz="2400" b="1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fontAlgn="base">
              <a:spcBef>
                <a:spcPct val="0"/>
              </a:spcBef>
              <a:spcAft>
                <a:spcPct val="0"/>
              </a:spcAft>
              <a:buClr>
                <a:srgbClr val="0000CC"/>
              </a:buClr>
              <a:buSzPct val="60000"/>
            </a:pPr>
            <a:r>
              <a:rPr lang="en-US" altLang="zh-CN" sz="2400" b="1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1111 0100</a:t>
            </a:r>
            <a:endParaRPr lang="en-US" altLang="zh-CN" sz="2400" b="1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4230261" y="1874924"/>
            <a:ext cx="4777609" cy="1147245"/>
            <a:chOff x="260580" y="789075"/>
            <a:chExt cx="5296660" cy="1568597"/>
          </a:xfrm>
        </p:grpSpPr>
        <p:pic>
          <p:nvPicPr>
            <p:cNvPr id="20" name="图片 19" descr="免费插画: &lt;strong&gt;问号&lt;/strong&gt;, 问题, 响应, 搜索引擎, 符号, 字符, 请求, 注意 ...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580" y="789075"/>
              <a:ext cx="1568597" cy="1568597"/>
            </a:xfrm>
            <a:prstGeom prst="rect">
              <a:avLst/>
            </a:prstGeom>
          </p:spPr>
        </p:pic>
        <p:sp>
          <p:nvSpPr>
            <p:cNvPr id="21" name="矩形 20"/>
            <p:cNvSpPr/>
            <p:nvPr/>
          </p:nvSpPr>
          <p:spPr>
            <a:xfrm>
              <a:off x="1528070" y="1250207"/>
              <a:ext cx="4029170" cy="8837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计算</a:t>
              </a:r>
              <a:r>
                <a:rPr lang="en-US" altLang="zh-CN" sz="3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15</a:t>
              </a:r>
              <a:r>
                <a:rPr lang="zh-CN" altLang="en-US" sz="3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与</a:t>
              </a:r>
              <a:r>
                <a:rPr lang="en-US" altLang="zh-CN" sz="3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r>
                <a:rPr lang="zh-CN" altLang="en-US" sz="3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的和</a:t>
              </a:r>
              <a:endPara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2" name="矩形 21"/>
          <p:cNvSpPr/>
          <p:nvPr/>
        </p:nvSpPr>
        <p:spPr>
          <a:xfrm>
            <a:off x="5788525" y="3095470"/>
            <a:ext cx="600841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fontAlgn="base">
              <a:spcBef>
                <a:spcPct val="0"/>
              </a:spcBef>
              <a:spcAft>
                <a:spcPct val="0"/>
              </a:spcAft>
              <a:buClr>
                <a:srgbClr val="0000CC"/>
              </a:buClr>
              <a:buSzPct val="60000"/>
            </a:pPr>
            <a:r>
              <a:rPr lang="zh-CN" altLang="en-US" sz="2400" b="1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</a:t>
            </a:r>
            <a:r>
              <a:rPr lang="en-US" altLang="zh-CN" sz="2400" b="1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zh-CN" altLang="en-US" sz="2400" b="1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放到累加器</a:t>
            </a:r>
            <a:r>
              <a:rPr lang="en-US" altLang="zh-CN" sz="2400" b="1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b="1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endParaRPr lang="en-US" altLang="zh-CN" sz="2400" b="1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fontAlgn="base">
              <a:spcBef>
                <a:spcPct val="0"/>
              </a:spcBef>
              <a:spcAft>
                <a:spcPct val="0"/>
              </a:spcAft>
              <a:buClr>
                <a:srgbClr val="0000CC"/>
              </a:buClr>
              <a:buSzPct val="60000"/>
            </a:pPr>
            <a:r>
              <a:rPr lang="en-US" altLang="zh-CN" sz="2400" b="1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400" b="1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与累加器</a:t>
            </a:r>
            <a:r>
              <a:rPr lang="en-US" altLang="zh-CN" sz="2400" b="1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b="1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中的值相加，结果仍放到</a:t>
            </a:r>
            <a:r>
              <a:rPr lang="en-US" altLang="zh-CN" sz="2400" b="1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b="1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endParaRPr lang="en-US" altLang="zh-CN" sz="2400" b="1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fontAlgn="base">
              <a:spcBef>
                <a:spcPct val="0"/>
              </a:spcBef>
              <a:spcAft>
                <a:spcPct val="0"/>
              </a:spcAft>
              <a:buClr>
                <a:srgbClr val="0000CC"/>
              </a:buClr>
              <a:buSzPct val="60000"/>
            </a:pPr>
            <a:r>
              <a:rPr lang="zh-CN" altLang="en-US" sz="2400" b="1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结束，停机</a:t>
            </a:r>
            <a:endParaRPr lang="en-US" altLang="zh-CN" sz="2400" b="1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558814" y="4449507"/>
            <a:ext cx="9708454" cy="21328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1" lang="zh-CN" altLang="en-US" sz="2600" b="1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优点</a:t>
            </a:r>
            <a:endParaRPr kumimoji="1" lang="zh-CN" altLang="en-US" sz="2600" b="1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defRPr/>
            </a:pPr>
            <a:r>
              <a:rPr kumimoji="1" lang="zh-CN" altLang="en-US" sz="26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计算机直接理解和执行，不需要翻译，占用空间少，效率高</a:t>
            </a:r>
            <a:endParaRPr kumimoji="1" lang="zh-CN" altLang="en-US" sz="2600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1" lang="zh-CN" altLang="en-US" sz="2600" b="1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缺点</a:t>
            </a:r>
            <a:endParaRPr kumimoji="1" lang="zh-CN" altLang="en-US" sz="2600" b="1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defRPr/>
            </a:pPr>
            <a:r>
              <a:rPr kumimoji="1" lang="zh-CN" altLang="en-US" sz="26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“面向机器”的语言，通用性和移植性差，编程工作量大，难学，难记，书写易出错</a:t>
            </a:r>
            <a:endParaRPr kumimoji="1" lang="en-US" altLang="zh-CN" sz="2600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48968"/>
    </mc:Choice>
    <mc:Fallback>
      <p:transition advTm="489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2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Hou\信息化建设\web\校徽相关\xjtu.png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3" t="-1001" r="53439" b="77637"/>
          <a:stretch>
            <a:fillRect/>
          </a:stretch>
        </p:blipFill>
        <p:spPr bwMode="auto">
          <a:xfrm>
            <a:off x="10046576" y="74440"/>
            <a:ext cx="2111188" cy="58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17498" y="169702"/>
            <a:ext cx="435327" cy="405245"/>
            <a:chOff x="290945" y="346364"/>
            <a:chExt cx="859090" cy="799725"/>
          </a:xfrm>
        </p:grpSpPr>
        <p:sp>
          <p:nvSpPr>
            <p:cNvPr id="4" name="圆角矩形 3"/>
            <p:cNvSpPr>
              <a:spLocks noChangeAspect="1"/>
            </p:cNvSpPr>
            <p:nvPr/>
          </p:nvSpPr>
          <p:spPr>
            <a:xfrm>
              <a:off x="290945" y="346364"/>
              <a:ext cx="648000" cy="648000"/>
            </a:xfrm>
            <a:prstGeom prst="roundRect">
              <a:avLst/>
            </a:prstGeom>
            <a:noFill/>
            <a:ln w="539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 useBgFill="1">
          <p:nvSpPr>
            <p:cNvPr id="5" name="圆角矩形 4"/>
            <p:cNvSpPr>
              <a:spLocks noChangeAspect="1"/>
            </p:cNvSpPr>
            <p:nvPr/>
          </p:nvSpPr>
          <p:spPr>
            <a:xfrm>
              <a:off x="528654" y="526125"/>
              <a:ext cx="540000" cy="540000"/>
            </a:xfrm>
            <a:prstGeom prst="roundRect">
              <a:avLst/>
            </a:prstGeom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圆角矩形 5"/>
            <p:cNvSpPr>
              <a:spLocks noChangeAspect="1"/>
            </p:cNvSpPr>
            <p:nvPr/>
          </p:nvSpPr>
          <p:spPr>
            <a:xfrm>
              <a:off x="610035" y="606089"/>
              <a:ext cx="540000" cy="540000"/>
            </a:xfrm>
            <a:prstGeom prst="roundRect">
              <a:avLst/>
            </a:prstGeom>
            <a:solidFill>
              <a:srgbClr val="C00000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714501" y="574947"/>
            <a:ext cx="937331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32040" y="41494"/>
            <a:ext cx="56236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1.3 </a:t>
            </a:r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计算机语言分类</a:t>
            </a:r>
            <a:r>
              <a:rPr lang="en-US" altLang="zh-CN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汇编语言</a:t>
            </a:r>
            <a:endParaRPr lang="zh-CN" altLang="en-US" sz="3200" b="1" dirty="0">
              <a:gradFill>
                <a:gsLst>
                  <a:gs pos="0">
                    <a:srgbClr val="E30613"/>
                  </a:gs>
                  <a:gs pos="100000">
                    <a:srgbClr val="81040B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16" descr="计教中心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3585" y="6058535"/>
            <a:ext cx="1288415" cy="799465"/>
          </a:xfrm>
          <a:prstGeom prst="rect">
            <a:avLst/>
          </a:prstGeom>
        </p:spPr>
      </p:pic>
      <p:grpSp>
        <p:nvGrpSpPr>
          <p:cNvPr id="33" name="组合 32"/>
          <p:cNvGrpSpPr/>
          <p:nvPr/>
        </p:nvGrpSpPr>
        <p:grpSpPr>
          <a:xfrm>
            <a:off x="-53780" y="985349"/>
            <a:ext cx="12245780" cy="682783"/>
            <a:chOff x="-53780" y="3086635"/>
            <a:chExt cx="12245780" cy="682783"/>
          </a:xfrm>
        </p:grpSpPr>
        <p:sp>
          <p:nvSpPr>
            <p:cNvPr id="34" name="Rectangle 11"/>
            <p:cNvSpPr>
              <a:spLocks noChangeArrowheads="1"/>
            </p:cNvSpPr>
            <p:nvPr/>
          </p:nvSpPr>
          <p:spPr bwMode="auto">
            <a:xfrm>
              <a:off x="0" y="3086635"/>
              <a:ext cx="12192000" cy="682783"/>
            </a:xfrm>
            <a:prstGeom prst="rect">
              <a:avLst/>
            </a:prstGeom>
            <a:solidFill>
              <a:srgbClr val="7B1B1B">
                <a:alpha val="81000"/>
              </a:srgbClr>
            </a:solidFill>
            <a:ln>
              <a:noFill/>
            </a:ln>
          </p:spPr>
          <p:txBody>
            <a:bodyPr lIns="91319" tIns="45659" rIns="91319" bIns="45659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-53780" y="3175795"/>
              <a:ext cx="1221154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rPr>
                <a:t>汇编语言：用指令助记符表示操作命令的语言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2411682" y="3135673"/>
            <a:ext cx="36843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fontAlgn="base">
              <a:spcBef>
                <a:spcPct val="0"/>
              </a:spcBef>
              <a:spcAft>
                <a:spcPct val="0"/>
              </a:spcAft>
              <a:buClr>
                <a:srgbClr val="0000CC"/>
              </a:buClr>
              <a:buSzPct val="60000"/>
            </a:pPr>
            <a:r>
              <a:rPr lang="en-US" altLang="zh-CN" sz="2400" b="1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1011 0000   0000 1111</a:t>
            </a:r>
            <a:endParaRPr lang="en-US" altLang="zh-CN" sz="2400" b="1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fontAlgn="base">
              <a:spcBef>
                <a:spcPct val="0"/>
              </a:spcBef>
              <a:spcAft>
                <a:spcPct val="0"/>
              </a:spcAft>
              <a:buClr>
                <a:srgbClr val="0000CC"/>
              </a:buClr>
              <a:buSzPct val="60000"/>
            </a:pPr>
            <a:r>
              <a:rPr lang="en-US" altLang="zh-CN" sz="2400" b="1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0010 1100   0000 1010</a:t>
            </a:r>
            <a:endParaRPr lang="en-US" altLang="zh-CN" sz="2400" b="1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fontAlgn="base">
              <a:spcBef>
                <a:spcPct val="0"/>
              </a:spcBef>
              <a:spcAft>
                <a:spcPct val="0"/>
              </a:spcAft>
              <a:buClr>
                <a:srgbClr val="0000CC"/>
              </a:buClr>
              <a:buSzPct val="60000"/>
            </a:pPr>
            <a:r>
              <a:rPr lang="en-US" altLang="zh-CN" sz="2400" b="1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1111 0100</a:t>
            </a:r>
            <a:endParaRPr lang="en-US" altLang="zh-CN" sz="2400" b="1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4230261" y="1874924"/>
            <a:ext cx="4777609" cy="1147245"/>
            <a:chOff x="260580" y="789075"/>
            <a:chExt cx="5296660" cy="1568597"/>
          </a:xfrm>
        </p:grpSpPr>
        <p:pic>
          <p:nvPicPr>
            <p:cNvPr id="20" name="图片 19" descr="免费插画: &lt;strong&gt;问号&lt;/strong&gt;, 问题, 响应, 搜索引擎, 符号, 字符, 请求, 注意 ...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580" y="789075"/>
              <a:ext cx="1568597" cy="1568597"/>
            </a:xfrm>
            <a:prstGeom prst="rect">
              <a:avLst/>
            </a:prstGeom>
          </p:spPr>
        </p:pic>
        <p:sp>
          <p:nvSpPr>
            <p:cNvPr id="21" name="矩形 20"/>
            <p:cNvSpPr/>
            <p:nvPr/>
          </p:nvSpPr>
          <p:spPr>
            <a:xfrm>
              <a:off x="1528070" y="1250207"/>
              <a:ext cx="4029170" cy="8837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计算</a:t>
              </a:r>
              <a:r>
                <a:rPr lang="en-US" altLang="zh-CN" sz="3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15</a:t>
              </a:r>
              <a:r>
                <a:rPr lang="zh-CN" altLang="en-US" sz="3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与</a:t>
              </a:r>
              <a:r>
                <a:rPr lang="en-US" altLang="zh-CN" sz="3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r>
                <a:rPr lang="zh-CN" altLang="en-US" sz="3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的和</a:t>
              </a:r>
              <a:endPara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2" name="矩形 21"/>
          <p:cNvSpPr/>
          <p:nvPr/>
        </p:nvSpPr>
        <p:spPr>
          <a:xfrm>
            <a:off x="7713990" y="3075781"/>
            <a:ext cx="225509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fontAlgn="base">
              <a:spcBef>
                <a:spcPct val="0"/>
              </a:spcBef>
              <a:spcAft>
                <a:spcPct val="0"/>
              </a:spcAft>
              <a:buClr>
                <a:srgbClr val="0000CC"/>
              </a:buClr>
              <a:buSzPct val="60000"/>
            </a:pPr>
            <a:r>
              <a:rPr lang="en-US" altLang="zh-CN" sz="2400" b="1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MOV   A, 15</a:t>
            </a:r>
            <a:endParaRPr lang="en-US" altLang="zh-CN" sz="2400" b="1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fontAlgn="base">
              <a:spcBef>
                <a:spcPct val="0"/>
              </a:spcBef>
              <a:spcAft>
                <a:spcPct val="0"/>
              </a:spcAft>
              <a:buClr>
                <a:srgbClr val="0000CC"/>
              </a:buClr>
              <a:buSzPct val="60000"/>
            </a:pPr>
            <a:r>
              <a:rPr lang="en-US" altLang="zh-CN" sz="2400" b="1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   A, 10</a:t>
            </a:r>
            <a:endParaRPr lang="en-US" altLang="zh-CN" sz="2400" b="1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fontAlgn="base">
              <a:spcBef>
                <a:spcPct val="0"/>
              </a:spcBef>
              <a:spcAft>
                <a:spcPct val="0"/>
              </a:spcAft>
              <a:buClr>
                <a:srgbClr val="0000CC"/>
              </a:buClr>
              <a:buSzPct val="60000"/>
            </a:pPr>
            <a:r>
              <a:rPr lang="en-US" altLang="zh-CN" sz="2400" b="1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HLT</a:t>
            </a:r>
            <a:endParaRPr lang="en-US" altLang="zh-CN" sz="2400" b="1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411681" y="4431310"/>
            <a:ext cx="8887655" cy="17727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1" lang="zh-CN" altLang="en-US" sz="2600" b="1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优点</a:t>
            </a:r>
            <a:endParaRPr kumimoji="1" lang="zh-CN" altLang="en-US" sz="2600" b="1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defRPr/>
            </a:pPr>
            <a:r>
              <a:rPr kumimoji="1" lang="zh-CN" altLang="en-US" sz="26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容易掌握和使用</a:t>
            </a:r>
            <a:endParaRPr kumimoji="1" lang="zh-CN" altLang="en-US" sz="2600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1" lang="zh-CN" altLang="en-US" sz="2600" b="1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缺点</a:t>
            </a:r>
            <a:endParaRPr kumimoji="1" lang="zh-CN" altLang="en-US" sz="2600" b="1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defRPr/>
            </a:pPr>
            <a:r>
              <a:rPr kumimoji="1" lang="zh-CN" altLang="en-US" sz="26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不能被计算机直接执行，还需要将它们翻译成机器指令。</a:t>
            </a:r>
            <a:endParaRPr kumimoji="1" lang="en-US" altLang="zh-CN" sz="2600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48968"/>
    </mc:Choice>
    <mc:Fallback>
      <p:transition advTm="489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2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Hou\信息化建设\web\校徽相关\xjtu.png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3" t="-1001" r="53439" b="77637"/>
          <a:stretch>
            <a:fillRect/>
          </a:stretch>
        </p:blipFill>
        <p:spPr bwMode="auto">
          <a:xfrm>
            <a:off x="10046576" y="74440"/>
            <a:ext cx="2111188" cy="58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17498" y="169702"/>
            <a:ext cx="435327" cy="405245"/>
            <a:chOff x="290945" y="346364"/>
            <a:chExt cx="859090" cy="799725"/>
          </a:xfrm>
        </p:grpSpPr>
        <p:sp>
          <p:nvSpPr>
            <p:cNvPr id="4" name="圆角矩形 3"/>
            <p:cNvSpPr>
              <a:spLocks noChangeAspect="1"/>
            </p:cNvSpPr>
            <p:nvPr/>
          </p:nvSpPr>
          <p:spPr>
            <a:xfrm>
              <a:off x="290945" y="346364"/>
              <a:ext cx="648000" cy="648000"/>
            </a:xfrm>
            <a:prstGeom prst="roundRect">
              <a:avLst/>
            </a:prstGeom>
            <a:noFill/>
            <a:ln w="539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 useBgFill="1">
          <p:nvSpPr>
            <p:cNvPr id="5" name="圆角矩形 4"/>
            <p:cNvSpPr>
              <a:spLocks noChangeAspect="1"/>
            </p:cNvSpPr>
            <p:nvPr/>
          </p:nvSpPr>
          <p:spPr>
            <a:xfrm>
              <a:off x="528654" y="526125"/>
              <a:ext cx="540000" cy="540000"/>
            </a:xfrm>
            <a:prstGeom prst="roundRect">
              <a:avLst/>
            </a:prstGeom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圆角矩形 5"/>
            <p:cNvSpPr>
              <a:spLocks noChangeAspect="1"/>
            </p:cNvSpPr>
            <p:nvPr/>
          </p:nvSpPr>
          <p:spPr>
            <a:xfrm>
              <a:off x="610035" y="606089"/>
              <a:ext cx="540000" cy="540000"/>
            </a:xfrm>
            <a:prstGeom prst="roundRect">
              <a:avLst/>
            </a:prstGeom>
            <a:solidFill>
              <a:srgbClr val="C00000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714501" y="574947"/>
            <a:ext cx="937331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32040" y="41494"/>
            <a:ext cx="56236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1.3 </a:t>
            </a:r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计算机语言分类</a:t>
            </a:r>
            <a:r>
              <a:rPr lang="en-US" altLang="zh-CN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汇编语言</a:t>
            </a:r>
            <a:endParaRPr lang="zh-CN" altLang="en-US" sz="3200" b="1" dirty="0">
              <a:gradFill>
                <a:gsLst>
                  <a:gs pos="0">
                    <a:srgbClr val="E30613"/>
                  </a:gs>
                  <a:gs pos="100000">
                    <a:srgbClr val="81040B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16" descr="计教中心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9349" y="6058535"/>
            <a:ext cx="1288415" cy="799465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2267498" y="1075455"/>
            <a:ext cx="8288742" cy="2160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1" lang="zh-CN" altLang="en-US" sz="3200" b="1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汇编语言源程序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（源程序是不能被计算机直接执行）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lvl="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1" lang="zh-CN" altLang="en-US" sz="3200" b="1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汇编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（将汇编语言源程序翻译成机器语言）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lvl="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1" lang="zh-CN" altLang="en-US" sz="3200" b="1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汇编程序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完成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“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翻译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”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功能的程序）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1" lang="zh-CN" altLang="en-US" sz="3200" b="1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目标程序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完成某项功能的机器语言程序）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-53780" y="5315080"/>
            <a:ext cx="12245780" cy="1043268"/>
            <a:chOff x="-53780" y="3086634"/>
            <a:chExt cx="12245780" cy="1043268"/>
          </a:xfrm>
        </p:grpSpPr>
        <p:sp>
          <p:nvSpPr>
            <p:cNvPr id="36" name="Rectangle 11"/>
            <p:cNvSpPr>
              <a:spLocks noChangeArrowheads="1"/>
            </p:cNvSpPr>
            <p:nvPr/>
          </p:nvSpPr>
          <p:spPr bwMode="auto">
            <a:xfrm>
              <a:off x="0" y="3086634"/>
              <a:ext cx="12192000" cy="1043267"/>
            </a:xfrm>
            <a:prstGeom prst="rect">
              <a:avLst/>
            </a:prstGeom>
            <a:solidFill>
              <a:srgbClr val="7B1B1B">
                <a:alpha val="81000"/>
              </a:srgbClr>
            </a:solidFill>
            <a:ln>
              <a:noFill/>
            </a:ln>
          </p:spPr>
          <p:txBody>
            <a:bodyPr lIns="91319" tIns="45659" rIns="91319" bIns="45659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-53780" y="3175795"/>
              <a:ext cx="1221154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rPr>
                <a:t>机器语言和汇编语言都是面向机器，都与具体计算机（</a:t>
              </a:r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rPr>
                <a:t>CPU</a:t>
              </a:r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rPr>
                <a:t>）相关</a:t>
              </a:r>
              <a:endPara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endParaRPr>
            </a:p>
            <a:p>
              <a:pPr algn="ctr"/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rPr>
                <a:t>又被人们称为低级语言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2423177" y="3507115"/>
            <a:ext cx="7665033" cy="1515216"/>
            <a:chOff x="930758" y="4475576"/>
            <a:chExt cx="7665033" cy="1515216"/>
          </a:xfrm>
        </p:grpSpPr>
        <p:grpSp>
          <p:nvGrpSpPr>
            <p:cNvPr id="39" name="组合 25"/>
            <p:cNvGrpSpPr/>
            <p:nvPr/>
          </p:nvGrpSpPr>
          <p:grpSpPr bwMode="auto">
            <a:xfrm>
              <a:off x="930759" y="4475576"/>
              <a:ext cx="7467600" cy="914400"/>
              <a:chOff x="609600" y="5257800"/>
              <a:chExt cx="7467600" cy="914400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41" name="圆角矩形 40"/>
              <p:cNvSpPr/>
              <p:nvPr/>
            </p:nvSpPr>
            <p:spPr>
              <a:xfrm>
                <a:off x="1752600" y="5334000"/>
                <a:ext cx="1447800" cy="45720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zh-CN" altLang="en-US" sz="24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汇编</a:t>
                </a:r>
                <a:endParaRPr lang="zh-CN" altLang="en-US" sz="2400" b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cxnSp>
            <p:nvCxnSpPr>
              <p:cNvPr id="42" name="直接箭头连接符 41"/>
              <p:cNvCxnSpPr/>
              <p:nvPr/>
            </p:nvCxnSpPr>
            <p:spPr>
              <a:xfrm>
                <a:off x="1676400" y="5867400"/>
                <a:ext cx="1828800" cy="1588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箭头连接符 42"/>
              <p:cNvCxnSpPr/>
              <p:nvPr/>
            </p:nvCxnSpPr>
            <p:spPr>
              <a:xfrm flipV="1">
                <a:off x="4495800" y="5791200"/>
                <a:ext cx="2133600" cy="36513"/>
              </a:xfrm>
              <a:prstGeom prst="straightConnector1">
                <a:avLst/>
              </a:prstGeom>
              <a:grpFill/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圆角矩形 43"/>
              <p:cNvSpPr/>
              <p:nvPr/>
            </p:nvSpPr>
            <p:spPr>
              <a:xfrm>
                <a:off x="5105400" y="5257800"/>
                <a:ext cx="1143000" cy="53340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zh-CN" altLang="en-US" sz="24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连接</a:t>
                </a:r>
                <a:endParaRPr lang="zh-CN" altLang="en-US" sz="2400" b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5" name="圆角矩形 44"/>
              <p:cNvSpPr/>
              <p:nvPr/>
            </p:nvSpPr>
            <p:spPr>
              <a:xfrm>
                <a:off x="609600" y="5410200"/>
                <a:ext cx="990600" cy="762000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zh-CN" altLang="en-US" sz="24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源程序</a:t>
                </a:r>
                <a:endParaRPr lang="zh-CN" altLang="en-US" sz="2400" b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6" name="圆角矩形 45"/>
              <p:cNvSpPr/>
              <p:nvPr/>
            </p:nvSpPr>
            <p:spPr>
              <a:xfrm>
                <a:off x="3505200" y="5334000"/>
                <a:ext cx="990600" cy="838200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zh-CN" altLang="en-US" sz="24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目标程序</a:t>
                </a:r>
                <a:endParaRPr lang="zh-CN" altLang="en-US" sz="2400" b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7" name="圆角矩形 46"/>
              <p:cNvSpPr/>
              <p:nvPr/>
            </p:nvSpPr>
            <p:spPr>
              <a:xfrm>
                <a:off x="6629400" y="5334000"/>
                <a:ext cx="1447800" cy="762000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zh-CN" altLang="en-US" sz="24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机器语言程序</a:t>
                </a:r>
                <a:endParaRPr lang="zh-CN" altLang="en-US" sz="2400" b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  <p:sp>
          <p:nvSpPr>
            <p:cNvPr id="40" name="内容占位符 2"/>
            <p:cNvSpPr txBox="1"/>
            <p:nvPr/>
          </p:nvSpPr>
          <p:spPr>
            <a:xfrm>
              <a:off x="930758" y="5476124"/>
              <a:ext cx="7665033" cy="51466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ts val="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Char char="n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400" indent="-457200" algn="l" defTabSz="914400" rtl="0" eaLnBrk="1" latinLnBrk="0" hangingPunct="1">
                <a:spcBef>
                  <a:spcPts val="0"/>
                </a:spcBef>
                <a:buClr>
                  <a:srgbClr val="0000CC"/>
                </a:buClr>
                <a:buSzPct val="80000"/>
                <a:buFont typeface="Wingdings" panose="05000000000000000000" pitchFamily="2" charset="2"/>
                <a:buChar char="l"/>
                <a:defRPr sz="24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ts val="0"/>
                </a:spcBef>
                <a:buClr>
                  <a:srgbClr val="9900FF"/>
                </a:buClr>
                <a:buSzPct val="60000"/>
                <a:buFont typeface="Wingdings" panose="05000000000000000000" pitchFamily="2" charset="2"/>
                <a:buChar char="p"/>
                <a:defRPr sz="20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ts val="0"/>
                </a:spcBef>
                <a:buFont typeface="Arial" panose="020B0604020202020204" pitchFamily="34" charset="0"/>
                <a:buChar char="–"/>
                <a:defRPr sz="1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ts val="0"/>
                </a:spcBef>
                <a:buFont typeface="Arial" panose="020B0604020202020204" pitchFamily="34" charset="0"/>
                <a:buChar char="»"/>
                <a:defRPr sz="1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ct val="0"/>
                </a:spcBef>
                <a:buNone/>
              </a:pPr>
              <a:r>
                <a:rPr lang="en-US" altLang="zh-CN" sz="2400" dirty="0"/>
                <a:t>.</a:t>
              </a:r>
              <a:r>
                <a:rPr lang="en-US" altLang="zh-CN" sz="2400" dirty="0" err="1"/>
                <a:t>asm</a:t>
              </a:r>
              <a:r>
                <a:rPr lang="en-US" altLang="zh-CN" sz="2400" dirty="0"/>
                <a:t>                                    .</a:t>
              </a:r>
              <a:r>
                <a:rPr lang="en-US" altLang="zh-CN" sz="2400" dirty="0" err="1"/>
                <a:t>obj</a:t>
              </a:r>
              <a:r>
                <a:rPr lang="en-US" altLang="zh-CN" sz="2400" dirty="0"/>
                <a:t>                                     .com/.exe</a:t>
              </a:r>
              <a:endParaRPr lang="zh-CN" altLang="en-US" sz="2400" dirty="0"/>
            </a:p>
          </p:txBody>
        </p:sp>
      </p:grp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48968"/>
    </mc:Choice>
    <mc:Fallback>
      <p:transition advTm="489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Hou\信息化建设\web\校徽相关\xjtu.png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3" t="-1001" r="53439" b="77637"/>
          <a:stretch>
            <a:fillRect/>
          </a:stretch>
        </p:blipFill>
        <p:spPr bwMode="auto">
          <a:xfrm>
            <a:off x="10046576" y="74440"/>
            <a:ext cx="2111188" cy="58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17498" y="169702"/>
            <a:ext cx="435327" cy="405245"/>
            <a:chOff x="290945" y="346364"/>
            <a:chExt cx="859090" cy="799725"/>
          </a:xfrm>
        </p:grpSpPr>
        <p:sp>
          <p:nvSpPr>
            <p:cNvPr id="4" name="圆角矩形 3"/>
            <p:cNvSpPr>
              <a:spLocks noChangeAspect="1"/>
            </p:cNvSpPr>
            <p:nvPr/>
          </p:nvSpPr>
          <p:spPr>
            <a:xfrm>
              <a:off x="290945" y="346364"/>
              <a:ext cx="648000" cy="648000"/>
            </a:xfrm>
            <a:prstGeom prst="roundRect">
              <a:avLst/>
            </a:prstGeom>
            <a:noFill/>
            <a:ln w="539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 useBgFill="1">
          <p:nvSpPr>
            <p:cNvPr id="5" name="圆角矩形 4"/>
            <p:cNvSpPr>
              <a:spLocks noChangeAspect="1"/>
            </p:cNvSpPr>
            <p:nvPr/>
          </p:nvSpPr>
          <p:spPr>
            <a:xfrm>
              <a:off x="528654" y="526125"/>
              <a:ext cx="540000" cy="540000"/>
            </a:xfrm>
            <a:prstGeom prst="roundRect">
              <a:avLst/>
            </a:prstGeom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  <p:sp>
          <p:nvSpPr>
            <p:cNvPr id="6" name="圆角矩形 5"/>
            <p:cNvSpPr>
              <a:spLocks noChangeAspect="1"/>
            </p:cNvSpPr>
            <p:nvPr/>
          </p:nvSpPr>
          <p:spPr>
            <a:xfrm>
              <a:off x="610035" y="606089"/>
              <a:ext cx="540000" cy="540000"/>
            </a:xfrm>
            <a:prstGeom prst="roundRect">
              <a:avLst/>
            </a:prstGeom>
            <a:solidFill>
              <a:srgbClr val="C00000"/>
            </a:solidFill>
            <a:ln w="539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1350" dirty="0"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714501" y="574947"/>
            <a:ext cx="937331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32040" y="41494"/>
            <a:ext cx="56236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1.4 </a:t>
            </a:r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计算机语言分类</a:t>
            </a:r>
            <a:r>
              <a:rPr lang="en-US" altLang="zh-CN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b="1" dirty="0">
                <a:gradFill>
                  <a:gsLst>
                    <a:gs pos="0">
                      <a:srgbClr val="E30613"/>
                    </a:gs>
                    <a:gs pos="100000">
                      <a:srgbClr val="81040B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高级语言</a:t>
            </a:r>
            <a:endParaRPr lang="zh-CN" altLang="en-US" sz="3200" b="1" dirty="0">
              <a:gradFill>
                <a:gsLst>
                  <a:gs pos="0">
                    <a:srgbClr val="E30613"/>
                  </a:gs>
                  <a:gs pos="100000">
                    <a:srgbClr val="81040B"/>
                  </a:gs>
                </a:gsLst>
                <a:lin ang="5400000" scaled="1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16" descr="计教中心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3585" y="6058535"/>
            <a:ext cx="1288415" cy="799465"/>
          </a:xfrm>
          <a:prstGeom prst="rect">
            <a:avLst/>
          </a:prstGeom>
        </p:spPr>
      </p:pic>
      <p:sp>
        <p:nvSpPr>
          <p:cNvPr id="26" name="Rectangle 1"/>
          <p:cNvSpPr>
            <a:spLocks noChangeArrowheads="1"/>
          </p:cNvSpPr>
          <p:nvPr/>
        </p:nvSpPr>
        <p:spPr bwMode="auto">
          <a:xfrm>
            <a:off x="2931064" y="718091"/>
            <a:ext cx="9260936" cy="381640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76176" numCol="1" anchor="ctr" anchorCtr="0" compatLnSpc="1">
            <a:spAutoFit/>
          </a:bodyPr>
          <a:lstStyle/>
          <a:p>
            <a:pPr marL="285750" indent="-28575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巴克斯在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IBM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工作了几年，对于机械式的程式设计感到厌烦，希望能设计一套新式语言。</a:t>
            </a: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1953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年向当时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IBM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董事长卡斯伯特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赫德提交了一分备忘录，</a:t>
            </a: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建议设计一种接近人类语言的编程语言代替机器语言</a:t>
            </a: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1957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月领导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人小组推出全世界第一套高级电脑语言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FORTRAN</a:t>
            </a:r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首次用在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IBM 704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计算机上面，被称为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FORTRAN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语言之父。</a:t>
            </a: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六十年代参加了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ALGOL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语言的设计</a:t>
            </a: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1977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日获得计算机界最高奖图灵奖</a:t>
            </a: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1991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年退休</a:t>
            </a: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2007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日在美国俄勒冈州的家中去世，享年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82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岁。</a:t>
            </a: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3710" y="718091"/>
            <a:ext cx="2845362" cy="3989628"/>
            <a:chOff x="23710" y="1957948"/>
            <a:chExt cx="2845362" cy="3989628"/>
          </a:xfrm>
        </p:grpSpPr>
        <p:sp>
          <p:nvSpPr>
            <p:cNvPr id="25" name="矩形 24"/>
            <p:cNvSpPr/>
            <p:nvPr/>
          </p:nvSpPr>
          <p:spPr>
            <a:xfrm>
              <a:off x="23710" y="4193250"/>
              <a:ext cx="2845362" cy="17543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约翰</a:t>
              </a:r>
              <a:r>
                <a:rPr lang="en-US" altLang="zh-CN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·</a:t>
              </a:r>
              <a:r>
                <a:rPr lang="zh-CN" altLang="en-US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巴克斯</a:t>
              </a:r>
              <a:r>
                <a:rPr lang="en-US" altLang="zh-CN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(John Warner Backus)</a:t>
              </a:r>
              <a:endPara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(1924.12.3</a:t>
              </a:r>
              <a:r>
                <a:rPr lang="zh-CN" altLang="en-US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－</a:t>
              </a:r>
              <a:r>
                <a:rPr lang="en-US" altLang="zh-CN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2007.3.17)</a:t>
              </a:r>
              <a:endParaRPr lang="en-US" altLang="zh-CN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ctr"/>
              <a:r>
                <a:rPr lang="zh-CN" altLang="en-US" dirty="0">
                  <a:solidFill>
                    <a:prstClr val="black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美国计算机科学家，图灵奖获得者，全世界第一套高级语言</a:t>
              </a:r>
              <a:r>
                <a:rPr lang="en-US" altLang="zh-CN" dirty="0">
                  <a:solidFill>
                    <a:prstClr val="black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FORTRAN</a:t>
              </a:r>
              <a:r>
                <a:rPr lang="zh-CN" altLang="en-US" dirty="0">
                  <a:solidFill>
                    <a:prstClr val="black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语言之父</a:t>
              </a:r>
              <a:endParaRPr lang="zh-CN" altLang="en-US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pic>
          <p:nvPicPr>
            <p:cNvPr id="29" name="Picture 2" descr="https://gss0.bdstatic.com/94o3dSag_xI4khGkpoWK1HF6hhy/baike/w%3D268%3Bg%3D0/sign=7b8dcddcf41fbe091c5ec412535b6b0e/c2cec3fdfc039245d6ce13a58194a4c27d1e2524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8673" y="1957948"/>
              <a:ext cx="1808570" cy="21614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1" name="矩形 30"/>
          <p:cNvSpPr>
            <a:spLocks noChangeArrowheads="1"/>
          </p:cNvSpPr>
          <p:nvPr/>
        </p:nvSpPr>
        <p:spPr bwMode="auto">
          <a:xfrm>
            <a:off x="0" y="4923799"/>
            <a:ext cx="12192000" cy="1450199"/>
          </a:xfrm>
          <a:prstGeom prst="rect">
            <a:avLst/>
          </a:prstGeom>
          <a:solidFill>
            <a:srgbClr val="7B1B1B">
              <a:alpha val="92000"/>
            </a:srgbClr>
          </a:solidFill>
          <a:ln>
            <a:noFill/>
          </a:ln>
        </p:spPr>
        <p:txBody>
          <a:bodyPr lIns="91298" tIns="45648" rIns="91298" bIns="4564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sp>
        <p:nvSpPr>
          <p:cNvPr id="32" name="矩形 47"/>
          <p:cNvSpPr>
            <a:spLocks noChangeArrowheads="1"/>
          </p:cNvSpPr>
          <p:nvPr/>
        </p:nvSpPr>
        <p:spPr bwMode="auto">
          <a:xfrm>
            <a:off x="374769" y="5029681"/>
            <a:ext cx="11664812" cy="953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 lIns="91290" tIns="45644" rIns="91290" bIns="45644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9pPr>
          </a:lstStyle>
          <a:p>
            <a:pPr algn="just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兰亭纤黑简体"/>
              </a:rPr>
              <a:t>“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兰亭纤黑简体"/>
              </a:rPr>
              <a:t>我的工作来源于懒惰。我不喜欢写程序，所以当我参加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兰亭纤黑简体"/>
              </a:rPr>
              <a:t>IBM704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兰亭纤黑简体"/>
              </a:rPr>
              <a:t>项目，为计算弹道写程序时，我开始设计一套编程系统，以使写程序更容易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方正兰亭纤黑简体"/>
              </a:rPr>
              <a:t>”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方正兰亭纤黑简体"/>
            </a:endParaRPr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48968"/>
    </mc:Choice>
    <mc:Fallback>
      <p:transition advTm="489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1" grpId="0" animBg="1"/>
    </p:bldLst>
  </p:timing>
</p:sld>
</file>

<file path=ppt/tags/tag1.xml><?xml version="1.0" encoding="utf-8"?>
<p:tagLst xmlns:p="http://schemas.openxmlformats.org/presentationml/2006/main">
  <p:tag name="TIMING" val="|1|7.2|14.1|14.6"/>
</p:tagLst>
</file>

<file path=ppt/tags/tag10.xml><?xml version="1.0" encoding="utf-8"?>
<p:tagLst xmlns:p="http://schemas.openxmlformats.org/presentationml/2006/main">
  <p:tag name="TIMING" val="|1|7.2|14.1|14.6"/>
</p:tagLst>
</file>

<file path=ppt/tags/tag11.xml><?xml version="1.0" encoding="utf-8"?>
<p:tagLst xmlns:p="http://schemas.openxmlformats.org/presentationml/2006/main">
  <p:tag name="TIMING" val="|1|7.2|14.1|14.6"/>
</p:tagLst>
</file>

<file path=ppt/tags/tag12.xml><?xml version="1.0" encoding="utf-8"?>
<p:tagLst xmlns:p="http://schemas.openxmlformats.org/presentationml/2006/main">
  <p:tag name="TIMING" val="|1|7.2|14.1|14.6"/>
</p:tagLst>
</file>

<file path=ppt/tags/tag13.xml><?xml version="1.0" encoding="utf-8"?>
<p:tagLst xmlns:p="http://schemas.openxmlformats.org/presentationml/2006/main">
  <p:tag name="TIMING" val="|1|7.2|14.1|14.6"/>
</p:tagLst>
</file>

<file path=ppt/tags/tag14.xml><?xml version="1.0" encoding="utf-8"?>
<p:tagLst xmlns:p="http://schemas.openxmlformats.org/presentationml/2006/main">
  <p:tag name="TIMING" val="|1|7.2|14.1|14.6"/>
</p:tagLst>
</file>

<file path=ppt/tags/tag15.xml><?xml version="1.0" encoding="utf-8"?>
<p:tagLst xmlns:p="http://schemas.openxmlformats.org/presentationml/2006/main">
  <p:tag name="TIMING" val="|1|7.2|14.1|14.6"/>
</p:tagLst>
</file>

<file path=ppt/tags/tag16.xml><?xml version="1.0" encoding="utf-8"?>
<p:tagLst xmlns:p="http://schemas.openxmlformats.org/presentationml/2006/main">
  <p:tag name="TIMING" val="|1|7.2|14.1|14.6"/>
</p:tagLst>
</file>

<file path=ppt/tags/tag17.xml><?xml version="1.0" encoding="utf-8"?>
<p:tagLst xmlns:p="http://schemas.openxmlformats.org/presentationml/2006/main">
  <p:tag name="TIMING" val="|1|7.2|14.1|14.6"/>
</p:tagLst>
</file>

<file path=ppt/tags/tag18.xml><?xml version="1.0" encoding="utf-8"?>
<p:tagLst xmlns:p="http://schemas.openxmlformats.org/presentationml/2006/main">
  <p:tag name="TIMING" val="|1|7.2|14.1|14.6"/>
</p:tagLst>
</file>

<file path=ppt/tags/tag19.xml><?xml version="1.0" encoding="utf-8"?>
<p:tagLst xmlns:p="http://schemas.openxmlformats.org/presentationml/2006/main">
  <p:tag name="TIMING" val="|1|7.2|14.1|14.6"/>
</p:tagLst>
</file>

<file path=ppt/tags/tag2.xml><?xml version="1.0" encoding="utf-8"?>
<p:tagLst xmlns:p="http://schemas.openxmlformats.org/presentationml/2006/main">
  <p:tag name="TIMING" val="|1|7.2|14.1|14.6"/>
</p:tagLst>
</file>

<file path=ppt/tags/tag20.xml><?xml version="1.0" encoding="utf-8"?>
<p:tagLst xmlns:p="http://schemas.openxmlformats.org/presentationml/2006/main">
  <p:tag name="TIMING" val="|1|7.2|14.1|14.6"/>
</p:tagLst>
</file>

<file path=ppt/tags/tag21.xml><?xml version="1.0" encoding="utf-8"?>
<p:tagLst xmlns:p="http://schemas.openxmlformats.org/presentationml/2006/main">
  <p:tag name="TIMING" val="|1|7.2|14.1|14.6"/>
</p:tagLst>
</file>

<file path=ppt/tags/tag22.xml><?xml version="1.0" encoding="utf-8"?>
<p:tagLst xmlns:p="http://schemas.openxmlformats.org/presentationml/2006/main">
  <p:tag name="TIMING" val="|1|7.2|14.1|14.6"/>
</p:tagLst>
</file>

<file path=ppt/tags/tag23.xml><?xml version="1.0" encoding="utf-8"?>
<p:tagLst xmlns:p="http://schemas.openxmlformats.org/presentationml/2006/main">
  <p:tag name="TIMING" val="|1|7.2|14.1|14.6"/>
</p:tagLst>
</file>

<file path=ppt/tags/tag24.xml><?xml version="1.0" encoding="utf-8"?>
<p:tagLst xmlns:p="http://schemas.openxmlformats.org/presentationml/2006/main">
  <p:tag name="TIMING" val="|1|7.2|14.1|14.6"/>
</p:tagLst>
</file>

<file path=ppt/tags/tag25.xml><?xml version="1.0" encoding="utf-8"?>
<p:tagLst xmlns:p="http://schemas.openxmlformats.org/presentationml/2006/main">
  <p:tag name="TIMING" val="|1|7.2|14.1|14.6"/>
</p:tagLst>
</file>

<file path=ppt/tags/tag26.xml><?xml version="1.0" encoding="utf-8"?>
<p:tagLst xmlns:p="http://schemas.openxmlformats.org/presentationml/2006/main">
  <p:tag name="TIMING" val="|1|7.2|14.1|14.6"/>
</p:tagLst>
</file>

<file path=ppt/tags/tag27.xml><?xml version="1.0" encoding="utf-8"?>
<p:tagLst xmlns:p="http://schemas.openxmlformats.org/presentationml/2006/main">
  <p:tag name="TIMING" val="|1|7.2|14.1|14.6"/>
</p:tagLst>
</file>

<file path=ppt/tags/tag28.xml><?xml version="1.0" encoding="utf-8"?>
<p:tagLst xmlns:p="http://schemas.openxmlformats.org/presentationml/2006/main">
  <p:tag name="TIMING" val="|1|7.2|14.1|14.6"/>
</p:tagLst>
</file>

<file path=ppt/tags/tag29.xml><?xml version="1.0" encoding="utf-8"?>
<p:tagLst xmlns:p="http://schemas.openxmlformats.org/presentationml/2006/main">
  <p:tag name="TIMING" val="|1|7.2|14.1|14.6"/>
</p:tagLst>
</file>

<file path=ppt/tags/tag3.xml><?xml version="1.0" encoding="utf-8"?>
<p:tagLst xmlns:p="http://schemas.openxmlformats.org/presentationml/2006/main">
  <p:tag name="TIMING" val="|1|7.2|14.1|14.6"/>
</p:tagLst>
</file>

<file path=ppt/tags/tag30.xml><?xml version="1.0" encoding="utf-8"?>
<p:tagLst xmlns:p="http://schemas.openxmlformats.org/presentationml/2006/main">
  <p:tag name="TIMING" val="|1|7.2|14.1|14.6"/>
</p:tagLst>
</file>

<file path=ppt/tags/tag31.xml><?xml version="1.0" encoding="utf-8"?>
<p:tagLst xmlns:p="http://schemas.openxmlformats.org/presentationml/2006/main">
  <p:tag name="TIMING" val="|1|7.2|14.1|14.6"/>
</p:tagLst>
</file>

<file path=ppt/tags/tag32.xml><?xml version="1.0" encoding="utf-8"?>
<p:tagLst xmlns:p="http://schemas.openxmlformats.org/presentationml/2006/main">
  <p:tag name="TIMING" val="|1|7.2|14.1|14.6"/>
</p:tagLst>
</file>

<file path=ppt/tags/tag33.xml><?xml version="1.0" encoding="utf-8"?>
<p:tagLst xmlns:p="http://schemas.openxmlformats.org/presentationml/2006/main">
  <p:tag name="TIMING" val="|1|7.2|14.1|14.6"/>
</p:tagLst>
</file>

<file path=ppt/tags/tag34.xml><?xml version="1.0" encoding="utf-8"?>
<p:tagLst xmlns:p="http://schemas.openxmlformats.org/presentationml/2006/main">
  <p:tag name="TIMING" val="|1|7.2|14.1|14.6"/>
</p:tagLst>
</file>

<file path=ppt/tags/tag35.xml><?xml version="1.0" encoding="utf-8"?>
<p:tagLst xmlns:p="http://schemas.openxmlformats.org/presentationml/2006/main">
  <p:tag name="TIMING" val="|1|7.2|14.1|14.6"/>
</p:tagLst>
</file>

<file path=ppt/tags/tag36.xml><?xml version="1.0" encoding="utf-8"?>
<p:tagLst xmlns:p="http://schemas.openxmlformats.org/presentationml/2006/main">
  <p:tag name="TIMING" val="|1|7.2|14.1|14.6"/>
</p:tagLst>
</file>

<file path=ppt/tags/tag37.xml><?xml version="1.0" encoding="utf-8"?>
<p:tagLst xmlns:p="http://schemas.openxmlformats.org/presentationml/2006/main">
  <p:tag name="TIMING" val="|1|7.2|14.1|14.6"/>
</p:tagLst>
</file>

<file path=ppt/tags/tag38.xml><?xml version="1.0" encoding="utf-8"?>
<p:tagLst xmlns:p="http://schemas.openxmlformats.org/presentationml/2006/main">
  <p:tag name="TIMING" val="|1|7.2|14.1|14.6"/>
</p:tagLst>
</file>

<file path=ppt/tags/tag39.xml><?xml version="1.0" encoding="utf-8"?>
<p:tagLst xmlns:p="http://schemas.openxmlformats.org/presentationml/2006/main">
  <p:tag name="TIMING" val="|1|7.2|14.1|14.6"/>
</p:tagLst>
</file>

<file path=ppt/tags/tag4.xml><?xml version="1.0" encoding="utf-8"?>
<p:tagLst xmlns:p="http://schemas.openxmlformats.org/presentationml/2006/main">
  <p:tag name="TIMING" val="|1|7.2|14.1|14.6"/>
</p:tagLst>
</file>

<file path=ppt/tags/tag40.xml><?xml version="1.0" encoding="utf-8"?>
<p:tagLst xmlns:p="http://schemas.openxmlformats.org/presentationml/2006/main">
  <p:tag name="TIMING" val="|1|7.2|14.1|14.6"/>
</p:tagLst>
</file>

<file path=ppt/tags/tag41.xml><?xml version="1.0" encoding="utf-8"?>
<p:tagLst xmlns:p="http://schemas.openxmlformats.org/presentationml/2006/main">
  <p:tag name="TIMING" val="|1|7.2|14.1|14.6"/>
</p:tagLst>
</file>

<file path=ppt/tags/tag42.xml><?xml version="1.0" encoding="utf-8"?>
<p:tagLst xmlns:p="http://schemas.openxmlformats.org/presentationml/2006/main">
  <p:tag name="ISPRING_PRESENTATION_TITLE" val="红色微粒体工作述职报告ppt模板"/>
</p:tagLst>
</file>

<file path=ppt/tags/tag5.xml><?xml version="1.0" encoding="utf-8"?>
<p:tagLst xmlns:p="http://schemas.openxmlformats.org/presentationml/2006/main">
  <p:tag name="TIMING" val="|1|7.2|14.1|14.6"/>
</p:tagLst>
</file>

<file path=ppt/tags/tag6.xml><?xml version="1.0" encoding="utf-8"?>
<p:tagLst xmlns:p="http://schemas.openxmlformats.org/presentationml/2006/main">
  <p:tag name="TIMING" val="|1|7.2|14.1|14.6"/>
</p:tagLst>
</file>

<file path=ppt/tags/tag7.xml><?xml version="1.0" encoding="utf-8"?>
<p:tagLst xmlns:p="http://schemas.openxmlformats.org/presentationml/2006/main">
  <p:tag name="TIMING" val="|1|7.2|14.1|14.6"/>
</p:tagLst>
</file>

<file path=ppt/tags/tag8.xml><?xml version="1.0" encoding="utf-8"?>
<p:tagLst xmlns:p="http://schemas.openxmlformats.org/presentationml/2006/main">
  <p:tag name="TIMING" val="|1|7.2|14.1|14.6"/>
</p:tagLst>
</file>

<file path=ppt/tags/tag9.xml><?xml version="1.0" encoding="utf-8"?>
<p:tagLst xmlns:p="http://schemas.openxmlformats.org/presentationml/2006/main">
  <p:tag name="TIMING" val="|1|7.2|14.1|14.6"/>
</p:tagLst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7650</Words>
  <Application>WPS 演示</Application>
  <PresentationFormat>宽屏</PresentationFormat>
  <Paragraphs>720</Paragraphs>
  <Slides>47</Slides>
  <Notes>47</Notes>
  <HiddenSlides>0</HiddenSlides>
  <MMClips>0</MMClips>
  <ScaleCrop>false</ScaleCrop>
  <HeadingPairs>
    <vt:vector size="8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72" baseType="lpstr">
      <vt:lpstr>Arial</vt:lpstr>
      <vt:lpstr>宋体</vt:lpstr>
      <vt:lpstr>Wingdings</vt:lpstr>
      <vt:lpstr>微软雅黑</vt:lpstr>
      <vt:lpstr>Kartika</vt:lpstr>
      <vt:lpstr>DejaVu Math TeX Gyre</vt:lpstr>
      <vt:lpstr>Arial Black</vt:lpstr>
      <vt:lpstr>华文行楷</vt:lpstr>
      <vt:lpstr>Calibri</vt:lpstr>
      <vt:lpstr>黑体</vt:lpstr>
      <vt:lpstr>华文楷体</vt:lpstr>
      <vt:lpstr>Times New Roman</vt:lpstr>
      <vt:lpstr>方正兰亭黑_GBK</vt:lpstr>
      <vt:lpstr>方正兰亭纤黑简体</vt:lpstr>
      <vt:lpstr>Arial Unicode MS</vt:lpstr>
      <vt:lpstr>等线 Light</vt:lpstr>
      <vt:lpstr>Calibri Light</vt:lpstr>
      <vt:lpstr>等线</vt:lpstr>
      <vt:lpstr>Calibri</vt:lpstr>
      <vt:lpstr>楷体</vt:lpstr>
      <vt:lpstr>仿宋_GB2312</vt:lpstr>
      <vt:lpstr>仿宋</vt:lpstr>
      <vt:lpstr>自定义设计方案</vt:lpstr>
      <vt:lpstr>1_自定义设计方案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红色微粒体工作述职报告ppt模板</dc:title>
  <dc:creator/>
  <cp:lastModifiedBy>pc</cp:lastModifiedBy>
  <cp:revision>2</cp:revision>
  <dcterms:created xsi:type="dcterms:W3CDTF">2017-02-16T14:15:00Z</dcterms:created>
  <dcterms:modified xsi:type="dcterms:W3CDTF">2021-12-15T10:02:22Z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903BC559760340488FB10C2CAF089E7B</vt:lpwstr>
  </property>
  <property fmtid="{D5CDD505-2E9C-101B-9397-08002B2CF9AE}" pid="3" name="KSOProductBuildVer">
    <vt:lpwstr>2052-11.1.0.11194</vt:lpwstr>
  </property>
</Properties>
</file>