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ppt/tags/tag23.xml" ContentType="application/vnd.openxmlformats-officedocument.presentationml.tags+xml"/>
  <Override PartName="/ppt/notesSlides/notesSlide28.xml" ContentType="application/vnd.openxmlformats-officedocument.presentationml.notesSlide+xml"/>
  <Override PartName="/ppt/tags/tag24.xml" ContentType="application/vnd.openxmlformats-officedocument.presentationml.tags+xml"/>
  <Override PartName="/ppt/notesSlides/notesSlide29.xml" ContentType="application/vnd.openxmlformats-officedocument.presentationml.notesSlide+xml"/>
  <Override PartName="/ppt/tags/tag2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6.xml" ContentType="application/vnd.openxmlformats-officedocument.presentationml.tags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8.xml" ContentType="application/vnd.openxmlformats-officedocument.presentationml.tags+xml"/>
  <Override PartName="/ppt/notesSlides/notesSlide35.xml" ContentType="application/vnd.openxmlformats-officedocument.presentationml.notesSlide+xml"/>
  <Override PartName="/ppt/tags/tag29.xml" ContentType="application/vnd.openxmlformats-officedocument.presentationml.tags+xml"/>
  <Override PartName="/ppt/notesSlides/notesSlide36.xml" ContentType="application/vnd.openxmlformats-officedocument.presentationml.notesSlide+xml"/>
  <Override PartName="/ppt/tags/tag30.xml" ContentType="application/vnd.openxmlformats-officedocument.presentationml.tags+xml"/>
  <Override PartName="/ppt/notesSlides/notesSlide37.xml" ContentType="application/vnd.openxmlformats-officedocument.presentationml.notesSlide+xml"/>
  <Override PartName="/ppt/tags/tag31.xml" ContentType="application/vnd.openxmlformats-officedocument.presentationml.tags+xml"/>
  <Override PartName="/ppt/notesSlides/notesSlide38.xml" ContentType="application/vnd.openxmlformats-officedocument.presentationml.notesSlide+xml"/>
  <Override PartName="/ppt/tags/tag32.xml" ContentType="application/vnd.openxmlformats-officedocument.presentationml.tags+xml"/>
  <Override PartName="/ppt/notesSlides/notesSlide39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tags/tag34.xml" ContentType="application/vnd.openxmlformats-officedocument.presentationml.tags+xml"/>
  <Override PartName="/ppt/notesSlides/notesSlide41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tags/tag36.xml" ContentType="application/vnd.openxmlformats-officedocument.presentationml.tags+xml"/>
  <Override PartName="/ppt/notesSlides/notesSlide43.xml" ContentType="application/vnd.openxmlformats-officedocument.presentationml.notesSlide+xml"/>
  <Override PartName="/ppt/tags/tag37.xml" ContentType="application/vnd.openxmlformats-officedocument.presentationml.tags+xml"/>
  <Override PartName="/ppt/notesSlides/notesSlide44.xml" ContentType="application/vnd.openxmlformats-officedocument.presentationml.notesSlide+xml"/>
  <Override PartName="/ppt/tags/tag38.xml" ContentType="application/vnd.openxmlformats-officedocument.presentationml.tags+xml"/>
  <Override PartName="/ppt/notesSlides/notesSlide45.xml" ContentType="application/vnd.openxmlformats-officedocument.presentationml.notesSlide+xml"/>
  <Override PartName="/ppt/tags/tag39.xml" ContentType="application/vnd.openxmlformats-officedocument.presentationml.tags+xml"/>
  <Override PartName="/ppt/notesSlides/notesSlide46.xml" ContentType="application/vnd.openxmlformats-officedocument.presentationml.notesSlide+xml"/>
  <Override PartName="/ppt/tags/tag40.xml" ContentType="application/vnd.openxmlformats-officedocument.presentationml.tags+xml"/>
  <Override PartName="/ppt/notesSlides/notesSlide47.xml" ContentType="application/vnd.openxmlformats-officedocument.presentationml.notesSlide+xml"/>
  <Override PartName="/ppt/tags/tag41.xml" ContentType="application/vnd.openxmlformats-officedocument.presentationml.tags+xml"/>
  <Override PartName="/ppt/notesSlides/notesSlide48.xml" ContentType="application/vnd.openxmlformats-officedocument.presentationml.notesSlide+xml"/>
  <Override PartName="/ppt/tags/tag42.xml" ContentType="application/vnd.openxmlformats-officedocument.presentationml.tags+xml"/>
  <Override PartName="/ppt/notesSlides/notesSlide49.xml" ContentType="application/vnd.openxmlformats-officedocument.presentationml.notesSlide+xml"/>
  <Override PartName="/ppt/tags/tag43.xml" ContentType="application/vnd.openxmlformats-officedocument.presentationml.tags+xml"/>
  <Override PartName="/ppt/notesSlides/notesSlide50.xml" ContentType="application/vnd.openxmlformats-officedocument.presentationml.notesSlide+xml"/>
  <Override PartName="/ppt/tags/tag44.xml" ContentType="application/vnd.openxmlformats-officedocument.presentationml.tags+xml"/>
  <Override PartName="/ppt/notesSlides/notesSlide51.xml" ContentType="application/vnd.openxmlformats-officedocument.presentationml.notesSlide+xml"/>
  <Override PartName="/ppt/tags/tag45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  <p:sldMasterId id="2147483664" r:id="rId2"/>
  </p:sldMasterIdLst>
  <p:notesMasterIdLst>
    <p:notesMasterId r:id="rId56"/>
  </p:notesMasterIdLst>
  <p:handoutMasterIdLst>
    <p:handoutMasterId r:id="rId57"/>
  </p:handoutMasterIdLst>
  <p:sldIdLst>
    <p:sldId id="314" r:id="rId3"/>
    <p:sldId id="409" r:id="rId4"/>
    <p:sldId id="451" r:id="rId5"/>
    <p:sldId id="450" r:id="rId6"/>
    <p:sldId id="452" r:id="rId7"/>
    <p:sldId id="546" r:id="rId8"/>
    <p:sldId id="454" r:id="rId9"/>
    <p:sldId id="547" r:id="rId10"/>
    <p:sldId id="548" r:id="rId11"/>
    <p:sldId id="556" r:id="rId12"/>
    <p:sldId id="459" r:id="rId13"/>
    <p:sldId id="581" r:id="rId14"/>
    <p:sldId id="573" r:id="rId15"/>
    <p:sldId id="557" r:id="rId16"/>
    <p:sldId id="561" r:id="rId17"/>
    <p:sldId id="562" r:id="rId18"/>
    <p:sldId id="574" r:id="rId19"/>
    <p:sldId id="575" r:id="rId20"/>
    <p:sldId id="576" r:id="rId21"/>
    <p:sldId id="563" r:id="rId22"/>
    <p:sldId id="460" r:id="rId23"/>
    <p:sldId id="577" r:id="rId24"/>
    <p:sldId id="565" r:id="rId25"/>
    <p:sldId id="584" r:id="rId26"/>
    <p:sldId id="566" r:id="rId27"/>
    <p:sldId id="578" r:id="rId28"/>
    <p:sldId id="579" r:id="rId29"/>
    <p:sldId id="580" r:id="rId30"/>
    <p:sldId id="599" r:id="rId31"/>
    <p:sldId id="600" r:id="rId32"/>
    <p:sldId id="568" r:id="rId33"/>
    <p:sldId id="569" r:id="rId34"/>
    <p:sldId id="591" r:id="rId35"/>
    <p:sldId id="582" r:id="rId36"/>
    <p:sldId id="583" r:id="rId37"/>
    <p:sldId id="585" r:id="rId38"/>
    <p:sldId id="586" r:id="rId39"/>
    <p:sldId id="594" r:id="rId40"/>
    <p:sldId id="587" r:id="rId41"/>
    <p:sldId id="589" r:id="rId42"/>
    <p:sldId id="590" r:id="rId43"/>
    <p:sldId id="592" r:id="rId44"/>
    <p:sldId id="593" r:id="rId45"/>
    <p:sldId id="601" r:id="rId46"/>
    <p:sldId id="602" r:id="rId47"/>
    <p:sldId id="603" r:id="rId48"/>
    <p:sldId id="595" r:id="rId49"/>
    <p:sldId id="588" r:id="rId50"/>
    <p:sldId id="596" r:id="rId51"/>
    <p:sldId id="597" r:id="rId52"/>
    <p:sldId id="598" r:id="rId53"/>
    <p:sldId id="442" r:id="rId54"/>
    <p:sldId id="444" r:id="rId55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D0012"/>
    <a:srgbClr val="AC050E"/>
    <a:srgbClr val="E0414A"/>
    <a:srgbClr val="85000B"/>
    <a:srgbClr val="CC0000"/>
    <a:srgbClr val="A6A6A6"/>
    <a:srgbClr val="FF2F2F"/>
    <a:srgbClr val="FF00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965" autoAdjust="0"/>
  </p:normalViewPr>
  <p:slideViewPr>
    <p:cSldViewPr snapToGrid="0">
      <p:cViewPr varScale="1">
        <p:scale>
          <a:sx n="93" d="100"/>
          <a:sy n="93" d="100"/>
        </p:scale>
        <p:origin x="113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1461-76D9-4900-9E1C-5DD8F8B80F3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856A9-C3E6-4FE9-925B-5DEB8CF10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31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7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3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x in  'XJTU':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x,end</a:t>
            </a:r>
            <a:r>
              <a:rPr lang="en-US" altLang="zh-CN" dirty="0"/>
              <a:t>='')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2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Print(sum(</a:t>
            </a:r>
            <a:r>
              <a:rPr lang="en-US" altLang="zh-CN" dirty="0" err="1"/>
              <a:t>mylist</a:t>
            </a:r>
            <a:r>
              <a:rPr lang="en-US" altLang="zh-CN" dirty="0"/>
              <a:t>));  print(max(</a:t>
            </a:r>
            <a:r>
              <a:rPr lang="en-US" altLang="zh-CN" dirty="0" err="1"/>
              <a:t>mylist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1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6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err="1">
                <a:ea typeface="宋体" charset="-122"/>
              </a:rPr>
              <a:t>sumu</a:t>
            </a:r>
            <a:r>
              <a:rPr lang="en-US" altLang="zh-CN" sz="1000" dirty="0">
                <a:ea typeface="宋体" charset="-122"/>
              </a:rPr>
              <a:t>=0                      # </a:t>
            </a:r>
            <a:r>
              <a:rPr lang="zh-CN" altLang="en-US" sz="1000" dirty="0">
                <a:ea typeface="宋体" charset="-122"/>
              </a:rPr>
              <a:t>和的初始值</a:t>
            </a:r>
          </a:p>
          <a:p>
            <a:r>
              <a:rPr lang="en-US" altLang="zh-CN" sz="1000" dirty="0">
                <a:ea typeface="宋体" charset="-122"/>
              </a:rPr>
              <a:t>n=1                         # n</a:t>
            </a:r>
            <a:r>
              <a:rPr lang="zh-CN" altLang="en-US" sz="1000" dirty="0">
                <a:ea typeface="宋体" charset="-122"/>
              </a:rPr>
              <a:t>的初始值</a:t>
            </a:r>
          </a:p>
          <a:p>
            <a:r>
              <a:rPr lang="en-US" altLang="zh-CN" sz="1000" dirty="0">
                <a:ea typeface="宋体" charset="-122"/>
              </a:rPr>
              <a:t>u=1/((n+1)*(n+4))           # </a:t>
            </a:r>
            <a:r>
              <a:rPr lang="zh-CN" altLang="en-US" sz="1000" dirty="0">
                <a:ea typeface="宋体" charset="-122"/>
              </a:rPr>
              <a:t>第</a:t>
            </a:r>
            <a:r>
              <a:rPr lang="en-US" altLang="zh-CN" sz="1000" dirty="0">
                <a:ea typeface="宋体" charset="-122"/>
              </a:rPr>
              <a:t>1</a:t>
            </a:r>
            <a:r>
              <a:rPr lang="zh-CN" altLang="en-US" sz="1000" dirty="0">
                <a:ea typeface="宋体" charset="-122"/>
              </a:rPr>
              <a:t>项</a:t>
            </a:r>
          </a:p>
          <a:p>
            <a:r>
              <a:rPr lang="en-US" altLang="zh-CN" sz="1000" dirty="0">
                <a:ea typeface="宋体" charset="-122"/>
              </a:rPr>
              <a:t>while (u&gt;1.0E-10):          # </a:t>
            </a:r>
            <a:r>
              <a:rPr lang="zh-CN" altLang="en-US" sz="1000" dirty="0">
                <a:ea typeface="宋体" charset="-122"/>
              </a:rPr>
              <a:t>循环条件</a:t>
            </a:r>
          </a:p>
          <a:p>
            <a:r>
              <a:rPr lang="en-US" altLang="zh-CN" sz="1000" dirty="0">
                <a:ea typeface="宋体" charset="-122"/>
              </a:rPr>
              <a:t>     </a:t>
            </a:r>
            <a:r>
              <a:rPr lang="en-US" altLang="zh-CN" sz="1000" dirty="0" err="1">
                <a:ea typeface="宋体" charset="-122"/>
              </a:rPr>
              <a:t>sumu</a:t>
            </a:r>
            <a:r>
              <a:rPr lang="en-US" altLang="zh-CN" sz="1000" dirty="0">
                <a:ea typeface="宋体" charset="-122"/>
              </a:rPr>
              <a:t>=</a:t>
            </a:r>
            <a:r>
              <a:rPr lang="en-US" altLang="zh-CN" sz="1000" dirty="0" err="1">
                <a:ea typeface="宋体" charset="-122"/>
              </a:rPr>
              <a:t>sumu+u</a:t>
            </a:r>
            <a:r>
              <a:rPr lang="en-US" altLang="zh-CN" sz="1000" dirty="0">
                <a:ea typeface="宋体" charset="-122"/>
              </a:rPr>
              <a:t>            # </a:t>
            </a:r>
            <a:r>
              <a:rPr lang="zh-CN" altLang="en-US" sz="1000" dirty="0">
                <a:ea typeface="宋体" charset="-122"/>
              </a:rPr>
              <a:t>求和</a:t>
            </a:r>
          </a:p>
          <a:p>
            <a:r>
              <a:rPr lang="en-US" altLang="zh-CN" sz="1000" dirty="0">
                <a:ea typeface="宋体" charset="-122"/>
              </a:rPr>
              <a:t>     n=n+1                  # </a:t>
            </a:r>
            <a:r>
              <a:rPr lang="zh-CN" altLang="en-US" sz="1000" dirty="0">
                <a:ea typeface="宋体" charset="-122"/>
              </a:rPr>
              <a:t>下一个</a:t>
            </a:r>
            <a:r>
              <a:rPr lang="en-US" altLang="zh-CN" sz="1000" dirty="0">
                <a:ea typeface="宋体" charset="-122"/>
              </a:rPr>
              <a:t>n</a:t>
            </a:r>
            <a:endParaRPr lang="zh-CN" altLang="en-US" sz="1000" dirty="0">
              <a:ea typeface="宋体" charset="-122"/>
            </a:endParaRPr>
          </a:p>
          <a:p>
            <a:r>
              <a:rPr lang="en-US" altLang="zh-CN" sz="1000" dirty="0">
                <a:ea typeface="宋体" charset="-122"/>
              </a:rPr>
              <a:t>     u=1/((n+1)*(n+4))      # </a:t>
            </a:r>
            <a:r>
              <a:rPr lang="zh-CN" altLang="en-US" sz="1000" dirty="0">
                <a:ea typeface="宋体" charset="-122"/>
              </a:rPr>
              <a:t>计算下一个通项</a:t>
            </a:r>
          </a:p>
          <a:p>
            <a:r>
              <a:rPr lang="en-US" altLang="zh-CN" sz="1000" dirty="0" err="1">
                <a:ea typeface="宋体" charset="-122"/>
              </a:rPr>
              <a:t>sumu</a:t>
            </a:r>
            <a:r>
              <a:rPr lang="en-US" altLang="zh-CN" sz="1000" dirty="0">
                <a:ea typeface="宋体" charset="-122"/>
              </a:rPr>
              <a:t>=</a:t>
            </a:r>
            <a:r>
              <a:rPr lang="en-US" altLang="zh-CN" sz="1000" dirty="0" err="1">
                <a:ea typeface="宋体" charset="-122"/>
              </a:rPr>
              <a:t>sumu+u</a:t>
            </a:r>
            <a:r>
              <a:rPr lang="en-US" altLang="zh-CN" sz="1000" dirty="0">
                <a:ea typeface="宋体" charset="-122"/>
              </a:rPr>
              <a:t>                 # </a:t>
            </a:r>
            <a:r>
              <a:rPr lang="zh-CN" altLang="en-US" sz="1000" dirty="0">
                <a:ea typeface="宋体" charset="-122"/>
              </a:rPr>
              <a:t>加最后一项</a:t>
            </a:r>
          </a:p>
          <a:p>
            <a:r>
              <a:rPr lang="en-US" altLang="zh-CN" sz="1000" dirty="0">
                <a:ea typeface="宋体" charset="-122"/>
              </a:rPr>
              <a:t>print(</a:t>
            </a:r>
            <a:r>
              <a:rPr lang="en-US" altLang="zh-CN" sz="1000" dirty="0" err="1">
                <a:ea typeface="宋体" charset="-122"/>
              </a:rPr>
              <a:t>sumu</a:t>
            </a:r>
            <a:r>
              <a:rPr lang="en-US" altLang="zh-CN" sz="1000" dirty="0">
                <a:ea typeface="宋体" charset="-122"/>
              </a:rPr>
              <a:t>)                 # </a:t>
            </a:r>
            <a:r>
              <a:rPr lang="zh-CN" altLang="en-US" sz="1000" dirty="0">
                <a:ea typeface="宋体" charset="-122"/>
              </a:rPr>
              <a:t>显示结果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6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49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8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/>
              <a:t>import random as </a:t>
            </a:r>
            <a:r>
              <a:rPr lang="en-US" altLang="zh-CN" sz="1000" dirty="0" err="1"/>
              <a:t>rd</a:t>
            </a:r>
            <a:endParaRPr lang="en-US" altLang="zh-CN" sz="1000" dirty="0"/>
          </a:p>
          <a:p>
            <a:r>
              <a:rPr lang="en-US" altLang="zh-CN" sz="1000" dirty="0"/>
              <a:t>correct=0</a:t>
            </a:r>
          </a:p>
          <a:p>
            <a:r>
              <a:rPr lang="en-US" altLang="zh-CN" sz="1000" dirty="0"/>
              <a:t>for </a:t>
            </a:r>
            <a:r>
              <a:rPr lang="en-US" altLang="zh-CN" sz="1000" dirty="0" err="1"/>
              <a:t>i</a:t>
            </a:r>
            <a:r>
              <a:rPr lang="en-US" altLang="zh-CN" sz="1000" dirty="0"/>
              <a:t> in range(10):</a:t>
            </a:r>
          </a:p>
          <a:p>
            <a:r>
              <a:rPr lang="en-US" altLang="zh-CN" sz="1000" dirty="0"/>
              <a:t>    a=</a:t>
            </a:r>
            <a:r>
              <a:rPr lang="en-US" altLang="zh-CN" sz="1000" dirty="0" err="1"/>
              <a:t>rd.randint</a:t>
            </a:r>
            <a:r>
              <a:rPr lang="en-US" altLang="zh-CN" sz="1000" dirty="0"/>
              <a:t>(0,100)</a:t>
            </a:r>
          </a:p>
          <a:p>
            <a:r>
              <a:rPr lang="en-US" altLang="zh-CN" sz="1000" dirty="0"/>
              <a:t>    c=</a:t>
            </a:r>
            <a:r>
              <a:rPr lang="en-US" altLang="zh-CN" sz="1000" dirty="0" err="1"/>
              <a:t>rd.randint</a:t>
            </a:r>
            <a:r>
              <a:rPr lang="en-US" altLang="zh-CN" sz="1000" dirty="0"/>
              <a:t>(0,100)</a:t>
            </a:r>
          </a:p>
          <a:p>
            <a:r>
              <a:rPr lang="en-US" altLang="zh-CN" sz="1000" dirty="0"/>
              <a:t>    if a&gt;c:</a:t>
            </a:r>
          </a:p>
          <a:p>
            <a:r>
              <a:rPr lang="en-US" altLang="zh-CN" sz="1000" dirty="0"/>
              <a:t>        b=c</a:t>
            </a:r>
          </a:p>
          <a:p>
            <a:r>
              <a:rPr lang="en-US" altLang="zh-CN" sz="1000" dirty="0"/>
              <a:t>        c=a</a:t>
            </a:r>
          </a:p>
          <a:p>
            <a:r>
              <a:rPr lang="en-US" altLang="zh-CN" sz="1000" dirty="0"/>
              <a:t>        a=c-b</a:t>
            </a:r>
          </a:p>
          <a:p>
            <a:r>
              <a:rPr lang="en-US" altLang="zh-CN" sz="1000" dirty="0"/>
              <a:t>    else:</a:t>
            </a:r>
          </a:p>
          <a:p>
            <a:r>
              <a:rPr lang="en-US" altLang="zh-CN" sz="1000" dirty="0"/>
              <a:t>        b=c-a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userc</a:t>
            </a:r>
            <a:r>
              <a:rPr lang="en-US" altLang="zh-CN" sz="1000" dirty="0"/>
              <a:t>=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(input('</a:t>
            </a:r>
            <a:r>
              <a:rPr lang="zh-CN" altLang="en-US" sz="1000" dirty="0"/>
              <a:t>请输入</a:t>
            </a:r>
            <a:r>
              <a:rPr lang="en-US" altLang="zh-CN" sz="1000" dirty="0"/>
              <a:t>'+</a:t>
            </a:r>
            <a:r>
              <a:rPr lang="en-US" altLang="zh-CN" sz="1000" dirty="0" err="1"/>
              <a:t>str</a:t>
            </a:r>
            <a:r>
              <a:rPr lang="en-US" altLang="zh-CN" sz="1000" dirty="0"/>
              <a:t>(a)+'+'+</a:t>
            </a:r>
            <a:r>
              <a:rPr lang="en-US" altLang="zh-CN" sz="1000" dirty="0" err="1"/>
              <a:t>str</a:t>
            </a:r>
            <a:r>
              <a:rPr lang="en-US" altLang="zh-CN" sz="1000" dirty="0"/>
              <a:t>(b)+'=?'))</a:t>
            </a:r>
          </a:p>
          <a:p>
            <a:r>
              <a:rPr lang="en-US" altLang="zh-CN" sz="1000" dirty="0"/>
              <a:t>    if </a:t>
            </a:r>
            <a:r>
              <a:rPr lang="en-US" altLang="zh-CN" sz="1000" dirty="0" err="1"/>
              <a:t>userc</a:t>
            </a:r>
            <a:r>
              <a:rPr lang="en-US" altLang="zh-CN" sz="1000" dirty="0"/>
              <a:t>==c:</a:t>
            </a:r>
          </a:p>
          <a:p>
            <a:r>
              <a:rPr lang="en-US" altLang="zh-CN" sz="1000" dirty="0"/>
              <a:t>        print('</a:t>
            </a:r>
            <a:r>
              <a:rPr lang="zh-CN" altLang="en-US" sz="1000" dirty="0"/>
              <a:t>恭喜你，答对了！</a:t>
            </a:r>
            <a:r>
              <a:rPr lang="en-US" altLang="zh-CN" sz="1000" dirty="0"/>
              <a:t>')</a:t>
            </a:r>
          </a:p>
          <a:p>
            <a:r>
              <a:rPr lang="en-US" altLang="zh-CN" sz="1000" dirty="0"/>
              <a:t>        correct+=1</a:t>
            </a:r>
          </a:p>
          <a:p>
            <a:r>
              <a:rPr lang="en-US" altLang="zh-CN" sz="1000" dirty="0"/>
              <a:t>    else:</a:t>
            </a:r>
          </a:p>
          <a:p>
            <a:r>
              <a:rPr lang="en-US" altLang="zh-CN" sz="1000" dirty="0"/>
              <a:t>        print('</a:t>
            </a:r>
            <a:r>
              <a:rPr lang="zh-CN" altLang="en-US" sz="1000" dirty="0"/>
              <a:t>答错了，正确答案是</a:t>
            </a:r>
            <a:r>
              <a:rPr lang="en-US" altLang="zh-CN" sz="1000" dirty="0"/>
              <a:t>',c,'  </a:t>
            </a:r>
            <a:r>
              <a:rPr lang="zh-CN" altLang="en-US" sz="1000" dirty="0"/>
              <a:t>加油</a:t>
            </a:r>
            <a:r>
              <a:rPr lang="en-US" altLang="zh-CN" sz="1000" dirty="0"/>
              <a:t>!')</a:t>
            </a:r>
          </a:p>
          <a:p>
            <a:r>
              <a:rPr lang="en-US" altLang="zh-CN" sz="1000" dirty="0"/>
              <a:t>print('</a:t>
            </a:r>
            <a:r>
              <a:rPr lang="zh-CN" altLang="en-US" sz="1000" dirty="0"/>
              <a:t>本次练习你答对了</a:t>
            </a:r>
            <a:r>
              <a:rPr lang="en-US" altLang="zh-CN" sz="1000" dirty="0"/>
              <a:t>',correct,'</a:t>
            </a:r>
            <a:r>
              <a:rPr lang="zh-CN" altLang="en-US" sz="1000" dirty="0"/>
              <a:t>道题</a:t>
            </a:r>
            <a:r>
              <a:rPr lang="en-US" altLang="zh-CN" sz="1000" dirty="0"/>
              <a:t>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0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1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=[6,5,3,1,8,7,2,4]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range(n-1):</a:t>
            </a:r>
          </a:p>
          <a:p>
            <a:r>
              <a:rPr lang="en-US" altLang="zh-CN" dirty="0"/>
              <a:t>    for j in range(n-1):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mylist</a:t>
            </a:r>
            <a:r>
              <a:rPr lang="en-US" altLang="zh-CN" dirty="0"/>
              <a:t>[j]&gt;</a:t>
            </a:r>
            <a:r>
              <a:rPr lang="en-US" altLang="zh-CN" dirty="0" err="1"/>
              <a:t>mylist</a:t>
            </a:r>
            <a:r>
              <a:rPr lang="en-US" altLang="zh-CN" dirty="0"/>
              <a:t>[j+1]: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mylist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[j]=</a:t>
            </a:r>
            <a:r>
              <a:rPr lang="en-US" altLang="zh-CN" dirty="0" err="1"/>
              <a:t>mylist</a:t>
            </a:r>
            <a:r>
              <a:rPr lang="en-US" altLang="zh-CN" dirty="0"/>
              <a:t>[j+1]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[j+1]=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],end=' ')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50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=[6,5,3,1,8,7,2,4]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range(n-1):</a:t>
            </a:r>
          </a:p>
          <a:p>
            <a:r>
              <a:rPr lang="en-US" altLang="zh-CN" dirty="0"/>
              <a:t>    for j in range(n-1):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mylist</a:t>
            </a:r>
            <a:r>
              <a:rPr lang="en-US" altLang="zh-CN" dirty="0"/>
              <a:t>[j]&gt;</a:t>
            </a:r>
            <a:r>
              <a:rPr lang="en-US" altLang="zh-CN" dirty="0" err="1"/>
              <a:t>mylist</a:t>
            </a:r>
            <a:r>
              <a:rPr lang="en-US" altLang="zh-CN" dirty="0"/>
              <a:t>[j+1]: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mylist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[j]=</a:t>
            </a:r>
            <a:r>
              <a:rPr lang="en-US" altLang="zh-CN" dirty="0" err="1"/>
              <a:t>mylist</a:t>
            </a:r>
            <a:r>
              <a:rPr lang="en-US" altLang="zh-CN" dirty="0"/>
              <a:t>[j+1]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[j+1]=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],end=' 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67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请输入元素个数</a:t>
            </a:r>
            <a:r>
              <a:rPr lang="en-US" altLang="zh-CN" dirty="0"/>
              <a:t>n:'))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请输入整型元素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mylist.append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mylist</a:t>
            </a:r>
            <a:r>
              <a:rPr lang="en-US" altLang="zh-CN" dirty="0"/>
              <a:t>=[6,5,3,1,8,7,2,4]</a:t>
            </a:r>
          </a:p>
          <a:p>
            <a:r>
              <a:rPr lang="en-US" altLang="zh-CN" dirty="0" err="1"/>
              <a:t>mylist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请输入元素个数</a:t>
            </a:r>
            <a:r>
              <a:rPr lang="en-US" altLang="zh-CN" dirty="0"/>
              <a:t>n:'))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请输入整型元素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mylist.append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range(n-1):</a:t>
            </a:r>
          </a:p>
          <a:p>
            <a:r>
              <a:rPr lang="en-US" altLang="zh-CN" dirty="0"/>
              <a:t>    for j in range(n-1):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mylist</a:t>
            </a:r>
            <a:r>
              <a:rPr lang="en-US" altLang="zh-CN" dirty="0"/>
              <a:t>[j]&gt;</a:t>
            </a:r>
            <a:r>
              <a:rPr lang="en-US" altLang="zh-CN" dirty="0" err="1"/>
              <a:t>mylist</a:t>
            </a:r>
            <a:r>
              <a:rPr lang="en-US" altLang="zh-CN" dirty="0"/>
              <a:t>[j+1]: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mylist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[j]=</a:t>
            </a:r>
            <a:r>
              <a:rPr lang="en-US" altLang="zh-CN" dirty="0" err="1"/>
              <a:t>mylist</a:t>
            </a:r>
            <a:r>
              <a:rPr lang="en-US" altLang="zh-CN" dirty="0"/>
              <a:t>[j+1]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[j+1]=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],end=' 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45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请输入元素个数</a:t>
            </a:r>
            <a:r>
              <a:rPr lang="en-US" altLang="zh-CN" dirty="0"/>
              <a:t>n:'))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请输入整型元素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mylist.append</a:t>
            </a:r>
            <a:r>
              <a:rPr lang="en-US" altLang="zh-CN" dirty="0"/>
              <a:t>(x)</a:t>
            </a:r>
          </a:p>
          <a:p>
            <a:endParaRPr lang="en-US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mylist</a:t>
            </a:r>
            <a:r>
              <a:rPr lang="en-US" altLang="zh-CN" dirty="0"/>
              <a:t>=[6,5,3,1,8,7,2,4]</a:t>
            </a:r>
          </a:p>
          <a:p>
            <a:r>
              <a:rPr lang="en-US" altLang="zh-CN" dirty="0" err="1"/>
              <a:t>mylist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请输入元素个数</a:t>
            </a:r>
            <a:r>
              <a:rPr lang="en-US" altLang="zh-CN" dirty="0"/>
              <a:t>n:'))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请输入整型元素</a:t>
            </a:r>
            <a:r>
              <a:rPr lang="en-US" altLang="zh-CN" dirty="0"/>
              <a:t>:'))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mylist.append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range(n-1):</a:t>
            </a:r>
          </a:p>
          <a:p>
            <a:r>
              <a:rPr lang="en-US" altLang="zh-CN" dirty="0"/>
              <a:t>    for j in range(n-1):</a:t>
            </a:r>
          </a:p>
          <a:p>
            <a:r>
              <a:rPr lang="en-US" altLang="zh-CN" dirty="0"/>
              <a:t>        if </a:t>
            </a:r>
            <a:r>
              <a:rPr lang="en-US" altLang="zh-CN" dirty="0" err="1"/>
              <a:t>mylist</a:t>
            </a:r>
            <a:r>
              <a:rPr lang="en-US" altLang="zh-CN" dirty="0"/>
              <a:t>[j]&gt;</a:t>
            </a:r>
            <a:r>
              <a:rPr lang="en-US" altLang="zh-CN" dirty="0" err="1"/>
              <a:t>mylist</a:t>
            </a:r>
            <a:r>
              <a:rPr lang="en-US" altLang="zh-CN" dirty="0"/>
              <a:t>[j+1]: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=</a:t>
            </a:r>
            <a:r>
              <a:rPr lang="en-US" altLang="zh-CN" dirty="0" err="1"/>
              <a:t>mylist</a:t>
            </a:r>
            <a:r>
              <a:rPr lang="en-US" altLang="zh-CN" dirty="0"/>
              <a:t>[j]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[j]=</a:t>
            </a:r>
            <a:r>
              <a:rPr lang="en-US" altLang="zh-CN" dirty="0" err="1"/>
              <a:t>mylist</a:t>
            </a:r>
            <a:r>
              <a:rPr lang="en-US" altLang="zh-CN" dirty="0"/>
              <a:t>[j+1]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mylist</a:t>
            </a:r>
            <a:r>
              <a:rPr lang="en-US" altLang="zh-CN" dirty="0"/>
              <a:t>[j+1]=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],end=' ')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72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mylist</a:t>
            </a:r>
            <a:r>
              <a:rPr lang="en-US" altLang="zh-CN" dirty="0"/>
              <a:t>=[20,19,9,7,8,18]</a:t>
            </a:r>
          </a:p>
          <a:p>
            <a:r>
              <a:rPr lang="en-US" altLang="zh-CN" dirty="0"/>
              <a:t>print(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输入待查找元素 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mylist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mylist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]==x:</a:t>
            </a:r>
          </a:p>
          <a:p>
            <a:r>
              <a:rPr lang="en-US" altLang="zh-CN" dirty="0"/>
              <a:t>        print('</a:t>
            </a:r>
            <a:r>
              <a:rPr lang="zh-CN" altLang="en-US" dirty="0"/>
              <a:t>找到，元素下标为</a:t>
            </a:r>
            <a:r>
              <a:rPr lang="en-US" altLang="zh-CN" dirty="0"/>
              <a:t>',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print('</a:t>
            </a:r>
            <a:r>
              <a:rPr lang="zh-CN" altLang="en-US" dirty="0"/>
              <a:t>没有找到该元素</a:t>
            </a:r>
            <a:r>
              <a:rPr lang="en-US" altLang="zh-CN" dirty="0"/>
              <a:t>',-1)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94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81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'''</a:t>
            </a:r>
          </a:p>
          <a:p>
            <a:r>
              <a:rPr lang="zh-CN" altLang="en-US" dirty="0"/>
              <a:t>输入</a:t>
            </a:r>
            <a:r>
              <a:rPr lang="en-US" altLang="zh-CN" dirty="0"/>
              <a:t>A,B 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&lt;=n):</a:t>
            </a:r>
          </a:p>
          <a:p>
            <a:r>
              <a:rPr lang="en-US" altLang="zh-CN" dirty="0"/>
              <a:t>	j=1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当</a:t>
            </a:r>
            <a:r>
              <a:rPr lang="en-US" altLang="zh-CN" dirty="0"/>
              <a:t>(j&lt;=n):</a:t>
            </a:r>
          </a:p>
          <a:p>
            <a:r>
              <a:rPr lang="en-US" altLang="zh-CN" dirty="0"/>
              <a:t>      		</a:t>
            </a:r>
            <a:r>
              <a:rPr lang="en-US" altLang="zh-CN" dirty="0" err="1"/>
              <a:t>cij</a:t>
            </a:r>
            <a:r>
              <a:rPr lang="en-US" altLang="zh-CN" dirty="0"/>
              <a:t>=</a:t>
            </a:r>
            <a:r>
              <a:rPr lang="en-US" altLang="zh-CN" dirty="0" err="1"/>
              <a:t>aij+bij</a:t>
            </a:r>
            <a:endParaRPr lang="en-US" altLang="zh-CN" dirty="0"/>
          </a:p>
          <a:p>
            <a:r>
              <a:rPr lang="en-US" altLang="zh-CN" dirty="0"/>
              <a:t>		j=j+1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C   </a:t>
            </a:r>
          </a:p>
          <a:p>
            <a:r>
              <a:rPr lang="en-US" altLang="zh-CN" dirty="0"/>
              <a:t>'''</a:t>
            </a:r>
          </a:p>
          <a:p>
            <a:r>
              <a:rPr lang="en-US" altLang="zh-CN" dirty="0"/>
              <a:t>a=[[9,13,5],</a:t>
            </a:r>
          </a:p>
          <a:p>
            <a:r>
              <a:rPr lang="en-US" altLang="zh-CN" dirty="0"/>
              <a:t>    [1,11,7],</a:t>
            </a:r>
          </a:p>
          <a:p>
            <a:r>
              <a:rPr lang="en-US" altLang="zh-CN" dirty="0"/>
              <a:t>    [3,9,2]]</a:t>
            </a:r>
          </a:p>
          <a:p>
            <a:r>
              <a:rPr lang="en-US" altLang="zh-CN" dirty="0"/>
              <a:t>b=[[1,3,5],</a:t>
            </a:r>
          </a:p>
          <a:p>
            <a:r>
              <a:rPr lang="en-US" altLang="zh-CN" dirty="0"/>
              <a:t>     [3,4,6],</a:t>
            </a:r>
          </a:p>
          <a:p>
            <a:r>
              <a:rPr lang="en-US" altLang="zh-CN" dirty="0"/>
              <a:t>      [5,6,2]]</a:t>
            </a:r>
          </a:p>
          <a:p>
            <a:endParaRPr lang="en-US" altLang="zh-CN" dirty="0"/>
          </a:p>
          <a:p>
            <a:r>
              <a:rPr lang="en-US" altLang="zh-CN" dirty="0"/>
              <a:t>c=[]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onerow</a:t>
            </a:r>
            <a:r>
              <a:rPr lang="en-US" altLang="zh-CN" dirty="0"/>
              <a:t>=[]</a:t>
            </a:r>
          </a:p>
          <a:p>
            <a:r>
              <a:rPr lang="en-US" altLang="zh-CN" dirty="0"/>
              <a:t>    for j in range(3):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tmp</a:t>
            </a:r>
            <a:r>
              <a:rPr lang="en-US" altLang="zh-CN" dirty="0"/>
              <a:t>=a[</a:t>
            </a:r>
            <a:r>
              <a:rPr lang="en-US" altLang="zh-CN" dirty="0" err="1"/>
              <a:t>i</a:t>
            </a:r>
            <a:r>
              <a:rPr lang="en-US" altLang="zh-CN" dirty="0"/>
              <a:t>][j]+b[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onerow.append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c.append</a:t>
            </a:r>
            <a:r>
              <a:rPr lang="en-US" altLang="zh-CN" dirty="0"/>
              <a:t>(</a:t>
            </a:r>
            <a:r>
              <a:rPr lang="en-US" altLang="zh-CN" dirty="0" err="1"/>
              <a:t>onerow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</a:t>
            </a:r>
          </a:p>
          <a:p>
            <a:r>
              <a:rPr lang="en-US" altLang="zh-CN" dirty="0"/>
              <a:t>    for j in range(3):</a:t>
            </a:r>
          </a:p>
          <a:p>
            <a:r>
              <a:rPr lang="en-US" altLang="zh-CN" dirty="0"/>
              <a:t>        print(c[</a:t>
            </a:r>
            <a:r>
              <a:rPr lang="en-US" altLang="zh-CN" dirty="0" err="1"/>
              <a:t>i</a:t>
            </a:r>
            <a:r>
              <a:rPr lang="en-US" altLang="zh-CN" dirty="0"/>
              <a:t>][j],end='\t')</a:t>
            </a:r>
          </a:p>
          <a:p>
            <a:r>
              <a:rPr lang="en-US" altLang="zh-CN" dirty="0"/>
              <a:t>    print()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66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n=3</a:t>
            </a:r>
          </a:p>
          <a:p>
            <a:r>
              <a:rPr lang="en-US" altLang="zh-CN" dirty="0"/>
              <a:t>row=[]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range(3):</a:t>
            </a:r>
          </a:p>
          <a:p>
            <a:r>
              <a:rPr lang="en-US" altLang="zh-CN" dirty="0"/>
              <a:t>    x=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输入元素每行</a:t>
            </a:r>
            <a:r>
              <a:rPr lang="en-US" altLang="zh-CN" dirty="0"/>
              <a:t>1</a:t>
            </a:r>
            <a:r>
              <a:rPr lang="zh-CN" altLang="en-US" dirty="0"/>
              <a:t>个 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row.append</a:t>
            </a:r>
            <a:r>
              <a:rPr lang="en-US" altLang="zh-CN" dirty="0"/>
              <a:t>(x)</a:t>
            </a:r>
          </a:p>
          <a:p>
            <a:r>
              <a:rPr lang="en-US" altLang="zh-CN" dirty="0"/>
              <a:t>print(row)</a:t>
            </a:r>
          </a:p>
          <a:p>
            <a:endParaRPr lang="en-US" altLang="zh-CN" dirty="0"/>
          </a:p>
          <a:p>
            <a:r>
              <a:rPr lang="en-US" altLang="zh-CN" dirty="0"/>
              <a:t>n=3</a:t>
            </a:r>
          </a:p>
          <a:p>
            <a:r>
              <a:rPr lang="en-US" altLang="zh-CN" dirty="0"/>
              <a:t>row=input('</a:t>
            </a:r>
            <a:r>
              <a:rPr lang="zh-CN" altLang="en-US" dirty="0"/>
              <a:t>输入一行元素，用空格隔开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row=</a:t>
            </a:r>
            <a:r>
              <a:rPr lang="en-US" altLang="zh-CN" dirty="0" err="1"/>
              <a:t>row.split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(row)):</a:t>
            </a:r>
          </a:p>
          <a:p>
            <a:r>
              <a:rPr lang="en-US" altLang="zh-CN" dirty="0"/>
              <a:t>    row[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int</a:t>
            </a:r>
            <a:r>
              <a:rPr lang="en-US" altLang="zh-CN" dirty="0"/>
              <a:t>(row[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print(row)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n=3</a:t>
            </a:r>
          </a:p>
          <a:p>
            <a:r>
              <a:rPr lang="en-US" altLang="zh-CN" dirty="0"/>
              <a:t>row=input('</a:t>
            </a:r>
            <a:r>
              <a:rPr lang="zh-CN" altLang="en-US" dirty="0"/>
              <a:t>输入一行元素，用空格隔开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row=</a:t>
            </a:r>
            <a:r>
              <a:rPr lang="en-US" altLang="zh-CN" dirty="0" err="1"/>
              <a:t>row.split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row=[</a:t>
            </a:r>
            <a:r>
              <a:rPr lang="en-US" altLang="zh-CN" dirty="0" err="1"/>
              <a:t>int</a:t>
            </a:r>
            <a:r>
              <a:rPr lang="en-US" altLang="zh-CN" dirty="0"/>
              <a:t>(x) for x in row] #</a:t>
            </a:r>
            <a:r>
              <a:rPr lang="zh-CN" altLang="en-US" dirty="0"/>
              <a:t>列表推导式</a:t>
            </a:r>
          </a:p>
          <a:p>
            <a:r>
              <a:rPr lang="en-US" altLang="zh-CN" dirty="0"/>
              <a:t>print(row)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53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6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30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59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56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#</a:t>
            </a:r>
            <a:r>
              <a:rPr lang="zh-CN" altLang="en-US" dirty="0">
                <a:ea typeface="宋体" charset="-122"/>
              </a:rPr>
              <a:t>求输入的数据的和，直到输入</a:t>
            </a:r>
            <a:r>
              <a:rPr lang="en-US" altLang="zh-CN" dirty="0">
                <a:ea typeface="宋体" charset="-122"/>
              </a:rPr>
              <a:t>end</a:t>
            </a:r>
          </a:p>
          <a:p>
            <a:r>
              <a:rPr lang="en-US" altLang="zh-CN" dirty="0">
                <a:ea typeface="宋体" charset="-122"/>
              </a:rPr>
              <a:t>sum=0</a:t>
            </a:r>
          </a:p>
          <a:p>
            <a:r>
              <a:rPr lang="en-US" altLang="zh-CN" dirty="0">
                <a:ea typeface="宋体" charset="-122"/>
              </a:rPr>
              <a:t>while(True):</a:t>
            </a:r>
          </a:p>
          <a:p>
            <a:r>
              <a:rPr lang="en-US" altLang="zh-CN" dirty="0">
                <a:ea typeface="宋体" charset="-122"/>
              </a:rPr>
              <a:t>    s=input("</a:t>
            </a:r>
            <a:r>
              <a:rPr lang="zh-CN" altLang="en-US" dirty="0">
                <a:ea typeface="宋体" charset="-122"/>
              </a:rPr>
              <a:t>请输入</a:t>
            </a:r>
            <a:r>
              <a:rPr lang="en-US" altLang="zh-CN" dirty="0">
                <a:ea typeface="宋体" charset="-122"/>
              </a:rPr>
              <a:t>:")</a:t>
            </a:r>
          </a:p>
          <a:p>
            <a:r>
              <a:rPr lang="en-US" altLang="zh-CN" dirty="0">
                <a:ea typeface="宋体" charset="-122"/>
              </a:rPr>
              <a:t>    if s=="end":</a:t>
            </a:r>
          </a:p>
          <a:p>
            <a:r>
              <a:rPr lang="en-US" altLang="zh-CN" dirty="0">
                <a:ea typeface="宋体" charset="-122"/>
              </a:rPr>
              <a:t>        break</a:t>
            </a:r>
          </a:p>
          <a:p>
            <a:r>
              <a:rPr lang="en-US" altLang="zh-CN" dirty="0">
                <a:ea typeface="宋体" charset="-122"/>
              </a:rPr>
              <a:t>    a=</a:t>
            </a:r>
            <a:r>
              <a:rPr lang="en-US" altLang="zh-CN" dirty="0" err="1">
                <a:ea typeface="宋体" charset="-122"/>
              </a:rPr>
              <a:t>eval</a:t>
            </a:r>
            <a:r>
              <a:rPr lang="en-US" altLang="zh-CN" dirty="0">
                <a:ea typeface="宋体" charset="-122"/>
              </a:rPr>
              <a:t>(s)</a:t>
            </a:r>
          </a:p>
          <a:p>
            <a:r>
              <a:rPr lang="en-US" altLang="zh-CN" dirty="0">
                <a:ea typeface="宋体" charset="-122"/>
              </a:rPr>
              <a:t>    sum=</a:t>
            </a:r>
            <a:r>
              <a:rPr lang="en-US" altLang="zh-CN" dirty="0" err="1">
                <a:ea typeface="宋体" charset="-122"/>
              </a:rPr>
              <a:t>sum+a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print(sum)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194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49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0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668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93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962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5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64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794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10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77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13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0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561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355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6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1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808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980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30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10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7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73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49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8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5E03-2036-4CD9-9F4B-EF3A6DD7F537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F2996-DA4E-4FB2-A490-8243D4649BB7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581A8-5760-4939-9A0A-88ADD1915FF5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0E51-5A99-4FE2-AF7F-0A05B2FD5D5C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167-174F-4BC9-9B09-F3BCEC85FF47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F3D3-5A6E-4883-BA63-4FDCC7774966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6CCB-EB56-4F6B-9523-5A8DB40E7A4B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C8E8-0100-4929-9476-6B3B2E737C3A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4485-3997-488F-8C9D-0C6B75AAE552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9015-F421-4E48-A0B0-524D4F20DF85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23867" y="6345767"/>
            <a:ext cx="2743200" cy="365125"/>
          </a:xfrm>
        </p:spPr>
        <p:txBody>
          <a:bodyPr/>
          <a:lstStyle/>
          <a:p>
            <a:fld id="{3D9E4869-C96C-4069-8FA8-13B662E81823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4933" y="6335184"/>
            <a:ext cx="2743200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653B-3538-4C2A-841E-326F1923E605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59EF-6247-495B-82EA-DCB2054EC330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C998-8780-474C-AC2B-0341BC0676F1}" type="datetime1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12.gif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1.wmf"/><Relationship Id="rId2" Type="http://schemas.openxmlformats.org/officeDocument/2006/relationships/tags" Target="../tags/tag2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png"/><Relationship Id="rId10" Type="http://schemas.openxmlformats.org/officeDocument/2006/relationships/image" Target="../media/image20.wmf"/><Relationship Id="rId4" Type="http://schemas.openxmlformats.org/officeDocument/2006/relationships/notesSlide" Target="../notesSlides/notesSlide26.xml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7.bin"/><Relationship Id="rId2" Type="http://schemas.openxmlformats.org/officeDocument/2006/relationships/tags" Target="../tags/tag4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8.xml"/><Relationship Id="rId9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大学计算机基础</a:t>
            </a: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III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张伟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计算机教学实验中心</a:t>
            </a: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2021.9.10</a:t>
            </a: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4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29"/>
    </mc:Choice>
    <mc:Fallback xmlns="">
      <p:transition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for</a:t>
              </a:r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00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3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 for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11</a:t>
            </a:fld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32040" y="906262"/>
            <a:ext cx="4114800" cy="262347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循环实现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 dirty="0" err="1"/>
              <a:t>i</a:t>
            </a:r>
            <a:r>
              <a:rPr lang="en-US" altLang="zh-CN" sz="2600" b="1" dirty="0"/>
              <a:t>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 dirty="0"/>
              <a:t>for 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  in range(0,3,1):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b="1" dirty="0"/>
              <a:t>    print("</a:t>
            </a:r>
            <a:r>
              <a:rPr lang="zh-CN" altLang="en-US" sz="2600" b="1" dirty="0"/>
              <a:t>循环体要缩进</a:t>
            </a:r>
            <a:r>
              <a:rPr lang="en-US" altLang="zh-CN" sz="2600" b="1" dirty="0"/>
              <a:t>")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32040" y="3754734"/>
            <a:ext cx="4114800" cy="23762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CC"/>
                </a:solidFill>
              </a:rPr>
              <a:t>显示</a:t>
            </a:r>
            <a:r>
              <a:rPr lang="en-US" altLang="zh-CN" dirty="0">
                <a:solidFill>
                  <a:srgbClr val="0000CC"/>
                </a:solidFill>
              </a:rPr>
              <a:t>1-n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for</a:t>
            </a:r>
            <a:r>
              <a:rPr lang="zh-CN" altLang="en-US" dirty="0">
                <a:solidFill>
                  <a:srgbClr val="0000CC"/>
                </a:solidFill>
              </a:rPr>
              <a:t>循环实现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输入</a:t>
            </a:r>
            <a:r>
              <a:rPr lang="en-US" altLang="zh-CN" dirty="0"/>
              <a:t>n '))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for  </a:t>
            </a:r>
            <a:r>
              <a:rPr lang="en-US" altLang="zh-CN" dirty="0" err="1"/>
              <a:t>i</a:t>
            </a:r>
            <a:r>
              <a:rPr lang="en-US" altLang="zh-CN" dirty="0"/>
              <a:t>  in range(0,n,1):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    print(i+1)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588184" y="904757"/>
            <a:ext cx="4307656" cy="32403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3  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 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aseline="30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en-US" altLang="zh-CN" baseline="30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+....+n</a:t>
            </a:r>
            <a:r>
              <a:rPr lang="en-US" altLang="zh-CN" baseline="30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循环实现</a:t>
            </a:r>
            <a:endParaRPr lang="en-US" altLang="zh-CN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/>
              <a:t>n=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(input('input n:'))</a:t>
            </a:r>
          </a:p>
          <a:p>
            <a:pPr marL="0" indent="0">
              <a:buNone/>
            </a:pPr>
            <a:r>
              <a:rPr lang="en-US" altLang="zh-CN" sz="2400" dirty="0" err="1"/>
              <a:t>mysum</a:t>
            </a:r>
            <a:r>
              <a:rPr lang="en-US" altLang="zh-CN" sz="2400" dirty="0"/>
              <a:t>=0</a:t>
            </a:r>
          </a:p>
          <a:p>
            <a:pPr marL="0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=0</a:t>
            </a:r>
          </a:p>
          <a:p>
            <a:pPr marL="0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range(0,n,1):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mysum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mysum</a:t>
            </a:r>
            <a:r>
              <a:rPr lang="en-US" altLang="zh-CN" sz="2400" dirty="0"/>
              <a:t>+(i+1)*(i+1)</a:t>
            </a:r>
          </a:p>
          <a:p>
            <a:pPr marL="0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mysum</a:t>
            </a:r>
            <a:r>
              <a:rPr lang="en-US" altLang="zh-CN" sz="2400" dirty="0"/>
              <a:t>)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588184" y="4304862"/>
            <a:ext cx="4307656" cy="23762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range</a:t>
            </a:r>
            <a:r>
              <a:rPr lang="zh-CN" altLang="en-US" sz="2400" dirty="0"/>
              <a:t>的一般格式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for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 in </a:t>
            </a:r>
            <a:r>
              <a:rPr lang="en-US" altLang="zh-CN" sz="2400" dirty="0" err="1">
                <a:solidFill>
                  <a:srgbClr val="0000CC"/>
                </a:solidFill>
              </a:rPr>
              <a:t>ragne</a:t>
            </a:r>
            <a:r>
              <a:rPr lang="en-US" altLang="zh-CN" sz="2400" dirty="0">
                <a:solidFill>
                  <a:srgbClr val="0000CC"/>
                </a:solidFill>
              </a:rPr>
              <a:t> (</a:t>
            </a:r>
            <a:r>
              <a:rPr lang="en-US" altLang="zh-CN" sz="2400" dirty="0" err="1">
                <a:solidFill>
                  <a:srgbClr val="0000CC"/>
                </a:solidFill>
              </a:rPr>
              <a:t>begin,end,step</a:t>
            </a:r>
            <a:r>
              <a:rPr lang="en-US" altLang="zh-CN" sz="2400" dirty="0">
                <a:solidFill>
                  <a:srgbClr val="0000CC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</a:t>
            </a:r>
            <a:r>
              <a:rPr lang="zh-CN" altLang="en-US" sz="2400" dirty="0">
                <a:solidFill>
                  <a:srgbClr val="0000CC"/>
                </a:solidFill>
              </a:rPr>
              <a:t>循环体  </a:t>
            </a:r>
            <a:r>
              <a:rPr lang="en-US" altLang="zh-CN" sz="2400" dirty="0">
                <a:solidFill>
                  <a:srgbClr val="0000CC"/>
                </a:solidFill>
              </a:rPr>
              <a:t>#</a:t>
            </a:r>
            <a:r>
              <a:rPr lang="zh-CN" altLang="en-US" sz="2400" dirty="0">
                <a:solidFill>
                  <a:srgbClr val="0000CC"/>
                </a:solidFill>
              </a:rPr>
              <a:t>缩进对齐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step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默认为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begin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默认为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end-1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结束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65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8" grpId="0" build="p" animBg="1"/>
      <p:bldP spid="19" grpId="0" build="p" animBg="1"/>
      <p:bldP spid="2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36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 for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279191" y="906263"/>
            <a:ext cx="5018023" cy="15216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en-US" altLang="zh-CN" sz="2600" b="1" dirty="0">
                <a:solidFill>
                  <a:srgbClr val="0000CC"/>
                </a:solidFill>
              </a:rPr>
              <a:t>Range</a:t>
            </a:r>
            <a:r>
              <a:rPr lang="zh-CN" altLang="en-US" sz="2600" b="1" dirty="0">
                <a:solidFill>
                  <a:srgbClr val="0000CC"/>
                </a:solidFill>
              </a:rPr>
              <a:t>中的选项</a:t>
            </a:r>
            <a:endParaRPr lang="en-US" altLang="zh-CN" sz="2600" b="1" dirty="0">
              <a:solidFill>
                <a:srgbClr val="0000CC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600" b="1" dirty="0"/>
              <a:t>for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 in range(begin, end+1 , step ) :  </a:t>
            </a:r>
          </a:p>
          <a:p>
            <a:pPr marL="457200" lvl="1" indent="0">
              <a:buNone/>
              <a:defRPr/>
            </a:pPr>
            <a:r>
              <a:rPr lang="en-US" altLang="zh-CN" sz="2600" b="1" dirty="0"/>
              <a:t>  &lt;</a:t>
            </a:r>
            <a:r>
              <a:rPr lang="zh-CN" altLang="en-US" sz="2600" b="1" dirty="0"/>
              <a:t>循环体</a:t>
            </a:r>
            <a:r>
              <a:rPr lang="en-US" altLang="zh-CN" sz="2600" b="1" dirty="0"/>
              <a:t>&gt;     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279190" y="2511973"/>
            <a:ext cx="5018023" cy="404470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循环区间是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begin,end</a:t>
            </a:r>
            <a:r>
              <a:rPr lang="en-US" altLang="zh-CN" sz="2400" dirty="0">
                <a:solidFill>
                  <a:srgbClr val="FF0000"/>
                </a:solidFill>
              </a:rPr>
              <a:t>), </a:t>
            </a:r>
            <a:r>
              <a:rPr lang="zh-CN" altLang="en-US" sz="2400" dirty="0">
                <a:solidFill>
                  <a:srgbClr val="FF0000"/>
                </a:solidFill>
              </a:rPr>
              <a:t>不包含终止值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for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in range(1, 10 , 1) :    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# </a:t>
            </a:r>
            <a:r>
              <a:rPr lang="zh-CN" altLang="en-US" sz="2400" dirty="0">
                <a:solidFill>
                  <a:srgbClr val="FF0000"/>
                </a:solidFill>
              </a:rPr>
              <a:t>循环</a:t>
            </a:r>
            <a:r>
              <a:rPr lang="en-US" altLang="zh-CN" sz="2400" dirty="0">
                <a:solidFill>
                  <a:srgbClr val="FF0000"/>
                </a:solidFill>
              </a:rPr>
              <a:t>9</a:t>
            </a:r>
            <a:r>
              <a:rPr lang="zh-CN" altLang="en-US" sz="2400" dirty="0">
                <a:solidFill>
                  <a:srgbClr val="FF0000"/>
                </a:solidFill>
              </a:rPr>
              <a:t>次，依次是</a:t>
            </a:r>
            <a:r>
              <a:rPr lang="en-US" altLang="zh-CN" sz="2400" dirty="0">
                <a:solidFill>
                  <a:srgbClr val="FF0000"/>
                </a:solidFill>
              </a:rPr>
              <a:t>1~9</a:t>
            </a:r>
          </a:p>
          <a:p>
            <a:pPr marL="0" indent="0">
              <a:buNone/>
              <a:defRPr/>
            </a:pPr>
            <a:endParaRPr lang="en-US" altLang="zh-CN" sz="1700" dirty="0"/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省略</a:t>
            </a:r>
            <a:r>
              <a:rPr lang="en-US" altLang="zh-CN" sz="2400" dirty="0">
                <a:solidFill>
                  <a:srgbClr val="00B050"/>
                </a:solidFill>
              </a:rPr>
              <a:t>begin</a:t>
            </a:r>
            <a:r>
              <a:rPr lang="zh-CN" altLang="en-US" sz="2400" dirty="0">
                <a:solidFill>
                  <a:srgbClr val="00B050"/>
                </a:solidFill>
              </a:rPr>
              <a:t>，默认是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in range(10 ) :  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#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zh-CN" altLang="en-US" sz="2400" dirty="0">
                <a:solidFill>
                  <a:srgbClr val="00B050"/>
                </a:solidFill>
              </a:rPr>
              <a:t>范围是</a:t>
            </a:r>
            <a:r>
              <a:rPr lang="en-US" altLang="zh-CN" sz="2400" dirty="0">
                <a:solidFill>
                  <a:srgbClr val="00B050"/>
                </a:solidFill>
              </a:rPr>
              <a:t>0~9</a:t>
            </a:r>
            <a:r>
              <a:rPr lang="zh-CN" altLang="en-US" sz="2400" dirty="0">
                <a:solidFill>
                  <a:srgbClr val="00B050"/>
                </a:solidFill>
              </a:rPr>
              <a:t>共</a:t>
            </a:r>
            <a:r>
              <a:rPr lang="en-US" altLang="zh-CN" sz="2400" dirty="0">
                <a:solidFill>
                  <a:srgbClr val="00B050"/>
                </a:solidFill>
              </a:rPr>
              <a:t>10</a:t>
            </a:r>
            <a:r>
              <a:rPr lang="zh-CN" altLang="en-US" sz="2400" dirty="0">
                <a:solidFill>
                  <a:srgbClr val="00B050"/>
                </a:solidFill>
              </a:rPr>
              <a:t>次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endParaRPr lang="en-US" altLang="zh-CN" sz="1700" dirty="0"/>
          </a:p>
          <a:p>
            <a:pPr marL="0" indent="0">
              <a:buNone/>
              <a:defRPr/>
            </a:pPr>
            <a:endParaRPr lang="zh-CN" altLang="en-US" sz="800" dirty="0"/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省略增量</a:t>
            </a:r>
            <a:r>
              <a:rPr lang="en-US" altLang="zh-CN" sz="2400" dirty="0">
                <a:solidFill>
                  <a:srgbClr val="FF0000"/>
                </a:solidFill>
              </a:rPr>
              <a:t>step </a:t>
            </a:r>
            <a:r>
              <a:rPr lang="zh-CN" altLang="en-US" sz="2400" dirty="0">
                <a:solidFill>
                  <a:srgbClr val="FF0000"/>
                </a:solidFill>
              </a:rPr>
              <a:t>，默认是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for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 in range(1, 10 ) :</a:t>
            </a:r>
          </a:p>
          <a:p>
            <a:pPr marL="0" indent="0">
              <a:buNone/>
              <a:defRPr/>
            </a:pPr>
            <a:endParaRPr lang="en-US" altLang="zh-CN" sz="1700" dirty="0"/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B050"/>
                </a:solidFill>
              </a:rPr>
              <a:t>增量可以是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rgbClr val="00B050"/>
                </a:solidFill>
              </a:rPr>
              <a:t>、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rgbClr val="00B050"/>
                </a:solidFill>
              </a:rPr>
              <a:t>或 </a:t>
            </a:r>
            <a:r>
              <a:rPr lang="en-US" altLang="zh-CN" sz="2400" dirty="0">
                <a:solidFill>
                  <a:srgbClr val="00B050"/>
                </a:solidFill>
              </a:rPr>
              <a:t>-1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for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in range(10,0,-1):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5380770" y="901890"/>
            <a:ext cx="3080061" cy="53811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range(1,10,1):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end =' ')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j in range(1,10,2):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print(j, end=' ')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k in range(1,5):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print(k, end=' ')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</a:p>
          <a:p>
            <a:pPr marL="0" lvl="1" indent="0">
              <a:buClr>
                <a:srgbClr val="FF0000"/>
              </a:buClr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range(5):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end=' ')    </a:t>
            </a:r>
          </a:p>
          <a:p>
            <a:pPr marL="0" lvl="1" indent="0">
              <a:buClr>
                <a:srgbClr val="FF0000"/>
              </a:buCl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1" indent="0">
              <a:buClr>
                <a:srgbClr val="FF0000"/>
              </a:buClr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840CB-0483-475A-AD1F-42E12499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64387" y="901890"/>
            <a:ext cx="3532506" cy="210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71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8" grpId="0" build="p" animBg="1"/>
      <p:bldP spid="21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39" y="41494"/>
            <a:ext cx="734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3.2 for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循环的更一般的格式是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13</a:t>
            </a:fld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110480" y="902310"/>
            <a:ext cx="7081520" cy="547901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有列表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[20,19,9,7,8,18],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显示列表元素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程序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= [20,19,9,7,8,18]</a:t>
            </a: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0000CC"/>
                </a:solidFill>
              </a:rPr>
              <a:t>for x in  </a:t>
            </a: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print(x, end=',')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= [20,19,9,7,8,18]</a:t>
            </a: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0000CC"/>
                </a:solidFill>
              </a:rPr>
              <a:t>n=</a:t>
            </a:r>
            <a:r>
              <a:rPr lang="en-US" altLang="zh-CN" sz="2800" b="1" dirty="0" err="1">
                <a:solidFill>
                  <a:srgbClr val="0000CC"/>
                </a:solidFill>
              </a:rPr>
              <a:t>len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)</a:t>
            </a: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0000CC"/>
                </a:solidFill>
              </a:rPr>
              <a:t>for </a:t>
            </a:r>
            <a:r>
              <a:rPr lang="en-US" altLang="zh-CN" sz="2800" b="1" dirty="0" err="1">
                <a:solidFill>
                  <a:srgbClr val="0000CC"/>
                </a:solidFill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</a:rPr>
              <a:t> in  range(</a:t>
            </a:r>
            <a:r>
              <a:rPr lang="en-US" altLang="zh-CN" sz="2800" b="1" dirty="0">
                <a:solidFill>
                  <a:srgbClr val="FF0000"/>
                </a:solidFill>
              </a:rPr>
              <a:t>n-1</a:t>
            </a:r>
            <a:r>
              <a:rPr lang="en-US" altLang="zh-CN" sz="2800" b="1" dirty="0">
                <a:solidFill>
                  <a:srgbClr val="0000CC"/>
                </a:solidFill>
              </a:rPr>
              <a:t>) : </a:t>
            </a: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0000CC"/>
                </a:solidFill>
              </a:rPr>
              <a:t>    print(</a:t>
            </a: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[</a:t>
            </a:r>
            <a:r>
              <a:rPr lang="en-US" altLang="zh-CN" sz="2800" b="1" dirty="0" err="1">
                <a:solidFill>
                  <a:srgbClr val="0000CC"/>
                </a:solidFill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</a:rPr>
              <a:t>], end=',')</a:t>
            </a:r>
          </a:p>
          <a:p>
            <a:pPr marL="342900" lvl="0" indent="-342900"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rgbClr val="0000CC"/>
                </a:solidFill>
              </a:rPr>
              <a:t>print(</a:t>
            </a:r>
            <a:r>
              <a:rPr lang="en-US" altLang="zh-CN" sz="2800" b="1" dirty="0" err="1">
                <a:solidFill>
                  <a:srgbClr val="0000CC"/>
                </a:solidFill>
              </a:rPr>
              <a:t>mylist</a:t>
            </a:r>
            <a:r>
              <a:rPr lang="en-US" altLang="zh-CN" sz="2800" b="1" dirty="0">
                <a:solidFill>
                  <a:srgbClr val="0000CC"/>
                </a:solidFill>
              </a:rPr>
              <a:t>[n-1])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274320" y="891267"/>
            <a:ext cx="4626989" cy="54900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变量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in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可迭代对象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循环体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可迭代对象</a:t>
            </a:r>
            <a:r>
              <a:rPr lang="zh-CN" altLang="en-US" noProof="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有：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range(n)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字符串，列表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竖着显示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'XJTU'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的每个字符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x in  'XJTU':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print(x)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依次取可迭代对象中的元素执行循环体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09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80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：在列表元素中，求和找最大值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14</a:t>
            </a:fld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14500" y="854401"/>
            <a:ext cx="5533900" cy="535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有列表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 [20,19,9,7,8,18],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tabLst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求列表元素的和。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表示和，初始为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，逐项相加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mysum+mylist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],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=0,1,2,...,n-1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 [20,19,9,7,8,18]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x in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+=x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print(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410960" y="855882"/>
            <a:ext cx="5659120" cy="600211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有列表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= [20,19,9,7,8,18],</a:t>
            </a:r>
          </a:p>
          <a:p>
            <a:pPr>
              <a:buClr>
                <a:srgbClr val="FF0000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求列表元素的最大值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分析</a:t>
            </a:r>
            <a:endParaRPr lang="en-US" altLang="zh-CN" sz="11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mymax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表示当前最大值，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初始为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[0]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以后逐个和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],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=2,3,...n-1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比较，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比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mymax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大的就修改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mymax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程序：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endParaRPr lang="en-US" altLang="zh-CN" sz="11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defRPr/>
            </a:pP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= [20,19,9,7,8,18] </a:t>
            </a:r>
          </a:p>
          <a:p>
            <a:pPr marL="342900" indent="-342900">
              <a:buClr>
                <a:srgbClr val="FF0000"/>
              </a:buClr>
              <a:buSzPct val="80000"/>
              <a:defRPr/>
            </a:pP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mymax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[0]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in range(1,len(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)):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   if 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]&gt;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mymax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: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mymax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]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print(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mymax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mylist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为空列表，怎么办？</a:t>
            </a:r>
            <a:endParaRPr lang="zh-CN" altLang="en-US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99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的比较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15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14500" y="664107"/>
            <a:ext cx="11335260" cy="307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可以相互替代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以次数为循环条件的，常用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以整数区间为循环条件的，常用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对可迭代对象的元素逐个处理的，常用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其它以一般条件作为循环依据的，用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求下列式子的和，直到最后一项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1/((n+1)(n+4))&lt;=1.e-10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时停止。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790768"/>
              </p:ext>
            </p:extLst>
          </p:nvPr>
        </p:nvGraphicFramePr>
        <p:xfrm>
          <a:off x="2163898" y="3693201"/>
          <a:ext cx="4783996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公式" r:id="rId7" imgW="2120900" imgH="419100" progId="Equation.3">
                  <p:embed/>
                </p:oleObj>
              </mc:Choice>
              <mc:Fallback>
                <p:oleObj name="公式" r:id="rId7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898" y="3693201"/>
                        <a:ext cx="4783996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/>
          <p:cNvSpPr txBox="1">
            <a:spLocks/>
          </p:cNvSpPr>
          <p:nvPr/>
        </p:nvSpPr>
        <p:spPr>
          <a:xfrm>
            <a:off x="2163898" y="4749155"/>
            <a:ext cx="7500990" cy="17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求和，求积的一般做法：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sz="2400" b="1" dirty="0"/>
              <a:t>①用某个变量，如</a:t>
            </a:r>
            <a:r>
              <a:rPr lang="en-US" altLang="zh-CN" sz="2400" b="1" dirty="0" err="1"/>
              <a:t>mysum</a:t>
            </a:r>
            <a:r>
              <a:rPr lang="zh-CN" altLang="en-US" sz="2400" b="1" dirty="0"/>
              <a:t>表示和或既得初始值</a:t>
            </a:r>
            <a:endParaRPr lang="en-US" altLang="zh-CN" sz="2400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sz="2400" b="1" dirty="0"/>
              <a:t>②计算通项</a:t>
            </a:r>
            <a:endParaRPr lang="en-US" altLang="zh-CN" sz="2400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sz="2400" b="1" dirty="0"/>
              <a:t>③然后逐项加或逐项乘通项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963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941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：求下列式子的和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16</a:t>
            </a:fld>
            <a:endParaRPr lang="zh-CN" altLang="en-US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96654"/>
              </p:ext>
            </p:extLst>
          </p:nvPr>
        </p:nvGraphicFramePr>
        <p:xfrm>
          <a:off x="4867382" y="20154"/>
          <a:ext cx="4967498" cy="55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7" imgW="2120900" imgH="419100" progId="Equation.3">
                  <p:embed/>
                </p:oleObj>
              </mc:Choice>
              <mc:Fallback>
                <p:oleObj name="公式" r:id="rId7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82" y="20154"/>
                        <a:ext cx="4967498" cy="554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>
          <a:xfrm>
            <a:off x="714500" y="967785"/>
            <a:ext cx="4558539" cy="5367399"/>
          </a:xfrm>
          <a:prstGeom prst="rect">
            <a:avLst/>
          </a:prstGeom>
          <a:ln>
            <a:solidFill>
              <a:srgbClr val="00B0F0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算法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=0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n=1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u=1/(n+1)/(n+4)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u&gt;1.0E-10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mysum+u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n=n+1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u=1/(n+1)/(n+4)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mysum+u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mysum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5796279" y="967786"/>
            <a:ext cx="4291535" cy="536739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  <a:ea typeface="黑体" pitchFamily="49" charset="-122"/>
              </a:rPr>
              <a:t>程序：</a:t>
            </a:r>
            <a:endParaRPr lang="pt-BR" altLang="zh-CN" sz="3200" b="1" dirty="0">
              <a:solidFill>
                <a:srgbClr val="0000CC"/>
              </a:solidFill>
              <a:ea typeface="黑体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sumu=0     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n=1        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u=1/((n+1)*(n+4))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while (u&gt;1.0E-10):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     sumu=sumu+u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     n=n+1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     u=1/((n+1)*(n+4))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sumu=sumu+u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3200" b="1" dirty="0">
                <a:solidFill>
                  <a:srgbClr val="0000CC"/>
                </a:solidFill>
                <a:ea typeface="黑体" pitchFamily="49" charset="-122"/>
              </a:rPr>
              <a:t>print(sumu) </a:t>
            </a:r>
            <a:endParaRPr lang="zh-CN" altLang="en-US" sz="3200" b="1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66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941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：求下列式子的和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17</a:t>
            </a:fld>
            <a:endParaRPr lang="zh-CN" altLang="en-US" dirty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996654"/>
              </p:ext>
            </p:extLst>
          </p:nvPr>
        </p:nvGraphicFramePr>
        <p:xfrm>
          <a:off x="4867382" y="20154"/>
          <a:ext cx="4967498" cy="554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7" imgW="2120900" imgH="419100" progId="Equation.3">
                  <p:embed/>
                </p:oleObj>
              </mc:Choice>
              <mc:Fallback>
                <p:oleObj name="公式" r:id="rId7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382" y="20154"/>
                        <a:ext cx="4967498" cy="5547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714501" y="974231"/>
            <a:ext cx="4724274" cy="4929222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程序（</a:t>
            </a:r>
            <a:r>
              <a:rPr lang="en-US" altLang="zh-CN" sz="2800" b="1" dirty="0">
                <a:solidFill>
                  <a:srgbClr val="FF0000"/>
                </a:solidFill>
                <a:ea typeface="黑体" pitchFamily="49" charset="-122"/>
              </a:rPr>
              <a:t>while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实现）：</a:t>
            </a:r>
            <a:endParaRPr lang="pt-BR" altLang="zh-CN" sz="2800" b="1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sumu=0     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n=1        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u=1/((n+1)*(n+4))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while (u&gt;1.0E-10):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     sumu=sumu+u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     n=n+1     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     u=1/((n+1)*(n+4))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sumu=sumu+u   </a:t>
            </a:r>
          </a:p>
          <a:p>
            <a:pPr>
              <a:buClr>
                <a:srgbClr val="4F81BD"/>
              </a:buClr>
              <a:buSzPct val="65000"/>
              <a:buFont typeface="Wingdings" pitchFamily="2" charset="2"/>
              <a:buNone/>
            </a:pPr>
            <a:r>
              <a:rPr lang="pt-BR" altLang="zh-CN" sz="2800" b="1" dirty="0">
                <a:solidFill>
                  <a:srgbClr val="0000CC"/>
                </a:solidFill>
                <a:ea typeface="黑体" pitchFamily="49" charset="-122"/>
              </a:rPr>
              <a:t>print(sumu) </a:t>
            </a:r>
            <a:endParaRPr lang="zh-CN" altLang="en-US" sz="2800" b="1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130437" y="957949"/>
            <a:ext cx="5693701" cy="492922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程序（</a:t>
            </a:r>
            <a:r>
              <a:rPr lang="en-US" altLang="zh-CN" dirty="0">
                <a:solidFill>
                  <a:srgbClr val="FF0000"/>
                </a:solidFill>
                <a:ea typeface="黑体" pitchFamily="49" charset="-122"/>
              </a:rPr>
              <a:t>for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实现）：</a:t>
            </a:r>
            <a:endParaRPr lang="pt-BR" altLang="zh-CN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sumu=0             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n=1                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u=1/((n+1)*(n+4))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FF0000"/>
                </a:solidFill>
                <a:ea typeface="黑体" pitchFamily="49" charset="-122"/>
              </a:rPr>
              <a:t>N=10**10       </a:t>
            </a:r>
            <a:r>
              <a:rPr lang="en-US" altLang="zh-CN" dirty="0">
                <a:solidFill>
                  <a:srgbClr val="FF0000"/>
                </a:solidFill>
                <a:ea typeface="黑体" pitchFamily="49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</a:rPr>
              <a:t>设很大的循环次数</a:t>
            </a:r>
            <a:endParaRPr lang="pt-BR" altLang="zh-CN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for i in range(N): 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     sumu=sumu+u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FF0000"/>
                </a:solidFill>
                <a:ea typeface="黑体" pitchFamily="49" charset="-122"/>
              </a:rPr>
              <a:t>     if u&lt;1e-10: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FF0000"/>
                </a:solidFill>
                <a:ea typeface="黑体" pitchFamily="49" charset="-122"/>
              </a:rPr>
              <a:t>         break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     n=n+1        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     u=1/((n+1)*(n+4))</a:t>
            </a:r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BR" altLang="zh-CN" dirty="0">
                <a:solidFill>
                  <a:srgbClr val="0000CC"/>
                </a:solidFill>
                <a:ea typeface="黑体" pitchFamily="49" charset="-122"/>
              </a:rPr>
              <a:t>print(i,sumu)  </a:t>
            </a:r>
            <a:endParaRPr lang="zh-CN" altLang="en-US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421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80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：小学加法练习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18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4501" y="837520"/>
            <a:ext cx="5276724" cy="528641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为小学生出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以内的加法练习题，用户输入答案，最后计算得分。用答案错误的，给出正确答案。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出题，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random.randint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(0,100)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道，用循环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正确数量，用变量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correct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每次循环，出一道题，让用户输入答案，判断是否正确并做记录，然后再出下一道题。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6228" y="837520"/>
            <a:ext cx="4170322" cy="530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80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：小学加法练习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19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00034" y="1071546"/>
            <a:ext cx="4548216" cy="50816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算法：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correct=0</a:t>
            </a:r>
          </a:p>
          <a:p>
            <a:pPr marL="342900" indent="-342900">
              <a:buClr>
                <a:srgbClr val="FF0000"/>
              </a:buClr>
              <a:buSzPct val="80000"/>
              <a:defRPr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=1,2,...,10</a:t>
            </a:r>
          </a:p>
          <a:p>
            <a:pPr marL="342900" indent="-342900">
              <a:buClr>
                <a:srgbClr val="FF0000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随机产生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以内整数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随机产生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100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以内整数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c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a&gt;c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b=c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c=a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c=c-b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否则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 b=c-a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显示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a+b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=?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用户输入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userc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如果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userc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=c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   correct+=1</a:t>
            </a: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否则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                 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显示正确答案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显示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正确数为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:"correct</a:t>
            </a:r>
            <a:endParaRPr lang="zh-CN" altLang="en-US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4501" y="1714488"/>
            <a:ext cx="5106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5438775" y="1094097"/>
            <a:ext cx="4186238" cy="4286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7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840102" y="2331020"/>
            <a:ext cx="10707690" cy="119269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五、</a:t>
            </a:r>
            <a:r>
              <a:rPr lang="en-US" altLang="zh-CN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Python</a:t>
            </a:r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循环程序设计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0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952239" y="2476500"/>
            <a:ext cx="6178049" cy="1897892"/>
            <a:chOff x="5952239" y="2476500"/>
            <a:chExt cx="6178049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092318" y="336421"/>
              <a:ext cx="1897892" cy="6178049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218312" y="2959525"/>
              <a:ext cx="5821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冒泡排序，查找，矩阵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0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4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冒泡排序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21</a:t>
            </a:fld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14500" y="720501"/>
            <a:ext cx="11229850" cy="5537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排序：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序列按某种规则有序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[20,19,9,7,8,18]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，按整数的大小排，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[7,8,9,18,19,20]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冒泡排序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是一种简单排序算法，它依次比较相邻两个元素，如果它们逆序就交换它们的顺序，从头到尾两两这样比较一轮叫做一趟。一趟排序使得最大或最小排到最后。然后再从头来一趟。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个元素至多需要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趟这样的比较。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=1,...,n-1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j=1,...,n-1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a[j]&gt;a[j+1]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交换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a[j+1]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显示结果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演示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6 5 3 1 8 7 2 4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 descr="冒泡排序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904" y="3500416"/>
            <a:ext cx="5095911" cy="3057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92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44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冒泡排序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22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4501" y="844351"/>
            <a:ext cx="3829048" cy="251800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i=1,...,n-1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j=1,...,n-1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a[j]&gt;a[j+1]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交换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a[j]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a[j+1]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显示结果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01158" y="844351"/>
            <a:ext cx="4645418" cy="25003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724026" y="3580433"/>
            <a:ext cx="7358114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问题？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，每趟都需要比较到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吗？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）一定需要</a:t>
            </a:r>
            <a:r>
              <a:rPr lang="en-US" altLang="zh-CN" sz="2400" b="1" dirty="0">
                <a:solidFill>
                  <a:srgbClr val="0000CC"/>
                </a:solidFill>
                <a:ea typeface="宋体" panose="02010600030101010101" pitchFamily="2" charset="-122"/>
              </a:rPr>
              <a:t>n-1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趟吗？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其它排序方法还有：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简单选择排序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插入排序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快速排序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归并排序</a:t>
            </a:r>
            <a:endParaRPr lang="en-US" altLang="zh-CN" sz="24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64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734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：输入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个数排序并输出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23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52600" y="730026"/>
            <a:ext cx="4467099" cy="23655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个数排序并输出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分析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input()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个数，先输入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的值，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然后循环输入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输入的元素插入列表用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append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53538" y="744427"/>
            <a:ext cx="5877445" cy="134332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67266" y="2227551"/>
            <a:ext cx="5863717" cy="223586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67266" y="4619931"/>
            <a:ext cx="5863718" cy="157163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1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734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输入若干个数的方法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24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14501" y="632749"/>
            <a:ext cx="10705769" cy="11053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 不能确定个数，循环输入，以特殊数结束，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例如直到输入</a:t>
            </a:r>
            <a:r>
              <a:rPr lang="en-US" altLang="zh-CN" dirty="0"/>
              <a:t>-999</a:t>
            </a:r>
            <a:r>
              <a:rPr lang="zh-CN" altLang="en-US" dirty="0"/>
              <a:t>为止。</a:t>
            </a:r>
            <a:r>
              <a:rPr lang="en-US" altLang="zh-CN" dirty="0"/>
              <a:t>-999</a:t>
            </a:r>
            <a:r>
              <a:rPr lang="zh-CN" altLang="en-US" dirty="0"/>
              <a:t>是结束标志。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9748712-8E2B-434A-AD76-0C280032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501" y="1754428"/>
            <a:ext cx="6964086" cy="198035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376962AF-D8D6-452A-93CE-2A262C3F3E36}"/>
              </a:ext>
            </a:extLst>
          </p:cNvPr>
          <p:cNvSpPr txBox="1">
            <a:spLocks/>
          </p:cNvSpPr>
          <p:nvPr/>
        </p:nvSpPr>
        <p:spPr>
          <a:xfrm>
            <a:off x="714500" y="4303061"/>
            <a:ext cx="10705769" cy="58477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在一行中输入若干个数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2E2C927B-7C20-400D-BCD9-0BB85428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" y="4899091"/>
            <a:ext cx="8072147" cy="170812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32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8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695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：查找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25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14500" y="758003"/>
            <a:ext cx="5610099" cy="526269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有列表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=[20,19,9,7,8,18]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，用户输入一个整数，在列表中查找，若找到，显示下标；若找不到，显示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设要查找的整数为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x,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则将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mylist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的元素逐个比较，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相等即为找到，输出下标，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比较到最后也没遇到相等的，就是没有找到。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顺序查找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程序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4984" y="756370"/>
            <a:ext cx="4587186" cy="521300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50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6034" y="8925"/>
            <a:ext cx="561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：矩阵的和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26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14501" y="865607"/>
            <a:ext cx="4419474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矩阵相加：对应元素相加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7210425" y="902539"/>
            <a:ext cx="3829050" cy="507209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矩阵表示</a:t>
            </a:r>
            <a:endParaRPr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a=[[9,13,5],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    [1,11,7],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    [3,9,2]]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b=[[1,3,5],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     [3,4,6],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      [5,6,2]]</a:t>
            </a:r>
          </a:p>
          <a:p>
            <a:r>
              <a:rPr lang="zh-CN" altLang="en-US" sz="2400" b="1">
                <a:solidFill>
                  <a:prstClr val="black"/>
                </a:solidFill>
                <a:ea typeface="宋体" panose="02010600030101010101" pitchFamily="2" charset="-122"/>
              </a:rPr>
              <a:t>或</a:t>
            </a:r>
            <a:endParaRPr lang="en-US" altLang="zh-CN" sz="2400" b="1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a=[]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a=a.append([9,13,5])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a=a.append([1,11,7])</a:t>
            </a:r>
          </a:p>
          <a:p>
            <a:r>
              <a:rPr lang="en-US" altLang="zh-CN" sz="2400" b="1">
                <a:solidFill>
                  <a:prstClr val="black"/>
                </a:solidFill>
                <a:ea typeface="宋体" panose="02010600030101010101" pitchFamily="2" charset="-122"/>
              </a:rPr>
              <a:t>a=a.append([3,9,2])</a:t>
            </a:r>
          </a:p>
          <a:p>
            <a:endParaRPr lang="zh-CN" altLang="en-US" sz="2400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03743"/>
              </p:ext>
            </p:extLst>
          </p:nvPr>
        </p:nvGraphicFramePr>
        <p:xfrm>
          <a:off x="796395" y="1711842"/>
          <a:ext cx="24717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公式" r:id="rId7" imgW="1002865" imgH="710891" progId="Equation.3">
                  <p:embed/>
                </p:oleObj>
              </mc:Choice>
              <mc:Fallback>
                <p:oleObj name="公式" r:id="rId7" imgW="1002865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395" y="1711842"/>
                        <a:ext cx="247173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728600"/>
              </p:ext>
            </p:extLst>
          </p:nvPr>
        </p:nvGraphicFramePr>
        <p:xfrm>
          <a:off x="3757602" y="1711842"/>
          <a:ext cx="23145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公式" r:id="rId9" imgW="939392" imgH="710891" progId="Equation.3">
                  <p:embed/>
                </p:oleObj>
              </mc:Choice>
              <mc:Fallback>
                <p:oleObj name="公式" r:id="rId9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02" y="1711842"/>
                        <a:ext cx="23145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12439"/>
              </p:ext>
            </p:extLst>
          </p:nvPr>
        </p:nvGraphicFramePr>
        <p:xfrm>
          <a:off x="922400" y="4023513"/>
          <a:ext cx="42115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name="公式" r:id="rId11" imgW="1625600" imgH="711200" progId="Equation.3">
                  <p:embed/>
                </p:oleObj>
              </mc:Choice>
              <mc:Fallback>
                <p:oleObj name="公式" r:id="rId11" imgW="1625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00" y="4023513"/>
                        <a:ext cx="4211575" cy="1752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29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6034" y="8925"/>
            <a:ext cx="561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：矩阵的和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27</a:t>
            </a:fld>
            <a:endParaRPr lang="zh-CN" alt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800100" y="587907"/>
            <a:ext cx="3471858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算法描述</a:t>
            </a: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5110154" y="600383"/>
            <a:ext cx="146209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程序：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873991" y="1361609"/>
            <a:ext cx="3643338" cy="460167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表示行，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表示列，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C=A+B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表示为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cij=aij+bij,   i=1,..,n,   j=1,...,n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算法：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A,B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i=1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(i&lt;=n):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j=1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(j&lt;=n):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		cij=aij+bij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	j=j+1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i=i+1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输出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  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6081" y="791337"/>
            <a:ext cx="5164919" cy="517194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08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6034" y="8925"/>
            <a:ext cx="5618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：矩阵的输入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28</a:t>
            </a:fld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706034" y="642255"/>
            <a:ext cx="4186238" cy="446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向量输入（一行）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50" y="1440865"/>
            <a:ext cx="5243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57998" y="1440865"/>
            <a:ext cx="5110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内容占位符 2"/>
          <p:cNvSpPr txBox="1">
            <a:spLocks/>
          </p:cNvSpPr>
          <p:nvPr/>
        </p:nvSpPr>
        <p:spPr>
          <a:xfrm>
            <a:off x="714501" y="1067063"/>
            <a:ext cx="4186238" cy="446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706034" y="3581998"/>
            <a:ext cx="4186238" cy="446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3</a:t>
            </a:r>
            <a:endParaRPr lang="zh-CN" altLang="en-US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6576899" y="931492"/>
            <a:ext cx="1619250" cy="517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方法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450" y="3993180"/>
            <a:ext cx="54902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内容占位符 2"/>
          <p:cNvSpPr txBox="1">
            <a:spLocks/>
          </p:cNvSpPr>
          <p:nvPr/>
        </p:nvSpPr>
        <p:spPr>
          <a:xfrm>
            <a:off x="724465" y="5691243"/>
            <a:ext cx="2705127" cy="517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输入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行？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6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6034" y="8925"/>
            <a:ext cx="84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4.5 Python turtle</a:t>
            </a:r>
            <a:r>
              <a:rPr lang="zh-CN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绘图画圆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29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ECF3CB-F59F-4F26-818B-BC8BFFA225F3}"/>
              </a:ext>
            </a:extLst>
          </p:cNvPr>
          <p:cNvSpPr/>
          <p:nvPr/>
        </p:nvSpPr>
        <p:spPr>
          <a:xfrm>
            <a:off x="237952" y="603787"/>
            <a:ext cx="8140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(radius, extent=None, steps=None)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以给定半径画圆</a:t>
            </a: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radius(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半径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半径为正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负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表示圆心在画笔的左边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右边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画圆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extent(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弧度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(optional);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steps (optional) (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做半径为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radius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的圆的内切正多边形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多边形边数为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steps)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第一步画一个圆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第二步在这个圆内画一个内切正三角形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(100,steps=3)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第三步在圆弧上移动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度（画弧线）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(100,30)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重复第二步第三步（共画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次），完整的代码如下：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CAFDA9-C09B-4A67-84BD-9524A551B9A4}"/>
              </a:ext>
            </a:extLst>
          </p:cNvPr>
          <p:cNvSpPr/>
          <p:nvPr/>
        </p:nvSpPr>
        <p:spPr>
          <a:xfrm>
            <a:off x="237952" y="430385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import turtle as turtle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turtle.screensize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(800, 600, "white")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turtle.pencolor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('red')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range(1,5):       #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每隔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度绘制一个三角形</a:t>
            </a: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(100,steps=3)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turtle.circle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(100,30)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/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228713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循环的概念</a:t>
              </a: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KSO_Shape"/>
            <p:cNvSpPr>
              <a:spLocks/>
            </p:cNvSpPr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451"/>
            <a:r>
              <a:rPr lang="zh-CN" altLang="en-US" sz="4299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2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918134" y="6387093"/>
            <a:ext cx="2155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循环程序设计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67569" y="2035332"/>
            <a:ext cx="6018846" cy="541020"/>
            <a:chOff x="4597712" y="1584494"/>
            <a:chExt cx="5699829" cy="511214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>
                      <a:lumMod val="95000"/>
                    </a:schemeClr>
                  </a:solidFill>
                </a:rPr>
                <a:t>while</a:t>
              </a:r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循环</a:t>
              </a: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7569" y="2855336"/>
            <a:ext cx="6018846" cy="541020"/>
            <a:chOff x="4597712" y="1584494"/>
            <a:chExt cx="5699829" cy="511214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>
                      <a:lumMod val="95000"/>
                    </a:schemeClr>
                  </a:solidFill>
                </a:rPr>
                <a:t>for</a:t>
              </a:r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循环</a:t>
              </a: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67569" y="3675341"/>
            <a:ext cx="6018846" cy="541020"/>
            <a:chOff x="4597712" y="1584494"/>
            <a:chExt cx="5699829" cy="511214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冒泡排序，查找，矩阵</a:t>
              </a: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67569" y="4447861"/>
            <a:ext cx="6018846" cy="541020"/>
            <a:chOff x="4597712" y="1584494"/>
            <a:chExt cx="5699829" cy="511214"/>
          </a:xfrm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特殊语句</a:t>
              </a: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0"/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KSO_Shape"/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0341E06-9E6F-41A9-B15A-6BA2474D428B}"/>
              </a:ext>
            </a:extLst>
          </p:cNvPr>
          <p:cNvGrpSpPr/>
          <p:nvPr/>
        </p:nvGrpSpPr>
        <p:grpSpPr>
          <a:xfrm>
            <a:off x="4914869" y="5262410"/>
            <a:ext cx="6018846" cy="541020"/>
            <a:chOff x="4597712" y="1584494"/>
            <a:chExt cx="5699829" cy="511214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2F067368-A54A-4268-A678-69BE7AD53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C9C86264-CF26-4426-AA96-B2DD48B66F2F}"/>
                </a:ext>
              </a:extLst>
            </p:cNvPr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函数</a:t>
              </a: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88A1C08-49A8-44F0-8294-84B5405C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50">
              <a:extLst>
                <a:ext uri="{FF2B5EF4-FFF2-40B4-BE49-F238E27FC236}">
                  <a16:creationId xmlns:a16="http://schemas.microsoft.com/office/drawing/2014/main" id="{953315AA-7545-495F-A2D4-BCCB028EE48B}"/>
                </a:ext>
              </a:extLst>
            </p:cNvPr>
            <p:cNvSpPr txBox="1"/>
            <p:nvPr/>
          </p:nvSpPr>
          <p:spPr>
            <a:xfrm>
              <a:off x="4793852" y="1700506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KSO_Shape">
              <a:extLst>
                <a:ext uri="{FF2B5EF4-FFF2-40B4-BE49-F238E27FC236}">
                  <a16:creationId xmlns:a16="http://schemas.microsoft.com/office/drawing/2014/main" id="{CCDA9027-8743-481D-AE07-3984FB7B0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34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107"/>
    </mc:Choice>
    <mc:Fallback xmlns="">
      <p:transition advTm="191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26684"/>
            <a:ext cx="842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4.5 Python turtle</a:t>
            </a:r>
            <a:r>
              <a:rPr lang="zh-CN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绘制彩色螺旋线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30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ECF3CB-F59F-4F26-818B-BC8BFFA225F3}"/>
              </a:ext>
            </a:extLst>
          </p:cNvPr>
          <p:cNvSpPr/>
          <p:nvPr/>
        </p:nvSpPr>
        <p:spPr>
          <a:xfrm>
            <a:off x="237952" y="603787"/>
            <a:ext cx="11531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algn="just">
              <a:spcAft>
                <a:spcPts val="0"/>
              </a:spcAft>
            </a:pPr>
            <a:r>
              <a:rPr lang="zh-CN" altLang="zh-CN" dirty="0"/>
              <a:t>思路：旋转画线，每次画的长度是变量</a:t>
            </a:r>
            <a:r>
              <a:rPr lang="en-US" altLang="zh-CN" dirty="0"/>
              <a:t>x</a:t>
            </a:r>
            <a:r>
              <a:rPr lang="zh-CN" altLang="zh-CN" dirty="0"/>
              <a:t>的</a:t>
            </a:r>
            <a:r>
              <a:rPr lang="en-US" altLang="zh-CN" dirty="0"/>
              <a:t>2</a:t>
            </a:r>
            <a:r>
              <a:rPr lang="zh-CN" altLang="zh-CN" dirty="0"/>
              <a:t>倍，每次逆时针旋转</a:t>
            </a:r>
            <a:r>
              <a:rPr lang="en-US" altLang="zh-CN" dirty="0"/>
              <a:t>91</a:t>
            </a:r>
            <a:r>
              <a:rPr lang="zh-CN" altLang="zh-CN" dirty="0"/>
              <a:t>度，这样形成交叉螺旋，并不断扩大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8C45B-FC57-4B04-AFA5-8DCF577EF6AA}"/>
              </a:ext>
            </a:extLst>
          </p:cNvPr>
          <p:cNvSpPr/>
          <p:nvPr/>
        </p:nvSpPr>
        <p:spPr>
          <a:xfrm>
            <a:off x="714500" y="1188562"/>
            <a:ext cx="87342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turtle</a:t>
            </a:r>
          </a:p>
          <a:p>
            <a:r>
              <a:rPr lang="zh-CN" altLang="en-US" dirty="0"/>
              <a:t>import time</a:t>
            </a:r>
          </a:p>
          <a:p>
            <a:r>
              <a:rPr lang="zh-CN" altLang="en-US" dirty="0"/>
              <a:t>turtle.pensize(2)</a:t>
            </a:r>
          </a:p>
          <a:p>
            <a:r>
              <a:rPr lang="zh-CN" altLang="en-US" dirty="0"/>
              <a:t>turtle.bgcolor("black")</a:t>
            </a:r>
          </a:p>
          <a:p>
            <a:r>
              <a:rPr lang="zh-CN" altLang="en-US" dirty="0"/>
              <a:t>colors = ["red","yellow","purple","blue"]#设置四种颜色，你可以自己修改</a:t>
            </a:r>
          </a:p>
          <a:p>
            <a:r>
              <a:rPr lang="zh-CN" altLang="en-US" dirty="0"/>
              <a:t>turtle.tracer(False)</a:t>
            </a:r>
          </a:p>
          <a:p>
            <a:r>
              <a:rPr lang="zh-CN" altLang="en-US" dirty="0"/>
              <a:t>for x in range(400):</a:t>
            </a:r>
          </a:p>
          <a:p>
            <a:r>
              <a:rPr lang="zh-CN" altLang="en-US" dirty="0"/>
              <a:t>   turtle.forward(2*x)               #每次画的长度是变量x的2倍</a:t>
            </a:r>
          </a:p>
          <a:p>
            <a:r>
              <a:rPr lang="zh-CN" altLang="en-US" dirty="0"/>
              <a:t>   turtle.color(colors[x % 4])    #改变颜色</a:t>
            </a:r>
          </a:p>
          <a:p>
            <a:r>
              <a:rPr lang="zh-CN" altLang="en-US" dirty="0"/>
              <a:t>   turtle.left(91)                         #逆时针旋转91度形成交叉螺旋</a:t>
            </a:r>
          </a:p>
          <a:p>
            <a:r>
              <a:rPr lang="zh-CN" altLang="en-US" dirty="0"/>
              <a:t>turtle.tracer(True)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4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05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特殊语句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1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578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特殊语句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32</a:t>
            </a:fld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207232" y="1791705"/>
            <a:ext cx="6130710" cy="437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#</a:t>
            </a:r>
            <a:r>
              <a:rPr lang="zh-CN" altLang="en-US" sz="30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求输入的数据的和，直到输入</a:t>
            </a:r>
            <a:r>
              <a:rPr lang="en-US" altLang="zh-CN" sz="30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sum=0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while(True):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s=input("</a:t>
            </a:r>
            <a:r>
              <a:rPr lang="zh-CN" altLang="en-US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请输入</a:t>
            </a: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:")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D60093"/>
                </a:solidFill>
                <a:ea typeface="宋体" panose="02010600030101010101" pitchFamily="2" charset="-122"/>
              </a:rPr>
              <a:t>    if s=="end":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D60093"/>
                </a:solidFill>
                <a:ea typeface="宋体" panose="02010600030101010101" pitchFamily="2" charset="-122"/>
              </a:rPr>
              <a:t>        break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a=</a:t>
            </a:r>
            <a:r>
              <a:rPr lang="en-US" altLang="zh-CN" sz="3000" b="1" kern="0" dirty="0" err="1">
                <a:solidFill>
                  <a:srgbClr val="0000CC"/>
                </a:solidFill>
                <a:ea typeface="宋体" panose="02010600030101010101" pitchFamily="2" charset="-122"/>
              </a:rPr>
              <a:t>eval</a:t>
            </a: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(s)</a:t>
            </a: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sum=</a:t>
            </a:r>
            <a:r>
              <a:rPr lang="en-US" altLang="zh-CN" sz="3000" b="1" kern="0" dirty="0" err="1">
                <a:solidFill>
                  <a:srgbClr val="0000CC"/>
                </a:solidFill>
                <a:ea typeface="宋体" panose="02010600030101010101" pitchFamily="2" charset="-122"/>
              </a:rPr>
              <a:t>sum+a</a:t>
            </a:r>
            <a:endParaRPr lang="en-US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print(sum)</a:t>
            </a:r>
            <a:endParaRPr lang="zh-CN" altLang="en-US" sz="2600" b="1" kern="0" dirty="0">
              <a:solidFill>
                <a:prstClr val="black"/>
              </a:solidFill>
              <a:ea typeface="楷体" pitchFamily="49" charset="-122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4500" y="758745"/>
            <a:ext cx="5876800" cy="100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特殊语句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ontinue</a:t>
            </a:r>
            <a:r>
              <a:rPr kumimoji="0" lang="en-US" altLang="zh-CN" sz="32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break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5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578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特殊语句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33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219199" y="607019"/>
            <a:ext cx="6742039" cy="468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特殊语句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   </a:t>
            </a:r>
            <a:r>
              <a:rPr lang="en-US" altLang="zh-CN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while.....else....../ </a:t>
            </a:r>
            <a:r>
              <a:rPr lang="en-US" altLang="zh-CN" sz="3200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for ...... else......</a:t>
            </a:r>
            <a:endParaRPr lang="zh-CN" altLang="en-US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B6BD93-7878-41C3-8CD2-D85711D9FF78}"/>
              </a:ext>
            </a:extLst>
          </p:cNvPr>
          <p:cNvSpPr/>
          <p:nvPr/>
        </p:nvSpPr>
        <p:spPr>
          <a:xfrm>
            <a:off x="117498" y="1140922"/>
            <a:ext cx="120402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while.....else......</a:t>
            </a:r>
            <a:r>
              <a:rPr lang="zh-CN" altLang="zh-CN" sz="24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的执行顺序为：</a:t>
            </a:r>
          </a:p>
          <a:p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在循环体正常执行完时（不管是否执行循环体），如果存在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else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子句则执行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else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子句，没有则继续执行后续代码；如果当循环通过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break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语句提前退出时，则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else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子句不会被执行，程序将会直接跳过</a:t>
            </a:r>
            <a:r>
              <a:rPr lang="en-US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else</a:t>
            </a:r>
            <a:r>
              <a:rPr lang="zh-CN" altLang="zh-CN" sz="24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子句继续执行后续代码。</a:t>
            </a:r>
            <a:endParaRPr lang="zh-CN" altLang="en-US" sz="24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32C766-4F5F-4A85-ACBD-E45A1A9C6D7D}"/>
              </a:ext>
            </a:extLst>
          </p:cNvPr>
          <p:cNvSpPr/>
          <p:nvPr/>
        </p:nvSpPr>
        <p:spPr>
          <a:xfrm>
            <a:off x="219886" y="2839181"/>
            <a:ext cx="3600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c=int(input())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while c&lt;5:     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if c==3: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    print("c3=",c)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    #break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     c=c+1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else: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342900" indent="-342900" eaLnBrk="0" hangingPunct="0">
              <a:spcAft>
                <a:spcPts val="0"/>
              </a:spcAft>
              <a:buClr>
                <a:srgbClr val="4F81BD"/>
              </a:buClr>
              <a:buSzPct val="65000"/>
              <a:defRPr/>
            </a:pPr>
            <a:r>
              <a:rPr lang="en-US" altLang="zh-CN" sz="30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print("c5=",c)</a:t>
            </a:r>
            <a:endParaRPr lang="zh-CN" altLang="zh-CN" sz="30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D0B6AE-F373-4355-981A-315289B4BEAC}"/>
              </a:ext>
            </a:extLst>
          </p:cNvPr>
          <p:cNvSpPr/>
          <p:nvPr/>
        </p:nvSpPr>
        <p:spPr>
          <a:xfrm>
            <a:off x="3754660" y="3577845"/>
            <a:ext cx="82174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上述代码：当没有</a:t>
            </a: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break</a:t>
            </a:r>
            <a:r>
              <a:rPr lang="zh-CN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关键字时，程序的执行结果是：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endParaRPr lang="zh-CN" altLang="zh-CN" sz="24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c3= 3</a:t>
            </a:r>
            <a:endParaRPr lang="zh-CN" altLang="zh-CN" sz="24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c5= 5</a:t>
            </a:r>
          </a:p>
          <a:p>
            <a:pPr marL="266700" algn="just">
              <a:spcAft>
                <a:spcPts val="0"/>
              </a:spcAft>
            </a:pPr>
            <a:endParaRPr lang="zh-CN" altLang="zh-CN" sz="24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当有</a:t>
            </a: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break</a:t>
            </a:r>
            <a:r>
              <a:rPr lang="zh-CN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关键字时，程序执行结果为：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endParaRPr lang="zh-CN" altLang="zh-CN" sz="24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CC"/>
                </a:solidFill>
                <a:ea typeface="宋体" panose="02010600030101010101" pitchFamily="2" charset="-122"/>
              </a:rPr>
              <a:t>c3= 3</a:t>
            </a:r>
            <a:endParaRPr lang="zh-CN" altLang="zh-CN" sz="2400" b="1" kern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7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06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2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578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35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4499" y="640760"/>
            <a:ext cx="11349682" cy="594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函数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     函数是具有一定功能的有名称的程序段。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     以后使用这段程序，只需按一定格式提供函数名和所需参数</a:t>
            </a:r>
            <a:r>
              <a:rPr lang="en-US" altLang="zh-CN" sz="2400" dirty="0">
                <a:solidFill>
                  <a:prstClr val="black"/>
                </a:solidFill>
                <a:ea typeface="宋体" panose="02010600030101010101" pitchFamily="2" charset="-122"/>
              </a:rPr>
              <a:t>------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函数的调用。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10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函数定义格式：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函数名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参数列表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函数体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zh-CN" sz="1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其中：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3300" dirty="0"/>
              <a:t>     </a:t>
            </a: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函数名需符合标识符规范，不能与关键词和已有函数同名。</a:t>
            </a:r>
            <a:endParaRPr lang="en-US" altLang="zh-CN" sz="24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参数列表是一些用逗号隔开的变量，叫形参。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函数体是完成功能的一系列语句，缩进对齐。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若有返回值，要有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表达式。</a:t>
            </a: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函数的作用：代码重用，降低复杂性。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1" indent="-342900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endParaRPr lang="en-US" altLang="zh-CN" sz="10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342900" lvl="1" indent="-342900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3200" b="0" kern="0" dirty="0">
                <a:solidFill>
                  <a:srgbClr val="FF0000"/>
                </a:solidFill>
                <a:latin typeface="Arial"/>
                <a:ea typeface="黑体"/>
              </a:rPr>
              <a:t>函数只有通过调用才会执行</a:t>
            </a:r>
            <a:r>
              <a:rPr lang="zh-CN" altLang="en-US" sz="3200" b="0" kern="0" dirty="0">
                <a:solidFill>
                  <a:srgbClr val="0000CC"/>
                </a:solidFill>
                <a:latin typeface="Arial"/>
                <a:ea typeface="黑体"/>
              </a:rPr>
              <a:t>！！！</a:t>
            </a:r>
            <a:endParaRPr lang="en-US" altLang="zh-CN" sz="3200" b="0" kern="0" dirty="0">
              <a:solidFill>
                <a:srgbClr val="0000CC"/>
              </a:solidFill>
              <a:latin typeface="Arial"/>
              <a:ea typeface="黑体"/>
            </a:endParaRPr>
          </a:p>
          <a:p>
            <a:pPr marL="0" lvl="1" indent="0">
              <a:spcBef>
                <a:spcPct val="0"/>
              </a:spcBef>
              <a:buClr>
                <a:srgbClr val="FF0000"/>
              </a:buClr>
              <a:buNone/>
              <a:defRPr/>
            </a:pPr>
            <a:endParaRPr lang="zh-CN" altLang="en-US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457200" lvl="1" indent="0">
              <a:buNone/>
              <a:defRPr/>
            </a:pPr>
            <a:endParaRPr lang="en-US" altLang="zh-CN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2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9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计算圆的面积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36</a:t>
            </a:fld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714499" y="758744"/>
            <a:ext cx="11204231" cy="5299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分析：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圆的半径作为参数，面积是函数的结果，作返回值。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endParaRPr lang="en-US" altLang="zh-CN" sz="160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函数定义</a:t>
            </a:r>
            <a:endParaRPr lang="en-US" altLang="zh-CN" sz="3200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/>
              <a:t>     </a:t>
            </a:r>
            <a:r>
              <a:rPr lang="en-US" altLang="zh-CN" dirty="0">
                <a:ea typeface="仿宋_GB2312" pitchFamily="1" charset="-122"/>
              </a:rPr>
              <a:t> def  area(r):</a:t>
            </a:r>
          </a:p>
          <a:p>
            <a:pPr marL="457200" lvl="1" indent="0">
              <a:buNone/>
            </a:pPr>
            <a:r>
              <a:rPr lang="en-US" altLang="zh-CN" dirty="0">
                <a:ea typeface="仿宋_GB2312" pitchFamily="1" charset="-122"/>
              </a:rPr>
              <a:t>              pi=3.1415926</a:t>
            </a:r>
          </a:p>
          <a:p>
            <a:pPr marL="457200" lvl="1" indent="0">
              <a:buNone/>
            </a:pPr>
            <a:r>
              <a:rPr lang="en-US" altLang="zh-CN" dirty="0">
                <a:ea typeface="仿宋_GB2312" pitchFamily="1" charset="-122"/>
              </a:rPr>
              <a:t>              y=pi*r*r</a:t>
            </a:r>
          </a:p>
          <a:p>
            <a:pPr marL="457200" lvl="1" indent="0">
              <a:buNone/>
            </a:pPr>
            <a:r>
              <a:rPr lang="en-US" altLang="zh-CN" dirty="0">
                <a:ea typeface="仿宋_GB2312" pitchFamily="1" charset="-122"/>
              </a:rPr>
              <a:t>              return y;</a:t>
            </a:r>
          </a:p>
          <a:p>
            <a:pPr marL="457200" lvl="1" indent="0">
              <a:buNone/>
            </a:pP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函数的调用</a:t>
            </a:r>
          </a:p>
          <a:p>
            <a:pPr marL="457200" lvl="1" indent="0">
              <a:spcBef>
                <a:spcPct val="20000"/>
              </a:spcBef>
              <a:buNone/>
              <a:defRPr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函数名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实参列表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)</a:t>
            </a:r>
          </a:p>
          <a:p>
            <a:pPr marL="457200" lvl="1" indent="0">
              <a:spcBef>
                <a:spcPct val="20000"/>
              </a:spcBef>
              <a:buNone/>
              <a:defRPr/>
            </a:pPr>
            <a:r>
              <a:rPr lang="en-US" altLang="zh-CN" dirty="0"/>
              <a:t>s=area(2)</a:t>
            </a:r>
          </a:p>
          <a:p>
            <a:pPr marL="457200" lvl="1" indent="0">
              <a:spcBef>
                <a:spcPct val="20000"/>
              </a:spcBef>
              <a:buNone/>
              <a:defRPr/>
            </a:pPr>
            <a:r>
              <a:rPr lang="en-US" altLang="zh-CN" dirty="0"/>
              <a:t>print(s)</a:t>
            </a:r>
          </a:p>
          <a:p>
            <a:pPr marL="0" indent="0">
              <a:buNone/>
              <a:defRPr/>
            </a:pP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CB9878A-1538-4129-99BE-A5CF3A6D606E}"/>
              </a:ext>
            </a:extLst>
          </p:cNvPr>
          <p:cNvSpPr txBox="1">
            <a:spLocks/>
          </p:cNvSpPr>
          <p:nvPr/>
        </p:nvSpPr>
        <p:spPr>
          <a:xfrm>
            <a:off x="5821572" y="2306189"/>
            <a:ext cx="4884737" cy="3174616"/>
          </a:xfrm>
          <a:prstGeom prst="rect">
            <a:avLst/>
          </a:prstGeom>
          <a:ln>
            <a:solidFill>
              <a:srgbClr val="00B0F0"/>
            </a:solidFill>
            <a:miter lim="800000"/>
            <a:headEnd/>
            <a:tailE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def area(r):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pi=3.1415926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y=pi*r*r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return y;   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s=area(2)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print(s)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39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找列表元素最大值的函数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37</a:t>
            </a:fld>
            <a:endParaRPr lang="zh-CN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60EC9E2-7147-44CD-9A73-31B5852F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67" y="786195"/>
            <a:ext cx="5831822" cy="326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0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39" y="41494"/>
            <a:ext cx="7860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编写输入和输出列表的函数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38</a:t>
            </a:fld>
            <a:endParaRPr lang="zh-CN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8EFC7D78-92B6-44B6-B32D-9AAE9A2E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7953" y="849651"/>
            <a:ext cx="7972425" cy="51784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5EBC1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35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39</a:t>
            </a:fld>
            <a:endParaRPr lang="zh-CN" alt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4987102C-C999-4FBC-AE4D-85F02D8E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502" y="841758"/>
            <a:ext cx="4866492" cy="34149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CBC620-F5D1-41D3-9CDC-760F4B31DCF2}"/>
              </a:ext>
            </a:extLst>
          </p:cNvPr>
          <p:cNvSpPr/>
          <p:nvPr/>
        </p:nvSpPr>
        <p:spPr>
          <a:xfrm>
            <a:off x="1" y="4695772"/>
            <a:ext cx="11971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266700">
              <a:spcAft>
                <a:spcPts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sep</a:t>
            </a:r>
            <a:r>
              <a:rPr lang="zh-CN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表示输出时，输出项之间的分隔符，如果没有写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sep</a:t>
            </a:r>
            <a:r>
              <a:rPr lang="zh-CN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，则默认为空格分隔。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indent="266700"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end</a:t>
            </a:r>
            <a:r>
              <a:rPr lang="zh-CN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表示结束符，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end=’’</a:t>
            </a:r>
            <a:r>
              <a:rPr lang="zh-CN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表示不换行。如果没有写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end</a:t>
            </a:r>
            <a:r>
              <a:rPr lang="zh-CN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，则默认为回车换行结束。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82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循环的概念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6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加法函数计算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40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E5027-4641-4F3B-802D-2780F8DBC7C3}"/>
              </a:ext>
            </a:extLst>
          </p:cNvPr>
          <p:cNvSpPr/>
          <p:nvPr/>
        </p:nvSpPr>
        <p:spPr>
          <a:xfrm>
            <a:off x="762507" y="920980"/>
            <a:ext cx="85391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sz="32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使用加法函数的计算</a:t>
            </a:r>
            <a:r>
              <a:rPr lang="zh-CN" altLang="en-US" sz="32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，有三个参数</a:t>
            </a:r>
            <a:endParaRPr lang="zh-CN" altLang="zh-CN" sz="32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def sum(x, y, z):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       return </a:t>
            </a:r>
            <a:r>
              <a:rPr lang="en-US" altLang="zh-CN" sz="3200" b="1" dirty="0" err="1"/>
              <a:t>x+y+z</a:t>
            </a:r>
            <a:endParaRPr lang="en-US" altLang="zh-CN" sz="3200" b="1" dirty="0"/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a=int(input("</a:t>
            </a:r>
            <a:r>
              <a:rPr lang="zh-CN" altLang="en-US" sz="3200" b="1" dirty="0"/>
              <a:t>请输入</a:t>
            </a:r>
            <a:r>
              <a:rPr lang="en-US" altLang="zh-CN" sz="3200" b="1" dirty="0"/>
              <a:t>a="))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b=int(input("</a:t>
            </a:r>
            <a:r>
              <a:rPr lang="zh-CN" altLang="en-US" sz="3200" b="1" dirty="0"/>
              <a:t>请输入</a:t>
            </a:r>
            <a:r>
              <a:rPr lang="en-US" altLang="zh-CN" sz="3200" b="1" dirty="0"/>
              <a:t>b="))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c=int(input("</a:t>
            </a:r>
            <a:r>
              <a:rPr lang="zh-CN" altLang="en-US" sz="3200" b="1" dirty="0"/>
              <a:t>请输入</a:t>
            </a:r>
            <a:r>
              <a:rPr lang="en-US" altLang="zh-CN" sz="3200" b="1" dirty="0"/>
              <a:t>z="))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s=sum(</a:t>
            </a:r>
            <a:r>
              <a:rPr lang="en-US" altLang="zh-CN" sz="3200" b="1" dirty="0" err="1"/>
              <a:t>a,b,c</a:t>
            </a:r>
            <a:r>
              <a:rPr lang="en-US" altLang="zh-CN" sz="3200" b="1" dirty="0"/>
              <a:t>)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3200" b="1" dirty="0"/>
              <a:t>print("</a:t>
            </a:r>
            <a:r>
              <a:rPr lang="en-US" altLang="zh-CN" sz="3200" b="1" dirty="0" err="1"/>
              <a:t>a+b+c</a:t>
            </a:r>
            <a:r>
              <a:rPr lang="en-US" altLang="zh-CN" sz="3200" b="1" dirty="0"/>
              <a:t>=",s) </a:t>
            </a:r>
            <a:endParaRPr lang="zh-CN" altLang="zh-CN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8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函数参数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41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E5027-4641-4F3B-802D-2780F8DBC7C3}"/>
              </a:ext>
            </a:extLst>
          </p:cNvPr>
          <p:cNvSpPr/>
          <p:nvPr/>
        </p:nvSpPr>
        <p:spPr>
          <a:xfrm>
            <a:off x="739006" y="574947"/>
            <a:ext cx="583182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求列表的最大值和最小值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def  </a:t>
            </a:r>
            <a:r>
              <a:rPr lang="en-US" altLang="zh-CN" sz="2400" b="1" dirty="0" err="1"/>
              <a:t>mixmin</a:t>
            </a:r>
            <a:r>
              <a:rPr lang="en-US" altLang="zh-CN" sz="2400" b="1" dirty="0"/>
              <a:t>(L):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a=max(L)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b=min(L)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return </a:t>
            </a:r>
            <a:r>
              <a:rPr lang="en-US" altLang="zh-CN" sz="2800" b="1" dirty="0">
                <a:solidFill>
                  <a:srgbClr val="FF0000"/>
                </a:solidFill>
              </a:rPr>
              <a:t>a, b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L=[1,2,3,4,5,6,7,8,9]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800" b="1" dirty="0">
                <a:solidFill>
                  <a:srgbClr val="FF0000"/>
                </a:solidFill>
              </a:rPr>
              <a:t>m, n=</a:t>
            </a:r>
            <a:r>
              <a:rPr lang="en-US" altLang="zh-CN" sz="2800" b="1" dirty="0" err="1">
                <a:solidFill>
                  <a:srgbClr val="FF0000"/>
                </a:solidFill>
              </a:rPr>
              <a:t>mixmin</a:t>
            </a:r>
            <a:r>
              <a:rPr lang="en-US" altLang="zh-CN" sz="2800" b="1" dirty="0">
                <a:solidFill>
                  <a:srgbClr val="FF0000"/>
                </a:solidFill>
              </a:rPr>
              <a:t>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print("Mix=",m, "Min=",n)</a:t>
            </a:r>
            <a:endParaRPr lang="zh-CN" altLang="zh-CN" sz="24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DFBF512-C4C5-4DC7-96D2-98FF7184B007}"/>
              </a:ext>
            </a:extLst>
          </p:cNvPr>
          <p:cNvSpPr/>
          <p:nvPr/>
        </p:nvSpPr>
        <p:spPr>
          <a:xfrm>
            <a:off x="714501" y="3988759"/>
            <a:ext cx="56022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输入列表元素的个数</a:t>
            </a:r>
            <a:endParaRPr lang="en-US" altLang="zh-CN" sz="28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2400" b="1" dirty="0"/>
              <a:t>n=int(input()) </a:t>
            </a:r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2400" b="1" dirty="0"/>
              <a:t>L=[]</a:t>
            </a:r>
            <a:endParaRPr lang="zh-CN" altLang="zh-CN" sz="2400" b="1" dirty="0"/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2400" b="1" dirty="0"/>
              <a:t>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in range(0,n):</a:t>
            </a:r>
            <a:endParaRPr lang="zh-CN" altLang="zh-CN" sz="2400" b="1" dirty="0"/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2400" b="1" dirty="0"/>
              <a:t>      a=int(input())</a:t>
            </a:r>
            <a:endParaRPr lang="zh-CN" altLang="zh-CN" sz="2400" b="1" dirty="0"/>
          </a:p>
          <a:p>
            <a:pPr lvl="1">
              <a:spcAft>
                <a:spcPts val="0"/>
              </a:spcAft>
              <a:buClr>
                <a:srgbClr val="0000CC"/>
              </a:buClr>
              <a:buSzPct val="80000"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L.append</a:t>
            </a:r>
            <a:r>
              <a:rPr lang="en-US" altLang="zh-CN" sz="2400" b="1" dirty="0"/>
              <a:t>(a)</a:t>
            </a:r>
            <a:endParaRPr lang="zh-CN" altLang="zh-CN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BBF5E3-E32C-4658-B7E2-E9DE32A55888}"/>
              </a:ext>
            </a:extLst>
          </p:cNvPr>
          <p:cNvSpPr/>
          <p:nvPr/>
        </p:nvSpPr>
        <p:spPr>
          <a:xfrm>
            <a:off x="7362722" y="766690"/>
            <a:ext cx="43867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def  </a:t>
            </a:r>
            <a:r>
              <a:rPr lang="en-US" altLang="zh-CN" sz="2400" b="1" dirty="0" err="1"/>
              <a:t>mixmin</a:t>
            </a:r>
            <a:r>
              <a:rPr lang="en-US" altLang="zh-CN" sz="2400" b="1" dirty="0"/>
              <a:t>(L):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 a=max(L)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 b=min(L)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  return </a:t>
            </a:r>
            <a:r>
              <a:rPr lang="en-US" altLang="zh-CN" sz="2400" b="1" dirty="0" err="1"/>
              <a:t>a,b</a:t>
            </a:r>
            <a:endParaRPr lang="en-US" altLang="zh-CN" sz="2400" b="1" dirty="0"/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n=int(input()) 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L=[]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for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in range(0,n):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a=int(input())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L.append</a:t>
            </a:r>
            <a:r>
              <a:rPr lang="en-US" altLang="zh-CN" sz="2400" b="1" dirty="0"/>
              <a:t>(a)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 err="1"/>
              <a:t>m,n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mixmin</a:t>
            </a:r>
            <a:r>
              <a:rPr lang="en-US" altLang="zh-CN" sz="2400" b="1" dirty="0"/>
              <a:t>(L)</a:t>
            </a:r>
          </a:p>
          <a:p>
            <a:pPr lvl="1">
              <a:buClr>
                <a:srgbClr val="0000CC"/>
              </a:buClr>
              <a:buSzPct val="80000"/>
            </a:pPr>
            <a:r>
              <a:rPr lang="en-US" altLang="zh-CN" sz="2400" b="1" dirty="0"/>
              <a:t>print("Mix=",m, "Min=",n)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5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求绝对值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42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E5027-4641-4F3B-802D-2780F8DBC7C3}"/>
              </a:ext>
            </a:extLst>
          </p:cNvPr>
          <p:cNvSpPr/>
          <p:nvPr/>
        </p:nvSpPr>
        <p:spPr>
          <a:xfrm>
            <a:off x="739006" y="574947"/>
            <a:ext cx="58318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zh-CN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求</a:t>
            </a:r>
            <a:r>
              <a:rPr lang="zh-CN" altLang="en-US" sz="2800" b="1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绝对值</a:t>
            </a:r>
            <a:endParaRPr lang="zh-CN" altLang="zh-CN" sz="2800" b="1" dirty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  <a:p>
            <a:pPr lvl="0">
              <a:buClr>
                <a:srgbClr val="FF0000"/>
              </a:buClr>
              <a:buSzPct val="80000"/>
            </a:pPr>
            <a:r>
              <a:rPr lang="en-US" altLang="zh-CN" sz="3600" b="1" dirty="0">
                <a:solidFill>
                  <a:prstClr val="black"/>
                </a:solidFill>
                <a:ea typeface="宋体" panose="02010600030101010101" pitchFamily="2" charset="-122"/>
              </a:rPr>
              <a:t>f(x)=x,  x&gt;=0;</a:t>
            </a:r>
          </a:p>
          <a:p>
            <a:pPr lvl="0">
              <a:buClr>
                <a:srgbClr val="FF0000"/>
              </a:buClr>
              <a:buSzPct val="80000"/>
            </a:pPr>
            <a:r>
              <a:rPr lang="en-US" altLang="zh-CN" sz="3600" b="1" dirty="0">
                <a:solidFill>
                  <a:prstClr val="black"/>
                </a:solidFill>
                <a:ea typeface="宋体" panose="02010600030101010101" pitchFamily="2" charset="-122"/>
              </a:rPr>
              <a:t>f(x)=-x, x&lt;  0;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07F5F5-613B-423B-A1D9-15EB1B931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209" y="574947"/>
            <a:ext cx="3916493" cy="29550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2E9CF8-53D4-49D6-8081-620C54E29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665" y="3500657"/>
            <a:ext cx="4149213" cy="2271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6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求两点的距离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BE5027-4641-4F3B-802D-2780F8DBC7C3}"/>
              </a:ext>
            </a:extLst>
          </p:cNvPr>
          <p:cNvSpPr/>
          <p:nvPr/>
        </p:nvSpPr>
        <p:spPr>
          <a:xfrm>
            <a:off x="739005" y="574947"/>
            <a:ext cx="850331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编写函数，计算平面上两个点的距离。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lvl="0">
              <a:buClr>
                <a:srgbClr val="FF0000"/>
              </a:buClr>
              <a:buSzPct val="80000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    参数：两个坐标点分别用 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(x1,y1),    (x2,y2)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表示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lvl="0">
              <a:buClr>
                <a:srgbClr val="FF0000"/>
              </a:buClr>
              <a:buSzPct val="80000"/>
            </a:pPr>
            <a:endParaRPr lang="en-US" altLang="zh-CN" sz="10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342900" lvl="0" indent="-342900">
              <a:buClr>
                <a:srgbClr val="FF0000"/>
              </a:buClr>
              <a:buSzPct val="8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返回值，两点距离：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871481D-4F46-409C-A5D1-7EA8A458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55" y="1466363"/>
            <a:ext cx="4014567" cy="67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27BD18-60B0-497C-B65B-78A9D5EA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554" y="2469726"/>
            <a:ext cx="10541238" cy="35363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94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选择排序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44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D39ADC-6688-4BD8-95E8-FD4515853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01" y="751839"/>
            <a:ext cx="7151228" cy="7498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E0AC6-9B93-4B34-A7EA-1EF4E96D5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0579" y="1501712"/>
            <a:ext cx="6998815" cy="4176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09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二分查找（二分法）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45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966486-3D2A-484F-A1F5-932CD99D7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52" y="815239"/>
            <a:ext cx="7504826" cy="11766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252C33-9949-4D98-9CA9-132FBF934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49" y="2180839"/>
            <a:ext cx="5950212" cy="368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二分查找（二分法）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46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5B5CD-3A65-4DE4-B372-145DF5B8D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797" y="776791"/>
            <a:ext cx="4968671" cy="35542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69F53-60BC-425D-8F1B-C07D18BAA8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8872" y="798129"/>
            <a:ext cx="5389331" cy="3511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1353E1-CA50-4179-AAE2-74462A2976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96" y="4481589"/>
            <a:ext cx="4968671" cy="18535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28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递归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47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EA3A1-D1C9-4692-894E-F8CE484C6985}"/>
              </a:ext>
            </a:extLst>
          </p:cNvPr>
          <p:cNvSpPr/>
          <p:nvPr/>
        </p:nvSpPr>
        <p:spPr>
          <a:xfrm>
            <a:off x="714501" y="844246"/>
            <a:ext cx="11088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递归的基本思想就是有去（递去）有回（归来）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577CE3-B012-4C86-A218-986E6D48BF4D}"/>
              </a:ext>
            </a:extLst>
          </p:cNvPr>
          <p:cNvSpPr/>
          <p:nvPr/>
        </p:nvSpPr>
        <p:spPr>
          <a:xfrm>
            <a:off x="668599" y="3168396"/>
            <a:ext cx="859637" cy="83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f()</a:t>
            </a:r>
            <a:endParaRPr lang="zh-CN" altLang="en-US" sz="3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90B890-2FED-4CD7-A29A-F29864567C81}"/>
              </a:ext>
            </a:extLst>
          </p:cNvPr>
          <p:cNvSpPr/>
          <p:nvPr/>
        </p:nvSpPr>
        <p:spPr>
          <a:xfrm>
            <a:off x="2354596" y="3168396"/>
            <a:ext cx="859637" cy="83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f()</a:t>
            </a:r>
            <a:endParaRPr lang="zh-CN" altLang="en-US" sz="3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4E7ABC-6B1F-4B2C-BB09-6593C3A415EC}"/>
              </a:ext>
            </a:extLst>
          </p:cNvPr>
          <p:cNvSpPr/>
          <p:nvPr/>
        </p:nvSpPr>
        <p:spPr>
          <a:xfrm>
            <a:off x="4040593" y="3164297"/>
            <a:ext cx="859637" cy="83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f()</a:t>
            </a:r>
            <a:endParaRPr lang="zh-CN" altLang="en-US" sz="3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1C897D-9A40-413A-9E4F-DCB17A9AC92E}"/>
              </a:ext>
            </a:extLst>
          </p:cNvPr>
          <p:cNvSpPr/>
          <p:nvPr/>
        </p:nvSpPr>
        <p:spPr>
          <a:xfrm>
            <a:off x="5726590" y="3179060"/>
            <a:ext cx="859637" cy="83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f()</a:t>
            </a:r>
            <a:endParaRPr lang="zh-CN" altLang="en-US" sz="3600" dirty="0"/>
          </a:p>
        </p:txBody>
      </p:sp>
      <p:sp>
        <p:nvSpPr>
          <p:cNvPr id="20" name="任意多边形 46">
            <a:extLst>
              <a:ext uri="{FF2B5EF4-FFF2-40B4-BE49-F238E27FC236}">
                <a16:creationId xmlns:a16="http://schemas.microsoft.com/office/drawing/2014/main" id="{4B0D5CBB-3F1A-4844-A454-B9E583A016D0}"/>
              </a:ext>
            </a:extLst>
          </p:cNvPr>
          <p:cNvSpPr/>
          <p:nvPr/>
        </p:nvSpPr>
        <p:spPr>
          <a:xfrm>
            <a:off x="1110190" y="2594468"/>
            <a:ext cx="1697567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47">
            <a:extLst>
              <a:ext uri="{FF2B5EF4-FFF2-40B4-BE49-F238E27FC236}">
                <a16:creationId xmlns:a16="http://schemas.microsoft.com/office/drawing/2014/main" id="{EAAC3D52-6BA9-4239-83FC-345F19CDEDE9}"/>
              </a:ext>
            </a:extLst>
          </p:cNvPr>
          <p:cNvSpPr/>
          <p:nvPr/>
        </p:nvSpPr>
        <p:spPr>
          <a:xfrm>
            <a:off x="2807757" y="2586340"/>
            <a:ext cx="1742414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48">
            <a:extLst>
              <a:ext uri="{FF2B5EF4-FFF2-40B4-BE49-F238E27FC236}">
                <a16:creationId xmlns:a16="http://schemas.microsoft.com/office/drawing/2014/main" id="{0F6F6B0B-12B2-4BCB-AB3D-B3F8E55922BC}"/>
              </a:ext>
            </a:extLst>
          </p:cNvPr>
          <p:cNvSpPr/>
          <p:nvPr/>
        </p:nvSpPr>
        <p:spPr>
          <a:xfrm>
            <a:off x="4550171" y="2599824"/>
            <a:ext cx="1742414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49">
            <a:extLst>
              <a:ext uri="{FF2B5EF4-FFF2-40B4-BE49-F238E27FC236}">
                <a16:creationId xmlns:a16="http://schemas.microsoft.com/office/drawing/2014/main" id="{17AD49A8-A275-4FD0-AF46-6CF3C6C148CD}"/>
              </a:ext>
            </a:extLst>
          </p:cNvPr>
          <p:cNvSpPr/>
          <p:nvPr/>
        </p:nvSpPr>
        <p:spPr>
          <a:xfrm rot="10800000">
            <a:off x="4550171" y="4010910"/>
            <a:ext cx="1697567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50">
            <a:extLst>
              <a:ext uri="{FF2B5EF4-FFF2-40B4-BE49-F238E27FC236}">
                <a16:creationId xmlns:a16="http://schemas.microsoft.com/office/drawing/2014/main" id="{E21FFDE9-62B7-44FC-8E81-0BC372FB2AF8}"/>
              </a:ext>
            </a:extLst>
          </p:cNvPr>
          <p:cNvSpPr/>
          <p:nvPr/>
        </p:nvSpPr>
        <p:spPr>
          <a:xfrm rot="10800000">
            <a:off x="2843812" y="4011336"/>
            <a:ext cx="1697567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51">
            <a:extLst>
              <a:ext uri="{FF2B5EF4-FFF2-40B4-BE49-F238E27FC236}">
                <a16:creationId xmlns:a16="http://schemas.microsoft.com/office/drawing/2014/main" id="{01AEDD7D-4175-4346-B8D6-8AC37A570C2B}"/>
              </a:ext>
            </a:extLst>
          </p:cNvPr>
          <p:cNvSpPr/>
          <p:nvPr/>
        </p:nvSpPr>
        <p:spPr>
          <a:xfrm rot="10800000">
            <a:off x="1137452" y="4013700"/>
            <a:ext cx="1697567" cy="573124"/>
          </a:xfrm>
          <a:custGeom>
            <a:avLst/>
            <a:gdLst>
              <a:gd name="connsiteX0" fmla="*/ 0 w 1742414"/>
              <a:gd name="connsiteY0" fmla="*/ 571500 h 573124"/>
              <a:gd name="connsiteX1" fmla="*/ 17585 w 1742414"/>
              <a:gd name="connsiteY1" fmla="*/ 518747 h 573124"/>
              <a:gd name="connsiteX2" fmla="*/ 158262 w 1742414"/>
              <a:gd name="connsiteY2" fmla="*/ 334108 h 573124"/>
              <a:gd name="connsiteX3" fmla="*/ 184639 w 1742414"/>
              <a:gd name="connsiteY3" fmla="*/ 281354 h 573124"/>
              <a:gd name="connsiteX4" fmla="*/ 325316 w 1742414"/>
              <a:gd name="connsiteY4" fmla="*/ 131885 h 573124"/>
              <a:gd name="connsiteX5" fmla="*/ 378070 w 1742414"/>
              <a:gd name="connsiteY5" fmla="*/ 87924 h 573124"/>
              <a:gd name="connsiteX6" fmla="*/ 404447 w 1742414"/>
              <a:gd name="connsiteY6" fmla="*/ 61547 h 573124"/>
              <a:gd name="connsiteX7" fmla="*/ 439616 w 1742414"/>
              <a:gd name="connsiteY7" fmla="*/ 52754 h 573124"/>
              <a:gd name="connsiteX8" fmla="*/ 483577 w 1742414"/>
              <a:gd name="connsiteY8" fmla="*/ 26377 h 573124"/>
              <a:gd name="connsiteX9" fmla="*/ 589085 w 1742414"/>
              <a:gd name="connsiteY9" fmla="*/ 0 h 573124"/>
              <a:gd name="connsiteX10" fmla="*/ 923193 w 1742414"/>
              <a:gd name="connsiteY10" fmla="*/ 17585 h 573124"/>
              <a:gd name="connsiteX11" fmla="*/ 1072662 w 1742414"/>
              <a:gd name="connsiteY11" fmla="*/ 61547 h 573124"/>
              <a:gd name="connsiteX12" fmla="*/ 1151793 w 1742414"/>
              <a:gd name="connsiteY12" fmla="*/ 79131 h 573124"/>
              <a:gd name="connsiteX13" fmla="*/ 1222131 w 1742414"/>
              <a:gd name="connsiteY13" fmla="*/ 114300 h 573124"/>
              <a:gd name="connsiteX14" fmla="*/ 1310054 w 1742414"/>
              <a:gd name="connsiteY14" fmla="*/ 193431 h 573124"/>
              <a:gd name="connsiteX15" fmla="*/ 1397977 w 1742414"/>
              <a:gd name="connsiteY15" fmla="*/ 246185 h 573124"/>
              <a:gd name="connsiteX16" fmla="*/ 1468316 w 1742414"/>
              <a:gd name="connsiteY16" fmla="*/ 290147 h 573124"/>
              <a:gd name="connsiteX17" fmla="*/ 1494693 w 1742414"/>
              <a:gd name="connsiteY17" fmla="*/ 298939 h 573124"/>
              <a:gd name="connsiteX18" fmla="*/ 1512277 w 1742414"/>
              <a:gd name="connsiteY18" fmla="*/ 325316 h 573124"/>
              <a:gd name="connsiteX19" fmla="*/ 1565031 w 1742414"/>
              <a:gd name="connsiteY19" fmla="*/ 360485 h 573124"/>
              <a:gd name="connsiteX20" fmla="*/ 1635370 w 1742414"/>
              <a:gd name="connsiteY20" fmla="*/ 413239 h 573124"/>
              <a:gd name="connsiteX21" fmla="*/ 1670539 w 1742414"/>
              <a:gd name="connsiteY21" fmla="*/ 439616 h 573124"/>
              <a:gd name="connsiteX22" fmla="*/ 1714500 w 1742414"/>
              <a:gd name="connsiteY22" fmla="*/ 518747 h 573124"/>
              <a:gd name="connsiteX23" fmla="*/ 1723293 w 1742414"/>
              <a:gd name="connsiteY23" fmla="*/ 553916 h 573124"/>
              <a:gd name="connsiteX24" fmla="*/ 1740877 w 1742414"/>
              <a:gd name="connsiteY24" fmla="*/ 518747 h 573124"/>
              <a:gd name="connsiteX25" fmla="*/ 1732085 w 1742414"/>
              <a:gd name="connsiteY25" fmla="*/ 457200 h 573124"/>
              <a:gd name="connsiteX26" fmla="*/ 1740877 w 1742414"/>
              <a:gd name="connsiteY26" fmla="*/ 422031 h 573124"/>
              <a:gd name="connsiteX27" fmla="*/ 1732085 w 1742414"/>
              <a:gd name="connsiteY27" fmla="*/ 571500 h 573124"/>
              <a:gd name="connsiteX28" fmla="*/ 1661747 w 1742414"/>
              <a:gd name="connsiteY28" fmla="*/ 536331 h 573124"/>
              <a:gd name="connsiteX29" fmla="*/ 1635370 w 1742414"/>
              <a:gd name="connsiteY29" fmla="*/ 509954 h 573124"/>
              <a:gd name="connsiteX30" fmla="*/ 1608993 w 1742414"/>
              <a:gd name="connsiteY30" fmla="*/ 501162 h 573124"/>
              <a:gd name="connsiteX31" fmla="*/ 1556239 w 1742414"/>
              <a:gd name="connsiteY31" fmla="*/ 483577 h 57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42414" h="573124">
                <a:moveTo>
                  <a:pt x="0" y="571500"/>
                </a:moveTo>
                <a:cubicBezTo>
                  <a:pt x="5862" y="553916"/>
                  <a:pt x="7303" y="534170"/>
                  <a:pt x="17585" y="518747"/>
                </a:cubicBezTo>
                <a:cubicBezTo>
                  <a:pt x="60505" y="454367"/>
                  <a:pt x="123659" y="403314"/>
                  <a:pt x="158262" y="334108"/>
                </a:cubicBezTo>
                <a:cubicBezTo>
                  <a:pt x="167054" y="316523"/>
                  <a:pt x="174084" y="297941"/>
                  <a:pt x="184639" y="281354"/>
                </a:cubicBezTo>
                <a:cubicBezTo>
                  <a:pt x="211912" y="238496"/>
                  <a:pt x="309815" y="144802"/>
                  <a:pt x="325316" y="131885"/>
                </a:cubicBezTo>
                <a:cubicBezTo>
                  <a:pt x="342901" y="117231"/>
                  <a:pt x="360962" y="103131"/>
                  <a:pt x="378070" y="87924"/>
                </a:cubicBezTo>
                <a:cubicBezTo>
                  <a:pt x="387364" y="79663"/>
                  <a:pt x="393651" y="67716"/>
                  <a:pt x="404447" y="61547"/>
                </a:cubicBezTo>
                <a:cubicBezTo>
                  <a:pt x="414939" y="55552"/>
                  <a:pt x="427893" y="55685"/>
                  <a:pt x="439616" y="52754"/>
                </a:cubicBezTo>
                <a:cubicBezTo>
                  <a:pt x="454270" y="43962"/>
                  <a:pt x="467802" y="32950"/>
                  <a:pt x="483577" y="26377"/>
                </a:cubicBezTo>
                <a:cubicBezTo>
                  <a:pt x="513604" y="13866"/>
                  <a:pt x="556342" y="6549"/>
                  <a:pt x="589085" y="0"/>
                </a:cubicBezTo>
                <a:lnTo>
                  <a:pt x="923193" y="17585"/>
                </a:lnTo>
                <a:cubicBezTo>
                  <a:pt x="989189" y="22085"/>
                  <a:pt x="998823" y="39395"/>
                  <a:pt x="1072662" y="61547"/>
                </a:cubicBezTo>
                <a:cubicBezTo>
                  <a:pt x="1098543" y="69311"/>
                  <a:pt x="1125416" y="73270"/>
                  <a:pt x="1151793" y="79131"/>
                </a:cubicBezTo>
                <a:cubicBezTo>
                  <a:pt x="1175239" y="90854"/>
                  <a:pt x="1203595" y="95764"/>
                  <a:pt x="1222131" y="114300"/>
                </a:cubicBezTo>
                <a:cubicBezTo>
                  <a:pt x="1257212" y="149381"/>
                  <a:pt x="1271510" y="168653"/>
                  <a:pt x="1310054" y="193431"/>
                </a:cubicBezTo>
                <a:cubicBezTo>
                  <a:pt x="1338804" y="211913"/>
                  <a:pt x="1369539" y="227226"/>
                  <a:pt x="1397977" y="246185"/>
                </a:cubicBezTo>
                <a:cubicBezTo>
                  <a:pt x="1418903" y="260136"/>
                  <a:pt x="1447104" y="279541"/>
                  <a:pt x="1468316" y="290147"/>
                </a:cubicBezTo>
                <a:cubicBezTo>
                  <a:pt x="1476605" y="294292"/>
                  <a:pt x="1485901" y="296008"/>
                  <a:pt x="1494693" y="298939"/>
                </a:cubicBezTo>
                <a:cubicBezTo>
                  <a:pt x="1500554" y="307731"/>
                  <a:pt x="1504325" y="318358"/>
                  <a:pt x="1512277" y="325316"/>
                </a:cubicBezTo>
                <a:cubicBezTo>
                  <a:pt x="1528182" y="339233"/>
                  <a:pt x="1548124" y="347805"/>
                  <a:pt x="1565031" y="360485"/>
                </a:cubicBezTo>
                <a:lnTo>
                  <a:pt x="1635370" y="413239"/>
                </a:lnTo>
                <a:lnTo>
                  <a:pt x="1670539" y="439616"/>
                </a:lnTo>
                <a:cubicBezTo>
                  <a:pt x="1702030" y="486853"/>
                  <a:pt x="1702892" y="478122"/>
                  <a:pt x="1714500" y="518747"/>
                </a:cubicBezTo>
                <a:cubicBezTo>
                  <a:pt x="1717820" y="530366"/>
                  <a:pt x="1720362" y="542193"/>
                  <a:pt x="1723293" y="553916"/>
                </a:cubicBezTo>
                <a:cubicBezTo>
                  <a:pt x="1729154" y="542193"/>
                  <a:pt x="1739690" y="531800"/>
                  <a:pt x="1740877" y="518747"/>
                </a:cubicBezTo>
                <a:cubicBezTo>
                  <a:pt x="1742753" y="498108"/>
                  <a:pt x="1732085" y="477924"/>
                  <a:pt x="1732085" y="457200"/>
                </a:cubicBezTo>
                <a:cubicBezTo>
                  <a:pt x="1732085" y="445116"/>
                  <a:pt x="1737946" y="433754"/>
                  <a:pt x="1740877" y="422031"/>
                </a:cubicBezTo>
                <a:cubicBezTo>
                  <a:pt x="1737946" y="471854"/>
                  <a:pt x="1750621" y="525161"/>
                  <a:pt x="1732085" y="571500"/>
                </a:cubicBezTo>
                <a:cubicBezTo>
                  <a:pt x="1728044" y="581602"/>
                  <a:pt x="1667958" y="541507"/>
                  <a:pt x="1661747" y="536331"/>
                </a:cubicBezTo>
                <a:cubicBezTo>
                  <a:pt x="1652195" y="528371"/>
                  <a:pt x="1645716" y="516851"/>
                  <a:pt x="1635370" y="509954"/>
                </a:cubicBezTo>
                <a:cubicBezTo>
                  <a:pt x="1627659" y="504813"/>
                  <a:pt x="1617904" y="503708"/>
                  <a:pt x="1608993" y="501162"/>
                </a:cubicBezTo>
                <a:cubicBezTo>
                  <a:pt x="1560546" y="487321"/>
                  <a:pt x="1588383" y="499651"/>
                  <a:pt x="1556239" y="48357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A5D7CF-F664-4B9A-AFA9-C7929923A13C}"/>
              </a:ext>
            </a:extLst>
          </p:cNvPr>
          <p:cNvSpPr/>
          <p:nvPr/>
        </p:nvSpPr>
        <p:spPr>
          <a:xfrm>
            <a:off x="6905616" y="3182259"/>
            <a:ext cx="2233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不满足条件，停止递归，开始归来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7E00ABF-ECCD-46D7-AA83-13E6CCCCE897}"/>
              </a:ext>
            </a:extLst>
          </p:cNvPr>
          <p:cNvGrpSpPr/>
          <p:nvPr/>
        </p:nvGrpSpPr>
        <p:grpSpPr>
          <a:xfrm>
            <a:off x="890382" y="1740418"/>
            <a:ext cx="5565531" cy="584610"/>
            <a:chOff x="3112477" y="2271360"/>
            <a:chExt cx="5565531" cy="584610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4778233-7872-4D70-A99C-083718E50DD3}"/>
                </a:ext>
              </a:extLst>
            </p:cNvPr>
            <p:cNvCxnSpPr/>
            <p:nvPr/>
          </p:nvCxnSpPr>
          <p:spPr>
            <a:xfrm>
              <a:off x="3112477" y="2855970"/>
              <a:ext cx="55655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4BE29E5-3EA9-4555-B3BB-218DC39CC3C3}"/>
                </a:ext>
              </a:extLst>
            </p:cNvPr>
            <p:cNvSpPr/>
            <p:nvPr/>
          </p:nvSpPr>
          <p:spPr>
            <a:xfrm>
              <a:off x="4386066" y="2271360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191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递            去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F1C142-DFF8-47A0-BCCB-E8BA6EDECAD4}"/>
              </a:ext>
            </a:extLst>
          </p:cNvPr>
          <p:cNvGrpSpPr/>
          <p:nvPr/>
        </p:nvGrpSpPr>
        <p:grpSpPr>
          <a:xfrm>
            <a:off x="882029" y="4958334"/>
            <a:ext cx="5503985" cy="527781"/>
            <a:chOff x="3104124" y="5489276"/>
            <a:chExt cx="5503985" cy="527781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15C82C1-E2F4-48DB-8BCB-0F9C6723A754}"/>
                </a:ext>
              </a:extLst>
            </p:cNvPr>
            <p:cNvCxnSpPr/>
            <p:nvPr/>
          </p:nvCxnSpPr>
          <p:spPr>
            <a:xfrm flipH="1">
              <a:off x="3104124" y="5489276"/>
              <a:ext cx="550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423E675-A6CA-433D-9C07-8B21C6B20764}"/>
                </a:ext>
              </a:extLst>
            </p:cNvPr>
            <p:cNvSpPr/>
            <p:nvPr/>
          </p:nvSpPr>
          <p:spPr>
            <a:xfrm>
              <a:off x="4386066" y="5493837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191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归            来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3ECC1EC-8248-41D1-BC15-BFE1256E753E}"/>
              </a:ext>
            </a:extLst>
          </p:cNvPr>
          <p:cNvSpPr/>
          <p:nvPr/>
        </p:nvSpPr>
        <p:spPr>
          <a:xfrm>
            <a:off x="714500" y="5754361"/>
            <a:ext cx="6964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不是所有问题都适用于递归算法来求解。</a:t>
            </a:r>
            <a:endParaRPr lang="en-US" altLang="zh-CN" sz="2800" b="1" dirty="0"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7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！（递归）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48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EA3A1-D1C9-4692-894E-F8CE484C6985}"/>
              </a:ext>
            </a:extLst>
          </p:cNvPr>
          <p:cNvSpPr/>
          <p:nvPr/>
        </p:nvSpPr>
        <p:spPr>
          <a:xfrm>
            <a:off x="714501" y="844246"/>
            <a:ext cx="110886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函数的定义中直接或间接地调用自身，这样的函数称为递归函数，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其中对自己的调用称为递归调用。相应的算法叫递归算法。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</a:rPr>
              <a:t>n!</a:t>
            </a:r>
            <a:r>
              <a:rPr lang="zh-CN" altLang="en-US" sz="2800" b="1" dirty="0">
                <a:solidFill>
                  <a:prstClr val="black"/>
                </a:solidFill>
                <a:ea typeface="宋体" panose="02010600030101010101" pitchFamily="2" charset="-122"/>
              </a:rPr>
              <a:t>的递归定义：</a:t>
            </a:r>
            <a:endParaRPr lang="en-US" altLang="zh-CN" sz="28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33CAFDF-7A7E-4B8A-834B-4879C1270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816571"/>
              </p:ext>
            </p:extLst>
          </p:nvPr>
        </p:nvGraphicFramePr>
        <p:xfrm>
          <a:off x="3268133" y="1790827"/>
          <a:ext cx="42433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公式" r:id="rId7" imgW="1726451" imgH="482391" progId="Equation.3">
                  <p:embed/>
                </p:oleObj>
              </mc:Choice>
              <mc:Fallback>
                <p:oleObj name="公式" r:id="rId7" imgW="1726451" imgH="482391" progId="Equation.3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DD87A29-50E1-4EFB-B2BC-299CE8315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133" y="1790827"/>
                        <a:ext cx="424338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5">
            <a:extLst>
              <a:ext uri="{FF2B5EF4-FFF2-40B4-BE49-F238E27FC236}">
                <a16:creationId xmlns:a16="http://schemas.microsoft.com/office/drawing/2014/main" id="{8ACE78B0-B0B0-42AB-BFBC-CB514775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440" y="3208641"/>
            <a:ext cx="7700962" cy="2805113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C8B1DAE-F33D-43EB-8606-FD27946D009E}"/>
              </a:ext>
            </a:extLst>
          </p:cNvPr>
          <p:cNvSpPr/>
          <p:nvPr/>
        </p:nvSpPr>
        <p:spPr>
          <a:xfrm>
            <a:off x="9861465" y="3218953"/>
            <a:ext cx="164334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ahoma" panose="020B0604030504040204" pitchFamily="34" charset="0"/>
                <a:ea typeface="黑体" panose="02010609060101010101" pitchFamily="49" charset="-122"/>
              </a:rPr>
              <a:t>直接调用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87C258-7163-404D-AD47-83C8DCAE0018}"/>
              </a:ext>
            </a:extLst>
          </p:cNvPr>
          <p:cNvGrpSpPr/>
          <p:nvPr/>
        </p:nvGrpSpPr>
        <p:grpSpPr>
          <a:xfrm>
            <a:off x="9812698" y="4390125"/>
            <a:ext cx="1740877" cy="1564755"/>
            <a:chOff x="1951896" y="3738229"/>
            <a:chExt cx="1740877" cy="156475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ED73635-DB06-4C15-B559-E1B32FC6A2A7}"/>
                </a:ext>
              </a:extLst>
            </p:cNvPr>
            <p:cNvSpPr/>
            <p:nvPr/>
          </p:nvSpPr>
          <p:spPr>
            <a:xfrm>
              <a:off x="2833136" y="4465588"/>
              <a:ext cx="859637" cy="837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f()</a:t>
              </a:r>
              <a:endParaRPr lang="zh-CN" altLang="en-US" sz="36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AA59439-544B-4497-9C7C-E5D2AD3FD3DE}"/>
                </a:ext>
              </a:extLst>
            </p:cNvPr>
            <p:cNvCxnSpPr>
              <a:stCxn id="18" idx="1"/>
            </p:cNvCxnSpPr>
            <p:nvPr/>
          </p:nvCxnSpPr>
          <p:spPr>
            <a:xfrm flipH="1" flipV="1">
              <a:off x="1951896" y="4884285"/>
              <a:ext cx="88124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51D33E9-3ED3-469C-98CB-2E18C758BAA9}"/>
                </a:ext>
              </a:extLst>
            </p:cNvPr>
            <p:cNvCxnSpPr/>
            <p:nvPr/>
          </p:nvCxnSpPr>
          <p:spPr>
            <a:xfrm>
              <a:off x="1951896" y="3738230"/>
              <a:ext cx="0" cy="1146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752715E-096F-4B94-8648-1073BB677042}"/>
                </a:ext>
              </a:extLst>
            </p:cNvPr>
            <p:cNvCxnSpPr/>
            <p:nvPr/>
          </p:nvCxnSpPr>
          <p:spPr>
            <a:xfrm flipH="1">
              <a:off x="1951898" y="3738229"/>
              <a:ext cx="1311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6548BED-1917-4F6E-9F93-FDEC941D0DB7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3262954" y="3738229"/>
              <a:ext cx="1" cy="727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CC1F95-2EB9-4CC1-B351-CC45325D857E}"/>
                </a:ext>
              </a:extLst>
            </p:cNvPr>
            <p:cNvSpPr/>
            <p:nvPr/>
          </p:nvSpPr>
          <p:spPr>
            <a:xfrm>
              <a:off x="2247948" y="3738229"/>
              <a:ext cx="60465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/>
                <a:t>f()</a:t>
              </a:r>
              <a:endParaRPr lang="zh-CN" altLang="en-US" sz="3600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9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！（递归实现过程）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49</a:t>
            </a:fld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60F0E101-2945-4665-BC1D-BB3B812A5FC2}"/>
              </a:ext>
            </a:extLst>
          </p:cNvPr>
          <p:cNvSpPr txBox="1">
            <a:spLocks/>
          </p:cNvSpPr>
          <p:nvPr/>
        </p:nvSpPr>
        <p:spPr>
          <a:xfrm>
            <a:off x="832975" y="1159722"/>
            <a:ext cx="3067804" cy="46767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n=input()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n=int(n)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y=fac(n)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print(y</a:t>
            </a:r>
            <a:endParaRPr lang="en-US" altLang="zh-CN" sz="2400" dirty="0"/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设</a:t>
            </a:r>
            <a:r>
              <a:rPr lang="en-US" altLang="zh-CN" sz="2400" dirty="0"/>
              <a:t>n=3</a:t>
            </a:r>
            <a:endParaRPr lang="zh-CN" altLang="en-US" sz="2400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719914A9-D6F2-4C22-BD00-359138D0A5B9}"/>
              </a:ext>
            </a:extLst>
          </p:cNvPr>
          <p:cNvSpPr txBox="1">
            <a:spLocks/>
          </p:cNvSpPr>
          <p:nvPr/>
        </p:nvSpPr>
        <p:spPr bwMode="auto">
          <a:xfrm>
            <a:off x="3753975" y="1159722"/>
            <a:ext cx="3067804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3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)   #n=3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if 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en-US" altLang="zh-CN" sz="2400" b="1" dirty="0"/>
              <a:t>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   return 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      else</a:t>
            </a:r>
            <a:r>
              <a:rPr lang="zh-CN" altLang="en-US" sz="2400" b="1" kern="0" dirty="0">
                <a:latin typeface="+mn-lt"/>
                <a:ea typeface="仿宋_GB2312" pitchFamily="49" charset="-122"/>
              </a:rPr>
              <a:t>：</a:t>
            </a: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	f=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3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*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3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  return f;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293688" indent="-293688" defTabSz="784225" eaLnBrk="0" hangingPunct="0">
              <a:buFontTx/>
              <a:buChar char="•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97722586-E368-4B5D-AD57-B596301A037E}"/>
              </a:ext>
            </a:extLst>
          </p:cNvPr>
          <p:cNvSpPr txBox="1">
            <a:spLocks/>
          </p:cNvSpPr>
          <p:nvPr/>
        </p:nvSpPr>
        <p:spPr bwMode="auto">
          <a:xfrm>
            <a:off x="6690850" y="1159722"/>
            <a:ext cx="3067804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)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if n==0: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return 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   else</a:t>
            </a:r>
            <a:r>
              <a:rPr lang="zh-CN" altLang="en-US" sz="2400" b="1" kern="0" dirty="0">
                <a:latin typeface="+mn-lt"/>
                <a:ea typeface="仿宋_GB2312" pitchFamily="49" charset="-122"/>
              </a:rPr>
              <a:t>：</a:t>
            </a: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	f=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*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   	return f;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293688" indent="-293688" defTabSz="784225" eaLnBrk="0" hangingPunct="0">
              <a:buFontTx/>
              <a:buChar char="•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28" name="圆角右箭头 25">
            <a:extLst>
              <a:ext uri="{FF2B5EF4-FFF2-40B4-BE49-F238E27FC236}">
                <a16:creationId xmlns:a16="http://schemas.microsoft.com/office/drawing/2014/main" id="{B53E1CB4-F7E9-49EB-A6A4-8F5A17E73D4D}"/>
              </a:ext>
            </a:extLst>
          </p:cNvPr>
          <p:cNvSpPr/>
          <p:nvPr/>
        </p:nvSpPr>
        <p:spPr bwMode="auto">
          <a:xfrm>
            <a:off x="3461875" y="1251797"/>
            <a:ext cx="540478" cy="2879725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圆角右箭头 28">
            <a:extLst>
              <a:ext uri="{FF2B5EF4-FFF2-40B4-BE49-F238E27FC236}">
                <a16:creationId xmlns:a16="http://schemas.microsoft.com/office/drawing/2014/main" id="{C26755D0-B642-45B0-8854-480010A2635E}"/>
              </a:ext>
            </a:extLst>
          </p:cNvPr>
          <p:cNvSpPr/>
          <p:nvPr/>
        </p:nvSpPr>
        <p:spPr bwMode="auto">
          <a:xfrm>
            <a:off x="9334037" y="1335935"/>
            <a:ext cx="458896" cy="2928937"/>
          </a:xfrm>
          <a:prstGeom prst="bentArrow">
            <a:avLst/>
          </a:prstGeom>
          <a:solidFill>
            <a:srgbClr val="008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圆角右箭头 7">
            <a:extLst>
              <a:ext uri="{FF2B5EF4-FFF2-40B4-BE49-F238E27FC236}">
                <a16:creationId xmlns:a16="http://schemas.microsoft.com/office/drawing/2014/main" id="{8A532FB2-75A0-4C03-9A6E-F1EBCA09F0CE}"/>
              </a:ext>
            </a:extLst>
          </p:cNvPr>
          <p:cNvSpPr/>
          <p:nvPr/>
        </p:nvSpPr>
        <p:spPr bwMode="auto">
          <a:xfrm>
            <a:off x="6559087" y="1251797"/>
            <a:ext cx="540478" cy="3024188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61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728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循环的概念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524933" y="6335184"/>
            <a:ext cx="910577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</a:t>
            </a:fld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435510" y="973232"/>
            <a:ext cx="8229600" cy="1512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循环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程序设计中，循环就是让一段程序多次执行。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8" y="2669771"/>
            <a:ext cx="2448272" cy="3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41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！（递归实现过程）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50</a:t>
            </a:fld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1BBAFAB-8477-4316-B9CB-48788EFD52F1}"/>
              </a:ext>
            </a:extLst>
          </p:cNvPr>
          <p:cNvSpPr txBox="1">
            <a:spLocks/>
          </p:cNvSpPr>
          <p:nvPr/>
        </p:nvSpPr>
        <p:spPr bwMode="auto">
          <a:xfrm>
            <a:off x="1590382" y="1075455"/>
            <a:ext cx="2865437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)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if 1==0: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   return 1</a:t>
            </a: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     else</a:t>
            </a:r>
            <a:r>
              <a:rPr lang="zh-CN" altLang="en-US" sz="2400" b="1" kern="0" dirty="0">
                <a:latin typeface="+mn-lt"/>
                <a:ea typeface="仿宋_GB2312" pitchFamily="49" charset="-122"/>
              </a:rPr>
              <a:t>：</a:t>
            </a: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	f=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*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   return f;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293688" indent="-293688" defTabSz="784225" eaLnBrk="0" hangingPunct="0">
              <a:buFontTx/>
              <a:buChar char="•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05EC04D-C0E2-46B0-AD16-233EAF5F215C}"/>
              </a:ext>
            </a:extLst>
          </p:cNvPr>
          <p:cNvSpPr txBox="1">
            <a:spLocks/>
          </p:cNvSpPr>
          <p:nvPr/>
        </p:nvSpPr>
        <p:spPr bwMode="auto">
          <a:xfrm>
            <a:off x="4519319" y="1075455"/>
            <a:ext cx="2865438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仿宋_GB2312" pitchFamily="49" charset="-122"/>
              </a:rPr>
              <a:t>0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)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if 0==0: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return 1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	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     else</a:t>
            </a:r>
            <a:r>
              <a:rPr lang="zh-CN" altLang="en-US" sz="2400" b="1" kern="0" dirty="0">
                <a:latin typeface="+mn-lt"/>
                <a:ea typeface="仿宋_GB2312" pitchFamily="49" charset="-122"/>
              </a:rPr>
              <a:t>：</a:t>
            </a:r>
            <a:endParaRPr lang="en-US" altLang="zh-CN" sz="2400" b="1" kern="0" dirty="0">
              <a:latin typeface="+mn-lt"/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f=1*</a:t>
            </a:r>
            <a:r>
              <a:rPr lang="en-US" altLang="zh-CN" sz="2400" b="1" kern="0" dirty="0" err="1">
                <a:latin typeface="+mn-lt"/>
                <a:ea typeface="仿宋_GB2312" pitchFamily="49" charset="-122"/>
              </a:rPr>
              <a:t>fac</a:t>
            </a:r>
            <a:r>
              <a:rPr lang="en-US" altLang="zh-CN" sz="2400" b="1" kern="0" dirty="0">
                <a:latin typeface="+mn-lt"/>
                <a:ea typeface="仿宋_GB2312" pitchFamily="49" charset="-122"/>
              </a:rPr>
              <a:t>(1-1);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	return f;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kern="0" dirty="0">
                <a:latin typeface="+mn-lt"/>
                <a:ea typeface="仿宋_GB2312" pitchFamily="49" charset="-122"/>
              </a:rPr>
              <a:t>1</a:t>
            </a:r>
          </a:p>
          <a:p>
            <a:pPr marL="293688" indent="-293688" defTabSz="784225" eaLnBrk="0" hangingPunct="0">
              <a:buFontTx/>
              <a:buChar char="•"/>
              <a:defRPr/>
            </a:pPr>
            <a:endParaRPr lang="zh-CN" altLang="en-US" sz="2400" b="1" kern="0" dirty="0">
              <a:latin typeface="+mn-lt"/>
              <a:ea typeface="+mn-ea"/>
            </a:endParaRPr>
          </a:p>
        </p:txBody>
      </p:sp>
      <p:sp>
        <p:nvSpPr>
          <p:cNvPr id="20" name="圆角右箭头 19">
            <a:extLst>
              <a:ext uri="{FF2B5EF4-FFF2-40B4-BE49-F238E27FC236}">
                <a16:creationId xmlns:a16="http://schemas.microsoft.com/office/drawing/2014/main" id="{89B8FB39-6C0D-4FB8-96AC-2DEF0FD04C25}"/>
              </a:ext>
            </a:extLst>
          </p:cNvPr>
          <p:cNvSpPr/>
          <p:nvPr/>
        </p:nvSpPr>
        <p:spPr bwMode="auto">
          <a:xfrm>
            <a:off x="1518944" y="1218330"/>
            <a:ext cx="428625" cy="2928938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1" name="圆角右箭头 20">
            <a:extLst>
              <a:ext uri="{FF2B5EF4-FFF2-40B4-BE49-F238E27FC236}">
                <a16:creationId xmlns:a16="http://schemas.microsoft.com/office/drawing/2014/main" id="{E555ACAE-F297-48FA-B6D2-118D2690A6BA}"/>
              </a:ext>
            </a:extLst>
          </p:cNvPr>
          <p:cNvSpPr/>
          <p:nvPr/>
        </p:nvSpPr>
        <p:spPr bwMode="auto">
          <a:xfrm>
            <a:off x="4447882" y="1289768"/>
            <a:ext cx="428625" cy="2928937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 dirty="0">
              <a:solidFill>
                <a:srgbClr val="008000"/>
              </a:solidFill>
            </a:endParaRPr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AD7709C-0434-415B-9AED-3665E7D1FE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01063" y="1736649"/>
            <a:ext cx="608013" cy="3286125"/>
            <a:chOff x="1710" y="2205"/>
            <a:chExt cx="2160" cy="945"/>
          </a:xfrm>
        </p:grpSpPr>
        <p:sp>
          <p:nvSpPr>
            <p:cNvPr id="23" name="圆角右箭头 22">
              <a:extLst>
                <a:ext uri="{FF2B5EF4-FFF2-40B4-BE49-F238E27FC236}">
                  <a16:creationId xmlns:a16="http://schemas.microsoft.com/office/drawing/2014/main" id="{EB757F79-C12F-40EB-9678-CB0A2F02B7AE}"/>
                </a:ext>
              </a:extLst>
            </p:cNvPr>
            <p:cNvSpPr/>
            <p:nvPr/>
          </p:nvSpPr>
          <p:spPr bwMode="auto">
            <a:xfrm flipH="1" flipV="1">
              <a:off x="1710" y="2205"/>
              <a:ext cx="2160" cy="945"/>
            </a:xfrm>
            <a:prstGeom prst="bentArrow">
              <a:avLst>
                <a:gd name="adj1" fmla="val 5122"/>
                <a:gd name="adj2" fmla="val 11909"/>
                <a:gd name="adj3" fmla="val 50000"/>
                <a:gd name="adj4" fmla="val 43750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31" tIns="45716" rIns="91431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C0DE5FD6-87F8-47F7-BA9D-C1A1035CE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750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pPr algn="ctr"/>
              <a:r>
                <a:rPr lang="en-US" altLang="zh-CN" sz="2300"/>
                <a:t>1</a:t>
              </a:r>
            </a:p>
          </p:txBody>
        </p:sp>
      </p:grpSp>
      <p:grpSp>
        <p:nvGrpSpPr>
          <p:cNvPr id="32" name="Group 16">
            <a:extLst>
              <a:ext uri="{FF2B5EF4-FFF2-40B4-BE49-F238E27FC236}">
                <a16:creationId xmlns:a16="http://schemas.microsoft.com/office/drawing/2014/main" id="{A957A1DB-BDD6-4969-8B27-8900A176E5CA}"/>
              </a:ext>
            </a:extLst>
          </p:cNvPr>
          <p:cNvGrpSpPr>
            <a:grpSpLocks/>
          </p:cNvGrpSpPr>
          <p:nvPr/>
        </p:nvGrpSpPr>
        <p:grpSpPr bwMode="auto">
          <a:xfrm>
            <a:off x="1518944" y="3361455"/>
            <a:ext cx="2143125" cy="785813"/>
            <a:chOff x="0" y="3465"/>
            <a:chExt cx="1350" cy="495"/>
          </a:xfrm>
        </p:grpSpPr>
        <p:sp>
          <p:nvSpPr>
            <p:cNvPr id="33" name="圆角右箭头 31">
              <a:extLst>
                <a:ext uri="{FF2B5EF4-FFF2-40B4-BE49-F238E27FC236}">
                  <a16:creationId xmlns:a16="http://schemas.microsoft.com/office/drawing/2014/main" id="{A918A8D2-61D6-4AD8-B04D-BDDC4E802DB1}"/>
                </a:ext>
              </a:extLst>
            </p:cNvPr>
            <p:cNvSpPr/>
            <p:nvPr/>
          </p:nvSpPr>
          <p:spPr bwMode="auto">
            <a:xfrm flipH="1" flipV="1">
              <a:off x="0" y="3465"/>
              <a:ext cx="1350" cy="495"/>
            </a:xfrm>
            <a:prstGeom prst="bentArrow">
              <a:avLst>
                <a:gd name="adj1" fmla="val 5122"/>
                <a:gd name="adj2" fmla="val 11909"/>
                <a:gd name="adj3" fmla="val 50000"/>
                <a:gd name="adj4" fmla="val 43750"/>
              </a:avLst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91431" tIns="45716" rIns="91431" bIns="45716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2F60A6E0-345E-4D58-A33D-AB675129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57"/>
              <a:ext cx="36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1" tIns="45716" rIns="91431" bIns="45716" anchor="ctr"/>
            <a:lstStyle/>
            <a:p>
              <a:pPr algn="ctr"/>
              <a:r>
                <a:rPr lang="en-US" altLang="zh-CN" sz="2300"/>
                <a:t>    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522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831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！（递归实现过程）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51</a:t>
            </a:fld>
            <a:endParaRPr lang="zh-CN" altLang="en-US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E9DEDAC-45DF-4E7D-ADC8-CD324C5C8B7D}"/>
              </a:ext>
            </a:extLst>
          </p:cNvPr>
          <p:cNvSpPr txBox="1">
            <a:spLocks/>
          </p:cNvSpPr>
          <p:nvPr/>
        </p:nvSpPr>
        <p:spPr>
          <a:xfrm>
            <a:off x="1433021" y="1142339"/>
            <a:ext cx="2865437" cy="46767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CC"/>
                </a:solidFill>
              </a:rPr>
              <a:t>n=input()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CC"/>
                </a:solidFill>
              </a:rPr>
              <a:t>n=int(n)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CC"/>
                </a:solidFill>
              </a:rPr>
              <a:t>y=fac(n)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00CC"/>
                </a:solidFill>
              </a:rPr>
              <a:t>print(y)</a:t>
            </a:r>
            <a:endParaRPr lang="zh-CN" altLang="en-US" sz="2000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51430BC4-6618-4176-9ED4-E2BF7DB1365D}"/>
              </a:ext>
            </a:extLst>
          </p:cNvPr>
          <p:cNvSpPr txBox="1">
            <a:spLocks/>
          </p:cNvSpPr>
          <p:nvPr/>
        </p:nvSpPr>
        <p:spPr bwMode="auto">
          <a:xfrm>
            <a:off x="4354021" y="1142339"/>
            <a:ext cx="2865437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 err="1">
                <a:ea typeface="仿宋_GB2312" pitchFamily="49" charset="-122"/>
              </a:rPr>
              <a:t>fac</a:t>
            </a:r>
            <a:r>
              <a:rPr lang="en-US" altLang="zh-CN" sz="2400" b="1" dirty="0">
                <a:ea typeface="仿宋_GB2312" pitchFamily="49" charset="-122"/>
              </a:rPr>
              <a:t>(3) //n=3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if n==0: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   return 1</a:t>
            </a:r>
            <a:endParaRPr lang="en-US" altLang="zh-CN" sz="2400" b="1" dirty="0">
              <a:ea typeface="仿宋_GB2312" pitchFamily="49" charset="-122"/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>
                <a:ea typeface="仿宋_GB2312" pitchFamily="49" charset="-122"/>
              </a:rPr>
              <a:t>        else</a:t>
            </a:r>
            <a:r>
              <a:rPr lang="zh-CN" altLang="en-US" sz="2400" b="1" dirty="0">
                <a:ea typeface="仿宋_GB2312" pitchFamily="49" charset="-122"/>
              </a:rPr>
              <a:t>：</a:t>
            </a:r>
            <a:endParaRPr lang="en-US" altLang="zh-CN" sz="2400" b="1" dirty="0"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>
                <a:ea typeface="仿宋_GB2312" pitchFamily="49" charset="-122"/>
              </a:rPr>
              <a:t>	 	  f=3*</a:t>
            </a:r>
            <a:r>
              <a:rPr lang="en-US" altLang="zh-CN" sz="2400" b="1" dirty="0" err="1">
                <a:ea typeface="仿宋_GB2312" pitchFamily="49" charset="-122"/>
              </a:rPr>
              <a:t>fac</a:t>
            </a:r>
            <a:r>
              <a:rPr lang="en-US" altLang="zh-CN" sz="2400" b="1" dirty="0">
                <a:ea typeface="仿宋_GB2312" pitchFamily="49" charset="-122"/>
              </a:rPr>
              <a:t>(3-1);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>
                <a:ea typeface="仿宋_GB2312" pitchFamily="49" charset="-122"/>
              </a:rPr>
              <a:t> 	    return f;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7895F2CA-CA82-4937-92F9-483968AF9C0C}"/>
              </a:ext>
            </a:extLst>
          </p:cNvPr>
          <p:cNvSpPr txBox="1">
            <a:spLocks/>
          </p:cNvSpPr>
          <p:nvPr/>
        </p:nvSpPr>
        <p:spPr bwMode="auto">
          <a:xfrm>
            <a:off x="7290896" y="1142339"/>
            <a:ext cx="2865437" cy="467677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78366" tIns="39183" rIns="78366" bIns="39183"/>
          <a:lstStyle/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 err="1">
                <a:ea typeface="仿宋_GB2312" pitchFamily="49" charset="-122"/>
              </a:rPr>
              <a:t>fac</a:t>
            </a:r>
            <a:r>
              <a:rPr lang="en-US" altLang="zh-CN" sz="2400" b="1" dirty="0">
                <a:ea typeface="仿宋_GB2312" pitchFamily="49" charset="-122"/>
              </a:rPr>
              <a:t>(2)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 if n==0: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/>
              <a:t>             return 1  </a:t>
            </a:r>
            <a:r>
              <a:rPr lang="en-US" altLang="zh-CN" sz="2400" b="1" dirty="0">
                <a:ea typeface="仿宋_GB2312" pitchFamily="49" charset="-122"/>
              </a:rPr>
              <a:t>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sz="2400" b="1" dirty="0">
                <a:ea typeface="仿宋_GB2312" pitchFamily="49" charset="-122"/>
              </a:rPr>
              <a:t>         else</a:t>
            </a:r>
            <a:r>
              <a:rPr lang="zh-CN" altLang="en-US" sz="2400" b="1" dirty="0">
                <a:ea typeface="仿宋_GB2312" pitchFamily="49" charset="-122"/>
              </a:rPr>
              <a:t>：</a:t>
            </a:r>
            <a:endParaRPr lang="en-US" altLang="zh-CN" sz="2400" b="1" dirty="0">
              <a:ea typeface="仿宋_GB2312" pitchFamily="49" charset="-122"/>
            </a:endParaRP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>
                <a:ea typeface="仿宋_GB2312" pitchFamily="49" charset="-122"/>
              </a:rPr>
              <a:t>		  f=2*</a:t>
            </a:r>
            <a:r>
              <a:rPr lang="en-US" altLang="zh-CN" sz="2400" b="1" dirty="0" err="1">
                <a:ea typeface="仿宋_GB2312" pitchFamily="49" charset="-122"/>
              </a:rPr>
              <a:t>fac</a:t>
            </a:r>
            <a:r>
              <a:rPr lang="en-US" altLang="zh-CN" sz="2400" b="1" dirty="0">
                <a:ea typeface="仿宋_GB2312" pitchFamily="49" charset="-122"/>
              </a:rPr>
              <a:t>(2-1);</a:t>
            </a:r>
          </a:p>
          <a:p>
            <a:pPr marL="636588" lvl="1" indent="-244475" defTabSz="784225">
              <a:lnSpc>
                <a:spcPct val="90000"/>
              </a:lnSpc>
              <a:defRPr/>
            </a:pPr>
            <a:r>
              <a:rPr lang="en-US" altLang="zh-CN" sz="2400" b="1" dirty="0">
                <a:ea typeface="仿宋_GB2312" pitchFamily="49" charset="-122"/>
              </a:rPr>
              <a:t>	     return f;</a:t>
            </a:r>
          </a:p>
        </p:txBody>
      </p:sp>
      <p:sp>
        <p:nvSpPr>
          <p:cNvPr id="28" name="圆角右箭头 20">
            <a:extLst>
              <a:ext uri="{FF2B5EF4-FFF2-40B4-BE49-F238E27FC236}">
                <a16:creationId xmlns:a16="http://schemas.microsoft.com/office/drawing/2014/main" id="{4AFFB705-C25E-44E3-AA12-03CA55F32355}"/>
              </a:ext>
            </a:extLst>
          </p:cNvPr>
          <p:cNvSpPr/>
          <p:nvPr/>
        </p:nvSpPr>
        <p:spPr bwMode="auto">
          <a:xfrm>
            <a:off x="7219458" y="1318552"/>
            <a:ext cx="428625" cy="2928937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9" name="圆角右箭头 21">
            <a:extLst>
              <a:ext uri="{FF2B5EF4-FFF2-40B4-BE49-F238E27FC236}">
                <a16:creationId xmlns:a16="http://schemas.microsoft.com/office/drawing/2014/main" id="{2E5F54B5-139A-4907-97B9-6378C7B68523}"/>
              </a:ext>
            </a:extLst>
          </p:cNvPr>
          <p:cNvSpPr/>
          <p:nvPr/>
        </p:nvSpPr>
        <p:spPr bwMode="auto">
          <a:xfrm>
            <a:off x="9934083" y="1318552"/>
            <a:ext cx="428625" cy="2928937"/>
          </a:xfrm>
          <a:prstGeom prst="ben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31" tIns="45716" rIns="91431" bIns="4571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DAAA72DF-20CA-4B52-9FDD-0611DF229513}"/>
              </a:ext>
            </a:extLst>
          </p:cNvPr>
          <p:cNvGrpSpPr>
            <a:grpSpLocks/>
          </p:cNvGrpSpPr>
          <p:nvPr/>
        </p:nvGrpSpPr>
        <p:grpSpPr bwMode="auto">
          <a:xfrm>
            <a:off x="8994283" y="2818739"/>
            <a:ext cx="1368425" cy="712788"/>
            <a:chOff x="4740" y="3113"/>
            <a:chExt cx="862" cy="449"/>
          </a:xfrm>
        </p:grpSpPr>
        <p:sp>
          <p:nvSpPr>
            <p:cNvPr id="35" name="圆角右箭头 10">
              <a:extLst>
                <a:ext uri="{FF2B5EF4-FFF2-40B4-BE49-F238E27FC236}">
                  <a16:creationId xmlns:a16="http://schemas.microsoft.com/office/drawing/2014/main" id="{BE3BFD75-C16A-46E8-A0DD-42C0294880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5014" y="2975"/>
              <a:ext cx="449" cy="726"/>
            </a:xfrm>
            <a:custGeom>
              <a:avLst/>
              <a:gdLst>
                <a:gd name="T0" fmla="*/ 0 w 857256"/>
                <a:gd name="T1" fmla="*/ 0 h 2428892"/>
                <a:gd name="T2" fmla="*/ 0 w 857256"/>
                <a:gd name="T3" fmla="*/ 0 h 2428892"/>
                <a:gd name="T4" fmla="*/ 0 w 857256"/>
                <a:gd name="T5" fmla="*/ 0 h 2428892"/>
                <a:gd name="T6" fmla="*/ 0 w 857256"/>
                <a:gd name="T7" fmla="*/ 0 h 2428892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0 w 857256"/>
                <a:gd name="T13" fmla="*/ 0 h 2428892"/>
                <a:gd name="T14" fmla="*/ 857256 w 857256"/>
                <a:gd name="T15" fmla="*/ 2428892 h 24288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7256" h="2428892">
                  <a:moveTo>
                    <a:pt x="0" y="2428892"/>
                  </a:moveTo>
                  <a:lnTo>
                    <a:pt x="0" y="455186"/>
                  </a:lnTo>
                  <a:cubicBezTo>
                    <a:pt x="0" y="248051"/>
                    <a:pt x="167915" y="80136"/>
                    <a:pt x="375050" y="80136"/>
                  </a:cubicBezTo>
                  <a:cubicBezTo>
                    <a:pt x="375050" y="80136"/>
                    <a:pt x="375050" y="80136"/>
                    <a:pt x="375050" y="80136"/>
                  </a:cubicBezTo>
                  <a:lnTo>
                    <a:pt x="428628" y="80136"/>
                  </a:lnTo>
                  <a:lnTo>
                    <a:pt x="428628" y="0"/>
                  </a:lnTo>
                  <a:lnTo>
                    <a:pt x="857256" y="102091"/>
                  </a:lnTo>
                  <a:lnTo>
                    <a:pt x="428628" y="204181"/>
                  </a:lnTo>
                  <a:lnTo>
                    <a:pt x="428628" y="124045"/>
                  </a:lnTo>
                  <a:lnTo>
                    <a:pt x="375050" y="124045"/>
                  </a:lnTo>
                  <a:lnTo>
                    <a:pt x="375049" y="124045"/>
                  </a:lnTo>
                  <a:cubicBezTo>
                    <a:pt x="192165" y="124045"/>
                    <a:pt x="43909" y="272301"/>
                    <a:pt x="43909" y="455185"/>
                  </a:cubicBezTo>
                  <a:lnTo>
                    <a:pt x="43909" y="24288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lIns="91431" tIns="45716" rIns="91431" bIns="45716"/>
            <a:lstStyle/>
            <a:p>
              <a:r>
                <a:rPr lang="en-US" altLang="zh-CN"/>
                <a:t>     </a:t>
              </a:r>
            </a:p>
            <a:p>
              <a:r>
                <a:rPr lang="en-US" altLang="zh-CN"/>
                <a:t>       </a:t>
              </a:r>
              <a:r>
                <a:rPr lang="en-US" altLang="zh-CN" b="1"/>
                <a:t>1</a:t>
              </a:r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B44E665A-78B1-4A59-9D8D-7BB67FA1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113"/>
              <a:ext cx="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1" tIns="45716" rIns="91431" bIns="45716"/>
            <a:lstStyle/>
            <a:p>
              <a:endParaRPr lang="zh-CN" altLang="en-US"/>
            </a:p>
          </p:txBody>
        </p:sp>
      </p:grpSp>
      <p:grpSp>
        <p:nvGrpSpPr>
          <p:cNvPr id="37" name="Group 19">
            <a:extLst>
              <a:ext uri="{FF2B5EF4-FFF2-40B4-BE49-F238E27FC236}">
                <a16:creationId xmlns:a16="http://schemas.microsoft.com/office/drawing/2014/main" id="{0E5073A2-C8CE-43ED-A7BA-0A2B491593B0}"/>
              </a:ext>
            </a:extLst>
          </p:cNvPr>
          <p:cNvGrpSpPr>
            <a:grpSpLocks/>
          </p:cNvGrpSpPr>
          <p:nvPr/>
        </p:nvGrpSpPr>
        <p:grpSpPr bwMode="auto">
          <a:xfrm>
            <a:off x="6076458" y="2818739"/>
            <a:ext cx="3429000" cy="857250"/>
            <a:chOff x="2880" y="3105"/>
            <a:chExt cx="1935" cy="540"/>
          </a:xfrm>
        </p:grpSpPr>
        <p:sp>
          <p:nvSpPr>
            <p:cNvPr id="38" name="圆角右箭头 10">
              <a:extLst>
                <a:ext uri="{FF2B5EF4-FFF2-40B4-BE49-F238E27FC236}">
                  <a16:creationId xmlns:a16="http://schemas.microsoft.com/office/drawing/2014/main" id="{F73234B9-D163-4D11-9018-70B5D5BFD8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3691" y="2521"/>
              <a:ext cx="540" cy="1708"/>
            </a:xfrm>
            <a:custGeom>
              <a:avLst/>
              <a:gdLst>
                <a:gd name="T0" fmla="*/ 0 w 857256"/>
                <a:gd name="T1" fmla="*/ 0 h 2428892"/>
                <a:gd name="T2" fmla="*/ 0 w 857256"/>
                <a:gd name="T3" fmla="*/ 0 h 2428892"/>
                <a:gd name="T4" fmla="*/ 0 w 857256"/>
                <a:gd name="T5" fmla="*/ 0 h 2428892"/>
                <a:gd name="T6" fmla="*/ 0 w 857256"/>
                <a:gd name="T7" fmla="*/ 0 h 2428892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0 w 857256"/>
                <a:gd name="T13" fmla="*/ 0 h 2428892"/>
                <a:gd name="T14" fmla="*/ 857256 w 857256"/>
                <a:gd name="T15" fmla="*/ 2428892 h 24288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7256" h="2428892">
                  <a:moveTo>
                    <a:pt x="0" y="2428892"/>
                  </a:moveTo>
                  <a:lnTo>
                    <a:pt x="0" y="455186"/>
                  </a:lnTo>
                  <a:cubicBezTo>
                    <a:pt x="0" y="248051"/>
                    <a:pt x="167915" y="80136"/>
                    <a:pt x="375050" y="80136"/>
                  </a:cubicBezTo>
                  <a:cubicBezTo>
                    <a:pt x="375050" y="80136"/>
                    <a:pt x="375050" y="80136"/>
                    <a:pt x="375050" y="80136"/>
                  </a:cubicBezTo>
                  <a:lnTo>
                    <a:pt x="428628" y="80136"/>
                  </a:lnTo>
                  <a:lnTo>
                    <a:pt x="428628" y="0"/>
                  </a:lnTo>
                  <a:lnTo>
                    <a:pt x="857256" y="102091"/>
                  </a:lnTo>
                  <a:lnTo>
                    <a:pt x="428628" y="204181"/>
                  </a:lnTo>
                  <a:lnTo>
                    <a:pt x="428628" y="124045"/>
                  </a:lnTo>
                  <a:lnTo>
                    <a:pt x="375050" y="124045"/>
                  </a:lnTo>
                  <a:lnTo>
                    <a:pt x="375049" y="124045"/>
                  </a:lnTo>
                  <a:cubicBezTo>
                    <a:pt x="192165" y="124045"/>
                    <a:pt x="43909" y="272301"/>
                    <a:pt x="43909" y="455185"/>
                  </a:cubicBezTo>
                  <a:lnTo>
                    <a:pt x="43909" y="24288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lIns="91431" tIns="45716" rIns="91431" bIns="45716"/>
            <a:lstStyle/>
            <a:p>
              <a:r>
                <a:rPr lang="en-US" altLang="zh-CN"/>
                <a:t>         </a:t>
              </a:r>
            </a:p>
            <a:p>
              <a:r>
                <a:rPr lang="en-US" altLang="zh-CN"/>
                <a:t>                  </a:t>
              </a:r>
              <a:r>
                <a:rPr lang="en-US" altLang="zh-CN" b="1"/>
                <a:t> 2</a:t>
              </a:r>
            </a:p>
          </p:txBody>
        </p:sp>
        <p:sp>
          <p:nvSpPr>
            <p:cNvPr id="39" name="Line 18">
              <a:extLst>
                <a:ext uri="{FF2B5EF4-FFF2-40B4-BE49-F238E27FC236}">
                  <a16:creationId xmlns:a16="http://schemas.microsoft.com/office/drawing/2014/main" id="{17045D84-4344-4E07-9C8F-1FB54F933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13"/>
              <a:ext cx="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1" tIns="45716" rIns="91431" bIns="45716"/>
            <a:lstStyle/>
            <a:p>
              <a:endParaRPr lang="zh-CN" altLang="en-US"/>
            </a:p>
          </p:txBody>
        </p:sp>
      </p:grpSp>
      <p:grpSp>
        <p:nvGrpSpPr>
          <p:cNvPr id="40" name="Group 20">
            <a:extLst>
              <a:ext uri="{FF2B5EF4-FFF2-40B4-BE49-F238E27FC236}">
                <a16:creationId xmlns:a16="http://schemas.microsoft.com/office/drawing/2014/main" id="{91FCDF1C-0151-49FD-B0BD-0B59B07D55F7}"/>
              </a:ext>
            </a:extLst>
          </p:cNvPr>
          <p:cNvGrpSpPr>
            <a:grpSpLocks/>
          </p:cNvGrpSpPr>
          <p:nvPr/>
        </p:nvGrpSpPr>
        <p:grpSpPr bwMode="auto">
          <a:xfrm>
            <a:off x="1614244" y="2098660"/>
            <a:ext cx="4605089" cy="1152128"/>
            <a:chOff x="567" y="3202"/>
            <a:chExt cx="2433" cy="541"/>
          </a:xfrm>
        </p:grpSpPr>
        <p:sp>
          <p:nvSpPr>
            <p:cNvPr id="41" name="圆角右箭头 10">
              <a:extLst>
                <a:ext uri="{FF2B5EF4-FFF2-40B4-BE49-F238E27FC236}">
                  <a16:creationId xmlns:a16="http://schemas.microsoft.com/office/drawing/2014/main" id="{D8D5EC39-8FBD-42AA-9212-39BB80BEA8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1571" y="2313"/>
              <a:ext cx="540" cy="2319"/>
            </a:xfrm>
            <a:custGeom>
              <a:avLst/>
              <a:gdLst>
                <a:gd name="T0" fmla="*/ 0 w 857256"/>
                <a:gd name="T1" fmla="*/ 0 h 2428892"/>
                <a:gd name="T2" fmla="*/ 0 w 857256"/>
                <a:gd name="T3" fmla="*/ 0 h 2428892"/>
                <a:gd name="T4" fmla="*/ 0 w 857256"/>
                <a:gd name="T5" fmla="*/ 0 h 2428892"/>
                <a:gd name="T6" fmla="*/ 0 w 857256"/>
                <a:gd name="T7" fmla="*/ 0 h 2428892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0 w 857256"/>
                <a:gd name="T13" fmla="*/ 0 h 2428892"/>
                <a:gd name="T14" fmla="*/ 857256 w 857256"/>
                <a:gd name="T15" fmla="*/ 2428892 h 24288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7256" h="2428892">
                  <a:moveTo>
                    <a:pt x="0" y="2428892"/>
                  </a:moveTo>
                  <a:lnTo>
                    <a:pt x="0" y="455186"/>
                  </a:lnTo>
                  <a:cubicBezTo>
                    <a:pt x="0" y="248051"/>
                    <a:pt x="167915" y="80136"/>
                    <a:pt x="375050" y="80136"/>
                  </a:cubicBezTo>
                  <a:cubicBezTo>
                    <a:pt x="375050" y="80136"/>
                    <a:pt x="375050" y="80136"/>
                    <a:pt x="375050" y="80136"/>
                  </a:cubicBezTo>
                  <a:lnTo>
                    <a:pt x="428628" y="80136"/>
                  </a:lnTo>
                  <a:lnTo>
                    <a:pt x="428628" y="0"/>
                  </a:lnTo>
                  <a:lnTo>
                    <a:pt x="857256" y="102091"/>
                  </a:lnTo>
                  <a:lnTo>
                    <a:pt x="428628" y="204181"/>
                  </a:lnTo>
                  <a:lnTo>
                    <a:pt x="428628" y="124045"/>
                  </a:lnTo>
                  <a:lnTo>
                    <a:pt x="375050" y="124045"/>
                  </a:lnTo>
                  <a:lnTo>
                    <a:pt x="375049" y="124045"/>
                  </a:lnTo>
                  <a:cubicBezTo>
                    <a:pt x="192165" y="124045"/>
                    <a:pt x="43909" y="272301"/>
                    <a:pt x="43909" y="455185"/>
                  </a:cubicBezTo>
                  <a:lnTo>
                    <a:pt x="43909" y="2428892"/>
                  </a:lnTo>
                  <a:close/>
                </a:path>
              </a:pathLst>
            </a:custGeom>
            <a:solidFill>
              <a:srgbClr val="FF0000">
                <a:alpha val="7607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lIns="91431" tIns="45716" rIns="91431" bIns="45716"/>
            <a:lstStyle/>
            <a:p>
              <a:r>
                <a:rPr lang="en-US" altLang="zh-CN" dirty="0"/>
                <a:t>         </a:t>
              </a:r>
            </a:p>
            <a:p>
              <a:r>
                <a:rPr lang="en-US" altLang="zh-CN" dirty="0"/>
                <a:t>                       </a:t>
              </a:r>
              <a:r>
                <a:rPr lang="en-US" altLang="zh-CN" b="1" dirty="0"/>
                <a:t>6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87395B38-BAD3-406B-9B96-2BAEB5FD5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202"/>
              <a:ext cx="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1" tIns="45716" rIns="91431" bIns="45716"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725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998323" y="1108401"/>
            <a:ext cx="922105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理解循环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3.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for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循环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4</a:t>
            </a:r>
            <a:r>
              <a:rPr lang="en-US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.</a:t>
            </a:r>
            <a:r>
              <a:rPr lang="zh-CN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掌握</a:t>
            </a: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排序和查找算法。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矩阵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的定义和运算。</a:t>
            </a:r>
          </a:p>
          <a:p>
            <a:pPr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掌握</a:t>
            </a:r>
            <a:r>
              <a:rPr lang="en-US" altLang="zh-CN" dirty="0"/>
              <a:t>continue</a:t>
            </a:r>
            <a:r>
              <a:rPr lang="zh-CN" altLang="en-US" dirty="0"/>
              <a:t>，</a:t>
            </a:r>
            <a:r>
              <a:rPr lang="en-US" altLang="zh-CN" dirty="0"/>
              <a:t>break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的用法。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/>
                <a:ea typeface="宋体" panose="02010600030101010101" pitchFamily="2" charset="-122"/>
              </a:rPr>
              <a:t>7.</a:t>
            </a:r>
            <a:r>
              <a:rPr lang="zh-CN" altLang="zh-CN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掌握</a:t>
            </a:r>
            <a:r>
              <a:rPr lang="zh-CN" altLang="en-US" dirty="0">
                <a:solidFill>
                  <a:sysClr val="windowText" lastClr="000000"/>
                </a:solidFill>
                <a:ea typeface="宋体" panose="02010600030101010101" pitchFamily="2" charset="-122"/>
              </a:rPr>
              <a:t>函数定义和调用。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3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"/>
    </mc:Choice>
    <mc:Fallback xmlns="">
      <p:transition advTm="6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while</a:t>
              </a:r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0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while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循环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7</a:t>
            </a:fld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14501" y="1075455"/>
            <a:ext cx="4464496" cy="123609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while  &lt;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39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9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数据处理语句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条件变化语句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14501" y="2586150"/>
            <a:ext cx="4464496" cy="172819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重要的事情说三遍：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print("while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条件后面有冒号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print("while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条件后面有冒号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print("while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条件后面有冒号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14501" y="4649908"/>
            <a:ext cx="4639819" cy="20882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循环实现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&lt;3: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print("while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条件后面有冒号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")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=i+1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77" y="986018"/>
            <a:ext cx="4031407" cy="563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729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19" grpId="0" build="p" animBg="1"/>
      <p:bldP spid="2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862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显示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1-n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的整数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8</a:t>
            </a:fld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714501" y="792480"/>
            <a:ext cx="3754760" cy="337933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5100" b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5100" b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=1,2,3,...,n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5100" b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开始，</a:t>
            </a:r>
            <a:r>
              <a:rPr lang="en-US" altLang="zh-CN" sz="5100" b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&lt;=n</a:t>
            </a:r>
            <a:r>
              <a:rPr lang="zh-CN" altLang="en-US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5100" b="1" dirty="0" err="1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en-US" altLang="zh-CN" sz="51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51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算法：</a:t>
            </a:r>
            <a:endParaRPr lang="en-US" altLang="zh-CN" sz="51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&lt;=n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时循环：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=i+1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15430" y="4223137"/>
            <a:ext cx="3754760" cy="26348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程序：</a:t>
            </a:r>
            <a:endParaRPr lang="en-US" altLang="zh-CN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(input('input n:'))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&lt;=n: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078224" y="792479"/>
            <a:ext cx="4042792" cy="337933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还可以写为：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(input('input n:'))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n:</a:t>
            </a:r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>
                <a:solidFill>
                  <a:srgbClr val="FF0000"/>
                </a:solidFill>
              </a:rPr>
              <a:t>i+1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endParaRPr lang="zh-CN" alt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5078224" y="4223136"/>
            <a:ext cx="4042792" cy="263486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显示</a:t>
            </a:r>
            <a:r>
              <a:rPr lang="en-US" altLang="zh-CN" dirty="0">
                <a:solidFill>
                  <a:srgbClr val="0000CC"/>
                </a:solidFill>
              </a:rPr>
              <a:t>n,n-1,...,1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(input('input n:'))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0:</a:t>
            </a:r>
          </a:p>
          <a:p>
            <a:pPr marL="0" indent="0">
              <a:buNone/>
            </a:pPr>
            <a:r>
              <a:rPr lang="en-US" altLang="zh-CN" dirty="0"/>
              <a:t>    print(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91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18" grpId="0" build="p" animBg="1"/>
      <p:bldP spid="19" grpId="0" build="p" animBg="1"/>
      <p:bldP spid="2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：计算 </a:t>
            </a:r>
            <a:r>
              <a:rPr lang="en-US" altLang="zh-CN" sz="3200" dirty="0">
                <a:solidFill>
                  <a:srgbClr val="FF0000"/>
                </a:solidFill>
              </a:rPr>
              <a:t>1</a:t>
            </a:r>
            <a:r>
              <a:rPr lang="en-US" altLang="zh-CN" sz="3200" baseline="30000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+2</a:t>
            </a:r>
            <a:r>
              <a:rPr lang="en-US" altLang="zh-CN" sz="3200" baseline="30000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+....+n</a:t>
            </a:r>
            <a:r>
              <a:rPr lang="en-US" altLang="zh-CN" sz="3200" baseline="30000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9</a:t>
            </a:fld>
            <a:endParaRPr lang="zh-CN" altLang="en-US" dirty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714500" y="854100"/>
            <a:ext cx="3583179" cy="55324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问题：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  <a:buSzPct val="80000"/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en-US" altLang="zh-CN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+....+n</a:t>
            </a:r>
            <a:r>
              <a:rPr lang="en-US" altLang="zh-CN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0" indent="0">
              <a:spcBef>
                <a:spcPct val="0"/>
              </a:spcBef>
              <a:buClr>
                <a:srgbClr val="FF0000"/>
              </a:buClr>
              <a:buSzPct val="80000"/>
              <a:buNone/>
            </a:pPr>
            <a:endParaRPr lang="en-US" altLang="zh-CN" sz="2000" b="1" baseline="30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表示这个和，初始为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=mysum+1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=mysum+2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=mysum+3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=mysum+n</a:t>
            </a:r>
            <a:r>
              <a:rPr lang="en-US" altLang="zh-CN" sz="2400" b="1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print(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1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mysum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=mysum+i</a:t>
            </a:r>
            <a:r>
              <a:rPr lang="en-US" altLang="zh-CN" sz="2400" b="1" baseline="30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=1,2,3,...n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38680" y="854100"/>
            <a:ext cx="4572000" cy="266429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算法：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n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mysum</a:t>
            </a:r>
            <a:r>
              <a:rPr lang="en-US" altLang="zh-CN" sz="2400" dirty="0"/>
              <a:t>=0</a:t>
            </a:r>
          </a:p>
          <a:p>
            <a:pPr>
              <a:spcBef>
                <a:spcPct val="0"/>
              </a:spcBef>
            </a:pPr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</a:p>
          <a:p>
            <a:pPr>
              <a:spcBef>
                <a:spcPct val="0"/>
              </a:spcBef>
            </a:pPr>
            <a:r>
              <a:rPr lang="zh-CN" altLang="en-US" sz="2400" dirty="0"/>
              <a:t>当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</a:t>
            </a:r>
            <a:r>
              <a:rPr lang="zh-CN" altLang="en-US" sz="2400" dirty="0"/>
              <a:t>时循环： 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mysum</a:t>
            </a:r>
            <a:r>
              <a:rPr lang="en-US" altLang="zh-CN" sz="2400" dirty="0"/>
              <a:t>=</a:t>
            </a:r>
            <a:r>
              <a:rPr lang="en-US" altLang="zh-CN" sz="2400" dirty="0" err="1"/>
              <a:t>mysum+i</a:t>
            </a:r>
            <a:r>
              <a:rPr lang="en-US" altLang="zh-CN" sz="2400" dirty="0"/>
              <a:t>*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>
              <a:spcBef>
                <a:spcPct val="0"/>
              </a:spcBef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=i+1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638680" y="3620303"/>
            <a:ext cx="4572000" cy="280104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程序：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n=</a:t>
            </a:r>
            <a:r>
              <a:rPr lang="en-US" altLang="zh-CN" sz="2400" dirty="0" err="1">
                <a:solidFill>
                  <a:srgbClr val="0000CC"/>
                </a:solidFill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</a:rPr>
              <a:t>(input('input n:'))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mysum</a:t>
            </a:r>
            <a:r>
              <a:rPr lang="en-US" altLang="zh-CN" sz="2400" dirty="0">
                <a:solidFill>
                  <a:srgbClr val="0000CC"/>
                </a:solidFill>
              </a:rPr>
              <a:t>=0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=1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while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&lt;=n: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</a:rPr>
              <a:t>mysum</a:t>
            </a:r>
            <a:r>
              <a:rPr lang="en-US" altLang="zh-CN" sz="2400" dirty="0">
                <a:solidFill>
                  <a:srgbClr val="0000CC"/>
                </a:solidFill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</a:rPr>
              <a:t>mysum+i</a:t>
            </a:r>
            <a:r>
              <a:rPr lang="en-US" altLang="zh-CN" sz="2400" dirty="0">
                <a:solidFill>
                  <a:srgbClr val="0000CC"/>
                </a:solidFill>
              </a:rPr>
              <a:t>*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=i+1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print(</a:t>
            </a:r>
            <a:r>
              <a:rPr lang="en-US" altLang="zh-CN" sz="2400" dirty="0" err="1">
                <a:solidFill>
                  <a:srgbClr val="0000CC"/>
                </a:solidFill>
              </a:rPr>
              <a:t>mysum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nimBg="1"/>
      <p:bldP spid="13" grpId="0" build="p" animBg="1"/>
      <p:bldP spid="1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4767</Words>
  <Application>Microsoft Office PowerPoint</Application>
  <PresentationFormat>宽屏</PresentationFormat>
  <Paragraphs>911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3" baseType="lpstr">
      <vt:lpstr>等线</vt:lpstr>
      <vt:lpstr>等线 Light</vt:lpstr>
      <vt:lpstr>仿宋_GB2312</vt:lpstr>
      <vt:lpstr>黑体</vt:lpstr>
      <vt:lpstr>华文行楷</vt:lpstr>
      <vt:lpstr>楷体</vt:lpstr>
      <vt:lpstr>宋体</vt:lpstr>
      <vt:lpstr>微软雅黑</vt:lpstr>
      <vt:lpstr>Arial</vt:lpstr>
      <vt:lpstr>Arial Black</vt:lpstr>
      <vt:lpstr>Calibri</vt:lpstr>
      <vt:lpstr>Calibri Light</vt:lpstr>
      <vt:lpstr>Kartika</vt:lpstr>
      <vt:lpstr>Tahoma</vt:lpstr>
      <vt:lpstr>Times New Roman</vt:lpstr>
      <vt:lpstr>Wingdings</vt:lpstr>
      <vt:lpstr>Wingdings 2</vt:lpstr>
      <vt:lpstr>自定义设计方案</vt:lpstr>
      <vt:lpstr>1_自定义设计方案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2021-10-28T03:07:42Z</dcterms:modified>
</cp:coreProperties>
</file>