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tags/tag20.xml" ContentType="application/vnd.openxmlformats-officedocument.presentationml.tags+xml"/>
  <Override PartName="/ppt/notesSlides/notesSlide23.xml" ContentType="application/vnd.openxmlformats-officedocument.presentationml.notesSlide+xml"/>
  <Override PartName="/ppt/tags/tag21.xml" ContentType="application/vnd.openxmlformats-officedocument.presentationml.tags+xml"/>
  <Override PartName="/ppt/notesSlides/notesSlide24.xml" ContentType="application/vnd.openxmlformats-officedocument.presentationml.notesSlide+xml"/>
  <Override PartName="/ppt/tags/tag22.xml" ContentType="application/vnd.openxmlformats-officedocument.presentationml.tags+xml"/>
  <Override PartName="/ppt/notesSlides/notesSlide25.xml" ContentType="application/vnd.openxmlformats-officedocument.presentationml.notesSlide+xml"/>
  <Override PartName="/ppt/tags/tag23.xml" ContentType="application/vnd.openxmlformats-officedocument.presentationml.tags+xml"/>
  <Override PartName="/ppt/notesSlides/notesSlide26.xml" ContentType="application/vnd.openxmlformats-officedocument.presentationml.notesSlide+xml"/>
  <Override PartName="/ppt/tags/tag24.xml" ContentType="application/vnd.openxmlformats-officedocument.presentationml.tags+xml"/>
  <Override PartName="/ppt/notesSlides/notesSlide27.xml" ContentType="application/vnd.openxmlformats-officedocument.presentationml.notesSlide+xml"/>
  <Override PartName="/ppt/tags/tag25.xml" ContentType="application/vnd.openxmlformats-officedocument.presentationml.tags+xml"/>
  <Override PartName="/ppt/notesSlides/notesSlide28.xml" ContentType="application/vnd.openxmlformats-officedocument.presentationml.notesSlide+xml"/>
  <Override PartName="/ppt/tags/tag26.xml" ContentType="application/vnd.openxmlformats-officedocument.presentationml.tags+xml"/>
  <Override PartName="/ppt/notesSlides/notesSlide29.xml" ContentType="application/vnd.openxmlformats-officedocument.presentationml.notesSlide+xml"/>
  <Override PartName="/ppt/tags/tag27.xml" ContentType="application/vnd.openxmlformats-officedocument.presentationml.tags+xml"/>
  <Override PartName="/ppt/notesSlides/notesSlide30.xml" ContentType="application/vnd.openxmlformats-officedocument.presentationml.notesSlide+xml"/>
  <Override PartName="/ppt/tags/tag28.xml" ContentType="application/vnd.openxmlformats-officedocument.presentationml.tags+xml"/>
  <Override PartName="/ppt/notesSlides/notesSlide31.xml" ContentType="application/vnd.openxmlformats-officedocument.presentationml.notesSlide+xml"/>
  <Override PartName="/ppt/tags/tag29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56" r:id="rId1"/>
    <p:sldMasterId id="2147483664" r:id="rId2"/>
  </p:sldMasterIdLst>
  <p:notesMasterIdLst>
    <p:notesMasterId r:id="rId36"/>
  </p:notesMasterIdLst>
  <p:sldIdLst>
    <p:sldId id="314" r:id="rId3"/>
    <p:sldId id="409" r:id="rId4"/>
    <p:sldId id="410" r:id="rId5"/>
    <p:sldId id="429" r:id="rId6"/>
    <p:sldId id="445" r:id="rId7"/>
    <p:sldId id="411" r:id="rId8"/>
    <p:sldId id="430" r:id="rId9"/>
    <p:sldId id="448" r:id="rId10"/>
    <p:sldId id="415" r:id="rId11"/>
    <p:sldId id="418" r:id="rId12"/>
    <p:sldId id="419" r:id="rId13"/>
    <p:sldId id="421" r:id="rId14"/>
    <p:sldId id="422" r:id="rId15"/>
    <p:sldId id="423" r:id="rId16"/>
    <p:sldId id="424" r:id="rId17"/>
    <p:sldId id="425" r:id="rId18"/>
    <p:sldId id="426" r:id="rId19"/>
    <p:sldId id="420" r:id="rId20"/>
    <p:sldId id="427" r:id="rId21"/>
    <p:sldId id="428" r:id="rId22"/>
    <p:sldId id="431" r:id="rId23"/>
    <p:sldId id="433" r:id="rId24"/>
    <p:sldId id="434" r:id="rId25"/>
    <p:sldId id="435" r:id="rId26"/>
    <p:sldId id="449" r:id="rId27"/>
    <p:sldId id="436" r:id="rId28"/>
    <p:sldId id="437" r:id="rId29"/>
    <p:sldId id="438" r:id="rId30"/>
    <p:sldId id="439" r:id="rId31"/>
    <p:sldId id="446" r:id="rId32"/>
    <p:sldId id="447" r:id="rId33"/>
    <p:sldId id="442" r:id="rId34"/>
    <p:sldId id="444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919"/>
    <a:srgbClr val="DD0012"/>
    <a:srgbClr val="AC050E"/>
    <a:srgbClr val="E0414A"/>
    <a:srgbClr val="85000B"/>
    <a:srgbClr val="CC0000"/>
    <a:srgbClr val="A6A6A6"/>
    <a:srgbClr val="FF2F2F"/>
    <a:srgbClr val="FF0000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84965" autoAdjust="0"/>
  </p:normalViewPr>
  <p:slideViewPr>
    <p:cSldViewPr snapToGrid="0">
      <p:cViewPr varScale="1">
        <p:scale>
          <a:sx n="93" d="100"/>
          <a:sy n="93" d="100"/>
        </p:scale>
        <p:origin x="113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EB25E-F66E-44BE-85A3-62191936F5C2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7D03D-ED54-44F4-93D3-469DD7E83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06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707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2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743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9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90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92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284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626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59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725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06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129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9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25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68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09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096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076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77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862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9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334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809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77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410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76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05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215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484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57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07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4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5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5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49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1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4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62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1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3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68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5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06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0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06699-2D41-48AA-B59C-91DA2B69D45A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7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06699-2D41-48AA-B59C-91DA2B69D45A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9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slideLayout" Target="../slideLayouts/slideLayout8.xml"/><Relationship Id="rId7" Type="http://schemas.openxmlformats.org/officeDocument/2006/relationships/oleObject" Target="../embeddings/oleObject1.bin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10" Type="http://schemas.openxmlformats.org/officeDocument/2006/relationships/image" Target="../media/image13.wmf"/><Relationship Id="rId4" Type="http://schemas.openxmlformats.org/officeDocument/2006/relationships/notesSlide" Target="../notesSlides/notesSlide15.xml"/><Relationship Id="rId9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6.png"/><Relationship Id="rId2" Type="http://schemas.openxmlformats.org/officeDocument/2006/relationships/tags" Target="../tags/tag2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11" Type="http://schemas.openxmlformats.org/officeDocument/2006/relationships/image" Target="../media/image18.wmf"/><Relationship Id="rId5" Type="http://schemas.openxmlformats.org/officeDocument/2006/relationships/image" Target="../media/image1.png"/><Relationship Id="rId10" Type="http://schemas.openxmlformats.org/officeDocument/2006/relationships/oleObject" Target="../embeddings/oleObject4.bin"/><Relationship Id="rId4" Type="http://schemas.openxmlformats.org/officeDocument/2006/relationships/notesSlide" Target="../notesSlides/notesSlide25.xml"/><Relationship Id="rId9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3235117" y="1922707"/>
            <a:ext cx="8469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6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Kartika" panose="02020503030404060203" pitchFamily="18" charset="0"/>
              </a:rPr>
              <a:t>大学计算机基础</a:t>
            </a:r>
            <a:r>
              <a:rPr lang="en-US" altLang="zh-CN" sz="6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Kartika" panose="02020503030404060203" pitchFamily="18" charset="0"/>
              </a:rPr>
              <a:t>III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5691189"/>
            <a:ext cx="12192000" cy="432000"/>
            <a:chOff x="117567" y="5691189"/>
            <a:chExt cx="8890144" cy="432000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17567" y="5912402"/>
              <a:ext cx="810000" cy="0"/>
            </a:xfrm>
            <a:prstGeom prst="line">
              <a:avLst/>
            </a:prstGeom>
            <a:ln w="12700">
              <a:solidFill>
                <a:srgbClr val="E3061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72711" y="5907189"/>
              <a:ext cx="5535000" cy="0"/>
            </a:xfrm>
            <a:prstGeom prst="line">
              <a:avLst/>
            </a:prstGeom>
            <a:ln w="1270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159868" y="5691189"/>
              <a:ext cx="2083154" cy="432000"/>
              <a:chOff x="1064303" y="5622335"/>
              <a:chExt cx="2083154" cy="432000"/>
            </a:xfrm>
          </p:grpSpPr>
          <p:sp>
            <p:nvSpPr>
              <p:cNvPr id="15" name="圆角矩形 14"/>
              <p:cNvSpPr>
                <a:spLocks noChangeAspect="1"/>
              </p:cNvSpPr>
              <p:nvPr/>
            </p:nvSpPr>
            <p:spPr>
              <a:xfrm>
                <a:off x="16145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0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圆角矩形 29"/>
              <p:cNvSpPr>
                <a:spLocks noChangeAspect="1"/>
              </p:cNvSpPr>
              <p:nvPr/>
            </p:nvSpPr>
            <p:spPr>
              <a:xfrm>
                <a:off x="10643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圆角矩形 30"/>
              <p:cNvSpPr>
                <a:spLocks noChangeAspect="1"/>
              </p:cNvSpPr>
              <p:nvPr/>
            </p:nvSpPr>
            <p:spPr>
              <a:xfrm>
                <a:off x="21647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圆角矩形 31"/>
              <p:cNvSpPr>
                <a:spLocks noChangeAspect="1"/>
              </p:cNvSpPr>
              <p:nvPr/>
            </p:nvSpPr>
            <p:spPr>
              <a:xfrm>
                <a:off x="2714904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1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84016" y="79461"/>
            <a:ext cx="2612976" cy="4400343"/>
            <a:chOff x="439101" y="-8313"/>
            <a:chExt cx="2612976" cy="4400343"/>
          </a:xfrm>
        </p:grpSpPr>
        <p:sp>
          <p:nvSpPr>
            <p:cNvPr id="19" name="任意多边形 18"/>
            <p:cNvSpPr/>
            <p:nvPr/>
          </p:nvSpPr>
          <p:spPr>
            <a:xfrm rot="5400000">
              <a:off x="-454583" y="885371"/>
              <a:ext cx="4400343" cy="2612976"/>
            </a:xfrm>
            <a:custGeom>
              <a:avLst/>
              <a:gdLst>
                <a:gd name="connsiteX0" fmla="*/ 0 w 4400343"/>
                <a:gd name="connsiteY0" fmla="*/ 2612976 h 2612976"/>
                <a:gd name="connsiteX1" fmla="*/ 0 w 4400343"/>
                <a:gd name="connsiteY1" fmla="*/ 0 h 2612976"/>
                <a:gd name="connsiteX2" fmla="*/ 3093855 w 4400343"/>
                <a:gd name="connsiteY2" fmla="*/ 0 h 2612976"/>
                <a:gd name="connsiteX3" fmla="*/ 4400343 w 4400343"/>
                <a:gd name="connsiteY3" fmla="*/ 1306488 h 2612976"/>
                <a:gd name="connsiteX4" fmla="*/ 3093855 w 4400343"/>
                <a:gd name="connsiteY4" fmla="*/ 2612976 h 26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343" h="2612976">
                  <a:moveTo>
                    <a:pt x="0" y="2612976"/>
                  </a:moveTo>
                  <a:lnTo>
                    <a:pt x="0" y="0"/>
                  </a:lnTo>
                  <a:lnTo>
                    <a:pt x="3093855" y="0"/>
                  </a:lnTo>
                  <a:cubicBezTo>
                    <a:pt x="3815408" y="0"/>
                    <a:pt x="4400343" y="584935"/>
                    <a:pt x="4400343" y="1306488"/>
                  </a:cubicBezTo>
                  <a:cubicBezTo>
                    <a:pt x="4400343" y="2028041"/>
                    <a:pt x="3815408" y="2612976"/>
                    <a:pt x="3093855" y="2612976"/>
                  </a:cubicBezTo>
                  <a:close/>
                </a:path>
              </a:pathLst>
            </a:custGeom>
            <a:gradFill>
              <a:gsLst>
                <a:gs pos="0">
                  <a:srgbClr val="8E040D"/>
                </a:gs>
                <a:gs pos="100000">
                  <a:srgbClr val="E40613"/>
                </a:gs>
              </a:gsLst>
              <a:lin ang="10800000" scaled="0"/>
            </a:gradFill>
            <a:ln w="25400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>
              <a:grpSpLocks noChangeAspect="1"/>
            </p:cNvGrpSpPr>
            <p:nvPr/>
          </p:nvGrpSpPr>
          <p:grpSpPr>
            <a:xfrm>
              <a:off x="583589" y="1834933"/>
              <a:ext cx="2323999" cy="2323999"/>
              <a:chOff x="3393105" y="2094170"/>
              <a:chExt cx="2664367" cy="266436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393105" y="2094170"/>
                <a:ext cx="2664367" cy="26643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3655434" y="2332885"/>
                <a:ext cx="2167846" cy="216784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21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76636" r="53439"/>
            <a:stretch/>
          </p:blipFill>
          <p:spPr bwMode="auto">
            <a:xfrm>
              <a:off x="579253" y="503503"/>
              <a:ext cx="2332671" cy="651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87" t="7404" r="17787" b="7404"/>
            <a:stretch>
              <a:fillRect/>
            </a:stretch>
          </p:blipFill>
          <p:spPr>
            <a:xfrm>
              <a:off x="884497" y="2135841"/>
              <a:ext cx="1722182" cy="1722182"/>
            </a:xfrm>
            <a:custGeom>
              <a:avLst/>
              <a:gdLst>
                <a:gd name="connsiteX0" fmla="*/ 1944000 w 3888000"/>
                <a:gd name="connsiteY0" fmla="*/ 0 h 3888000"/>
                <a:gd name="connsiteX1" fmla="*/ 3888000 w 3888000"/>
                <a:gd name="connsiteY1" fmla="*/ 1944000 h 3888000"/>
                <a:gd name="connsiteX2" fmla="*/ 1944000 w 3888000"/>
                <a:gd name="connsiteY2" fmla="*/ 3888000 h 3888000"/>
                <a:gd name="connsiteX3" fmla="*/ 0 w 3888000"/>
                <a:gd name="connsiteY3" fmla="*/ 1944000 h 3888000"/>
                <a:gd name="connsiteX4" fmla="*/ 1944000 w 3888000"/>
                <a:gd name="connsiteY4" fmla="*/ 0 h 38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000" h="3888000">
                  <a:moveTo>
                    <a:pt x="1944000" y="0"/>
                  </a:moveTo>
                  <a:cubicBezTo>
                    <a:pt x="3017642" y="0"/>
                    <a:pt x="3888000" y="870358"/>
                    <a:pt x="3888000" y="1944000"/>
                  </a:cubicBezTo>
                  <a:cubicBezTo>
                    <a:pt x="3888000" y="3017642"/>
                    <a:pt x="3017642" y="3888000"/>
                    <a:pt x="1944000" y="3888000"/>
                  </a:cubicBezTo>
                  <a:cubicBezTo>
                    <a:pt x="870358" y="3888000"/>
                    <a:pt x="0" y="3017642"/>
                    <a:pt x="0" y="1944000"/>
                  </a:cubicBezTo>
                  <a:cubicBezTo>
                    <a:pt x="0" y="870358"/>
                    <a:pt x="870358" y="0"/>
                    <a:pt x="1944000" y="0"/>
                  </a:cubicBezTo>
                  <a:close/>
                </a:path>
              </a:pathLst>
            </a:custGeom>
          </p:spPr>
        </p:pic>
      </p:grpSp>
      <p:sp>
        <p:nvSpPr>
          <p:cNvPr id="3" name="矩形 2"/>
          <p:cNvSpPr/>
          <p:nvPr/>
        </p:nvSpPr>
        <p:spPr>
          <a:xfrm>
            <a:off x="4421691" y="433950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张伟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计算机教学实验中心</a:t>
            </a:r>
          </a:p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2021.9.11</a:t>
            </a:r>
          </a:p>
        </p:txBody>
      </p:sp>
      <p:pic>
        <p:nvPicPr>
          <p:cNvPr id="28" name="图片 27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3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629"/>
    </mc:Choice>
    <mc:Fallback xmlns="">
      <p:transition advTm="116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16008" y="980627"/>
            <a:ext cx="1170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算法是由若干条指令组成的有穷序列，是求解问题的一系列指令的序列。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32040" y="41494"/>
            <a:ext cx="4172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2.2.1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自然语言描述法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0" y="801351"/>
            <a:ext cx="12192000" cy="881773"/>
            <a:chOff x="0" y="2887645"/>
            <a:chExt cx="12192000" cy="881773"/>
          </a:xfrm>
        </p:grpSpPr>
        <p:sp>
          <p:nvSpPr>
            <p:cNvPr id="74" name="Rectangle 11"/>
            <p:cNvSpPr>
              <a:spLocks noChangeArrowheads="1"/>
            </p:cNvSpPr>
            <p:nvPr/>
          </p:nvSpPr>
          <p:spPr bwMode="auto">
            <a:xfrm>
              <a:off x="0" y="2887645"/>
              <a:ext cx="12192000" cy="881773"/>
            </a:xfrm>
            <a:prstGeom prst="rect">
              <a:avLst/>
            </a:prstGeom>
            <a:solidFill>
              <a:srgbClr val="7B1B1B">
                <a:alpha val="81000"/>
              </a:srgbClr>
            </a:solidFill>
            <a:ln>
              <a:noFill/>
            </a:ln>
            <a:extLst/>
          </p:spPr>
          <p:txBody>
            <a:bodyPr lIns="91319" tIns="45659" rIns="91319" bIns="4565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3200"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16008" y="3066921"/>
              <a:ext cx="117096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求两个整数的最大公因数？</a:t>
              </a:r>
              <a:endPara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866100" y="1858206"/>
            <a:ext cx="9439257" cy="4659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  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kern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← </a:t>
            </a:r>
            <a:r>
              <a:rPr lang="en-US" altLang="zh-CN" sz="2800" b="1" kern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p%q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800" b="1" kern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p%q</a:t>
            </a: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表示除以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的余数，</a:t>
            </a:r>
            <a:r>
              <a:rPr lang="zh-CN" altLang="en-US" sz="2800" kern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kern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kern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←用</a:t>
            </a:r>
            <a:r>
              <a:rPr lang="en-US" altLang="zh-CN" sz="2800" kern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kern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en-US" altLang="zh-CN" sz="28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：任意输入两个数用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p&lt;q</a:t>
            </a: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，交换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</a:t>
            </a:r>
            <a:r>
              <a:rPr lang="zh-CN" altLang="en-US" sz="2800" kern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← </a:t>
            </a:r>
            <a:r>
              <a:rPr lang="en-US" altLang="zh-CN" sz="2800" b="1" kern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p%q</a:t>
            </a:r>
            <a:endParaRPr lang="en-US" altLang="zh-CN" sz="28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= 0</a:t>
            </a: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，则执行步骤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，否则执行下一步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：令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kern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←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</a:t>
            </a: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zh-CN" altLang="en-US" sz="2800" kern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←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     (   p=q, q=r)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：计算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的余数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  </a:t>
            </a: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kern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← </a:t>
            </a:r>
            <a:r>
              <a:rPr lang="en-US" altLang="zh-CN" sz="2800" b="1" kern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p%q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：执行步骤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就是所求的结果，输出结果</a:t>
            </a:r>
            <a:r>
              <a:rPr lang="en-US" altLang="zh-CN" sz="28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</a:p>
        </p:txBody>
      </p:sp>
      <p:pic>
        <p:nvPicPr>
          <p:cNvPr id="16" name="图片 15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7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16008" y="980627"/>
            <a:ext cx="1170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算法是由若干条指令组成的有穷序列，是求解问题的一系列指令的序列。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32040" y="41494"/>
            <a:ext cx="3762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2.2.2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流程图描述法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0" y="801351"/>
            <a:ext cx="12192000" cy="881773"/>
            <a:chOff x="0" y="2887645"/>
            <a:chExt cx="12192000" cy="881773"/>
          </a:xfrm>
        </p:grpSpPr>
        <p:sp>
          <p:nvSpPr>
            <p:cNvPr id="74" name="Rectangle 11"/>
            <p:cNvSpPr>
              <a:spLocks noChangeArrowheads="1"/>
            </p:cNvSpPr>
            <p:nvPr/>
          </p:nvSpPr>
          <p:spPr bwMode="auto">
            <a:xfrm>
              <a:off x="0" y="2887645"/>
              <a:ext cx="12192000" cy="881773"/>
            </a:xfrm>
            <a:prstGeom prst="rect">
              <a:avLst/>
            </a:prstGeom>
            <a:solidFill>
              <a:srgbClr val="7B1B1B">
                <a:alpha val="81000"/>
              </a:srgbClr>
            </a:solidFill>
            <a:ln>
              <a:noFill/>
            </a:ln>
            <a:extLst/>
          </p:spPr>
          <p:txBody>
            <a:bodyPr lIns="91319" tIns="45659" rIns="91319" bIns="4565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3200"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16008" y="3066921"/>
              <a:ext cx="117096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求两个整数的最大公因数？</a:t>
              </a:r>
              <a:endPara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15" name="Picture 5" descr="流程图基本符号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1" y="1950049"/>
            <a:ext cx="41529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243" y="169702"/>
            <a:ext cx="4038600" cy="65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33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16008" y="980627"/>
            <a:ext cx="1170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算法是由若干条指令组成的有穷序列，是求解问题的一系列指令的序列。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32040" y="41494"/>
            <a:ext cx="3762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2.2.3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伪代码描述法</a:t>
            </a:r>
          </a:p>
        </p:txBody>
      </p:sp>
      <p:sp>
        <p:nvSpPr>
          <p:cNvPr id="86" name="矩形 85"/>
          <p:cNvSpPr/>
          <p:nvPr/>
        </p:nvSpPr>
        <p:spPr>
          <a:xfrm>
            <a:off x="416008" y="980627"/>
            <a:ext cx="1170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求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660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105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这两个整数的最大公因数？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94080" y="1154829"/>
            <a:ext cx="10657840" cy="431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伪代码的形式描述算法也是常用的方式。它是最接近程序语言的。介于自然语言和计算机语言之间。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伪代码要具备下面能力：</a:t>
            </a:r>
          </a:p>
          <a:p>
            <a:pPr marL="669925" lvl="1" indent="-32543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defRPr/>
            </a:pP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定义变量</a:t>
            </a:r>
          </a:p>
          <a:p>
            <a:pPr marL="669925" lvl="1" indent="-32543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② 要能够处理判断（如判断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）、分支、循环的情况</a:t>
            </a:r>
          </a:p>
          <a:p>
            <a:pPr marL="669925" lvl="1" indent="-32543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③ 要能进行加减乘除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与、或、非等运算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171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16008" y="980627"/>
            <a:ext cx="1170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算法是由若干条指令组成的有穷序列，是求解问题的一系列指令的序列。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32040" y="41494"/>
            <a:ext cx="4172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2.2.3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本书伪代码规范</a:t>
            </a:r>
          </a:p>
        </p:txBody>
      </p:sp>
      <p:sp>
        <p:nvSpPr>
          <p:cNvPr id="86" name="矩形 85"/>
          <p:cNvSpPr/>
          <p:nvPr/>
        </p:nvSpPr>
        <p:spPr>
          <a:xfrm>
            <a:off x="416008" y="980627"/>
            <a:ext cx="1170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求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660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105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这两个整数的最大公因数？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96977" y="980627"/>
            <a:ext cx="89476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用符号表示数据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b,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c,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y, area, radius, width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用符号表示数据序列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69925" lvl="1" indent="-3254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a[1,...,n]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400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=1,...,n</a:t>
            </a:r>
          </a:p>
          <a:p>
            <a:pPr marL="669925" lvl="1" indent="-3254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A[1...,n][1,..,m], 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][j],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=1,...,n; j=1,...,m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←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x;   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a=x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;  a=x*x;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marL="669925" lvl="1" indent="-3254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*，  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%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求余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69925" lvl="1" indent="-3254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&gt;,  &lt;,  &gt;=,   &lt;=,  ==, !=,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≠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69925" lvl="1" indent="-3254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  x&lt;1 and x&gt;0 ; x&gt;1 or x&lt;0 ;  not x&lt;0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语句，以分号结束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// 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一般情况下，算法的执行顺序是按先后从上到下顺序执行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523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16008" y="980627"/>
            <a:ext cx="1170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算法是由若干条指令组成的有穷序列，是求解问题的一系列指令的序列。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32040" y="41494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2.2.3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执行次序</a:t>
            </a:r>
          </a:p>
        </p:txBody>
      </p:sp>
      <p:sp>
        <p:nvSpPr>
          <p:cNvPr id="86" name="矩形 85"/>
          <p:cNvSpPr/>
          <p:nvPr/>
        </p:nvSpPr>
        <p:spPr>
          <a:xfrm>
            <a:off x="416008" y="980627"/>
            <a:ext cx="1170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求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660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105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这两个整数的最大公因数？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0" y="801351"/>
            <a:ext cx="12192000" cy="881773"/>
            <a:chOff x="0" y="2887645"/>
            <a:chExt cx="12192000" cy="881773"/>
          </a:xfrm>
        </p:grpSpPr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0" y="2887645"/>
              <a:ext cx="12192000" cy="881773"/>
            </a:xfrm>
            <a:prstGeom prst="rect">
              <a:avLst/>
            </a:prstGeom>
            <a:solidFill>
              <a:srgbClr val="7B1B1B">
                <a:alpha val="81000"/>
              </a:srgbClr>
            </a:solidFill>
            <a:ln>
              <a:noFill/>
            </a:ln>
            <a:extLst/>
          </p:spPr>
          <p:txBody>
            <a:bodyPr lIns="91319" tIns="45659" rIns="91319" bIns="4565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3200"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6008" y="3066921"/>
              <a:ext cx="117096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命令的执行次序主要有顺序、分支和循环三种结构</a:t>
              </a:r>
              <a:endPara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4769" y="1917462"/>
            <a:ext cx="40306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151858" y="1909527"/>
            <a:ext cx="387191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19" name="TextBox 6"/>
          <p:cNvSpPr txBox="1"/>
          <p:nvPr/>
        </p:nvSpPr>
        <p:spPr>
          <a:xfrm>
            <a:off x="4678445" y="1909527"/>
            <a:ext cx="3200400" cy="224631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选择分支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:</a:t>
            </a:r>
          </a:p>
          <a:p>
            <a:pPr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若（条件）：</a:t>
            </a:r>
            <a:endParaRPr lang="en-US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    &lt;If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块，缩进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&gt;</a:t>
            </a:r>
          </a:p>
          <a:p>
            <a:pPr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否则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    &lt;else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块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,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缩进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&gt;</a:t>
            </a:r>
            <a:endParaRPr lang="zh-CN" altLang="en-US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4678445" y="4597162"/>
            <a:ext cx="3200400" cy="18161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单分支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:</a:t>
            </a:r>
          </a:p>
          <a:p>
            <a:pPr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若（条件）：</a:t>
            </a:r>
            <a:endParaRPr lang="en-US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    &lt;If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块，缩进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...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938121" y="2133782"/>
            <a:ext cx="808275" cy="0"/>
          </a:xfrm>
          <a:prstGeom prst="straightConnector1">
            <a:avLst/>
          </a:prstGeom>
          <a:noFill/>
          <a:ln w="38100" cap="flat" cmpd="sng" algn="ctr">
            <a:solidFill>
              <a:srgbClr val="3B812F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4" name="直接箭头连接符 23"/>
          <p:cNvCxnSpPr/>
          <p:nvPr/>
        </p:nvCxnSpPr>
        <p:spPr>
          <a:xfrm flipH="1">
            <a:off x="7516345" y="4823287"/>
            <a:ext cx="914483" cy="0"/>
          </a:xfrm>
          <a:prstGeom prst="straightConnector1">
            <a:avLst/>
          </a:prstGeom>
          <a:noFill/>
          <a:ln w="38100" cap="flat" cmpd="sng" algn="ctr">
            <a:solidFill>
              <a:srgbClr val="3B812F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98108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32040" y="41494"/>
            <a:ext cx="3942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2.2.3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执行次序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分支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aphicFrame>
        <p:nvGraphicFramePr>
          <p:cNvPr id="21" name="内容占位符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991578"/>
              </p:ext>
            </p:extLst>
          </p:nvPr>
        </p:nvGraphicFramePr>
        <p:xfrm>
          <a:off x="511586" y="980627"/>
          <a:ext cx="5105400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公式" r:id="rId7" imgW="1320480" imgH="393480" progId="Equation.3">
                  <p:embed/>
                </p:oleObj>
              </mc:Choice>
              <mc:Fallback>
                <p:oleObj name="公式" r:id="rId7" imgW="1320480" imgH="393480" progId="Equation.3">
                  <p:embed/>
                  <p:pic>
                    <p:nvPicPr>
                      <p:cNvPr id="16389" name="内容占位符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586" y="980627"/>
                        <a:ext cx="5105400" cy="152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29176507"/>
              </p:ext>
            </p:extLst>
          </p:nvPr>
        </p:nvGraphicFramePr>
        <p:xfrm>
          <a:off x="6634945" y="980626"/>
          <a:ext cx="4467225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公式" r:id="rId9" imgW="1155600" imgH="393480" progId="Equation.3">
                  <p:embed/>
                </p:oleObj>
              </mc:Choice>
              <mc:Fallback>
                <p:oleObj name="公式" r:id="rId9" imgW="1155600" imgH="393480" progId="Equation.3">
                  <p:embed/>
                  <p:pic>
                    <p:nvPicPr>
                      <p:cNvPr id="18438" name="对象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945" y="980626"/>
                        <a:ext cx="4467225" cy="152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6"/>
          <p:cNvSpPr txBox="1">
            <a:spLocks noChangeArrowheads="1"/>
          </p:cNvSpPr>
          <p:nvPr/>
        </p:nvSpPr>
        <p:spPr bwMode="auto">
          <a:xfrm>
            <a:off x="1474402" y="2717913"/>
            <a:ext cx="414258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若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x&lt;=2  and x&gt;=-1: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y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←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3-x*x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显示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否则：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若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x&lt;=5 and   x&gt;=2: 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    y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←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x-3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显示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否则：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函数无定义</a:t>
            </a:r>
          </a:p>
        </p:txBody>
      </p:sp>
      <p:sp>
        <p:nvSpPr>
          <p:cNvPr id="8" name="矩形 7"/>
          <p:cNvSpPr/>
          <p:nvPr/>
        </p:nvSpPr>
        <p:spPr>
          <a:xfrm>
            <a:off x="7820448" y="2743984"/>
            <a:ext cx="3572361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7025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楷体" pitchFamily="49" charset="-122"/>
              </a:rPr>
              <a:t>y</a:t>
            </a:r>
            <a:r>
              <a:rPr lang="zh-CN" altLang="en-US" sz="2800" b="1" kern="0" dirty="0">
                <a:solidFill>
                  <a:srgbClr val="000000"/>
                </a:solidFill>
                <a:latin typeface="Arial"/>
                <a:ea typeface="楷体" pitchFamily="49" charset="-122"/>
              </a:rPr>
              <a:t> ← </a:t>
            </a:r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楷体" pitchFamily="49" charset="-122"/>
              </a:rPr>
              <a:t>x+1/x</a:t>
            </a:r>
          </a:p>
          <a:p>
            <a:pPr marL="327025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Arial"/>
                <a:ea typeface="楷体" pitchFamily="49" charset="-122"/>
              </a:rPr>
              <a:t>若  </a:t>
            </a:r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楷体" pitchFamily="49" charset="-122"/>
              </a:rPr>
              <a:t>x&lt;=0:</a:t>
            </a:r>
          </a:p>
          <a:p>
            <a:pPr marL="327025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楷体" pitchFamily="49" charset="-122"/>
              </a:rPr>
              <a:t>      y</a:t>
            </a:r>
            <a:r>
              <a:rPr lang="zh-CN" altLang="en-US" sz="2800" b="1" kern="0" dirty="0">
                <a:solidFill>
                  <a:srgbClr val="000000"/>
                </a:solidFill>
                <a:latin typeface="Arial"/>
                <a:ea typeface="楷体" pitchFamily="49" charset="-122"/>
              </a:rPr>
              <a:t> ← </a:t>
            </a:r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楷体" pitchFamily="49" charset="-122"/>
              </a:rPr>
              <a:t>x*x*x+3</a:t>
            </a:r>
          </a:p>
          <a:p>
            <a:pPr marL="327025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Arial"/>
                <a:ea typeface="楷体" pitchFamily="49" charset="-122"/>
              </a:rPr>
              <a:t>显示</a:t>
            </a:r>
            <a:r>
              <a:rPr lang="en-US" altLang="zh-CN" sz="2800" b="1" kern="0" dirty="0">
                <a:solidFill>
                  <a:srgbClr val="000000"/>
                </a:solidFill>
                <a:latin typeface="Arial"/>
                <a:ea typeface="楷体" pitchFamily="49" charset="-122"/>
              </a:rPr>
              <a:t>y</a:t>
            </a:r>
            <a:endParaRPr lang="zh-CN" altLang="en-US" sz="2800" b="1" kern="0" dirty="0">
              <a:solidFill>
                <a:srgbClr val="000000"/>
              </a:solidFill>
              <a:latin typeface="Arial"/>
              <a:ea typeface="楷体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6726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32040" y="41494"/>
            <a:ext cx="3942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2.2.3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执行次序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循环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501" y="1075454"/>
            <a:ext cx="2887663" cy="4969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920566" y="1075455"/>
            <a:ext cx="2743200" cy="496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18" name="TextBox 6"/>
          <p:cNvSpPr txBox="1"/>
          <p:nvPr/>
        </p:nvSpPr>
        <p:spPr>
          <a:xfrm>
            <a:off x="4280165" y="1075455"/>
            <a:ext cx="3962400" cy="1384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循环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:</a:t>
            </a:r>
          </a:p>
          <a:p>
            <a:pPr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当（条件）：</a:t>
            </a:r>
            <a:endParaRPr lang="en-US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    &lt;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循环体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,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缩进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&gt;</a:t>
            </a:r>
          </a:p>
        </p:txBody>
      </p:sp>
      <p:sp>
        <p:nvSpPr>
          <p:cNvPr id="19" name="TextBox 5"/>
          <p:cNvSpPr txBox="1"/>
          <p:nvPr/>
        </p:nvSpPr>
        <p:spPr>
          <a:xfrm>
            <a:off x="4280165" y="2805830"/>
            <a:ext cx="3962400" cy="1384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循环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:</a:t>
            </a:r>
          </a:p>
          <a:p>
            <a:pPr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循环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(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i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从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begin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到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end):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Arial" charset="0"/>
              </a:rPr>
              <a:t>     &lt;</a:t>
            </a:r>
            <a:r>
              <a:rPr lang="zh-CN" altLang="en-US" sz="2800" b="1" dirty="0">
                <a:solidFill>
                  <a:srgbClr val="0000CC"/>
                </a:solidFill>
                <a:latin typeface="Arial" charset="0"/>
              </a:rPr>
              <a:t>循环体</a:t>
            </a:r>
            <a:r>
              <a:rPr lang="en-US" altLang="zh-CN" sz="2800" b="1" dirty="0">
                <a:solidFill>
                  <a:srgbClr val="0000CC"/>
                </a:solidFill>
                <a:latin typeface="Arial" charset="0"/>
              </a:rPr>
              <a:t>,</a:t>
            </a:r>
            <a:r>
              <a:rPr lang="zh-CN" altLang="en-US" sz="2800" b="1" dirty="0">
                <a:solidFill>
                  <a:srgbClr val="0000CC"/>
                </a:solidFill>
                <a:latin typeface="Arial" charset="0"/>
              </a:rPr>
              <a:t>缩进</a:t>
            </a:r>
            <a:r>
              <a:rPr lang="en-US" altLang="zh-CN" sz="2800" b="1" dirty="0">
                <a:solidFill>
                  <a:srgbClr val="0000CC"/>
                </a:solidFill>
                <a:latin typeface="Arial" charset="0"/>
              </a:rPr>
              <a:t>&gt;</a:t>
            </a:r>
            <a:endParaRPr lang="en-US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471890" y="1327871"/>
            <a:ext cx="808275" cy="0"/>
          </a:xfrm>
          <a:prstGeom prst="straightConnector1">
            <a:avLst/>
          </a:prstGeom>
          <a:noFill/>
          <a:ln w="38100" cap="flat" cmpd="sng" algn="ctr">
            <a:solidFill>
              <a:srgbClr val="3B812F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6" name="直接箭头连接符 25"/>
          <p:cNvCxnSpPr/>
          <p:nvPr/>
        </p:nvCxnSpPr>
        <p:spPr>
          <a:xfrm flipH="1">
            <a:off x="8006083" y="2963491"/>
            <a:ext cx="914483" cy="0"/>
          </a:xfrm>
          <a:prstGeom prst="straightConnector1">
            <a:avLst/>
          </a:prstGeom>
          <a:noFill/>
          <a:ln w="38100" cap="flat" cmpd="sng" algn="ctr">
            <a:solidFill>
              <a:srgbClr val="3B812F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7" name="TextBox 7"/>
          <p:cNvSpPr txBox="1"/>
          <p:nvPr/>
        </p:nvSpPr>
        <p:spPr>
          <a:xfrm>
            <a:off x="3941164" y="4659537"/>
            <a:ext cx="4640401" cy="13849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循环体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：一系列的操作步骤。</a:t>
            </a:r>
            <a:endParaRPr lang="en-US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循环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：不断地重复这样的操作步骤，直到条件不满足</a:t>
            </a:r>
            <a:endParaRPr lang="en-US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69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32040" y="41494"/>
            <a:ext cx="3942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2.2.3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执行次序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循环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0" y="801351"/>
            <a:ext cx="12192000" cy="881773"/>
            <a:chOff x="0" y="2887645"/>
            <a:chExt cx="12192000" cy="881773"/>
          </a:xfrm>
        </p:grpSpPr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0" y="2887645"/>
              <a:ext cx="12192000" cy="881773"/>
            </a:xfrm>
            <a:prstGeom prst="rect">
              <a:avLst/>
            </a:prstGeom>
            <a:solidFill>
              <a:srgbClr val="7B1B1B">
                <a:alpha val="81000"/>
              </a:srgbClr>
            </a:solidFill>
            <a:ln>
              <a:noFill/>
            </a:ln>
            <a:extLst/>
          </p:spPr>
          <p:txBody>
            <a:bodyPr lIns="91319" tIns="45659" rIns="91319" bIns="4565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3200"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6008" y="3066921"/>
              <a:ext cx="1170962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1+2+3+...+n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502452" y="2079138"/>
            <a:ext cx="3197817" cy="362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7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宋体"/>
                <a:ea typeface="宋体"/>
              </a:rPr>
              <a:t>n=10;</a:t>
            </a:r>
          </a:p>
          <a:p>
            <a:pPr marL="344487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defRPr/>
            </a:pPr>
            <a:r>
              <a:rPr lang="en-US" altLang="zh-CN" sz="2800" b="1" kern="0" dirty="0" err="1">
                <a:solidFill>
                  <a:srgbClr val="000000"/>
                </a:solidFill>
                <a:latin typeface="宋体"/>
                <a:ea typeface="宋体"/>
              </a:rPr>
              <a:t>i</a:t>
            </a:r>
            <a:r>
              <a:rPr lang="zh-CN" altLang="en-US" sz="2800" b="1" kern="0" dirty="0">
                <a:solidFill>
                  <a:srgbClr val="000000"/>
                </a:solidFill>
                <a:latin typeface="宋体"/>
                <a:ea typeface="宋体"/>
              </a:rPr>
              <a:t> ← </a:t>
            </a:r>
            <a:r>
              <a:rPr lang="en-US" altLang="zh-CN" sz="2800" b="1" kern="0" dirty="0">
                <a:solidFill>
                  <a:srgbClr val="000000"/>
                </a:solidFill>
                <a:latin typeface="宋体"/>
                <a:ea typeface="宋体"/>
              </a:rPr>
              <a:t>1</a:t>
            </a:r>
          </a:p>
          <a:p>
            <a:pPr marL="344487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宋体"/>
                <a:ea typeface="宋体"/>
              </a:rPr>
              <a:t>s</a:t>
            </a:r>
            <a:r>
              <a:rPr lang="zh-CN" altLang="en-US" sz="2800" b="1" kern="0" dirty="0">
                <a:solidFill>
                  <a:srgbClr val="000000"/>
                </a:solidFill>
                <a:latin typeface="宋体"/>
                <a:ea typeface="宋体"/>
              </a:rPr>
              <a:t> ← </a:t>
            </a:r>
            <a:r>
              <a:rPr lang="en-US" altLang="zh-CN" sz="2800" b="1" kern="0" dirty="0">
                <a:solidFill>
                  <a:srgbClr val="000000"/>
                </a:solidFill>
                <a:latin typeface="宋体"/>
                <a:ea typeface="宋体"/>
              </a:rPr>
              <a:t>0</a:t>
            </a:r>
          </a:p>
          <a:p>
            <a:pPr marL="344487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宋体"/>
                <a:ea typeface="宋体"/>
              </a:rPr>
              <a:t>当</a:t>
            </a:r>
            <a:r>
              <a:rPr lang="en-US" altLang="zh-CN" sz="2800" b="1" kern="0" dirty="0" err="1">
                <a:solidFill>
                  <a:srgbClr val="000000"/>
                </a:solidFill>
                <a:latin typeface="宋体"/>
                <a:ea typeface="宋体"/>
              </a:rPr>
              <a:t>i</a:t>
            </a:r>
            <a:r>
              <a:rPr lang="en-US" altLang="zh-CN" sz="2800" b="1" kern="0" dirty="0">
                <a:solidFill>
                  <a:srgbClr val="000000"/>
                </a:solidFill>
                <a:latin typeface="宋体"/>
                <a:ea typeface="宋体"/>
              </a:rPr>
              <a:t>&lt;=n</a:t>
            </a:r>
            <a:r>
              <a:rPr lang="zh-CN" altLang="en-US" sz="2800" b="1" kern="0" dirty="0">
                <a:solidFill>
                  <a:srgbClr val="000000"/>
                </a:solidFill>
                <a:latin typeface="宋体"/>
                <a:ea typeface="宋体"/>
              </a:rPr>
              <a:t>时：</a:t>
            </a:r>
            <a:endParaRPr lang="en-US" altLang="zh-CN" sz="2800" b="1" kern="0" dirty="0">
              <a:solidFill>
                <a:srgbClr val="000000"/>
              </a:solidFill>
              <a:latin typeface="宋体"/>
              <a:ea typeface="宋体"/>
            </a:endParaRPr>
          </a:p>
          <a:p>
            <a:pPr marL="344487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宋体"/>
                <a:ea typeface="宋体"/>
              </a:rPr>
              <a:t>     s</a:t>
            </a:r>
            <a:r>
              <a:rPr lang="zh-CN" altLang="en-US" sz="2800" b="1" kern="0" dirty="0">
                <a:solidFill>
                  <a:srgbClr val="000000"/>
                </a:solidFill>
                <a:latin typeface="宋体"/>
                <a:ea typeface="宋体"/>
              </a:rPr>
              <a:t> ← </a:t>
            </a:r>
            <a:r>
              <a:rPr lang="en-US" altLang="zh-CN" sz="2800" b="1" kern="0" dirty="0" err="1">
                <a:solidFill>
                  <a:srgbClr val="000000"/>
                </a:solidFill>
                <a:latin typeface="宋体"/>
                <a:ea typeface="宋体"/>
              </a:rPr>
              <a:t>s+i</a:t>
            </a:r>
            <a:endParaRPr lang="en-US" altLang="zh-CN" sz="2800" b="1" kern="0" dirty="0">
              <a:solidFill>
                <a:srgbClr val="000000"/>
              </a:solidFill>
              <a:latin typeface="宋体"/>
              <a:ea typeface="宋体"/>
            </a:endParaRPr>
          </a:p>
          <a:p>
            <a:pPr marL="344487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宋体"/>
                <a:ea typeface="宋体"/>
              </a:rPr>
              <a:t>     </a:t>
            </a:r>
            <a:r>
              <a:rPr lang="en-US" altLang="zh-CN" sz="2800" b="1" kern="0" dirty="0" err="1">
                <a:solidFill>
                  <a:srgbClr val="000000"/>
                </a:solidFill>
                <a:latin typeface="宋体"/>
                <a:ea typeface="宋体"/>
              </a:rPr>
              <a:t>i</a:t>
            </a:r>
            <a:r>
              <a:rPr lang="zh-CN" altLang="en-US" sz="2800" b="1" kern="0" dirty="0">
                <a:solidFill>
                  <a:srgbClr val="000000"/>
                </a:solidFill>
                <a:latin typeface="宋体"/>
                <a:ea typeface="宋体"/>
              </a:rPr>
              <a:t> ← </a:t>
            </a:r>
            <a:r>
              <a:rPr lang="en-US" altLang="zh-CN" sz="2800" b="1" kern="0" dirty="0">
                <a:solidFill>
                  <a:srgbClr val="000000"/>
                </a:solidFill>
                <a:latin typeface="宋体"/>
                <a:ea typeface="宋体"/>
              </a:rPr>
              <a:t>i+1</a:t>
            </a:r>
          </a:p>
          <a:p>
            <a:pPr marL="344487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宋体"/>
                <a:ea typeface="宋体"/>
              </a:rPr>
              <a:t>显示</a:t>
            </a:r>
            <a:r>
              <a:rPr lang="en-US" altLang="zh-CN" sz="2800" b="1" kern="0" dirty="0">
                <a:solidFill>
                  <a:srgbClr val="000000"/>
                </a:solidFill>
                <a:latin typeface="宋体"/>
                <a:ea typeface="宋体"/>
              </a:rPr>
              <a:t>s</a:t>
            </a:r>
            <a:endParaRPr lang="zh-CN" altLang="en-US" sz="2800" b="1" kern="0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86124" y="2144203"/>
            <a:ext cx="3629324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7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2800" b="1" kern="0" dirty="0">
                <a:solidFill>
                  <a:srgbClr val="000000"/>
                </a:solidFill>
                <a:latin typeface="宋体"/>
                <a:ea typeface="宋体"/>
              </a:rPr>
              <a:t> ← </a:t>
            </a:r>
            <a:r>
              <a:rPr lang="en-US" altLang="zh-CN" sz="2800" b="1" kern="0" dirty="0">
                <a:solidFill>
                  <a:srgbClr val="000000"/>
                </a:solidFill>
                <a:latin typeface="宋体"/>
                <a:ea typeface="宋体"/>
              </a:rPr>
              <a:t>10;</a:t>
            </a:r>
          </a:p>
          <a:p>
            <a:pPr marL="344487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宋体"/>
                <a:ea typeface="宋体"/>
              </a:rPr>
              <a:t>s</a:t>
            </a:r>
            <a:r>
              <a:rPr lang="zh-CN" altLang="en-US" sz="2800" b="1" kern="0" dirty="0">
                <a:solidFill>
                  <a:srgbClr val="000000"/>
                </a:solidFill>
                <a:latin typeface="宋体"/>
                <a:ea typeface="宋体"/>
              </a:rPr>
              <a:t> ← </a:t>
            </a:r>
            <a:r>
              <a:rPr lang="en-US" altLang="zh-CN" sz="2800" b="1" kern="0" dirty="0">
                <a:solidFill>
                  <a:srgbClr val="000000"/>
                </a:solidFill>
                <a:latin typeface="宋体"/>
                <a:ea typeface="宋体"/>
              </a:rPr>
              <a:t>0</a:t>
            </a:r>
          </a:p>
          <a:p>
            <a:pPr marL="344487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宋体"/>
                <a:ea typeface="宋体"/>
              </a:rPr>
              <a:t>循环（</a:t>
            </a:r>
            <a:r>
              <a:rPr lang="en-US" altLang="zh-CN" sz="2800" b="1" kern="0" dirty="0" err="1">
                <a:solidFill>
                  <a:srgbClr val="000000"/>
                </a:solidFill>
                <a:latin typeface="宋体"/>
                <a:ea typeface="宋体"/>
              </a:rPr>
              <a:t>i</a:t>
            </a:r>
            <a:r>
              <a:rPr lang="zh-CN" altLang="en-US" sz="2800" b="1" kern="0" dirty="0">
                <a:solidFill>
                  <a:srgbClr val="000000"/>
                </a:solidFill>
                <a:latin typeface="宋体"/>
                <a:ea typeface="宋体"/>
              </a:rPr>
              <a:t>从</a:t>
            </a:r>
            <a:r>
              <a:rPr lang="en-US" altLang="zh-CN" sz="2800" b="1" kern="0" dirty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2800" b="1" kern="0" dirty="0">
                <a:solidFill>
                  <a:srgbClr val="000000"/>
                </a:solidFill>
                <a:latin typeface="宋体"/>
                <a:ea typeface="宋体"/>
              </a:rPr>
              <a:t>到</a:t>
            </a:r>
            <a:r>
              <a:rPr lang="en-US" altLang="zh-CN" sz="2800" b="1" kern="0" dirty="0">
                <a:solidFill>
                  <a:srgbClr val="000000"/>
                </a:solidFill>
                <a:latin typeface="宋体"/>
                <a:ea typeface="宋体"/>
              </a:rPr>
              <a:t>n</a:t>
            </a:r>
            <a:r>
              <a:rPr lang="zh-CN" altLang="en-US" sz="2800" b="1" kern="0" dirty="0">
                <a:solidFill>
                  <a:srgbClr val="000000"/>
                </a:solidFill>
                <a:latin typeface="宋体"/>
                <a:ea typeface="宋体"/>
              </a:rPr>
              <a:t>）：</a:t>
            </a:r>
            <a:endParaRPr lang="en-US" altLang="zh-CN" sz="2800" b="1" kern="0" dirty="0">
              <a:solidFill>
                <a:srgbClr val="000000"/>
              </a:solidFill>
              <a:latin typeface="宋体"/>
              <a:ea typeface="宋体"/>
            </a:endParaRPr>
          </a:p>
          <a:p>
            <a:pPr marL="344487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宋体"/>
                <a:ea typeface="宋体"/>
              </a:rPr>
              <a:t>     s</a:t>
            </a:r>
            <a:r>
              <a:rPr lang="zh-CN" altLang="en-US" sz="2800" b="1" kern="0" dirty="0">
                <a:solidFill>
                  <a:srgbClr val="000000"/>
                </a:solidFill>
                <a:latin typeface="宋体"/>
                <a:ea typeface="宋体"/>
              </a:rPr>
              <a:t> ← </a:t>
            </a:r>
            <a:r>
              <a:rPr lang="en-US" altLang="zh-CN" sz="2800" b="1" kern="0" dirty="0" err="1">
                <a:solidFill>
                  <a:srgbClr val="000000"/>
                </a:solidFill>
                <a:latin typeface="宋体"/>
                <a:ea typeface="宋体"/>
              </a:rPr>
              <a:t>s+i</a:t>
            </a:r>
            <a:endParaRPr lang="en-US" altLang="zh-CN" sz="2800" b="1" kern="0" dirty="0">
              <a:solidFill>
                <a:srgbClr val="000000"/>
              </a:solidFill>
              <a:latin typeface="宋体"/>
              <a:ea typeface="宋体"/>
            </a:endParaRPr>
          </a:p>
          <a:p>
            <a:pPr marL="344487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宋体"/>
                <a:ea typeface="宋体"/>
              </a:rPr>
              <a:t>显示</a:t>
            </a:r>
            <a:r>
              <a:rPr lang="en-US" altLang="zh-CN" sz="2800" b="1" kern="0" dirty="0">
                <a:solidFill>
                  <a:srgbClr val="000000"/>
                </a:solidFill>
                <a:latin typeface="宋体"/>
                <a:ea typeface="宋体"/>
              </a:rPr>
              <a:t>s</a:t>
            </a:r>
            <a:endParaRPr lang="zh-CN" altLang="en-US" sz="2800" b="1" kern="0" dirty="0">
              <a:solidFill>
                <a:srgbClr val="000000"/>
              </a:solidFill>
              <a:latin typeface="宋体"/>
              <a:ea typeface="宋体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898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16008" y="980627"/>
            <a:ext cx="1170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算法是由若干条指令组成的有穷序列，是求解问题的一系列指令的序列。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32040" y="41494"/>
            <a:ext cx="3762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2.2.3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伪代码描述法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0" y="801351"/>
            <a:ext cx="12192000" cy="881773"/>
            <a:chOff x="0" y="2887645"/>
            <a:chExt cx="12192000" cy="881773"/>
          </a:xfrm>
        </p:grpSpPr>
        <p:sp>
          <p:nvSpPr>
            <p:cNvPr id="74" name="Rectangle 11"/>
            <p:cNvSpPr>
              <a:spLocks noChangeArrowheads="1"/>
            </p:cNvSpPr>
            <p:nvPr/>
          </p:nvSpPr>
          <p:spPr bwMode="auto">
            <a:xfrm>
              <a:off x="0" y="2887645"/>
              <a:ext cx="12192000" cy="881773"/>
            </a:xfrm>
            <a:prstGeom prst="rect">
              <a:avLst/>
            </a:prstGeom>
            <a:solidFill>
              <a:srgbClr val="7B1B1B">
                <a:alpha val="81000"/>
              </a:srgbClr>
            </a:solidFill>
            <a:ln>
              <a:noFill/>
            </a:ln>
            <a:extLst/>
          </p:spPr>
          <p:txBody>
            <a:bodyPr lIns="91319" tIns="45659" rIns="91319" bIns="4565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3200"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16008" y="3066921"/>
              <a:ext cx="117096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求两个整数的最大公因数？</a:t>
              </a:r>
              <a:endPara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47464" y="1820368"/>
            <a:ext cx="3646714" cy="472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输入整数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p,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q;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p&lt;q: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t=</a:t>
            </a:r>
            <a:r>
              <a:rPr lang="en-US" altLang="zh-CN" sz="32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p;p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32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q;q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=t;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r=</a:t>
            </a:r>
            <a:r>
              <a:rPr lang="en-US" altLang="zh-CN" sz="32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p%q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r!=0: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p=q;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q=r;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r=</a:t>
            </a:r>
            <a:r>
              <a:rPr lang="en-US" altLang="zh-CN" sz="32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p%q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q;</a:t>
            </a:r>
            <a:endParaRPr lang="zh-CN" altLang="en-US" sz="3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975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16008" y="980627"/>
            <a:ext cx="1170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算法是由若干条指令组成的有穷序列，是求解问题的一系列指令的序列。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32040" y="41494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2.2.4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函数</a:t>
            </a:r>
          </a:p>
        </p:txBody>
      </p:sp>
      <p:sp>
        <p:nvSpPr>
          <p:cNvPr id="86" name="矩形 85"/>
          <p:cNvSpPr/>
          <p:nvPr/>
        </p:nvSpPr>
        <p:spPr>
          <a:xfrm>
            <a:off x="416008" y="980627"/>
            <a:ext cx="1170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求两个整数的最大公因数？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2394488" y="980627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+mn-lt"/>
                <a:ea typeface="楷体" pitchFamily="49" charset="-122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anose="05000000000000000000" pitchFamily="2" charset="2"/>
              <a:buChar char="p"/>
              <a:defRPr sz="22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DD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一段有名字的“算法”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将来在计算机程序中称为是一段有名字的程序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DD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通过名称使用这段算法（调用）</a:t>
            </a:r>
          </a:p>
        </p:txBody>
      </p:sp>
      <p:sp>
        <p:nvSpPr>
          <p:cNvPr id="21" name="TextBox 5"/>
          <p:cNvSpPr txBox="1"/>
          <p:nvPr/>
        </p:nvSpPr>
        <p:spPr>
          <a:xfrm>
            <a:off x="3918488" y="2657027"/>
            <a:ext cx="4267200" cy="1384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缩进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2470688" y="4333427"/>
            <a:ext cx="777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800" b="1" kern="0" dirty="0">
                <a:solidFill>
                  <a:srgbClr val="DD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是这段算法计算的基本数据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800" b="1" kern="0" dirty="0">
                <a:solidFill>
                  <a:srgbClr val="DD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函数体：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是一段算法，可以有分支、循环、函数的调用，甚至分支或循环中还有分支、循环和函数的使用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53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1257002" y="2790370"/>
            <a:ext cx="9646583" cy="1192696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8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二、算法描述和评价</a:t>
            </a:r>
            <a:endParaRPr lang="en-GB" altLang="zh-CN" sz="8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06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32040" y="41494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2.2.4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函数举例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831742" y="664107"/>
            <a:ext cx="4174210" cy="592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+mn-lt"/>
                <a:ea typeface="楷体" pitchFamily="49" charset="-122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anose="05000000000000000000" pitchFamily="2" charset="2"/>
              <a:buChar char="p"/>
              <a:defRPr sz="22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9pPr>
          </a:lstStyle>
          <a:p>
            <a:pPr marL="352425" lvl="2" indent="0"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1+2+...+n</a:t>
            </a:r>
          </a:p>
          <a:p>
            <a:pPr marL="344487" lvl="1" indent="0">
              <a:buNone/>
              <a:defRPr/>
            </a:pPr>
            <a:r>
              <a:rPr lang="zh-CN" altLang="en-US" sz="2800" dirty="0">
                <a:solidFill>
                  <a:srgbClr val="0000CC"/>
                </a:solidFill>
                <a:latin typeface="+mj-ea"/>
              </a:rPr>
              <a:t>函数定义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sigma(n):</a:t>
            </a:r>
          </a:p>
          <a:p>
            <a:pPr marL="696912" lvl="2" indent="0">
              <a:buFont typeface="Wingdings" panose="05000000000000000000" pitchFamily="2" charset="2"/>
              <a:buNone/>
              <a:defRPr/>
            </a:pPr>
            <a:r>
              <a:rPr lang="en-US" altLang="zh-CN" sz="2800" b="0" kern="0" dirty="0">
                <a:solidFill>
                  <a:srgbClr val="DD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s</a:t>
            </a:r>
            <a:r>
              <a:rPr lang="zh-CN" altLang="en-US" sz="2800" b="0" kern="0" dirty="0">
                <a:solidFill>
                  <a:srgbClr val="DD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← </a:t>
            </a:r>
            <a:r>
              <a:rPr lang="en-US" altLang="zh-CN" sz="2800" b="0" kern="0" dirty="0">
                <a:solidFill>
                  <a:srgbClr val="DD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696912" lvl="2" indent="0">
              <a:buFont typeface="Wingdings" panose="05000000000000000000" pitchFamily="2" charset="2"/>
              <a:buNone/>
              <a:defRPr/>
            </a:pPr>
            <a:r>
              <a:rPr lang="zh-CN" altLang="en-US" sz="2800" b="0" kern="0" dirty="0">
                <a:solidFill>
                  <a:srgbClr val="DD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循环（</a:t>
            </a:r>
            <a:r>
              <a:rPr lang="en-US" altLang="zh-CN" sz="2800" b="0" kern="0" dirty="0" err="1">
                <a:solidFill>
                  <a:srgbClr val="DD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b="0" kern="0" dirty="0">
                <a:solidFill>
                  <a:srgbClr val="DD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800" b="0" kern="0" dirty="0">
                <a:solidFill>
                  <a:srgbClr val="DD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0" kern="0" dirty="0">
                <a:solidFill>
                  <a:srgbClr val="DD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800" b="0" kern="0" dirty="0">
                <a:solidFill>
                  <a:srgbClr val="DD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  <a:r>
              <a:rPr lang="zh-CN" altLang="en-US" sz="2800" b="0" kern="0" dirty="0">
                <a:solidFill>
                  <a:srgbClr val="DD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0" kern="0" dirty="0">
              <a:solidFill>
                <a:srgbClr val="DD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96912" lvl="2" indent="0">
              <a:buFont typeface="Wingdings" panose="05000000000000000000" pitchFamily="2" charset="2"/>
              <a:buNone/>
              <a:defRPr/>
            </a:pPr>
            <a:r>
              <a:rPr lang="en-US" altLang="zh-CN" sz="2800" b="0" kern="0" dirty="0">
                <a:solidFill>
                  <a:srgbClr val="DD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s</a:t>
            </a:r>
            <a:r>
              <a:rPr lang="zh-CN" altLang="en-US" sz="2800" b="0" kern="0" dirty="0">
                <a:solidFill>
                  <a:srgbClr val="DD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← </a:t>
            </a:r>
            <a:r>
              <a:rPr lang="en-US" altLang="zh-CN" sz="2800" b="0" kern="0" dirty="0" err="1">
                <a:solidFill>
                  <a:srgbClr val="DD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s+i</a:t>
            </a:r>
            <a:endParaRPr lang="en-US" altLang="zh-CN" sz="2800" b="0" kern="0" dirty="0">
              <a:solidFill>
                <a:srgbClr val="DD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96912" lvl="2" indent="0">
              <a:buFont typeface="Wingdings" panose="05000000000000000000" pitchFamily="2" charset="2"/>
              <a:buNone/>
              <a:defRPr/>
            </a:pPr>
            <a:r>
              <a:rPr lang="zh-CN" altLang="en-US" sz="2800" b="0" kern="0" dirty="0">
                <a:solidFill>
                  <a:srgbClr val="DD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返回 </a:t>
            </a:r>
            <a:r>
              <a:rPr lang="en-US" altLang="zh-CN" sz="2800" b="0" kern="0" dirty="0">
                <a:solidFill>
                  <a:srgbClr val="DD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CN" sz="3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#-----------</a:t>
            </a:r>
          </a:p>
          <a:p>
            <a:pPr marL="344487" lvl="1" indent="0">
              <a:buNone/>
              <a:defRPr/>
            </a:pPr>
            <a:r>
              <a:rPr lang="zh-CN" altLang="en-US" sz="2800" dirty="0">
                <a:solidFill>
                  <a:srgbClr val="0000CC"/>
                </a:solidFill>
                <a:latin typeface="+mj-ea"/>
              </a:rPr>
              <a:t>函数使用</a:t>
            </a:r>
            <a:endParaRPr lang="en-US" altLang="zh-CN" sz="28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zh-CN" sz="3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3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← 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sigma(10)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zh-CN" altLang="en-US" sz="3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sz="3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2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5773119" y="723562"/>
            <a:ext cx="6418881" cy="587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+mn-lt"/>
                <a:ea typeface="楷体" pitchFamily="49" charset="-122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anose="05000000000000000000" pitchFamily="2" charset="2"/>
              <a:buChar char="p"/>
              <a:defRPr sz="22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factorial 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函数定义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mul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=1,i=1           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循环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1...n):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mul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mul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返回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mul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计算结果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输入正整数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            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主程序开始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f=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factorial(n)    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函数调用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42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48" cy="68580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34" name="同侧圆角矩形 3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6373734" y="2959525"/>
              <a:ext cx="5756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算法的评价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45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373"/>
    </mc:Choice>
    <mc:Fallback xmlns="">
      <p:transition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32040" y="4149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算法评价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pSp>
        <p:nvGrpSpPr>
          <p:cNvPr id="12" name="10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13486" y="1259042"/>
            <a:ext cx="11034306" cy="4204557"/>
            <a:chOff x="1167122" y="1844824"/>
            <a:chExt cx="9033334" cy="3442098"/>
          </a:xfrm>
        </p:grpSpPr>
        <p:sp>
          <p:nvSpPr>
            <p:cNvPr id="13" name="işlïďè">
              <a:extLst>
                <a:ext uri="{FF2B5EF4-FFF2-40B4-BE49-F238E27FC236}">
                  <a16:creationId xmlns:a16="http://schemas.microsoft.com/office/drawing/2014/main" id="{D4A1BB72-37C3-40F3-9B84-A16E28EBC626}"/>
                </a:ext>
              </a:extLst>
            </p:cNvPr>
            <p:cNvSpPr/>
            <p:nvPr/>
          </p:nvSpPr>
          <p:spPr>
            <a:xfrm>
              <a:off x="4413806" y="2110475"/>
              <a:ext cx="2958832" cy="2817934"/>
            </a:xfrm>
            <a:prstGeom prst="pentagon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íşľiďè">
              <a:extLst>
                <a:ext uri="{FF2B5EF4-FFF2-40B4-BE49-F238E27FC236}">
                  <a16:creationId xmlns:a16="http://schemas.microsoft.com/office/drawing/2014/main" id="{5AA83C95-7E02-4F63-9CC9-EE766E12ADFF}"/>
                </a:ext>
              </a:extLst>
            </p:cNvPr>
            <p:cNvSpPr txBox="1"/>
            <p:nvPr/>
          </p:nvSpPr>
          <p:spPr bwMode="auto">
            <a:xfrm>
              <a:off x="4966085" y="3320602"/>
              <a:ext cx="1923604" cy="384721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91440" tIns="45720" rIns="91440" bIns="45720" anchor="ctr">
              <a:noAutofit/>
              <a:sp3d/>
            </a:bodyPr>
            <a:lstStyle/>
            <a:p>
              <a:pPr algn="ctr">
                <a:defRPr/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算法评价</a:t>
              </a:r>
            </a:p>
          </p:txBody>
        </p:sp>
        <p:grpSp>
          <p:nvGrpSpPr>
            <p:cNvPr id="15" name="îşlíḋê">
              <a:extLst>
                <a:ext uri="{FF2B5EF4-FFF2-40B4-BE49-F238E27FC236}">
                  <a16:creationId xmlns:a16="http://schemas.microsoft.com/office/drawing/2014/main" id="{46A08249-593C-4FA1-8515-75A65947BB4F}"/>
                </a:ext>
              </a:extLst>
            </p:cNvPr>
            <p:cNvGrpSpPr/>
            <p:nvPr/>
          </p:nvGrpSpPr>
          <p:grpSpPr>
            <a:xfrm>
              <a:off x="6901334" y="2781100"/>
              <a:ext cx="792088" cy="744630"/>
              <a:chOff x="8847996" y="741002"/>
              <a:chExt cx="612068" cy="575396"/>
            </a:xfrm>
          </p:grpSpPr>
          <p:sp>
            <p:nvSpPr>
              <p:cNvPr id="47" name="îṧliďe">
                <a:extLst>
                  <a:ext uri="{FF2B5EF4-FFF2-40B4-BE49-F238E27FC236}">
                    <a16:creationId xmlns:a16="http://schemas.microsoft.com/office/drawing/2014/main" id="{F4191164-1BA3-4195-BB0C-2226501724FF}"/>
                  </a:ext>
                </a:extLst>
              </p:cNvPr>
              <p:cNvSpPr/>
              <p:nvPr/>
            </p:nvSpPr>
            <p:spPr>
              <a:xfrm>
                <a:off x="8847996" y="741002"/>
                <a:ext cx="612068" cy="575396"/>
              </a:xfrm>
              <a:prstGeom prst="hept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iṡ1íḋè">
                <a:extLst>
                  <a:ext uri="{FF2B5EF4-FFF2-40B4-BE49-F238E27FC236}">
                    <a16:creationId xmlns:a16="http://schemas.microsoft.com/office/drawing/2014/main" id="{92A52C36-71B4-4EB0-BD3B-60BA5EE31738}"/>
                  </a:ext>
                </a:extLst>
              </p:cNvPr>
              <p:cNvSpPr/>
              <p:nvPr/>
            </p:nvSpPr>
            <p:spPr bwMode="auto">
              <a:xfrm>
                <a:off x="8941934" y="816604"/>
                <a:ext cx="424192" cy="424192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8" name="i$ľiḑé">
              <a:extLst>
                <a:ext uri="{FF2B5EF4-FFF2-40B4-BE49-F238E27FC236}">
                  <a16:creationId xmlns:a16="http://schemas.microsoft.com/office/drawing/2014/main" id="{8F82BBB6-868D-45BA-8E79-CABBF7795EF9}"/>
                </a:ext>
              </a:extLst>
            </p:cNvPr>
            <p:cNvGrpSpPr/>
            <p:nvPr/>
          </p:nvGrpSpPr>
          <p:grpSpPr>
            <a:xfrm>
              <a:off x="5591944" y="1844824"/>
              <a:ext cx="792088" cy="744630"/>
              <a:chOff x="2459596" y="741002"/>
              <a:chExt cx="612068" cy="575396"/>
            </a:xfrm>
          </p:grpSpPr>
          <p:sp>
            <p:nvSpPr>
              <p:cNvPr id="44" name="îš1íḑe">
                <a:extLst>
                  <a:ext uri="{FF2B5EF4-FFF2-40B4-BE49-F238E27FC236}">
                    <a16:creationId xmlns:a16="http://schemas.microsoft.com/office/drawing/2014/main" id="{793901D0-C20D-4E47-BD2A-A22017269983}"/>
                  </a:ext>
                </a:extLst>
              </p:cNvPr>
              <p:cNvSpPr/>
              <p:nvPr/>
            </p:nvSpPr>
            <p:spPr>
              <a:xfrm>
                <a:off x="2459596" y="741002"/>
                <a:ext cx="612068" cy="575396"/>
              </a:xfrm>
              <a:prstGeom prst="heptag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iṣ1íḍé">
                <a:extLst>
                  <a:ext uri="{FF2B5EF4-FFF2-40B4-BE49-F238E27FC236}">
                    <a16:creationId xmlns:a16="http://schemas.microsoft.com/office/drawing/2014/main" id="{17720E8D-1FC4-4480-899C-AD986EFAEBFB}"/>
                  </a:ext>
                </a:extLst>
              </p:cNvPr>
              <p:cNvSpPr/>
              <p:nvPr/>
            </p:nvSpPr>
            <p:spPr bwMode="auto">
              <a:xfrm>
                <a:off x="2553534" y="816604"/>
                <a:ext cx="424192" cy="424192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9" name="îSļíḍe">
              <a:extLst>
                <a:ext uri="{FF2B5EF4-FFF2-40B4-BE49-F238E27FC236}">
                  <a16:creationId xmlns:a16="http://schemas.microsoft.com/office/drawing/2014/main" id="{BC48B827-54C1-4AD1-88EC-E297D16B7644}"/>
                </a:ext>
              </a:extLst>
            </p:cNvPr>
            <p:cNvGrpSpPr/>
            <p:nvPr/>
          </p:nvGrpSpPr>
          <p:grpSpPr>
            <a:xfrm>
              <a:off x="4032512" y="2781100"/>
              <a:ext cx="792088" cy="744630"/>
              <a:chOff x="5653796" y="741002"/>
              <a:chExt cx="612068" cy="575396"/>
            </a:xfrm>
          </p:grpSpPr>
          <p:sp>
            <p:nvSpPr>
              <p:cNvPr id="42" name="ïṧḻiďe">
                <a:extLst>
                  <a:ext uri="{FF2B5EF4-FFF2-40B4-BE49-F238E27FC236}">
                    <a16:creationId xmlns:a16="http://schemas.microsoft.com/office/drawing/2014/main" id="{E47E0C54-D7A2-4110-A928-89675AA25D38}"/>
                  </a:ext>
                </a:extLst>
              </p:cNvPr>
              <p:cNvSpPr/>
              <p:nvPr/>
            </p:nvSpPr>
            <p:spPr>
              <a:xfrm>
                <a:off x="5653796" y="741002"/>
                <a:ext cx="612068" cy="575396"/>
              </a:xfrm>
              <a:prstGeom prst="hept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í$ḷiḑé">
                <a:extLst>
                  <a:ext uri="{FF2B5EF4-FFF2-40B4-BE49-F238E27FC236}">
                    <a16:creationId xmlns:a16="http://schemas.microsoft.com/office/drawing/2014/main" id="{9A0D018C-24B2-4D3D-AEA4-C405E202C5F2}"/>
                  </a:ext>
                </a:extLst>
              </p:cNvPr>
              <p:cNvSpPr/>
              <p:nvPr/>
            </p:nvSpPr>
            <p:spPr bwMode="auto">
              <a:xfrm>
                <a:off x="5747734" y="816604"/>
                <a:ext cx="424192" cy="424192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20" name="iš1ïḍê">
              <a:extLst>
                <a:ext uri="{FF2B5EF4-FFF2-40B4-BE49-F238E27FC236}">
                  <a16:creationId xmlns:a16="http://schemas.microsoft.com/office/drawing/2014/main" id="{70DC4C78-6361-4AEF-94C0-E63D3A5CBF08}"/>
                </a:ext>
              </a:extLst>
            </p:cNvPr>
            <p:cNvGrpSpPr/>
            <p:nvPr/>
          </p:nvGrpSpPr>
          <p:grpSpPr>
            <a:xfrm>
              <a:off x="6505290" y="4470805"/>
              <a:ext cx="792088" cy="744630"/>
              <a:chOff x="2459596" y="1536260"/>
              <a:chExt cx="612068" cy="575396"/>
            </a:xfrm>
          </p:grpSpPr>
          <p:sp>
            <p:nvSpPr>
              <p:cNvPr id="40" name="işľíḑe">
                <a:extLst>
                  <a:ext uri="{FF2B5EF4-FFF2-40B4-BE49-F238E27FC236}">
                    <a16:creationId xmlns:a16="http://schemas.microsoft.com/office/drawing/2014/main" id="{67D49691-2B6A-4CB8-8D16-02F5D7D6E1E4}"/>
                  </a:ext>
                </a:extLst>
              </p:cNvPr>
              <p:cNvSpPr/>
              <p:nvPr/>
            </p:nvSpPr>
            <p:spPr>
              <a:xfrm>
                <a:off x="2459596" y="1536260"/>
                <a:ext cx="612068" cy="575396"/>
              </a:xfrm>
              <a:prstGeom prst="heptag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íṥḷïḋê">
                <a:extLst>
                  <a:ext uri="{FF2B5EF4-FFF2-40B4-BE49-F238E27FC236}">
                    <a16:creationId xmlns:a16="http://schemas.microsoft.com/office/drawing/2014/main" id="{7EEE3542-988B-43EB-8A39-B7EFB0A9383C}"/>
                  </a:ext>
                </a:extLst>
              </p:cNvPr>
              <p:cNvSpPr/>
              <p:nvPr/>
            </p:nvSpPr>
            <p:spPr bwMode="auto">
              <a:xfrm>
                <a:off x="2553534" y="1611862"/>
                <a:ext cx="424192" cy="424192"/>
              </a:xfrm>
              <a:custGeom>
                <a:avLst/>
                <a:gdLst>
                  <a:gd name="T0" fmla="*/ 116 w 232"/>
                  <a:gd name="T1" fmla="*/ 0 h 232"/>
                  <a:gd name="T2" fmla="*/ 0 w 232"/>
                  <a:gd name="T3" fmla="*/ 116 h 232"/>
                  <a:gd name="T4" fmla="*/ 116 w 232"/>
                  <a:gd name="T5" fmla="*/ 232 h 232"/>
                  <a:gd name="T6" fmla="*/ 232 w 232"/>
                  <a:gd name="T7" fmla="*/ 116 h 232"/>
                  <a:gd name="T8" fmla="*/ 116 w 232"/>
                  <a:gd name="T9" fmla="*/ 0 h 232"/>
                  <a:gd name="T10" fmla="*/ 129 w 232"/>
                  <a:gd name="T11" fmla="*/ 208 h 232"/>
                  <a:gd name="T12" fmla="*/ 129 w 232"/>
                  <a:gd name="T13" fmla="*/ 190 h 232"/>
                  <a:gd name="T14" fmla="*/ 117 w 232"/>
                  <a:gd name="T15" fmla="*/ 178 h 232"/>
                  <a:gd name="T16" fmla="*/ 105 w 232"/>
                  <a:gd name="T17" fmla="*/ 190 h 232"/>
                  <a:gd name="T18" fmla="*/ 105 w 232"/>
                  <a:gd name="T19" fmla="*/ 208 h 232"/>
                  <a:gd name="T20" fmla="*/ 25 w 232"/>
                  <a:gd name="T21" fmla="*/ 129 h 232"/>
                  <a:gd name="T22" fmla="*/ 42 w 232"/>
                  <a:gd name="T23" fmla="*/ 129 h 232"/>
                  <a:gd name="T24" fmla="*/ 53 w 232"/>
                  <a:gd name="T25" fmla="*/ 117 h 232"/>
                  <a:gd name="T26" fmla="*/ 42 w 232"/>
                  <a:gd name="T27" fmla="*/ 105 h 232"/>
                  <a:gd name="T28" fmla="*/ 24 w 232"/>
                  <a:gd name="T29" fmla="*/ 105 h 232"/>
                  <a:gd name="T30" fmla="*/ 104 w 232"/>
                  <a:gd name="T31" fmla="*/ 25 h 232"/>
                  <a:gd name="T32" fmla="*/ 104 w 232"/>
                  <a:gd name="T33" fmla="*/ 41 h 232"/>
                  <a:gd name="T34" fmla="*/ 116 w 232"/>
                  <a:gd name="T35" fmla="*/ 53 h 232"/>
                  <a:gd name="T36" fmla="*/ 128 w 232"/>
                  <a:gd name="T37" fmla="*/ 41 h 232"/>
                  <a:gd name="T38" fmla="*/ 128 w 232"/>
                  <a:gd name="T39" fmla="*/ 25 h 232"/>
                  <a:gd name="T40" fmla="*/ 208 w 232"/>
                  <a:gd name="T41" fmla="*/ 104 h 232"/>
                  <a:gd name="T42" fmla="*/ 190 w 232"/>
                  <a:gd name="T43" fmla="*/ 104 h 232"/>
                  <a:gd name="T44" fmla="*/ 179 w 232"/>
                  <a:gd name="T45" fmla="*/ 116 h 232"/>
                  <a:gd name="T46" fmla="*/ 190 w 232"/>
                  <a:gd name="T47" fmla="*/ 128 h 232"/>
                  <a:gd name="T48" fmla="*/ 208 w 232"/>
                  <a:gd name="T49" fmla="*/ 128 h 232"/>
                  <a:gd name="T50" fmla="*/ 129 w 232"/>
                  <a:gd name="T51" fmla="*/ 208 h 232"/>
                  <a:gd name="T52" fmla="*/ 124 w 232"/>
                  <a:gd name="T53" fmla="*/ 94 h 232"/>
                  <a:gd name="T54" fmla="*/ 70 w 232"/>
                  <a:gd name="T55" fmla="*/ 69 h 232"/>
                  <a:gd name="T56" fmla="*/ 94 w 232"/>
                  <a:gd name="T57" fmla="*/ 124 h 232"/>
                  <a:gd name="T58" fmla="*/ 109 w 232"/>
                  <a:gd name="T59" fmla="*/ 138 h 232"/>
                  <a:gd name="T60" fmla="*/ 163 w 232"/>
                  <a:gd name="T61" fmla="*/ 163 h 232"/>
                  <a:gd name="T62" fmla="*/ 138 w 232"/>
                  <a:gd name="T63" fmla="*/ 108 h 232"/>
                  <a:gd name="T64" fmla="*/ 124 w 232"/>
                  <a:gd name="T65" fmla="*/ 94 h 232"/>
                  <a:gd name="T66" fmla="*/ 123 w 232"/>
                  <a:gd name="T67" fmla="*/ 123 h 232"/>
                  <a:gd name="T68" fmla="*/ 110 w 232"/>
                  <a:gd name="T69" fmla="*/ 123 h 232"/>
                  <a:gd name="T70" fmla="*/ 110 w 232"/>
                  <a:gd name="T71" fmla="*/ 109 h 232"/>
                  <a:gd name="T72" fmla="*/ 123 w 232"/>
                  <a:gd name="T73" fmla="*/ 109 h 232"/>
                  <a:gd name="T74" fmla="*/ 123 w 232"/>
                  <a:gd name="T75" fmla="*/ 12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2" h="232">
                    <a:moveTo>
                      <a:pt x="116" y="0"/>
                    </a:moveTo>
                    <a:cubicBezTo>
                      <a:pt x="52" y="0"/>
                      <a:pt x="0" y="52"/>
                      <a:pt x="0" y="116"/>
                    </a:cubicBezTo>
                    <a:cubicBezTo>
                      <a:pt x="0" y="180"/>
                      <a:pt x="52" y="232"/>
                      <a:pt x="116" y="232"/>
                    </a:cubicBezTo>
                    <a:cubicBezTo>
                      <a:pt x="180" y="232"/>
                      <a:pt x="232" y="180"/>
                      <a:pt x="232" y="116"/>
                    </a:cubicBezTo>
                    <a:cubicBezTo>
                      <a:pt x="232" y="52"/>
                      <a:pt x="180" y="0"/>
                      <a:pt x="116" y="0"/>
                    </a:cubicBezTo>
                    <a:close/>
                    <a:moveTo>
                      <a:pt x="129" y="208"/>
                    </a:move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29" y="183"/>
                      <a:pt x="123" y="178"/>
                      <a:pt x="117" y="178"/>
                    </a:cubicBezTo>
                    <a:cubicBezTo>
                      <a:pt x="110" y="178"/>
                      <a:pt x="105" y="183"/>
                      <a:pt x="105" y="190"/>
                    </a:cubicBezTo>
                    <a:cubicBezTo>
                      <a:pt x="105" y="208"/>
                      <a:pt x="105" y="208"/>
                      <a:pt x="105" y="208"/>
                    </a:cubicBezTo>
                    <a:cubicBezTo>
                      <a:pt x="63" y="203"/>
                      <a:pt x="30" y="170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8" y="129"/>
                      <a:pt x="53" y="123"/>
                      <a:pt x="53" y="117"/>
                    </a:cubicBezTo>
                    <a:cubicBezTo>
                      <a:pt x="53" y="110"/>
                      <a:pt x="48" y="105"/>
                      <a:pt x="42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9" y="63"/>
                      <a:pt x="63" y="30"/>
                      <a:pt x="104" y="25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4" y="47"/>
                      <a:pt x="109" y="53"/>
                      <a:pt x="116" y="53"/>
                    </a:cubicBezTo>
                    <a:cubicBezTo>
                      <a:pt x="122" y="53"/>
                      <a:pt x="128" y="47"/>
                      <a:pt x="128" y="41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69" y="30"/>
                      <a:pt x="202" y="63"/>
                      <a:pt x="208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4" y="104"/>
                      <a:pt x="179" y="109"/>
                      <a:pt x="179" y="116"/>
                    </a:cubicBezTo>
                    <a:cubicBezTo>
                      <a:pt x="179" y="122"/>
                      <a:pt x="184" y="128"/>
                      <a:pt x="190" y="128"/>
                    </a:cubicBezTo>
                    <a:cubicBezTo>
                      <a:pt x="208" y="128"/>
                      <a:pt x="208" y="128"/>
                      <a:pt x="208" y="128"/>
                    </a:cubicBezTo>
                    <a:cubicBezTo>
                      <a:pt x="203" y="169"/>
                      <a:pt x="170" y="202"/>
                      <a:pt x="129" y="208"/>
                    </a:cubicBezTo>
                    <a:close/>
                    <a:moveTo>
                      <a:pt x="124" y="94"/>
                    </a:moveTo>
                    <a:cubicBezTo>
                      <a:pt x="70" y="69"/>
                      <a:pt x="70" y="69"/>
                      <a:pt x="70" y="69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97" y="129"/>
                      <a:pt x="103" y="136"/>
                      <a:pt x="109" y="138"/>
                    </a:cubicBezTo>
                    <a:cubicBezTo>
                      <a:pt x="163" y="163"/>
                      <a:pt x="163" y="163"/>
                      <a:pt x="163" y="163"/>
                    </a:cubicBezTo>
                    <a:cubicBezTo>
                      <a:pt x="138" y="108"/>
                      <a:pt x="138" y="108"/>
                      <a:pt x="138" y="108"/>
                    </a:cubicBezTo>
                    <a:cubicBezTo>
                      <a:pt x="136" y="103"/>
                      <a:pt x="130" y="96"/>
                      <a:pt x="124" y="94"/>
                    </a:cubicBezTo>
                    <a:close/>
                    <a:moveTo>
                      <a:pt x="123" y="123"/>
                    </a:moveTo>
                    <a:cubicBezTo>
                      <a:pt x="119" y="126"/>
                      <a:pt x="113" y="126"/>
                      <a:pt x="110" y="123"/>
                    </a:cubicBezTo>
                    <a:cubicBezTo>
                      <a:pt x="106" y="119"/>
                      <a:pt x="106" y="113"/>
                      <a:pt x="110" y="109"/>
                    </a:cubicBezTo>
                    <a:cubicBezTo>
                      <a:pt x="113" y="106"/>
                      <a:pt x="119" y="106"/>
                      <a:pt x="123" y="109"/>
                    </a:cubicBezTo>
                    <a:cubicBezTo>
                      <a:pt x="127" y="113"/>
                      <a:pt x="127" y="119"/>
                      <a:pt x="123" y="12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21" name="îšḻïḓe">
              <a:extLst>
                <a:ext uri="{FF2B5EF4-FFF2-40B4-BE49-F238E27FC236}">
                  <a16:creationId xmlns:a16="http://schemas.microsoft.com/office/drawing/2014/main" id="{4881C2E4-5CF6-487E-8BFD-8886E52DDDC6}"/>
                </a:ext>
              </a:extLst>
            </p:cNvPr>
            <p:cNvGrpSpPr/>
            <p:nvPr/>
          </p:nvGrpSpPr>
          <p:grpSpPr>
            <a:xfrm>
              <a:off x="4641093" y="4503582"/>
              <a:ext cx="792088" cy="744630"/>
              <a:chOff x="5653796" y="1536260"/>
              <a:chExt cx="612068" cy="575396"/>
            </a:xfrm>
          </p:grpSpPr>
          <p:sp>
            <p:nvSpPr>
              <p:cNvPr id="38" name="íşľídè">
                <a:extLst>
                  <a:ext uri="{FF2B5EF4-FFF2-40B4-BE49-F238E27FC236}">
                    <a16:creationId xmlns:a16="http://schemas.microsoft.com/office/drawing/2014/main" id="{FF9D5CB6-C0AC-4CCE-A97F-EBB8F3581E0E}"/>
                  </a:ext>
                </a:extLst>
              </p:cNvPr>
              <p:cNvSpPr/>
              <p:nvPr/>
            </p:nvSpPr>
            <p:spPr>
              <a:xfrm>
                <a:off x="5653796" y="1536260"/>
                <a:ext cx="612068" cy="575396"/>
              </a:xfrm>
              <a:prstGeom prst="heptag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iṩlîḍe">
                <a:extLst>
                  <a:ext uri="{FF2B5EF4-FFF2-40B4-BE49-F238E27FC236}">
                    <a16:creationId xmlns:a16="http://schemas.microsoft.com/office/drawing/2014/main" id="{C2EE065A-2C27-4450-8678-F1874A615E60}"/>
                  </a:ext>
                </a:extLst>
              </p:cNvPr>
              <p:cNvSpPr/>
              <p:nvPr/>
            </p:nvSpPr>
            <p:spPr bwMode="auto">
              <a:xfrm>
                <a:off x="5747734" y="1611862"/>
                <a:ext cx="424192" cy="424192"/>
              </a:xfrm>
              <a:custGeom>
                <a:avLst/>
                <a:gdLst>
                  <a:gd name="T0" fmla="*/ 182 w 236"/>
                  <a:gd name="T1" fmla="*/ 109 h 236"/>
                  <a:gd name="T2" fmla="*/ 157 w 236"/>
                  <a:gd name="T3" fmla="*/ 103 h 236"/>
                  <a:gd name="T4" fmla="*/ 134 w 236"/>
                  <a:gd name="T5" fmla="*/ 102 h 236"/>
                  <a:gd name="T6" fmla="*/ 120 w 236"/>
                  <a:gd name="T7" fmla="*/ 114 h 236"/>
                  <a:gd name="T8" fmla="*/ 118 w 236"/>
                  <a:gd name="T9" fmla="*/ 129 h 236"/>
                  <a:gd name="T10" fmla="*/ 122 w 236"/>
                  <a:gd name="T11" fmla="*/ 141 h 236"/>
                  <a:gd name="T12" fmla="*/ 135 w 236"/>
                  <a:gd name="T13" fmla="*/ 156 h 236"/>
                  <a:gd name="T14" fmla="*/ 139 w 236"/>
                  <a:gd name="T15" fmla="*/ 185 h 236"/>
                  <a:gd name="T16" fmla="*/ 152 w 236"/>
                  <a:gd name="T17" fmla="*/ 198 h 236"/>
                  <a:gd name="T18" fmla="*/ 169 w 236"/>
                  <a:gd name="T19" fmla="*/ 180 h 236"/>
                  <a:gd name="T20" fmla="*/ 187 w 236"/>
                  <a:gd name="T21" fmla="*/ 150 h 236"/>
                  <a:gd name="T22" fmla="*/ 200 w 236"/>
                  <a:gd name="T23" fmla="*/ 122 h 236"/>
                  <a:gd name="T24" fmla="*/ 182 w 236"/>
                  <a:gd name="T25" fmla="*/ 109 h 236"/>
                  <a:gd name="T26" fmla="*/ 118 w 236"/>
                  <a:gd name="T27" fmla="*/ 0 h 236"/>
                  <a:gd name="T28" fmla="*/ 0 w 236"/>
                  <a:gd name="T29" fmla="*/ 118 h 236"/>
                  <a:gd name="T30" fmla="*/ 118 w 236"/>
                  <a:gd name="T31" fmla="*/ 236 h 236"/>
                  <a:gd name="T32" fmla="*/ 236 w 236"/>
                  <a:gd name="T33" fmla="*/ 118 h 236"/>
                  <a:gd name="T34" fmla="*/ 118 w 236"/>
                  <a:gd name="T35" fmla="*/ 0 h 236"/>
                  <a:gd name="T36" fmla="*/ 126 w 236"/>
                  <a:gd name="T37" fmla="*/ 212 h 236"/>
                  <a:gd name="T38" fmla="*/ 128 w 236"/>
                  <a:gd name="T39" fmla="*/ 208 h 236"/>
                  <a:gd name="T40" fmla="*/ 125 w 236"/>
                  <a:gd name="T41" fmla="*/ 186 h 236"/>
                  <a:gd name="T42" fmla="*/ 105 w 236"/>
                  <a:gd name="T43" fmla="*/ 186 h 236"/>
                  <a:gd name="T44" fmla="*/ 98 w 236"/>
                  <a:gd name="T45" fmla="*/ 207 h 236"/>
                  <a:gd name="T46" fmla="*/ 102 w 236"/>
                  <a:gd name="T47" fmla="*/ 211 h 236"/>
                  <a:gd name="T48" fmla="*/ 34 w 236"/>
                  <a:gd name="T49" fmla="*/ 161 h 236"/>
                  <a:gd name="T50" fmla="*/ 44 w 236"/>
                  <a:gd name="T51" fmla="*/ 157 h 236"/>
                  <a:gd name="T52" fmla="*/ 44 w 236"/>
                  <a:gd name="T53" fmla="*/ 157 h 236"/>
                  <a:gd name="T54" fmla="*/ 81 w 236"/>
                  <a:gd name="T55" fmla="*/ 142 h 236"/>
                  <a:gd name="T56" fmla="*/ 81 w 236"/>
                  <a:gd name="T57" fmla="*/ 118 h 236"/>
                  <a:gd name="T58" fmla="*/ 55 w 236"/>
                  <a:gd name="T59" fmla="*/ 94 h 236"/>
                  <a:gd name="T60" fmla="*/ 28 w 236"/>
                  <a:gd name="T61" fmla="*/ 90 h 236"/>
                  <a:gd name="T62" fmla="*/ 84 w 236"/>
                  <a:gd name="T63" fmla="*/ 30 h 236"/>
                  <a:gd name="T64" fmla="*/ 84 w 236"/>
                  <a:gd name="T65" fmla="*/ 31 h 236"/>
                  <a:gd name="T66" fmla="*/ 102 w 236"/>
                  <a:gd name="T67" fmla="*/ 56 h 236"/>
                  <a:gd name="T68" fmla="*/ 120 w 236"/>
                  <a:gd name="T69" fmla="*/ 79 h 236"/>
                  <a:gd name="T70" fmla="*/ 131 w 236"/>
                  <a:gd name="T71" fmla="*/ 97 h 236"/>
                  <a:gd name="T72" fmla="*/ 146 w 236"/>
                  <a:gd name="T73" fmla="*/ 88 h 236"/>
                  <a:gd name="T74" fmla="*/ 177 w 236"/>
                  <a:gd name="T75" fmla="*/ 66 h 236"/>
                  <a:gd name="T76" fmla="*/ 190 w 236"/>
                  <a:gd name="T77" fmla="*/ 57 h 236"/>
                  <a:gd name="T78" fmla="*/ 212 w 236"/>
                  <a:gd name="T79" fmla="*/ 118 h 236"/>
                  <a:gd name="T80" fmla="*/ 126 w 236"/>
                  <a:gd name="T81" fmla="*/ 212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6" h="236">
                    <a:moveTo>
                      <a:pt x="182" y="109"/>
                    </a:moveTo>
                    <a:cubicBezTo>
                      <a:pt x="172" y="107"/>
                      <a:pt x="161" y="105"/>
                      <a:pt x="157" y="103"/>
                    </a:cubicBezTo>
                    <a:cubicBezTo>
                      <a:pt x="153" y="102"/>
                      <a:pt x="143" y="101"/>
                      <a:pt x="134" y="102"/>
                    </a:cubicBezTo>
                    <a:cubicBezTo>
                      <a:pt x="125" y="103"/>
                      <a:pt x="119" y="109"/>
                      <a:pt x="120" y="114"/>
                    </a:cubicBezTo>
                    <a:cubicBezTo>
                      <a:pt x="121" y="119"/>
                      <a:pt x="120" y="126"/>
                      <a:pt x="118" y="129"/>
                    </a:cubicBezTo>
                    <a:cubicBezTo>
                      <a:pt x="117" y="132"/>
                      <a:pt x="118" y="138"/>
                      <a:pt x="122" y="141"/>
                    </a:cubicBezTo>
                    <a:cubicBezTo>
                      <a:pt x="127" y="144"/>
                      <a:pt x="132" y="151"/>
                      <a:pt x="135" y="156"/>
                    </a:cubicBezTo>
                    <a:cubicBezTo>
                      <a:pt x="138" y="162"/>
                      <a:pt x="140" y="175"/>
                      <a:pt x="139" y="185"/>
                    </a:cubicBezTo>
                    <a:cubicBezTo>
                      <a:pt x="139" y="195"/>
                      <a:pt x="145" y="201"/>
                      <a:pt x="152" y="198"/>
                    </a:cubicBezTo>
                    <a:cubicBezTo>
                      <a:pt x="160" y="195"/>
                      <a:pt x="167" y="187"/>
                      <a:pt x="169" y="180"/>
                    </a:cubicBezTo>
                    <a:cubicBezTo>
                      <a:pt x="171" y="174"/>
                      <a:pt x="179" y="160"/>
                      <a:pt x="187" y="150"/>
                    </a:cubicBezTo>
                    <a:cubicBezTo>
                      <a:pt x="195" y="140"/>
                      <a:pt x="201" y="127"/>
                      <a:pt x="200" y="122"/>
                    </a:cubicBezTo>
                    <a:cubicBezTo>
                      <a:pt x="200" y="116"/>
                      <a:pt x="191" y="111"/>
                      <a:pt x="182" y="109"/>
                    </a:cubicBez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26" y="212"/>
                    </a:moveTo>
                    <a:cubicBezTo>
                      <a:pt x="127" y="211"/>
                      <a:pt x="128" y="209"/>
                      <a:pt x="128" y="208"/>
                    </a:cubicBezTo>
                    <a:cubicBezTo>
                      <a:pt x="130" y="201"/>
                      <a:pt x="128" y="191"/>
                      <a:pt x="125" y="186"/>
                    </a:cubicBezTo>
                    <a:cubicBezTo>
                      <a:pt x="121" y="181"/>
                      <a:pt x="112" y="181"/>
                      <a:pt x="105" y="186"/>
                    </a:cubicBezTo>
                    <a:cubicBezTo>
                      <a:pt x="97" y="191"/>
                      <a:pt x="94" y="200"/>
                      <a:pt x="98" y="207"/>
                    </a:cubicBezTo>
                    <a:cubicBezTo>
                      <a:pt x="99" y="208"/>
                      <a:pt x="100" y="210"/>
                      <a:pt x="102" y="211"/>
                    </a:cubicBezTo>
                    <a:cubicBezTo>
                      <a:pt x="72" y="206"/>
                      <a:pt x="47" y="187"/>
                      <a:pt x="34" y="161"/>
                    </a:cubicBezTo>
                    <a:cubicBezTo>
                      <a:pt x="37" y="161"/>
                      <a:pt x="40" y="159"/>
                      <a:pt x="44" y="157"/>
                    </a:cubicBezTo>
                    <a:cubicBezTo>
                      <a:pt x="44" y="157"/>
                      <a:pt x="44" y="157"/>
                      <a:pt x="44" y="157"/>
                    </a:cubicBezTo>
                    <a:cubicBezTo>
                      <a:pt x="57" y="148"/>
                      <a:pt x="74" y="141"/>
                      <a:pt x="81" y="142"/>
                    </a:cubicBezTo>
                    <a:cubicBezTo>
                      <a:pt x="89" y="142"/>
                      <a:pt x="89" y="131"/>
                      <a:pt x="81" y="118"/>
                    </a:cubicBezTo>
                    <a:cubicBezTo>
                      <a:pt x="74" y="105"/>
                      <a:pt x="62" y="94"/>
                      <a:pt x="55" y="94"/>
                    </a:cubicBezTo>
                    <a:cubicBezTo>
                      <a:pt x="48" y="94"/>
                      <a:pt x="36" y="92"/>
                      <a:pt x="28" y="90"/>
                    </a:cubicBezTo>
                    <a:cubicBezTo>
                      <a:pt x="37" y="62"/>
                      <a:pt x="58" y="41"/>
                      <a:pt x="84" y="30"/>
                    </a:cubicBezTo>
                    <a:cubicBezTo>
                      <a:pt x="84" y="31"/>
                      <a:pt x="84" y="31"/>
                      <a:pt x="84" y="31"/>
                    </a:cubicBezTo>
                    <a:cubicBezTo>
                      <a:pt x="86" y="39"/>
                      <a:pt x="95" y="50"/>
                      <a:pt x="102" y="56"/>
                    </a:cubicBezTo>
                    <a:cubicBezTo>
                      <a:pt x="110" y="62"/>
                      <a:pt x="118" y="72"/>
                      <a:pt x="120" y="79"/>
                    </a:cubicBezTo>
                    <a:cubicBezTo>
                      <a:pt x="122" y="85"/>
                      <a:pt x="127" y="93"/>
                      <a:pt x="131" y="97"/>
                    </a:cubicBezTo>
                    <a:cubicBezTo>
                      <a:pt x="136" y="100"/>
                      <a:pt x="142" y="96"/>
                      <a:pt x="146" y="88"/>
                    </a:cubicBezTo>
                    <a:cubicBezTo>
                      <a:pt x="150" y="80"/>
                      <a:pt x="164" y="70"/>
                      <a:pt x="177" y="66"/>
                    </a:cubicBezTo>
                    <a:cubicBezTo>
                      <a:pt x="183" y="64"/>
                      <a:pt x="187" y="61"/>
                      <a:pt x="190" y="57"/>
                    </a:cubicBezTo>
                    <a:cubicBezTo>
                      <a:pt x="204" y="74"/>
                      <a:pt x="212" y="95"/>
                      <a:pt x="212" y="118"/>
                    </a:cubicBezTo>
                    <a:cubicBezTo>
                      <a:pt x="212" y="168"/>
                      <a:pt x="174" y="208"/>
                      <a:pt x="126" y="2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22" name="ïṧ1idè">
              <a:extLst>
                <a:ext uri="{FF2B5EF4-FFF2-40B4-BE49-F238E27FC236}">
                  <a16:creationId xmlns:a16="http://schemas.microsoft.com/office/drawing/2014/main" id="{CEA0CE0F-40A6-43D3-9C29-BEDCF6840FE0}"/>
                </a:ext>
              </a:extLst>
            </p:cNvPr>
            <p:cNvGrpSpPr/>
            <p:nvPr/>
          </p:nvGrpSpPr>
          <p:grpSpPr>
            <a:xfrm>
              <a:off x="1167122" y="2837077"/>
              <a:ext cx="2684032" cy="677109"/>
              <a:chOff x="1167122" y="2837077"/>
              <a:chExt cx="2684032" cy="677109"/>
            </a:xfrm>
          </p:grpSpPr>
          <p:sp>
            <p:nvSpPr>
              <p:cNvPr id="36" name="iṧļïdê">
                <a:extLst>
                  <a:ext uri="{FF2B5EF4-FFF2-40B4-BE49-F238E27FC236}">
                    <a16:creationId xmlns:a16="http://schemas.microsoft.com/office/drawing/2014/main" id="{4A12EA72-3B9A-4F75-BB49-478DD4CF4324}"/>
                  </a:ext>
                </a:extLst>
              </p:cNvPr>
              <p:cNvSpPr txBox="1"/>
              <p:nvPr/>
            </p:nvSpPr>
            <p:spPr bwMode="auto">
              <a:xfrm>
                <a:off x="1523492" y="2837077"/>
                <a:ext cx="232766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ctr" anchorCtr="0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r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空间复杂度</a:t>
                </a:r>
              </a:p>
            </p:txBody>
          </p:sp>
          <p:sp>
            <p:nvSpPr>
              <p:cNvPr id="37" name="îśľíḋé">
                <a:extLst>
                  <a:ext uri="{FF2B5EF4-FFF2-40B4-BE49-F238E27FC236}">
                    <a16:creationId xmlns:a16="http://schemas.microsoft.com/office/drawing/2014/main" id="{E14F382A-11A9-43A2-8771-56630A2332F5}"/>
                  </a:ext>
                </a:extLst>
              </p:cNvPr>
              <p:cNvSpPr txBox="1"/>
              <p:nvPr/>
            </p:nvSpPr>
            <p:spPr bwMode="auto">
              <a:xfrm>
                <a:off x="1167122" y="3052521"/>
                <a:ext cx="268403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ctr" anchorCtr="0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算法执行需要消耗的内存空间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ïśļïḓé">
              <a:extLst>
                <a:ext uri="{FF2B5EF4-FFF2-40B4-BE49-F238E27FC236}">
                  <a16:creationId xmlns:a16="http://schemas.microsoft.com/office/drawing/2014/main" id="{8269B55A-1F48-4F39-95AF-57257CF0F833}"/>
                </a:ext>
              </a:extLst>
            </p:cNvPr>
            <p:cNvGrpSpPr/>
            <p:nvPr/>
          </p:nvGrpSpPr>
          <p:grpSpPr>
            <a:xfrm>
              <a:off x="1523492" y="4545124"/>
              <a:ext cx="3117601" cy="677109"/>
              <a:chOff x="733553" y="2837077"/>
              <a:chExt cx="3117601" cy="677109"/>
            </a:xfrm>
          </p:grpSpPr>
          <p:sp>
            <p:nvSpPr>
              <p:cNvPr id="34" name="îŝ1iďê">
                <a:extLst>
                  <a:ext uri="{FF2B5EF4-FFF2-40B4-BE49-F238E27FC236}">
                    <a16:creationId xmlns:a16="http://schemas.microsoft.com/office/drawing/2014/main" id="{E9DFCD49-E9F9-4500-AEC7-F715DBC8CBB4}"/>
                  </a:ext>
                </a:extLst>
              </p:cNvPr>
              <p:cNvSpPr txBox="1"/>
              <p:nvPr/>
            </p:nvSpPr>
            <p:spPr bwMode="auto">
              <a:xfrm>
                <a:off x="1523492" y="2837077"/>
                <a:ext cx="232766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ctr" anchorCtr="0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r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时间复杂度</a:t>
                </a:r>
              </a:p>
            </p:txBody>
          </p:sp>
          <p:sp>
            <p:nvSpPr>
              <p:cNvPr id="35" name="ïšļïďê">
                <a:extLst>
                  <a:ext uri="{FF2B5EF4-FFF2-40B4-BE49-F238E27FC236}">
                    <a16:creationId xmlns:a16="http://schemas.microsoft.com/office/drawing/2014/main" id="{7CCB94FC-D099-493E-9A45-F76471DA99CE}"/>
                  </a:ext>
                </a:extLst>
              </p:cNvPr>
              <p:cNvSpPr txBox="1"/>
              <p:nvPr/>
            </p:nvSpPr>
            <p:spPr bwMode="auto">
              <a:xfrm>
                <a:off x="733553" y="3052521"/>
                <a:ext cx="3117601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ctr" anchorCtr="0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执行算法在计算机上所花费的时间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ïSļïḓé">
              <a:extLst>
                <a:ext uri="{FF2B5EF4-FFF2-40B4-BE49-F238E27FC236}">
                  <a16:creationId xmlns:a16="http://schemas.microsoft.com/office/drawing/2014/main" id="{7C897084-1013-4F6B-BBDF-97DE088AF314}"/>
                </a:ext>
              </a:extLst>
            </p:cNvPr>
            <p:cNvGrpSpPr/>
            <p:nvPr/>
          </p:nvGrpSpPr>
          <p:grpSpPr>
            <a:xfrm>
              <a:off x="7693422" y="2837077"/>
              <a:ext cx="2507034" cy="677109"/>
              <a:chOff x="1523492" y="2837077"/>
              <a:chExt cx="2327662" cy="677109"/>
            </a:xfrm>
          </p:grpSpPr>
          <p:sp>
            <p:nvSpPr>
              <p:cNvPr id="32" name="îşlîde">
                <a:extLst>
                  <a:ext uri="{FF2B5EF4-FFF2-40B4-BE49-F238E27FC236}">
                    <a16:creationId xmlns:a16="http://schemas.microsoft.com/office/drawing/2014/main" id="{A377483D-50BB-4E31-B92B-085FC64F7EB6}"/>
                  </a:ext>
                </a:extLst>
              </p:cNvPr>
              <p:cNvSpPr txBox="1"/>
              <p:nvPr/>
            </p:nvSpPr>
            <p:spPr bwMode="auto">
              <a:xfrm>
                <a:off x="1523492" y="2837077"/>
                <a:ext cx="232766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ctr" anchorCtr="0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可读性</a:t>
                </a:r>
              </a:p>
            </p:txBody>
          </p:sp>
          <p:sp>
            <p:nvSpPr>
              <p:cNvPr id="33" name="íṩļíḋê">
                <a:extLst>
                  <a:ext uri="{FF2B5EF4-FFF2-40B4-BE49-F238E27FC236}">
                    <a16:creationId xmlns:a16="http://schemas.microsoft.com/office/drawing/2014/main" id="{8828E1BB-EF0D-4D08-A836-7A53CB119CB1}"/>
                  </a:ext>
                </a:extLst>
              </p:cNvPr>
              <p:cNvSpPr txBox="1"/>
              <p:nvPr/>
            </p:nvSpPr>
            <p:spPr bwMode="auto">
              <a:xfrm>
                <a:off x="1523492" y="3052521"/>
                <a:ext cx="232766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ctr" anchorCtr="0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可供人们阅读的容易程度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" name="ïsḷïḍè">
              <a:extLst>
                <a:ext uri="{FF2B5EF4-FFF2-40B4-BE49-F238E27FC236}">
                  <a16:creationId xmlns:a16="http://schemas.microsoft.com/office/drawing/2014/main" id="{AA826A81-9E97-4ED0-A98D-E111CFCC95A3}"/>
                </a:ext>
              </a:extLst>
            </p:cNvPr>
            <p:cNvGrpSpPr/>
            <p:nvPr/>
          </p:nvGrpSpPr>
          <p:grpSpPr>
            <a:xfrm>
              <a:off x="7297377" y="4545124"/>
              <a:ext cx="2507035" cy="741798"/>
              <a:chOff x="1523491" y="2837077"/>
              <a:chExt cx="2327663" cy="741798"/>
            </a:xfrm>
          </p:grpSpPr>
          <p:sp>
            <p:nvSpPr>
              <p:cNvPr id="30" name="îṡľïḋe">
                <a:extLst>
                  <a:ext uri="{FF2B5EF4-FFF2-40B4-BE49-F238E27FC236}">
                    <a16:creationId xmlns:a16="http://schemas.microsoft.com/office/drawing/2014/main" id="{95F922C8-BFA6-407A-8E69-F2B28697FA7A}"/>
                  </a:ext>
                </a:extLst>
              </p:cNvPr>
              <p:cNvSpPr txBox="1"/>
              <p:nvPr/>
            </p:nvSpPr>
            <p:spPr bwMode="auto">
              <a:xfrm>
                <a:off x="1523492" y="2837077"/>
                <a:ext cx="232766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ctr" anchorCtr="0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健壮性</a:t>
                </a:r>
              </a:p>
            </p:txBody>
          </p:sp>
          <p:sp>
            <p:nvSpPr>
              <p:cNvPr id="31" name="îšḷïḓè">
                <a:extLst>
                  <a:ext uri="{FF2B5EF4-FFF2-40B4-BE49-F238E27FC236}">
                    <a16:creationId xmlns:a16="http://schemas.microsoft.com/office/drawing/2014/main" id="{B95648E5-EBC0-4733-8A70-9E3A7F0D34F9}"/>
                  </a:ext>
                </a:extLst>
              </p:cNvPr>
              <p:cNvSpPr txBox="1"/>
              <p:nvPr/>
            </p:nvSpPr>
            <p:spPr bwMode="auto">
              <a:xfrm>
                <a:off x="1523491" y="3117210"/>
                <a:ext cx="232766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ctr" anchorCtr="0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一个算法对不合理数据输入的反应能力和处理能力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išļiḓè">
              <a:extLst>
                <a:ext uri="{FF2B5EF4-FFF2-40B4-BE49-F238E27FC236}">
                  <a16:creationId xmlns:a16="http://schemas.microsoft.com/office/drawing/2014/main" id="{5FCF743D-3034-43A3-B04F-F71772348102}"/>
                </a:ext>
              </a:extLst>
            </p:cNvPr>
            <p:cNvGrpSpPr/>
            <p:nvPr/>
          </p:nvGrpSpPr>
          <p:grpSpPr>
            <a:xfrm>
              <a:off x="6384032" y="1878584"/>
              <a:ext cx="3420380" cy="677109"/>
              <a:chOff x="1523492" y="2837077"/>
              <a:chExt cx="3158969" cy="677109"/>
            </a:xfrm>
          </p:grpSpPr>
          <p:sp>
            <p:nvSpPr>
              <p:cNvPr id="28" name="iSļíḑé">
                <a:extLst>
                  <a:ext uri="{FF2B5EF4-FFF2-40B4-BE49-F238E27FC236}">
                    <a16:creationId xmlns:a16="http://schemas.microsoft.com/office/drawing/2014/main" id="{56DB5D17-2AB9-4647-BA0C-5D5CD65A94D9}"/>
                  </a:ext>
                </a:extLst>
              </p:cNvPr>
              <p:cNvSpPr txBox="1"/>
              <p:nvPr/>
            </p:nvSpPr>
            <p:spPr bwMode="auto">
              <a:xfrm>
                <a:off x="1523492" y="2837077"/>
                <a:ext cx="232766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ctr" anchorCtr="0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正确性</a:t>
                </a:r>
              </a:p>
            </p:txBody>
          </p:sp>
          <p:sp>
            <p:nvSpPr>
              <p:cNvPr id="29" name="îsḻîḋe">
                <a:extLst>
                  <a:ext uri="{FF2B5EF4-FFF2-40B4-BE49-F238E27FC236}">
                    <a16:creationId xmlns:a16="http://schemas.microsoft.com/office/drawing/2014/main" id="{21450234-88BC-4333-84A3-0D9B509C98B7}"/>
                  </a:ext>
                </a:extLst>
              </p:cNvPr>
              <p:cNvSpPr txBox="1"/>
              <p:nvPr/>
            </p:nvSpPr>
            <p:spPr bwMode="auto">
              <a:xfrm>
                <a:off x="1523492" y="3052521"/>
                <a:ext cx="315896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ctr" anchorCtr="0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评价一个算法优劣最重要的指标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523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32040" y="41494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时间和空间复杂度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pSp>
        <p:nvGrpSpPr>
          <p:cNvPr id="49" name="组合 48"/>
          <p:cNvGrpSpPr/>
          <p:nvPr/>
        </p:nvGrpSpPr>
        <p:grpSpPr>
          <a:xfrm>
            <a:off x="0" y="980627"/>
            <a:ext cx="12192000" cy="954107"/>
            <a:chOff x="0" y="3066921"/>
            <a:chExt cx="12192000" cy="954107"/>
          </a:xfrm>
        </p:grpSpPr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0" y="3066921"/>
              <a:ext cx="12192000" cy="954107"/>
            </a:xfrm>
            <a:prstGeom prst="rect">
              <a:avLst/>
            </a:prstGeom>
            <a:solidFill>
              <a:srgbClr val="7B1B1B">
                <a:alpha val="81000"/>
              </a:srgbClr>
            </a:solidFill>
            <a:ln>
              <a:noFill/>
            </a:ln>
            <a:extLst/>
          </p:spPr>
          <p:txBody>
            <a:bodyPr lIns="91319" tIns="45659" rIns="91319" bIns="4565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3200"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16008" y="3066921"/>
              <a:ext cx="1170962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时间复杂度，看主要运算的次数</a:t>
              </a:r>
              <a:endPara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空间复杂度，看占用的存储空间，或额外占用的空间</a:t>
              </a:r>
              <a:endPara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53" name="内容占位符 2"/>
          <p:cNvSpPr txBox="1">
            <a:spLocks/>
          </p:cNvSpPr>
          <p:nvPr/>
        </p:nvSpPr>
        <p:spPr bwMode="auto">
          <a:xfrm>
            <a:off x="511586" y="2380935"/>
            <a:ext cx="5501756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+mn-lt"/>
                <a:ea typeface="楷体" pitchFamily="49" charset="-122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anose="05000000000000000000" pitchFamily="2" charset="2"/>
              <a:buChar char="p"/>
              <a:defRPr sz="22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阅读下列算法，说出其功能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黑体"/>
            </a:endParaRP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输入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n&gt;0  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（可先假设输入的是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5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）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楷体" pitchFamily="49" charset="-122"/>
            </a:endParaRP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sum=0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，</a:t>
            </a: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i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=1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当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(</a:t>
            </a: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i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&lt;=n):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      sum=</a:t>
            </a: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sum+i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楷体" pitchFamily="49" charset="-122"/>
            </a:endParaRP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      </a:t>
            </a: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i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=i+1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输出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sum</a:t>
            </a:r>
          </a:p>
        </p:txBody>
      </p:sp>
      <p:sp>
        <p:nvSpPr>
          <p:cNvPr id="56" name="内容占位符 2"/>
          <p:cNvSpPr txBox="1">
            <a:spLocks/>
          </p:cNvSpPr>
          <p:nvPr/>
        </p:nvSpPr>
        <p:spPr bwMode="auto">
          <a:xfrm>
            <a:off x="6451600" y="3363132"/>
            <a:ext cx="570616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功       能：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sum=1+2+...+n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内容占位符 2"/>
          <p:cNvSpPr txBox="1">
            <a:spLocks/>
          </p:cNvSpPr>
          <p:nvPr/>
        </p:nvSpPr>
        <p:spPr bwMode="auto">
          <a:xfrm>
            <a:off x="6593840" y="4048932"/>
            <a:ext cx="559816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加法次数：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2n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空       间：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单元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n,sum,i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86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6" grpId="0"/>
      <p:bldP spid="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32040" y="41494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时间和空间复杂度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pSp>
        <p:nvGrpSpPr>
          <p:cNvPr id="49" name="组合 48"/>
          <p:cNvGrpSpPr/>
          <p:nvPr/>
        </p:nvGrpSpPr>
        <p:grpSpPr>
          <a:xfrm>
            <a:off x="0" y="980627"/>
            <a:ext cx="12192000" cy="954107"/>
            <a:chOff x="0" y="3066921"/>
            <a:chExt cx="12192000" cy="954107"/>
          </a:xfrm>
        </p:grpSpPr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0" y="3066921"/>
              <a:ext cx="12192000" cy="954107"/>
            </a:xfrm>
            <a:prstGeom prst="rect">
              <a:avLst/>
            </a:prstGeom>
            <a:solidFill>
              <a:srgbClr val="7B1B1B">
                <a:alpha val="81000"/>
              </a:srgbClr>
            </a:solidFill>
            <a:ln>
              <a:noFill/>
            </a:ln>
            <a:extLst/>
          </p:spPr>
          <p:txBody>
            <a:bodyPr lIns="91319" tIns="45659" rIns="91319" bIns="4565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3200"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16008" y="3066921"/>
              <a:ext cx="1170962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时间复杂度，看主要运算的次数</a:t>
              </a:r>
              <a:endPara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空间复杂度，看占用的存储空间，或额外占用的空间</a:t>
              </a:r>
              <a:endPara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3099880" y="1981200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+mn-lt"/>
                <a:ea typeface="楷体" pitchFamily="49" charset="-122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anose="05000000000000000000" pitchFamily="2" charset="2"/>
              <a:buChar char="p"/>
              <a:defRPr sz="22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计算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n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阶矩阵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A,B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的和。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黑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矩阵：排成行、列形式的数据</a:t>
            </a:r>
          </a:p>
        </p:txBody>
      </p:sp>
      <p:pic>
        <p:nvPicPr>
          <p:cNvPr id="22" name="图片 5" descr="http://c.hiphotos.baidu.com/baike/s%3D111/sign=13c3442bb11bb0518b24b729077bda77/b3fb43166d224f4a9a103b1a0bf790529822d12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80" y="3352800"/>
            <a:ext cx="1828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3099880" y="598424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Arial"/>
                <a:ea typeface="黑体"/>
              </a:rPr>
              <a:t>n</a:t>
            </a:r>
            <a:r>
              <a:rPr lang="zh-CN" altLang="en-US" sz="3000" kern="0" dirty="0">
                <a:solidFill>
                  <a:srgbClr val="0000CC"/>
                </a:solidFill>
                <a:latin typeface="Arial"/>
                <a:ea typeface="黑体"/>
              </a:rPr>
              <a:t>阶矩阵：行数、列数都是</a:t>
            </a:r>
            <a:r>
              <a:rPr lang="en-US" altLang="zh-CN" sz="3000" kern="0" dirty="0">
                <a:solidFill>
                  <a:srgbClr val="0000CC"/>
                </a:solidFill>
                <a:latin typeface="Arial"/>
                <a:ea typeface="黑体"/>
              </a:rPr>
              <a:t>n</a:t>
            </a:r>
            <a:r>
              <a:rPr lang="zh-CN" altLang="en-US" sz="3000" kern="0" dirty="0">
                <a:solidFill>
                  <a:srgbClr val="0000CC"/>
                </a:solidFill>
                <a:latin typeface="Arial"/>
                <a:ea typeface="黑体"/>
              </a:rPr>
              <a:t>。</a:t>
            </a:r>
            <a:endParaRPr lang="en-US" altLang="zh-CN" sz="3000" kern="0" dirty="0">
              <a:solidFill>
                <a:srgbClr val="0000CC"/>
              </a:solidFill>
              <a:latin typeface="Arial"/>
              <a:ea typeface="黑体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3099880" y="4876800"/>
            <a:ext cx="593562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Arial"/>
                <a:ea typeface="黑体"/>
              </a:rPr>
              <a:t>A</a:t>
            </a:r>
            <a:r>
              <a:rPr lang="zh-CN" altLang="en-US" sz="3000" kern="0" dirty="0">
                <a:solidFill>
                  <a:srgbClr val="0000CC"/>
                </a:solidFill>
                <a:latin typeface="Arial"/>
                <a:ea typeface="黑体"/>
              </a:rPr>
              <a:t>：</a:t>
            </a:r>
            <a:r>
              <a:rPr lang="en-US" altLang="zh-CN" sz="3000" kern="0" dirty="0">
                <a:solidFill>
                  <a:srgbClr val="0000CC"/>
                </a:solidFill>
                <a:latin typeface="Arial"/>
                <a:ea typeface="黑体"/>
              </a:rPr>
              <a:t>4</a:t>
            </a:r>
            <a:r>
              <a:rPr lang="zh-CN" altLang="en-US" sz="3000" kern="0" dirty="0">
                <a:solidFill>
                  <a:srgbClr val="0000CC"/>
                </a:solidFill>
                <a:latin typeface="Arial"/>
                <a:ea typeface="黑体"/>
              </a:rPr>
              <a:t>行，</a:t>
            </a:r>
            <a:r>
              <a:rPr lang="en-US" altLang="zh-CN" sz="3000" kern="0" dirty="0">
                <a:solidFill>
                  <a:srgbClr val="0000CC"/>
                </a:solidFill>
                <a:latin typeface="Arial"/>
                <a:ea typeface="黑体"/>
              </a:rPr>
              <a:t>3</a:t>
            </a:r>
            <a:r>
              <a:rPr lang="zh-CN" altLang="en-US" sz="3000" kern="0" dirty="0">
                <a:solidFill>
                  <a:srgbClr val="0000CC"/>
                </a:solidFill>
                <a:latin typeface="Arial"/>
                <a:ea typeface="黑体"/>
              </a:rPr>
              <a:t>列，称</a:t>
            </a:r>
            <a:r>
              <a:rPr lang="en-US" altLang="zh-CN" sz="3000" kern="0" dirty="0">
                <a:solidFill>
                  <a:srgbClr val="0000CC"/>
                </a:solidFill>
                <a:latin typeface="Arial"/>
                <a:ea typeface="黑体"/>
              </a:rPr>
              <a:t>4×3</a:t>
            </a:r>
            <a:r>
              <a:rPr lang="zh-CN" altLang="en-US" sz="3000" kern="0" dirty="0">
                <a:solidFill>
                  <a:srgbClr val="0000CC"/>
                </a:solidFill>
                <a:latin typeface="Arial"/>
                <a:ea typeface="黑体"/>
              </a:rPr>
              <a:t>的矩阵</a:t>
            </a:r>
            <a:endParaRPr lang="en-US" altLang="zh-CN" sz="3000" kern="0" dirty="0">
              <a:solidFill>
                <a:srgbClr val="0000CC"/>
              </a:solidFill>
              <a:latin typeface="Arial"/>
              <a:ea typeface="黑体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kern="0" dirty="0" err="1">
                <a:solidFill>
                  <a:srgbClr val="0000CC"/>
                </a:solidFill>
                <a:latin typeface="Arial"/>
                <a:ea typeface="黑体"/>
              </a:rPr>
              <a:t>aij</a:t>
            </a:r>
            <a:r>
              <a:rPr lang="zh-CN" altLang="en-US" sz="3000" kern="0" dirty="0">
                <a:solidFill>
                  <a:srgbClr val="0000CC"/>
                </a:solidFill>
                <a:latin typeface="Arial"/>
                <a:ea typeface="黑体"/>
              </a:rPr>
              <a:t>表示</a:t>
            </a:r>
            <a:r>
              <a:rPr lang="en-US" altLang="zh-CN" sz="3000" kern="0" dirty="0" err="1">
                <a:solidFill>
                  <a:srgbClr val="0000CC"/>
                </a:solidFill>
                <a:latin typeface="Arial"/>
                <a:ea typeface="黑体"/>
              </a:rPr>
              <a:t>i</a:t>
            </a:r>
            <a:r>
              <a:rPr lang="zh-CN" altLang="en-US" sz="3000" kern="0" dirty="0">
                <a:solidFill>
                  <a:srgbClr val="0000CC"/>
                </a:solidFill>
                <a:latin typeface="Arial"/>
                <a:ea typeface="黑体"/>
              </a:rPr>
              <a:t>行</a:t>
            </a:r>
            <a:r>
              <a:rPr lang="en-US" altLang="zh-CN" sz="3000" kern="0" dirty="0">
                <a:solidFill>
                  <a:srgbClr val="0000CC"/>
                </a:solidFill>
                <a:latin typeface="Arial"/>
                <a:ea typeface="黑体"/>
              </a:rPr>
              <a:t>j</a:t>
            </a:r>
            <a:r>
              <a:rPr lang="zh-CN" altLang="en-US" sz="3000" kern="0" dirty="0">
                <a:solidFill>
                  <a:srgbClr val="0000CC"/>
                </a:solidFill>
                <a:latin typeface="Arial"/>
                <a:ea typeface="黑体"/>
              </a:rPr>
              <a:t>列的元素，也记</a:t>
            </a:r>
            <a:r>
              <a:rPr lang="en-US" altLang="zh-CN" sz="3000" kern="0" dirty="0">
                <a:solidFill>
                  <a:srgbClr val="0000CC"/>
                </a:solidFill>
                <a:latin typeface="Arial"/>
                <a:ea typeface="黑体"/>
              </a:rPr>
              <a:t>a[</a:t>
            </a:r>
            <a:r>
              <a:rPr lang="en-US" altLang="zh-CN" sz="3000" kern="0" dirty="0" err="1">
                <a:solidFill>
                  <a:srgbClr val="0000CC"/>
                </a:solidFill>
                <a:latin typeface="Arial"/>
                <a:ea typeface="黑体"/>
              </a:rPr>
              <a:t>i</a:t>
            </a:r>
            <a:r>
              <a:rPr lang="en-US" altLang="zh-CN" sz="3000" kern="0" dirty="0">
                <a:solidFill>
                  <a:srgbClr val="0000CC"/>
                </a:solidFill>
                <a:latin typeface="Arial"/>
                <a:ea typeface="黑体"/>
              </a:rPr>
              <a:t>][j]</a:t>
            </a:r>
            <a:endParaRPr lang="zh-CN" altLang="en-US" sz="3000" kern="0" dirty="0">
              <a:solidFill>
                <a:srgbClr val="0000CC"/>
              </a:solidFill>
              <a:latin typeface="Arial"/>
              <a:ea typeface="黑体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758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32040" y="41494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时间和空间复杂度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pSp>
        <p:nvGrpSpPr>
          <p:cNvPr id="49" name="组合 48"/>
          <p:cNvGrpSpPr/>
          <p:nvPr/>
        </p:nvGrpSpPr>
        <p:grpSpPr>
          <a:xfrm>
            <a:off x="0" y="980627"/>
            <a:ext cx="12192000" cy="954107"/>
            <a:chOff x="0" y="3066921"/>
            <a:chExt cx="12192000" cy="954107"/>
          </a:xfrm>
        </p:grpSpPr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0" y="3066921"/>
              <a:ext cx="12192000" cy="954107"/>
            </a:xfrm>
            <a:prstGeom prst="rect">
              <a:avLst/>
            </a:prstGeom>
            <a:solidFill>
              <a:srgbClr val="7B1B1B">
                <a:alpha val="81000"/>
              </a:srgbClr>
            </a:solidFill>
            <a:ln>
              <a:noFill/>
            </a:ln>
            <a:extLst/>
          </p:spPr>
          <p:txBody>
            <a:bodyPr lIns="91319" tIns="45659" rIns="91319" bIns="4565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3200"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16008" y="3066921"/>
              <a:ext cx="1170962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时间复杂度，看主要运算的次数</a:t>
              </a:r>
              <a:endPara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空间复杂度，看占用的存储空间，或额外占用的空间</a:t>
              </a:r>
              <a:endPara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3099880" y="1981200"/>
            <a:ext cx="8229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+mn-lt"/>
                <a:ea typeface="楷体" pitchFamily="49" charset="-122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anose="05000000000000000000" pitchFamily="2" charset="2"/>
              <a:buChar char="p"/>
              <a:defRPr sz="22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矩阵</a:t>
            </a:r>
            <a:r>
              <a:rPr lang="zh-CN" altLang="en-US" kern="0" dirty="0">
                <a:latin typeface="Arial"/>
                <a:ea typeface="黑体"/>
              </a:rPr>
              <a:t>相加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：对应元素相加</a:t>
            </a:r>
          </a:p>
        </p:txBody>
      </p:sp>
      <p:pic>
        <p:nvPicPr>
          <p:cNvPr id="22" name="图片 5" descr="http://c.hiphotos.baidu.com/baike/s%3D111/sign=13c3442bb11bb0518b24b729077bda77/b3fb43166d224f4a9a103b1a0bf790529822d12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146" y="3543300"/>
            <a:ext cx="1828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342357"/>
              </p:ext>
            </p:extLst>
          </p:nvPr>
        </p:nvGraphicFramePr>
        <p:xfrm>
          <a:off x="4157028" y="3498849"/>
          <a:ext cx="1938972" cy="1365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公式" r:id="rId8" imgW="939392" imgH="710891" progId="Equation.3">
                  <p:embed/>
                </p:oleObj>
              </mc:Choice>
              <mc:Fallback>
                <p:oleObj name="公式" r:id="rId8" imgW="939392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028" y="3498849"/>
                        <a:ext cx="1938972" cy="1365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751356"/>
              </p:ext>
            </p:extLst>
          </p:nvPr>
        </p:nvGraphicFramePr>
        <p:xfrm>
          <a:off x="6611190" y="3498849"/>
          <a:ext cx="3476625" cy="14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公式" r:id="rId10" imgW="1625600" imgH="711200" progId="Equation.3">
                  <p:embed/>
                </p:oleObj>
              </mc:Choice>
              <mc:Fallback>
                <p:oleObj name="公式" r:id="rId10" imgW="16256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190" y="3498849"/>
                        <a:ext cx="3476625" cy="14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90790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32040" y="41494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时间和空间复杂度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pSp>
        <p:nvGrpSpPr>
          <p:cNvPr id="49" name="组合 48"/>
          <p:cNvGrpSpPr/>
          <p:nvPr/>
        </p:nvGrpSpPr>
        <p:grpSpPr>
          <a:xfrm>
            <a:off x="0" y="980627"/>
            <a:ext cx="12192000" cy="954107"/>
            <a:chOff x="0" y="3066921"/>
            <a:chExt cx="12192000" cy="954107"/>
          </a:xfrm>
        </p:grpSpPr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0" y="3066921"/>
              <a:ext cx="12192000" cy="954107"/>
            </a:xfrm>
            <a:prstGeom prst="rect">
              <a:avLst/>
            </a:prstGeom>
            <a:solidFill>
              <a:srgbClr val="7B1B1B">
                <a:alpha val="81000"/>
              </a:srgbClr>
            </a:solidFill>
            <a:ln>
              <a:noFill/>
            </a:ln>
            <a:extLst/>
          </p:spPr>
          <p:txBody>
            <a:bodyPr lIns="91319" tIns="45659" rIns="91319" bIns="4565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3200"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16008" y="3066921"/>
              <a:ext cx="1170962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时间复杂度，看主要运算的次数</a:t>
              </a:r>
              <a:endPara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空间复杂度，看占用的存储空间，或额外占用的空间</a:t>
              </a:r>
              <a:endPara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6" name="内容占位符 2"/>
          <p:cNvSpPr txBox="1">
            <a:spLocks/>
          </p:cNvSpPr>
          <p:nvPr/>
        </p:nvSpPr>
        <p:spPr bwMode="auto">
          <a:xfrm>
            <a:off x="3060023" y="1919208"/>
            <a:ext cx="617362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+mn-lt"/>
                <a:ea typeface="楷体" pitchFamily="49" charset="-122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anose="05000000000000000000" pitchFamily="2" charset="2"/>
              <a:buChar char="p"/>
              <a:defRPr sz="22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i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表示行，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j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表示列，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C=A+B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表示为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黑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lang="en-US" altLang="zh-CN" kern="0" dirty="0">
                <a:latin typeface="Arial"/>
                <a:ea typeface="黑体"/>
              </a:rPr>
              <a:t>c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ij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=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aij+bij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,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 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=1,..,n,  j=1,...,n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算法：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黑体"/>
            </a:endParaRP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输入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A, B 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，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n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i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=1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当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(</a:t>
            </a: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i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&lt;=n):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		j=1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      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当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(j&lt;=n):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      		</a:t>
            </a: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cij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=</a:t>
            </a: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aij+bij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楷体" pitchFamily="49" charset="-122"/>
            </a:endParaRP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			j=j+1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      </a:t>
            </a: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i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=i+1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输出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" pitchFamily="49" charset="-122"/>
              </a:rPr>
              <a:t>C   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楷体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131685" y="3565271"/>
            <a:ext cx="37719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800" dirty="0"/>
              <a:t>加法次数：</a:t>
            </a:r>
            <a:r>
              <a:rPr lang="en-US" altLang="zh-CN" sz="2800" dirty="0"/>
              <a:t>2n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+n</a:t>
            </a:r>
            <a:endParaRPr lang="en-US" altLang="zh-CN" sz="2800" baseline="30000" dirty="0"/>
          </a:p>
          <a:p>
            <a:pPr>
              <a:defRPr/>
            </a:pPr>
            <a:r>
              <a:rPr lang="zh-CN" altLang="en-US" sz="2800" dirty="0"/>
              <a:t>空         间：</a:t>
            </a:r>
            <a:r>
              <a:rPr lang="en-US" altLang="zh-CN" sz="2800" dirty="0"/>
              <a:t>3n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+3</a:t>
            </a:r>
          </a:p>
          <a:p>
            <a:pPr>
              <a:defRPr/>
            </a:pPr>
            <a:r>
              <a:rPr lang="en-US" altLang="zh-CN" sz="2800" dirty="0"/>
              <a:t>(</a:t>
            </a:r>
            <a:r>
              <a:rPr lang="zh-CN" altLang="en-US" sz="2800" dirty="0"/>
              <a:t>三个矩阵和三个变量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486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32040" y="41494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时间和空间复杂度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pSp>
        <p:nvGrpSpPr>
          <p:cNvPr id="49" name="组合 48"/>
          <p:cNvGrpSpPr/>
          <p:nvPr/>
        </p:nvGrpSpPr>
        <p:grpSpPr>
          <a:xfrm>
            <a:off x="0" y="980627"/>
            <a:ext cx="12192000" cy="973839"/>
            <a:chOff x="0" y="3066921"/>
            <a:chExt cx="12192000" cy="973839"/>
          </a:xfrm>
        </p:grpSpPr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0" y="3066921"/>
              <a:ext cx="12192000" cy="954107"/>
            </a:xfrm>
            <a:prstGeom prst="rect">
              <a:avLst/>
            </a:prstGeom>
            <a:solidFill>
              <a:srgbClr val="7B1B1B">
                <a:alpha val="81000"/>
              </a:srgbClr>
            </a:solidFill>
            <a:ln>
              <a:noFill/>
            </a:ln>
            <a:extLst/>
          </p:spPr>
          <p:txBody>
            <a:bodyPr lIns="91319" tIns="45659" rIns="91319" bIns="4565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3200"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2219" y="3086653"/>
              <a:ext cx="909995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当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n→∞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时，如果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f(n)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的值增长缓慢，则算法优。一般可以用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f(n)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的数量级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O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来粗略地判断算法的时间复杂度。</a:t>
              </a:r>
            </a:p>
          </p:txBody>
        </p:sp>
      </p:grp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2239215" y="2685735"/>
            <a:ext cx="3581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常数阶</a:t>
            </a:r>
            <a:endParaRPr lang="pt-BR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defRPr/>
            </a:pPr>
            <a:r>
              <a:rPr lang="pt-BR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O(n),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线性阶</a:t>
            </a:r>
            <a:endParaRPr lang="pt-BR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defRPr/>
            </a:pPr>
            <a:r>
              <a:rPr lang="pt-BR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pt-BR" altLang="zh-CN" sz="2800" kern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pt-BR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平方阶</a:t>
            </a:r>
            <a:endParaRPr lang="pt-BR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6049215" y="2685735"/>
            <a:ext cx="4038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defRPr/>
            </a:pPr>
            <a:r>
              <a:rPr lang="pt-BR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pt-BR" altLang="zh-CN" sz="2800" kern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pt-BR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多项式阶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defRPr/>
            </a:pPr>
            <a:r>
              <a:rPr lang="pt-BR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n*log(n),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超线性阶 </a:t>
            </a:r>
            <a:endParaRPr lang="pt-BR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defRPr/>
            </a:pPr>
            <a:r>
              <a:rPr lang="pt-BR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O(k</a:t>
            </a:r>
            <a:r>
              <a:rPr lang="pt-BR" altLang="zh-CN" sz="2800" kern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pt-BR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指数阶</a:t>
            </a:r>
            <a:endParaRPr lang="pt-BR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2239215" y="2076135"/>
            <a:ext cx="533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复杂度的常见阶数</a:t>
            </a:r>
          </a:p>
        </p:txBody>
      </p:sp>
      <p:sp>
        <p:nvSpPr>
          <p:cNvPr id="9" name="矩形 8"/>
          <p:cNvSpPr/>
          <p:nvPr/>
        </p:nvSpPr>
        <p:spPr>
          <a:xfrm>
            <a:off x="1070101" y="4446910"/>
            <a:ext cx="10550878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5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aseline="30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多项式阶的时间复杂度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875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能找到多项式阶时间复杂度的算法的问题是</a:t>
            </a:r>
            <a:r>
              <a:rPr lang="zh-CN" altLang="en-US" sz="2400" b="1" kern="0" dirty="0">
                <a:solidFill>
                  <a:srgbClr val="FF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易解的问题</a:t>
            </a:r>
            <a:endParaRPr lang="en-US" altLang="zh-CN" sz="2400" b="1" kern="0" dirty="0">
              <a:solidFill>
                <a:srgbClr val="FF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875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不能找到多项式阶时间复杂度算法的问题是</a:t>
            </a:r>
            <a:r>
              <a:rPr lang="zh-CN" altLang="en-US" sz="2400" b="1" kern="0" dirty="0">
                <a:solidFill>
                  <a:srgbClr val="FF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难解的问题</a:t>
            </a:r>
            <a:endParaRPr lang="en-US" altLang="zh-CN" sz="2400" b="1" kern="0" dirty="0">
              <a:solidFill>
                <a:srgbClr val="FF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0101" y="5879746"/>
            <a:ext cx="7233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举例：当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→∞时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n</a:t>
            </a:r>
            <a:r>
              <a:rPr lang="en-US" altLang="zh-CN" sz="28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3n</a:t>
            </a:r>
            <a:r>
              <a:rPr lang="en-US" altLang="zh-CN" sz="28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是相当的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10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32040" y="41494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时间和空间复杂度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pSp>
        <p:nvGrpSpPr>
          <p:cNvPr id="49" name="组合 48"/>
          <p:cNvGrpSpPr/>
          <p:nvPr/>
        </p:nvGrpSpPr>
        <p:grpSpPr>
          <a:xfrm>
            <a:off x="0" y="960302"/>
            <a:ext cx="12192000" cy="974432"/>
            <a:chOff x="0" y="3046596"/>
            <a:chExt cx="12192000" cy="974432"/>
          </a:xfrm>
        </p:grpSpPr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0" y="3066921"/>
              <a:ext cx="12192000" cy="954107"/>
            </a:xfrm>
            <a:prstGeom prst="rect">
              <a:avLst/>
            </a:prstGeom>
            <a:solidFill>
              <a:srgbClr val="7B1B1B">
                <a:alpha val="81000"/>
              </a:srgbClr>
            </a:solidFill>
            <a:ln>
              <a:noFill/>
            </a:ln>
            <a:extLst/>
          </p:spPr>
          <p:txBody>
            <a:bodyPr lIns="91319" tIns="45659" rIns="91319" bIns="4565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3200"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277496" y="3046596"/>
              <a:ext cx="963700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 算法的空间复杂度是指算法需要消耗的内存空间。但在评价排序算法的空间消耗时，各种数据元素都应看做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1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个单位空。 </a:t>
              </a:r>
            </a:p>
          </p:txBody>
        </p:sp>
      </p:grp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110353" y="2289092"/>
            <a:ext cx="3417888" cy="19383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算法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1:</a:t>
            </a:r>
          </a:p>
          <a:p>
            <a:pPr marL="0" marR="0" lvl="0" indent="2667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循环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(i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从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到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n)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</a:p>
          <a:p>
            <a:pPr marL="0" marR="0" lvl="0" indent="2667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	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b[i]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a[n-i+1]; 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marR="0" lvl="0" indent="2667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循环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(i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从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到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n)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</a:p>
          <a:p>
            <a:pPr marL="0" marR="0" lvl="0" indent="2667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a[i]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b[i];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5920353" y="2289092"/>
            <a:ext cx="3886200" cy="19383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算法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循环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(i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从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到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n/2)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t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a[i]; 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a[i]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a[n-i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]; 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a[n-i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]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t; </a:t>
            </a: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2110353" y="4346492"/>
            <a:ext cx="3429000" cy="1570038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主要运算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, n+n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时间复杂度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O(2n)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主要存储数组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a,b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n+n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空间复杂度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O(2n)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5920353" y="4346492"/>
            <a:ext cx="3886200" cy="1570038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主要运算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, 3*n/2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时间复杂度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O(3n/2)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主要存储数组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a,t,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n+1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+1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空间复杂度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 O(n+2)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38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32040" y="41494"/>
            <a:ext cx="5033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关于复杂度的一些说明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12800" y="1441652"/>
            <a:ext cx="105867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3200" b="1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3200" b="1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看主要运算的次数</a:t>
            </a:r>
            <a:endParaRPr lang="en-US" altLang="zh-CN" sz="3200" b="1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 marL="914400" lvl="1" indent="-457200">
              <a:buClr>
                <a:srgbClr val="0000CC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3200" b="1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如可能为乘除法运算、加法运算，也可能是排序、查找、或一组运算</a:t>
            </a:r>
            <a:endParaRPr lang="en-US" altLang="zh-CN" sz="3200" b="1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 marL="342900" lvl="0" indent="-342900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3200" b="1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3200" b="1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看数量级别</a:t>
            </a:r>
            <a:endParaRPr lang="en-US" altLang="zh-CN" sz="3200" b="1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 marL="914400" lvl="1" indent="-457200">
              <a:buClr>
                <a:srgbClr val="0000CC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sz="3200" b="1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O(x)</a:t>
            </a:r>
          </a:p>
          <a:p>
            <a:pPr marL="342900" lvl="0" indent="-342900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3200" b="1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3200" b="1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时间复杂度和空间复杂度经常是矛盾的，应根据实际情况，在实际需求和有限资源间找到一个平衡点。</a:t>
            </a:r>
            <a:endParaRPr lang="en-US" altLang="zh-CN" sz="3200" b="1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1569" y="5186066"/>
            <a:ext cx="224612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0000"/>
              </a:buClr>
              <a:buSzPct val="80000"/>
            </a:pPr>
            <a:r>
              <a:rPr lang="zh-CN" altLang="en-US" sz="8000" b="1" dirty="0">
                <a:solidFill>
                  <a:srgbClr val="FF0000"/>
                </a:solidFill>
                <a:ea typeface="宋体" panose="02010600030101010101" pitchFamily="2" charset="-122"/>
              </a:rPr>
              <a:t>折中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16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48842" y="122394"/>
            <a:ext cx="1639881" cy="1570009"/>
            <a:chOff x="548842" y="122394"/>
            <a:chExt cx="2484000" cy="2484000"/>
          </a:xfrm>
        </p:grpSpPr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548842" y="122394"/>
              <a:ext cx="2484000" cy="2484000"/>
              <a:chOff x="836778" y="1675054"/>
              <a:chExt cx="2004782" cy="2673043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836778" y="1675054"/>
                <a:ext cx="2004782" cy="267304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68" name="组合 67"/>
              <p:cNvGrpSpPr/>
              <p:nvPr/>
            </p:nvGrpSpPr>
            <p:grpSpPr>
              <a:xfrm>
                <a:off x="1034165" y="1914547"/>
                <a:ext cx="1631179" cy="2174905"/>
                <a:chOff x="3739822" y="2440887"/>
                <a:chExt cx="1970936" cy="1970936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>
                  <a:off x="3739822" y="2440887"/>
                  <a:ext cx="1970936" cy="197093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100000">
                      <a:schemeClr val="bg1"/>
                    </a:gs>
                    <a:gs pos="0">
                      <a:srgbClr val="B8BBBC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70" name="椭圆 69"/>
                <p:cNvSpPr>
                  <a:spLocks noChangeAspect="1"/>
                </p:cNvSpPr>
                <p:nvPr/>
              </p:nvSpPr>
              <p:spPr>
                <a:xfrm>
                  <a:off x="3837054" y="2549460"/>
                  <a:ext cx="1776466" cy="1776466"/>
                </a:xfrm>
                <a:prstGeom prst="ellipse">
                  <a:avLst/>
                </a:prstGeom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026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383" r="87582"/>
            <a:stretch/>
          </p:blipFill>
          <p:spPr bwMode="auto">
            <a:xfrm>
              <a:off x="1033244" y="581509"/>
              <a:ext cx="1603696" cy="156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直角三角形 1"/>
          <p:cNvSpPr/>
          <p:nvPr/>
        </p:nvSpPr>
        <p:spPr>
          <a:xfrm rot="5400000">
            <a:off x="-60590" y="60590"/>
            <a:ext cx="1240245" cy="1119065"/>
          </a:xfrm>
          <a:prstGeom prst="rtTriangle">
            <a:avLst/>
          </a:prstGeom>
          <a:gradFill flip="none" rotWithShape="1">
            <a:gsLst>
              <a:gs pos="0">
                <a:srgbClr val="DD0012"/>
              </a:gs>
              <a:gs pos="100000">
                <a:srgbClr val="85000B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16200000">
            <a:off x="11012345" y="5678345"/>
            <a:ext cx="1240245" cy="1119065"/>
          </a:xfrm>
          <a:prstGeom prst="rtTriangle">
            <a:avLst/>
          </a:prstGeom>
          <a:gradFill flip="none" rotWithShape="1">
            <a:gsLst>
              <a:gs pos="0">
                <a:srgbClr val="DD0012"/>
              </a:gs>
              <a:gs pos="100000">
                <a:srgbClr val="85000B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7" name="组合 126"/>
          <p:cNvGrpSpPr/>
          <p:nvPr/>
        </p:nvGrpSpPr>
        <p:grpSpPr>
          <a:xfrm>
            <a:off x="4867569" y="1706411"/>
            <a:ext cx="6018846" cy="541020"/>
            <a:chOff x="4597712" y="1584494"/>
            <a:chExt cx="5699829" cy="511214"/>
          </a:xfrm>
        </p:grpSpPr>
        <p:sp>
          <p:nvSpPr>
            <p:cNvPr id="128" name="Freeform 5"/>
            <p:cNvSpPr>
              <a:spLocks/>
            </p:cNvSpPr>
            <p:nvPr/>
          </p:nvSpPr>
          <p:spPr bwMode="auto">
            <a:xfrm>
              <a:off x="4597712" y="1584494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rgbClr val="7B1B1B"/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TextBox 4"/>
            <p:cNvSpPr txBox="1"/>
            <p:nvPr/>
          </p:nvSpPr>
          <p:spPr>
            <a:xfrm>
              <a:off x="5533483" y="1665608"/>
              <a:ext cx="3942817" cy="3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算法及其特征</a:t>
              </a:r>
            </a:p>
          </p:txBody>
        </p:sp>
        <p:sp>
          <p:nvSpPr>
            <p:cNvPr id="130" name="Freeform 6"/>
            <p:cNvSpPr>
              <a:spLocks/>
            </p:cNvSpPr>
            <p:nvPr/>
          </p:nvSpPr>
          <p:spPr bwMode="auto">
            <a:xfrm>
              <a:off x="4645597" y="1629495"/>
              <a:ext cx="456082" cy="421211"/>
            </a:xfrm>
            <a:custGeom>
              <a:avLst/>
              <a:gdLst>
                <a:gd name="T0" fmla="*/ 563 w 956"/>
                <a:gd name="T1" fmla="*/ 46 h 956"/>
                <a:gd name="T2" fmla="*/ 910 w 956"/>
                <a:gd name="T3" fmla="*/ 393 h 956"/>
                <a:gd name="T4" fmla="*/ 910 w 956"/>
                <a:gd name="T5" fmla="*/ 563 h 956"/>
                <a:gd name="T6" fmla="*/ 563 w 956"/>
                <a:gd name="T7" fmla="*/ 909 h 956"/>
                <a:gd name="T8" fmla="*/ 393 w 956"/>
                <a:gd name="T9" fmla="*/ 909 h 956"/>
                <a:gd name="T10" fmla="*/ 47 w 956"/>
                <a:gd name="T11" fmla="*/ 563 h 956"/>
                <a:gd name="T12" fmla="*/ 47 w 956"/>
                <a:gd name="T13" fmla="*/ 393 h 956"/>
                <a:gd name="T14" fmla="*/ 393 w 956"/>
                <a:gd name="T15" fmla="*/ 46 h 956"/>
                <a:gd name="T16" fmla="*/ 563 w 956"/>
                <a:gd name="T17" fmla="*/ 4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563" y="46"/>
                  </a:moveTo>
                  <a:lnTo>
                    <a:pt x="910" y="393"/>
                  </a:lnTo>
                  <a:cubicBezTo>
                    <a:pt x="956" y="439"/>
                    <a:pt x="956" y="516"/>
                    <a:pt x="910" y="563"/>
                  </a:cubicBezTo>
                  <a:lnTo>
                    <a:pt x="563" y="909"/>
                  </a:lnTo>
                  <a:cubicBezTo>
                    <a:pt x="517" y="956"/>
                    <a:pt x="440" y="956"/>
                    <a:pt x="393" y="909"/>
                  </a:cubicBezTo>
                  <a:lnTo>
                    <a:pt x="47" y="563"/>
                  </a:lnTo>
                  <a:cubicBezTo>
                    <a:pt x="0" y="516"/>
                    <a:pt x="0" y="439"/>
                    <a:pt x="47" y="393"/>
                  </a:cubicBezTo>
                  <a:lnTo>
                    <a:pt x="393" y="46"/>
                  </a:lnTo>
                  <a:cubicBezTo>
                    <a:pt x="440" y="0"/>
                    <a:pt x="517" y="0"/>
                    <a:pt x="563" y="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TextBox 7"/>
            <p:cNvSpPr txBox="1"/>
            <p:nvPr/>
          </p:nvSpPr>
          <p:spPr>
            <a:xfrm>
              <a:off x="4793852" y="1700506"/>
              <a:ext cx="150682" cy="2923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9A222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b="1" dirty="0">
                <a:solidFill>
                  <a:srgbClr val="9A222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KSO_Shape"/>
            <p:cNvSpPr>
              <a:spLocks/>
            </p:cNvSpPr>
            <p:nvPr/>
          </p:nvSpPr>
          <p:spPr bwMode="auto">
            <a:xfrm flipH="1">
              <a:off x="9644013" y="1670048"/>
              <a:ext cx="279089" cy="360384"/>
            </a:xfrm>
            <a:custGeom>
              <a:avLst/>
              <a:gdLst>
                <a:gd name="T0" fmla="*/ 2147483646 w 4228"/>
                <a:gd name="T1" fmla="*/ 2147483646 h 5910"/>
                <a:gd name="T2" fmla="*/ 2147483646 w 4228"/>
                <a:gd name="T3" fmla="*/ 2147483646 h 5910"/>
                <a:gd name="T4" fmla="*/ 2147483646 w 4228"/>
                <a:gd name="T5" fmla="*/ 2147483646 h 5910"/>
                <a:gd name="T6" fmla="*/ 2147483646 w 4228"/>
                <a:gd name="T7" fmla="*/ 2147483646 h 5910"/>
                <a:gd name="T8" fmla="*/ 2147483646 w 4228"/>
                <a:gd name="T9" fmla="*/ 736754076 h 5910"/>
                <a:gd name="T10" fmla="*/ 2147483646 w 4228"/>
                <a:gd name="T11" fmla="*/ 468900117 h 5910"/>
                <a:gd name="T12" fmla="*/ 2147483646 w 4228"/>
                <a:gd name="T13" fmla="*/ 2147483646 h 5910"/>
                <a:gd name="T14" fmla="*/ 2147483646 w 4228"/>
                <a:gd name="T15" fmla="*/ 2147483646 h 5910"/>
                <a:gd name="T16" fmla="*/ 769768890 w 4228"/>
                <a:gd name="T17" fmla="*/ 2147483646 h 5910"/>
                <a:gd name="T18" fmla="*/ 502005176 w 4228"/>
                <a:gd name="T19" fmla="*/ 2147483646 h 5910"/>
                <a:gd name="T20" fmla="*/ 2147483646 w 4228"/>
                <a:gd name="T21" fmla="*/ 2147483646 h 5910"/>
                <a:gd name="T22" fmla="*/ 2147483646 w 4228"/>
                <a:gd name="T23" fmla="*/ 2147483646 h 5910"/>
                <a:gd name="T24" fmla="*/ 2147483646 w 4228"/>
                <a:gd name="T25" fmla="*/ 2147483646 h 5910"/>
                <a:gd name="T26" fmla="*/ 2147483646 w 4228"/>
                <a:gd name="T27" fmla="*/ 2147483646 h 5910"/>
                <a:gd name="T28" fmla="*/ 2147483646 w 4228"/>
                <a:gd name="T29" fmla="*/ 2147483646 h 5910"/>
                <a:gd name="T30" fmla="*/ 2147483646 w 4228"/>
                <a:gd name="T31" fmla="*/ 2147483646 h 5910"/>
                <a:gd name="T32" fmla="*/ 2147483646 w 4228"/>
                <a:gd name="T33" fmla="*/ 2147483646 h 5910"/>
                <a:gd name="T34" fmla="*/ 2147483646 w 4228"/>
                <a:gd name="T35" fmla="*/ 2147483646 h 5910"/>
                <a:gd name="T36" fmla="*/ 2147483646 w 4228"/>
                <a:gd name="T37" fmla="*/ 2147483646 h 5910"/>
                <a:gd name="T38" fmla="*/ 2147483646 w 4228"/>
                <a:gd name="T39" fmla="*/ 2147483646 h 5910"/>
                <a:gd name="T40" fmla="*/ 2147483646 w 4228"/>
                <a:gd name="T41" fmla="*/ 2147483646 h 5910"/>
                <a:gd name="T42" fmla="*/ 2147483646 w 4228"/>
                <a:gd name="T43" fmla="*/ 2147483646 h 5910"/>
                <a:gd name="T44" fmla="*/ 2147483646 w 4228"/>
                <a:gd name="T45" fmla="*/ 2147483646 h 5910"/>
                <a:gd name="T46" fmla="*/ 2147483646 w 4228"/>
                <a:gd name="T47" fmla="*/ 2147483646 h 5910"/>
                <a:gd name="T48" fmla="*/ 2147483646 w 4228"/>
                <a:gd name="T49" fmla="*/ 2147483646 h 5910"/>
                <a:gd name="T50" fmla="*/ 2147483646 w 4228"/>
                <a:gd name="T51" fmla="*/ 2147483646 h 5910"/>
                <a:gd name="T52" fmla="*/ 2147483646 w 4228"/>
                <a:gd name="T53" fmla="*/ 2147483646 h 5910"/>
                <a:gd name="T54" fmla="*/ 2147483646 w 4228"/>
                <a:gd name="T55" fmla="*/ 2147483646 h 5910"/>
                <a:gd name="T56" fmla="*/ 2147483646 w 4228"/>
                <a:gd name="T57" fmla="*/ 2147483646 h 5910"/>
                <a:gd name="T58" fmla="*/ 2147483646 w 4228"/>
                <a:gd name="T59" fmla="*/ 2147483646 h 5910"/>
                <a:gd name="T60" fmla="*/ 2147483646 w 4228"/>
                <a:gd name="T61" fmla="*/ 2147483646 h 5910"/>
                <a:gd name="T62" fmla="*/ 2147483646 w 4228"/>
                <a:gd name="T63" fmla="*/ 2147483646 h 5910"/>
                <a:gd name="T64" fmla="*/ 2147483646 w 4228"/>
                <a:gd name="T65" fmla="*/ 2147483646 h 5910"/>
                <a:gd name="T66" fmla="*/ 2147483646 w 4228"/>
                <a:gd name="T67" fmla="*/ 2147483646 h 5910"/>
                <a:gd name="T68" fmla="*/ 2147483646 w 4228"/>
                <a:gd name="T69" fmla="*/ 2147483646 h 5910"/>
                <a:gd name="T70" fmla="*/ 2147483646 w 4228"/>
                <a:gd name="T71" fmla="*/ 2147483646 h 5910"/>
                <a:gd name="T72" fmla="*/ 2147483646 w 4228"/>
                <a:gd name="T73" fmla="*/ 2147483646 h 5910"/>
                <a:gd name="T74" fmla="*/ 2147483646 w 4228"/>
                <a:gd name="T75" fmla="*/ 2147483646 h 5910"/>
                <a:gd name="T76" fmla="*/ 2147483646 w 4228"/>
                <a:gd name="T77" fmla="*/ 2147483646 h 5910"/>
                <a:gd name="T78" fmla="*/ 2147483646 w 4228"/>
                <a:gd name="T79" fmla="*/ 2147483646 h 5910"/>
                <a:gd name="T80" fmla="*/ 2147483646 w 4228"/>
                <a:gd name="T81" fmla="*/ 2147483646 h 5910"/>
                <a:gd name="T82" fmla="*/ 2147483646 w 4228"/>
                <a:gd name="T83" fmla="*/ 2147483646 h 5910"/>
                <a:gd name="T84" fmla="*/ 2147483646 w 4228"/>
                <a:gd name="T85" fmla="*/ 2147483646 h 5910"/>
                <a:gd name="T86" fmla="*/ 2147483646 w 4228"/>
                <a:gd name="T87" fmla="*/ 2147483646 h 5910"/>
                <a:gd name="T88" fmla="*/ 2147483646 w 4228"/>
                <a:gd name="T89" fmla="*/ 2147483646 h 5910"/>
                <a:gd name="T90" fmla="*/ 2147483646 w 4228"/>
                <a:gd name="T91" fmla="*/ 2147483646 h 5910"/>
                <a:gd name="T92" fmla="*/ 2147483646 w 4228"/>
                <a:gd name="T93" fmla="*/ 2147483646 h 5910"/>
                <a:gd name="T94" fmla="*/ 2147483646 w 4228"/>
                <a:gd name="T95" fmla="*/ 2147483646 h 5910"/>
                <a:gd name="T96" fmla="*/ 2147483646 w 4228"/>
                <a:gd name="T97" fmla="*/ 2147483646 h 5910"/>
                <a:gd name="T98" fmla="*/ 2147483646 w 4228"/>
                <a:gd name="T99" fmla="*/ 2147483646 h 5910"/>
                <a:gd name="T100" fmla="*/ 2147483646 w 4228"/>
                <a:gd name="T101" fmla="*/ 2147483646 h 5910"/>
                <a:gd name="T102" fmla="*/ 2147483646 w 4228"/>
                <a:gd name="T103" fmla="*/ 2147483646 h 5910"/>
                <a:gd name="T104" fmla="*/ 2147483646 w 4228"/>
                <a:gd name="T105" fmla="*/ 2147483646 h 5910"/>
                <a:gd name="T106" fmla="*/ 2147483646 w 4228"/>
                <a:gd name="T107" fmla="*/ 2147483646 h 5910"/>
                <a:gd name="T108" fmla="*/ 2147483646 w 4228"/>
                <a:gd name="T109" fmla="*/ 2147483646 h 5910"/>
                <a:gd name="T110" fmla="*/ 2147483646 w 4228"/>
                <a:gd name="T111" fmla="*/ 2147483646 h 5910"/>
                <a:gd name="T112" fmla="*/ 2147483646 w 4228"/>
                <a:gd name="T113" fmla="*/ 2147483646 h 5910"/>
                <a:gd name="T114" fmla="*/ 2147483646 w 4228"/>
                <a:gd name="T115" fmla="*/ 2147483646 h 5910"/>
                <a:gd name="T116" fmla="*/ 2147483646 w 4228"/>
                <a:gd name="T117" fmla="*/ 2147483646 h 5910"/>
                <a:gd name="T118" fmla="*/ 2147483646 w 4228"/>
                <a:gd name="T119" fmla="*/ 2147483646 h 5910"/>
                <a:gd name="T120" fmla="*/ 2147483646 w 4228"/>
                <a:gd name="T121" fmla="*/ 2147483646 h 5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28" h="5910">
                  <a:moveTo>
                    <a:pt x="3998" y="2785"/>
                  </a:moveTo>
                  <a:lnTo>
                    <a:pt x="3815" y="2602"/>
                  </a:lnTo>
                  <a:lnTo>
                    <a:pt x="2840" y="1627"/>
                  </a:lnTo>
                  <a:lnTo>
                    <a:pt x="3127" y="1341"/>
                  </a:lnTo>
                  <a:lnTo>
                    <a:pt x="3155" y="1312"/>
                  </a:lnTo>
                  <a:lnTo>
                    <a:pt x="3181" y="1282"/>
                  </a:lnTo>
                  <a:lnTo>
                    <a:pt x="3205" y="1251"/>
                  </a:lnTo>
                  <a:lnTo>
                    <a:pt x="3227" y="1219"/>
                  </a:lnTo>
                  <a:lnTo>
                    <a:pt x="3247" y="1185"/>
                  </a:lnTo>
                  <a:lnTo>
                    <a:pt x="3266" y="1151"/>
                  </a:lnTo>
                  <a:lnTo>
                    <a:pt x="3284" y="1116"/>
                  </a:lnTo>
                  <a:lnTo>
                    <a:pt x="3299" y="1081"/>
                  </a:lnTo>
                  <a:lnTo>
                    <a:pt x="3313" y="1046"/>
                  </a:lnTo>
                  <a:lnTo>
                    <a:pt x="3324" y="1009"/>
                  </a:lnTo>
                  <a:lnTo>
                    <a:pt x="3335" y="972"/>
                  </a:lnTo>
                  <a:lnTo>
                    <a:pt x="3342" y="935"/>
                  </a:lnTo>
                  <a:lnTo>
                    <a:pt x="3349" y="898"/>
                  </a:lnTo>
                  <a:lnTo>
                    <a:pt x="3353" y="861"/>
                  </a:lnTo>
                  <a:lnTo>
                    <a:pt x="3356" y="823"/>
                  </a:lnTo>
                  <a:lnTo>
                    <a:pt x="3357" y="786"/>
                  </a:lnTo>
                  <a:lnTo>
                    <a:pt x="3356" y="748"/>
                  </a:lnTo>
                  <a:lnTo>
                    <a:pt x="3353" y="710"/>
                  </a:lnTo>
                  <a:lnTo>
                    <a:pt x="3349" y="673"/>
                  </a:lnTo>
                  <a:lnTo>
                    <a:pt x="3342" y="635"/>
                  </a:lnTo>
                  <a:lnTo>
                    <a:pt x="3335" y="598"/>
                  </a:lnTo>
                  <a:lnTo>
                    <a:pt x="3324" y="562"/>
                  </a:lnTo>
                  <a:lnTo>
                    <a:pt x="3313" y="526"/>
                  </a:lnTo>
                  <a:lnTo>
                    <a:pt x="3299" y="489"/>
                  </a:lnTo>
                  <a:lnTo>
                    <a:pt x="3284" y="455"/>
                  </a:lnTo>
                  <a:lnTo>
                    <a:pt x="3266" y="420"/>
                  </a:lnTo>
                  <a:lnTo>
                    <a:pt x="3247" y="385"/>
                  </a:lnTo>
                  <a:lnTo>
                    <a:pt x="3227" y="353"/>
                  </a:lnTo>
                  <a:lnTo>
                    <a:pt x="3205" y="321"/>
                  </a:lnTo>
                  <a:lnTo>
                    <a:pt x="3181" y="290"/>
                  </a:lnTo>
                  <a:lnTo>
                    <a:pt x="3155" y="258"/>
                  </a:lnTo>
                  <a:lnTo>
                    <a:pt x="3127" y="229"/>
                  </a:lnTo>
                  <a:lnTo>
                    <a:pt x="3097" y="201"/>
                  </a:lnTo>
                  <a:lnTo>
                    <a:pt x="3067" y="176"/>
                  </a:lnTo>
                  <a:lnTo>
                    <a:pt x="3036" y="151"/>
                  </a:lnTo>
                  <a:lnTo>
                    <a:pt x="3003" y="129"/>
                  </a:lnTo>
                  <a:lnTo>
                    <a:pt x="2970" y="108"/>
                  </a:lnTo>
                  <a:lnTo>
                    <a:pt x="2936" y="89"/>
                  </a:lnTo>
                  <a:lnTo>
                    <a:pt x="2902" y="72"/>
                  </a:lnTo>
                  <a:lnTo>
                    <a:pt x="2866" y="56"/>
                  </a:lnTo>
                  <a:lnTo>
                    <a:pt x="2830" y="43"/>
                  </a:lnTo>
                  <a:lnTo>
                    <a:pt x="2795" y="32"/>
                  </a:lnTo>
                  <a:lnTo>
                    <a:pt x="2758" y="22"/>
                  </a:lnTo>
                  <a:lnTo>
                    <a:pt x="2720" y="14"/>
                  </a:lnTo>
                  <a:lnTo>
                    <a:pt x="2683" y="7"/>
                  </a:lnTo>
                  <a:lnTo>
                    <a:pt x="2645" y="3"/>
                  </a:lnTo>
                  <a:lnTo>
                    <a:pt x="2608" y="0"/>
                  </a:lnTo>
                  <a:lnTo>
                    <a:pt x="2570" y="0"/>
                  </a:lnTo>
                  <a:lnTo>
                    <a:pt x="2532" y="0"/>
                  </a:lnTo>
                  <a:lnTo>
                    <a:pt x="2496" y="3"/>
                  </a:lnTo>
                  <a:lnTo>
                    <a:pt x="2458" y="7"/>
                  </a:lnTo>
                  <a:lnTo>
                    <a:pt x="2421" y="14"/>
                  </a:lnTo>
                  <a:lnTo>
                    <a:pt x="2383" y="22"/>
                  </a:lnTo>
                  <a:lnTo>
                    <a:pt x="2346" y="32"/>
                  </a:lnTo>
                  <a:lnTo>
                    <a:pt x="2310" y="43"/>
                  </a:lnTo>
                  <a:lnTo>
                    <a:pt x="2275" y="56"/>
                  </a:lnTo>
                  <a:lnTo>
                    <a:pt x="2239" y="72"/>
                  </a:lnTo>
                  <a:lnTo>
                    <a:pt x="2205" y="89"/>
                  </a:lnTo>
                  <a:lnTo>
                    <a:pt x="2171" y="108"/>
                  </a:lnTo>
                  <a:lnTo>
                    <a:pt x="2138" y="129"/>
                  </a:lnTo>
                  <a:lnTo>
                    <a:pt x="2105" y="151"/>
                  </a:lnTo>
                  <a:lnTo>
                    <a:pt x="2074" y="176"/>
                  </a:lnTo>
                  <a:lnTo>
                    <a:pt x="2044" y="201"/>
                  </a:lnTo>
                  <a:lnTo>
                    <a:pt x="2015" y="229"/>
                  </a:lnTo>
                  <a:lnTo>
                    <a:pt x="301" y="1950"/>
                  </a:lnTo>
                  <a:lnTo>
                    <a:pt x="284" y="1965"/>
                  </a:lnTo>
                  <a:lnTo>
                    <a:pt x="266" y="1980"/>
                  </a:lnTo>
                  <a:lnTo>
                    <a:pt x="248" y="1996"/>
                  </a:lnTo>
                  <a:lnTo>
                    <a:pt x="231" y="2013"/>
                  </a:lnTo>
                  <a:lnTo>
                    <a:pt x="203" y="2042"/>
                  </a:lnTo>
                  <a:lnTo>
                    <a:pt x="177" y="2072"/>
                  </a:lnTo>
                  <a:lnTo>
                    <a:pt x="153" y="2104"/>
                  </a:lnTo>
                  <a:lnTo>
                    <a:pt x="131" y="2135"/>
                  </a:lnTo>
                  <a:lnTo>
                    <a:pt x="110" y="2169"/>
                  </a:lnTo>
                  <a:lnTo>
                    <a:pt x="91" y="2203"/>
                  </a:lnTo>
                  <a:lnTo>
                    <a:pt x="74" y="2238"/>
                  </a:lnTo>
                  <a:lnTo>
                    <a:pt x="58" y="2273"/>
                  </a:lnTo>
                  <a:lnTo>
                    <a:pt x="45" y="2308"/>
                  </a:lnTo>
                  <a:lnTo>
                    <a:pt x="33" y="2345"/>
                  </a:lnTo>
                  <a:lnTo>
                    <a:pt x="23" y="2382"/>
                  </a:lnTo>
                  <a:lnTo>
                    <a:pt x="15" y="2419"/>
                  </a:lnTo>
                  <a:lnTo>
                    <a:pt x="9" y="2456"/>
                  </a:lnTo>
                  <a:lnTo>
                    <a:pt x="5" y="2493"/>
                  </a:lnTo>
                  <a:lnTo>
                    <a:pt x="1" y="2531"/>
                  </a:lnTo>
                  <a:lnTo>
                    <a:pt x="0" y="2569"/>
                  </a:lnTo>
                  <a:lnTo>
                    <a:pt x="1" y="2606"/>
                  </a:lnTo>
                  <a:lnTo>
                    <a:pt x="5" y="2644"/>
                  </a:lnTo>
                  <a:lnTo>
                    <a:pt x="9" y="2681"/>
                  </a:lnTo>
                  <a:lnTo>
                    <a:pt x="15" y="2719"/>
                  </a:lnTo>
                  <a:lnTo>
                    <a:pt x="23" y="2756"/>
                  </a:lnTo>
                  <a:lnTo>
                    <a:pt x="33" y="2792"/>
                  </a:lnTo>
                  <a:lnTo>
                    <a:pt x="45" y="2829"/>
                  </a:lnTo>
                  <a:lnTo>
                    <a:pt x="58" y="2865"/>
                  </a:lnTo>
                  <a:lnTo>
                    <a:pt x="74" y="2899"/>
                  </a:lnTo>
                  <a:lnTo>
                    <a:pt x="91" y="2934"/>
                  </a:lnTo>
                  <a:lnTo>
                    <a:pt x="110" y="2969"/>
                  </a:lnTo>
                  <a:lnTo>
                    <a:pt x="131" y="3001"/>
                  </a:lnTo>
                  <a:lnTo>
                    <a:pt x="153" y="3033"/>
                  </a:lnTo>
                  <a:lnTo>
                    <a:pt x="177" y="3065"/>
                  </a:lnTo>
                  <a:lnTo>
                    <a:pt x="203" y="3096"/>
                  </a:lnTo>
                  <a:lnTo>
                    <a:pt x="231" y="3125"/>
                  </a:lnTo>
                  <a:lnTo>
                    <a:pt x="1388" y="4281"/>
                  </a:lnTo>
                  <a:lnTo>
                    <a:pt x="1102" y="4567"/>
                  </a:lnTo>
                  <a:lnTo>
                    <a:pt x="1075" y="4597"/>
                  </a:lnTo>
                  <a:lnTo>
                    <a:pt x="1048" y="4627"/>
                  </a:lnTo>
                  <a:lnTo>
                    <a:pt x="1024" y="4658"/>
                  </a:lnTo>
                  <a:lnTo>
                    <a:pt x="1001" y="4691"/>
                  </a:lnTo>
                  <a:lnTo>
                    <a:pt x="981" y="4724"/>
                  </a:lnTo>
                  <a:lnTo>
                    <a:pt x="962" y="4758"/>
                  </a:lnTo>
                  <a:lnTo>
                    <a:pt x="945" y="4792"/>
                  </a:lnTo>
                  <a:lnTo>
                    <a:pt x="930" y="4828"/>
                  </a:lnTo>
                  <a:lnTo>
                    <a:pt x="916" y="4864"/>
                  </a:lnTo>
                  <a:lnTo>
                    <a:pt x="904" y="4899"/>
                  </a:lnTo>
                  <a:lnTo>
                    <a:pt x="894" y="4936"/>
                  </a:lnTo>
                  <a:lnTo>
                    <a:pt x="886" y="4973"/>
                  </a:lnTo>
                  <a:lnTo>
                    <a:pt x="879" y="5011"/>
                  </a:lnTo>
                  <a:lnTo>
                    <a:pt x="875" y="5048"/>
                  </a:lnTo>
                  <a:lnTo>
                    <a:pt x="873" y="5086"/>
                  </a:lnTo>
                  <a:lnTo>
                    <a:pt x="872" y="5123"/>
                  </a:lnTo>
                  <a:lnTo>
                    <a:pt x="873" y="5161"/>
                  </a:lnTo>
                  <a:lnTo>
                    <a:pt x="875" y="5198"/>
                  </a:lnTo>
                  <a:lnTo>
                    <a:pt x="880" y="5236"/>
                  </a:lnTo>
                  <a:lnTo>
                    <a:pt x="886" y="5273"/>
                  </a:lnTo>
                  <a:lnTo>
                    <a:pt x="894" y="5311"/>
                  </a:lnTo>
                  <a:lnTo>
                    <a:pt x="904" y="5347"/>
                  </a:lnTo>
                  <a:lnTo>
                    <a:pt x="916" y="5383"/>
                  </a:lnTo>
                  <a:lnTo>
                    <a:pt x="930" y="5419"/>
                  </a:lnTo>
                  <a:lnTo>
                    <a:pt x="945" y="5455"/>
                  </a:lnTo>
                  <a:lnTo>
                    <a:pt x="962" y="5489"/>
                  </a:lnTo>
                  <a:lnTo>
                    <a:pt x="981" y="5523"/>
                  </a:lnTo>
                  <a:lnTo>
                    <a:pt x="1002" y="5556"/>
                  </a:lnTo>
                  <a:lnTo>
                    <a:pt x="1024" y="5589"/>
                  </a:lnTo>
                  <a:lnTo>
                    <a:pt x="1049" y="5620"/>
                  </a:lnTo>
                  <a:lnTo>
                    <a:pt x="1075" y="5650"/>
                  </a:lnTo>
                  <a:lnTo>
                    <a:pt x="1102" y="5679"/>
                  </a:lnTo>
                  <a:lnTo>
                    <a:pt x="1131" y="5707"/>
                  </a:lnTo>
                  <a:lnTo>
                    <a:pt x="1162" y="5734"/>
                  </a:lnTo>
                  <a:lnTo>
                    <a:pt x="1193" y="5757"/>
                  </a:lnTo>
                  <a:lnTo>
                    <a:pt x="1225" y="5779"/>
                  </a:lnTo>
                  <a:lnTo>
                    <a:pt x="1259" y="5800"/>
                  </a:lnTo>
                  <a:lnTo>
                    <a:pt x="1292" y="5819"/>
                  </a:lnTo>
                  <a:lnTo>
                    <a:pt x="1327" y="5836"/>
                  </a:lnTo>
                  <a:lnTo>
                    <a:pt x="1362" y="5852"/>
                  </a:lnTo>
                  <a:lnTo>
                    <a:pt x="1398" y="5865"/>
                  </a:lnTo>
                  <a:lnTo>
                    <a:pt x="1434" y="5877"/>
                  </a:lnTo>
                  <a:lnTo>
                    <a:pt x="1471" y="5887"/>
                  </a:lnTo>
                  <a:lnTo>
                    <a:pt x="1507" y="5895"/>
                  </a:lnTo>
                  <a:lnTo>
                    <a:pt x="1545" y="5902"/>
                  </a:lnTo>
                  <a:lnTo>
                    <a:pt x="1582" y="5906"/>
                  </a:lnTo>
                  <a:lnTo>
                    <a:pt x="1620" y="5909"/>
                  </a:lnTo>
                  <a:lnTo>
                    <a:pt x="1658" y="5910"/>
                  </a:lnTo>
                  <a:lnTo>
                    <a:pt x="1696" y="5909"/>
                  </a:lnTo>
                  <a:lnTo>
                    <a:pt x="1734" y="5906"/>
                  </a:lnTo>
                  <a:lnTo>
                    <a:pt x="1771" y="5902"/>
                  </a:lnTo>
                  <a:lnTo>
                    <a:pt x="1809" y="5895"/>
                  </a:lnTo>
                  <a:lnTo>
                    <a:pt x="1845" y="5887"/>
                  </a:lnTo>
                  <a:lnTo>
                    <a:pt x="1882" y="5877"/>
                  </a:lnTo>
                  <a:lnTo>
                    <a:pt x="1918" y="5865"/>
                  </a:lnTo>
                  <a:lnTo>
                    <a:pt x="1954" y="5852"/>
                  </a:lnTo>
                  <a:lnTo>
                    <a:pt x="1989" y="5836"/>
                  </a:lnTo>
                  <a:lnTo>
                    <a:pt x="2024" y="5819"/>
                  </a:lnTo>
                  <a:lnTo>
                    <a:pt x="2057" y="5800"/>
                  </a:lnTo>
                  <a:lnTo>
                    <a:pt x="2091" y="5780"/>
                  </a:lnTo>
                  <a:lnTo>
                    <a:pt x="2123" y="5757"/>
                  </a:lnTo>
                  <a:lnTo>
                    <a:pt x="2154" y="5734"/>
                  </a:lnTo>
                  <a:lnTo>
                    <a:pt x="2184" y="5707"/>
                  </a:lnTo>
                  <a:lnTo>
                    <a:pt x="2215" y="5679"/>
                  </a:lnTo>
                  <a:lnTo>
                    <a:pt x="3998" y="3897"/>
                  </a:lnTo>
                  <a:lnTo>
                    <a:pt x="4026" y="3866"/>
                  </a:lnTo>
                  <a:lnTo>
                    <a:pt x="4052" y="3836"/>
                  </a:lnTo>
                  <a:lnTo>
                    <a:pt x="4076" y="3805"/>
                  </a:lnTo>
                  <a:lnTo>
                    <a:pt x="4099" y="3773"/>
                  </a:lnTo>
                  <a:lnTo>
                    <a:pt x="4119" y="3739"/>
                  </a:lnTo>
                  <a:lnTo>
                    <a:pt x="4138" y="3706"/>
                  </a:lnTo>
                  <a:lnTo>
                    <a:pt x="4156" y="3671"/>
                  </a:lnTo>
                  <a:lnTo>
                    <a:pt x="4170" y="3636"/>
                  </a:lnTo>
                  <a:lnTo>
                    <a:pt x="4185" y="3600"/>
                  </a:lnTo>
                  <a:lnTo>
                    <a:pt x="4196" y="3564"/>
                  </a:lnTo>
                  <a:lnTo>
                    <a:pt x="4206" y="3527"/>
                  </a:lnTo>
                  <a:lnTo>
                    <a:pt x="4214" y="3489"/>
                  </a:lnTo>
                  <a:lnTo>
                    <a:pt x="4220" y="3453"/>
                  </a:lnTo>
                  <a:lnTo>
                    <a:pt x="4225" y="3415"/>
                  </a:lnTo>
                  <a:lnTo>
                    <a:pt x="4227" y="3378"/>
                  </a:lnTo>
                  <a:lnTo>
                    <a:pt x="4228" y="3340"/>
                  </a:lnTo>
                  <a:lnTo>
                    <a:pt x="4227" y="3302"/>
                  </a:lnTo>
                  <a:lnTo>
                    <a:pt x="4225" y="3265"/>
                  </a:lnTo>
                  <a:lnTo>
                    <a:pt x="4220" y="3227"/>
                  </a:lnTo>
                  <a:lnTo>
                    <a:pt x="4214" y="3191"/>
                  </a:lnTo>
                  <a:lnTo>
                    <a:pt x="4206" y="3153"/>
                  </a:lnTo>
                  <a:lnTo>
                    <a:pt x="4196" y="3116"/>
                  </a:lnTo>
                  <a:lnTo>
                    <a:pt x="4185" y="3080"/>
                  </a:lnTo>
                  <a:lnTo>
                    <a:pt x="4170" y="3044"/>
                  </a:lnTo>
                  <a:lnTo>
                    <a:pt x="4156" y="3009"/>
                  </a:lnTo>
                  <a:lnTo>
                    <a:pt x="4138" y="2974"/>
                  </a:lnTo>
                  <a:lnTo>
                    <a:pt x="4119" y="2941"/>
                  </a:lnTo>
                  <a:lnTo>
                    <a:pt x="4099" y="2907"/>
                  </a:lnTo>
                  <a:lnTo>
                    <a:pt x="4076" y="2875"/>
                  </a:lnTo>
                  <a:lnTo>
                    <a:pt x="4052" y="2844"/>
                  </a:lnTo>
                  <a:lnTo>
                    <a:pt x="4026" y="2814"/>
                  </a:lnTo>
                  <a:lnTo>
                    <a:pt x="3998" y="2785"/>
                  </a:lnTo>
                  <a:close/>
                  <a:moveTo>
                    <a:pt x="2285" y="499"/>
                  </a:moveTo>
                  <a:lnTo>
                    <a:pt x="2285" y="499"/>
                  </a:lnTo>
                  <a:lnTo>
                    <a:pt x="2300" y="485"/>
                  </a:lnTo>
                  <a:lnTo>
                    <a:pt x="2316" y="471"/>
                  </a:lnTo>
                  <a:lnTo>
                    <a:pt x="2332" y="459"/>
                  </a:lnTo>
                  <a:lnTo>
                    <a:pt x="2348" y="448"/>
                  </a:lnTo>
                  <a:lnTo>
                    <a:pt x="2365" y="437"/>
                  </a:lnTo>
                  <a:lnTo>
                    <a:pt x="2383" y="428"/>
                  </a:lnTo>
                  <a:lnTo>
                    <a:pt x="2401" y="419"/>
                  </a:lnTo>
                  <a:lnTo>
                    <a:pt x="2419" y="411"/>
                  </a:lnTo>
                  <a:lnTo>
                    <a:pt x="2437" y="404"/>
                  </a:lnTo>
                  <a:lnTo>
                    <a:pt x="2456" y="398"/>
                  </a:lnTo>
                  <a:lnTo>
                    <a:pt x="2474" y="393"/>
                  </a:lnTo>
                  <a:lnTo>
                    <a:pt x="2493" y="389"/>
                  </a:lnTo>
                  <a:lnTo>
                    <a:pt x="2512" y="385"/>
                  </a:lnTo>
                  <a:lnTo>
                    <a:pt x="2531" y="383"/>
                  </a:lnTo>
                  <a:lnTo>
                    <a:pt x="2551" y="382"/>
                  </a:lnTo>
                  <a:lnTo>
                    <a:pt x="2570" y="381"/>
                  </a:lnTo>
                  <a:lnTo>
                    <a:pt x="2590" y="382"/>
                  </a:lnTo>
                  <a:lnTo>
                    <a:pt x="2609" y="383"/>
                  </a:lnTo>
                  <a:lnTo>
                    <a:pt x="2628" y="385"/>
                  </a:lnTo>
                  <a:lnTo>
                    <a:pt x="2647" y="389"/>
                  </a:lnTo>
                  <a:lnTo>
                    <a:pt x="2667" y="393"/>
                  </a:lnTo>
                  <a:lnTo>
                    <a:pt x="2685" y="398"/>
                  </a:lnTo>
                  <a:lnTo>
                    <a:pt x="2704" y="404"/>
                  </a:lnTo>
                  <a:lnTo>
                    <a:pt x="2722" y="411"/>
                  </a:lnTo>
                  <a:lnTo>
                    <a:pt x="2741" y="419"/>
                  </a:lnTo>
                  <a:lnTo>
                    <a:pt x="2759" y="428"/>
                  </a:lnTo>
                  <a:lnTo>
                    <a:pt x="2776" y="437"/>
                  </a:lnTo>
                  <a:lnTo>
                    <a:pt x="2792" y="448"/>
                  </a:lnTo>
                  <a:lnTo>
                    <a:pt x="2809" y="459"/>
                  </a:lnTo>
                  <a:lnTo>
                    <a:pt x="2826" y="471"/>
                  </a:lnTo>
                  <a:lnTo>
                    <a:pt x="2841" y="485"/>
                  </a:lnTo>
                  <a:lnTo>
                    <a:pt x="2856" y="499"/>
                  </a:lnTo>
                  <a:lnTo>
                    <a:pt x="2870" y="515"/>
                  </a:lnTo>
                  <a:lnTo>
                    <a:pt x="2884" y="530"/>
                  </a:lnTo>
                  <a:lnTo>
                    <a:pt x="2896" y="546"/>
                  </a:lnTo>
                  <a:lnTo>
                    <a:pt x="2908" y="563"/>
                  </a:lnTo>
                  <a:lnTo>
                    <a:pt x="2918" y="581"/>
                  </a:lnTo>
                  <a:lnTo>
                    <a:pt x="2928" y="597"/>
                  </a:lnTo>
                  <a:lnTo>
                    <a:pt x="2937" y="615"/>
                  </a:lnTo>
                  <a:lnTo>
                    <a:pt x="2945" y="633"/>
                  </a:lnTo>
                  <a:lnTo>
                    <a:pt x="2952" y="652"/>
                  </a:lnTo>
                  <a:lnTo>
                    <a:pt x="2959" y="670"/>
                  </a:lnTo>
                  <a:lnTo>
                    <a:pt x="2963" y="689"/>
                  </a:lnTo>
                  <a:lnTo>
                    <a:pt x="2968" y="708"/>
                  </a:lnTo>
                  <a:lnTo>
                    <a:pt x="2971" y="727"/>
                  </a:lnTo>
                  <a:lnTo>
                    <a:pt x="2973" y="747"/>
                  </a:lnTo>
                  <a:lnTo>
                    <a:pt x="2974" y="766"/>
                  </a:lnTo>
                  <a:lnTo>
                    <a:pt x="2974" y="786"/>
                  </a:lnTo>
                  <a:lnTo>
                    <a:pt x="2974" y="805"/>
                  </a:lnTo>
                  <a:lnTo>
                    <a:pt x="2973" y="824"/>
                  </a:lnTo>
                  <a:lnTo>
                    <a:pt x="2971" y="844"/>
                  </a:lnTo>
                  <a:lnTo>
                    <a:pt x="2968" y="863"/>
                  </a:lnTo>
                  <a:lnTo>
                    <a:pt x="2963" y="882"/>
                  </a:lnTo>
                  <a:lnTo>
                    <a:pt x="2959" y="901"/>
                  </a:lnTo>
                  <a:lnTo>
                    <a:pt x="2952" y="920"/>
                  </a:lnTo>
                  <a:lnTo>
                    <a:pt x="2945" y="938"/>
                  </a:lnTo>
                  <a:lnTo>
                    <a:pt x="2937" y="955"/>
                  </a:lnTo>
                  <a:lnTo>
                    <a:pt x="2928" y="973"/>
                  </a:lnTo>
                  <a:lnTo>
                    <a:pt x="2918" y="991"/>
                  </a:lnTo>
                  <a:lnTo>
                    <a:pt x="2908" y="1008"/>
                  </a:lnTo>
                  <a:lnTo>
                    <a:pt x="2896" y="1025"/>
                  </a:lnTo>
                  <a:lnTo>
                    <a:pt x="2884" y="1040"/>
                  </a:lnTo>
                  <a:lnTo>
                    <a:pt x="2870" y="1056"/>
                  </a:lnTo>
                  <a:lnTo>
                    <a:pt x="2856" y="1071"/>
                  </a:lnTo>
                  <a:lnTo>
                    <a:pt x="2743" y="1184"/>
                  </a:lnTo>
                  <a:lnTo>
                    <a:pt x="1550" y="2377"/>
                  </a:lnTo>
                  <a:lnTo>
                    <a:pt x="1543" y="2353"/>
                  </a:lnTo>
                  <a:lnTo>
                    <a:pt x="1535" y="2327"/>
                  </a:lnTo>
                  <a:lnTo>
                    <a:pt x="1527" y="2303"/>
                  </a:lnTo>
                  <a:lnTo>
                    <a:pt x="1518" y="2278"/>
                  </a:lnTo>
                  <a:lnTo>
                    <a:pt x="1508" y="2255"/>
                  </a:lnTo>
                  <a:lnTo>
                    <a:pt x="1497" y="2230"/>
                  </a:lnTo>
                  <a:lnTo>
                    <a:pt x="1485" y="2207"/>
                  </a:lnTo>
                  <a:lnTo>
                    <a:pt x="1473" y="2183"/>
                  </a:lnTo>
                  <a:lnTo>
                    <a:pt x="1459" y="2161"/>
                  </a:lnTo>
                  <a:lnTo>
                    <a:pt x="1446" y="2139"/>
                  </a:lnTo>
                  <a:lnTo>
                    <a:pt x="1430" y="2116"/>
                  </a:lnTo>
                  <a:lnTo>
                    <a:pt x="1415" y="2094"/>
                  </a:lnTo>
                  <a:lnTo>
                    <a:pt x="1398" y="2073"/>
                  </a:lnTo>
                  <a:lnTo>
                    <a:pt x="1380" y="2053"/>
                  </a:lnTo>
                  <a:lnTo>
                    <a:pt x="1362" y="2033"/>
                  </a:lnTo>
                  <a:lnTo>
                    <a:pt x="1343" y="2013"/>
                  </a:lnTo>
                  <a:lnTo>
                    <a:pt x="1323" y="1994"/>
                  </a:lnTo>
                  <a:lnTo>
                    <a:pt x="1303" y="1976"/>
                  </a:lnTo>
                  <a:lnTo>
                    <a:pt x="1283" y="1958"/>
                  </a:lnTo>
                  <a:lnTo>
                    <a:pt x="1262" y="1941"/>
                  </a:lnTo>
                  <a:lnTo>
                    <a:pt x="1241" y="1926"/>
                  </a:lnTo>
                  <a:lnTo>
                    <a:pt x="1218" y="1911"/>
                  </a:lnTo>
                  <a:lnTo>
                    <a:pt x="1196" y="1897"/>
                  </a:lnTo>
                  <a:lnTo>
                    <a:pt x="1174" y="1883"/>
                  </a:lnTo>
                  <a:lnTo>
                    <a:pt x="1151" y="1871"/>
                  </a:lnTo>
                  <a:lnTo>
                    <a:pt x="1128" y="1860"/>
                  </a:lnTo>
                  <a:lnTo>
                    <a:pt x="1105" y="1849"/>
                  </a:lnTo>
                  <a:lnTo>
                    <a:pt x="1080" y="1839"/>
                  </a:lnTo>
                  <a:lnTo>
                    <a:pt x="1057" y="1830"/>
                  </a:lnTo>
                  <a:lnTo>
                    <a:pt x="1032" y="1821"/>
                  </a:lnTo>
                  <a:lnTo>
                    <a:pt x="1008" y="1814"/>
                  </a:lnTo>
                  <a:lnTo>
                    <a:pt x="983" y="1808"/>
                  </a:lnTo>
                  <a:lnTo>
                    <a:pt x="2285" y="499"/>
                  </a:lnTo>
                  <a:close/>
                  <a:moveTo>
                    <a:pt x="1943" y="5409"/>
                  </a:moveTo>
                  <a:lnTo>
                    <a:pt x="1943" y="5409"/>
                  </a:lnTo>
                  <a:lnTo>
                    <a:pt x="1929" y="5423"/>
                  </a:lnTo>
                  <a:lnTo>
                    <a:pt x="1913" y="5437"/>
                  </a:lnTo>
                  <a:lnTo>
                    <a:pt x="1897" y="5449"/>
                  </a:lnTo>
                  <a:lnTo>
                    <a:pt x="1881" y="5461"/>
                  </a:lnTo>
                  <a:lnTo>
                    <a:pt x="1863" y="5471"/>
                  </a:lnTo>
                  <a:lnTo>
                    <a:pt x="1846" y="5481"/>
                  </a:lnTo>
                  <a:lnTo>
                    <a:pt x="1829" y="5490"/>
                  </a:lnTo>
                  <a:lnTo>
                    <a:pt x="1811" y="5498"/>
                  </a:lnTo>
                  <a:lnTo>
                    <a:pt x="1792" y="5505"/>
                  </a:lnTo>
                  <a:lnTo>
                    <a:pt x="1773" y="5510"/>
                  </a:lnTo>
                  <a:lnTo>
                    <a:pt x="1754" y="5516"/>
                  </a:lnTo>
                  <a:lnTo>
                    <a:pt x="1735" y="5521"/>
                  </a:lnTo>
                  <a:lnTo>
                    <a:pt x="1716" y="5523"/>
                  </a:lnTo>
                  <a:lnTo>
                    <a:pt x="1697" y="5526"/>
                  </a:lnTo>
                  <a:lnTo>
                    <a:pt x="1677" y="5527"/>
                  </a:lnTo>
                  <a:lnTo>
                    <a:pt x="1658" y="5527"/>
                  </a:lnTo>
                  <a:lnTo>
                    <a:pt x="1638" y="5527"/>
                  </a:lnTo>
                  <a:lnTo>
                    <a:pt x="1619" y="5526"/>
                  </a:lnTo>
                  <a:lnTo>
                    <a:pt x="1600" y="5523"/>
                  </a:lnTo>
                  <a:lnTo>
                    <a:pt x="1581" y="5521"/>
                  </a:lnTo>
                  <a:lnTo>
                    <a:pt x="1562" y="5516"/>
                  </a:lnTo>
                  <a:lnTo>
                    <a:pt x="1543" y="5510"/>
                  </a:lnTo>
                  <a:lnTo>
                    <a:pt x="1524" y="5505"/>
                  </a:lnTo>
                  <a:lnTo>
                    <a:pt x="1506" y="5498"/>
                  </a:lnTo>
                  <a:lnTo>
                    <a:pt x="1488" y="5490"/>
                  </a:lnTo>
                  <a:lnTo>
                    <a:pt x="1471" y="5481"/>
                  </a:lnTo>
                  <a:lnTo>
                    <a:pt x="1453" y="5471"/>
                  </a:lnTo>
                  <a:lnTo>
                    <a:pt x="1436" y="5461"/>
                  </a:lnTo>
                  <a:lnTo>
                    <a:pt x="1419" y="5449"/>
                  </a:lnTo>
                  <a:lnTo>
                    <a:pt x="1404" y="5437"/>
                  </a:lnTo>
                  <a:lnTo>
                    <a:pt x="1388" y="5423"/>
                  </a:lnTo>
                  <a:lnTo>
                    <a:pt x="1372" y="5409"/>
                  </a:lnTo>
                  <a:lnTo>
                    <a:pt x="1358" y="5394"/>
                  </a:lnTo>
                  <a:lnTo>
                    <a:pt x="1344" y="5378"/>
                  </a:lnTo>
                  <a:lnTo>
                    <a:pt x="1332" y="5362"/>
                  </a:lnTo>
                  <a:lnTo>
                    <a:pt x="1320" y="5345"/>
                  </a:lnTo>
                  <a:lnTo>
                    <a:pt x="1310" y="5329"/>
                  </a:lnTo>
                  <a:lnTo>
                    <a:pt x="1300" y="5311"/>
                  </a:lnTo>
                  <a:lnTo>
                    <a:pt x="1291" y="5293"/>
                  </a:lnTo>
                  <a:lnTo>
                    <a:pt x="1283" y="5275"/>
                  </a:lnTo>
                  <a:lnTo>
                    <a:pt x="1276" y="5257"/>
                  </a:lnTo>
                  <a:lnTo>
                    <a:pt x="1271" y="5238"/>
                  </a:lnTo>
                  <a:lnTo>
                    <a:pt x="1265" y="5219"/>
                  </a:lnTo>
                  <a:lnTo>
                    <a:pt x="1262" y="5200"/>
                  </a:lnTo>
                  <a:lnTo>
                    <a:pt x="1259" y="5181"/>
                  </a:lnTo>
                  <a:lnTo>
                    <a:pt x="1256" y="5162"/>
                  </a:lnTo>
                  <a:lnTo>
                    <a:pt x="1254" y="5142"/>
                  </a:lnTo>
                  <a:lnTo>
                    <a:pt x="1254" y="5123"/>
                  </a:lnTo>
                  <a:lnTo>
                    <a:pt x="1254" y="5103"/>
                  </a:lnTo>
                  <a:lnTo>
                    <a:pt x="1256" y="5084"/>
                  </a:lnTo>
                  <a:lnTo>
                    <a:pt x="1259" y="5065"/>
                  </a:lnTo>
                  <a:lnTo>
                    <a:pt x="1262" y="5045"/>
                  </a:lnTo>
                  <a:lnTo>
                    <a:pt x="1265" y="5026"/>
                  </a:lnTo>
                  <a:lnTo>
                    <a:pt x="1271" y="5009"/>
                  </a:lnTo>
                  <a:lnTo>
                    <a:pt x="1276" y="4990"/>
                  </a:lnTo>
                  <a:lnTo>
                    <a:pt x="1283" y="4971"/>
                  </a:lnTo>
                  <a:lnTo>
                    <a:pt x="1291" y="4953"/>
                  </a:lnTo>
                  <a:lnTo>
                    <a:pt x="1300" y="4935"/>
                  </a:lnTo>
                  <a:lnTo>
                    <a:pt x="1310" y="4918"/>
                  </a:lnTo>
                  <a:lnTo>
                    <a:pt x="1320" y="4902"/>
                  </a:lnTo>
                  <a:lnTo>
                    <a:pt x="1332" y="4885"/>
                  </a:lnTo>
                  <a:lnTo>
                    <a:pt x="1344" y="4868"/>
                  </a:lnTo>
                  <a:lnTo>
                    <a:pt x="1358" y="4852"/>
                  </a:lnTo>
                  <a:lnTo>
                    <a:pt x="1372" y="4838"/>
                  </a:lnTo>
                  <a:lnTo>
                    <a:pt x="1658" y="4551"/>
                  </a:lnTo>
                  <a:lnTo>
                    <a:pt x="1762" y="4655"/>
                  </a:lnTo>
                  <a:lnTo>
                    <a:pt x="1945" y="4838"/>
                  </a:lnTo>
                  <a:lnTo>
                    <a:pt x="1958" y="4852"/>
                  </a:lnTo>
                  <a:lnTo>
                    <a:pt x="1972" y="4868"/>
                  </a:lnTo>
                  <a:lnTo>
                    <a:pt x="1985" y="4885"/>
                  </a:lnTo>
                  <a:lnTo>
                    <a:pt x="1996" y="4902"/>
                  </a:lnTo>
                  <a:lnTo>
                    <a:pt x="2007" y="4918"/>
                  </a:lnTo>
                  <a:lnTo>
                    <a:pt x="2016" y="4935"/>
                  </a:lnTo>
                  <a:lnTo>
                    <a:pt x="2025" y="4953"/>
                  </a:lnTo>
                  <a:lnTo>
                    <a:pt x="2033" y="4972"/>
                  </a:lnTo>
                  <a:lnTo>
                    <a:pt x="2039" y="4990"/>
                  </a:lnTo>
                  <a:lnTo>
                    <a:pt x="2046" y="5009"/>
                  </a:lnTo>
                  <a:lnTo>
                    <a:pt x="2051" y="5026"/>
                  </a:lnTo>
                  <a:lnTo>
                    <a:pt x="2055" y="5046"/>
                  </a:lnTo>
                  <a:lnTo>
                    <a:pt x="2058" y="5065"/>
                  </a:lnTo>
                  <a:lnTo>
                    <a:pt x="2061" y="5084"/>
                  </a:lnTo>
                  <a:lnTo>
                    <a:pt x="2062" y="5103"/>
                  </a:lnTo>
                  <a:lnTo>
                    <a:pt x="2063" y="5123"/>
                  </a:lnTo>
                  <a:lnTo>
                    <a:pt x="2062" y="5142"/>
                  </a:lnTo>
                  <a:lnTo>
                    <a:pt x="2061" y="5162"/>
                  </a:lnTo>
                  <a:lnTo>
                    <a:pt x="2058" y="5181"/>
                  </a:lnTo>
                  <a:lnTo>
                    <a:pt x="2055" y="5200"/>
                  </a:lnTo>
                  <a:lnTo>
                    <a:pt x="2051" y="5219"/>
                  </a:lnTo>
                  <a:lnTo>
                    <a:pt x="2046" y="5238"/>
                  </a:lnTo>
                  <a:lnTo>
                    <a:pt x="2039" y="5257"/>
                  </a:lnTo>
                  <a:lnTo>
                    <a:pt x="2033" y="5275"/>
                  </a:lnTo>
                  <a:lnTo>
                    <a:pt x="2025" y="5293"/>
                  </a:lnTo>
                  <a:lnTo>
                    <a:pt x="2016" y="5311"/>
                  </a:lnTo>
                  <a:lnTo>
                    <a:pt x="2007" y="5329"/>
                  </a:lnTo>
                  <a:lnTo>
                    <a:pt x="1996" y="5345"/>
                  </a:lnTo>
                  <a:lnTo>
                    <a:pt x="1985" y="5362"/>
                  </a:lnTo>
                  <a:lnTo>
                    <a:pt x="1971" y="5378"/>
                  </a:lnTo>
                  <a:lnTo>
                    <a:pt x="1958" y="5393"/>
                  </a:lnTo>
                  <a:lnTo>
                    <a:pt x="1943" y="5409"/>
                  </a:lnTo>
                  <a:close/>
                  <a:moveTo>
                    <a:pt x="3727" y="3626"/>
                  </a:moveTo>
                  <a:lnTo>
                    <a:pt x="2420" y="4933"/>
                  </a:lnTo>
                  <a:lnTo>
                    <a:pt x="2414" y="4908"/>
                  </a:lnTo>
                  <a:lnTo>
                    <a:pt x="2406" y="4883"/>
                  </a:lnTo>
                  <a:lnTo>
                    <a:pt x="2397" y="4858"/>
                  </a:lnTo>
                  <a:lnTo>
                    <a:pt x="2389" y="4833"/>
                  </a:lnTo>
                  <a:lnTo>
                    <a:pt x="2379" y="4810"/>
                  </a:lnTo>
                  <a:lnTo>
                    <a:pt x="2368" y="4786"/>
                  </a:lnTo>
                  <a:lnTo>
                    <a:pt x="2356" y="4762"/>
                  </a:lnTo>
                  <a:lnTo>
                    <a:pt x="2344" y="4739"/>
                  </a:lnTo>
                  <a:lnTo>
                    <a:pt x="2331" y="4716"/>
                  </a:lnTo>
                  <a:lnTo>
                    <a:pt x="2316" y="4693"/>
                  </a:lnTo>
                  <a:lnTo>
                    <a:pt x="2302" y="4672"/>
                  </a:lnTo>
                  <a:lnTo>
                    <a:pt x="2286" y="4649"/>
                  </a:lnTo>
                  <a:lnTo>
                    <a:pt x="2269" y="4628"/>
                  </a:lnTo>
                  <a:lnTo>
                    <a:pt x="2251" y="4607"/>
                  </a:lnTo>
                  <a:lnTo>
                    <a:pt x="2234" y="4587"/>
                  </a:lnTo>
                  <a:lnTo>
                    <a:pt x="2215" y="4567"/>
                  </a:lnTo>
                  <a:lnTo>
                    <a:pt x="2032" y="4385"/>
                  </a:lnTo>
                  <a:lnTo>
                    <a:pt x="501" y="2855"/>
                  </a:lnTo>
                  <a:lnTo>
                    <a:pt x="487" y="2839"/>
                  </a:lnTo>
                  <a:lnTo>
                    <a:pt x="473" y="2824"/>
                  </a:lnTo>
                  <a:lnTo>
                    <a:pt x="461" y="2807"/>
                  </a:lnTo>
                  <a:lnTo>
                    <a:pt x="449" y="2791"/>
                  </a:lnTo>
                  <a:lnTo>
                    <a:pt x="439" y="2773"/>
                  </a:lnTo>
                  <a:lnTo>
                    <a:pt x="429" y="2757"/>
                  </a:lnTo>
                  <a:lnTo>
                    <a:pt x="420" y="2739"/>
                  </a:lnTo>
                  <a:lnTo>
                    <a:pt x="412" y="2721"/>
                  </a:lnTo>
                  <a:lnTo>
                    <a:pt x="405" y="2702"/>
                  </a:lnTo>
                  <a:lnTo>
                    <a:pt x="400" y="2684"/>
                  </a:lnTo>
                  <a:lnTo>
                    <a:pt x="394" y="2665"/>
                  </a:lnTo>
                  <a:lnTo>
                    <a:pt x="391" y="2646"/>
                  </a:lnTo>
                  <a:lnTo>
                    <a:pt x="387" y="2627"/>
                  </a:lnTo>
                  <a:lnTo>
                    <a:pt x="385" y="2607"/>
                  </a:lnTo>
                  <a:lnTo>
                    <a:pt x="383" y="2588"/>
                  </a:lnTo>
                  <a:lnTo>
                    <a:pt x="383" y="2569"/>
                  </a:lnTo>
                  <a:lnTo>
                    <a:pt x="383" y="2549"/>
                  </a:lnTo>
                  <a:lnTo>
                    <a:pt x="385" y="2530"/>
                  </a:lnTo>
                  <a:lnTo>
                    <a:pt x="387" y="2510"/>
                  </a:lnTo>
                  <a:lnTo>
                    <a:pt x="391" y="2491"/>
                  </a:lnTo>
                  <a:lnTo>
                    <a:pt x="394" y="2472"/>
                  </a:lnTo>
                  <a:lnTo>
                    <a:pt x="400" y="2453"/>
                  </a:lnTo>
                  <a:lnTo>
                    <a:pt x="405" y="2434"/>
                  </a:lnTo>
                  <a:lnTo>
                    <a:pt x="412" y="2416"/>
                  </a:lnTo>
                  <a:lnTo>
                    <a:pt x="420" y="2399"/>
                  </a:lnTo>
                  <a:lnTo>
                    <a:pt x="429" y="2381"/>
                  </a:lnTo>
                  <a:lnTo>
                    <a:pt x="439" y="2363"/>
                  </a:lnTo>
                  <a:lnTo>
                    <a:pt x="449" y="2346"/>
                  </a:lnTo>
                  <a:lnTo>
                    <a:pt x="461" y="2329"/>
                  </a:lnTo>
                  <a:lnTo>
                    <a:pt x="473" y="2314"/>
                  </a:lnTo>
                  <a:lnTo>
                    <a:pt x="487" y="2298"/>
                  </a:lnTo>
                  <a:lnTo>
                    <a:pt x="501" y="2283"/>
                  </a:lnTo>
                  <a:lnTo>
                    <a:pt x="517" y="2268"/>
                  </a:lnTo>
                  <a:lnTo>
                    <a:pt x="532" y="2255"/>
                  </a:lnTo>
                  <a:lnTo>
                    <a:pt x="548" y="2242"/>
                  </a:lnTo>
                  <a:lnTo>
                    <a:pt x="565" y="2231"/>
                  </a:lnTo>
                  <a:lnTo>
                    <a:pt x="581" y="2220"/>
                  </a:lnTo>
                  <a:lnTo>
                    <a:pt x="599" y="2210"/>
                  </a:lnTo>
                  <a:lnTo>
                    <a:pt x="617" y="2202"/>
                  </a:lnTo>
                  <a:lnTo>
                    <a:pt x="635" y="2195"/>
                  </a:lnTo>
                  <a:lnTo>
                    <a:pt x="653" y="2187"/>
                  </a:lnTo>
                  <a:lnTo>
                    <a:pt x="672" y="2181"/>
                  </a:lnTo>
                  <a:lnTo>
                    <a:pt x="691" y="2176"/>
                  </a:lnTo>
                  <a:lnTo>
                    <a:pt x="710" y="2172"/>
                  </a:lnTo>
                  <a:lnTo>
                    <a:pt x="729" y="2169"/>
                  </a:lnTo>
                  <a:lnTo>
                    <a:pt x="748" y="2167"/>
                  </a:lnTo>
                  <a:lnTo>
                    <a:pt x="768" y="2164"/>
                  </a:lnTo>
                  <a:lnTo>
                    <a:pt x="787" y="2164"/>
                  </a:lnTo>
                  <a:lnTo>
                    <a:pt x="807" y="2164"/>
                  </a:lnTo>
                  <a:lnTo>
                    <a:pt x="826" y="2167"/>
                  </a:lnTo>
                  <a:lnTo>
                    <a:pt x="845" y="2169"/>
                  </a:lnTo>
                  <a:lnTo>
                    <a:pt x="865" y="2172"/>
                  </a:lnTo>
                  <a:lnTo>
                    <a:pt x="884" y="2176"/>
                  </a:lnTo>
                  <a:lnTo>
                    <a:pt x="903" y="2181"/>
                  </a:lnTo>
                  <a:lnTo>
                    <a:pt x="921" y="2187"/>
                  </a:lnTo>
                  <a:lnTo>
                    <a:pt x="940" y="2193"/>
                  </a:lnTo>
                  <a:lnTo>
                    <a:pt x="957" y="2202"/>
                  </a:lnTo>
                  <a:lnTo>
                    <a:pt x="975" y="2210"/>
                  </a:lnTo>
                  <a:lnTo>
                    <a:pt x="992" y="2220"/>
                  </a:lnTo>
                  <a:lnTo>
                    <a:pt x="1010" y="2231"/>
                  </a:lnTo>
                  <a:lnTo>
                    <a:pt x="1025" y="2242"/>
                  </a:lnTo>
                  <a:lnTo>
                    <a:pt x="1042" y="2255"/>
                  </a:lnTo>
                  <a:lnTo>
                    <a:pt x="1058" y="2268"/>
                  </a:lnTo>
                  <a:lnTo>
                    <a:pt x="1073" y="2283"/>
                  </a:lnTo>
                  <a:lnTo>
                    <a:pt x="1087" y="2298"/>
                  </a:lnTo>
                  <a:lnTo>
                    <a:pt x="1100" y="2314"/>
                  </a:lnTo>
                  <a:lnTo>
                    <a:pt x="1114" y="2329"/>
                  </a:lnTo>
                  <a:lnTo>
                    <a:pt x="1125" y="2346"/>
                  </a:lnTo>
                  <a:lnTo>
                    <a:pt x="1136" y="2363"/>
                  </a:lnTo>
                  <a:lnTo>
                    <a:pt x="1145" y="2381"/>
                  </a:lnTo>
                  <a:lnTo>
                    <a:pt x="1154" y="2399"/>
                  </a:lnTo>
                  <a:lnTo>
                    <a:pt x="1162" y="2416"/>
                  </a:lnTo>
                  <a:lnTo>
                    <a:pt x="1168" y="2434"/>
                  </a:lnTo>
                  <a:lnTo>
                    <a:pt x="1175" y="2453"/>
                  </a:lnTo>
                  <a:lnTo>
                    <a:pt x="1179" y="2472"/>
                  </a:lnTo>
                  <a:lnTo>
                    <a:pt x="1184" y="2491"/>
                  </a:lnTo>
                  <a:lnTo>
                    <a:pt x="1187" y="2510"/>
                  </a:lnTo>
                  <a:lnTo>
                    <a:pt x="1189" y="2530"/>
                  </a:lnTo>
                  <a:lnTo>
                    <a:pt x="1191" y="2549"/>
                  </a:lnTo>
                  <a:lnTo>
                    <a:pt x="1192" y="2569"/>
                  </a:lnTo>
                  <a:lnTo>
                    <a:pt x="1191" y="2588"/>
                  </a:lnTo>
                  <a:lnTo>
                    <a:pt x="1189" y="2607"/>
                  </a:lnTo>
                  <a:lnTo>
                    <a:pt x="1187" y="2627"/>
                  </a:lnTo>
                  <a:lnTo>
                    <a:pt x="1184" y="2646"/>
                  </a:lnTo>
                  <a:lnTo>
                    <a:pt x="1179" y="2665"/>
                  </a:lnTo>
                  <a:lnTo>
                    <a:pt x="1175" y="2684"/>
                  </a:lnTo>
                  <a:lnTo>
                    <a:pt x="1168" y="2702"/>
                  </a:lnTo>
                  <a:lnTo>
                    <a:pt x="1162" y="2721"/>
                  </a:lnTo>
                  <a:lnTo>
                    <a:pt x="1154" y="2739"/>
                  </a:lnTo>
                  <a:lnTo>
                    <a:pt x="1145" y="2757"/>
                  </a:lnTo>
                  <a:lnTo>
                    <a:pt x="1136" y="2773"/>
                  </a:lnTo>
                  <a:lnTo>
                    <a:pt x="1125" y="2791"/>
                  </a:lnTo>
                  <a:lnTo>
                    <a:pt x="1114" y="2808"/>
                  </a:lnTo>
                  <a:lnTo>
                    <a:pt x="1100" y="2824"/>
                  </a:lnTo>
                  <a:lnTo>
                    <a:pt x="1087" y="2839"/>
                  </a:lnTo>
                  <a:lnTo>
                    <a:pt x="1073" y="2855"/>
                  </a:lnTo>
                  <a:lnTo>
                    <a:pt x="1343" y="3125"/>
                  </a:lnTo>
                  <a:lnTo>
                    <a:pt x="2570" y="1898"/>
                  </a:lnTo>
                  <a:lnTo>
                    <a:pt x="3545" y="2872"/>
                  </a:lnTo>
                  <a:lnTo>
                    <a:pt x="3727" y="3054"/>
                  </a:lnTo>
                  <a:lnTo>
                    <a:pt x="3742" y="3069"/>
                  </a:lnTo>
                  <a:lnTo>
                    <a:pt x="3755" y="3086"/>
                  </a:lnTo>
                  <a:lnTo>
                    <a:pt x="3768" y="3101"/>
                  </a:lnTo>
                  <a:lnTo>
                    <a:pt x="3780" y="3118"/>
                  </a:lnTo>
                  <a:lnTo>
                    <a:pt x="3790" y="3135"/>
                  </a:lnTo>
                  <a:lnTo>
                    <a:pt x="3800" y="3153"/>
                  </a:lnTo>
                  <a:lnTo>
                    <a:pt x="3809" y="3169"/>
                  </a:lnTo>
                  <a:lnTo>
                    <a:pt x="3816" y="3188"/>
                  </a:lnTo>
                  <a:lnTo>
                    <a:pt x="3823" y="3206"/>
                  </a:lnTo>
                  <a:lnTo>
                    <a:pt x="3830" y="3225"/>
                  </a:lnTo>
                  <a:lnTo>
                    <a:pt x="3834" y="3244"/>
                  </a:lnTo>
                  <a:lnTo>
                    <a:pt x="3839" y="3263"/>
                  </a:lnTo>
                  <a:lnTo>
                    <a:pt x="3842" y="3282"/>
                  </a:lnTo>
                  <a:lnTo>
                    <a:pt x="3844" y="3301"/>
                  </a:lnTo>
                  <a:lnTo>
                    <a:pt x="3845" y="3321"/>
                  </a:lnTo>
                  <a:lnTo>
                    <a:pt x="3845" y="3340"/>
                  </a:lnTo>
                  <a:lnTo>
                    <a:pt x="3845" y="3359"/>
                  </a:lnTo>
                  <a:lnTo>
                    <a:pt x="3844" y="3379"/>
                  </a:lnTo>
                  <a:lnTo>
                    <a:pt x="3842" y="3398"/>
                  </a:lnTo>
                  <a:lnTo>
                    <a:pt x="3839" y="3417"/>
                  </a:lnTo>
                  <a:lnTo>
                    <a:pt x="3834" y="3436"/>
                  </a:lnTo>
                  <a:lnTo>
                    <a:pt x="3830" y="3455"/>
                  </a:lnTo>
                  <a:lnTo>
                    <a:pt x="3823" y="3474"/>
                  </a:lnTo>
                  <a:lnTo>
                    <a:pt x="3816" y="3492"/>
                  </a:lnTo>
                  <a:lnTo>
                    <a:pt x="3809" y="3511"/>
                  </a:lnTo>
                  <a:lnTo>
                    <a:pt x="3800" y="3528"/>
                  </a:lnTo>
                  <a:lnTo>
                    <a:pt x="3790" y="3545"/>
                  </a:lnTo>
                  <a:lnTo>
                    <a:pt x="3780" y="3562"/>
                  </a:lnTo>
                  <a:lnTo>
                    <a:pt x="3768" y="3579"/>
                  </a:lnTo>
                  <a:lnTo>
                    <a:pt x="3755" y="3595"/>
                  </a:lnTo>
                  <a:lnTo>
                    <a:pt x="3742" y="3611"/>
                  </a:lnTo>
                  <a:lnTo>
                    <a:pt x="3727" y="3626"/>
                  </a:lnTo>
                  <a:close/>
                  <a:moveTo>
                    <a:pt x="2480" y="2235"/>
                  </a:moveTo>
                  <a:lnTo>
                    <a:pt x="1460" y="3254"/>
                  </a:lnTo>
                  <a:lnTo>
                    <a:pt x="1730" y="3524"/>
                  </a:lnTo>
                  <a:lnTo>
                    <a:pt x="2750" y="2505"/>
                  </a:lnTo>
                  <a:lnTo>
                    <a:pt x="2480" y="2235"/>
                  </a:lnTo>
                  <a:close/>
                  <a:moveTo>
                    <a:pt x="2887" y="2643"/>
                  </a:moveTo>
                  <a:lnTo>
                    <a:pt x="1868" y="3662"/>
                  </a:lnTo>
                  <a:lnTo>
                    <a:pt x="2139" y="3932"/>
                  </a:lnTo>
                  <a:lnTo>
                    <a:pt x="3157" y="2913"/>
                  </a:lnTo>
                  <a:lnTo>
                    <a:pt x="2887" y="2643"/>
                  </a:lnTo>
                  <a:close/>
                  <a:moveTo>
                    <a:pt x="2276" y="4069"/>
                  </a:moveTo>
                  <a:lnTo>
                    <a:pt x="2546" y="4340"/>
                  </a:lnTo>
                  <a:lnTo>
                    <a:pt x="3565" y="3321"/>
                  </a:lnTo>
                  <a:lnTo>
                    <a:pt x="3295" y="3050"/>
                  </a:lnTo>
                  <a:lnTo>
                    <a:pt x="2276" y="40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110754" tIns="55377" rIns="110754" bIns="55377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841490" y="3701634"/>
            <a:ext cx="6018846" cy="541020"/>
            <a:chOff x="4597712" y="3010518"/>
            <a:chExt cx="5699829" cy="511214"/>
          </a:xfrm>
        </p:grpSpPr>
        <p:sp>
          <p:nvSpPr>
            <p:cNvPr id="140" name="Freeform 5"/>
            <p:cNvSpPr>
              <a:spLocks/>
            </p:cNvSpPr>
            <p:nvPr/>
          </p:nvSpPr>
          <p:spPr bwMode="auto">
            <a:xfrm>
              <a:off x="4597712" y="3010518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1" name="TextBox 12"/>
            <p:cNvSpPr txBox="1"/>
            <p:nvPr/>
          </p:nvSpPr>
          <p:spPr>
            <a:xfrm>
              <a:off x="5533485" y="3091633"/>
              <a:ext cx="3481718" cy="3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算法的评价</a:t>
              </a:r>
            </a:p>
          </p:txBody>
        </p:sp>
        <p:sp>
          <p:nvSpPr>
            <p:cNvPr id="142" name="Freeform 6"/>
            <p:cNvSpPr>
              <a:spLocks/>
            </p:cNvSpPr>
            <p:nvPr/>
          </p:nvSpPr>
          <p:spPr bwMode="auto">
            <a:xfrm>
              <a:off x="4645597" y="3055519"/>
              <a:ext cx="456082" cy="421211"/>
            </a:xfrm>
            <a:custGeom>
              <a:avLst/>
              <a:gdLst>
                <a:gd name="T0" fmla="*/ 563 w 956"/>
                <a:gd name="T1" fmla="*/ 46 h 956"/>
                <a:gd name="T2" fmla="*/ 910 w 956"/>
                <a:gd name="T3" fmla="*/ 393 h 956"/>
                <a:gd name="T4" fmla="*/ 910 w 956"/>
                <a:gd name="T5" fmla="*/ 563 h 956"/>
                <a:gd name="T6" fmla="*/ 563 w 956"/>
                <a:gd name="T7" fmla="*/ 909 h 956"/>
                <a:gd name="T8" fmla="*/ 393 w 956"/>
                <a:gd name="T9" fmla="*/ 909 h 956"/>
                <a:gd name="T10" fmla="*/ 47 w 956"/>
                <a:gd name="T11" fmla="*/ 563 h 956"/>
                <a:gd name="T12" fmla="*/ 47 w 956"/>
                <a:gd name="T13" fmla="*/ 393 h 956"/>
                <a:gd name="T14" fmla="*/ 393 w 956"/>
                <a:gd name="T15" fmla="*/ 46 h 956"/>
                <a:gd name="T16" fmla="*/ 563 w 956"/>
                <a:gd name="T17" fmla="*/ 4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563" y="46"/>
                  </a:moveTo>
                  <a:lnTo>
                    <a:pt x="910" y="393"/>
                  </a:lnTo>
                  <a:cubicBezTo>
                    <a:pt x="956" y="439"/>
                    <a:pt x="956" y="516"/>
                    <a:pt x="910" y="563"/>
                  </a:cubicBezTo>
                  <a:lnTo>
                    <a:pt x="563" y="909"/>
                  </a:lnTo>
                  <a:cubicBezTo>
                    <a:pt x="517" y="956"/>
                    <a:pt x="440" y="956"/>
                    <a:pt x="393" y="909"/>
                  </a:cubicBezTo>
                  <a:lnTo>
                    <a:pt x="47" y="563"/>
                  </a:lnTo>
                  <a:cubicBezTo>
                    <a:pt x="0" y="516"/>
                    <a:pt x="0" y="439"/>
                    <a:pt x="47" y="393"/>
                  </a:cubicBezTo>
                  <a:lnTo>
                    <a:pt x="393" y="46"/>
                  </a:lnTo>
                  <a:cubicBezTo>
                    <a:pt x="440" y="0"/>
                    <a:pt x="517" y="0"/>
                    <a:pt x="563" y="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3" name="TextBox 15"/>
            <p:cNvSpPr txBox="1"/>
            <p:nvPr/>
          </p:nvSpPr>
          <p:spPr>
            <a:xfrm>
              <a:off x="4793852" y="3148870"/>
              <a:ext cx="150682" cy="2923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KSO_Shape"/>
            <p:cNvSpPr>
              <a:spLocks/>
            </p:cNvSpPr>
            <p:nvPr/>
          </p:nvSpPr>
          <p:spPr bwMode="auto">
            <a:xfrm>
              <a:off x="9647644" y="3138144"/>
              <a:ext cx="222339" cy="255960"/>
            </a:xfrm>
            <a:custGeom>
              <a:avLst/>
              <a:gdLst>
                <a:gd name="T0" fmla="*/ 1139504 w 1546226"/>
                <a:gd name="T1" fmla="*/ 1893571 h 1979613"/>
                <a:gd name="T2" fmla="*/ 1117260 w 1546226"/>
                <a:gd name="T3" fmla="*/ 1969136 h 1979613"/>
                <a:gd name="T4" fmla="*/ 423882 w 1546226"/>
                <a:gd name="T5" fmla="*/ 1965643 h 1979613"/>
                <a:gd name="T6" fmla="*/ 408946 w 1546226"/>
                <a:gd name="T7" fmla="*/ 1888173 h 1979613"/>
                <a:gd name="T8" fmla="*/ 965201 w 1546226"/>
                <a:gd name="T9" fmla="*/ 1608456 h 1979613"/>
                <a:gd name="T10" fmla="*/ 1020446 w 1546226"/>
                <a:gd name="T11" fmla="*/ 1663701 h 1979613"/>
                <a:gd name="T12" fmla="*/ 977266 w 1546226"/>
                <a:gd name="T13" fmla="*/ 1729106 h 1979613"/>
                <a:gd name="T14" fmla="*/ 536258 w 1546226"/>
                <a:gd name="T15" fmla="*/ 1704658 h 1979613"/>
                <a:gd name="T16" fmla="*/ 543878 w 1546226"/>
                <a:gd name="T17" fmla="*/ 1626236 h 1979613"/>
                <a:gd name="T18" fmla="*/ 859473 w 1546226"/>
                <a:gd name="T19" fmla="*/ 1366838 h 1979613"/>
                <a:gd name="T20" fmla="*/ 895986 w 1546226"/>
                <a:gd name="T21" fmla="*/ 1436370 h 1979613"/>
                <a:gd name="T22" fmla="*/ 835026 w 1546226"/>
                <a:gd name="T23" fmla="*/ 1485900 h 1979613"/>
                <a:gd name="T24" fmla="*/ 652463 w 1546226"/>
                <a:gd name="T25" fmla="*/ 1442403 h 1979613"/>
                <a:gd name="T26" fmla="*/ 681991 w 1546226"/>
                <a:gd name="T27" fmla="*/ 1369695 h 1979613"/>
                <a:gd name="T28" fmla="*/ 1304222 w 1546226"/>
                <a:gd name="T29" fmla="*/ 1188236 h 1979613"/>
                <a:gd name="T30" fmla="*/ 1445365 w 1546226"/>
                <a:gd name="T31" fmla="*/ 1409543 h 1979613"/>
                <a:gd name="T32" fmla="*/ 1521804 w 1546226"/>
                <a:gd name="T33" fmla="*/ 1643532 h 1979613"/>
                <a:gd name="T34" fmla="*/ 1542420 w 1546226"/>
                <a:gd name="T35" fmla="*/ 1979613 h 1979613"/>
                <a:gd name="T36" fmla="*/ 1276311 w 1546226"/>
                <a:gd name="T37" fmla="*/ 1712016 h 1979613"/>
                <a:gd name="T38" fmla="*/ 1209387 w 1546226"/>
                <a:gd name="T39" fmla="*/ 1506880 h 1979613"/>
                <a:gd name="T40" fmla="*/ 1061267 w 1546226"/>
                <a:gd name="T41" fmla="*/ 1303011 h 1979613"/>
                <a:gd name="T42" fmla="*/ 1032087 w 1546226"/>
                <a:gd name="T43" fmla="*/ 1155896 h 1979613"/>
                <a:gd name="T44" fmla="*/ 847726 w 1546226"/>
                <a:gd name="T45" fmla="*/ 496570 h 1979613"/>
                <a:gd name="T46" fmla="*/ 896938 w 1546226"/>
                <a:gd name="T47" fmla="*/ 557212 h 1979613"/>
                <a:gd name="T48" fmla="*/ 847726 w 1546226"/>
                <a:gd name="T49" fmla="*/ 617855 h 1979613"/>
                <a:gd name="T50" fmla="*/ 656908 w 1546226"/>
                <a:gd name="T51" fmla="*/ 586740 h 1979613"/>
                <a:gd name="T52" fmla="*/ 672148 w 1546226"/>
                <a:gd name="T53" fmla="*/ 509270 h 1979613"/>
                <a:gd name="T54" fmla="*/ 988378 w 1546226"/>
                <a:gd name="T55" fmla="*/ 255587 h 1979613"/>
                <a:gd name="T56" fmla="*/ 1017588 w 1546226"/>
                <a:gd name="T57" fmla="*/ 328295 h 1979613"/>
                <a:gd name="T58" fmla="*/ 587375 w 1546226"/>
                <a:gd name="T59" fmla="*/ 371475 h 1979613"/>
                <a:gd name="T60" fmla="*/ 527050 w 1546226"/>
                <a:gd name="T61" fmla="*/ 322262 h 1979613"/>
                <a:gd name="T62" fmla="*/ 563563 w 1546226"/>
                <a:gd name="T63" fmla="*/ 252730 h 1979613"/>
                <a:gd name="T64" fmla="*/ 1543686 w 1546226"/>
                <a:gd name="T65" fmla="*/ 172057 h 1979613"/>
                <a:gd name="T66" fmla="*/ 1479895 w 1546226"/>
                <a:gd name="T67" fmla="*/ 486332 h 1979613"/>
                <a:gd name="T68" fmla="*/ 1310737 w 1546226"/>
                <a:gd name="T69" fmla="*/ 784417 h 1979613"/>
                <a:gd name="T70" fmla="*/ 1144435 w 1546226"/>
                <a:gd name="T71" fmla="*/ 941872 h 1979613"/>
                <a:gd name="T72" fmla="*/ 913707 w 1546226"/>
                <a:gd name="T73" fmla="*/ 1072978 h 1979613"/>
                <a:gd name="T74" fmla="*/ 591894 w 1546226"/>
                <a:gd name="T75" fmla="*/ 1216782 h 1979613"/>
                <a:gd name="T76" fmla="*/ 376083 w 1546226"/>
                <a:gd name="T77" fmla="*/ 1436140 h 1979613"/>
                <a:gd name="T78" fmla="*/ 278650 w 1546226"/>
                <a:gd name="T79" fmla="*/ 1673275 h 1979613"/>
                <a:gd name="T80" fmla="*/ 256752 w 1546226"/>
                <a:gd name="T81" fmla="*/ 1943107 h 1979613"/>
                <a:gd name="T82" fmla="*/ 11425 w 1546226"/>
                <a:gd name="T83" fmla="*/ 1721210 h 1979613"/>
                <a:gd name="T84" fmla="*/ 94893 w 1546226"/>
                <a:gd name="T85" fmla="*/ 1422807 h 1979613"/>
                <a:gd name="T86" fmla="*/ 266908 w 1546226"/>
                <a:gd name="T87" fmla="*/ 1159959 h 1979613"/>
                <a:gd name="T88" fmla="*/ 445904 w 1546226"/>
                <a:gd name="T89" fmla="*/ 1007266 h 1979613"/>
                <a:gd name="T90" fmla="*/ 691866 w 1546226"/>
                <a:gd name="T91" fmla="*/ 883143 h 1979613"/>
                <a:gd name="T92" fmla="*/ 1012409 w 1546226"/>
                <a:gd name="T93" fmla="*/ 720292 h 1979613"/>
                <a:gd name="T94" fmla="*/ 1199340 w 1546226"/>
                <a:gd name="T95" fmla="*/ 492998 h 1979613"/>
                <a:gd name="T96" fmla="*/ 1277730 w 1546226"/>
                <a:gd name="T97" fmla="*/ 259356 h 1979613"/>
                <a:gd name="T98" fmla="*/ 463603 w 1546226"/>
                <a:gd name="T99" fmla="*/ 0 h 1979613"/>
                <a:gd name="T100" fmla="*/ 1141411 w 1546226"/>
                <a:gd name="T101" fmla="*/ 43609 h 1979613"/>
                <a:gd name="T102" fmla="*/ 1112176 w 1546226"/>
                <a:gd name="T103" fmla="*/ 116504 h 1979613"/>
                <a:gd name="T104" fmla="*/ 419433 w 1546226"/>
                <a:gd name="T105" fmla="*/ 105681 h 1979613"/>
                <a:gd name="T106" fmla="*/ 412124 w 1546226"/>
                <a:gd name="T107" fmla="*/ 27693 h 1979613"/>
                <a:gd name="T108" fmla="*/ 256779 w 1546226"/>
                <a:gd name="T109" fmla="*/ 31137 h 1979613"/>
                <a:gd name="T110" fmla="*/ 279287 w 1546226"/>
                <a:gd name="T111" fmla="*/ 311049 h 1979613"/>
                <a:gd name="T112" fmla="*/ 361076 w 1546226"/>
                <a:gd name="T113" fmla="*/ 519156 h 1979613"/>
                <a:gd name="T114" fmla="*/ 530043 w 1546226"/>
                <a:gd name="T115" fmla="*/ 718050 h 1979613"/>
                <a:gd name="T116" fmla="*/ 466323 w 1546226"/>
                <a:gd name="T117" fmla="*/ 850539 h 1979613"/>
                <a:gd name="T118" fmla="*/ 255828 w 1546226"/>
                <a:gd name="T119" fmla="*/ 808600 h 1979613"/>
                <a:gd name="T120" fmla="*/ 108418 w 1546226"/>
                <a:gd name="T121" fmla="*/ 587149 h 1979613"/>
                <a:gd name="T122" fmla="*/ 28214 w 1546226"/>
                <a:gd name="T123" fmla="*/ 353306 h 1979613"/>
                <a:gd name="T124" fmla="*/ 2853 w 1546226"/>
                <a:gd name="T125" fmla="*/ 15886 h 1979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6226" h="1979613">
                  <a:moveTo>
                    <a:pt x="463603" y="1855788"/>
                  </a:moveTo>
                  <a:lnTo>
                    <a:pt x="1082623" y="1855788"/>
                  </a:lnTo>
                  <a:lnTo>
                    <a:pt x="1088978" y="1856106"/>
                  </a:lnTo>
                  <a:lnTo>
                    <a:pt x="1095016" y="1857058"/>
                  </a:lnTo>
                  <a:lnTo>
                    <a:pt x="1101054" y="1858646"/>
                  </a:lnTo>
                  <a:lnTo>
                    <a:pt x="1106773" y="1860551"/>
                  </a:lnTo>
                  <a:lnTo>
                    <a:pt x="1112176" y="1863091"/>
                  </a:lnTo>
                  <a:lnTo>
                    <a:pt x="1117260" y="1866266"/>
                  </a:lnTo>
                  <a:lnTo>
                    <a:pt x="1122026" y="1869758"/>
                  </a:lnTo>
                  <a:lnTo>
                    <a:pt x="1126157" y="1873886"/>
                  </a:lnTo>
                  <a:lnTo>
                    <a:pt x="1130606" y="1878013"/>
                  </a:lnTo>
                  <a:lnTo>
                    <a:pt x="1134102" y="1883093"/>
                  </a:lnTo>
                  <a:lnTo>
                    <a:pt x="1137279" y="1888173"/>
                  </a:lnTo>
                  <a:lnTo>
                    <a:pt x="1139504" y="1893571"/>
                  </a:lnTo>
                  <a:lnTo>
                    <a:pt x="1141411" y="1899286"/>
                  </a:lnTo>
                  <a:lnTo>
                    <a:pt x="1142999" y="1905318"/>
                  </a:lnTo>
                  <a:lnTo>
                    <a:pt x="1144270" y="1911351"/>
                  </a:lnTo>
                  <a:lnTo>
                    <a:pt x="1144588" y="1917701"/>
                  </a:lnTo>
                  <a:lnTo>
                    <a:pt x="1144270" y="1924051"/>
                  </a:lnTo>
                  <a:lnTo>
                    <a:pt x="1142999" y="1930401"/>
                  </a:lnTo>
                  <a:lnTo>
                    <a:pt x="1141411" y="1936116"/>
                  </a:lnTo>
                  <a:lnTo>
                    <a:pt x="1139504" y="1941513"/>
                  </a:lnTo>
                  <a:lnTo>
                    <a:pt x="1137279" y="1947228"/>
                  </a:lnTo>
                  <a:lnTo>
                    <a:pt x="1134102" y="1952308"/>
                  </a:lnTo>
                  <a:lnTo>
                    <a:pt x="1130606" y="1956753"/>
                  </a:lnTo>
                  <a:lnTo>
                    <a:pt x="1126157" y="1961198"/>
                  </a:lnTo>
                  <a:lnTo>
                    <a:pt x="1122026" y="1965643"/>
                  </a:lnTo>
                  <a:lnTo>
                    <a:pt x="1117260" y="1969136"/>
                  </a:lnTo>
                  <a:lnTo>
                    <a:pt x="1112176" y="1972311"/>
                  </a:lnTo>
                  <a:lnTo>
                    <a:pt x="1106773" y="1974533"/>
                  </a:lnTo>
                  <a:lnTo>
                    <a:pt x="1101054" y="1976756"/>
                  </a:lnTo>
                  <a:lnTo>
                    <a:pt x="1095016" y="1978026"/>
                  </a:lnTo>
                  <a:lnTo>
                    <a:pt x="1088978" y="1979296"/>
                  </a:lnTo>
                  <a:lnTo>
                    <a:pt x="1082623" y="1979613"/>
                  </a:lnTo>
                  <a:lnTo>
                    <a:pt x="463603" y="1979613"/>
                  </a:lnTo>
                  <a:lnTo>
                    <a:pt x="457248" y="1979296"/>
                  </a:lnTo>
                  <a:lnTo>
                    <a:pt x="450892" y="1978026"/>
                  </a:lnTo>
                  <a:lnTo>
                    <a:pt x="445172" y="1976756"/>
                  </a:lnTo>
                  <a:lnTo>
                    <a:pt x="439135" y="1974533"/>
                  </a:lnTo>
                  <a:lnTo>
                    <a:pt x="433733" y="1972311"/>
                  </a:lnTo>
                  <a:lnTo>
                    <a:pt x="428648" y="1969136"/>
                  </a:lnTo>
                  <a:lnTo>
                    <a:pt x="423882" y="1965643"/>
                  </a:lnTo>
                  <a:lnTo>
                    <a:pt x="419433" y="1961198"/>
                  </a:lnTo>
                  <a:lnTo>
                    <a:pt x="415620" y="1956753"/>
                  </a:lnTo>
                  <a:lnTo>
                    <a:pt x="412124" y="1952308"/>
                  </a:lnTo>
                  <a:lnTo>
                    <a:pt x="408946" y="1947228"/>
                  </a:lnTo>
                  <a:lnTo>
                    <a:pt x="406087" y="1941513"/>
                  </a:lnTo>
                  <a:lnTo>
                    <a:pt x="404180" y="1936116"/>
                  </a:lnTo>
                  <a:lnTo>
                    <a:pt x="402591" y="1930401"/>
                  </a:lnTo>
                  <a:lnTo>
                    <a:pt x="401956" y="1924051"/>
                  </a:lnTo>
                  <a:lnTo>
                    <a:pt x="401638" y="1917701"/>
                  </a:lnTo>
                  <a:lnTo>
                    <a:pt x="401956" y="1911351"/>
                  </a:lnTo>
                  <a:lnTo>
                    <a:pt x="402591" y="1905318"/>
                  </a:lnTo>
                  <a:lnTo>
                    <a:pt x="404180" y="1899286"/>
                  </a:lnTo>
                  <a:lnTo>
                    <a:pt x="406087" y="1893571"/>
                  </a:lnTo>
                  <a:lnTo>
                    <a:pt x="408946" y="1888173"/>
                  </a:lnTo>
                  <a:lnTo>
                    <a:pt x="412124" y="1883093"/>
                  </a:lnTo>
                  <a:lnTo>
                    <a:pt x="415620" y="1878013"/>
                  </a:lnTo>
                  <a:lnTo>
                    <a:pt x="419433" y="1873886"/>
                  </a:lnTo>
                  <a:lnTo>
                    <a:pt x="423882" y="1869758"/>
                  </a:lnTo>
                  <a:lnTo>
                    <a:pt x="428648" y="1866266"/>
                  </a:lnTo>
                  <a:lnTo>
                    <a:pt x="433733" y="1863091"/>
                  </a:lnTo>
                  <a:lnTo>
                    <a:pt x="439135" y="1860551"/>
                  </a:lnTo>
                  <a:lnTo>
                    <a:pt x="445172" y="1858646"/>
                  </a:lnTo>
                  <a:lnTo>
                    <a:pt x="450892" y="1857058"/>
                  </a:lnTo>
                  <a:lnTo>
                    <a:pt x="457248" y="1856106"/>
                  </a:lnTo>
                  <a:lnTo>
                    <a:pt x="463603" y="1855788"/>
                  </a:lnTo>
                  <a:close/>
                  <a:moveTo>
                    <a:pt x="587375" y="1608138"/>
                  </a:moveTo>
                  <a:lnTo>
                    <a:pt x="958851" y="1608138"/>
                  </a:lnTo>
                  <a:lnTo>
                    <a:pt x="965201" y="1608456"/>
                  </a:lnTo>
                  <a:lnTo>
                    <a:pt x="971551" y="1609408"/>
                  </a:lnTo>
                  <a:lnTo>
                    <a:pt x="977266" y="1610996"/>
                  </a:lnTo>
                  <a:lnTo>
                    <a:pt x="982981" y="1612901"/>
                  </a:lnTo>
                  <a:lnTo>
                    <a:pt x="988378" y="1615758"/>
                  </a:lnTo>
                  <a:lnTo>
                    <a:pt x="993458" y="1618616"/>
                  </a:lnTo>
                  <a:lnTo>
                    <a:pt x="998221" y="1622426"/>
                  </a:lnTo>
                  <a:lnTo>
                    <a:pt x="1002348" y="1626236"/>
                  </a:lnTo>
                  <a:lnTo>
                    <a:pt x="1006793" y="1630998"/>
                  </a:lnTo>
                  <a:lnTo>
                    <a:pt x="1010286" y="1635761"/>
                  </a:lnTo>
                  <a:lnTo>
                    <a:pt x="1013461" y="1640841"/>
                  </a:lnTo>
                  <a:lnTo>
                    <a:pt x="1015683" y="1646238"/>
                  </a:lnTo>
                  <a:lnTo>
                    <a:pt x="1017588" y="1651636"/>
                  </a:lnTo>
                  <a:lnTo>
                    <a:pt x="1019176" y="1657668"/>
                  </a:lnTo>
                  <a:lnTo>
                    <a:pt x="1020446" y="1663701"/>
                  </a:lnTo>
                  <a:lnTo>
                    <a:pt x="1020763" y="1670051"/>
                  </a:lnTo>
                  <a:lnTo>
                    <a:pt x="1020446" y="1676401"/>
                  </a:lnTo>
                  <a:lnTo>
                    <a:pt x="1019176" y="1682751"/>
                  </a:lnTo>
                  <a:lnTo>
                    <a:pt x="1017588" y="1688466"/>
                  </a:lnTo>
                  <a:lnTo>
                    <a:pt x="1015683" y="1694498"/>
                  </a:lnTo>
                  <a:lnTo>
                    <a:pt x="1013461" y="1699578"/>
                  </a:lnTo>
                  <a:lnTo>
                    <a:pt x="1010286" y="1704658"/>
                  </a:lnTo>
                  <a:lnTo>
                    <a:pt x="1006793" y="1709738"/>
                  </a:lnTo>
                  <a:lnTo>
                    <a:pt x="1002348" y="1713866"/>
                  </a:lnTo>
                  <a:lnTo>
                    <a:pt x="998221" y="1717993"/>
                  </a:lnTo>
                  <a:lnTo>
                    <a:pt x="993458" y="1721486"/>
                  </a:lnTo>
                  <a:lnTo>
                    <a:pt x="988378" y="1724661"/>
                  </a:lnTo>
                  <a:lnTo>
                    <a:pt x="982981" y="1727201"/>
                  </a:lnTo>
                  <a:lnTo>
                    <a:pt x="977266" y="1729106"/>
                  </a:lnTo>
                  <a:lnTo>
                    <a:pt x="971551" y="1730693"/>
                  </a:lnTo>
                  <a:lnTo>
                    <a:pt x="965201" y="1731646"/>
                  </a:lnTo>
                  <a:lnTo>
                    <a:pt x="958851" y="1731963"/>
                  </a:lnTo>
                  <a:lnTo>
                    <a:pt x="587375" y="1731963"/>
                  </a:lnTo>
                  <a:lnTo>
                    <a:pt x="581343" y="1731646"/>
                  </a:lnTo>
                  <a:lnTo>
                    <a:pt x="575310" y="1730693"/>
                  </a:lnTo>
                  <a:lnTo>
                    <a:pt x="568960" y="1729106"/>
                  </a:lnTo>
                  <a:lnTo>
                    <a:pt x="563563" y="1727201"/>
                  </a:lnTo>
                  <a:lnTo>
                    <a:pt x="558165" y="1724661"/>
                  </a:lnTo>
                  <a:lnTo>
                    <a:pt x="553085" y="1721486"/>
                  </a:lnTo>
                  <a:lnTo>
                    <a:pt x="548323" y="1717993"/>
                  </a:lnTo>
                  <a:lnTo>
                    <a:pt x="543878" y="1713866"/>
                  </a:lnTo>
                  <a:lnTo>
                    <a:pt x="539750" y="1709738"/>
                  </a:lnTo>
                  <a:lnTo>
                    <a:pt x="536258" y="1704658"/>
                  </a:lnTo>
                  <a:lnTo>
                    <a:pt x="533083" y="1699578"/>
                  </a:lnTo>
                  <a:lnTo>
                    <a:pt x="530543" y="1694498"/>
                  </a:lnTo>
                  <a:lnTo>
                    <a:pt x="528320" y="1688466"/>
                  </a:lnTo>
                  <a:lnTo>
                    <a:pt x="527050" y="1682751"/>
                  </a:lnTo>
                  <a:lnTo>
                    <a:pt x="526098" y="1676401"/>
                  </a:lnTo>
                  <a:lnTo>
                    <a:pt x="525463" y="1670051"/>
                  </a:lnTo>
                  <a:lnTo>
                    <a:pt x="526098" y="1663701"/>
                  </a:lnTo>
                  <a:lnTo>
                    <a:pt x="527050" y="1657668"/>
                  </a:lnTo>
                  <a:lnTo>
                    <a:pt x="528320" y="1651636"/>
                  </a:lnTo>
                  <a:lnTo>
                    <a:pt x="530543" y="1646238"/>
                  </a:lnTo>
                  <a:lnTo>
                    <a:pt x="533083" y="1640841"/>
                  </a:lnTo>
                  <a:lnTo>
                    <a:pt x="536258" y="1635761"/>
                  </a:lnTo>
                  <a:lnTo>
                    <a:pt x="539750" y="1630998"/>
                  </a:lnTo>
                  <a:lnTo>
                    <a:pt x="543878" y="1626236"/>
                  </a:lnTo>
                  <a:lnTo>
                    <a:pt x="548323" y="1622426"/>
                  </a:lnTo>
                  <a:lnTo>
                    <a:pt x="553085" y="1618616"/>
                  </a:lnTo>
                  <a:lnTo>
                    <a:pt x="558165" y="1615758"/>
                  </a:lnTo>
                  <a:lnTo>
                    <a:pt x="563563" y="1612901"/>
                  </a:lnTo>
                  <a:lnTo>
                    <a:pt x="568960" y="1610996"/>
                  </a:lnTo>
                  <a:lnTo>
                    <a:pt x="575310" y="1609408"/>
                  </a:lnTo>
                  <a:lnTo>
                    <a:pt x="581343" y="1608456"/>
                  </a:lnTo>
                  <a:lnTo>
                    <a:pt x="587375" y="1608138"/>
                  </a:lnTo>
                  <a:close/>
                  <a:moveTo>
                    <a:pt x="711201" y="1362075"/>
                  </a:moveTo>
                  <a:lnTo>
                    <a:pt x="835026" y="1362075"/>
                  </a:lnTo>
                  <a:lnTo>
                    <a:pt x="841376" y="1362710"/>
                  </a:lnTo>
                  <a:lnTo>
                    <a:pt x="847726" y="1363345"/>
                  </a:lnTo>
                  <a:lnTo>
                    <a:pt x="853441" y="1364933"/>
                  </a:lnTo>
                  <a:lnTo>
                    <a:pt x="859473" y="1366838"/>
                  </a:lnTo>
                  <a:lnTo>
                    <a:pt x="864553" y="1369695"/>
                  </a:lnTo>
                  <a:lnTo>
                    <a:pt x="869633" y="1372870"/>
                  </a:lnTo>
                  <a:lnTo>
                    <a:pt x="874713" y="1376363"/>
                  </a:lnTo>
                  <a:lnTo>
                    <a:pt x="879158" y="1380173"/>
                  </a:lnTo>
                  <a:lnTo>
                    <a:pt x="882968" y="1384618"/>
                  </a:lnTo>
                  <a:lnTo>
                    <a:pt x="886461" y="1389380"/>
                  </a:lnTo>
                  <a:lnTo>
                    <a:pt x="889636" y="1394460"/>
                  </a:lnTo>
                  <a:lnTo>
                    <a:pt x="892493" y="1399858"/>
                  </a:lnTo>
                  <a:lnTo>
                    <a:pt x="894398" y="1405573"/>
                  </a:lnTo>
                  <a:lnTo>
                    <a:pt x="895986" y="1411605"/>
                  </a:lnTo>
                  <a:lnTo>
                    <a:pt x="896621" y="1417320"/>
                  </a:lnTo>
                  <a:lnTo>
                    <a:pt x="896938" y="1423670"/>
                  </a:lnTo>
                  <a:lnTo>
                    <a:pt x="896621" y="1430338"/>
                  </a:lnTo>
                  <a:lnTo>
                    <a:pt x="895986" y="1436370"/>
                  </a:lnTo>
                  <a:lnTo>
                    <a:pt x="894398" y="1442403"/>
                  </a:lnTo>
                  <a:lnTo>
                    <a:pt x="892493" y="1448118"/>
                  </a:lnTo>
                  <a:lnTo>
                    <a:pt x="889636" y="1453515"/>
                  </a:lnTo>
                  <a:lnTo>
                    <a:pt x="886461" y="1458595"/>
                  </a:lnTo>
                  <a:lnTo>
                    <a:pt x="882968" y="1463358"/>
                  </a:lnTo>
                  <a:lnTo>
                    <a:pt x="879158" y="1467485"/>
                  </a:lnTo>
                  <a:lnTo>
                    <a:pt x="874713" y="1471930"/>
                  </a:lnTo>
                  <a:lnTo>
                    <a:pt x="869633" y="1475423"/>
                  </a:lnTo>
                  <a:lnTo>
                    <a:pt x="864553" y="1478598"/>
                  </a:lnTo>
                  <a:lnTo>
                    <a:pt x="859473" y="1480820"/>
                  </a:lnTo>
                  <a:lnTo>
                    <a:pt x="853441" y="1483360"/>
                  </a:lnTo>
                  <a:lnTo>
                    <a:pt x="847726" y="1484313"/>
                  </a:lnTo>
                  <a:lnTo>
                    <a:pt x="841376" y="1485583"/>
                  </a:lnTo>
                  <a:lnTo>
                    <a:pt x="835026" y="1485900"/>
                  </a:lnTo>
                  <a:lnTo>
                    <a:pt x="711201" y="1485900"/>
                  </a:lnTo>
                  <a:lnTo>
                    <a:pt x="705168" y="1485583"/>
                  </a:lnTo>
                  <a:lnTo>
                    <a:pt x="698818" y="1484313"/>
                  </a:lnTo>
                  <a:lnTo>
                    <a:pt x="692786" y="1483360"/>
                  </a:lnTo>
                  <a:lnTo>
                    <a:pt x="687388" y="1480820"/>
                  </a:lnTo>
                  <a:lnTo>
                    <a:pt x="681991" y="1478598"/>
                  </a:lnTo>
                  <a:lnTo>
                    <a:pt x="676911" y="1475423"/>
                  </a:lnTo>
                  <a:lnTo>
                    <a:pt x="672148" y="1471930"/>
                  </a:lnTo>
                  <a:lnTo>
                    <a:pt x="667703" y="1467485"/>
                  </a:lnTo>
                  <a:lnTo>
                    <a:pt x="663576" y="1463358"/>
                  </a:lnTo>
                  <a:lnTo>
                    <a:pt x="660083" y="1458595"/>
                  </a:lnTo>
                  <a:lnTo>
                    <a:pt x="656908" y="1453515"/>
                  </a:lnTo>
                  <a:lnTo>
                    <a:pt x="654368" y="1448118"/>
                  </a:lnTo>
                  <a:lnTo>
                    <a:pt x="652463" y="1442403"/>
                  </a:lnTo>
                  <a:lnTo>
                    <a:pt x="650876" y="1436370"/>
                  </a:lnTo>
                  <a:lnTo>
                    <a:pt x="649923" y="1430338"/>
                  </a:lnTo>
                  <a:lnTo>
                    <a:pt x="649288" y="1423670"/>
                  </a:lnTo>
                  <a:lnTo>
                    <a:pt x="649923" y="1417320"/>
                  </a:lnTo>
                  <a:lnTo>
                    <a:pt x="650876" y="1411605"/>
                  </a:lnTo>
                  <a:lnTo>
                    <a:pt x="652463" y="1405573"/>
                  </a:lnTo>
                  <a:lnTo>
                    <a:pt x="654368" y="1399858"/>
                  </a:lnTo>
                  <a:lnTo>
                    <a:pt x="656908" y="1394460"/>
                  </a:lnTo>
                  <a:lnTo>
                    <a:pt x="660083" y="1389380"/>
                  </a:lnTo>
                  <a:lnTo>
                    <a:pt x="663576" y="1384618"/>
                  </a:lnTo>
                  <a:lnTo>
                    <a:pt x="667703" y="1380173"/>
                  </a:lnTo>
                  <a:lnTo>
                    <a:pt x="672148" y="1376363"/>
                  </a:lnTo>
                  <a:lnTo>
                    <a:pt x="676911" y="1372870"/>
                  </a:lnTo>
                  <a:lnTo>
                    <a:pt x="681991" y="1369695"/>
                  </a:lnTo>
                  <a:lnTo>
                    <a:pt x="687388" y="1366838"/>
                  </a:lnTo>
                  <a:lnTo>
                    <a:pt x="692786" y="1364933"/>
                  </a:lnTo>
                  <a:lnTo>
                    <a:pt x="698818" y="1363345"/>
                  </a:lnTo>
                  <a:lnTo>
                    <a:pt x="705168" y="1362710"/>
                  </a:lnTo>
                  <a:lnTo>
                    <a:pt x="711201" y="1362075"/>
                  </a:lnTo>
                  <a:close/>
                  <a:moveTo>
                    <a:pt x="1181793" y="1068388"/>
                  </a:moveTo>
                  <a:lnTo>
                    <a:pt x="1199238" y="1082973"/>
                  </a:lnTo>
                  <a:lnTo>
                    <a:pt x="1215731" y="1097240"/>
                  </a:lnTo>
                  <a:lnTo>
                    <a:pt x="1231590" y="1112142"/>
                  </a:lnTo>
                  <a:lnTo>
                    <a:pt x="1247448" y="1127044"/>
                  </a:lnTo>
                  <a:lnTo>
                    <a:pt x="1262038" y="1142262"/>
                  </a:lnTo>
                  <a:lnTo>
                    <a:pt x="1276628" y="1157164"/>
                  </a:lnTo>
                  <a:lnTo>
                    <a:pt x="1290267" y="1172700"/>
                  </a:lnTo>
                  <a:lnTo>
                    <a:pt x="1304222" y="1188236"/>
                  </a:lnTo>
                  <a:lnTo>
                    <a:pt x="1316909" y="1203772"/>
                  </a:lnTo>
                  <a:lnTo>
                    <a:pt x="1329596" y="1219308"/>
                  </a:lnTo>
                  <a:lnTo>
                    <a:pt x="1341332" y="1235160"/>
                  </a:lnTo>
                  <a:lnTo>
                    <a:pt x="1353067" y="1250696"/>
                  </a:lnTo>
                  <a:lnTo>
                    <a:pt x="1363851" y="1266866"/>
                  </a:lnTo>
                  <a:lnTo>
                    <a:pt x="1374952" y="1282402"/>
                  </a:lnTo>
                  <a:lnTo>
                    <a:pt x="1385102" y="1298572"/>
                  </a:lnTo>
                  <a:lnTo>
                    <a:pt x="1394934" y="1314425"/>
                  </a:lnTo>
                  <a:lnTo>
                    <a:pt x="1404132" y="1330278"/>
                  </a:lnTo>
                  <a:lnTo>
                    <a:pt x="1413330" y="1346131"/>
                  </a:lnTo>
                  <a:lnTo>
                    <a:pt x="1421894" y="1362301"/>
                  </a:lnTo>
                  <a:lnTo>
                    <a:pt x="1430141" y="1377837"/>
                  </a:lnTo>
                  <a:lnTo>
                    <a:pt x="1438070" y="1394007"/>
                  </a:lnTo>
                  <a:lnTo>
                    <a:pt x="1445365" y="1409543"/>
                  </a:lnTo>
                  <a:lnTo>
                    <a:pt x="1452343" y="1425079"/>
                  </a:lnTo>
                  <a:lnTo>
                    <a:pt x="1459003" y="1440931"/>
                  </a:lnTo>
                  <a:lnTo>
                    <a:pt x="1465664" y="1456467"/>
                  </a:lnTo>
                  <a:lnTo>
                    <a:pt x="1471690" y="1471686"/>
                  </a:lnTo>
                  <a:lnTo>
                    <a:pt x="1477399" y="1486905"/>
                  </a:lnTo>
                  <a:lnTo>
                    <a:pt x="1483109" y="1502124"/>
                  </a:lnTo>
                  <a:lnTo>
                    <a:pt x="1488183" y="1517025"/>
                  </a:lnTo>
                  <a:lnTo>
                    <a:pt x="1492624" y="1531927"/>
                  </a:lnTo>
                  <a:lnTo>
                    <a:pt x="1501822" y="1561413"/>
                  </a:lnTo>
                  <a:lnTo>
                    <a:pt x="1506579" y="1577901"/>
                  </a:lnTo>
                  <a:lnTo>
                    <a:pt x="1510703" y="1594705"/>
                  </a:lnTo>
                  <a:lnTo>
                    <a:pt x="1514509" y="1611192"/>
                  </a:lnTo>
                  <a:lnTo>
                    <a:pt x="1518315" y="1627045"/>
                  </a:lnTo>
                  <a:lnTo>
                    <a:pt x="1521804" y="1643532"/>
                  </a:lnTo>
                  <a:lnTo>
                    <a:pt x="1524976" y="1659067"/>
                  </a:lnTo>
                  <a:lnTo>
                    <a:pt x="1530685" y="1690773"/>
                  </a:lnTo>
                  <a:lnTo>
                    <a:pt x="1535125" y="1721528"/>
                  </a:lnTo>
                  <a:lnTo>
                    <a:pt x="1538931" y="1751014"/>
                  </a:lnTo>
                  <a:lnTo>
                    <a:pt x="1541786" y="1780184"/>
                  </a:lnTo>
                  <a:lnTo>
                    <a:pt x="1543689" y="1807451"/>
                  </a:lnTo>
                  <a:lnTo>
                    <a:pt x="1545275" y="1834084"/>
                  </a:lnTo>
                  <a:lnTo>
                    <a:pt x="1545909" y="1859448"/>
                  </a:lnTo>
                  <a:lnTo>
                    <a:pt x="1546226" y="1883228"/>
                  </a:lnTo>
                  <a:lnTo>
                    <a:pt x="1546226" y="1905739"/>
                  </a:lnTo>
                  <a:lnTo>
                    <a:pt x="1545592" y="1926665"/>
                  </a:lnTo>
                  <a:lnTo>
                    <a:pt x="1544640" y="1946005"/>
                  </a:lnTo>
                  <a:lnTo>
                    <a:pt x="1543689" y="1963443"/>
                  </a:lnTo>
                  <a:lnTo>
                    <a:pt x="1542420" y="1979613"/>
                  </a:lnTo>
                  <a:lnTo>
                    <a:pt x="1286461" y="1979613"/>
                  </a:lnTo>
                  <a:lnTo>
                    <a:pt x="1288681" y="1961224"/>
                  </a:lnTo>
                  <a:lnTo>
                    <a:pt x="1289632" y="1948859"/>
                  </a:lnTo>
                  <a:lnTo>
                    <a:pt x="1290901" y="1934591"/>
                  </a:lnTo>
                  <a:lnTo>
                    <a:pt x="1291535" y="1919055"/>
                  </a:lnTo>
                  <a:lnTo>
                    <a:pt x="1291853" y="1900983"/>
                  </a:lnTo>
                  <a:lnTo>
                    <a:pt x="1292487" y="1881642"/>
                  </a:lnTo>
                  <a:lnTo>
                    <a:pt x="1291853" y="1861033"/>
                  </a:lnTo>
                  <a:lnTo>
                    <a:pt x="1291218" y="1839156"/>
                  </a:lnTo>
                  <a:lnTo>
                    <a:pt x="1289950" y="1815694"/>
                  </a:lnTo>
                  <a:lnTo>
                    <a:pt x="1287729" y="1791281"/>
                  </a:lnTo>
                  <a:lnTo>
                    <a:pt x="1284875" y="1765916"/>
                  </a:lnTo>
                  <a:lnTo>
                    <a:pt x="1281069" y="1739283"/>
                  </a:lnTo>
                  <a:lnTo>
                    <a:pt x="1276311" y="1712016"/>
                  </a:lnTo>
                  <a:lnTo>
                    <a:pt x="1273456" y="1698383"/>
                  </a:lnTo>
                  <a:lnTo>
                    <a:pt x="1270919" y="1684115"/>
                  </a:lnTo>
                  <a:lnTo>
                    <a:pt x="1267430" y="1669847"/>
                  </a:lnTo>
                  <a:lnTo>
                    <a:pt x="1263624" y="1655263"/>
                  </a:lnTo>
                  <a:lnTo>
                    <a:pt x="1259818" y="1640678"/>
                  </a:lnTo>
                  <a:lnTo>
                    <a:pt x="1256012" y="1626410"/>
                  </a:lnTo>
                  <a:lnTo>
                    <a:pt x="1251254" y="1611509"/>
                  </a:lnTo>
                  <a:lnTo>
                    <a:pt x="1246497" y="1596607"/>
                  </a:lnTo>
                  <a:lnTo>
                    <a:pt x="1241105" y="1581705"/>
                  </a:lnTo>
                  <a:lnTo>
                    <a:pt x="1235713" y="1566803"/>
                  </a:lnTo>
                  <a:lnTo>
                    <a:pt x="1229686" y="1551902"/>
                  </a:lnTo>
                  <a:lnTo>
                    <a:pt x="1223343" y="1536683"/>
                  </a:lnTo>
                  <a:lnTo>
                    <a:pt x="1216365" y="1521781"/>
                  </a:lnTo>
                  <a:lnTo>
                    <a:pt x="1209387" y="1506880"/>
                  </a:lnTo>
                  <a:lnTo>
                    <a:pt x="1201775" y="1491661"/>
                  </a:lnTo>
                  <a:lnTo>
                    <a:pt x="1194163" y="1476759"/>
                  </a:lnTo>
                  <a:lnTo>
                    <a:pt x="1185599" y="1461540"/>
                  </a:lnTo>
                  <a:lnTo>
                    <a:pt x="1176718" y="1446638"/>
                  </a:lnTo>
                  <a:lnTo>
                    <a:pt x="1167520" y="1431737"/>
                  </a:lnTo>
                  <a:lnTo>
                    <a:pt x="1157688" y="1416835"/>
                  </a:lnTo>
                  <a:lnTo>
                    <a:pt x="1147538" y="1402567"/>
                  </a:lnTo>
                  <a:lnTo>
                    <a:pt x="1136437" y="1387666"/>
                  </a:lnTo>
                  <a:lnTo>
                    <a:pt x="1125653" y="1373081"/>
                  </a:lnTo>
                  <a:lnTo>
                    <a:pt x="1113918" y="1359130"/>
                  </a:lnTo>
                  <a:lnTo>
                    <a:pt x="1101231" y="1344545"/>
                  </a:lnTo>
                  <a:lnTo>
                    <a:pt x="1088861" y="1330595"/>
                  </a:lnTo>
                  <a:lnTo>
                    <a:pt x="1075540" y="1316961"/>
                  </a:lnTo>
                  <a:lnTo>
                    <a:pt x="1061267" y="1303011"/>
                  </a:lnTo>
                  <a:lnTo>
                    <a:pt x="1046994" y="1289377"/>
                  </a:lnTo>
                  <a:lnTo>
                    <a:pt x="1032087" y="1276061"/>
                  </a:lnTo>
                  <a:lnTo>
                    <a:pt x="1016228" y="1263062"/>
                  </a:lnTo>
                  <a:lnTo>
                    <a:pt x="1000052" y="1250379"/>
                  </a:lnTo>
                  <a:lnTo>
                    <a:pt x="983242" y="1237697"/>
                  </a:lnTo>
                  <a:lnTo>
                    <a:pt x="965798" y="1225332"/>
                  </a:lnTo>
                  <a:lnTo>
                    <a:pt x="947402" y="1213283"/>
                  </a:lnTo>
                  <a:lnTo>
                    <a:pt x="928688" y="1201552"/>
                  </a:lnTo>
                  <a:lnTo>
                    <a:pt x="946767" y="1194260"/>
                  </a:lnTo>
                  <a:lnTo>
                    <a:pt x="964212" y="1186968"/>
                  </a:lnTo>
                  <a:lnTo>
                    <a:pt x="981973" y="1179358"/>
                  </a:lnTo>
                  <a:lnTo>
                    <a:pt x="998784" y="1171749"/>
                  </a:lnTo>
                  <a:lnTo>
                    <a:pt x="1015594" y="1163822"/>
                  </a:lnTo>
                  <a:lnTo>
                    <a:pt x="1032087" y="1155896"/>
                  </a:lnTo>
                  <a:lnTo>
                    <a:pt x="1048580" y="1147652"/>
                  </a:lnTo>
                  <a:lnTo>
                    <a:pt x="1064122" y="1139726"/>
                  </a:lnTo>
                  <a:lnTo>
                    <a:pt x="1079663" y="1130848"/>
                  </a:lnTo>
                  <a:lnTo>
                    <a:pt x="1095522" y="1122288"/>
                  </a:lnTo>
                  <a:lnTo>
                    <a:pt x="1110429" y="1113727"/>
                  </a:lnTo>
                  <a:lnTo>
                    <a:pt x="1125336" y="1105167"/>
                  </a:lnTo>
                  <a:lnTo>
                    <a:pt x="1139609" y="1096289"/>
                  </a:lnTo>
                  <a:lnTo>
                    <a:pt x="1154199" y="1087094"/>
                  </a:lnTo>
                  <a:lnTo>
                    <a:pt x="1168155" y="1077900"/>
                  </a:lnTo>
                  <a:lnTo>
                    <a:pt x="1181793" y="1068388"/>
                  </a:lnTo>
                  <a:close/>
                  <a:moveTo>
                    <a:pt x="711201" y="495300"/>
                  </a:moveTo>
                  <a:lnTo>
                    <a:pt x="835026" y="495300"/>
                  </a:lnTo>
                  <a:lnTo>
                    <a:pt x="841376" y="495617"/>
                  </a:lnTo>
                  <a:lnTo>
                    <a:pt x="847726" y="496570"/>
                  </a:lnTo>
                  <a:lnTo>
                    <a:pt x="853441" y="498157"/>
                  </a:lnTo>
                  <a:lnTo>
                    <a:pt x="859473" y="500062"/>
                  </a:lnTo>
                  <a:lnTo>
                    <a:pt x="864553" y="502602"/>
                  </a:lnTo>
                  <a:lnTo>
                    <a:pt x="869633" y="505777"/>
                  </a:lnTo>
                  <a:lnTo>
                    <a:pt x="874713" y="509270"/>
                  </a:lnTo>
                  <a:lnTo>
                    <a:pt x="879158" y="513397"/>
                  </a:lnTo>
                  <a:lnTo>
                    <a:pt x="882968" y="518160"/>
                  </a:lnTo>
                  <a:lnTo>
                    <a:pt x="886461" y="522605"/>
                  </a:lnTo>
                  <a:lnTo>
                    <a:pt x="889636" y="527685"/>
                  </a:lnTo>
                  <a:lnTo>
                    <a:pt x="892493" y="533400"/>
                  </a:lnTo>
                  <a:lnTo>
                    <a:pt x="894398" y="538797"/>
                  </a:lnTo>
                  <a:lnTo>
                    <a:pt x="895986" y="544512"/>
                  </a:lnTo>
                  <a:lnTo>
                    <a:pt x="896621" y="550862"/>
                  </a:lnTo>
                  <a:lnTo>
                    <a:pt x="896938" y="557212"/>
                  </a:lnTo>
                  <a:lnTo>
                    <a:pt x="896621" y="563562"/>
                  </a:lnTo>
                  <a:lnTo>
                    <a:pt x="895986" y="569595"/>
                  </a:lnTo>
                  <a:lnTo>
                    <a:pt x="894398" y="575627"/>
                  </a:lnTo>
                  <a:lnTo>
                    <a:pt x="892493" y="581342"/>
                  </a:lnTo>
                  <a:lnTo>
                    <a:pt x="889636" y="586740"/>
                  </a:lnTo>
                  <a:lnTo>
                    <a:pt x="886461" y="591820"/>
                  </a:lnTo>
                  <a:lnTo>
                    <a:pt x="882968" y="596265"/>
                  </a:lnTo>
                  <a:lnTo>
                    <a:pt x="879158" y="601027"/>
                  </a:lnTo>
                  <a:lnTo>
                    <a:pt x="874713" y="605155"/>
                  </a:lnTo>
                  <a:lnTo>
                    <a:pt x="869633" y="608647"/>
                  </a:lnTo>
                  <a:lnTo>
                    <a:pt x="864553" y="611822"/>
                  </a:lnTo>
                  <a:lnTo>
                    <a:pt x="859473" y="614045"/>
                  </a:lnTo>
                  <a:lnTo>
                    <a:pt x="853441" y="616267"/>
                  </a:lnTo>
                  <a:lnTo>
                    <a:pt x="847726" y="617855"/>
                  </a:lnTo>
                  <a:lnTo>
                    <a:pt x="841376" y="618807"/>
                  </a:lnTo>
                  <a:lnTo>
                    <a:pt x="835026" y="619125"/>
                  </a:lnTo>
                  <a:lnTo>
                    <a:pt x="711201" y="619125"/>
                  </a:lnTo>
                  <a:lnTo>
                    <a:pt x="705168" y="618807"/>
                  </a:lnTo>
                  <a:lnTo>
                    <a:pt x="698818" y="617855"/>
                  </a:lnTo>
                  <a:lnTo>
                    <a:pt x="692786" y="616267"/>
                  </a:lnTo>
                  <a:lnTo>
                    <a:pt x="687388" y="614045"/>
                  </a:lnTo>
                  <a:lnTo>
                    <a:pt x="681991" y="611822"/>
                  </a:lnTo>
                  <a:lnTo>
                    <a:pt x="676911" y="608647"/>
                  </a:lnTo>
                  <a:lnTo>
                    <a:pt x="672148" y="605155"/>
                  </a:lnTo>
                  <a:lnTo>
                    <a:pt x="667703" y="601027"/>
                  </a:lnTo>
                  <a:lnTo>
                    <a:pt x="663576" y="596265"/>
                  </a:lnTo>
                  <a:lnTo>
                    <a:pt x="660083" y="591820"/>
                  </a:lnTo>
                  <a:lnTo>
                    <a:pt x="656908" y="586740"/>
                  </a:lnTo>
                  <a:lnTo>
                    <a:pt x="654368" y="581342"/>
                  </a:lnTo>
                  <a:lnTo>
                    <a:pt x="652463" y="575627"/>
                  </a:lnTo>
                  <a:lnTo>
                    <a:pt x="650876" y="569595"/>
                  </a:lnTo>
                  <a:lnTo>
                    <a:pt x="649923" y="563562"/>
                  </a:lnTo>
                  <a:lnTo>
                    <a:pt x="649288" y="557212"/>
                  </a:lnTo>
                  <a:lnTo>
                    <a:pt x="649923" y="550862"/>
                  </a:lnTo>
                  <a:lnTo>
                    <a:pt x="650876" y="544512"/>
                  </a:lnTo>
                  <a:lnTo>
                    <a:pt x="652463" y="538797"/>
                  </a:lnTo>
                  <a:lnTo>
                    <a:pt x="654368" y="533400"/>
                  </a:lnTo>
                  <a:lnTo>
                    <a:pt x="656908" y="527685"/>
                  </a:lnTo>
                  <a:lnTo>
                    <a:pt x="660083" y="522605"/>
                  </a:lnTo>
                  <a:lnTo>
                    <a:pt x="663576" y="518160"/>
                  </a:lnTo>
                  <a:lnTo>
                    <a:pt x="667703" y="513397"/>
                  </a:lnTo>
                  <a:lnTo>
                    <a:pt x="672148" y="509270"/>
                  </a:lnTo>
                  <a:lnTo>
                    <a:pt x="676911" y="505777"/>
                  </a:lnTo>
                  <a:lnTo>
                    <a:pt x="681991" y="502602"/>
                  </a:lnTo>
                  <a:lnTo>
                    <a:pt x="687388" y="500062"/>
                  </a:lnTo>
                  <a:lnTo>
                    <a:pt x="692786" y="498157"/>
                  </a:lnTo>
                  <a:lnTo>
                    <a:pt x="698818" y="496570"/>
                  </a:lnTo>
                  <a:lnTo>
                    <a:pt x="705168" y="495617"/>
                  </a:lnTo>
                  <a:lnTo>
                    <a:pt x="711201" y="495300"/>
                  </a:lnTo>
                  <a:close/>
                  <a:moveTo>
                    <a:pt x="587375" y="247650"/>
                  </a:moveTo>
                  <a:lnTo>
                    <a:pt x="958851" y="247650"/>
                  </a:lnTo>
                  <a:lnTo>
                    <a:pt x="965201" y="247967"/>
                  </a:lnTo>
                  <a:lnTo>
                    <a:pt x="971551" y="249237"/>
                  </a:lnTo>
                  <a:lnTo>
                    <a:pt x="977266" y="250507"/>
                  </a:lnTo>
                  <a:lnTo>
                    <a:pt x="982981" y="252730"/>
                  </a:lnTo>
                  <a:lnTo>
                    <a:pt x="988378" y="255587"/>
                  </a:lnTo>
                  <a:lnTo>
                    <a:pt x="993458" y="258127"/>
                  </a:lnTo>
                  <a:lnTo>
                    <a:pt x="998221" y="262255"/>
                  </a:lnTo>
                  <a:lnTo>
                    <a:pt x="1002348" y="266065"/>
                  </a:lnTo>
                  <a:lnTo>
                    <a:pt x="1006793" y="270510"/>
                  </a:lnTo>
                  <a:lnTo>
                    <a:pt x="1010286" y="274955"/>
                  </a:lnTo>
                  <a:lnTo>
                    <a:pt x="1013461" y="280352"/>
                  </a:lnTo>
                  <a:lnTo>
                    <a:pt x="1015683" y="285750"/>
                  </a:lnTo>
                  <a:lnTo>
                    <a:pt x="1017588" y="291465"/>
                  </a:lnTo>
                  <a:lnTo>
                    <a:pt x="1019176" y="297497"/>
                  </a:lnTo>
                  <a:lnTo>
                    <a:pt x="1020446" y="303212"/>
                  </a:lnTo>
                  <a:lnTo>
                    <a:pt x="1020763" y="309880"/>
                  </a:lnTo>
                  <a:lnTo>
                    <a:pt x="1020446" y="316230"/>
                  </a:lnTo>
                  <a:lnTo>
                    <a:pt x="1019176" y="322262"/>
                  </a:lnTo>
                  <a:lnTo>
                    <a:pt x="1017588" y="328295"/>
                  </a:lnTo>
                  <a:lnTo>
                    <a:pt x="1015683" y="334010"/>
                  </a:lnTo>
                  <a:lnTo>
                    <a:pt x="1013461" y="339407"/>
                  </a:lnTo>
                  <a:lnTo>
                    <a:pt x="1010286" y="344487"/>
                  </a:lnTo>
                  <a:lnTo>
                    <a:pt x="1006793" y="349250"/>
                  </a:lnTo>
                  <a:lnTo>
                    <a:pt x="1002348" y="353377"/>
                  </a:lnTo>
                  <a:lnTo>
                    <a:pt x="998221" y="357505"/>
                  </a:lnTo>
                  <a:lnTo>
                    <a:pt x="993458" y="360997"/>
                  </a:lnTo>
                  <a:lnTo>
                    <a:pt x="988378" y="364172"/>
                  </a:lnTo>
                  <a:lnTo>
                    <a:pt x="982981" y="366712"/>
                  </a:lnTo>
                  <a:lnTo>
                    <a:pt x="977266" y="368617"/>
                  </a:lnTo>
                  <a:lnTo>
                    <a:pt x="971551" y="370205"/>
                  </a:lnTo>
                  <a:lnTo>
                    <a:pt x="965201" y="371475"/>
                  </a:lnTo>
                  <a:lnTo>
                    <a:pt x="958851" y="371475"/>
                  </a:lnTo>
                  <a:lnTo>
                    <a:pt x="587375" y="371475"/>
                  </a:lnTo>
                  <a:lnTo>
                    <a:pt x="581343" y="371475"/>
                  </a:lnTo>
                  <a:lnTo>
                    <a:pt x="575310" y="370205"/>
                  </a:lnTo>
                  <a:lnTo>
                    <a:pt x="568960" y="368617"/>
                  </a:lnTo>
                  <a:lnTo>
                    <a:pt x="563563" y="366712"/>
                  </a:lnTo>
                  <a:lnTo>
                    <a:pt x="558165" y="364172"/>
                  </a:lnTo>
                  <a:lnTo>
                    <a:pt x="553085" y="360997"/>
                  </a:lnTo>
                  <a:lnTo>
                    <a:pt x="548323" y="357505"/>
                  </a:lnTo>
                  <a:lnTo>
                    <a:pt x="543878" y="353377"/>
                  </a:lnTo>
                  <a:lnTo>
                    <a:pt x="539750" y="349250"/>
                  </a:lnTo>
                  <a:lnTo>
                    <a:pt x="536258" y="344487"/>
                  </a:lnTo>
                  <a:lnTo>
                    <a:pt x="533083" y="339407"/>
                  </a:lnTo>
                  <a:lnTo>
                    <a:pt x="530543" y="334010"/>
                  </a:lnTo>
                  <a:lnTo>
                    <a:pt x="528320" y="328295"/>
                  </a:lnTo>
                  <a:lnTo>
                    <a:pt x="527050" y="322262"/>
                  </a:lnTo>
                  <a:lnTo>
                    <a:pt x="526098" y="316230"/>
                  </a:lnTo>
                  <a:lnTo>
                    <a:pt x="525463" y="309880"/>
                  </a:lnTo>
                  <a:lnTo>
                    <a:pt x="526098" y="303212"/>
                  </a:lnTo>
                  <a:lnTo>
                    <a:pt x="527050" y="297497"/>
                  </a:lnTo>
                  <a:lnTo>
                    <a:pt x="528320" y="291465"/>
                  </a:lnTo>
                  <a:lnTo>
                    <a:pt x="530543" y="285750"/>
                  </a:lnTo>
                  <a:lnTo>
                    <a:pt x="533083" y="280352"/>
                  </a:lnTo>
                  <a:lnTo>
                    <a:pt x="536258" y="274955"/>
                  </a:lnTo>
                  <a:lnTo>
                    <a:pt x="539750" y="270510"/>
                  </a:lnTo>
                  <a:lnTo>
                    <a:pt x="543878" y="266065"/>
                  </a:lnTo>
                  <a:lnTo>
                    <a:pt x="548323" y="262255"/>
                  </a:lnTo>
                  <a:lnTo>
                    <a:pt x="553085" y="258127"/>
                  </a:lnTo>
                  <a:lnTo>
                    <a:pt x="558165" y="255587"/>
                  </a:lnTo>
                  <a:lnTo>
                    <a:pt x="563563" y="252730"/>
                  </a:lnTo>
                  <a:lnTo>
                    <a:pt x="568960" y="250507"/>
                  </a:lnTo>
                  <a:lnTo>
                    <a:pt x="575310" y="249237"/>
                  </a:lnTo>
                  <a:lnTo>
                    <a:pt x="581343" y="247967"/>
                  </a:lnTo>
                  <a:lnTo>
                    <a:pt x="587375" y="247650"/>
                  </a:lnTo>
                  <a:close/>
                  <a:moveTo>
                    <a:pt x="1286299" y="0"/>
                  </a:moveTo>
                  <a:lnTo>
                    <a:pt x="1542417" y="0"/>
                  </a:lnTo>
                  <a:lnTo>
                    <a:pt x="1543686" y="15872"/>
                  </a:lnTo>
                  <a:lnTo>
                    <a:pt x="1544638" y="33332"/>
                  </a:lnTo>
                  <a:lnTo>
                    <a:pt x="1545590" y="53014"/>
                  </a:lnTo>
                  <a:lnTo>
                    <a:pt x="1546225" y="73648"/>
                  </a:lnTo>
                  <a:lnTo>
                    <a:pt x="1546225" y="96504"/>
                  </a:lnTo>
                  <a:lnTo>
                    <a:pt x="1545908" y="120313"/>
                  </a:lnTo>
                  <a:lnTo>
                    <a:pt x="1545273" y="145709"/>
                  </a:lnTo>
                  <a:lnTo>
                    <a:pt x="1543686" y="172057"/>
                  </a:lnTo>
                  <a:lnTo>
                    <a:pt x="1541782" y="199993"/>
                  </a:lnTo>
                  <a:lnTo>
                    <a:pt x="1538926" y="228881"/>
                  </a:lnTo>
                  <a:lnTo>
                    <a:pt x="1535117" y="258721"/>
                  </a:lnTo>
                  <a:lnTo>
                    <a:pt x="1530674" y="289196"/>
                  </a:lnTo>
                  <a:lnTo>
                    <a:pt x="1524961" y="320941"/>
                  </a:lnTo>
                  <a:lnTo>
                    <a:pt x="1521788" y="336496"/>
                  </a:lnTo>
                  <a:lnTo>
                    <a:pt x="1518297" y="353003"/>
                  </a:lnTo>
                  <a:lnTo>
                    <a:pt x="1514488" y="369193"/>
                  </a:lnTo>
                  <a:lnTo>
                    <a:pt x="1510680" y="385701"/>
                  </a:lnTo>
                  <a:lnTo>
                    <a:pt x="1506554" y="402525"/>
                  </a:lnTo>
                  <a:lnTo>
                    <a:pt x="1501793" y="419033"/>
                  </a:lnTo>
                  <a:lnTo>
                    <a:pt x="1495129" y="441254"/>
                  </a:lnTo>
                  <a:lnTo>
                    <a:pt x="1488147" y="463476"/>
                  </a:lnTo>
                  <a:lnTo>
                    <a:pt x="1479895" y="486332"/>
                  </a:lnTo>
                  <a:lnTo>
                    <a:pt x="1471009" y="509506"/>
                  </a:lnTo>
                  <a:lnTo>
                    <a:pt x="1461805" y="532997"/>
                  </a:lnTo>
                  <a:lnTo>
                    <a:pt x="1451966" y="556806"/>
                  </a:lnTo>
                  <a:lnTo>
                    <a:pt x="1440858" y="580297"/>
                  </a:lnTo>
                  <a:lnTo>
                    <a:pt x="1428798" y="604741"/>
                  </a:lnTo>
                  <a:lnTo>
                    <a:pt x="1416421" y="628549"/>
                  </a:lnTo>
                  <a:lnTo>
                    <a:pt x="1402774" y="652675"/>
                  </a:lnTo>
                  <a:lnTo>
                    <a:pt x="1388175" y="677119"/>
                  </a:lnTo>
                  <a:lnTo>
                    <a:pt x="1372941" y="700928"/>
                  </a:lnTo>
                  <a:lnTo>
                    <a:pt x="1356438" y="725371"/>
                  </a:lnTo>
                  <a:lnTo>
                    <a:pt x="1338665" y="749180"/>
                  </a:lnTo>
                  <a:lnTo>
                    <a:pt x="1329779" y="760925"/>
                  </a:lnTo>
                  <a:lnTo>
                    <a:pt x="1320258" y="772671"/>
                  </a:lnTo>
                  <a:lnTo>
                    <a:pt x="1310737" y="784417"/>
                  </a:lnTo>
                  <a:lnTo>
                    <a:pt x="1300898" y="796480"/>
                  </a:lnTo>
                  <a:lnTo>
                    <a:pt x="1290743" y="807908"/>
                  </a:lnTo>
                  <a:lnTo>
                    <a:pt x="1279952" y="819654"/>
                  </a:lnTo>
                  <a:lnTo>
                    <a:pt x="1269161" y="831399"/>
                  </a:lnTo>
                  <a:lnTo>
                    <a:pt x="1258054" y="842827"/>
                  </a:lnTo>
                  <a:lnTo>
                    <a:pt x="1246628" y="854256"/>
                  </a:lnTo>
                  <a:lnTo>
                    <a:pt x="1234886" y="865366"/>
                  </a:lnTo>
                  <a:lnTo>
                    <a:pt x="1222826" y="876794"/>
                  </a:lnTo>
                  <a:lnTo>
                    <a:pt x="1210765" y="887905"/>
                  </a:lnTo>
                  <a:lnTo>
                    <a:pt x="1198071" y="898698"/>
                  </a:lnTo>
                  <a:lnTo>
                    <a:pt x="1185376" y="909809"/>
                  </a:lnTo>
                  <a:lnTo>
                    <a:pt x="1172046" y="920285"/>
                  </a:lnTo>
                  <a:lnTo>
                    <a:pt x="1158082" y="931396"/>
                  </a:lnTo>
                  <a:lnTo>
                    <a:pt x="1144435" y="941872"/>
                  </a:lnTo>
                  <a:lnTo>
                    <a:pt x="1130154" y="952030"/>
                  </a:lnTo>
                  <a:lnTo>
                    <a:pt x="1115555" y="962188"/>
                  </a:lnTo>
                  <a:lnTo>
                    <a:pt x="1100638" y="972347"/>
                  </a:lnTo>
                  <a:lnTo>
                    <a:pt x="1085404" y="982505"/>
                  </a:lnTo>
                  <a:lnTo>
                    <a:pt x="1070171" y="992346"/>
                  </a:lnTo>
                  <a:lnTo>
                    <a:pt x="1053985" y="1001869"/>
                  </a:lnTo>
                  <a:lnTo>
                    <a:pt x="1037482" y="1011710"/>
                  </a:lnTo>
                  <a:lnTo>
                    <a:pt x="1021296" y="1020916"/>
                  </a:lnTo>
                  <a:lnTo>
                    <a:pt x="1004158" y="1030122"/>
                  </a:lnTo>
                  <a:lnTo>
                    <a:pt x="986703" y="1039011"/>
                  </a:lnTo>
                  <a:lnTo>
                    <a:pt x="968930" y="1047582"/>
                  </a:lnTo>
                  <a:lnTo>
                    <a:pt x="951157" y="1056153"/>
                  </a:lnTo>
                  <a:lnTo>
                    <a:pt x="932750" y="1065042"/>
                  </a:lnTo>
                  <a:lnTo>
                    <a:pt x="913707" y="1072978"/>
                  </a:lnTo>
                  <a:lnTo>
                    <a:pt x="894665" y="1080914"/>
                  </a:lnTo>
                  <a:lnTo>
                    <a:pt x="874671" y="1088850"/>
                  </a:lnTo>
                  <a:lnTo>
                    <a:pt x="854677" y="1096152"/>
                  </a:lnTo>
                  <a:lnTo>
                    <a:pt x="834365" y="1103771"/>
                  </a:lnTo>
                  <a:lnTo>
                    <a:pt x="813419" y="1110754"/>
                  </a:lnTo>
                  <a:lnTo>
                    <a:pt x="785490" y="1120595"/>
                  </a:lnTo>
                  <a:lnTo>
                    <a:pt x="757879" y="1131071"/>
                  </a:lnTo>
                  <a:lnTo>
                    <a:pt x="731855" y="1142182"/>
                  </a:lnTo>
                  <a:lnTo>
                    <a:pt x="706148" y="1153293"/>
                  </a:lnTo>
                  <a:lnTo>
                    <a:pt x="681710" y="1165038"/>
                  </a:lnTo>
                  <a:lnTo>
                    <a:pt x="658225" y="1177736"/>
                  </a:lnTo>
                  <a:lnTo>
                    <a:pt x="635056" y="1190117"/>
                  </a:lnTo>
                  <a:lnTo>
                    <a:pt x="613158" y="1203450"/>
                  </a:lnTo>
                  <a:lnTo>
                    <a:pt x="591894" y="1216782"/>
                  </a:lnTo>
                  <a:lnTo>
                    <a:pt x="571900" y="1231068"/>
                  </a:lnTo>
                  <a:lnTo>
                    <a:pt x="552223" y="1245035"/>
                  </a:lnTo>
                  <a:lnTo>
                    <a:pt x="533498" y="1259638"/>
                  </a:lnTo>
                  <a:lnTo>
                    <a:pt x="516043" y="1274558"/>
                  </a:lnTo>
                  <a:lnTo>
                    <a:pt x="498588" y="1289796"/>
                  </a:lnTo>
                  <a:lnTo>
                    <a:pt x="482084" y="1305033"/>
                  </a:lnTo>
                  <a:lnTo>
                    <a:pt x="466533" y="1321223"/>
                  </a:lnTo>
                  <a:lnTo>
                    <a:pt x="451617" y="1336778"/>
                  </a:lnTo>
                  <a:lnTo>
                    <a:pt x="437653" y="1352968"/>
                  </a:lnTo>
                  <a:lnTo>
                    <a:pt x="424006" y="1369158"/>
                  </a:lnTo>
                  <a:lnTo>
                    <a:pt x="410993" y="1385666"/>
                  </a:lnTo>
                  <a:lnTo>
                    <a:pt x="398933" y="1402491"/>
                  </a:lnTo>
                  <a:lnTo>
                    <a:pt x="387191" y="1419315"/>
                  </a:lnTo>
                  <a:lnTo>
                    <a:pt x="376083" y="1436140"/>
                  </a:lnTo>
                  <a:lnTo>
                    <a:pt x="365927" y="1452965"/>
                  </a:lnTo>
                  <a:lnTo>
                    <a:pt x="356089" y="1470425"/>
                  </a:lnTo>
                  <a:lnTo>
                    <a:pt x="346567" y="1487250"/>
                  </a:lnTo>
                  <a:lnTo>
                    <a:pt x="337998" y="1504392"/>
                  </a:lnTo>
                  <a:lnTo>
                    <a:pt x="329747" y="1521534"/>
                  </a:lnTo>
                  <a:lnTo>
                    <a:pt x="322447" y="1538994"/>
                  </a:lnTo>
                  <a:lnTo>
                    <a:pt x="315465" y="1555819"/>
                  </a:lnTo>
                  <a:lnTo>
                    <a:pt x="308800" y="1572961"/>
                  </a:lnTo>
                  <a:lnTo>
                    <a:pt x="302453" y="1589786"/>
                  </a:lnTo>
                  <a:lnTo>
                    <a:pt x="297058" y="1606928"/>
                  </a:lnTo>
                  <a:lnTo>
                    <a:pt x="291345" y="1623435"/>
                  </a:lnTo>
                  <a:lnTo>
                    <a:pt x="286902" y="1640260"/>
                  </a:lnTo>
                  <a:lnTo>
                    <a:pt x="282459" y="1656767"/>
                  </a:lnTo>
                  <a:lnTo>
                    <a:pt x="278650" y="1673275"/>
                  </a:lnTo>
                  <a:lnTo>
                    <a:pt x="274525" y="1689465"/>
                  </a:lnTo>
                  <a:lnTo>
                    <a:pt x="271351" y="1705337"/>
                  </a:lnTo>
                  <a:lnTo>
                    <a:pt x="268495" y="1721210"/>
                  </a:lnTo>
                  <a:lnTo>
                    <a:pt x="265956" y="1736765"/>
                  </a:lnTo>
                  <a:lnTo>
                    <a:pt x="263734" y="1752002"/>
                  </a:lnTo>
                  <a:lnTo>
                    <a:pt x="261830" y="1766922"/>
                  </a:lnTo>
                  <a:lnTo>
                    <a:pt x="260243" y="1781525"/>
                  </a:lnTo>
                  <a:lnTo>
                    <a:pt x="257387" y="1809460"/>
                  </a:lnTo>
                  <a:lnTo>
                    <a:pt x="255482" y="1836761"/>
                  </a:lnTo>
                  <a:lnTo>
                    <a:pt x="254530" y="1861840"/>
                  </a:lnTo>
                  <a:lnTo>
                    <a:pt x="254530" y="1885331"/>
                  </a:lnTo>
                  <a:lnTo>
                    <a:pt x="254530" y="1906600"/>
                  </a:lnTo>
                  <a:lnTo>
                    <a:pt x="255482" y="1925964"/>
                  </a:lnTo>
                  <a:lnTo>
                    <a:pt x="256752" y="1943107"/>
                  </a:lnTo>
                  <a:lnTo>
                    <a:pt x="257704" y="1958027"/>
                  </a:lnTo>
                  <a:lnTo>
                    <a:pt x="260243" y="1979613"/>
                  </a:lnTo>
                  <a:lnTo>
                    <a:pt x="4126" y="1979613"/>
                  </a:lnTo>
                  <a:lnTo>
                    <a:pt x="2856" y="1963423"/>
                  </a:lnTo>
                  <a:lnTo>
                    <a:pt x="1587" y="1945964"/>
                  </a:lnTo>
                  <a:lnTo>
                    <a:pt x="952" y="1926599"/>
                  </a:lnTo>
                  <a:lnTo>
                    <a:pt x="317" y="1905648"/>
                  </a:lnTo>
                  <a:lnTo>
                    <a:pt x="0" y="1883109"/>
                  </a:lnTo>
                  <a:lnTo>
                    <a:pt x="317" y="1859300"/>
                  </a:lnTo>
                  <a:lnTo>
                    <a:pt x="1269" y="1833904"/>
                  </a:lnTo>
                  <a:lnTo>
                    <a:pt x="2856" y="1807238"/>
                  </a:lnTo>
                  <a:lnTo>
                    <a:pt x="4760" y="1779938"/>
                  </a:lnTo>
                  <a:lnTo>
                    <a:pt x="7934" y="1750732"/>
                  </a:lnTo>
                  <a:lnTo>
                    <a:pt x="11425" y="1721210"/>
                  </a:lnTo>
                  <a:lnTo>
                    <a:pt x="16186" y="1690417"/>
                  </a:lnTo>
                  <a:lnTo>
                    <a:pt x="21581" y="1658672"/>
                  </a:lnTo>
                  <a:lnTo>
                    <a:pt x="24755" y="1643117"/>
                  </a:lnTo>
                  <a:lnTo>
                    <a:pt x="28246" y="1626610"/>
                  </a:lnTo>
                  <a:lnTo>
                    <a:pt x="31737" y="1610737"/>
                  </a:lnTo>
                  <a:lnTo>
                    <a:pt x="36180" y="1594230"/>
                  </a:lnTo>
                  <a:lnTo>
                    <a:pt x="40306" y="1577405"/>
                  </a:lnTo>
                  <a:lnTo>
                    <a:pt x="45066" y="1560898"/>
                  </a:lnTo>
                  <a:lnTo>
                    <a:pt x="51414" y="1538359"/>
                  </a:lnTo>
                  <a:lnTo>
                    <a:pt x="58713" y="1516137"/>
                  </a:lnTo>
                  <a:lnTo>
                    <a:pt x="66647" y="1493599"/>
                  </a:lnTo>
                  <a:lnTo>
                    <a:pt x="75216" y="1470425"/>
                  </a:lnTo>
                  <a:lnTo>
                    <a:pt x="84737" y="1446933"/>
                  </a:lnTo>
                  <a:lnTo>
                    <a:pt x="94893" y="1422807"/>
                  </a:lnTo>
                  <a:lnTo>
                    <a:pt x="105684" y="1398999"/>
                  </a:lnTo>
                  <a:lnTo>
                    <a:pt x="117427" y="1375190"/>
                  </a:lnTo>
                  <a:lnTo>
                    <a:pt x="130121" y="1351381"/>
                  </a:lnTo>
                  <a:lnTo>
                    <a:pt x="143768" y="1326937"/>
                  </a:lnTo>
                  <a:lnTo>
                    <a:pt x="158367" y="1302811"/>
                  </a:lnTo>
                  <a:lnTo>
                    <a:pt x="173601" y="1278685"/>
                  </a:lnTo>
                  <a:lnTo>
                    <a:pt x="190422" y="1254559"/>
                  </a:lnTo>
                  <a:lnTo>
                    <a:pt x="207560" y="1230750"/>
                  </a:lnTo>
                  <a:lnTo>
                    <a:pt x="217081" y="1219005"/>
                  </a:lnTo>
                  <a:lnTo>
                    <a:pt x="226602" y="1206624"/>
                  </a:lnTo>
                  <a:lnTo>
                    <a:pt x="235805" y="1194878"/>
                  </a:lnTo>
                  <a:lnTo>
                    <a:pt x="245961" y="1183133"/>
                  </a:lnTo>
                  <a:lnTo>
                    <a:pt x="256117" y="1171387"/>
                  </a:lnTo>
                  <a:lnTo>
                    <a:pt x="266908" y="1159959"/>
                  </a:lnTo>
                  <a:lnTo>
                    <a:pt x="277381" y="1148213"/>
                  </a:lnTo>
                  <a:lnTo>
                    <a:pt x="288806" y="1137103"/>
                  </a:lnTo>
                  <a:lnTo>
                    <a:pt x="300231" y="1125675"/>
                  </a:lnTo>
                  <a:lnTo>
                    <a:pt x="311974" y="1114246"/>
                  </a:lnTo>
                  <a:lnTo>
                    <a:pt x="323717" y="1102818"/>
                  </a:lnTo>
                  <a:lnTo>
                    <a:pt x="336094" y="1092025"/>
                  </a:lnTo>
                  <a:lnTo>
                    <a:pt x="348789" y="1080914"/>
                  </a:lnTo>
                  <a:lnTo>
                    <a:pt x="361484" y="1070121"/>
                  </a:lnTo>
                  <a:lnTo>
                    <a:pt x="374813" y="1059010"/>
                  </a:lnTo>
                  <a:lnTo>
                    <a:pt x="388143" y="1048534"/>
                  </a:lnTo>
                  <a:lnTo>
                    <a:pt x="402424" y="1037741"/>
                  </a:lnTo>
                  <a:lnTo>
                    <a:pt x="416389" y="1027583"/>
                  </a:lnTo>
                  <a:lnTo>
                    <a:pt x="430988" y="1017107"/>
                  </a:lnTo>
                  <a:lnTo>
                    <a:pt x="445904" y="1007266"/>
                  </a:lnTo>
                  <a:lnTo>
                    <a:pt x="461138" y="997108"/>
                  </a:lnTo>
                  <a:lnTo>
                    <a:pt x="476689" y="987267"/>
                  </a:lnTo>
                  <a:lnTo>
                    <a:pt x="492240" y="977426"/>
                  </a:lnTo>
                  <a:lnTo>
                    <a:pt x="508743" y="968220"/>
                  </a:lnTo>
                  <a:lnTo>
                    <a:pt x="525247" y="958696"/>
                  </a:lnTo>
                  <a:lnTo>
                    <a:pt x="542385" y="949808"/>
                  </a:lnTo>
                  <a:lnTo>
                    <a:pt x="559840" y="940602"/>
                  </a:lnTo>
                  <a:lnTo>
                    <a:pt x="577295" y="931713"/>
                  </a:lnTo>
                  <a:lnTo>
                    <a:pt x="595385" y="923142"/>
                  </a:lnTo>
                  <a:lnTo>
                    <a:pt x="614110" y="914888"/>
                  </a:lnTo>
                  <a:lnTo>
                    <a:pt x="633152" y="906635"/>
                  </a:lnTo>
                  <a:lnTo>
                    <a:pt x="652195" y="898698"/>
                  </a:lnTo>
                  <a:lnTo>
                    <a:pt x="671872" y="891080"/>
                  </a:lnTo>
                  <a:lnTo>
                    <a:pt x="691866" y="883143"/>
                  </a:lnTo>
                  <a:lnTo>
                    <a:pt x="712178" y="876160"/>
                  </a:lnTo>
                  <a:lnTo>
                    <a:pt x="732807" y="868541"/>
                  </a:lnTo>
                  <a:lnTo>
                    <a:pt x="761053" y="858700"/>
                  </a:lnTo>
                  <a:lnTo>
                    <a:pt x="788346" y="848541"/>
                  </a:lnTo>
                  <a:lnTo>
                    <a:pt x="814688" y="837748"/>
                  </a:lnTo>
                  <a:lnTo>
                    <a:pt x="840078" y="826320"/>
                  </a:lnTo>
                  <a:lnTo>
                    <a:pt x="864833" y="814574"/>
                  </a:lnTo>
                  <a:lnTo>
                    <a:pt x="888318" y="801876"/>
                  </a:lnTo>
                  <a:lnTo>
                    <a:pt x="911169" y="789496"/>
                  </a:lnTo>
                  <a:lnTo>
                    <a:pt x="933067" y="776163"/>
                  </a:lnTo>
                  <a:lnTo>
                    <a:pt x="954013" y="762830"/>
                  </a:lnTo>
                  <a:lnTo>
                    <a:pt x="974642" y="749180"/>
                  </a:lnTo>
                  <a:lnTo>
                    <a:pt x="994002" y="734577"/>
                  </a:lnTo>
                  <a:lnTo>
                    <a:pt x="1012409" y="720292"/>
                  </a:lnTo>
                  <a:lnTo>
                    <a:pt x="1030500" y="705372"/>
                  </a:lnTo>
                  <a:lnTo>
                    <a:pt x="1047320" y="690134"/>
                  </a:lnTo>
                  <a:lnTo>
                    <a:pt x="1063823" y="674579"/>
                  </a:lnTo>
                  <a:lnTo>
                    <a:pt x="1079374" y="659024"/>
                  </a:lnTo>
                  <a:lnTo>
                    <a:pt x="1094291" y="642834"/>
                  </a:lnTo>
                  <a:lnTo>
                    <a:pt x="1108890" y="626962"/>
                  </a:lnTo>
                  <a:lnTo>
                    <a:pt x="1122219" y="610772"/>
                  </a:lnTo>
                  <a:lnTo>
                    <a:pt x="1135231" y="594265"/>
                  </a:lnTo>
                  <a:lnTo>
                    <a:pt x="1147292" y="577440"/>
                  </a:lnTo>
                  <a:lnTo>
                    <a:pt x="1159034" y="560615"/>
                  </a:lnTo>
                  <a:lnTo>
                    <a:pt x="1169825" y="543790"/>
                  </a:lnTo>
                  <a:lnTo>
                    <a:pt x="1180298" y="526965"/>
                  </a:lnTo>
                  <a:lnTo>
                    <a:pt x="1189819" y="510141"/>
                  </a:lnTo>
                  <a:lnTo>
                    <a:pt x="1199340" y="492998"/>
                  </a:lnTo>
                  <a:lnTo>
                    <a:pt x="1207909" y="475856"/>
                  </a:lnTo>
                  <a:lnTo>
                    <a:pt x="1216161" y="458714"/>
                  </a:lnTo>
                  <a:lnTo>
                    <a:pt x="1223778" y="441572"/>
                  </a:lnTo>
                  <a:lnTo>
                    <a:pt x="1231077" y="424429"/>
                  </a:lnTo>
                  <a:lnTo>
                    <a:pt x="1237425" y="407605"/>
                  </a:lnTo>
                  <a:lnTo>
                    <a:pt x="1243455" y="390462"/>
                  </a:lnTo>
                  <a:lnTo>
                    <a:pt x="1249485" y="373320"/>
                  </a:lnTo>
                  <a:lnTo>
                    <a:pt x="1254562" y="356495"/>
                  </a:lnTo>
                  <a:lnTo>
                    <a:pt x="1259323" y="340305"/>
                  </a:lnTo>
                  <a:lnTo>
                    <a:pt x="1264084" y="323798"/>
                  </a:lnTo>
                  <a:lnTo>
                    <a:pt x="1267892" y="307291"/>
                  </a:lnTo>
                  <a:lnTo>
                    <a:pt x="1271383" y="291101"/>
                  </a:lnTo>
                  <a:lnTo>
                    <a:pt x="1274874" y="275228"/>
                  </a:lnTo>
                  <a:lnTo>
                    <a:pt x="1277730" y="259356"/>
                  </a:lnTo>
                  <a:lnTo>
                    <a:pt x="1280269" y="243801"/>
                  </a:lnTo>
                  <a:lnTo>
                    <a:pt x="1282808" y="228563"/>
                  </a:lnTo>
                  <a:lnTo>
                    <a:pt x="1284713" y="213643"/>
                  </a:lnTo>
                  <a:lnTo>
                    <a:pt x="1286299" y="199040"/>
                  </a:lnTo>
                  <a:lnTo>
                    <a:pt x="1289156" y="170470"/>
                  </a:lnTo>
                  <a:lnTo>
                    <a:pt x="1291060" y="143804"/>
                  </a:lnTo>
                  <a:lnTo>
                    <a:pt x="1291695" y="118408"/>
                  </a:lnTo>
                  <a:lnTo>
                    <a:pt x="1292329" y="94917"/>
                  </a:lnTo>
                  <a:lnTo>
                    <a:pt x="1291695" y="73331"/>
                  </a:lnTo>
                  <a:lnTo>
                    <a:pt x="1291060" y="54284"/>
                  </a:lnTo>
                  <a:lnTo>
                    <a:pt x="1289790" y="36824"/>
                  </a:lnTo>
                  <a:lnTo>
                    <a:pt x="1288521" y="22221"/>
                  </a:lnTo>
                  <a:lnTo>
                    <a:pt x="1286299" y="0"/>
                  </a:lnTo>
                  <a:close/>
                  <a:moveTo>
                    <a:pt x="463603" y="0"/>
                  </a:moveTo>
                  <a:lnTo>
                    <a:pt x="1082623" y="0"/>
                  </a:lnTo>
                  <a:lnTo>
                    <a:pt x="1088978" y="637"/>
                  </a:lnTo>
                  <a:lnTo>
                    <a:pt x="1095016" y="1273"/>
                  </a:lnTo>
                  <a:lnTo>
                    <a:pt x="1101054" y="2865"/>
                  </a:lnTo>
                  <a:lnTo>
                    <a:pt x="1106773" y="5093"/>
                  </a:lnTo>
                  <a:lnTo>
                    <a:pt x="1112176" y="7639"/>
                  </a:lnTo>
                  <a:lnTo>
                    <a:pt x="1117260" y="10823"/>
                  </a:lnTo>
                  <a:lnTo>
                    <a:pt x="1122026" y="14324"/>
                  </a:lnTo>
                  <a:lnTo>
                    <a:pt x="1126157" y="18144"/>
                  </a:lnTo>
                  <a:lnTo>
                    <a:pt x="1130606" y="22919"/>
                  </a:lnTo>
                  <a:lnTo>
                    <a:pt x="1134102" y="27693"/>
                  </a:lnTo>
                  <a:lnTo>
                    <a:pt x="1137279" y="32786"/>
                  </a:lnTo>
                  <a:lnTo>
                    <a:pt x="1139504" y="37880"/>
                  </a:lnTo>
                  <a:lnTo>
                    <a:pt x="1141411" y="43609"/>
                  </a:lnTo>
                  <a:lnTo>
                    <a:pt x="1142999" y="49657"/>
                  </a:lnTo>
                  <a:lnTo>
                    <a:pt x="1144270" y="56024"/>
                  </a:lnTo>
                  <a:lnTo>
                    <a:pt x="1144588" y="62072"/>
                  </a:lnTo>
                  <a:lnTo>
                    <a:pt x="1144270" y="68438"/>
                  </a:lnTo>
                  <a:lnTo>
                    <a:pt x="1142999" y="74804"/>
                  </a:lnTo>
                  <a:lnTo>
                    <a:pt x="1141411" y="80534"/>
                  </a:lnTo>
                  <a:lnTo>
                    <a:pt x="1139504" y="86264"/>
                  </a:lnTo>
                  <a:lnTo>
                    <a:pt x="1137279" y="91675"/>
                  </a:lnTo>
                  <a:lnTo>
                    <a:pt x="1134102" y="96768"/>
                  </a:lnTo>
                  <a:lnTo>
                    <a:pt x="1130606" y="101543"/>
                  </a:lnTo>
                  <a:lnTo>
                    <a:pt x="1126157" y="105681"/>
                  </a:lnTo>
                  <a:lnTo>
                    <a:pt x="1122026" y="110137"/>
                  </a:lnTo>
                  <a:lnTo>
                    <a:pt x="1117260" y="113639"/>
                  </a:lnTo>
                  <a:lnTo>
                    <a:pt x="1112176" y="116504"/>
                  </a:lnTo>
                  <a:lnTo>
                    <a:pt x="1106773" y="119050"/>
                  </a:lnTo>
                  <a:lnTo>
                    <a:pt x="1101054" y="121278"/>
                  </a:lnTo>
                  <a:lnTo>
                    <a:pt x="1095016" y="122552"/>
                  </a:lnTo>
                  <a:lnTo>
                    <a:pt x="1088978" y="123825"/>
                  </a:lnTo>
                  <a:lnTo>
                    <a:pt x="1082623" y="123825"/>
                  </a:lnTo>
                  <a:lnTo>
                    <a:pt x="463603" y="123825"/>
                  </a:lnTo>
                  <a:lnTo>
                    <a:pt x="457248" y="123825"/>
                  </a:lnTo>
                  <a:lnTo>
                    <a:pt x="450892" y="122552"/>
                  </a:lnTo>
                  <a:lnTo>
                    <a:pt x="445172" y="121278"/>
                  </a:lnTo>
                  <a:lnTo>
                    <a:pt x="439135" y="119050"/>
                  </a:lnTo>
                  <a:lnTo>
                    <a:pt x="433733" y="116504"/>
                  </a:lnTo>
                  <a:lnTo>
                    <a:pt x="428648" y="113639"/>
                  </a:lnTo>
                  <a:lnTo>
                    <a:pt x="423882" y="110137"/>
                  </a:lnTo>
                  <a:lnTo>
                    <a:pt x="419433" y="105681"/>
                  </a:lnTo>
                  <a:lnTo>
                    <a:pt x="415620" y="101543"/>
                  </a:lnTo>
                  <a:lnTo>
                    <a:pt x="412124" y="96768"/>
                  </a:lnTo>
                  <a:lnTo>
                    <a:pt x="408946" y="91675"/>
                  </a:lnTo>
                  <a:lnTo>
                    <a:pt x="406087" y="86264"/>
                  </a:lnTo>
                  <a:lnTo>
                    <a:pt x="404180" y="80534"/>
                  </a:lnTo>
                  <a:lnTo>
                    <a:pt x="402591" y="74804"/>
                  </a:lnTo>
                  <a:lnTo>
                    <a:pt x="401956" y="68438"/>
                  </a:lnTo>
                  <a:lnTo>
                    <a:pt x="401638" y="62072"/>
                  </a:lnTo>
                  <a:lnTo>
                    <a:pt x="401956" y="56024"/>
                  </a:lnTo>
                  <a:lnTo>
                    <a:pt x="402591" y="49657"/>
                  </a:lnTo>
                  <a:lnTo>
                    <a:pt x="404180" y="43609"/>
                  </a:lnTo>
                  <a:lnTo>
                    <a:pt x="406087" y="37880"/>
                  </a:lnTo>
                  <a:lnTo>
                    <a:pt x="408946" y="32786"/>
                  </a:lnTo>
                  <a:lnTo>
                    <a:pt x="412124" y="27693"/>
                  </a:lnTo>
                  <a:lnTo>
                    <a:pt x="415620" y="22919"/>
                  </a:lnTo>
                  <a:lnTo>
                    <a:pt x="419433" y="18144"/>
                  </a:lnTo>
                  <a:lnTo>
                    <a:pt x="423882" y="14324"/>
                  </a:lnTo>
                  <a:lnTo>
                    <a:pt x="428648" y="10823"/>
                  </a:lnTo>
                  <a:lnTo>
                    <a:pt x="433733" y="7639"/>
                  </a:lnTo>
                  <a:lnTo>
                    <a:pt x="439135" y="5093"/>
                  </a:lnTo>
                  <a:lnTo>
                    <a:pt x="445172" y="2865"/>
                  </a:lnTo>
                  <a:lnTo>
                    <a:pt x="450892" y="1273"/>
                  </a:lnTo>
                  <a:lnTo>
                    <a:pt x="457248" y="637"/>
                  </a:lnTo>
                  <a:lnTo>
                    <a:pt x="463603" y="0"/>
                  </a:lnTo>
                  <a:close/>
                  <a:moveTo>
                    <a:pt x="4121" y="0"/>
                  </a:moveTo>
                  <a:lnTo>
                    <a:pt x="259949" y="0"/>
                  </a:lnTo>
                  <a:lnTo>
                    <a:pt x="258047" y="19063"/>
                  </a:lnTo>
                  <a:lnTo>
                    <a:pt x="256779" y="31137"/>
                  </a:lnTo>
                  <a:lnTo>
                    <a:pt x="255511" y="45752"/>
                  </a:lnTo>
                  <a:lnTo>
                    <a:pt x="254877" y="61638"/>
                  </a:lnTo>
                  <a:lnTo>
                    <a:pt x="254243" y="79430"/>
                  </a:lnTo>
                  <a:lnTo>
                    <a:pt x="254243" y="98493"/>
                  </a:lnTo>
                  <a:lnTo>
                    <a:pt x="254243" y="119463"/>
                  </a:lnTo>
                  <a:lnTo>
                    <a:pt x="255194" y="141386"/>
                  </a:lnTo>
                  <a:lnTo>
                    <a:pt x="256779" y="164897"/>
                  </a:lnTo>
                  <a:lnTo>
                    <a:pt x="258681" y="189362"/>
                  </a:lnTo>
                  <a:lnTo>
                    <a:pt x="261851" y="215097"/>
                  </a:lnTo>
                  <a:lnTo>
                    <a:pt x="265338" y="241786"/>
                  </a:lnTo>
                  <a:lnTo>
                    <a:pt x="270093" y="268792"/>
                  </a:lnTo>
                  <a:lnTo>
                    <a:pt x="272629" y="282772"/>
                  </a:lnTo>
                  <a:lnTo>
                    <a:pt x="275800" y="297069"/>
                  </a:lnTo>
                  <a:lnTo>
                    <a:pt x="279287" y="311049"/>
                  </a:lnTo>
                  <a:lnTo>
                    <a:pt x="282774" y="325664"/>
                  </a:lnTo>
                  <a:lnTo>
                    <a:pt x="286895" y="339962"/>
                  </a:lnTo>
                  <a:lnTo>
                    <a:pt x="290699" y="354577"/>
                  </a:lnTo>
                  <a:lnTo>
                    <a:pt x="295454" y="369510"/>
                  </a:lnTo>
                  <a:lnTo>
                    <a:pt x="300526" y="384443"/>
                  </a:lnTo>
                  <a:lnTo>
                    <a:pt x="305599" y="399375"/>
                  </a:lnTo>
                  <a:lnTo>
                    <a:pt x="310988" y="414308"/>
                  </a:lnTo>
                  <a:lnTo>
                    <a:pt x="317011" y="428923"/>
                  </a:lnTo>
                  <a:lnTo>
                    <a:pt x="323668" y="444492"/>
                  </a:lnTo>
                  <a:lnTo>
                    <a:pt x="330326" y="459107"/>
                  </a:lnTo>
                  <a:lnTo>
                    <a:pt x="337300" y="474040"/>
                  </a:lnTo>
                  <a:lnTo>
                    <a:pt x="344591" y="489291"/>
                  </a:lnTo>
                  <a:lnTo>
                    <a:pt x="352516" y="504223"/>
                  </a:lnTo>
                  <a:lnTo>
                    <a:pt x="361076" y="519156"/>
                  </a:lnTo>
                  <a:lnTo>
                    <a:pt x="370269" y="534089"/>
                  </a:lnTo>
                  <a:lnTo>
                    <a:pt x="379145" y="549022"/>
                  </a:lnTo>
                  <a:lnTo>
                    <a:pt x="388973" y="563955"/>
                  </a:lnTo>
                  <a:lnTo>
                    <a:pt x="399117" y="578888"/>
                  </a:lnTo>
                  <a:lnTo>
                    <a:pt x="410212" y="593503"/>
                  </a:lnTo>
                  <a:lnTo>
                    <a:pt x="420991" y="607800"/>
                  </a:lnTo>
                  <a:lnTo>
                    <a:pt x="432720" y="622416"/>
                  </a:lnTo>
                  <a:lnTo>
                    <a:pt x="445401" y="636395"/>
                  </a:lnTo>
                  <a:lnTo>
                    <a:pt x="457764" y="650693"/>
                  </a:lnTo>
                  <a:lnTo>
                    <a:pt x="471079" y="664355"/>
                  </a:lnTo>
                  <a:lnTo>
                    <a:pt x="485344" y="678017"/>
                  </a:lnTo>
                  <a:lnTo>
                    <a:pt x="499610" y="691679"/>
                  </a:lnTo>
                  <a:lnTo>
                    <a:pt x="514509" y="705023"/>
                  </a:lnTo>
                  <a:lnTo>
                    <a:pt x="530043" y="718050"/>
                  </a:lnTo>
                  <a:lnTo>
                    <a:pt x="546527" y="731076"/>
                  </a:lnTo>
                  <a:lnTo>
                    <a:pt x="563012" y="743467"/>
                  </a:lnTo>
                  <a:lnTo>
                    <a:pt x="580764" y="756176"/>
                  </a:lnTo>
                  <a:lnTo>
                    <a:pt x="598517" y="767932"/>
                  </a:lnTo>
                  <a:lnTo>
                    <a:pt x="617538" y="779688"/>
                  </a:lnTo>
                  <a:lnTo>
                    <a:pt x="599468" y="786995"/>
                  </a:lnTo>
                  <a:lnTo>
                    <a:pt x="581716" y="794621"/>
                  </a:lnTo>
                  <a:lnTo>
                    <a:pt x="564597" y="801928"/>
                  </a:lnTo>
                  <a:lnTo>
                    <a:pt x="547478" y="809871"/>
                  </a:lnTo>
                  <a:lnTo>
                    <a:pt x="530677" y="817496"/>
                  </a:lnTo>
                  <a:lnTo>
                    <a:pt x="514192" y="825440"/>
                  </a:lnTo>
                  <a:lnTo>
                    <a:pt x="498025" y="833700"/>
                  </a:lnTo>
                  <a:lnTo>
                    <a:pt x="482174" y="841961"/>
                  </a:lnTo>
                  <a:lnTo>
                    <a:pt x="466323" y="850539"/>
                  </a:lnTo>
                  <a:lnTo>
                    <a:pt x="451107" y="858800"/>
                  </a:lnTo>
                  <a:lnTo>
                    <a:pt x="435890" y="867696"/>
                  </a:lnTo>
                  <a:lnTo>
                    <a:pt x="420991" y="876275"/>
                  </a:lnTo>
                  <a:lnTo>
                    <a:pt x="406408" y="885489"/>
                  </a:lnTo>
                  <a:lnTo>
                    <a:pt x="392143" y="894385"/>
                  </a:lnTo>
                  <a:lnTo>
                    <a:pt x="377877" y="903917"/>
                  </a:lnTo>
                  <a:lnTo>
                    <a:pt x="364246" y="912813"/>
                  </a:lnTo>
                  <a:lnTo>
                    <a:pt x="347444" y="898833"/>
                  </a:lnTo>
                  <a:lnTo>
                    <a:pt x="330643" y="884218"/>
                  </a:lnTo>
                  <a:lnTo>
                    <a:pt x="314475" y="869285"/>
                  </a:lnTo>
                  <a:lnTo>
                    <a:pt x="299258" y="854352"/>
                  </a:lnTo>
                  <a:lnTo>
                    <a:pt x="284359" y="839102"/>
                  </a:lnTo>
                  <a:lnTo>
                    <a:pt x="270093" y="824169"/>
                  </a:lnTo>
                  <a:lnTo>
                    <a:pt x="255828" y="808600"/>
                  </a:lnTo>
                  <a:lnTo>
                    <a:pt x="242513" y="793350"/>
                  </a:lnTo>
                  <a:lnTo>
                    <a:pt x="229833" y="777781"/>
                  </a:lnTo>
                  <a:lnTo>
                    <a:pt x="217152" y="761895"/>
                  </a:lnTo>
                  <a:lnTo>
                    <a:pt x="205106" y="746327"/>
                  </a:lnTo>
                  <a:lnTo>
                    <a:pt x="193377" y="730441"/>
                  </a:lnTo>
                  <a:lnTo>
                    <a:pt x="182281" y="714555"/>
                  </a:lnTo>
                  <a:lnTo>
                    <a:pt x="171820" y="698669"/>
                  </a:lnTo>
                  <a:lnTo>
                    <a:pt x="161676" y="682783"/>
                  </a:lnTo>
                  <a:lnTo>
                    <a:pt x="151848" y="666579"/>
                  </a:lnTo>
                  <a:lnTo>
                    <a:pt x="142021" y="651011"/>
                  </a:lnTo>
                  <a:lnTo>
                    <a:pt x="133145" y="634807"/>
                  </a:lnTo>
                  <a:lnTo>
                    <a:pt x="124585" y="618921"/>
                  </a:lnTo>
                  <a:lnTo>
                    <a:pt x="116660" y="603035"/>
                  </a:lnTo>
                  <a:lnTo>
                    <a:pt x="108418" y="587149"/>
                  </a:lnTo>
                  <a:lnTo>
                    <a:pt x="101126" y="571263"/>
                  </a:lnTo>
                  <a:lnTo>
                    <a:pt x="93835" y="555694"/>
                  </a:lnTo>
                  <a:lnTo>
                    <a:pt x="87178" y="540126"/>
                  </a:lnTo>
                  <a:lnTo>
                    <a:pt x="81155" y="524240"/>
                  </a:lnTo>
                  <a:lnTo>
                    <a:pt x="74814" y="508989"/>
                  </a:lnTo>
                  <a:lnTo>
                    <a:pt x="68791" y="493739"/>
                  </a:lnTo>
                  <a:lnTo>
                    <a:pt x="63719" y="478488"/>
                  </a:lnTo>
                  <a:lnTo>
                    <a:pt x="58330" y="463555"/>
                  </a:lnTo>
                  <a:lnTo>
                    <a:pt x="53575" y="448622"/>
                  </a:lnTo>
                  <a:lnTo>
                    <a:pt x="45015" y="419392"/>
                  </a:lnTo>
                  <a:lnTo>
                    <a:pt x="40260" y="402870"/>
                  </a:lnTo>
                  <a:lnTo>
                    <a:pt x="36139" y="386031"/>
                  </a:lnTo>
                  <a:lnTo>
                    <a:pt x="31701" y="369510"/>
                  </a:lnTo>
                  <a:lnTo>
                    <a:pt x="28214" y="353306"/>
                  </a:lnTo>
                  <a:lnTo>
                    <a:pt x="24727" y="336784"/>
                  </a:lnTo>
                  <a:lnTo>
                    <a:pt x="21557" y="321216"/>
                  </a:lnTo>
                  <a:lnTo>
                    <a:pt x="16167" y="289444"/>
                  </a:lnTo>
                  <a:lnTo>
                    <a:pt x="11412" y="258943"/>
                  </a:lnTo>
                  <a:lnTo>
                    <a:pt x="7925" y="229077"/>
                  </a:lnTo>
                  <a:lnTo>
                    <a:pt x="4755" y="200164"/>
                  </a:lnTo>
                  <a:lnTo>
                    <a:pt x="2853" y="172205"/>
                  </a:lnTo>
                  <a:lnTo>
                    <a:pt x="1268" y="145834"/>
                  </a:lnTo>
                  <a:lnTo>
                    <a:pt x="317" y="120416"/>
                  </a:lnTo>
                  <a:lnTo>
                    <a:pt x="0" y="96587"/>
                  </a:lnTo>
                  <a:lnTo>
                    <a:pt x="317" y="73711"/>
                  </a:lnTo>
                  <a:lnTo>
                    <a:pt x="951" y="53059"/>
                  </a:lnTo>
                  <a:lnTo>
                    <a:pt x="1585" y="33361"/>
                  </a:lnTo>
                  <a:lnTo>
                    <a:pt x="2853" y="15886"/>
                  </a:lnTo>
                  <a:lnTo>
                    <a:pt x="412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110754" tIns="55377" rIns="110754" bIns="55377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4841490" y="2703124"/>
            <a:ext cx="6018846" cy="541020"/>
            <a:chOff x="4597712" y="1584494"/>
            <a:chExt cx="5699829" cy="511214"/>
          </a:xfrm>
        </p:grpSpPr>
        <p:sp>
          <p:nvSpPr>
            <p:cNvPr id="158" name="Freeform 5"/>
            <p:cNvSpPr>
              <a:spLocks/>
            </p:cNvSpPr>
            <p:nvPr/>
          </p:nvSpPr>
          <p:spPr bwMode="auto">
            <a:xfrm>
              <a:off x="4597712" y="1584494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9" name="TextBox 48"/>
            <p:cNvSpPr txBox="1"/>
            <p:nvPr/>
          </p:nvSpPr>
          <p:spPr>
            <a:xfrm>
              <a:off x="5533483" y="1665608"/>
              <a:ext cx="3686604" cy="3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算法的描述</a:t>
              </a:r>
            </a:p>
          </p:txBody>
        </p:sp>
        <p:sp>
          <p:nvSpPr>
            <p:cNvPr id="160" name="Freeform 6"/>
            <p:cNvSpPr>
              <a:spLocks/>
            </p:cNvSpPr>
            <p:nvPr/>
          </p:nvSpPr>
          <p:spPr bwMode="auto">
            <a:xfrm>
              <a:off x="4645597" y="1629495"/>
              <a:ext cx="456082" cy="421211"/>
            </a:xfrm>
            <a:custGeom>
              <a:avLst/>
              <a:gdLst>
                <a:gd name="T0" fmla="*/ 563 w 956"/>
                <a:gd name="T1" fmla="*/ 46 h 956"/>
                <a:gd name="T2" fmla="*/ 910 w 956"/>
                <a:gd name="T3" fmla="*/ 393 h 956"/>
                <a:gd name="T4" fmla="*/ 910 w 956"/>
                <a:gd name="T5" fmla="*/ 563 h 956"/>
                <a:gd name="T6" fmla="*/ 563 w 956"/>
                <a:gd name="T7" fmla="*/ 909 h 956"/>
                <a:gd name="T8" fmla="*/ 393 w 956"/>
                <a:gd name="T9" fmla="*/ 909 h 956"/>
                <a:gd name="T10" fmla="*/ 47 w 956"/>
                <a:gd name="T11" fmla="*/ 563 h 956"/>
                <a:gd name="T12" fmla="*/ 47 w 956"/>
                <a:gd name="T13" fmla="*/ 393 h 956"/>
                <a:gd name="T14" fmla="*/ 393 w 956"/>
                <a:gd name="T15" fmla="*/ 46 h 956"/>
                <a:gd name="T16" fmla="*/ 563 w 956"/>
                <a:gd name="T17" fmla="*/ 4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563" y="46"/>
                  </a:moveTo>
                  <a:lnTo>
                    <a:pt x="910" y="393"/>
                  </a:lnTo>
                  <a:cubicBezTo>
                    <a:pt x="956" y="439"/>
                    <a:pt x="956" y="516"/>
                    <a:pt x="910" y="563"/>
                  </a:cubicBezTo>
                  <a:lnTo>
                    <a:pt x="563" y="909"/>
                  </a:lnTo>
                  <a:cubicBezTo>
                    <a:pt x="517" y="956"/>
                    <a:pt x="440" y="956"/>
                    <a:pt x="393" y="909"/>
                  </a:cubicBezTo>
                  <a:lnTo>
                    <a:pt x="47" y="563"/>
                  </a:lnTo>
                  <a:cubicBezTo>
                    <a:pt x="0" y="516"/>
                    <a:pt x="0" y="439"/>
                    <a:pt x="47" y="393"/>
                  </a:cubicBezTo>
                  <a:lnTo>
                    <a:pt x="393" y="46"/>
                  </a:lnTo>
                  <a:cubicBezTo>
                    <a:pt x="440" y="0"/>
                    <a:pt x="517" y="0"/>
                    <a:pt x="563" y="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50"/>
            <p:cNvSpPr txBox="1"/>
            <p:nvPr/>
          </p:nvSpPr>
          <p:spPr>
            <a:xfrm>
              <a:off x="4793852" y="1700506"/>
              <a:ext cx="150682" cy="2923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KSO_Shape"/>
            <p:cNvSpPr>
              <a:spLocks/>
            </p:cNvSpPr>
            <p:nvPr/>
          </p:nvSpPr>
          <p:spPr bwMode="auto">
            <a:xfrm>
              <a:off x="9615639" y="1670049"/>
              <a:ext cx="286351" cy="360384"/>
            </a:xfrm>
            <a:custGeom>
              <a:avLst/>
              <a:gdLst>
                <a:gd name="T0" fmla="*/ 2147483646 w 4228"/>
                <a:gd name="T1" fmla="*/ 2147483646 h 5910"/>
                <a:gd name="T2" fmla="*/ 2147483646 w 4228"/>
                <a:gd name="T3" fmla="*/ 2147483646 h 5910"/>
                <a:gd name="T4" fmla="*/ 2147483646 w 4228"/>
                <a:gd name="T5" fmla="*/ 2147483646 h 5910"/>
                <a:gd name="T6" fmla="*/ 2147483646 w 4228"/>
                <a:gd name="T7" fmla="*/ 2147483646 h 5910"/>
                <a:gd name="T8" fmla="*/ 2147483646 w 4228"/>
                <a:gd name="T9" fmla="*/ 736754076 h 5910"/>
                <a:gd name="T10" fmla="*/ 2147483646 w 4228"/>
                <a:gd name="T11" fmla="*/ 468900117 h 5910"/>
                <a:gd name="T12" fmla="*/ 2147483646 w 4228"/>
                <a:gd name="T13" fmla="*/ 2147483646 h 5910"/>
                <a:gd name="T14" fmla="*/ 2147483646 w 4228"/>
                <a:gd name="T15" fmla="*/ 2147483646 h 5910"/>
                <a:gd name="T16" fmla="*/ 769768890 w 4228"/>
                <a:gd name="T17" fmla="*/ 2147483646 h 5910"/>
                <a:gd name="T18" fmla="*/ 502005176 w 4228"/>
                <a:gd name="T19" fmla="*/ 2147483646 h 5910"/>
                <a:gd name="T20" fmla="*/ 2147483646 w 4228"/>
                <a:gd name="T21" fmla="*/ 2147483646 h 5910"/>
                <a:gd name="T22" fmla="*/ 2147483646 w 4228"/>
                <a:gd name="T23" fmla="*/ 2147483646 h 5910"/>
                <a:gd name="T24" fmla="*/ 2147483646 w 4228"/>
                <a:gd name="T25" fmla="*/ 2147483646 h 5910"/>
                <a:gd name="T26" fmla="*/ 2147483646 w 4228"/>
                <a:gd name="T27" fmla="*/ 2147483646 h 5910"/>
                <a:gd name="T28" fmla="*/ 2147483646 w 4228"/>
                <a:gd name="T29" fmla="*/ 2147483646 h 5910"/>
                <a:gd name="T30" fmla="*/ 2147483646 w 4228"/>
                <a:gd name="T31" fmla="*/ 2147483646 h 5910"/>
                <a:gd name="T32" fmla="*/ 2147483646 w 4228"/>
                <a:gd name="T33" fmla="*/ 2147483646 h 5910"/>
                <a:gd name="T34" fmla="*/ 2147483646 w 4228"/>
                <a:gd name="T35" fmla="*/ 2147483646 h 5910"/>
                <a:gd name="T36" fmla="*/ 2147483646 w 4228"/>
                <a:gd name="T37" fmla="*/ 2147483646 h 5910"/>
                <a:gd name="T38" fmla="*/ 2147483646 w 4228"/>
                <a:gd name="T39" fmla="*/ 2147483646 h 5910"/>
                <a:gd name="T40" fmla="*/ 2147483646 w 4228"/>
                <a:gd name="T41" fmla="*/ 2147483646 h 5910"/>
                <a:gd name="T42" fmla="*/ 2147483646 w 4228"/>
                <a:gd name="T43" fmla="*/ 2147483646 h 5910"/>
                <a:gd name="T44" fmla="*/ 2147483646 w 4228"/>
                <a:gd name="T45" fmla="*/ 2147483646 h 5910"/>
                <a:gd name="T46" fmla="*/ 2147483646 w 4228"/>
                <a:gd name="T47" fmla="*/ 2147483646 h 5910"/>
                <a:gd name="T48" fmla="*/ 2147483646 w 4228"/>
                <a:gd name="T49" fmla="*/ 2147483646 h 5910"/>
                <a:gd name="T50" fmla="*/ 2147483646 w 4228"/>
                <a:gd name="T51" fmla="*/ 2147483646 h 5910"/>
                <a:gd name="T52" fmla="*/ 2147483646 w 4228"/>
                <a:gd name="T53" fmla="*/ 2147483646 h 5910"/>
                <a:gd name="T54" fmla="*/ 2147483646 w 4228"/>
                <a:gd name="T55" fmla="*/ 2147483646 h 5910"/>
                <a:gd name="T56" fmla="*/ 2147483646 w 4228"/>
                <a:gd name="T57" fmla="*/ 2147483646 h 5910"/>
                <a:gd name="T58" fmla="*/ 2147483646 w 4228"/>
                <a:gd name="T59" fmla="*/ 2147483646 h 5910"/>
                <a:gd name="T60" fmla="*/ 2147483646 w 4228"/>
                <a:gd name="T61" fmla="*/ 2147483646 h 5910"/>
                <a:gd name="T62" fmla="*/ 2147483646 w 4228"/>
                <a:gd name="T63" fmla="*/ 2147483646 h 5910"/>
                <a:gd name="T64" fmla="*/ 2147483646 w 4228"/>
                <a:gd name="T65" fmla="*/ 2147483646 h 5910"/>
                <a:gd name="T66" fmla="*/ 2147483646 w 4228"/>
                <a:gd name="T67" fmla="*/ 2147483646 h 5910"/>
                <a:gd name="T68" fmla="*/ 2147483646 w 4228"/>
                <a:gd name="T69" fmla="*/ 2147483646 h 5910"/>
                <a:gd name="T70" fmla="*/ 2147483646 w 4228"/>
                <a:gd name="T71" fmla="*/ 2147483646 h 5910"/>
                <a:gd name="T72" fmla="*/ 2147483646 w 4228"/>
                <a:gd name="T73" fmla="*/ 2147483646 h 5910"/>
                <a:gd name="T74" fmla="*/ 2147483646 w 4228"/>
                <a:gd name="T75" fmla="*/ 2147483646 h 5910"/>
                <a:gd name="T76" fmla="*/ 2147483646 w 4228"/>
                <a:gd name="T77" fmla="*/ 2147483646 h 5910"/>
                <a:gd name="T78" fmla="*/ 2147483646 w 4228"/>
                <a:gd name="T79" fmla="*/ 2147483646 h 5910"/>
                <a:gd name="T80" fmla="*/ 2147483646 w 4228"/>
                <a:gd name="T81" fmla="*/ 2147483646 h 5910"/>
                <a:gd name="T82" fmla="*/ 2147483646 w 4228"/>
                <a:gd name="T83" fmla="*/ 2147483646 h 5910"/>
                <a:gd name="T84" fmla="*/ 2147483646 w 4228"/>
                <a:gd name="T85" fmla="*/ 2147483646 h 5910"/>
                <a:gd name="T86" fmla="*/ 2147483646 w 4228"/>
                <a:gd name="T87" fmla="*/ 2147483646 h 5910"/>
                <a:gd name="T88" fmla="*/ 2147483646 w 4228"/>
                <a:gd name="T89" fmla="*/ 2147483646 h 5910"/>
                <a:gd name="T90" fmla="*/ 2147483646 w 4228"/>
                <a:gd name="T91" fmla="*/ 2147483646 h 5910"/>
                <a:gd name="T92" fmla="*/ 2147483646 w 4228"/>
                <a:gd name="T93" fmla="*/ 2147483646 h 5910"/>
                <a:gd name="T94" fmla="*/ 2147483646 w 4228"/>
                <a:gd name="T95" fmla="*/ 2147483646 h 5910"/>
                <a:gd name="T96" fmla="*/ 2147483646 w 4228"/>
                <a:gd name="T97" fmla="*/ 2147483646 h 5910"/>
                <a:gd name="T98" fmla="*/ 2147483646 w 4228"/>
                <a:gd name="T99" fmla="*/ 2147483646 h 5910"/>
                <a:gd name="T100" fmla="*/ 2147483646 w 4228"/>
                <a:gd name="T101" fmla="*/ 2147483646 h 5910"/>
                <a:gd name="T102" fmla="*/ 2147483646 w 4228"/>
                <a:gd name="T103" fmla="*/ 2147483646 h 5910"/>
                <a:gd name="T104" fmla="*/ 2147483646 w 4228"/>
                <a:gd name="T105" fmla="*/ 2147483646 h 5910"/>
                <a:gd name="T106" fmla="*/ 2147483646 w 4228"/>
                <a:gd name="T107" fmla="*/ 2147483646 h 5910"/>
                <a:gd name="T108" fmla="*/ 2147483646 w 4228"/>
                <a:gd name="T109" fmla="*/ 2147483646 h 5910"/>
                <a:gd name="T110" fmla="*/ 2147483646 w 4228"/>
                <a:gd name="T111" fmla="*/ 2147483646 h 5910"/>
                <a:gd name="T112" fmla="*/ 2147483646 w 4228"/>
                <a:gd name="T113" fmla="*/ 2147483646 h 5910"/>
                <a:gd name="T114" fmla="*/ 2147483646 w 4228"/>
                <a:gd name="T115" fmla="*/ 2147483646 h 5910"/>
                <a:gd name="T116" fmla="*/ 2147483646 w 4228"/>
                <a:gd name="T117" fmla="*/ 2147483646 h 5910"/>
                <a:gd name="T118" fmla="*/ 2147483646 w 4228"/>
                <a:gd name="T119" fmla="*/ 2147483646 h 5910"/>
                <a:gd name="T120" fmla="*/ 2147483646 w 4228"/>
                <a:gd name="T121" fmla="*/ 2147483646 h 5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28" h="5910">
                  <a:moveTo>
                    <a:pt x="3998" y="2785"/>
                  </a:moveTo>
                  <a:lnTo>
                    <a:pt x="3815" y="2602"/>
                  </a:lnTo>
                  <a:lnTo>
                    <a:pt x="2840" y="1627"/>
                  </a:lnTo>
                  <a:lnTo>
                    <a:pt x="3127" y="1341"/>
                  </a:lnTo>
                  <a:lnTo>
                    <a:pt x="3155" y="1312"/>
                  </a:lnTo>
                  <a:lnTo>
                    <a:pt x="3181" y="1282"/>
                  </a:lnTo>
                  <a:lnTo>
                    <a:pt x="3205" y="1251"/>
                  </a:lnTo>
                  <a:lnTo>
                    <a:pt x="3227" y="1219"/>
                  </a:lnTo>
                  <a:lnTo>
                    <a:pt x="3247" y="1185"/>
                  </a:lnTo>
                  <a:lnTo>
                    <a:pt x="3266" y="1151"/>
                  </a:lnTo>
                  <a:lnTo>
                    <a:pt x="3284" y="1116"/>
                  </a:lnTo>
                  <a:lnTo>
                    <a:pt x="3299" y="1081"/>
                  </a:lnTo>
                  <a:lnTo>
                    <a:pt x="3313" y="1046"/>
                  </a:lnTo>
                  <a:lnTo>
                    <a:pt x="3324" y="1009"/>
                  </a:lnTo>
                  <a:lnTo>
                    <a:pt x="3335" y="972"/>
                  </a:lnTo>
                  <a:lnTo>
                    <a:pt x="3342" y="935"/>
                  </a:lnTo>
                  <a:lnTo>
                    <a:pt x="3349" y="898"/>
                  </a:lnTo>
                  <a:lnTo>
                    <a:pt x="3353" y="861"/>
                  </a:lnTo>
                  <a:lnTo>
                    <a:pt x="3356" y="823"/>
                  </a:lnTo>
                  <a:lnTo>
                    <a:pt x="3357" y="786"/>
                  </a:lnTo>
                  <a:lnTo>
                    <a:pt x="3356" y="748"/>
                  </a:lnTo>
                  <a:lnTo>
                    <a:pt x="3353" y="710"/>
                  </a:lnTo>
                  <a:lnTo>
                    <a:pt x="3349" y="673"/>
                  </a:lnTo>
                  <a:lnTo>
                    <a:pt x="3342" y="635"/>
                  </a:lnTo>
                  <a:lnTo>
                    <a:pt x="3335" y="598"/>
                  </a:lnTo>
                  <a:lnTo>
                    <a:pt x="3324" y="562"/>
                  </a:lnTo>
                  <a:lnTo>
                    <a:pt x="3313" y="526"/>
                  </a:lnTo>
                  <a:lnTo>
                    <a:pt x="3299" y="489"/>
                  </a:lnTo>
                  <a:lnTo>
                    <a:pt x="3284" y="455"/>
                  </a:lnTo>
                  <a:lnTo>
                    <a:pt x="3266" y="420"/>
                  </a:lnTo>
                  <a:lnTo>
                    <a:pt x="3247" y="385"/>
                  </a:lnTo>
                  <a:lnTo>
                    <a:pt x="3227" y="353"/>
                  </a:lnTo>
                  <a:lnTo>
                    <a:pt x="3205" y="321"/>
                  </a:lnTo>
                  <a:lnTo>
                    <a:pt x="3181" y="290"/>
                  </a:lnTo>
                  <a:lnTo>
                    <a:pt x="3155" y="258"/>
                  </a:lnTo>
                  <a:lnTo>
                    <a:pt x="3127" y="229"/>
                  </a:lnTo>
                  <a:lnTo>
                    <a:pt x="3097" y="201"/>
                  </a:lnTo>
                  <a:lnTo>
                    <a:pt x="3067" y="176"/>
                  </a:lnTo>
                  <a:lnTo>
                    <a:pt x="3036" y="151"/>
                  </a:lnTo>
                  <a:lnTo>
                    <a:pt x="3003" y="129"/>
                  </a:lnTo>
                  <a:lnTo>
                    <a:pt x="2970" y="108"/>
                  </a:lnTo>
                  <a:lnTo>
                    <a:pt x="2936" y="89"/>
                  </a:lnTo>
                  <a:lnTo>
                    <a:pt x="2902" y="72"/>
                  </a:lnTo>
                  <a:lnTo>
                    <a:pt x="2866" y="56"/>
                  </a:lnTo>
                  <a:lnTo>
                    <a:pt x="2830" y="43"/>
                  </a:lnTo>
                  <a:lnTo>
                    <a:pt x="2795" y="32"/>
                  </a:lnTo>
                  <a:lnTo>
                    <a:pt x="2758" y="22"/>
                  </a:lnTo>
                  <a:lnTo>
                    <a:pt x="2720" y="14"/>
                  </a:lnTo>
                  <a:lnTo>
                    <a:pt x="2683" y="7"/>
                  </a:lnTo>
                  <a:lnTo>
                    <a:pt x="2645" y="3"/>
                  </a:lnTo>
                  <a:lnTo>
                    <a:pt x="2608" y="0"/>
                  </a:lnTo>
                  <a:lnTo>
                    <a:pt x="2570" y="0"/>
                  </a:lnTo>
                  <a:lnTo>
                    <a:pt x="2532" y="0"/>
                  </a:lnTo>
                  <a:lnTo>
                    <a:pt x="2496" y="3"/>
                  </a:lnTo>
                  <a:lnTo>
                    <a:pt x="2458" y="7"/>
                  </a:lnTo>
                  <a:lnTo>
                    <a:pt x="2421" y="14"/>
                  </a:lnTo>
                  <a:lnTo>
                    <a:pt x="2383" y="22"/>
                  </a:lnTo>
                  <a:lnTo>
                    <a:pt x="2346" y="32"/>
                  </a:lnTo>
                  <a:lnTo>
                    <a:pt x="2310" y="43"/>
                  </a:lnTo>
                  <a:lnTo>
                    <a:pt x="2275" y="56"/>
                  </a:lnTo>
                  <a:lnTo>
                    <a:pt x="2239" y="72"/>
                  </a:lnTo>
                  <a:lnTo>
                    <a:pt x="2205" y="89"/>
                  </a:lnTo>
                  <a:lnTo>
                    <a:pt x="2171" y="108"/>
                  </a:lnTo>
                  <a:lnTo>
                    <a:pt x="2138" y="129"/>
                  </a:lnTo>
                  <a:lnTo>
                    <a:pt x="2105" y="151"/>
                  </a:lnTo>
                  <a:lnTo>
                    <a:pt x="2074" y="176"/>
                  </a:lnTo>
                  <a:lnTo>
                    <a:pt x="2044" y="201"/>
                  </a:lnTo>
                  <a:lnTo>
                    <a:pt x="2015" y="229"/>
                  </a:lnTo>
                  <a:lnTo>
                    <a:pt x="301" y="1950"/>
                  </a:lnTo>
                  <a:lnTo>
                    <a:pt x="284" y="1965"/>
                  </a:lnTo>
                  <a:lnTo>
                    <a:pt x="266" y="1980"/>
                  </a:lnTo>
                  <a:lnTo>
                    <a:pt x="248" y="1996"/>
                  </a:lnTo>
                  <a:lnTo>
                    <a:pt x="231" y="2013"/>
                  </a:lnTo>
                  <a:lnTo>
                    <a:pt x="203" y="2042"/>
                  </a:lnTo>
                  <a:lnTo>
                    <a:pt x="177" y="2072"/>
                  </a:lnTo>
                  <a:lnTo>
                    <a:pt x="153" y="2104"/>
                  </a:lnTo>
                  <a:lnTo>
                    <a:pt x="131" y="2135"/>
                  </a:lnTo>
                  <a:lnTo>
                    <a:pt x="110" y="2169"/>
                  </a:lnTo>
                  <a:lnTo>
                    <a:pt x="91" y="2203"/>
                  </a:lnTo>
                  <a:lnTo>
                    <a:pt x="74" y="2238"/>
                  </a:lnTo>
                  <a:lnTo>
                    <a:pt x="58" y="2273"/>
                  </a:lnTo>
                  <a:lnTo>
                    <a:pt x="45" y="2308"/>
                  </a:lnTo>
                  <a:lnTo>
                    <a:pt x="33" y="2345"/>
                  </a:lnTo>
                  <a:lnTo>
                    <a:pt x="23" y="2382"/>
                  </a:lnTo>
                  <a:lnTo>
                    <a:pt x="15" y="2419"/>
                  </a:lnTo>
                  <a:lnTo>
                    <a:pt x="9" y="2456"/>
                  </a:lnTo>
                  <a:lnTo>
                    <a:pt x="5" y="2493"/>
                  </a:lnTo>
                  <a:lnTo>
                    <a:pt x="1" y="2531"/>
                  </a:lnTo>
                  <a:lnTo>
                    <a:pt x="0" y="2569"/>
                  </a:lnTo>
                  <a:lnTo>
                    <a:pt x="1" y="2606"/>
                  </a:lnTo>
                  <a:lnTo>
                    <a:pt x="5" y="2644"/>
                  </a:lnTo>
                  <a:lnTo>
                    <a:pt x="9" y="2681"/>
                  </a:lnTo>
                  <a:lnTo>
                    <a:pt x="15" y="2719"/>
                  </a:lnTo>
                  <a:lnTo>
                    <a:pt x="23" y="2756"/>
                  </a:lnTo>
                  <a:lnTo>
                    <a:pt x="33" y="2792"/>
                  </a:lnTo>
                  <a:lnTo>
                    <a:pt x="45" y="2829"/>
                  </a:lnTo>
                  <a:lnTo>
                    <a:pt x="58" y="2865"/>
                  </a:lnTo>
                  <a:lnTo>
                    <a:pt x="74" y="2899"/>
                  </a:lnTo>
                  <a:lnTo>
                    <a:pt x="91" y="2934"/>
                  </a:lnTo>
                  <a:lnTo>
                    <a:pt x="110" y="2969"/>
                  </a:lnTo>
                  <a:lnTo>
                    <a:pt x="131" y="3001"/>
                  </a:lnTo>
                  <a:lnTo>
                    <a:pt x="153" y="3033"/>
                  </a:lnTo>
                  <a:lnTo>
                    <a:pt x="177" y="3065"/>
                  </a:lnTo>
                  <a:lnTo>
                    <a:pt x="203" y="3096"/>
                  </a:lnTo>
                  <a:lnTo>
                    <a:pt x="231" y="3125"/>
                  </a:lnTo>
                  <a:lnTo>
                    <a:pt x="1388" y="4281"/>
                  </a:lnTo>
                  <a:lnTo>
                    <a:pt x="1102" y="4567"/>
                  </a:lnTo>
                  <a:lnTo>
                    <a:pt x="1075" y="4597"/>
                  </a:lnTo>
                  <a:lnTo>
                    <a:pt x="1048" y="4627"/>
                  </a:lnTo>
                  <a:lnTo>
                    <a:pt x="1024" y="4658"/>
                  </a:lnTo>
                  <a:lnTo>
                    <a:pt x="1001" y="4691"/>
                  </a:lnTo>
                  <a:lnTo>
                    <a:pt x="981" y="4724"/>
                  </a:lnTo>
                  <a:lnTo>
                    <a:pt x="962" y="4758"/>
                  </a:lnTo>
                  <a:lnTo>
                    <a:pt x="945" y="4792"/>
                  </a:lnTo>
                  <a:lnTo>
                    <a:pt x="930" y="4828"/>
                  </a:lnTo>
                  <a:lnTo>
                    <a:pt x="916" y="4864"/>
                  </a:lnTo>
                  <a:lnTo>
                    <a:pt x="904" y="4899"/>
                  </a:lnTo>
                  <a:lnTo>
                    <a:pt x="894" y="4936"/>
                  </a:lnTo>
                  <a:lnTo>
                    <a:pt x="886" y="4973"/>
                  </a:lnTo>
                  <a:lnTo>
                    <a:pt x="879" y="5011"/>
                  </a:lnTo>
                  <a:lnTo>
                    <a:pt x="875" y="5048"/>
                  </a:lnTo>
                  <a:lnTo>
                    <a:pt x="873" y="5086"/>
                  </a:lnTo>
                  <a:lnTo>
                    <a:pt x="872" y="5123"/>
                  </a:lnTo>
                  <a:lnTo>
                    <a:pt x="873" y="5161"/>
                  </a:lnTo>
                  <a:lnTo>
                    <a:pt x="875" y="5198"/>
                  </a:lnTo>
                  <a:lnTo>
                    <a:pt x="880" y="5236"/>
                  </a:lnTo>
                  <a:lnTo>
                    <a:pt x="886" y="5273"/>
                  </a:lnTo>
                  <a:lnTo>
                    <a:pt x="894" y="5311"/>
                  </a:lnTo>
                  <a:lnTo>
                    <a:pt x="904" y="5347"/>
                  </a:lnTo>
                  <a:lnTo>
                    <a:pt x="916" y="5383"/>
                  </a:lnTo>
                  <a:lnTo>
                    <a:pt x="930" y="5419"/>
                  </a:lnTo>
                  <a:lnTo>
                    <a:pt x="945" y="5455"/>
                  </a:lnTo>
                  <a:lnTo>
                    <a:pt x="962" y="5489"/>
                  </a:lnTo>
                  <a:lnTo>
                    <a:pt x="981" y="5523"/>
                  </a:lnTo>
                  <a:lnTo>
                    <a:pt x="1002" y="5556"/>
                  </a:lnTo>
                  <a:lnTo>
                    <a:pt x="1024" y="5589"/>
                  </a:lnTo>
                  <a:lnTo>
                    <a:pt x="1049" y="5620"/>
                  </a:lnTo>
                  <a:lnTo>
                    <a:pt x="1075" y="5650"/>
                  </a:lnTo>
                  <a:lnTo>
                    <a:pt x="1102" y="5679"/>
                  </a:lnTo>
                  <a:lnTo>
                    <a:pt x="1131" y="5707"/>
                  </a:lnTo>
                  <a:lnTo>
                    <a:pt x="1162" y="5734"/>
                  </a:lnTo>
                  <a:lnTo>
                    <a:pt x="1193" y="5757"/>
                  </a:lnTo>
                  <a:lnTo>
                    <a:pt x="1225" y="5779"/>
                  </a:lnTo>
                  <a:lnTo>
                    <a:pt x="1259" y="5800"/>
                  </a:lnTo>
                  <a:lnTo>
                    <a:pt x="1292" y="5819"/>
                  </a:lnTo>
                  <a:lnTo>
                    <a:pt x="1327" y="5836"/>
                  </a:lnTo>
                  <a:lnTo>
                    <a:pt x="1362" y="5852"/>
                  </a:lnTo>
                  <a:lnTo>
                    <a:pt x="1398" y="5865"/>
                  </a:lnTo>
                  <a:lnTo>
                    <a:pt x="1434" y="5877"/>
                  </a:lnTo>
                  <a:lnTo>
                    <a:pt x="1471" y="5887"/>
                  </a:lnTo>
                  <a:lnTo>
                    <a:pt x="1507" y="5895"/>
                  </a:lnTo>
                  <a:lnTo>
                    <a:pt x="1545" y="5902"/>
                  </a:lnTo>
                  <a:lnTo>
                    <a:pt x="1582" y="5906"/>
                  </a:lnTo>
                  <a:lnTo>
                    <a:pt x="1620" y="5909"/>
                  </a:lnTo>
                  <a:lnTo>
                    <a:pt x="1658" y="5910"/>
                  </a:lnTo>
                  <a:lnTo>
                    <a:pt x="1696" y="5909"/>
                  </a:lnTo>
                  <a:lnTo>
                    <a:pt x="1734" y="5906"/>
                  </a:lnTo>
                  <a:lnTo>
                    <a:pt x="1771" y="5902"/>
                  </a:lnTo>
                  <a:lnTo>
                    <a:pt x="1809" y="5895"/>
                  </a:lnTo>
                  <a:lnTo>
                    <a:pt x="1845" y="5887"/>
                  </a:lnTo>
                  <a:lnTo>
                    <a:pt x="1882" y="5877"/>
                  </a:lnTo>
                  <a:lnTo>
                    <a:pt x="1918" y="5865"/>
                  </a:lnTo>
                  <a:lnTo>
                    <a:pt x="1954" y="5852"/>
                  </a:lnTo>
                  <a:lnTo>
                    <a:pt x="1989" y="5836"/>
                  </a:lnTo>
                  <a:lnTo>
                    <a:pt x="2024" y="5819"/>
                  </a:lnTo>
                  <a:lnTo>
                    <a:pt x="2057" y="5800"/>
                  </a:lnTo>
                  <a:lnTo>
                    <a:pt x="2091" y="5780"/>
                  </a:lnTo>
                  <a:lnTo>
                    <a:pt x="2123" y="5757"/>
                  </a:lnTo>
                  <a:lnTo>
                    <a:pt x="2154" y="5734"/>
                  </a:lnTo>
                  <a:lnTo>
                    <a:pt x="2184" y="5707"/>
                  </a:lnTo>
                  <a:lnTo>
                    <a:pt x="2215" y="5679"/>
                  </a:lnTo>
                  <a:lnTo>
                    <a:pt x="3998" y="3897"/>
                  </a:lnTo>
                  <a:lnTo>
                    <a:pt x="4026" y="3866"/>
                  </a:lnTo>
                  <a:lnTo>
                    <a:pt x="4052" y="3836"/>
                  </a:lnTo>
                  <a:lnTo>
                    <a:pt x="4076" y="3805"/>
                  </a:lnTo>
                  <a:lnTo>
                    <a:pt x="4099" y="3773"/>
                  </a:lnTo>
                  <a:lnTo>
                    <a:pt x="4119" y="3739"/>
                  </a:lnTo>
                  <a:lnTo>
                    <a:pt x="4138" y="3706"/>
                  </a:lnTo>
                  <a:lnTo>
                    <a:pt x="4156" y="3671"/>
                  </a:lnTo>
                  <a:lnTo>
                    <a:pt x="4170" y="3636"/>
                  </a:lnTo>
                  <a:lnTo>
                    <a:pt x="4185" y="3600"/>
                  </a:lnTo>
                  <a:lnTo>
                    <a:pt x="4196" y="3564"/>
                  </a:lnTo>
                  <a:lnTo>
                    <a:pt x="4206" y="3527"/>
                  </a:lnTo>
                  <a:lnTo>
                    <a:pt x="4214" y="3489"/>
                  </a:lnTo>
                  <a:lnTo>
                    <a:pt x="4220" y="3453"/>
                  </a:lnTo>
                  <a:lnTo>
                    <a:pt x="4225" y="3415"/>
                  </a:lnTo>
                  <a:lnTo>
                    <a:pt x="4227" y="3378"/>
                  </a:lnTo>
                  <a:lnTo>
                    <a:pt x="4228" y="3340"/>
                  </a:lnTo>
                  <a:lnTo>
                    <a:pt x="4227" y="3302"/>
                  </a:lnTo>
                  <a:lnTo>
                    <a:pt x="4225" y="3265"/>
                  </a:lnTo>
                  <a:lnTo>
                    <a:pt x="4220" y="3227"/>
                  </a:lnTo>
                  <a:lnTo>
                    <a:pt x="4214" y="3191"/>
                  </a:lnTo>
                  <a:lnTo>
                    <a:pt x="4206" y="3153"/>
                  </a:lnTo>
                  <a:lnTo>
                    <a:pt x="4196" y="3116"/>
                  </a:lnTo>
                  <a:lnTo>
                    <a:pt x="4185" y="3080"/>
                  </a:lnTo>
                  <a:lnTo>
                    <a:pt x="4170" y="3044"/>
                  </a:lnTo>
                  <a:lnTo>
                    <a:pt x="4156" y="3009"/>
                  </a:lnTo>
                  <a:lnTo>
                    <a:pt x="4138" y="2974"/>
                  </a:lnTo>
                  <a:lnTo>
                    <a:pt x="4119" y="2941"/>
                  </a:lnTo>
                  <a:lnTo>
                    <a:pt x="4099" y="2907"/>
                  </a:lnTo>
                  <a:lnTo>
                    <a:pt x="4076" y="2875"/>
                  </a:lnTo>
                  <a:lnTo>
                    <a:pt x="4052" y="2844"/>
                  </a:lnTo>
                  <a:lnTo>
                    <a:pt x="4026" y="2814"/>
                  </a:lnTo>
                  <a:lnTo>
                    <a:pt x="3998" y="2785"/>
                  </a:lnTo>
                  <a:close/>
                  <a:moveTo>
                    <a:pt x="2285" y="499"/>
                  </a:moveTo>
                  <a:lnTo>
                    <a:pt x="2285" y="499"/>
                  </a:lnTo>
                  <a:lnTo>
                    <a:pt x="2300" y="485"/>
                  </a:lnTo>
                  <a:lnTo>
                    <a:pt x="2316" y="471"/>
                  </a:lnTo>
                  <a:lnTo>
                    <a:pt x="2332" y="459"/>
                  </a:lnTo>
                  <a:lnTo>
                    <a:pt x="2348" y="448"/>
                  </a:lnTo>
                  <a:lnTo>
                    <a:pt x="2365" y="437"/>
                  </a:lnTo>
                  <a:lnTo>
                    <a:pt x="2383" y="428"/>
                  </a:lnTo>
                  <a:lnTo>
                    <a:pt x="2401" y="419"/>
                  </a:lnTo>
                  <a:lnTo>
                    <a:pt x="2419" y="411"/>
                  </a:lnTo>
                  <a:lnTo>
                    <a:pt x="2437" y="404"/>
                  </a:lnTo>
                  <a:lnTo>
                    <a:pt x="2456" y="398"/>
                  </a:lnTo>
                  <a:lnTo>
                    <a:pt x="2474" y="393"/>
                  </a:lnTo>
                  <a:lnTo>
                    <a:pt x="2493" y="389"/>
                  </a:lnTo>
                  <a:lnTo>
                    <a:pt x="2512" y="385"/>
                  </a:lnTo>
                  <a:lnTo>
                    <a:pt x="2531" y="383"/>
                  </a:lnTo>
                  <a:lnTo>
                    <a:pt x="2551" y="382"/>
                  </a:lnTo>
                  <a:lnTo>
                    <a:pt x="2570" y="381"/>
                  </a:lnTo>
                  <a:lnTo>
                    <a:pt x="2590" y="382"/>
                  </a:lnTo>
                  <a:lnTo>
                    <a:pt x="2609" y="383"/>
                  </a:lnTo>
                  <a:lnTo>
                    <a:pt x="2628" y="385"/>
                  </a:lnTo>
                  <a:lnTo>
                    <a:pt x="2647" y="389"/>
                  </a:lnTo>
                  <a:lnTo>
                    <a:pt x="2667" y="393"/>
                  </a:lnTo>
                  <a:lnTo>
                    <a:pt x="2685" y="398"/>
                  </a:lnTo>
                  <a:lnTo>
                    <a:pt x="2704" y="404"/>
                  </a:lnTo>
                  <a:lnTo>
                    <a:pt x="2722" y="411"/>
                  </a:lnTo>
                  <a:lnTo>
                    <a:pt x="2741" y="419"/>
                  </a:lnTo>
                  <a:lnTo>
                    <a:pt x="2759" y="428"/>
                  </a:lnTo>
                  <a:lnTo>
                    <a:pt x="2776" y="437"/>
                  </a:lnTo>
                  <a:lnTo>
                    <a:pt x="2792" y="448"/>
                  </a:lnTo>
                  <a:lnTo>
                    <a:pt x="2809" y="459"/>
                  </a:lnTo>
                  <a:lnTo>
                    <a:pt x="2826" y="471"/>
                  </a:lnTo>
                  <a:lnTo>
                    <a:pt x="2841" y="485"/>
                  </a:lnTo>
                  <a:lnTo>
                    <a:pt x="2856" y="499"/>
                  </a:lnTo>
                  <a:lnTo>
                    <a:pt x="2870" y="515"/>
                  </a:lnTo>
                  <a:lnTo>
                    <a:pt x="2884" y="530"/>
                  </a:lnTo>
                  <a:lnTo>
                    <a:pt x="2896" y="546"/>
                  </a:lnTo>
                  <a:lnTo>
                    <a:pt x="2908" y="563"/>
                  </a:lnTo>
                  <a:lnTo>
                    <a:pt x="2918" y="581"/>
                  </a:lnTo>
                  <a:lnTo>
                    <a:pt x="2928" y="597"/>
                  </a:lnTo>
                  <a:lnTo>
                    <a:pt x="2937" y="615"/>
                  </a:lnTo>
                  <a:lnTo>
                    <a:pt x="2945" y="633"/>
                  </a:lnTo>
                  <a:lnTo>
                    <a:pt x="2952" y="652"/>
                  </a:lnTo>
                  <a:lnTo>
                    <a:pt x="2959" y="670"/>
                  </a:lnTo>
                  <a:lnTo>
                    <a:pt x="2963" y="689"/>
                  </a:lnTo>
                  <a:lnTo>
                    <a:pt x="2968" y="708"/>
                  </a:lnTo>
                  <a:lnTo>
                    <a:pt x="2971" y="727"/>
                  </a:lnTo>
                  <a:lnTo>
                    <a:pt x="2973" y="747"/>
                  </a:lnTo>
                  <a:lnTo>
                    <a:pt x="2974" y="766"/>
                  </a:lnTo>
                  <a:lnTo>
                    <a:pt x="2974" y="786"/>
                  </a:lnTo>
                  <a:lnTo>
                    <a:pt x="2974" y="805"/>
                  </a:lnTo>
                  <a:lnTo>
                    <a:pt x="2973" y="824"/>
                  </a:lnTo>
                  <a:lnTo>
                    <a:pt x="2971" y="844"/>
                  </a:lnTo>
                  <a:lnTo>
                    <a:pt x="2968" y="863"/>
                  </a:lnTo>
                  <a:lnTo>
                    <a:pt x="2963" y="882"/>
                  </a:lnTo>
                  <a:lnTo>
                    <a:pt x="2959" y="901"/>
                  </a:lnTo>
                  <a:lnTo>
                    <a:pt x="2952" y="920"/>
                  </a:lnTo>
                  <a:lnTo>
                    <a:pt x="2945" y="938"/>
                  </a:lnTo>
                  <a:lnTo>
                    <a:pt x="2937" y="955"/>
                  </a:lnTo>
                  <a:lnTo>
                    <a:pt x="2928" y="973"/>
                  </a:lnTo>
                  <a:lnTo>
                    <a:pt x="2918" y="991"/>
                  </a:lnTo>
                  <a:lnTo>
                    <a:pt x="2908" y="1008"/>
                  </a:lnTo>
                  <a:lnTo>
                    <a:pt x="2896" y="1025"/>
                  </a:lnTo>
                  <a:lnTo>
                    <a:pt x="2884" y="1040"/>
                  </a:lnTo>
                  <a:lnTo>
                    <a:pt x="2870" y="1056"/>
                  </a:lnTo>
                  <a:lnTo>
                    <a:pt x="2856" y="1071"/>
                  </a:lnTo>
                  <a:lnTo>
                    <a:pt x="2743" y="1184"/>
                  </a:lnTo>
                  <a:lnTo>
                    <a:pt x="1550" y="2377"/>
                  </a:lnTo>
                  <a:lnTo>
                    <a:pt x="1543" y="2353"/>
                  </a:lnTo>
                  <a:lnTo>
                    <a:pt x="1535" y="2327"/>
                  </a:lnTo>
                  <a:lnTo>
                    <a:pt x="1527" y="2303"/>
                  </a:lnTo>
                  <a:lnTo>
                    <a:pt x="1518" y="2278"/>
                  </a:lnTo>
                  <a:lnTo>
                    <a:pt x="1508" y="2255"/>
                  </a:lnTo>
                  <a:lnTo>
                    <a:pt x="1497" y="2230"/>
                  </a:lnTo>
                  <a:lnTo>
                    <a:pt x="1485" y="2207"/>
                  </a:lnTo>
                  <a:lnTo>
                    <a:pt x="1473" y="2183"/>
                  </a:lnTo>
                  <a:lnTo>
                    <a:pt x="1459" y="2161"/>
                  </a:lnTo>
                  <a:lnTo>
                    <a:pt x="1446" y="2139"/>
                  </a:lnTo>
                  <a:lnTo>
                    <a:pt x="1430" y="2116"/>
                  </a:lnTo>
                  <a:lnTo>
                    <a:pt x="1415" y="2094"/>
                  </a:lnTo>
                  <a:lnTo>
                    <a:pt x="1398" y="2073"/>
                  </a:lnTo>
                  <a:lnTo>
                    <a:pt x="1380" y="2053"/>
                  </a:lnTo>
                  <a:lnTo>
                    <a:pt x="1362" y="2033"/>
                  </a:lnTo>
                  <a:lnTo>
                    <a:pt x="1343" y="2013"/>
                  </a:lnTo>
                  <a:lnTo>
                    <a:pt x="1323" y="1994"/>
                  </a:lnTo>
                  <a:lnTo>
                    <a:pt x="1303" y="1976"/>
                  </a:lnTo>
                  <a:lnTo>
                    <a:pt x="1283" y="1958"/>
                  </a:lnTo>
                  <a:lnTo>
                    <a:pt x="1262" y="1941"/>
                  </a:lnTo>
                  <a:lnTo>
                    <a:pt x="1241" y="1926"/>
                  </a:lnTo>
                  <a:lnTo>
                    <a:pt x="1218" y="1911"/>
                  </a:lnTo>
                  <a:lnTo>
                    <a:pt x="1196" y="1897"/>
                  </a:lnTo>
                  <a:lnTo>
                    <a:pt x="1174" y="1883"/>
                  </a:lnTo>
                  <a:lnTo>
                    <a:pt x="1151" y="1871"/>
                  </a:lnTo>
                  <a:lnTo>
                    <a:pt x="1128" y="1860"/>
                  </a:lnTo>
                  <a:lnTo>
                    <a:pt x="1105" y="1849"/>
                  </a:lnTo>
                  <a:lnTo>
                    <a:pt x="1080" y="1839"/>
                  </a:lnTo>
                  <a:lnTo>
                    <a:pt x="1057" y="1830"/>
                  </a:lnTo>
                  <a:lnTo>
                    <a:pt x="1032" y="1821"/>
                  </a:lnTo>
                  <a:lnTo>
                    <a:pt x="1008" y="1814"/>
                  </a:lnTo>
                  <a:lnTo>
                    <a:pt x="983" y="1808"/>
                  </a:lnTo>
                  <a:lnTo>
                    <a:pt x="2285" y="499"/>
                  </a:lnTo>
                  <a:close/>
                  <a:moveTo>
                    <a:pt x="1943" y="5409"/>
                  </a:moveTo>
                  <a:lnTo>
                    <a:pt x="1943" y="5409"/>
                  </a:lnTo>
                  <a:lnTo>
                    <a:pt x="1929" y="5423"/>
                  </a:lnTo>
                  <a:lnTo>
                    <a:pt x="1913" y="5437"/>
                  </a:lnTo>
                  <a:lnTo>
                    <a:pt x="1897" y="5449"/>
                  </a:lnTo>
                  <a:lnTo>
                    <a:pt x="1881" y="5461"/>
                  </a:lnTo>
                  <a:lnTo>
                    <a:pt x="1863" y="5471"/>
                  </a:lnTo>
                  <a:lnTo>
                    <a:pt x="1846" y="5481"/>
                  </a:lnTo>
                  <a:lnTo>
                    <a:pt x="1829" y="5490"/>
                  </a:lnTo>
                  <a:lnTo>
                    <a:pt x="1811" y="5498"/>
                  </a:lnTo>
                  <a:lnTo>
                    <a:pt x="1792" y="5505"/>
                  </a:lnTo>
                  <a:lnTo>
                    <a:pt x="1773" y="5510"/>
                  </a:lnTo>
                  <a:lnTo>
                    <a:pt x="1754" y="5516"/>
                  </a:lnTo>
                  <a:lnTo>
                    <a:pt x="1735" y="5521"/>
                  </a:lnTo>
                  <a:lnTo>
                    <a:pt x="1716" y="5523"/>
                  </a:lnTo>
                  <a:lnTo>
                    <a:pt x="1697" y="5526"/>
                  </a:lnTo>
                  <a:lnTo>
                    <a:pt x="1677" y="5527"/>
                  </a:lnTo>
                  <a:lnTo>
                    <a:pt x="1658" y="5527"/>
                  </a:lnTo>
                  <a:lnTo>
                    <a:pt x="1638" y="5527"/>
                  </a:lnTo>
                  <a:lnTo>
                    <a:pt x="1619" y="5526"/>
                  </a:lnTo>
                  <a:lnTo>
                    <a:pt x="1600" y="5523"/>
                  </a:lnTo>
                  <a:lnTo>
                    <a:pt x="1581" y="5521"/>
                  </a:lnTo>
                  <a:lnTo>
                    <a:pt x="1562" y="5516"/>
                  </a:lnTo>
                  <a:lnTo>
                    <a:pt x="1543" y="5510"/>
                  </a:lnTo>
                  <a:lnTo>
                    <a:pt x="1524" y="5505"/>
                  </a:lnTo>
                  <a:lnTo>
                    <a:pt x="1506" y="5498"/>
                  </a:lnTo>
                  <a:lnTo>
                    <a:pt x="1488" y="5490"/>
                  </a:lnTo>
                  <a:lnTo>
                    <a:pt x="1471" y="5481"/>
                  </a:lnTo>
                  <a:lnTo>
                    <a:pt x="1453" y="5471"/>
                  </a:lnTo>
                  <a:lnTo>
                    <a:pt x="1436" y="5461"/>
                  </a:lnTo>
                  <a:lnTo>
                    <a:pt x="1419" y="5449"/>
                  </a:lnTo>
                  <a:lnTo>
                    <a:pt x="1404" y="5437"/>
                  </a:lnTo>
                  <a:lnTo>
                    <a:pt x="1388" y="5423"/>
                  </a:lnTo>
                  <a:lnTo>
                    <a:pt x="1372" y="5409"/>
                  </a:lnTo>
                  <a:lnTo>
                    <a:pt x="1358" y="5394"/>
                  </a:lnTo>
                  <a:lnTo>
                    <a:pt x="1344" y="5378"/>
                  </a:lnTo>
                  <a:lnTo>
                    <a:pt x="1332" y="5362"/>
                  </a:lnTo>
                  <a:lnTo>
                    <a:pt x="1320" y="5345"/>
                  </a:lnTo>
                  <a:lnTo>
                    <a:pt x="1310" y="5329"/>
                  </a:lnTo>
                  <a:lnTo>
                    <a:pt x="1300" y="5311"/>
                  </a:lnTo>
                  <a:lnTo>
                    <a:pt x="1291" y="5293"/>
                  </a:lnTo>
                  <a:lnTo>
                    <a:pt x="1283" y="5275"/>
                  </a:lnTo>
                  <a:lnTo>
                    <a:pt x="1276" y="5257"/>
                  </a:lnTo>
                  <a:lnTo>
                    <a:pt x="1271" y="5238"/>
                  </a:lnTo>
                  <a:lnTo>
                    <a:pt x="1265" y="5219"/>
                  </a:lnTo>
                  <a:lnTo>
                    <a:pt x="1262" y="5200"/>
                  </a:lnTo>
                  <a:lnTo>
                    <a:pt x="1259" y="5181"/>
                  </a:lnTo>
                  <a:lnTo>
                    <a:pt x="1256" y="5162"/>
                  </a:lnTo>
                  <a:lnTo>
                    <a:pt x="1254" y="5142"/>
                  </a:lnTo>
                  <a:lnTo>
                    <a:pt x="1254" y="5123"/>
                  </a:lnTo>
                  <a:lnTo>
                    <a:pt x="1254" y="5103"/>
                  </a:lnTo>
                  <a:lnTo>
                    <a:pt x="1256" y="5084"/>
                  </a:lnTo>
                  <a:lnTo>
                    <a:pt x="1259" y="5065"/>
                  </a:lnTo>
                  <a:lnTo>
                    <a:pt x="1262" y="5045"/>
                  </a:lnTo>
                  <a:lnTo>
                    <a:pt x="1265" y="5026"/>
                  </a:lnTo>
                  <a:lnTo>
                    <a:pt x="1271" y="5009"/>
                  </a:lnTo>
                  <a:lnTo>
                    <a:pt x="1276" y="4990"/>
                  </a:lnTo>
                  <a:lnTo>
                    <a:pt x="1283" y="4971"/>
                  </a:lnTo>
                  <a:lnTo>
                    <a:pt x="1291" y="4953"/>
                  </a:lnTo>
                  <a:lnTo>
                    <a:pt x="1300" y="4935"/>
                  </a:lnTo>
                  <a:lnTo>
                    <a:pt x="1310" y="4918"/>
                  </a:lnTo>
                  <a:lnTo>
                    <a:pt x="1320" y="4902"/>
                  </a:lnTo>
                  <a:lnTo>
                    <a:pt x="1332" y="4885"/>
                  </a:lnTo>
                  <a:lnTo>
                    <a:pt x="1344" y="4868"/>
                  </a:lnTo>
                  <a:lnTo>
                    <a:pt x="1358" y="4852"/>
                  </a:lnTo>
                  <a:lnTo>
                    <a:pt x="1372" y="4838"/>
                  </a:lnTo>
                  <a:lnTo>
                    <a:pt x="1658" y="4551"/>
                  </a:lnTo>
                  <a:lnTo>
                    <a:pt x="1762" y="4655"/>
                  </a:lnTo>
                  <a:lnTo>
                    <a:pt x="1945" y="4838"/>
                  </a:lnTo>
                  <a:lnTo>
                    <a:pt x="1958" y="4852"/>
                  </a:lnTo>
                  <a:lnTo>
                    <a:pt x="1972" y="4868"/>
                  </a:lnTo>
                  <a:lnTo>
                    <a:pt x="1985" y="4885"/>
                  </a:lnTo>
                  <a:lnTo>
                    <a:pt x="1996" y="4902"/>
                  </a:lnTo>
                  <a:lnTo>
                    <a:pt x="2007" y="4918"/>
                  </a:lnTo>
                  <a:lnTo>
                    <a:pt x="2016" y="4935"/>
                  </a:lnTo>
                  <a:lnTo>
                    <a:pt x="2025" y="4953"/>
                  </a:lnTo>
                  <a:lnTo>
                    <a:pt x="2033" y="4972"/>
                  </a:lnTo>
                  <a:lnTo>
                    <a:pt x="2039" y="4990"/>
                  </a:lnTo>
                  <a:lnTo>
                    <a:pt x="2046" y="5009"/>
                  </a:lnTo>
                  <a:lnTo>
                    <a:pt x="2051" y="5026"/>
                  </a:lnTo>
                  <a:lnTo>
                    <a:pt x="2055" y="5046"/>
                  </a:lnTo>
                  <a:lnTo>
                    <a:pt x="2058" y="5065"/>
                  </a:lnTo>
                  <a:lnTo>
                    <a:pt x="2061" y="5084"/>
                  </a:lnTo>
                  <a:lnTo>
                    <a:pt x="2062" y="5103"/>
                  </a:lnTo>
                  <a:lnTo>
                    <a:pt x="2063" y="5123"/>
                  </a:lnTo>
                  <a:lnTo>
                    <a:pt x="2062" y="5142"/>
                  </a:lnTo>
                  <a:lnTo>
                    <a:pt x="2061" y="5162"/>
                  </a:lnTo>
                  <a:lnTo>
                    <a:pt x="2058" y="5181"/>
                  </a:lnTo>
                  <a:lnTo>
                    <a:pt x="2055" y="5200"/>
                  </a:lnTo>
                  <a:lnTo>
                    <a:pt x="2051" y="5219"/>
                  </a:lnTo>
                  <a:lnTo>
                    <a:pt x="2046" y="5238"/>
                  </a:lnTo>
                  <a:lnTo>
                    <a:pt x="2039" y="5257"/>
                  </a:lnTo>
                  <a:lnTo>
                    <a:pt x="2033" y="5275"/>
                  </a:lnTo>
                  <a:lnTo>
                    <a:pt x="2025" y="5293"/>
                  </a:lnTo>
                  <a:lnTo>
                    <a:pt x="2016" y="5311"/>
                  </a:lnTo>
                  <a:lnTo>
                    <a:pt x="2007" y="5329"/>
                  </a:lnTo>
                  <a:lnTo>
                    <a:pt x="1996" y="5345"/>
                  </a:lnTo>
                  <a:lnTo>
                    <a:pt x="1985" y="5362"/>
                  </a:lnTo>
                  <a:lnTo>
                    <a:pt x="1971" y="5378"/>
                  </a:lnTo>
                  <a:lnTo>
                    <a:pt x="1958" y="5393"/>
                  </a:lnTo>
                  <a:lnTo>
                    <a:pt x="1943" y="5409"/>
                  </a:lnTo>
                  <a:close/>
                  <a:moveTo>
                    <a:pt x="3727" y="3626"/>
                  </a:moveTo>
                  <a:lnTo>
                    <a:pt x="2420" y="4933"/>
                  </a:lnTo>
                  <a:lnTo>
                    <a:pt x="2414" y="4908"/>
                  </a:lnTo>
                  <a:lnTo>
                    <a:pt x="2406" y="4883"/>
                  </a:lnTo>
                  <a:lnTo>
                    <a:pt x="2397" y="4858"/>
                  </a:lnTo>
                  <a:lnTo>
                    <a:pt x="2389" y="4833"/>
                  </a:lnTo>
                  <a:lnTo>
                    <a:pt x="2379" y="4810"/>
                  </a:lnTo>
                  <a:lnTo>
                    <a:pt x="2368" y="4786"/>
                  </a:lnTo>
                  <a:lnTo>
                    <a:pt x="2356" y="4762"/>
                  </a:lnTo>
                  <a:lnTo>
                    <a:pt x="2344" y="4739"/>
                  </a:lnTo>
                  <a:lnTo>
                    <a:pt x="2331" y="4716"/>
                  </a:lnTo>
                  <a:lnTo>
                    <a:pt x="2316" y="4693"/>
                  </a:lnTo>
                  <a:lnTo>
                    <a:pt x="2302" y="4672"/>
                  </a:lnTo>
                  <a:lnTo>
                    <a:pt x="2286" y="4649"/>
                  </a:lnTo>
                  <a:lnTo>
                    <a:pt x="2269" y="4628"/>
                  </a:lnTo>
                  <a:lnTo>
                    <a:pt x="2251" y="4607"/>
                  </a:lnTo>
                  <a:lnTo>
                    <a:pt x="2234" y="4587"/>
                  </a:lnTo>
                  <a:lnTo>
                    <a:pt x="2215" y="4567"/>
                  </a:lnTo>
                  <a:lnTo>
                    <a:pt x="2032" y="4385"/>
                  </a:lnTo>
                  <a:lnTo>
                    <a:pt x="501" y="2855"/>
                  </a:lnTo>
                  <a:lnTo>
                    <a:pt x="487" y="2839"/>
                  </a:lnTo>
                  <a:lnTo>
                    <a:pt x="473" y="2824"/>
                  </a:lnTo>
                  <a:lnTo>
                    <a:pt x="461" y="2807"/>
                  </a:lnTo>
                  <a:lnTo>
                    <a:pt x="449" y="2791"/>
                  </a:lnTo>
                  <a:lnTo>
                    <a:pt x="439" y="2773"/>
                  </a:lnTo>
                  <a:lnTo>
                    <a:pt x="429" y="2757"/>
                  </a:lnTo>
                  <a:lnTo>
                    <a:pt x="420" y="2739"/>
                  </a:lnTo>
                  <a:lnTo>
                    <a:pt x="412" y="2721"/>
                  </a:lnTo>
                  <a:lnTo>
                    <a:pt x="405" y="2702"/>
                  </a:lnTo>
                  <a:lnTo>
                    <a:pt x="400" y="2684"/>
                  </a:lnTo>
                  <a:lnTo>
                    <a:pt x="394" y="2665"/>
                  </a:lnTo>
                  <a:lnTo>
                    <a:pt x="391" y="2646"/>
                  </a:lnTo>
                  <a:lnTo>
                    <a:pt x="387" y="2627"/>
                  </a:lnTo>
                  <a:lnTo>
                    <a:pt x="385" y="2607"/>
                  </a:lnTo>
                  <a:lnTo>
                    <a:pt x="383" y="2588"/>
                  </a:lnTo>
                  <a:lnTo>
                    <a:pt x="383" y="2569"/>
                  </a:lnTo>
                  <a:lnTo>
                    <a:pt x="383" y="2549"/>
                  </a:lnTo>
                  <a:lnTo>
                    <a:pt x="385" y="2530"/>
                  </a:lnTo>
                  <a:lnTo>
                    <a:pt x="387" y="2510"/>
                  </a:lnTo>
                  <a:lnTo>
                    <a:pt x="391" y="2491"/>
                  </a:lnTo>
                  <a:lnTo>
                    <a:pt x="394" y="2472"/>
                  </a:lnTo>
                  <a:lnTo>
                    <a:pt x="400" y="2453"/>
                  </a:lnTo>
                  <a:lnTo>
                    <a:pt x="405" y="2434"/>
                  </a:lnTo>
                  <a:lnTo>
                    <a:pt x="412" y="2416"/>
                  </a:lnTo>
                  <a:lnTo>
                    <a:pt x="420" y="2399"/>
                  </a:lnTo>
                  <a:lnTo>
                    <a:pt x="429" y="2381"/>
                  </a:lnTo>
                  <a:lnTo>
                    <a:pt x="439" y="2363"/>
                  </a:lnTo>
                  <a:lnTo>
                    <a:pt x="449" y="2346"/>
                  </a:lnTo>
                  <a:lnTo>
                    <a:pt x="461" y="2329"/>
                  </a:lnTo>
                  <a:lnTo>
                    <a:pt x="473" y="2314"/>
                  </a:lnTo>
                  <a:lnTo>
                    <a:pt x="487" y="2298"/>
                  </a:lnTo>
                  <a:lnTo>
                    <a:pt x="501" y="2283"/>
                  </a:lnTo>
                  <a:lnTo>
                    <a:pt x="517" y="2268"/>
                  </a:lnTo>
                  <a:lnTo>
                    <a:pt x="532" y="2255"/>
                  </a:lnTo>
                  <a:lnTo>
                    <a:pt x="548" y="2242"/>
                  </a:lnTo>
                  <a:lnTo>
                    <a:pt x="565" y="2231"/>
                  </a:lnTo>
                  <a:lnTo>
                    <a:pt x="581" y="2220"/>
                  </a:lnTo>
                  <a:lnTo>
                    <a:pt x="599" y="2210"/>
                  </a:lnTo>
                  <a:lnTo>
                    <a:pt x="617" y="2202"/>
                  </a:lnTo>
                  <a:lnTo>
                    <a:pt x="635" y="2195"/>
                  </a:lnTo>
                  <a:lnTo>
                    <a:pt x="653" y="2187"/>
                  </a:lnTo>
                  <a:lnTo>
                    <a:pt x="672" y="2181"/>
                  </a:lnTo>
                  <a:lnTo>
                    <a:pt x="691" y="2176"/>
                  </a:lnTo>
                  <a:lnTo>
                    <a:pt x="710" y="2172"/>
                  </a:lnTo>
                  <a:lnTo>
                    <a:pt x="729" y="2169"/>
                  </a:lnTo>
                  <a:lnTo>
                    <a:pt x="748" y="2167"/>
                  </a:lnTo>
                  <a:lnTo>
                    <a:pt x="768" y="2164"/>
                  </a:lnTo>
                  <a:lnTo>
                    <a:pt x="787" y="2164"/>
                  </a:lnTo>
                  <a:lnTo>
                    <a:pt x="807" y="2164"/>
                  </a:lnTo>
                  <a:lnTo>
                    <a:pt x="826" y="2167"/>
                  </a:lnTo>
                  <a:lnTo>
                    <a:pt x="845" y="2169"/>
                  </a:lnTo>
                  <a:lnTo>
                    <a:pt x="865" y="2172"/>
                  </a:lnTo>
                  <a:lnTo>
                    <a:pt x="884" y="2176"/>
                  </a:lnTo>
                  <a:lnTo>
                    <a:pt x="903" y="2181"/>
                  </a:lnTo>
                  <a:lnTo>
                    <a:pt x="921" y="2187"/>
                  </a:lnTo>
                  <a:lnTo>
                    <a:pt x="940" y="2193"/>
                  </a:lnTo>
                  <a:lnTo>
                    <a:pt x="957" y="2202"/>
                  </a:lnTo>
                  <a:lnTo>
                    <a:pt x="975" y="2210"/>
                  </a:lnTo>
                  <a:lnTo>
                    <a:pt x="992" y="2220"/>
                  </a:lnTo>
                  <a:lnTo>
                    <a:pt x="1010" y="2231"/>
                  </a:lnTo>
                  <a:lnTo>
                    <a:pt x="1025" y="2242"/>
                  </a:lnTo>
                  <a:lnTo>
                    <a:pt x="1042" y="2255"/>
                  </a:lnTo>
                  <a:lnTo>
                    <a:pt x="1058" y="2268"/>
                  </a:lnTo>
                  <a:lnTo>
                    <a:pt x="1073" y="2283"/>
                  </a:lnTo>
                  <a:lnTo>
                    <a:pt x="1087" y="2298"/>
                  </a:lnTo>
                  <a:lnTo>
                    <a:pt x="1100" y="2314"/>
                  </a:lnTo>
                  <a:lnTo>
                    <a:pt x="1114" y="2329"/>
                  </a:lnTo>
                  <a:lnTo>
                    <a:pt x="1125" y="2346"/>
                  </a:lnTo>
                  <a:lnTo>
                    <a:pt x="1136" y="2363"/>
                  </a:lnTo>
                  <a:lnTo>
                    <a:pt x="1145" y="2381"/>
                  </a:lnTo>
                  <a:lnTo>
                    <a:pt x="1154" y="2399"/>
                  </a:lnTo>
                  <a:lnTo>
                    <a:pt x="1162" y="2416"/>
                  </a:lnTo>
                  <a:lnTo>
                    <a:pt x="1168" y="2434"/>
                  </a:lnTo>
                  <a:lnTo>
                    <a:pt x="1175" y="2453"/>
                  </a:lnTo>
                  <a:lnTo>
                    <a:pt x="1179" y="2472"/>
                  </a:lnTo>
                  <a:lnTo>
                    <a:pt x="1184" y="2491"/>
                  </a:lnTo>
                  <a:lnTo>
                    <a:pt x="1187" y="2510"/>
                  </a:lnTo>
                  <a:lnTo>
                    <a:pt x="1189" y="2530"/>
                  </a:lnTo>
                  <a:lnTo>
                    <a:pt x="1191" y="2549"/>
                  </a:lnTo>
                  <a:lnTo>
                    <a:pt x="1192" y="2569"/>
                  </a:lnTo>
                  <a:lnTo>
                    <a:pt x="1191" y="2588"/>
                  </a:lnTo>
                  <a:lnTo>
                    <a:pt x="1189" y="2607"/>
                  </a:lnTo>
                  <a:lnTo>
                    <a:pt x="1187" y="2627"/>
                  </a:lnTo>
                  <a:lnTo>
                    <a:pt x="1184" y="2646"/>
                  </a:lnTo>
                  <a:lnTo>
                    <a:pt x="1179" y="2665"/>
                  </a:lnTo>
                  <a:lnTo>
                    <a:pt x="1175" y="2684"/>
                  </a:lnTo>
                  <a:lnTo>
                    <a:pt x="1168" y="2702"/>
                  </a:lnTo>
                  <a:lnTo>
                    <a:pt x="1162" y="2721"/>
                  </a:lnTo>
                  <a:lnTo>
                    <a:pt x="1154" y="2739"/>
                  </a:lnTo>
                  <a:lnTo>
                    <a:pt x="1145" y="2757"/>
                  </a:lnTo>
                  <a:lnTo>
                    <a:pt x="1136" y="2773"/>
                  </a:lnTo>
                  <a:lnTo>
                    <a:pt x="1125" y="2791"/>
                  </a:lnTo>
                  <a:lnTo>
                    <a:pt x="1114" y="2808"/>
                  </a:lnTo>
                  <a:lnTo>
                    <a:pt x="1100" y="2824"/>
                  </a:lnTo>
                  <a:lnTo>
                    <a:pt x="1087" y="2839"/>
                  </a:lnTo>
                  <a:lnTo>
                    <a:pt x="1073" y="2855"/>
                  </a:lnTo>
                  <a:lnTo>
                    <a:pt x="1343" y="3125"/>
                  </a:lnTo>
                  <a:lnTo>
                    <a:pt x="2570" y="1898"/>
                  </a:lnTo>
                  <a:lnTo>
                    <a:pt x="3545" y="2872"/>
                  </a:lnTo>
                  <a:lnTo>
                    <a:pt x="3727" y="3054"/>
                  </a:lnTo>
                  <a:lnTo>
                    <a:pt x="3742" y="3069"/>
                  </a:lnTo>
                  <a:lnTo>
                    <a:pt x="3755" y="3086"/>
                  </a:lnTo>
                  <a:lnTo>
                    <a:pt x="3768" y="3101"/>
                  </a:lnTo>
                  <a:lnTo>
                    <a:pt x="3780" y="3118"/>
                  </a:lnTo>
                  <a:lnTo>
                    <a:pt x="3790" y="3135"/>
                  </a:lnTo>
                  <a:lnTo>
                    <a:pt x="3800" y="3153"/>
                  </a:lnTo>
                  <a:lnTo>
                    <a:pt x="3809" y="3169"/>
                  </a:lnTo>
                  <a:lnTo>
                    <a:pt x="3816" y="3188"/>
                  </a:lnTo>
                  <a:lnTo>
                    <a:pt x="3823" y="3206"/>
                  </a:lnTo>
                  <a:lnTo>
                    <a:pt x="3830" y="3225"/>
                  </a:lnTo>
                  <a:lnTo>
                    <a:pt x="3834" y="3244"/>
                  </a:lnTo>
                  <a:lnTo>
                    <a:pt x="3839" y="3263"/>
                  </a:lnTo>
                  <a:lnTo>
                    <a:pt x="3842" y="3282"/>
                  </a:lnTo>
                  <a:lnTo>
                    <a:pt x="3844" y="3301"/>
                  </a:lnTo>
                  <a:lnTo>
                    <a:pt x="3845" y="3321"/>
                  </a:lnTo>
                  <a:lnTo>
                    <a:pt x="3845" y="3340"/>
                  </a:lnTo>
                  <a:lnTo>
                    <a:pt x="3845" y="3359"/>
                  </a:lnTo>
                  <a:lnTo>
                    <a:pt x="3844" y="3379"/>
                  </a:lnTo>
                  <a:lnTo>
                    <a:pt x="3842" y="3398"/>
                  </a:lnTo>
                  <a:lnTo>
                    <a:pt x="3839" y="3417"/>
                  </a:lnTo>
                  <a:lnTo>
                    <a:pt x="3834" y="3436"/>
                  </a:lnTo>
                  <a:lnTo>
                    <a:pt x="3830" y="3455"/>
                  </a:lnTo>
                  <a:lnTo>
                    <a:pt x="3823" y="3474"/>
                  </a:lnTo>
                  <a:lnTo>
                    <a:pt x="3816" y="3492"/>
                  </a:lnTo>
                  <a:lnTo>
                    <a:pt x="3809" y="3511"/>
                  </a:lnTo>
                  <a:lnTo>
                    <a:pt x="3800" y="3528"/>
                  </a:lnTo>
                  <a:lnTo>
                    <a:pt x="3790" y="3545"/>
                  </a:lnTo>
                  <a:lnTo>
                    <a:pt x="3780" y="3562"/>
                  </a:lnTo>
                  <a:lnTo>
                    <a:pt x="3768" y="3579"/>
                  </a:lnTo>
                  <a:lnTo>
                    <a:pt x="3755" y="3595"/>
                  </a:lnTo>
                  <a:lnTo>
                    <a:pt x="3742" y="3611"/>
                  </a:lnTo>
                  <a:lnTo>
                    <a:pt x="3727" y="3626"/>
                  </a:lnTo>
                  <a:close/>
                  <a:moveTo>
                    <a:pt x="2480" y="2235"/>
                  </a:moveTo>
                  <a:lnTo>
                    <a:pt x="1460" y="3254"/>
                  </a:lnTo>
                  <a:lnTo>
                    <a:pt x="1730" y="3524"/>
                  </a:lnTo>
                  <a:lnTo>
                    <a:pt x="2750" y="2505"/>
                  </a:lnTo>
                  <a:lnTo>
                    <a:pt x="2480" y="2235"/>
                  </a:lnTo>
                  <a:close/>
                  <a:moveTo>
                    <a:pt x="2887" y="2643"/>
                  </a:moveTo>
                  <a:lnTo>
                    <a:pt x="1868" y="3662"/>
                  </a:lnTo>
                  <a:lnTo>
                    <a:pt x="2139" y="3932"/>
                  </a:lnTo>
                  <a:lnTo>
                    <a:pt x="3157" y="2913"/>
                  </a:lnTo>
                  <a:lnTo>
                    <a:pt x="2887" y="2643"/>
                  </a:lnTo>
                  <a:close/>
                  <a:moveTo>
                    <a:pt x="2276" y="4069"/>
                  </a:moveTo>
                  <a:lnTo>
                    <a:pt x="2546" y="4340"/>
                  </a:lnTo>
                  <a:lnTo>
                    <a:pt x="3565" y="3321"/>
                  </a:lnTo>
                  <a:lnTo>
                    <a:pt x="3295" y="3050"/>
                  </a:lnTo>
                  <a:lnTo>
                    <a:pt x="2276" y="40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110754" tIns="55377" rIns="110754" bIns="55377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3" name="椭圆 162"/>
          <p:cNvSpPr/>
          <p:nvPr/>
        </p:nvSpPr>
        <p:spPr>
          <a:xfrm>
            <a:off x="1825235" y="2404877"/>
            <a:ext cx="1932776" cy="19327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2097615" y="2932028"/>
            <a:ext cx="1734789" cy="7845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 lIns="121730" tIns="60865" rIns="121730" bIns="60865">
            <a:spAutoFit/>
          </a:bodyPr>
          <a:lstStyle/>
          <a:p>
            <a:pPr defTabSz="1243451"/>
            <a:r>
              <a:rPr lang="zh-CN" altLang="en-US" sz="4299" b="1" dirty="0">
                <a:solidFill>
                  <a:srgbClr val="9A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 容</a:t>
            </a:r>
            <a:endParaRPr lang="zh-CN" altLang="en-US" sz="429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5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11578">
            <a:off x="-2277521" y="2696816"/>
            <a:ext cx="4612838" cy="3759060"/>
          </a:xfrm>
          <a:prstGeom prst="rect">
            <a:avLst/>
          </a:prstGeom>
        </p:spPr>
      </p:pic>
      <p:cxnSp>
        <p:nvCxnSpPr>
          <p:cNvPr id="52" name="直接连接符 51"/>
          <p:cNvCxnSpPr/>
          <p:nvPr/>
        </p:nvCxnSpPr>
        <p:spPr>
          <a:xfrm>
            <a:off x="-13700" y="6237877"/>
            <a:ext cx="11646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998905" y="636684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算法描述和评价</a:t>
            </a:r>
          </a:p>
        </p:txBody>
      </p:sp>
    </p:spTree>
    <p:extLst>
      <p:ext uri="{BB962C8B-B14F-4D97-AF65-F5344CB8AC3E}">
        <p14:creationId xmlns:p14="http://schemas.microsoft.com/office/powerpoint/2010/main" val="365946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9107"/>
    </mc:Choice>
    <mc:Fallback xmlns="">
      <p:transition advTm="1910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32040" y="41494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补充：不同函数的复杂度对比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410" y="1171237"/>
            <a:ext cx="8889020" cy="42446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728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32040" y="41494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补充：不同函数的复杂度对比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8288" y="697627"/>
            <a:ext cx="7709880" cy="57606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601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1823423" y="1228556"/>
            <a:ext cx="8893656" cy="380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+mn-lt"/>
                <a:ea typeface="楷体" pitchFamily="49" charset="-122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anose="05000000000000000000" pitchFamily="2" charset="2"/>
              <a:buChar char="p"/>
              <a:defRPr sz="22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知道算法的特征是什么。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掌握算法的描述伪代码描述方法，能用伪代码描述简单问题的算法。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能分析简单算法的时间复杂度，能写出理由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了解可计算性，知道什么是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难解问题</a:t>
            </a:r>
            <a:endParaRPr kumimoji="0" lang="zh-CN" altLang="en-US" sz="3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黑体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70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86269" y="2223615"/>
            <a:ext cx="59083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88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  <a:cs typeface="Kartika" panose="02020503030404060203" pitchFamily="18" charset="0"/>
              </a:rPr>
              <a:t>谢谢大家！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5691189"/>
            <a:ext cx="12192000" cy="432000"/>
            <a:chOff x="117567" y="5691189"/>
            <a:chExt cx="8890144" cy="432000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17567" y="5912402"/>
              <a:ext cx="810000" cy="0"/>
            </a:xfrm>
            <a:prstGeom prst="line">
              <a:avLst/>
            </a:prstGeom>
            <a:ln w="12700">
              <a:solidFill>
                <a:srgbClr val="E3061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72711" y="5907189"/>
              <a:ext cx="5535000" cy="0"/>
            </a:xfrm>
            <a:prstGeom prst="line">
              <a:avLst/>
            </a:prstGeom>
            <a:ln w="1270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159868" y="5691189"/>
              <a:ext cx="2083154" cy="432000"/>
              <a:chOff x="1064303" y="5622335"/>
              <a:chExt cx="2083154" cy="432000"/>
            </a:xfrm>
          </p:grpSpPr>
          <p:sp>
            <p:nvSpPr>
              <p:cNvPr id="15" name="圆角矩形 14"/>
              <p:cNvSpPr>
                <a:spLocks noChangeAspect="1"/>
              </p:cNvSpPr>
              <p:nvPr/>
            </p:nvSpPr>
            <p:spPr>
              <a:xfrm>
                <a:off x="16145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0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圆角矩形 29"/>
              <p:cNvSpPr>
                <a:spLocks noChangeAspect="1"/>
              </p:cNvSpPr>
              <p:nvPr/>
            </p:nvSpPr>
            <p:spPr>
              <a:xfrm>
                <a:off x="10643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圆角矩形 30"/>
              <p:cNvSpPr>
                <a:spLocks noChangeAspect="1"/>
              </p:cNvSpPr>
              <p:nvPr/>
            </p:nvSpPr>
            <p:spPr>
              <a:xfrm>
                <a:off x="21647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圆角矩形 31"/>
              <p:cNvSpPr>
                <a:spLocks noChangeAspect="1"/>
              </p:cNvSpPr>
              <p:nvPr/>
            </p:nvSpPr>
            <p:spPr>
              <a:xfrm>
                <a:off x="2714904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1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84016" y="79461"/>
            <a:ext cx="2612976" cy="4400343"/>
            <a:chOff x="439101" y="-8313"/>
            <a:chExt cx="2612976" cy="4400343"/>
          </a:xfrm>
        </p:grpSpPr>
        <p:sp>
          <p:nvSpPr>
            <p:cNvPr id="19" name="任意多边形 18"/>
            <p:cNvSpPr/>
            <p:nvPr/>
          </p:nvSpPr>
          <p:spPr>
            <a:xfrm rot="5400000">
              <a:off x="-454583" y="885371"/>
              <a:ext cx="4400343" cy="2612976"/>
            </a:xfrm>
            <a:custGeom>
              <a:avLst/>
              <a:gdLst>
                <a:gd name="connsiteX0" fmla="*/ 0 w 4400343"/>
                <a:gd name="connsiteY0" fmla="*/ 2612976 h 2612976"/>
                <a:gd name="connsiteX1" fmla="*/ 0 w 4400343"/>
                <a:gd name="connsiteY1" fmla="*/ 0 h 2612976"/>
                <a:gd name="connsiteX2" fmla="*/ 3093855 w 4400343"/>
                <a:gd name="connsiteY2" fmla="*/ 0 h 2612976"/>
                <a:gd name="connsiteX3" fmla="*/ 4400343 w 4400343"/>
                <a:gd name="connsiteY3" fmla="*/ 1306488 h 2612976"/>
                <a:gd name="connsiteX4" fmla="*/ 3093855 w 4400343"/>
                <a:gd name="connsiteY4" fmla="*/ 2612976 h 26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343" h="2612976">
                  <a:moveTo>
                    <a:pt x="0" y="2612976"/>
                  </a:moveTo>
                  <a:lnTo>
                    <a:pt x="0" y="0"/>
                  </a:lnTo>
                  <a:lnTo>
                    <a:pt x="3093855" y="0"/>
                  </a:lnTo>
                  <a:cubicBezTo>
                    <a:pt x="3815408" y="0"/>
                    <a:pt x="4400343" y="584935"/>
                    <a:pt x="4400343" y="1306488"/>
                  </a:cubicBezTo>
                  <a:cubicBezTo>
                    <a:pt x="4400343" y="2028041"/>
                    <a:pt x="3815408" y="2612976"/>
                    <a:pt x="3093855" y="2612976"/>
                  </a:cubicBezTo>
                  <a:close/>
                </a:path>
              </a:pathLst>
            </a:custGeom>
            <a:gradFill>
              <a:gsLst>
                <a:gs pos="0">
                  <a:srgbClr val="8E040D"/>
                </a:gs>
                <a:gs pos="100000">
                  <a:srgbClr val="E40613"/>
                </a:gs>
              </a:gsLst>
              <a:lin ang="10800000" scaled="0"/>
            </a:gradFill>
            <a:ln w="25400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>
              <a:grpSpLocks noChangeAspect="1"/>
            </p:cNvGrpSpPr>
            <p:nvPr/>
          </p:nvGrpSpPr>
          <p:grpSpPr>
            <a:xfrm>
              <a:off x="583589" y="1834933"/>
              <a:ext cx="2323999" cy="2323999"/>
              <a:chOff x="3393105" y="2094170"/>
              <a:chExt cx="2664367" cy="266436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393105" y="2094170"/>
                <a:ext cx="2664367" cy="26643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3655434" y="2332885"/>
                <a:ext cx="2167846" cy="216784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21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76636" r="53439"/>
            <a:stretch/>
          </p:blipFill>
          <p:spPr bwMode="auto">
            <a:xfrm>
              <a:off x="579253" y="503503"/>
              <a:ext cx="2332671" cy="651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87" t="7404" r="17787" b="7404"/>
            <a:stretch>
              <a:fillRect/>
            </a:stretch>
          </p:blipFill>
          <p:spPr>
            <a:xfrm>
              <a:off x="884497" y="2135841"/>
              <a:ext cx="1722182" cy="1722182"/>
            </a:xfrm>
            <a:custGeom>
              <a:avLst/>
              <a:gdLst>
                <a:gd name="connsiteX0" fmla="*/ 1944000 w 3888000"/>
                <a:gd name="connsiteY0" fmla="*/ 0 h 3888000"/>
                <a:gd name="connsiteX1" fmla="*/ 3888000 w 3888000"/>
                <a:gd name="connsiteY1" fmla="*/ 1944000 h 3888000"/>
                <a:gd name="connsiteX2" fmla="*/ 1944000 w 3888000"/>
                <a:gd name="connsiteY2" fmla="*/ 3888000 h 3888000"/>
                <a:gd name="connsiteX3" fmla="*/ 0 w 3888000"/>
                <a:gd name="connsiteY3" fmla="*/ 1944000 h 3888000"/>
                <a:gd name="connsiteX4" fmla="*/ 1944000 w 3888000"/>
                <a:gd name="connsiteY4" fmla="*/ 0 h 38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000" h="3888000">
                  <a:moveTo>
                    <a:pt x="1944000" y="0"/>
                  </a:moveTo>
                  <a:cubicBezTo>
                    <a:pt x="3017642" y="0"/>
                    <a:pt x="3888000" y="870358"/>
                    <a:pt x="3888000" y="1944000"/>
                  </a:cubicBezTo>
                  <a:cubicBezTo>
                    <a:pt x="3888000" y="3017642"/>
                    <a:pt x="3017642" y="3888000"/>
                    <a:pt x="1944000" y="3888000"/>
                  </a:cubicBezTo>
                  <a:cubicBezTo>
                    <a:pt x="870358" y="3888000"/>
                    <a:pt x="0" y="3017642"/>
                    <a:pt x="0" y="1944000"/>
                  </a:cubicBezTo>
                  <a:cubicBezTo>
                    <a:pt x="0" y="870358"/>
                    <a:pt x="870358" y="0"/>
                    <a:pt x="1944000" y="0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82132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46"/>
    </mc:Choice>
    <mc:Fallback xmlns="">
      <p:transition advTm="64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48" cy="68580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34" name="同侧圆角矩形 3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6373734" y="2959525"/>
              <a:ext cx="5756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算法及其特征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006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373"/>
    </mc:Choice>
    <mc:Fallback xmlns="">
      <p:transition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39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算法及其特征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-13700" y="6237877"/>
            <a:ext cx="122006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52825" y="950731"/>
            <a:ext cx="109998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算法（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Algorithm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）一词来源于阿拉伯数学家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AIKhowarizmi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编写出版的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《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波斯教科书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》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Persian Textbook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），书中概括了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进行算术四则运算的法则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。后来的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《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韦氏新世界词典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》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将其定义为“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求解某种问题的任何专门的方法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”。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0" y="3086635"/>
            <a:ext cx="12192000" cy="682783"/>
            <a:chOff x="0" y="3086635"/>
            <a:chExt cx="12192000" cy="682783"/>
          </a:xfrm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0" y="3086635"/>
              <a:ext cx="12192000" cy="682783"/>
            </a:xfrm>
            <a:prstGeom prst="rect">
              <a:avLst/>
            </a:prstGeom>
            <a:solidFill>
              <a:srgbClr val="7B1B1B">
                <a:alpha val="81000"/>
              </a:srgbClr>
            </a:solidFill>
            <a:ln>
              <a:noFill/>
            </a:ln>
            <a:extLst/>
          </p:spPr>
          <p:txBody>
            <a:bodyPr lIns="91319" tIns="45659" rIns="91319" bIns="4565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380048" y="3246789"/>
              <a:ext cx="74131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算法的简单定义：利用计算机解决问题的思路的描述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3717324" y="4307977"/>
            <a:ext cx="4670839" cy="1211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算法是设计思路的描述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算法不能被计算机理解和执行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488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39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算法及其特征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0" y="801351"/>
            <a:ext cx="12192000" cy="881773"/>
            <a:chOff x="0" y="2887645"/>
            <a:chExt cx="12192000" cy="881773"/>
          </a:xfrm>
        </p:grpSpPr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0" y="2887645"/>
              <a:ext cx="12192000" cy="881773"/>
            </a:xfrm>
            <a:prstGeom prst="rect">
              <a:avLst/>
            </a:prstGeom>
            <a:solidFill>
              <a:srgbClr val="7B1B1B">
                <a:alpha val="81000"/>
              </a:srgbClr>
            </a:solidFill>
            <a:ln>
              <a:noFill/>
            </a:ln>
            <a:extLst/>
          </p:spPr>
          <p:txBody>
            <a:bodyPr lIns="91319" tIns="45659" rIns="91319" bIns="4565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3200"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16008" y="3066921"/>
              <a:ext cx="117096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算法是由若干条指令组成的有穷序列，是求解问题的一系列指令的序列。</a:t>
              </a:r>
              <a:endPara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388938" y="1996545"/>
            <a:ext cx="3684636" cy="4406900"/>
            <a:chOff x="1359953" y="1426628"/>
            <a:chExt cx="3684636" cy="4406900"/>
          </a:xfrm>
        </p:grpSpPr>
        <p:sp>
          <p:nvSpPr>
            <p:cNvPr id="38" name="Freeform 48"/>
            <p:cNvSpPr/>
            <p:nvPr/>
          </p:nvSpPr>
          <p:spPr bwMode="auto">
            <a:xfrm>
              <a:off x="1359953" y="1426628"/>
              <a:ext cx="3684636" cy="2203451"/>
            </a:xfrm>
            <a:custGeom>
              <a:avLst/>
              <a:gdLst>
                <a:gd name="T0" fmla="*/ 0 w 2920"/>
                <a:gd name="T1" fmla="*/ 2147483646 h 936"/>
                <a:gd name="T2" fmla="*/ 2147483646 w 2920"/>
                <a:gd name="T3" fmla="*/ 0 h 936"/>
                <a:gd name="T4" fmla="*/ 2147483646 w 2920"/>
                <a:gd name="T5" fmla="*/ 0 h 936"/>
                <a:gd name="T6" fmla="*/ 2147483646 w 2920"/>
                <a:gd name="T7" fmla="*/ 2147483646 h 936"/>
                <a:gd name="T8" fmla="*/ 2147483646 w 2920"/>
                <a:gd name="T9" fmla="*/ 2147483646 h 936"/>
                <a:gd name="T10" fmla="*/ 0 w 2920"/>
                <a:gd name="T11" fmla="*/ 2147483646 h 9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20"/>
                <a:gd name="T19" fmla="*/ 0 h 936"/>
                <a:gd name="T20" fmla="*/ 2920 w 2920"/>
                <a:gd name="T21" fmla="*/ 936 h 9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20" h="936">
                  <a:moveTo>
                    <a:pt x="0" y="936"/>
                  </a:moveTo>
                  <a:lnTo>
                    <a:pt x="1559" y="0"/>
                  </a:lnTo>
                  <a:lnTo>
                    <a:pt x="2920" y="0"/>
                  </a:lnTo>
                  <a:lnTo>
                    <a:pt x="2920" y="312"/>
                  </a:lnTo>
                  <a:lnTo>
                    <a:pt x="1559" y="312"/>
                  </a:lnTo>
                  <a:lnTo>
                    <a:pt x="0" y="936"/>
                  </a:lnTo>
                  <a:close/>
                </a:path>
              </a:pathLst>
            </a:custGeom>
            <a:solidFill>
              <a:srgbClr val="D9D9D9"/>
            </a:solidFill>
            <a:ln w="3175" cmpd="sng">
              <a:solidFill>
                <a:sysClr val="window" lastClr="FFFFFF"/>
              </a:solidFill>
              <a:miter lim="800000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9" name="Freeform 49"/>
            <p:cNvSpPr/>
            <p:nvPr/>
          </p:nvSpPr>
          <p:spPr bwMode="auto">
            <a:xfrm>
              <a:off x="1359953" y="2362195"/>
              <a:ext cx="3684636" cy="1267884"/>
            </a:xfrm>
            <a:custGeom>
              <a:avLst/>
              <a:gdLst>
                <a:gd name="T0" fmla="*/ 0 w 2920"/>
                <a:gd name="T1" fmla="*/ 2147483646 h 539"/>
                <a:gd name="T2" fmla="*/ 2147483646 w 2920"/>
                <a:gd name="T3" fmla="*/ 0 h 539"/>
                <a:gd name="T4" fmla="*/ 2147483646 w 2920"/>
                <a:gd name="T5" fmla="*/ 0 h 539"/>
                <a:gd name="T6" fmla="*/ 2147483646 w 2920"/>
                <a:gd name="T7" fmla="*/ 2147483646 h 539"/>
                <a:gd name="T8" fmla="*/ 2147483646 w 2920"/>
                <a:gd name="T9" fmla="*/ 2147483646 h 539"/>
                <a:gd name="T10" fmla="*/ 0 w 2920"/>
                <a:gd name="T11" fmla="*/ 2147483646 h 5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20"/>
                <a:gd name="T19" fmla="*/ 0 h 539"/>
                <a:gd name="T20" fmla="*/ 2920 w 2920"/>
                <a:gd name="T21" fmla="*/ 539 h 5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20" h="539">
                  <a:moveTo>
                    <a:pt x="0" y="539"/>
                  </a:moveTo>
                  <a:lnTo>
                    <a:pt x="1559" y="0"/>
                  </a:lnTo>
                  <a:lnTo>
                    <a:pt x="2920" y="0"/>
                  </a:lnTo>
                  <a:lnTo>
                    <a:pt x="2920" y="312"/>
                  </a:lnTo>
                  <a:lnTo>
                    <a:pt x="1531" y="312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9D9D9"/>
            </a:solidFill>
            <a:ln w="3175" cmpd="sng">
              <a:solidFill>
                <a:sysClr val="window" lastClr="FFFFFF"/>
              </a:solidFill>
              <a:miter lim="800000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40" name="Freeform 50"/>
            <p:cNvSpPr/>
            <p:nvPr/>
          </p:nvSpPr>
          <p:spPr bwMode="auto">
            <a:xfrm rot="10800000" flipV="1">
              <a:off x="1359953" y="3295645"/>
              <a:ext cx="3684636" cy="728133"/>
            </a:xfrm>
            <a:custGeom>
              <a:avLst/>
              <a:gdLst>
                <a:gd name="T0" fmla="*/ 2147483646 w 2222"/>
                <a:gd name="T1" fmla="*/ 2147483646 h 439"/>
                <a:gd name="T2" fmla="*/ 2147483646 w 2222"/>
                <a:gd name="T3" fmla="*/ 0 h 439"/>
                <a:gd name="T4" fmla="*/ 0 w 2222"/>
                <a:gd name="T5" fmla="*/ 0 h 439"/>
                <a:gd name="T6" fmla="*/ 0 w 2222"/>
                <a:gd name="T7" fmla="*/ 2147483646 h 439"/>
                <a:gd name="T8" fmla="*/ 2147483646 w 2222"/>
                <a:gd name="T9" fmla="*/ 2147483646 h 439"/>
                <a:gd name="T10" fmla="*/ 2147483646 w 2222"/>
                <a:gd name="T11" fmla="*/ 2147483646 h 4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22"/>
                <a:gd name="T19" fmla="*/ 0 h 439"/>
                <a:gd name="T20" fmla="*/ 2222 w 2222"/>
                <a:gd name="T21" fmla="*/ 439 h 4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22" h="439">
                  <a:moveTo>
                    <a:pt x="2222" y="202"/>
                  </a:moveTo>
                  <a:lnTo>
                    <a:pt x="1036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056" y="433"/>
                  </a:lnTo>
                  <a:lnTo>
                    <a:pt x="2222" y="202"/>
                  </a:lnTo>
                  <a:close/>
                </a:path>
              </a:pathLst>
            </a:custGeom>
            <a:solidFill>
              <a:srgbClr val="D9D9D9"/>
            </a:solidFill>
            <a:ln w="3175" cmpd="sng">
              <a:solidFill>
                <a:sysClr val="window" lastClr="FFFFFF"/>
              </a:solidFill>
              <a:miter lim="800000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41" name="Freeform 51"/>
            <p:cNvSpPr/>
            <p:nvPr/>
          </p:nvSpPr>
          <p:spPr bwMode="auto">
            <a:xfrm>
              <a:off x="1359953" y="3630079"/>
              <a:ext cx="3684636" cy="1267883"/>
            </a:xfrm>
            <a:custGeom>
              <a:avLst/>
              <a:gdLst>
                <a:gd name="T0" fmla="*/ 0 w 2920"/>
                <a:gd name="T1" fmla="*/ 0 h 539"/>
                <a:gd name="T2" fmla="*/ 2147483646 w 2920"/>
                <a:gd name="T3" fmla="*/ 2147483646 h 539"/>
                <a:gd name="T4" fmla="*/ 2147483646 w 2920"/>
                <a:gd name="T5" fmla="*/ 2147483646 h 539"/>
                <a:gd name="T6" fmla="*/ 2147483646 w 2920"/>
                <a:gd name="T7" fmla="*/ 2147483646 h 539"/>
                <a:gd name="T8" fmla="*/ 2147483646 w 2920"/>
                <a:gd name="T9" fmla="*/ 2147483646 h 539"/>
                <a:gd name="T10" fmla="*/ 0 w 2920"/>
                <a:gd name="T11" fmla="*/ 0 h 5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20"/>
                <a:gd name="T19" fmla="*/ 0 h 539"/>
                <a:gd name="T20" fmla="*/ 2920 w 2920"/>
                <a:gd name="T21" fmla="*/ 539 h 539"/>
                <a:gd name="connsiteX0" fmla="*/ 0 w 10000"/>
                <a:gd name="connsiteY0" fmla="*/ 0 h 10000"/>
                <a:gd name="connsiteX1" fmla="*/ 5339 w 10000"/>
                <a:gd name="connsiteY1" fmla="*/ 4212 h 10000"/>
                <a:gd name="connsiteX2" fmla="*/ 10000 w 10000"/>
                <a:gd name="connsiteY2" fmla="*/ 4212 h 10000"/>
                <a:gd name="connsiteX3" fmla="*/ 10000 w 10000"/>
                <a:gd name="connsiteY3" fmla="*/ 10000 h 10000"/>
                <a:gd name="connsiteX4" fmla="*/ 5339 w 10000"/>
                <a:gd name="connsiteY4" fmla="*/ 10000 h 10000"/>
                <a:gd name="connsiteX5" fmla="*/ 0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5339" y="4212"/>
                  </a:lnTo>
                  <a:lnTo>
                    <a:pt x="10000" y="4212"/>
                  </a:lnTo>
                  <a:lnTo>
                    <a:pt x="10000" y="10000"/>
                  </a:lnTo>
                  <a:lnTo>
                    <a:pt x="5339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75" cmpd="sng">
              <a:solidFill>
                <a:sysClr val="window" lastClr="FFFFFF"/>
              </a:solidFill>
              <a:miter lim="800000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42" name="Freeform 52"/>
            <p:cNvSpPr/>
            <p:nvPr/>
          </p:nvSpPr>
          <p:spPr bwMode="auto">
            <a:xfrm>
              <a:off x="1395931" y="3630079"/>
              <a:ext cx="3648658" cy="2203449"/>
            </a:xfrm>
            <a:custGeom>
              <a:avLst/>
              <a:gdLst>
                <a:gd name="T0" fmla="*/ 0 w 2891"/>
                <a:gd name="T1" fmla="*/ 0 h 936"/>
                <a:gd name="T2" fmla="*/ 2147483646 w 2891"/>
                <a:gd name="T3" fmla="*/ 2147483646 h 936"/>
                <a:gd name="T4" fmla="*/ 2147483646 w 2891"/>
                <a:gd name="T5" fmla="*/ 2147483646 h 936"/>
                <a:gd name="T6" fmla="*/ 2147483646 w 2891"/>
                <a:gd name="T7" fmla="*/ 2147483646 h 936"/>
                <a:gd name="T8" fmla="*/ 2147483646 w 2891"/>
                <a:gd name="T9" fmla="*/ 2147483646 h 936"/>
                <a:gd name="T10" fmla="*/ 0 w 2891"/>
                <a:gd name="T11" fmla="*/ 0 h 9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91"/>
                <a:gd name="T19" fmla="*/ 0 h 936"/>
                <a:gd name="T20" fmla="*/ 2891 w 2891"/>
                <a:gd name="T21" fmla="*/ 936 h 9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91" h="936">
                  <a:moveTo>
                    <a:pt x="0" y="0"/>
                  </a:moveTo>
                  <a:lnTo>
                    <a:pt x="1530" y="624"/>
                  </a:lnTo>
                  <a:lnTo>
                    <a:pt x="2891" y="624"/>
                  </a:lnTo>
                  <a:lnTo>
                    <a:pt x="2891" y="936"/>
                  </a:lnTo>
                  <a:lnTo>
                    <a:pt x="1530" y="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75" cmpd="sng">
              <a:solidFill>
                <a:sysClr val="window" lastClr="FFFFFF"/>
              </a:solidFill>
              <a:miter lim="800000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43" name="Rectangle 58"/>
            <p:cNvSpPr>
              <a:spLocks noChangeArrowheads="1"/>
            </p:cNvSpPr>
            <p:nvPr/>
          </p:nvSpPr>
          <p:spPr bwMode="auto">
            <a:xfrm>
              <a:off x="3326080" y="1432979"/>
              <a:ext cx="1718509" cy="726016"/>
            </a:xfrm>
            <a:prstGeom prst="rect">
              <a:avLst/>
            </a:prstGeom>
            <a:solidFill>
              <a:srgbClr val="D04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有</a:t>
              </a:r>
              <a:r>
                <a:rPr kumimoji="0" lang="en-US" altLang="zh-CN" sz="2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0</a:t>
              </a:r>
              <a:r>
                <a:rPr kumimoji="0" lang="zh-CN" altLang="en-US" sz="2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个或多</a:t>
              </a:r>
              <a:endParaRPr kumimoji="0" lang="en-US" altLang="zh-CN" sz="2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个输入</a:t>
              </a:r>
            </a:p>
          </p:txBody>
        </p:sp>
        <p:sp>
          <p:nvSpPr>
            <p:cNvPr id="44" name="Rectangle 58"/>
            <p:cNvSpPr>
              <a:spLocks noChangeArrowheads="1"/>
            </p:cNvSpPr>
            <p:nvPr/>
          </p:nvSpPr>
          <p:spPr bwMode="auto">
            <a:xfrm>
              <a:off x="3326080" y="2366428"/>
              <a:ext cx="1718509" cy="726017"/>
            </a:xfrm>
            <a:prstGeom prst="rect">
              <a:avLst/>
            </a:prstGeom>
            <a:solidFill>
              <a:srgbClr val="D04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输出</a:t>
              </a:r>
            </a:p>
          </p:txBody>
        </p:sp>
        <p:sp>
          <p:nvSpPr>
            <p:cNvPr id="45" name="Rectangle 58"/>
            <p:cNvSpPr>
              <a:spLocks noChangeArrowheads="1"/>
            </p:cNvSpPr>
            <p:nvPr/>
          </p:nvSpPr>
          <p:spPr bwMode="auto">
            <a:xfrm>
              <a:off x="3326080" y="4184645"/>
              <a:ext cx="1718509" cy="723900"/>
            </a:xfrm>
            <a:prstGeom prst="rect">
              <a:avLst/>
            </a:prstGeom>
            <a:solidFill>
              <a:srgbClr val="D04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有穷性</a:t>
              </a:r>
            </a:p>
          </p:txBody>
        </p:sp>
        <p:sp>
          <p:nvSpPr>
            <p:cNvPr id="46" name="Rectangle 58"/>
            <p:cNvSpPr>
              <a:spLocks noChangeArrowheads="1"/>
            </p:cNvSpPr>
            <p:nvPr/>
          </p:nvSpPr>
          <p:spPr bwMode="auto">
            <a:xfrm>
              <a:off x="3326080" y="3301994"/>
              <a:ext cx="1718509" cy="726017"/>
            </a:xfrm>
            <a:prstGeom prst="rect">
              <a:avLst/>
            </a:prstGeom>
            <a:solidFill>
              <a:srgbClr val="D04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100" b="1" kern="0" dirty="0">
                  <a:solidFill>
                    <a:srgbClr val="FFFFFF"/>
                  </a:solidFill>
                  <a:latin typeface="微软雅黑"/>
                  <a:ea typeface="微软雅黑"/>
                </a:rPr>
                <a:t>确定性</a:t>
              </a:r>
              <a:endParaRPr kumimoji="0" lang="zh-CN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47" name="Rectangle 58"/>
            <p:cNvSpPr>
              <a:spLocks noChangeArrowheads="1"/>
            </p:cNvSpPr>
            <p:nvPr/>
          </p:nvSpPr>
          <p:spPr bwMode="auto">
            <a:xfrm>
              <a:off x="3326079" y="5109628"/>
              <a:ext cx="1718509" cy="723900"/>
            </a:xfrm>
            <a:prstGeom prst="rect">
              <a:avLst/>
            </a:prstGeom>
            <a:solidFill>
              <a:srgbClr val="D04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50602020203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可行性</a:t>
              </a:r>
            </a:p>
          </p:txBody>
        </p:sp>
      </p:grpSp>
      <p:sp>
        <p:nvSpPr>
          <p:cNvPr id="48" name="矩形 47"/>
          <p:cNvSpPr/>
          <p:nvPr/>
        </p:nvSpPr>
        <p:spPr>
          <a:xfrm>
            <a:off x="6073573" y="1942298"/>
            <a:ext cx="4387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输入值能设定求解问题的基本数据，是问题求解的操作对象。</a:t>
            </a:r>
          </a:p>
        </p:txBody>
      </p:sp>
      <p:sp>
        <p:nvSpPr>
          <p:cNvPr id="49" name="椭圆 48"/>
          <p:cNvSpPr/>
          <p:nvPr/>
        </p:nvSpPr>
        <p:spPr>
          <a:xfrm>
            <a:off x="1601639" y="3406244"/>
            <a:ext cx="1648668" cy="1648884"/>
          </a:xfrm>
          <a:prstGeom prst="ellipse">
            <a:avLst/>
          </a:prstGeom>
          <a:solidFill>
            <a:srgbClr val="0A143A"/>
          </a:solidFill>
          <a:ln w="12700" cap="flat" cmpd="dbl" algn="ctr">
            <a:noFill/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+mn-cs"/>
              </a:rPr>
              <a:t>算法特征</a:t>
            </a:r>
          </a:p>
        </p:txBody>
      </p:sp>
      <p:sp>
        <p:nvSpPr>
          <p:cNvPr id="50" name="矩形 49"/>
          <p:cNvSpPr/>
          <p:nvPr/>
        </p:nvSpPr>
        <p:spPr>
          <a:xfrm>
            <a:off x="6073573" y="3083939"/>
            <a:ext cx="2496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得到一个结果。</a:t>
            </a:r>
          </a:p>
        </p:txBody>
      </p:sp>
      <p:sp>
        <p:nvSpPr>
          <p:cNvPr id="51" name="矩形 50"/>
          <p:cNvSpPr/>
          <p:nvPr/>
        </p:nvSpPr>
        <p:spPr>
          <a:xfrm>
            <a:off x="6073573" y="3843488"/>
            <a:ext cx="4387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每个步骤都必须有确定的含义、无二义。</a:t>
            </a:r>
          </a:p>
        </p:txBody>
      </p:sp>
      <p:sp>
        <p:nvSpPr>
          <p:cNvPr id="52" name="矩形 51"/>
          <p:cNvSpPr/>
          <p:nvPr/>
        </p:nvSpPr>
        <p:spPr>
          <a:xfrm>
            <a:off x="6073573" y="4680253"/>
            <a:ext cx="4387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应能在有限步内终止，每一步都能在有限步内完成。</a:t>
            </a:r>
          </a:p>
        </p:txBody>
      </p:sp>
      <p:sp>
        <p:nvSpPr>
          <p:cNvPr id="53" name="矩形 52"/>
          <p:cNvSpPr/>
          <p:nvPr/>
        </p:nvSpPr>
        <p:spPr>
          <a:xfrm>
            <a:off x="6073573" y="5607346"/>
            <a:ext cx="4387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可以通过基本运算的有限次计算实现。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17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/>
      <p:bldP spid="51" grpId="0"/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48" cy="68580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34" name="同侧圆角矩形 3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6373734" y="2959525"/>
              <a:ext cx="5756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算法的描述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11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373"/>
    </mc:Choice>
    <mc:Fallback xmlns="">
      <p:transition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981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算法的描述</a:t>
            </a:r>
          </a:p>
        </p:txBody>
      </p:sp>
      <p:sp>
        <p:nvSpPr>
          <p:cNvPr id="20" name="矩形 19"/>
          <p:cNvSpPr/>
          <p:nvPr/>
        </p:nvSpPr>
        <p:spPr>
          <a:xfrm>
            <a:off x="511586" y="1108400"/>
            <a:ext cx="3465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8" name="图片 87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821" y="1069786"/>
            <a:ext cx="5637409" cy="4724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117498" y="1075454"/>
            <a:ext cx="5984240" cy="881773"/>
          </a:xfrm>
          <a:prstGeom prst="rect">
            <a:avLst/>
          </a:prstGeom>
          <a:solidFill>
            <a:srgbClr val="7B1B1B">
              <a:alpha val="81000"/>
            </a:srgbClr>
          </a:solidFill>
          <a:ln>
            <a:noFill/>
          </a:ln>
          <a:extLst/>
        </p:spPr>
        <p:txBody>
          <a:bodyPr lIns="91319" tIns="45659" rIns="91319" bIns="4565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西安的贾三汤包</a:t>
            </a:r>
            <a:endParaRPr lang="zh-CN" altLang="zh-CN" sz="44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74" name="内容占位符 2"/>
          <p:cNvSpPr txBox="1">
            <a:spLocks/>
          </p:cNvSpPr>
          <p:nvPr/>
        </p:nvSpPr>
        <p:spPr>
          <a:xfrm>
            <a:off x="1563978" y="2457733"/>
            <a:ext cx="3546502" cy="3165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轻轻提，</a:t>
            </a:r>
            <a:endParaRPr lang="en-US" altLang="zh-CN" sz="4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慢慢移，</a:t>
            </a:r>
            <a:endParaRPr lang="en-US" altLang="zh-CN" sz="4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先开窗，</a:t>
            </a:r>
            <a:endParaRPr lang="en-US" altLang="zh-CN" sz="4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后喝汤 </a:t>
            </a:r>
            <a:r>
              <a:rPr lang="en-US" altLang="zh-CN" sz="4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53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981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算法的描述</a:t>
            </a:r>
          </a:p>
        </p:txBody>
      </p:sp>
      <p:sp>
        <p:nvSpPr>
          <p:cNvPr id="20" name="矩形 19"/>
          <p:cNvSpPr/>
          <p:nvPr/>
        </p:nvSpPr>
        <p:spPr>
          <a:xfrm>
            <a:off x="416008" y="980627"/>
            <a:ext cx="1170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算法是由若干条指令组成的有穷序列，是求解问题的一系列指令的序列。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246054" y="1075455"/>
            <a:ext cx="2282134" cy="4483579"/>
            <a:chOff x="2246054" y="1075455"/>
            <a:chExt cx="2282134" cy="4483579"/>
          </a:xfrm>
        </p:grpSpPr>
        <p:sp>
          <p:nvSpPr>
            <p:cNvPr id="50" name="ïşḷîḋe"/>
            <p:cNvSpPr/>
            <p:nvPr/>
          </p:nvSpPr>
          <p:spPr bwMode="auto">
            <a:xfrm>
              <a:off x="2246054" y="2165300"/>
              <a:ext cx="2098468" cy="339373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1" name="ïśliḋê"/>
            <p:cNvGrpSpPr/>
            <p:nvPr/>
          </p:nvGrpSpPr>
          <p:grpSpPr>
            <a:xfrm>
              <a:off x="2246054" y="4356275"/>
              <a:ext cx="2282134" cy="991725"/>
              <a:chOff x="2249096" y="4529788"/>
              <a:chExt cx="2282134" cy="848656"/>
            </a:xfrm>
          </p:grpSpPr>
          <p:sp>
            <p:nvSpPr>
              <p:cNvPr id="60" name="ïsḷîďe"/>
              <p:cNvSpPr/>
              <p:nvPr/>
            </p:nvSpPr>
            <p:spPr bwMode="auto">
              <a:xfrm>
                <a:off x="4343658" y="4617016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ṩ1íḑè"/>
              <p:cNvSpPr/>
              <p:nvPr/>
            </p:nvSpPr>
            <p:spPr bwMode="auto">
              <a:xfrm>
                <a:off x="2249096" y="4529788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í$ḷidê"/>
              <p:cNvSpPr/>
              <p:nvPr/>
            </p:nvSpPr>
            <p:spPr bwMode="auto">
              <a:xfrm>
                <a:off x="4343658" y="4915045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$ľîḑé"/>
              <p:cNvSpPr/>
              <p:nvPr/>
            </p:nvSpPr>
            <p:spPr bwMode="auto">
              <a:xfrm>
                <a:off x="2249096" y="4827817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2" name="îṡḷîďè"/>
            <p:cNvGrpSpPr/>
            <p:nvPr/>
          </p:nvGrpSpPr>
          <p:grpSpPr>
            <a:xfrm>
              <a:off x="2246054" y="1075455"/>
              <a:ext cx="2282134" cy="1647918"/>
              <a:chOff x="2249096" y="1722268"/>
              <a:chExt cx="2282134" cy="1410185"/>
            </a:xfrm>
          </p:grpSpPr>
          <p:grpSp>
            <p:nvGrpSpPr>
              <p:cNvPr id="55" name="íṩliḍê"/>
              <p:cNvGrpSpPr/>
              <p:nvPr/>
            </p:nvGrpSpPr>
            <p:grpSpPr>
              <a:xfrm>
                <a:off x="2249096" y="1722268"/>
                <a:ext cx="2282134" cy="1410185"/>
                <a:chOff x="2249096" y="1722268"/>
                <a:chExt cx="2282134" cy="1410185"/>
              </a:xfrm>
            </p:grpSpPr>
            <p:sp>
              <p:nvSpPr>
                <p:cNvPr id="58" name="ïṩḻîḍè"/>
                <p:cNvSpPr/>
                <p:nvPr/>
              </p:nvSpPr>
              <p:spPr bwMode="auto">
                <a:xfrm>
                  <a:off x="4343658" y="1809496"/>
                  <a:ext cx="187572" cy="1088532"/>
                </a:xfrm>
                <a:custGeom>
                  <a:avLst/>
                  <a:gdLst/>
                  <a:ahLst/>
                  <a:cxnLst>
                    <a:cxn ang="0">
                      <a:pos x="54" y="575"/>
                    </a:cxn>
                    <a:cxn ang="0">
                      <a:pos x="54" y="0"/>
                    </a:cxn>
                    <a:cxn ang="0">
                      <a:pos x="0" y="10"/>
                    </a:cxn>
                    <a:cxn ang="0">
                      <a:pos x="0" y="627"/>
                    </a:cxn>
                    <a:cxn ang="0">
                      <a:pos x="54" y="617"/>
                    </a:cxn>
                    <a:cxn ang="0">
                      <a:pos x="54" y="617"/>
                    </a:cxn>
                    <a:cxn ang="0">
                      <a:pos x="80" y="586"/>
                    </a:cxn>
                    <a:cxn ang="0">
                      <a:pos x="54" y="575"/>
                    </a:cxn>
                  </a:cxnLst>
                  <a:rect l="0" t="0" r="r" b="b"/>
                  <a:pathLst>
                    <a:path w="81" h="627">
                      <a:moveTo>
                        <a:pt x="54" y="575"/>
                      </a:move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54" y="617"/>
                        <a:pt x="54" y="617"/>
                        <a:pt x="54" y="617"/>
                      </a:cubicBezTo>
                      <a:cubicBezTo>
                        <a:pt x="54" y="617"/>
                        <a:pt x="54" y="617"/>
                        <a:pt x="54" y="617"/>
                      </a:cubicBezTo>
                      <a:cubicBezTo>
                        <a:pt x="54" y="617"/>
                        <a:pt x="81" y="612"/>
                        <a:pt x="80" y="586"/>
                      </a:cubicBezTo>
                      <a:cubicBezTo>
                        <a:pt x="79" y="567"/>
                        <a:pt x="54" y="575"/>
                        <a:pt x="54" y="575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íşḷïďê"/>
                <p:cNvSpPr/>
                <p:nvPr/>
              </p:nvSpPr>
              <p:spPr bwMode="auto">
                <a:xfrm>
                  <a:off x="2249096" y="1722268"/>
                  <a:ext cx="2280180" cy="1410185"/>
                </a:xfrm>
                <a:custGeom>
                  <a:avLst/>
                  <a:gdLst/>
                  <a:ahLst/>
                  <a:cxnLst>
                    <a:cxn ang="0">
                      <a:pos x="954" y="8"/>
                    </a:cxn>
                    <a:cxn ang="0">
                      <a:pos x="954" y="8"/>
                    </a:cxn>
                    <a:cxn ang="0">
                      <a:pos x="0" y="196"/>
                    </a:cxn>
                    <a:cxn ang="0">
                      <a:pos x="0" y="813"/>
                    </a:cxn>
                    <a:cxn ang="0">
                      <a:pos x="954" y="625"/>
                    </a:cxn>
                    <a:cxn ang="0">
                      <a:pos x="980" y="636"/>
                    </a:cxn>
                    <a:cxn ang="0">
                      <a:pos x="980" y="19"/>
                    </a:cxn>
                    <a:cxn ang="0">
                      <a:pos x="954" y="8"/>
                    </a:cxn>
                  </a:cxnLst>
                  <a:rect l="0" t="0" r="r" b="b"/>
                  <a:pathLst>
                    <a:path w="980" h="813">
                      <a:moveTo>
                        <a:pt x="954" y="8"/>
                      </a:moveTo>
                      <a:cubicBezTo>
                        <a:pt x="954" y="8"/>
                        <a:pt x="954" y="8"/>
                        <a:pt x="954" y="8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0" y="813"/>
                        <a:pt x="0" y="813"/>
                        <a:pt x="0" y="813"/>
                      </a:cubicBezTo>
                      <a:cubicBezTo>
                        <a:pt x="954" y="625"/>
                        <a:pt x="954" y="625"/>
                        <a:pt x="954" y="625"/>
                      </a:cubicBezTo>
                      <a:cubicBezTo>
                        <a:pt x="954" y="625"/>
                        <a:pt x="979" y="617"/>
                        <a:pt x="980" y="636"/>
                      </a:cubicBezTo>
                      <a:cubicBezTo>
                        <a:pt x="980" y="19"/>
                        <a:pt x="980" y="19"/>
                        <a:pt x="980" y="19"/>
                      </a:cubicBezTo>
                      <a:cubicBezTo>
                        <a:pt x="979" y="0"/>
                        <a:pt x="954" y="8"/>
                        <a:pt x="954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6" name="iṥļíďè"/>
              <p:cNvSpPr/>
              <p:nvPr/>
            </p:nvSpPr>
            <p:spPr bwMode="auto">
              <a:xfrm>
                <a:off x="3015018" y="2078449"/>
                <a:ext cx="750290" cy="69782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îśľîḍe"/>
              <p:cNvSpPr/>
              <p:nvPr/>
            </p:nvSpPr>
            <p:spPr bwMode="auto">
              <a:xfrm>
                <a:off x="3202591" y="2261627"/>
                <a:ext cx="375144" cy="331467"/>
              </a:xfrm>
              <a:custGeom>
                <a:avLst/>
                <a:gdLst>
                  <a:gd name="connsiteX0" fmla="*/ 315746 w 375144"/>
                  <a:gd name="connsiteY0" fmla="*/ 280584 h 331467"/>
                  <a:gd name="connsiteX1" fmla="*/ 324231 w 375144"/>
                  <a:gd name="connsiteY1" fmla="*/ 311897 h 331467"/>
                  <a:gd name="connsiteX2" fmla="*/ 324231 w 375144"/>
                  <a:gd name="connsiteY2" fmla="*/ 292326 h 331467"/>
                  <a:gd name="connsiteX3" fmla="*/ 324231 w 375144"/>
                  <a:gd name="connsiteY3" fmla="*/ 288412 h 331467"/>
                  <a:gd name="connsiteX4" fmla="*/ 328474 w 375144"/>
                  <a:gd name="connsiteY4" fmla="*/ 284498 h 331467"/>
                  <a:gd name="connsiteX5" fmla="*/ 332717 w 375144"/>
                  <a:gd name="connsiteY5" fmla="*/ 288412 h 331467"/>
                  <a:gd name="connsiteX6" fmla="*/ 332717 w 375144"/>
                  <a:gd name="connsiteY6" fmla="*/ 292326 h 331467"/>
                  <a:gd name="connsiteX7" fmla="*/ 336960 w 375144"/>
                  <a:gd name="connsiteY7" fmla="*/ 311897 h 331467"/>
                  <a:gd name="connsiteX8" fmla="*/ 341202 w 375144"/>
                  <a:gd name="connsiteY8" fmla="*/ 280584 h 331467"/>
                  <a:gd name="connsiteX9" fmla="*/ 366659 w 375144"/>
                  <a:gd name="connsiteY9" fmla="*/ 288412 h 331467"/>
                  <a:gd name="connsiteX10" fmla="*/ 375144 w 375144"/>
                  <a:gd name="connsiteY10" fmla="*/ 307983 h 331467"/>
                  <a:gd name="connsiteX11" fmla="*/ 375144 w 375144"/>
                  <a:gd name="connsiteY11" fmla="*/ 327553 h 331467"/>
                  <a:gd name="connsiteX12" fmla="*/ 358173 w 375144"/>
                  <a:gd name="connsiteY12" fmla="*/ 327553 h 331467"/>
                  <a:gd name="connsiteX13" fmla="*/ 358173 w 375144"/>
                  <a:gd name="connsiteY13" fmla="*/ 311897 h 331467"/>
                  <a:gd name="connsiteX14" fmla="*/ 353930 w 375144"/>
                  <a:gd name="connsiteY14" fmla="*/ 307983 h 331467"/>
                  <a:gd name="connsiteX15" fmla="*/ 353930 w 375144"/>
                  <a:gd name="connsiteY15" fmla="*/ 331467 h 331467"/>
                  <a:gd name="connsiteX16" fmla="*/ 328474 w 375144"/>
                  <a:gd name="connsiteY16" fmla="*/ 331467 h 331467"/>
                  <a:gd name="connsiteX17" fmla="*/ 303018 w 375144"/>
                  <a:gd name="connsiteY17" fmla="*/ 331467 h 331467"/>
                  <a:gd name="connsiteX18" fmla="*/ 303018 w 375144"/>
                  <a:gd name="connsiteY18" fmla="*/ 307983 h 331467"/>
                  <a:gd name="connsiteX19" fmla="*/ 298775 w 375144"/>
                  <a:gd name="connsiteY19" fmla="*/ 311897 h 331467"/>
                  <a:gd name="connsiteX20" fmla="*/ 298775 w 375144"/>
                  <a:gd name="connsiteY20" fmla="*/ 331467 h 331467"/>
                  <a:gd name="connsiteX21" fmla="*/ 286047 w 375144"/>
                  <a:gd name="connsiteY21" fmla="*/ 327553 h 331467"/>
                  <a:gd name="connsiteX22" fmla="*/ 286047 w 375144"/>
                  <a:gd name="connsiteY22" fmla="*/ 307983 h 331467"/>
                  <a:gd name="connsiteX23" fmla="*/ 290290 w 375144"/>
                  <a:gd name="connsiteY23" fmla="*/ 288412 h 331467"/>
                  <a:gd name="connsiteX24" fmla="*/ 315746 w 375144"/>
                  <a:gd name="connsiteY24" fmla="*/ 280584 h 331467"/>
                  <a:gd name="connsiteX25" fmla="*/ 329032 w 375144"/>
                  <a:gd name="connsiteY25" fmla="*/ 229701 h 331467"/>
                  <a:gd name="connsiteX26" fmla="*/ 350134 w 375144"/>
                  <a:gd name="connsiteY26" fmla="*/ 249272 h 331467"/>
                  <a:gd name="connsiteX27" fmla="*/ 350134 w 375144"/>
                  <a:gd name="connsiteY27" fmla="*/ 253186 h 331467"/>
                  <a:gd name="connsiteX28" fmla="*/ 345914 w 375144"/>
                  <a:gd name="connsiteY28" fmla="*/ 261014 h 331467"/>
                  <a:gd name="connsiteX29" fmla="*/ 329032 w 375144"/>
                  <a:gd name="connsiteY29" fmla="*/ 280584 h 331467"/>
                  <a:gd name="connsiteX30" fmla="*/ 312150 w 375144"/>
                  <a:gd name="connsiteY30" fmla="*/ 261014 h 331467"/>
                  <a:gd name="connsiteX31" fmla="*/ 307930 w 375144"/>
                  <a:gd name="connsiteY31" fmla="*/ 253186 h 331467"/>
                  <a:gd name="connsiteX32" fmla="*/ 312150 w 375144"/>
                  <a:gd name="connsiteY32" fmla="*/ 249272 h 331467"/>
                  <a:gd name="connsiteX33" fmla="*/ 329032 w 375144"/>
                  <a:gd name="connsiteY33" fmla="*/ 229701 h 331467"/>
                  <a:gd name="connsiteX34" fmla="*/ 315746 w 375144"/>
                  <a:gd name="connsiteY34" fmla="*/ 167188 h 331467"/>
                  <a:gd name="connsiteX35" fmla="*/ 324231 w 375144"/>
                  <a:gd name="connsiteY35" fmla="*/ 198203 h 331467"/>
                  <a:gd name="connsiteX36" fmla="*/ 324231 w 375144"/>
                  <a:gd name="connsiteY36" fmla="*/ 174942 h 331467"/>
                  <a:gd name="connsiteX37" fmla="*/ 324231 w 375144"/>
                  <a:gd name="connsiteY37" fmla="*/ 171065 h 331467"/>
                  <a:gd name="connsiteX38" fmla="*/ 328474 w 375144"/>
                  <a:gd name="connsiteY38" fmla="*/ 167188 h 331467"/>
                  <a:gd name="connsiteX39" fmla="*/ 332717 w 375144"/>
                  <a:gd name="connsiteY39" fmla="*/ 171065 h 331467"/>
                  <a:gd name="connsiteX40" fmla="*/ 332717 w 375144"/>
                  <a:gd name="connsiteY40" fmla="*/ 174942 h 331467"/>
                  <a:gd name="connsiteX41" fmla="*/ 336960 w 375144"/>
                  <a:gd name="connsiteY41" fmla="*/ 198203 h 331467"/>
                  <a:gd name="connsiteX42" fmla="*/ 341202 w 375144"/>
                  <a:gd name="connsiteY42" fmla="*/ 167188 h 331467"/>
                  <a:gd name="connsiteX43" fmla="*/ 366659 w 375144"/>
                  <a:gd name="connsiteY43" fmla="*/ 174942 h 331467"/>
                  <a:gd name="connsiteX44" fmla="*/ 375144 w 375144"/>
                  <a:gd name="connsiteY44" fmla="*/ 194326 h 331467"/>
                  <a:gd name="connsiteX45" fmla="*/ 375144 w 375144"/>
                  <a:gd name="connsiteY45" fmla="*/ 213710 h 331467"/>
                  <a:gd name="connsiteX46" fmla="*/ 358173 w 375144"/>
                  <a:gd name="connsiteY46" fmla="*/ 213710 h 331467"/>
                  <a:gd name="connsiteX47" fmla="*/ 358173 w 375144"/>
                  <a:gd name="connsiteY47" fmla="*/ 198203 h 331467"/>
                  <a:gd name="connsiteX48" fmla="*/ 353930 w 375144"/>
                  <a:gd name="connsiteY48" fmla="*/ 190449 h 331467"/>
                  <a:gd name="connsiteX49" fmla="*/ 353930 w 375144"/>
                  <a:gd name="connsiteY49" fmla="*/ 213710 h 331467"/>
                  <a:gd name="connsiteX50" fmla="*/ 328474 w 375144"/>
                  <a:gd name="connsiteY50" fmla="*/ 213710 h 331467"/>
                  <a:gd name="connsiteX51" fmla="*/ 303018 w 375144"/>
                  <a:gd name="connsiteY51" fmla="*/ 213710 h 331467"/>
                  <a:gd name="connsiteX52" fmla="*/ 303018 w 375144"/>
                  <a:gd name="connsiteY52" fmla="*/ 190449 h 331467"/>
                  <a:gd name="connsiteX53" fmla="*/ 298775 w 375144"/>
                  <a:gd name="connsiteY53" fmla="*/ 198203 h 331467"/>
                  <a:gd name="connsiteX54" fmla="*/ 298775 w 375144"/>
                  <a:gd name="connsiteY54" fmla="*/ 213710 h 331467"/>
                  <a:gd name="connsiteX55" fmla="*/ 286047 w 375144"/>
                  <a:gd name="connsiteY55" fmla="*/ 213710 h 331467"/>
                  <a:gd name="connsiteX56" fmla="*/ 286047 w 375144"/>
                  <a:gd name="connsiteY56" fmla="*/ 194326 h 331467"/>
                  <a:gd name="connsiteX57" fmla="*/ 290290 w 375144"/>
                  <a:gd name="connsiteY57" fmla="*/ 174942 h 331467"/>
                  <a:gd name="connsiteX58" fmla="*/ 315746 w 375144"/>
                  <a:gd name="connsiteY58" fmla="*/ 167188 h 331467"/>
                  <a:gd name="connsiteX59" fmla="*/ 329032 w 375144"/>
                  <a:gd name="connsiteY59" fmla="*/ 116304 h 331467"/>
                  <a:gd name="connsiteX60" fmla="*/ 350134 w 375144"/>
                  <a:gd name="connsiteY60" fmla="*/ 135688 h 331467"/>
                  <a:gd name="connsiteX61" fmla="*/ 350134 w 375144"/>
                  <a:gd name="connsiteY61" fmla="*/ 139565 h 331467"/>
                  <a:gd name="connsiteX62" fmla="*/ 345914 w 375144"/>
                  <a:gd name="connsiteY62" fmla="*/ 147319 h 331467"/>
                  <a:gd name="connsiteX63" fmla="*/ 329032 w 375144"/>
                  <a:gd name="connsiteY63" fmla="*/ 162826 h 331467"/>
                  <a:gd name="connsiteX64" fmla="*/ 312150 w 375144"/>
                  <a:gd name="connsiteY64" fmla="*/ 147319 h 331467"/>
                  <a:gd name="connsiteX65" fmla="*/ 307930 w 375144"/>
                  <a:gd name="connsiteY65" fmla="*/ 139565 h 331467"/>
                  <a:gd name="connsiteX66" fmla="*/ 312150 w 375144"/>
                  <a:gd name="connsiteY66" fmla="*/ 135688 h 331467"/>
                  <a:gd name="connsiteX67" fmla="*/ 329032 w 375144"/>
                  <a:gd name="connsiteY67" fmla="*/ 116304 h 331467"/>
                  <a:gd name="connsiteX68" fmla="*/ 50203 w 375144"/>
                  <a:gd name="connsiteY68" fmla="*/ 77052 h 331467"/>
                  <a:gd name="connsiteX69" fmla="*/ 62754 w 375144"/>
                  <a:gd name="connsiteY69" fmla="*/ 116193 h 331467"/>
                  <a:gd name="connsiteX70" fmla="*/ 66937 w 375144"/>
                  <a:gd name="connsiteY70" fmla="*/ 92708 h 331467"/>
                  <a:gd name="connsiteX71" fmla="*/ 62754 w 375144"/>
                  <a:gd name="connsiteY71" fmla="*/ 84880 h 331467"/>
                  <a:gd name="connsiteX72" fmla="*/ 66937 w 375144"/>
                  <a:gd name="connsiteY72" fmla="*/ 80966 h 331467"/>
                  <a:gd name="connsiteX73" fmla="*/ 71121 w 375144"/>
                  <a:gd name="connsiteY73" fmla="*/ 80966 h 331467"/>
                  <a:gd name="connsiteX74" fmla="*/ 79488 w 375144"/>
                  <a:gd name="connsiteY74" fmla="*/ 84880 h 331467"/>
                  <a:gd name="connsiteX75" fmla="*/ 75305 w 375144"/>
                  <a:gd name="connsiteY75" fmla="*/ 92708 h 331467"/>
                  <a:gd name="connsiteX76" fmla="*/ 79488 w 375144"/>
                  <a:gd name="connsiteY76" fmla="*/ 116193 h 331467"/>
                  <a:gd name="connsiteX77" fmla="*/ 92039 w 375144"/>
                  <a:gd name="connsiteY77" fmla="*/ 77052 h 331467"/>
                  <a:gd name="connsiteX78" fmla="*/ 96222 w 375144"/>
                  <a:gd name="connsiteY78" fmla="*/ 80966 h 331467"/>
                  <a:gd name="connsiteX79" fmla="*/ 125508 w 375144"/>
                  <a:gd name="connsiteY79" fmla="*/ 88794 h 331467"/>
                  <a:gd name="connsiteX80" fmla="*/ 142242 w 375144"/>
                  <a:gd name="connsiteY80" fmla="*/ 155334 h 331467"/>
                  <a:gd name="connsiteX81" fmla="*/ 138058 w 375144"/>
                  <a:gd name="connsiteY81" fmla="*/ 194474 h 331467"/>
                  <a:gd name="connsiteX82" fmla="*/ 129691 w 375144"/>
                  <a:gd name="connsiteY82" fmla="*/ 210131 h 331467"/>
                  <a:gd name="connsiteX83" fmla="*/ 117140 w 375144"/>
                  <a:gd name="connsiteY83" fmla="*/ 198389 h 331467"/>
                  <a:gd name="connsiteX84" fmla="*/ 117140 w 375144"/>
                  <a:gd name="connsiteY84" fmla="*/ 155334 h 331467"/>
                  <a:gd name="connsiteX85" fmla="*/ 108773 w 375144"/>
                  <a:gd name="connsiteY85" fmla="*/ 116193 h 331467"/>
                  <a:gd name="connsiteX86" fmla="*/ 108773 w 375144"/>
                  <a:gd name="connsiteY86" fmla="*/ 190560 h 331467"/>
                  <a:gd name="connsiteX87" fmla="*/ 108773 w 375144"/>
                  <a:gd name="connsiteY87" fmla="*/ 198389 h 331467"/>
                  <a:gd name="connsiteX88" fmla="*/ 108773 w 375144"/>
                  <a:gd name="connsiteY88" fmla="*/ 315811 h 331467"/>
                  <a:gd name="connsiteX89" fmla="*/ 92039 w 375144"/>
                  <a:gd name="connsiteY89" fmla="*/ 331467 h 331467"/>
                  <a:gd name="connsiteX90" fmla="*/ 75305 w 375144"/>
                  <a:gd name="connsiteY90" fmla="*/ 315811 h 331467"/>
                  <a:gd name="connsiteX91" fmla="*/ 75305 w 375144"/>
                  <a:gd name="connsiteY91" fmla="*/ 210131 h 331467"/>
                  <a:gd name="connsiteX92" fmla="*/ 66937 w 375144"/>
                  <a:gd name="connsiteY92" fmla="*/ 210131 h 331467"/>
                  <a:gd name="connsiteX93" fmla="*/ 66937 w 375144"/>
                  <a:gd name="connsiteY93" fmla="*/ 315811 h 331467"/>
                  <a:gd name="connsiteX94" fmla="*/ 50203 w 375144"/>
                  <a:gd name="connsiteY94" fmla="*/ 331467 h 331467"/>
                  <a:gd name="connsiteX95" fmla="*/ 33469 w 375144"/>
                  <a:gd name="connsiteY95" fmla="*/ 315811 h 331467"/>
                  <a:gd name="connsiteX96" fmla="*/ 33469 w 375144"/>
                  <a:gd name="connsiteY96" fmla="*/ 198389 h 331467"/>
                  <a:gd name="connsiteX97" fmla="*/ 33469 w 375144"/>
                  <a:gd name="connsiteY97" fmla="*/ 190560 h 331467"/>
                  <a:gd name="connsiteX98" fmla="*/ 33469 w 375144"/>
                  <a:gd name="connsiteY98" fmla="*/ 116193 h 331467"/>
                  <a:gd name="connsiteX99" fmla="*/ 25101 w 375144"/>
                  <a:gd name="connsiteY99" fmla="*/ 155334 h 331467"/>
                  <a:gd name="connsiteX100" fmla="*/ 25101 w 375144"/>
                  <a:gd name="connsiteY100" fmla="*/ 198389 h 331467"/>
                  <a:gd name="connsiteX101" fmla="*/ 12551 w 375144"/>
                  <a:gd name="connsiteY101" fmla="*/ 210131 h 331467"/>
                  <a:gd name="connsiteX102" fmla="*/ 0 w 375144"/>
                  <a:gd name="connsiteY102" fmla="*/ 194474 h 331467"/>
                  <a:gd name="connsiteX103" fmla="*/ 0 w 375144"/>
                  <a:gd name="connsiteY103" fmla="*/ 155334 h 331467"/>
                  <a:gd name="connsiteX104" fmla="*/ 16734 w 375144"/>
                  <a:gd name="connsiteY104" fmla="*/ 88794 h 331467"/>
                  <a:gd name="connsiteX105" fmla="*/ 41836 w 375144"/>
                  <a:gd name="connsiteY105" fmla="*/ 80966 h 331467"/>
                  <a:gd name="connsiteX106" fmla="*/ 50203 w 375144"/>
                  <a:gd name="connsiteY106" fmla="*/ 77052 h 331467"/>
                  <a:gd name="connsiteX107" fmla="*/ 231500 w 375144"/>
                  <a:gd name="connsiteY107" fmla="*/ 61060 h 331467"/>
                  <a:gd name="connsiteX108" fmla="*/ 265134 w 375144"/>
                  <a:gd name="connsiteY108" fmla="*/ 61060 h 331467"/>
                  <a:gd name="connsiteX109" fmla="*/ 273542 w 375144"/>
                  <a:gd name="connsiteY109" fmla="*/ 64983 h 331467"/>
                  <a:gd name="connsiteX110" fmla="*/ 265134 w 375144"/>
                  <a:gd name="connsiteY110" fmla="*/ 72829 h 331467"/>
                  <a:gd name="connsiteX111" fmla="*/ 231500 w 375144"/>
                  <a:gd name="connsiteY111" fmla="*/ 72829 h 331467"/>
                  <a:gd name="connsiteX112" fmla="*/ 218888 w 375144"/>
                  <a:gd name="connsiteY112" fmla="*/ 76752 h 331467"/>
                  <a:gd name="connsiteX113" fmla="*/ 214684 w 375144"/>
                  <a:gd name="connsiteY113" fmla="*/ 88521 h 331467"/>
                  <a:gd name="connsiteX114" fmla="*/ 214684 w 375144"/>
                  <a:gd name="connsiteY114" fmla="*/ 178749 h 331467"/>
                  <a:gd name="connsiteX115" fmla="*/ 265134 w 375144"/>
                  <a:gd name="connsiteY115" fmla="*/ 178749 h 331467"/>
                  <a:gd name="connsiteX116" fmla="*/ 273542 w 375144"/>
                  <a:gd name="connsiteY116" fmla="*/ 182672 h 331467"/>
                  <a:gd name="connsiteX117" fmla="*/ 265134 w 375144"/>
                  <a:gd name="connsiteY117" fmla="*/ 190518 h 331467"/>
                  <a:gd name="connsiteX118" fmla="*/ 214684 w 375144"/>
                  <a:gd name="connsiteY118" fmla="*/ 190518 h 331467"/>
                  <a:gd name="connsiteX119" fmla="*/ 214684 w 375144"/>
                  <a:gd name="connsiteY119" fmla="*/ 280745 h 331467"/>
                  <a:gd name="connsiteX120" fmla="*/ 218888 w 375144"/>
                  <a:gd name="connsiteY120" fmla="*/ 292514 h 331467"/>
                  <a:gd name="connsiteX121" fmla="*/ 231500 w 375144"/>
                  <a:gd name="connsiteY121" fmla="*/ 296437 h 331467"/>
                  <a:gd name="connsiteX122" fmla="*/ 265134 w 375144"/>
                  <a:gd name="connsiteY122" fmla="*/ 296437 h 331467"/>
                  <a:gd name="connsiteX123" fmla="*/ 273542 w 375144"/>
                  <a:gd name="connsiteY123" fmla="*/ 300360 h 331467"/>
                  <a:gd name="connsiteX124" fmla="*/ 265134 w 375144"/>
                  <a:gd name="connsiteY124" fmla="*/ 308206 h 331467"/>
                  <a:gd name="connsiteX125" fmla="*/ 231500 w 375144"/>
                  <a:gd name="connsiteY125" fmla="*/ 308206 h 331467"/>
                  <a:gd name="connsiteX126" fmla="*/ 202071 w 375144"/>
                  <a:gd name="connsiteY126" fmla="*/ 280745 h 331467"/>
                  <a:gd name="connsiteX127" fmla="*/ 202071 w 375144"/>
                  <a:gd name="connsiteY127" fmla="*/ 190518 h 331467"/>
                  <a:gd name="connsiteX128" fmla="*/ 160029 w 375144"/>
                  <a:gd name="connsiteY128" fmla="*/ 190518 h 331467"/>
                  <a:gd name="connsiteX129" fmla="*/ 151621 w 375144"/>
                  <a:gd name="connsiteY129" fmla="*/ 182672 h 331467"/>
                  <a:gd name="connsiteX130" fmla="*/ 160029 w 375144"/>
                  <a:gd name="connsiteY130" fmla="*/ 178749 h 331467"/>
                  <a:gd name="connsiteX131" fmla="*/ 202071 w 375144"/>
                  <a:gd name="connsiteY131" fmla="*/ 178749 h 331467"/>
                  <a:gd name="connsiteX132" fmla="*/ 202071 w 375144"/>
                  <a:gd name="connsiteY132" fmla="*/ 88521 h 331467"/>
                  <a:gd name="connsiteX133" fmla="*/ 231500 w 375144"/>
                  <a:gd name="connsiteY133" fmla="*/ 61060 h 331467"/>
                  <a:gd name="connsiteX134" fmla="*/ 315746 w 375144"/>
                  <a:gd name="connsiteY134" fmla="*/ 49429 h 331467"/>
                  <a:gd name="connsiteX135" fmla="*/ 324231 w 375144"/>
                  <a:gd name="connsiteY135" fmla="*/ 80742 h 331467"/>
                  <a:gd name="connsiteX136" fmla="*/ 324231 w 375144"/>
                  <a:gd name="connsiteY136" fmla="*/ 61171 h 331467"/>
                  <a:gd name="connsiteX137" fmla="*/ 324231 w 375144"/>
                  <a:gd name="connsiteY137" fmla="*/ 57257 h 331467"/>
                  <a:gd name="connsiteX138" fmla="*/ 328474 w 375144"/>
                  <a:gd name="connsiteY138" fmla="*/ 53343 h 331467"/>
                  <a:gd name="connsiteX139" fmla="*/ 332717 w 375144"/>
                  <a:gd name="connsiteY139" fmla="*/ 57257 h 331467"/>
                  <a:gd name="connsiteX140" fmla="*/ 332717 w 375144"/>
                  <a:gd name="connsiteY140" fmla="*/ 61171 h 331467"/>
                  <a:gd name="connsiteX141" fmla="*/ 336960 w 375144"/>
                  <a:gd name="connsiteY141" fmla="*/ 80742 h 331467"/>
                  <a:gd name="connsiteX142" fmla="*/ 341202 w 375144"/>
                  <a:gd name="connsiteY142" fmla="*/ 49429 h 331467"/>
                  <a:gd name="connsiteX143" fmla="*/ 341202 w 375144"/>
                  <a:gd name="connsiteY143" fmla="*/ 53343 h 331467"/>
                  <a:gd name="connsiteX144" fmla="*/ 366659 w 375144"/>
                  <a:gd name="connsiteY144" fmla="*/ 61171 h 331467"/>
                  <a:gd name="connsiteX145" fmla="*/ 375144 w 375144"/>
                  <a:gd name="connsiteY145" fmla="*/ 76828 h 331467"/>
                  <a:gd name="connsiteX146" fmla="*/ 375144 w 375144"/>
                  <a:gd name="connsiteY146" fmla="*/ 96398 h 331467"/>
                  <a:gd name="connsiteX147" fmla="*/ 358173 w 375144"/>
                  <a:gd name="connsiteY147" fmla="*/ 100312 h 331467"/>
                  <a:gd name="connsiteX148" fmla="*/ 358173 w 375144"/>
                  <a:gd name="connsiteY148" fmla="*/ 80742 h 331467"/>
                  <a:gd name="connsiteX149" fmla="*/ 353930 w 375144"/>
                  <a:gd name="connsiteY149" fmla="*/ 76828 h 331467"/>
                  <a:gd name="connsiteX150" fmla="*/ 353930 w 375144"/>
                  <a:gd name="connsiteY150" fmla="*/ 100312 h 331467"/>
                  <a:gd name="connsiteX151" fmla="*/ 328474 w 375144"/>
                  <a:gd name="connsiteY151" fmla="*/ 100312 h 331467"/>
                  <a:gd name="connsiteX152" fmla="*/ 303018 w 375144"/>
                  <a:gd name="connsiteY152" fmla="*/ 100312 h 331467"/>
                  <a:gd name="connsiteX153" fmla="*/ 303018 w 375144"/>
                  <a:gd name="connsiteY153" fmla="*/ 76828 h 331467"/>
                  <a:gd name="connsiteX154" fmla="*/ 298775 w 375144"/>
                  <a:gd name="connsiteY154" fmla="*/ 80742 h 331467"/>
                  <a:gd name="connsiteX155" fmla="*/ 298775 w 375144"/>
                  <a:gd name="connsiteY155" fmla="*/ 100312 h 331467"/>
                  <a:gd name="connsiteX156" fmla="*/ 286047 w 375144"/>
                  <a:gd name="connsiteY156" fmla="*/ 96398 h 331467"/>
                  <a:gd name="connsiteX157" fmla="*/ 286047 w 375144"/>
                  <a:gd name="connsiteY157" fmla="*/ 76828 h 331467"/>
                  <a:gd name="connsiteX158" fmla="*/ 290290 w 375144"/>
                  <a:gd name="connsiteY158" fmla="*/ 61171 h 331467"/>
                  <a:gd name="connsiteX159" fmla="*/ 315746 w 375144"/>
                  <a:gd name="connsiteY159" fmla="*/ 53343 h 331467"/>
                  <a:gd name="connsiteX160" fmla="*/ 315746 w 375144"/>
                  <a:gd name="connsiteY160" fmla="*/ 49429 h 331467"/>
                  <a:gd name="connsiteX161" fmla="*/ 71121 w 375144"/>
                  <a:gd name="connsiteY161" fmla="*/ 2908 h 331467"/>
                  <a:gd name="connsiteX162" fmla="*/ 100527 w 375144"/>
                  <a:gd name="connsiteY162" fmla="*/ 30611 h 331467"/>
                  <a:gd name="connsiteX163" fmla="*/ 104728 w 375144"/>
                  <a:gd name="connsiteY163" fmla="*/ 38526 h 331467"/>
                  <a:gd name="connsiteX164" fmla="*/ 100527 w 375144"/>
                  <a:gd name="connsiteY164" fmla="*/ 50399 h 331467"/>
                  <a:gd name="connsiteX165" fmla="*/ 71121 w 375144"/>
                  <a:gd name="connsiteY165" fmla="*/ 74144 h 331467"/>
                  <a:gd name="connsiteX166" fmla="*/ 41715 w 375144"/>
                  <a:gd name="connsiteY166" fmla="*/ 50399 h 331467"/>
                  <a:gd name="connsiteX167" fmla="*/ 37514 w 375144"/>
                  <a:gd name="connsiteY167" fmla="*/ 38526 h 331467"/>
                  <a:gd name="connsiteX168" fmla="*/ 41715 w 375144"/>
                  <a:gd name="connsiteY168" fmla="*/ 30611 h 331467"/>
                  <a:gd name="connsiteX169" fmla="*/ 71121 w 375144"/>
                  <a:gd name="connsiteY169" fmla="*/ 2908 h 331467"/>
                  <a:gd name="connsiteX170" fmla="*/ 329032 w 375144"/>
                  <a:gd name="connsiteY170" fmla="*/ 0 h 331467"/>
                  <a:gd name="connsiteX171" fmla="*/ 350134 w 375144"/>
                  <a:gd name="connsiteY171" fmla="*/ 19011 h 331467"/>
                  <a:gd name="connsiteX172" fmla="*/ 350134 w 375144"/>
                  <a:gd name="connsiteY172" fmla="*/ 22813 h 331467"/>
                  <a:gd name="connsiteX173" fmla="*/ 345914 w 375144"/>
                  <a:gd name="connsiteY173" fmla="*/ 30418 h 331467"/>
                  <a:gd name="connsiteX174" fmla="*/ 329032 w 375144"/>
                  <a:gd name="connsiteY174" fmla="*/ 49429 h 331467"/>
                  <a:gd name="connsiteX175" fmla="*/ 312150 w 375144"/>
                  <a:gd name="connsiteY175" fmla="*/ 30418 h 331467"/>
                  <a:gd name="connsiteX176" fmla="*/ 307930 w 375144"/>
                  <a:gd name="connsiteY176" fmla="*/ 22813 h 331467"/>
                  <a:gd name="connsiteX177" fmla="*/ 312150 w 375144"/>
                  <a:gd name="connsiteY177" fmla="*/ 19011 h 331467"/>
                  <a:gd name="connsiteX178" fmla="*/ 329032 w 375144"/>
                  <a:gd name="connsiteY178" fmla="*/ 0 h 33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</a:cxnLst>
                <a:rect l="l" t="t" r="r" b="b"/>
                <a:pathLst>
                  <a:path w="375144" h="331467">
                    <a:moveTo>
                      <a:pt x="315746" y="280584"/>
                    </a:moveTo>
                    <a:cubicBezTo>
                      <a:pt x="315746" y="284498"/>
                      <a:pt x="324231" y="311897"/>
                      <a:pt x="324231" y="311897"/>
                    </a:cubicBezTo>
                    <a:cubicBezTo>
                      <a:pt x="324231" y="311897"/>
                      <a:pt x="324231" y="311897"/>
                      <a:pt x="324231" y="292326"/>
                    </a:cubicBezTo>
                    <a:cubicBezTo>
                      <a:pt x="324231" y="292326"/>
                      <a:pt x="324231" y="292326"/>
                      <a:pt x="324231" y="288412"/>
                    </a:cubicBezTo>
                    <a:cubicBezTo>
                      <a:pt x="324231" y="288412"/>
                      <a:pt x="324231" y="288412"/>
                      <a:pt x="328474" y="284498"/>
                    </a:cubicBezTo>
                    <a:cubicBezTo>
                      <a:pt x="328474" y="284498"/>
                      <a:pt x="328474" y="284498"/>
                      <a:pt x="332717" y="288412"/>
                    </a:cubicBezTo>
                    <a:cubicBezTo>
                      <a:pt x="332717" y="288412"/>
                      <a:pt x="332717" y="288412"/>
                      <a:pt x="332717" y="292326"/>
                    </a:cubicBezTo>
                    <a:cubicBezTo>
                      <a:pt x="332717" y="292326"/>
                      <a:pt x="332717" y="292326"/>
                      <a:pt x="336960" y="311897"/>
                    </a:cubicBezTo>
                    <a:cubicBezTo>
                      <a:pt x="336960" y="311897"/>
                      <a:pt x="341202" y="284498"/>
                      <a:pt x="341202" y="280584"/>
                    </a:cubicBezTo>
                    <a:cubicBezTo>
                      <a:pt x="349688" y="284498"/>
                      <a:pt x="358173" y="288412"/>
                      <a:pt x="366659" y="288412"/>
                    </a:cubicBezTo>
                    <a:cubicBezTo>
                      <a:pt x="366659" y="292326"/>
                      <a:pt x="370901" y="296240"/>
                      <a:pt x="375144" y="307983"/>
                    </a:cubicBezTo>
                    <a:cubicBezTo>
                      <a:pt x="375144" y="307983"/>
                      <a:pt x="375144" y="319725"/>
                      <a:pt x="375144" y="327553"/>
                    </a:cubicBezTo>
                    <a:cubicBezTo>
                      <a:pt x="366659" y="327553"/>
                      <a:pt x="362416" y="327553"/>
                      <a:pt x="358173" y="327553"/>
                    </a:cubicBezTo>
                    <a:cubicBezTo>
                      <a:pt x="358173" y="323639"/>
                      <a:pt x="358173" y="315811"/>
                      <a:pt x="358173" y="311897"/>
                    </a:cubicBezTo>
                    <a:cubicBezTo>
                      <a:pt x="358173" y="311897"/>
                      <a:pt x="358173" y="307983"/>
                      <a:pt x="353930" y="307983"/>
                    </a:cubicBezTo>
                    <a:cubicBezTo>
                      <a:pt x="353930" y="307983"/>
                      <a:pt x="353930" y="307983"/>
                      <a:pt x="353930" y="331467"/>
                    </a:cubicBezTo>
                    <a:cubicBezTo>
                      <a:pt x="345445" y="331467"/>
                      <a:pt x="336960" y="331467"/>
                      <a:pt x="328474" y="331467"/>
                    </a:cubicBezTo>
                    <a:cubicBezTo>
                      <a:pt x="319989" y="331467"/>
                      <a:pt x="311503" y="331467"/>
                      <a:pt x="303018" y="331467"/>
                    </a:cubicBezTo>
                    <a:cubicBezTo>
                      <a:pt x="303018" y="331467"/>
                      <a:pt x="303018" y="331467"/>
                      <a:pt x="303018" y="307983"/>
                    </a:cubicBezTo>
                    <a:cubicBezTo>
                      <a:pt x="303018" y="307983"/>
                      <a:pt x="298775" y="311897"/>
                      <a:pt x="298775" y="311897"/>
                    </a:cubicBezTo>
                    <a:cubicBezTo>
                      <a:pt x="298775" y="315811"/>
                      <a:pt x="298775" y="323639"/>
                      <a:pt x="298775" y="331467"/>
                    </a:cubicBezTo>
                    <a:cubicBezTo>
                      <a:pt x="294532" y="327553"/>
                      <a:pt x="290290" y="327553"/>
                      <a:pt x="286047" y="327553"/>
                    </a:cubicBezTo>
                    <a:cubicBezTo>
                      <a:pt x="286047" y="319725"/>
                      <a:pt x="286047" y="307983"/>
                      <a:pt x="286047" y="307983"/>
                    </a:cubicBezTo>
                    <a:cubicBezTo>
                      <a:pt x="286047" y="296240"/>
                      <a:pt x="290290" y="292326"/>
                      <a:pt x="290290" y="288412"/>
                    </a:cubicBezTo>
                    <a:cubicBezTo>
                      <a:pt x="298775" y="288412"/>
                      <a:pt x="311503" y="284498"/>
                      <a:pt x="315746" y="280584"/>
                    </a:cubicBezTo>
                    <a:close/>
                    <a:moveTo>
                      <a:pt x="329032" y="229701"/>
                    </a:moveTo>
                    <a:cubicBezTo>
                      <a:pt x="341693" y="229701"/>
                      <a:pt x="350134" y="237529"/>
                      <a:pt x="350134" y="249272"/>
                    </a:cubicBezTo>
                    <a:cubicBezTo>
                      <a:pt x="350134" y="249272"/>
                      <a:pt x="350134" y="253186"/>
                      <a:pt x="350134" y="253186"/>
                    </a:cubicBezTo>
                    <a:cubicBezTo>
                      <a:pt x="350134" y="257100"/>
                      <a:pt x="350134" y="261014"/>
                      <a:pt x="345914" y="261014"/>
                    </a:cubicBezTo>
                    <a:cubicBezTo>
                      <a:pt x="345914" y="272756"/>
                      <a:pt x="337473" y="280584"/>
                      <a:pt x="329032" y="280584"/>
                    </a:cubicBezTo>
                    <a:cubicBezTo>
                      <a:pt x="320591" y="280584"/>
                      <a:pt x="316371" y="272756"/>
                      <a:pt x="312150" y="261014"/>
                    </a:cubicBezTo>
                    <a:cubicBezTo>
                      <a:pt x="307930" y="261014"/>
                      <a:pt x="307930" y="257100"/>
                      <a:pt x="307930" y="253186"/>
                    </a:cubicBezTo>
                    <a:cubicBezTo>
                      <a:pt x="307930" y="253186"/>
                      <a:pt x="307930" y="249272"/>
                      <a:pt x="312150" y="249272"/>
                    </a:cubicBezTo>
                    <a:cubicBezTo>
                      <a:pt x="312150" y="237529"/>
                      <a:pt x="320591" y="229701"/>
                      <a:pt x="329032" y="229701"/>
                    </a:cubicBezTo>
                    <a:close/>
                    <a:moveTo>
                      <a:pt x="315746" y="167188"/>
                    </a:moveTo>
                    <a:cubicBezTo>
                      <a:pt x="315746" y="171065"/>
                      <a:pt x="324231" y="198203"/>
                      <a:pt x="324231" y="198203"/>
                    </a:cubicBezTo>
                    <a:cubicBezTo>
                      <a:pt x="324231" y="198203"/>
                      <a:pt x="324231" y="198203"/>
                      <a:pt x="324231" y="174942"/>
                    </a:cubicBezTo>
                    <a:cubicBezTo>
                      <a:pt x="324231" y="174942"/>
                      <a:pt x="324231" y="174942"/>
                      <a:pt x="324231" y="171065"/>
                    </a:cubicBezTo>
                    <a:cubicBezTo>
                      <a:pt x="324231" y="171065"/>
                      <a:pt x="324231" y="171065"/>
                      <a:pt x="328474" y="167188"/>
                    </a:cubicBezTo>
                    <a:cubicBezTo>
                      <a:pt x="328474" y="167188"/>
                      <a:pt x="328474" y="167188"/>
                      <a:pt x="332717" y="171065"/>
                    </a:cubicBezTo>
                    <a:cubicBezTo>
                      <a:pt x="332717" y="171065"/>
                      <a:pt x="332717" y="171065"/>
                      <a:pt x="332717" y="174942"/>
                    </a:cubicBezTo>
                    <a:cubicBezTo>
                      <a:pt x="332717" y="174942"/>
                      <a:pt x="332717" y="174942"/>
                      <a:pt x="336960" y="198203"/>
                    </a:cubicBezTo>
                    <a:cubicBezTo>
                      <a:pt x="336960" y="198203"/>
                      <a:pt x="341202" y="171065"/>
                      <a:pt x="341202" y="167188"/>
                    </a:cubicBezTo>
                    <a:cubicBezTo>
                      <a:pt x="349688" y="167188"/>
                      <a:pt x="358173" y="171065"/>
                      <a:pt x="366659" y="174942"/>
                    </a:cubicBezTo>
                    <a:cubicBezTo>
                      <a:pt x="366659" y="178819"/>
                      <a:pt x="370901" y="178819"/>
                      <a:pt x="375144" y="194326"/>
                    </a:cubicBezTo>
                    <a:cubicBezTo>
                      <a:pt x="375144" y="194326"/>
                      <a:pt x="375144" y="205956"/>
                      <a:pt x="375144" y="213710"/>
                    </a:cubicBezTo>
                    <a:cubicBezTo>
                      <a:pt x="366659" y="213710"/>
                      <a:pt x="362416" y="213710"/>
                      <a:pt x="358173" y="213710"/>
                    </a:cubicBezTo>
                    <a:cubicBezTo>
                      <a:pt x="358173" y="209833"/>
                      <a:pt x="358173" y="198203"/>
                      <a:pt x="358173" y="198203"/>
                    </a:cubicBezTo>
                    <a:cubicBezTo>
                      <a:pt x="358173" y="194326"/>
                      <a:pt x="358173" y="194326"/>
                      <a:pt x="353930" y="190449"/>
                    </a:cubicBezTo>
                    <a:cubicBezTo>
                      <a:pt x="353930" y="190449"/>
                      <a:pt x="353930" y="190449"/>
                      <a:pt x="353930" y="213710"/>
                    </a:cubicBezTo>
                    <a:cubicBezTo>
                      <a:pt x="345445" y="213710"/>
                      <a:pt x="336960" y="213710"/>
                      <a:pt x="328474" y="213710"/>
                    </a:cubicBezTo>
                    <a:cubicBezTo>
                      <a:pt x="319989" y="213710"/>
                      <a:pt x="311503" y="213710"/>
                      <a:pt x="303018" y="213710"/>
                    </a:cubicBezTo>
                    <a:cubicBezTo>
                      <a:pt x="303018" y="213710"/>
                      <a:pt x="303018" y="213710"/>
                      <a:pt x="303018" y="190449"/>
                    </a:cubicBezTo>
                    <a:cubicBezTo>
                      <a:pt x="303018" y="194326"/>
                      <a:pt x="298775" y="194326"/>
                      <a:pt x="298775" y="198203"/>
                    </a:cubicBezTo>
                    <a:cubicBezTo>
                      <a:pt x="298775" y="198203"/>
                      <a:pt x="298775" y="209833"/>
                      <a:pt x="298775" y="213710"/>
                    </a:cubicBezTo>
                    <a:cubicBezTo>
                      <a:pt x="294532" y="213710"/>
                      <a:pt x="290290" y="213710"/>
                      <a:pt x="286047" y="213710"/>
                    </a:cubicBezTo>
                    <a:cubicBezTo>
                      <a:pt x="286047" y="205956"/>
                      <a:pt x="286047" y="194326"/>
                      <a:pt x="286047" y="194326"/>
                    </a:cubicBezTo>
                    <a:cubicBezTo>
                      <a:pt x="286047" y="178819"/>
                      <a:pt x="290290" y="178819"/>
                      <a:pt x="290290" y="174942"/>
                    </a:cubicBezTo>
                    <a:cubicBezTo>
                      <a:pt x="298775" y="171065"/>
                      <a:pt x="311503" y="167188"/>
                      <a:pt x="315746" y="167188"/>
                    </a:cubicBezTo>
                    <a:close/>
                    <a:moveTo>
                      <a:pt x="329032" y="116304"/>
                    </a:moveTo>
                    <a:cubicBezTo>
                      <a:pt x="341693" y="116304"/>
                      <a:pt x="350134" y="124058"/>
                      <a:pt x="350134" y="135688"/>
                    </a:cubicBezTo>
                    <a:cubicBezTo>
                      <a:pt x="350134" y="135688"/>
                      <a:pt x="350134" y="135688"/>
                      <a:pt x="350134" y="139565"/>
                    </a:cubicBezTo>
                    <a:cubicBezTo>
                      <a:pt x="350134" y="139565"/>
                      <a:pt x="350134" y="143442"/>
                      <a:pt x="345914" y="147319"/>
                    </a:cubicBezTo>
                    <a:cubicBezTo>
                      <a:pt x="345914" y="155072"/>
                      <a:pt x="337473" y="162826"/>
                      <a:pt x="329032" y="162826"/>
                    </a:cubicBezTo>
                    <a:cubicBezTo>
                      <a:pt x="320591" y="162826"/>
                      <a:pt x="316371" y="155072"/>
                      <a:pt x="312150" y="147319"/>
                    </a:cubicBezTo>
                    <a:cubicBezTo>
                      <a:pt x="307930" y="147319"/>
                      <a:pt x="307930" y="143442"/>
                      <a:pt x="307930" y="139565"/>
                    </a:cubicBezTo>
                    <a:cubicBezTo>
                      <a:pt x="307930" y="135688"/>
                      <a:pt x="307930" y="135688"/>
                      <a:pt x="312150" y="135688"/>
                    </a:cubicBezTo>
                    <a:cubicBezTo>
                      <a:pt x="312150" y="124058"/>
                      <a:pt x="320591" y="116304"/>
                      <a:pt x="329032" y="116304"/>
                    </a:cubicBezTo>
                    <a:close/>
                    <a:moveTo>
                      <a:pt x="50203" y="77052"/>
                    </a:moveTo>
                    <a:cubicBezTo>
                      <a:pt x="50203" y="84880"/>
                      <a:pt x="54387" y="96623"/>
                      <a:pt x="62754" y="116193"/>
                    </a:cubicBezTo>
                    <a:cubicBezTo>
                      <a:pt x="62754" y="104451"/>
                      <a:pt x="66937" y="92708"/>
                      <a:pt x="66937" y="92708"/>
                    </a:cubicBezTo>
                    <a:cubicBezTo>
                      <a:pt x="66937" y="92708"/>
                      <a:pt x="66937" y="92708"/>
                      <a:pt x="62754" y="84880"/>
                    </a:cubicBezTo>
                    <a:cubicBezTo>
                      <a:pt x="62754" y="84880"/>
                      <a:pt x="62754" y="84880"/>
                      <a:pt x="66937" y="80966"/>
                    </a:cubicBezTo>
                    <a:cubicBezTo>
                      <a:pt x="66937" y="80966"/>
                      <a:pt x="66937" y="80966"/>
                      <a:pt x="71121" y="80966"/>
                    </a:cubicBezTo>
                    <a:cubicBezTo>
                      <a:pt x="71121" y="80966"/>
                      <a:pt x="71121" y="80966"/>
                      <a:pt x="79488" y="84880"/>
                    </a:cubicBezTo>
                    <a:cubicBezTo>
                      <a:pt x="79488" y="84880"/>
                      <a:pt x="79488" y="84880"/>
                      <a:pt x="75305" y="92708"/>
                    </a:cubicBezTo>
                    <a:cubicBezTo>
                      <a:pt x="75305" y="92708"/>
                      <a:pt x="75305" y="104451"/>
                      <a:pt x="79488" y="116193"/>
                    </a:cubicBezTo>
                    <a:cubicBezTo>
                      <a:pt x="87855" y="96623"/>
                      <a:pt x="87855" y="84880"/>
                      <a:pt x="92039" y="77052"/>
                    </a:cubicBezTo>
                    <a:cubicBezTo>
                      <a:pt x="92039" y="77052"/>
                      <a:pt x="96222" y="77052"/>
                      <a:pt x="96222" y="80966"/>
                    </a:cubicBezTo>
                    <a:cubicBezTo>
                      <a:pt x="104590" y="80966"/>
                      <a:pt x="117140" y="84880"/>
                      <a:pt x="125508" y="88794"/>
                    </a:cubicBezTo>
                    <a:cubicBezTo>
                      <a:pt x="125508" y="92708"/>
                      <a:pt x="138058" y="108365"/>
                      <a:pt x="142242" y="155334"/>
                    </a:cubicBezTo>
                    <a:cubicBezTo>
                      <a:pt x="142242" y="167076"/>
                      <a:pt x="138058" y="194474"/>
                      <a:pt x="138058" y="194474"/>
                    </a:cubicBezTo>
                    <a:cubicBezTo>
                      <a:pt x="138058" y="202303"/>
                      <a:pt x="138058" y="210131"/>
                      <a:pt x="129691" y="210131"/>
                    </a:cubicBezTo>
                    <a:cubicBezTo>
                      <a:pt x="121324" y="210131"/>
                      <a:pt x="117140" y="206217"/>
                      <a:pt x="117140" y="198389"/>
                    </a:cubicBezTo>
                    <a:cubicBezTo>
                      <a:pt x="117140" y="198389"/>
                      <a:pt x="117140" y="174904"/>
                      <a:pt x="117140" y="155334"/>
                    </a:cubicBezTo>
                    <a:cubicBezTo>
                      <a:pt x="117140" y="139677"/>
                      <a:pt x="112957" y="116193"/>
                      <a:pt x="108773" y="116193"/>
                    </a:cubicBezTo>
                    <a:cubicBezTo>
                      <a:pt x="108773" y="116193"/>
                      <a:pt x="108773" y="116193"/>
                      <a:pt x="108773" y="190560"/>
                    </a:cubicBezTo>
                    <a:cubicBezTo>
                      <a:pt x="108773" y="194474"/>
                      <a:pt x="108773" y="194474"/>
                      <a:pt x="108773" y="198389"/>
                    </a:cubicBezTo>
                    <a:cubicBezTo>
                      <a:pt x="108773" y="198389"/>
                      <a:pt x="108773" y="198389"/>
                      <a:pt x="108773" y="315811"/>
                    </a:cubicBezTo>
                    <a:cubicBezTo>
                      <a:pt x="108773" y="323639"/>
                      <a:pt x="100406" y="331467"/>
                      <a:pt x="92039" y="331467"/>
                    </a:cubicBezTo>
                    <a:cubicBezTo>
                      <a:pt x="83672" y="331467"/>
                      <a:pt x="75305" y="323639"/>
                      <a:pt x="75305" y="315811"/>
                    </a:cubicBezTo>
                    <a:cubicBezTo>
                      <a:pt x="75305" y="315811"/>
                      <a:pt x="75305" y="315811"/>
                      <a:pt x="75305" y="210131"/>
                    </a:cubicBezTo>
                    <a:cubicBezTo>
                      <a:pt x="75305" y="210131"/>
                      <a:pt x="75305" y="210131"/>
                      <a:pt x="66937" y="210131"/>
                    </a:cubicBezTo>
                    <a:cubicBezTo>
                      <a:pt x="66937" y="210131"/>
                      <a:pt x="66937" y="210131"/>
                      <a:pt x="66937" y="315811"/>
                    </a:cubicBezTo>
                    <a:cubicBezTo>
                      <a:pt x="66937" y="323639"/>
                      <a:pt x="58570" y="331467"/>
                      <a:pt x="50203" y="331467"/>
                    </a:cubicBezTo>
                    <a:cubicBezTo>
                      <a:pt x="41836" y="331467"/>
                      <a:pt x="33469" y="323639"/>
                      <a:pt x="33469" y="315811"/>
                    </a:cubicBezTo>
                    <a:cubicBezTo>
                      <a:pt x="33469" y="315811"/>
                      <a:pt x="33469" y="315811"/>
                      <a:pt x="33469" y="198389"/>
                    </a:cubicBezTo>
                    <a:cubicBezTo>
                      <a:pt x="33469" y="194474"/>
                      <a:pt x="33469" y="194474"/>
                      <a:pt x="33469" y="190560"/>
                    </a:cubicBezTo>
                    <a:cubicBezTo>
                      <a:pt x="33469" y="190560"/>
                      <a:pt x="33469" y="190560"/>
                      <a:pt x="33469" y="116193"/>
                    </a:cubicBezTo>
                    <a:cubicBezTo>
                      <a:pt x="29285" y="116193"/>
                      <a:pt x="25101" y="139677"/>
                      <a:pt x="25101" y="155334"/>
                    </a:cubicBezTo>
                    <a:cubicBezTo>
                      <a:pt x="25101" y="174904"/>
                      <a:pt x="25101" y="198389"/>
                      <a:pt x="25101" y="198389"/>
                    </a:cubicBezTo>
                    <a:cubicBezTo>
                      <a:pt x="25101" y="206217"/>
                      <a:pt x="20918" y="210131"/>
                      <a:pt x="12551" y="210131"/>
                    </a:cubicBezTo>
                    <a:cubicBezTo>
                      <a:pt x="4184" y="210131"/>
                      <a:pt x="4184" y="202303"/>
                      <a:pt x="0" y="194474"/>
                    </a:cubicBezTo>
                    <a:cubicBezTo>
                      <a:pt x="0" y="194474"/>
                      <a:pt x="0" y="167076"/>
                      <a:pt x="0" y="155334"/>
                    </a:cubicBezTo>
                    <a:cubicBezTo>
                      <a:pt x="4184" y="108365"/>
                      <a:pt x="16734" y="92708"/>
                      <a:pt x="16734" y="88794"/>
                    </a:cubicBezTo>
                    <a:cubicBezTo>
                      <a:pt x="25101" y="84880"/>
                      <a:pt x="37652" y="80966"/>
                      <a:pt x="41836" y="80966"/>
                    </a:cubicBezTo>
                    <a:cubicBezTo>
                      <a:pt x="46019" y="77052"/>
                      <a:pt x="50203" y="77052"/>
                      <a:pt x="50203" y="77052"/>
                    </a:cubicBezTo>
                    <a:close/>
                    <a:moveTo>
                      <a:pt x="231500" y="61060"/>
                    </a:moveTo>
                    <a:cubicBezTo>
                      <a:pt x="231500" y="61060"/>
                      <a:pt x="231500" y="61060"/>
                      <a:pt x="265134" y="61060"/>
                    </a:cubicBezTo>
                    <a:cubicBezTo>
                      <a:pt x="269338" y="61060"/>
                      <a:pt x="273542" y="64983"/>
                      <a:pt x="273542" y="64983"/>
                    </a:cubicBezTo>
                    <a:cubicBezTo>
                      <a:pt x="273542" y="68906"/>
                      <a:pt x="269338" y="72829"/>
                      <a:pt x="265134" y="72829"/>
                    </a:cubicBezTo>
                    <a:cubicBezTo>
                      <a:pt x="265134" y="72829"/>
                      <a:pt x="265134" y="72829"/>
                      <a:pt x="231500" y="72829"/>
                    </a:cubicBezTo>
                    <a:cubicBezTo>
                      <a:pt x="227296" y="72829"/>
                      <a:pt x="223092" y="72829"/>
                      <a:pt x="218888" y="76752"/>
                    </a:cubicBezTo>
                    <a:cubicBezTo>
                      <a:pt x="214684" y="80675"/>
                      <a:pt x="214684" y="84598"/>
                      <a:pt x="214684" y="88521"/>
                    </a:cubicBezTo>
                    <a:cubicBezTo>
                      <a:pt x="214684" y="88521"/>
                      <a:pt x="214684" y="88521"/>
                      <a:pt x="214684" y="178749"/>
                    </a:cubicBezTo>
                    <a:cubicBezTo>
                      <a:pt x="214684" y="178749"/>
                      <a:pt x="214684" y="178749"/>
                      <a:pt x="265134" y="178749"/>
                    </a:cubicBezTo>
                    <a:cubicBezTo>
                      <a:pt x="269338" y="178749"/>
                      <a:pt x="273542" y="182672"/>
                      <a:pt x="273542" y="182672"/>
                    </a:cubicBezTo>
                    <a:cubicBezTo>
                      <a:pt x="273542" y="186595"/>
                      <a:pt x="269338" y="190518"/>
                      <a:pt x="265134" y="190518"/>
                    </a:cubicBezTo>
                    <a:cubicBezTo>
                      <a:pt x="265134" y="190518"/>
                      <a:pt x="265134" y="190518"/>
                      <a:pt x="214684" y="190518"/>
                    </a:cubicBezTo>
                    <a:cubicBezTo>
                      <a:pt x="214684" y="190518"/>
                      <a:pt x="214684" y="190518"/>
                      <a:pt x="214684" y="280745"/>
                    </a:cubicBezTo>
                    <a:cubicBezTo>
                      <a:pt x="214684" y="284668"/>
                      <a:pt x="214684" y="288591"/>
                      <a:pt x="218888" y="292514"/>
                    </a:cubicBezTo>
                    <a:cubicBezTo>
                      <a:pt x="223092" y="292514"/>
                      <a:pt x="227296" y="296437"/>
                      <a:pt x="231500" y="296437"/>
                    </a:cubicBezTo>
                    <a:cubicBezTo>
                      <a:pt x="231500" y="296437"/>
                      <a:pt x="231500" y="296437"/>
                      <a:pt x="265134" y="296437"/>
                    </a:cubicBezTo>
                    <a:cubicBezTo>
                      <a:pt x="269338" y="296437"/>
                      <a:pt x="273542" y="296437"/>
                      <a:pt x="273542" y="300360"/>
                    </a:cubicBezTo>
                    <a:cubicBezTo>
                      <a:pt x="273542" y="304283"/>
                      <a:pt x="269338" y="308206"/>
                      <a:pt x="265134" y="308206"/>
                    </a:cubicBezTo>
                    <a:cubicBezTo>
                      <a:pt x="265134" y="308206"/>
                      <a:pt x="265134" y="308206"/>
                      <a:pt x="231500" y="308206"/>
                    </a:cubicBezTo>
                    <a:cubicBezTo>
                      <a:pt x="214684" y="308206"/>
                      <a:pt x="202071" y="296437"/>
                      <a:pt x="202071" y="280745"/>
                    </a:cubicBezTo>
                    <a:cubicBezTo>
                      <a:pt x="202071" y="280745"/>
                      <a:pt x="202071" y="280745"/>
                      <a:pt x="202071" y="190518"/>
                    </a:cubicBezTo>
                    <a:cubicBezTo>
                      <a:pt x="202071" y="190518"/>
                      <a:pt x="202071" y="190518"/>
                      <a:pt x="160029" y="190518"/>
                    </a:cubicBezTo>
                    <a:cubicBezTo>
                      <a:pt x="155825" y="190518"/>
                      <a:pt x="151621" y="186595"/>
                      <a:pt x="151621" y="182672"/>
                    </a:cubicBezTo>
                    <a:cubicBezTo>
                      <a:pt x="151621" y="182672"/>
                      <a:pt x="155825" y="178749"/>
                      <a:pt x="160029" y="178749"/>
                    </a:cubicBezTo>
                    <a:cubicBezTo>
                      <a:pt x="160029" y="178749"/>
                      <a:pt x="160029" y="178749"/>
                      <a:pt x="202071" y="178749"/>
                    </a:cubicBezTo>
                    <a:cubicBezTo>
                      <a:pt x="202071" y="178749"/>
                      <a:pt x="202071" y="178749"/>
                      <a:pt x="202071" y="88521"/>
                    </a:cubicBezTo>
                    <a:cubicBezTo>
                      <a:pt x="202071" y="72829"/>
                      <a:pt x="214684" y="61060"/>
                      <a:pt x="231500" y="61060"/>
                    </a:cubicBezTo>
                    <a:close/>
                    <a:moveTo>
                      <a:pt x="315746" y="49429"/>
                    </a:moveTo>
                    <a:cubicBezTo>
                      <a:pt x="315746" y="57257"/>
                      <a:pt x="324231" y="80742"/>
                      <a:pt x="324231" y="80742"/>
                    </a:cubicBezTo>
                    <a:cubicBezTo>
                      <a:pt x="324231" y="80742"/>
                      <a:pt x="324231" y="80742"/>
                      <a:pt x="324231" y="61171"/>
                    </a:cubicBezTo>
                    <a:cubicBezTo>
                      <a:pt x="324231" y="61171"/>
                      <a:pt x="324231" y="61171"/>
                      <a:pt x="324231" y="57257"/>
                    </a:cubicBezTo>
                    <a:cubicBezTo>
                      <a:pt x="324231" y="57257"/>
                      <a:pt x="324231" y="57257"/>
                      <a:pt x="328474" y="53343"/>
                    </a:cubicBezTo>
                    <a:cubicBezTo>
                      <a:pt x="328474" y="53343"/>
                      <a:pt x="328474" y="53343"/>
                      <a:pt x="332717" y="57257"/>
                    </a:cubicBezTo>
                    <a:cubicBezTo>
                      <a:pt x="332717" y="57257"/>
                      <a:pt x="332717" y="57257"/>
                      <a:pt x="332717" y="61171"/>
                    </a:cubicBezTo>
                    <a:cubicBezTo>
                      <a:pt x="332717" y="61171"/>
                      <a:pt x="332717" y="61171"/>
                      <a:pt x="336960" y="80742"/>
                    </a:cubicBezTo>
                    <a:cubicBezTo>
                      <a:pt x="336960" y="80742"/>
                      <a:pt x="341202" y="57257"/>
                      <a:pt x="341202" y="49429"/>
                    </a:cubicBezTo>
                    <a:cubicBezTo>
                      <a:pt x="341202" y="49429"/>
                      <a:pt x="341202" y="49429"/>
                      <a:pt x="341202" y="53343"/>
                    </a:cubicBezTo>
                    <a:cubicBezTo>
                      <a:pt x="349688" y="53343"/>
                      <a:pt x="358173" y="57257"/>
                      <a:pt x="366659" y="61171"/>
                    </a:cubicBezTo>
                    <a:cubicBezTo>
                      <a:pt x="366659" y="61171"/>
                      <a:pt x="370901" y="65085"/>
                      <a:pt x="375144" y="76828"/>
                    </a:cubicBezTo>
                    <a:cubicBezTo>
                      <a:pt x="375144" y="76828"/>
                      <a:pt x="375144" y="88570"/>
                      <a:pt x="375144" y="96398"/>
                    </a:cubicBezTo>
                    <a:cubicBezTo>
                      <a:pt x="366659" y="96398"/>
                      <a:pt x="362416" y="96398"/>
                      <a:pt x="358173" y="100312"/>
                    </a:cubicBezTo>
                    <a:cubicBezTo>
                      <a:pt x="358173" y="92484"/>
                      <a:pt x="358173" y="84656"/>
                      <a:pt x="358173" y="80742"/>
                    </a:cubicBezTo>
                    <a:cubicBezTo>
                      <a:pt x="358173" y="80742"/>
                      <a:pt x="358173" y="76828"/>
                      <a:pt x="353930" y="76828"/>
                    </a:cubicBezTo>
                    <a:cubicBezTo>
                      <a:pt x="353930" y="76828"/>
                      <a:pt x="353930" y="76828"/>
                      <a:pt x="353930" y="100312"/>
                    </a:cubicBezTo>
                    <a:cubicBezTo>
                      <a:pt x="345445" y="100312"/>
                      <a:pt x="336960" y="100312"/>
                      <a:pt x="328474" y="100312"/>
                    </a:cubicBezTo>
                    <a:cubicBezTo>
                      <a:pt x="319989" y="100312"/>
                      <a:pt x="311503" y="100312"/>
                      <a:pt x="303018" y="100312"/>
                    </a:cubicBezTo>
                    <a:cubicBezTo>
                      <a:pt x="303018" y="100312"/>
                      <a:pt x="303018" y="100312"/>
                      <a:pt x="303018" y="76828"/>
                    </a:cubicBezTo>
                    <a:cubicBezTo>
                      <a:pt x="303018" y="76828"/>
                      <a:pt x="298775" y="80742"/>
                      <a:pt x="298775" y="80742"/>
                    </a:cubicBezTo>
                    <a:cubicBezTo>
                      <a:pt x="298775" y="84656"/>
                      <a:pt x="298775" y="92484"/>
                      <a:pt x="298775" y="100312"/>
                    </a:cubicBezTo>
                    <a:cubicBezTo>
                      <a:pt x="294532" y="96398"/>
                      <a:pt x="290290" y="96398"/>
                      <a:pt x="286047" y="96398"/>
                    </a:cubicBezTo>
                    <a:cubicBezTo>
                      <a:pt x="286047" y="88570"/>
                      <a:pt x="286047" y="76828"/>
                      <a:pt x="286047" y="76828"/>
                    </a:cubicBezTo>
                    <a:cubicBezTo>
                      <a:pt x="286047" y="65085"/>
                      <a:pt x="290290" y="61171"/>
                      <a:pt x="290290" y="61171"/>
                    </a:cubicBezTo>
                    <a:cubicBezTo>
                      <a:pt x="298775" y="57257"/>
                      <a:pt x="311503" y="53343"/>
                      <a:pt x="315746" y="53343"/>
                    </a:cubicBezTo>
                    <a:cubicBezTo>
                      <a:pt x="315746" y="53343"/>
                      <a:pt x="315746" y="53343"/>
                      <a:pt x="315746" y="49429"/>
                    </a:cubicBezTo>
                    <a:close/>
                    <a:moveTo>
                      <a:pt x="71121" y="2908"/>
                    </a:moveTo>
                    <a:cubicBezTo>
                      <a:pt x="87924" y="2908"/>
                      <a:pt x="100527" y="14781"/>
                      <a:pt x="100527" y="30611"/>
                    </a:cubicBezTo>
                    <a:cubicBezTo>
                      <a:pt x="104728" y="34568"/>
                      <a:pt x="104728" y="34568"/>
                      <a:pt x="104728" y="38526"/>
                    </a:cubicBezTo>
                    <a:cubicBezTo>
                      <a:pt x="104728" y="42483"/>
                      <a:pt x="104728" y="46441"/>
                      <a:pt x="100527" y="50399"/>
                    </a:cubicBezTo>
                    <a:cubicBezTo>
                      <a:pt x="96326" y="62271"/>
                      <a:pt x="87924" y="74144"/>
                      <a:pt x="71121" y="74144"/>
                    </a:cubicBezTo>
                    <a:cubicBezTo>
                      <a:pt x="58518" y="74144"/>
                      <a:pt x="45916" y="62271"/>
                      <a:pt x="41715" y="50399"/>
                    </a:cubicBezTo>
                    <a:cubicBezTo>
                      <a:pt x="37514" y="46441"/>
                      <a:pt x="37514" y="42483"/>
                      <a:pt x="37514" y="38526"/>
                    </a:cubicBezTo>
                    <a:cubicBezTo>
                      <a:pt x="37514" y="34568"/>
                      <a:pt x="37514" y="30611"/>
                      <a:pt x="41715" y="30611"/>
                    </a:cubicBezTo>
                    <a:cubicBezTo>
                      <a:pt x="41715" y="14781"/>
                      <a:pt x="54317" y="2908"/>
                      <a:pt x="71121" y="2908"/>
                    </a:cubicBezTo>
                    <a:close/>
                    <a:moveTo>
                      <a:pt x="329032" y="0"/>
                    </a:moveTo>
                    <a:cubicBezTo>
                      <a:pt x="341693" y="0"/>
                      <a:pt x="350134" y="11407"/>
                      <a:pt x="350134" y="19011"/>
                    </a:cubicBezTo>
                    <a:cubicBezTo>
                      <a:pt x="350134" y="22813"/>
                      <a:pt x="350134" y="22813"/>
                      <a:pt x="350134" y="22813"/>
                    </a:cubicBezTo>
                    <a:cubicBezTo>
                      <a:pt x="350134" y="26615"/>
                      <a:pt x="350134" y="30418"/>
                      <a:pt x="345914" y="30418"/>
                    </a:cubicBezTo>
                    <a:cubicBezTo>
                      <a:pt x="345914" y="41824"/>
                      <a:pt x="337473" y="49429"/>
                      <a:pt x="329032" y="49429"/>
                    </a:cubicBezTo>
                    <a:cubicBezTo>
                      <a:pt x="320591" y="49429"/>
                      <a:pt x="316371" y="41824"/>
                      <a:pt x="312150" y="30418"/>
                    </a:cubicBezTo>
                    <a:cubicBezTo>
                      <a:pt x="307930" y="30418"/>
                      <a:pt x="307930" y="26615"/>
                      <a:pt x="307930" y="22813"/>
                    </a:cubicBezTo>
                    <a:cubicBezTo>
                      <a:pt x="307930" y="22813"/>
                      <a:pt x="307930" y="19011"/>
                      <a:pt x="312150" y="19011"/>
                    </a:cubicBezTo>
                    <a:cubicBezTo>
                      <a:pt x="312150" y="7604"/>
                      <a:pt x="320591" y="0"/>
                      <a:pt x="3290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4" name="îsļïḓ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2246054" y="3296140"/>
              <a:ext cx="2108063" cy="452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/>
                <a:t>自然语言</a:t>
              </a:r>
              <a:endParaRPr lang="en-US" altLang="zh-CN" sz="3200" b="1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954934" y="1075455"/>
            <a:ext cx="2282133" cy="4483579"/>
            <a:chOff x="4954934" y="1075455"/>
            <a:chExt cx="2282133" cy="4483579"/>
          </a:xfrm>
        </p:grpSpPr>
        <p:sp>
          <p:nvSpPr>
            <p:cNvPr id="65" name="işḻïdé"/>
            <p:cNvSpPr/>
            <p:nvPr/>
          </p:nvSpPr>
          <p:spPr bwMode="auto">
            <a:xfrm>
              <a:off x="4954934" y="2164067"/>
              <a:ext cx="2098468" cy="33949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6" name="îślîďé"/>
            <p:cNvSpPr/>
            <p:nvPr/>
          </p:nvSpPr>
          <p:spPr bwMode="auto">
            <a:xfrm>
              <a:off x="7049495" y="4458208"/>
              <a:ext cx="187572" cy="265452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ŝľïďe"/>
            <p:cNvSpPr/>
            <p:nvPr/>
          </p:nvSpPr>
          <p:spPr bwMode="auto">
            <a:xfrm>
              <a:off x="4954934" y="4356275"/>
              <a:ext cx="2280180" cy="643453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$1ïdé"/>
            <p:cNvSpPr/>
            <p:nvPr/>
          </p:nvSpPr>
          <p:spPr bwMode="auto">
            <a:xfrm>
              <a:off x="7049495" y="4806479"/>
              <a:ext cx="187572" cy="265452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ṡľîḍê"/>
            <p:cNvSpPr/>
            <p:nvPr/>
          </p:nvSpPr>
          <p:spPr bwMode="auto">
            <a:xfrm>
              <a:off x="4954934" y="4704546"/>
              <a:ext cx="2280180" cy="643453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$ḷiḋê"/>
            <p:cNvSpPr/>
            <p:nvPr/>
          </p:nvSpPr>
          <p:spPr bwMode="auto">
            <a:xfrm>
              <a:off x="7049495" y="1177388"/>
              <a:ext cx="187572" cy="1272040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ş1îďe"/>
            <p:cNvSpPr/>
            <p:nvPr/>
          </p:nvSpPr>
          <p:spPr bwMode="auto">
            <a:xfrm>
              <a:off x="4954934" y="1075455"/>
              <a:ext cx="2280180" cy="1647918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ṧ1íḑê"/>
            <p:cNvSpPr/>
            <p:nvPr/>
          </p:nvSpPr>
          <p:spPr bwMode="auto">
            <a:xfrm>
              <a:off x="5720855" y="1491682"/>
              <a:ext cx="750290" cy="8154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ṣlíḑé"/>
            <p:cNvSpPr/>
            <p:nvPr/>
          </p:nvSpPr>
          <p:spPr bwMode="auto">
            <a:xfrm>
              <a:off x="5911359" y="1703709"/>
              <a:ext cx="369282" cy="391410"/>
            </a:xfrm>
            <a:custGeom>
              <a:avLst/>
              <a:gdLst>
                <a:gd name="connsiteX0" fmla="*/ 256360 w 369282"/>
                <a:gd name="connsiteY0" fmla="*/ 303721 h 334944"/>
                <a:gd name="connsiteX1" fmla="*/ 369282 w 369282"/>
                <a:gd name="connsiteY1" fmla="*/ 303721 h 334944"/>
                <a:gd name="connsiteX2" fmla="*/ 369282 w 369282"/>
                <a:gd name="connsiteY2" fmla="*/ 327138 h 334944"/>
                <a:gd name="connsiteX3" fmla="*/ 353150 w 369282"/>
                <a:gd name="connsiteY3" fmla="*/ 334944 h 334944"/>
                <a:gd name="connsiteX4" fmla="*/ 272492 w 369282"/>
                <a:gd name="connsiteY4" fmla="*/ 334944 h 334944"/>
                <a:gd name="connsiteX5" fmla="*/ 256360 w 369282"/>
                <a:gd name="connsiteY5" fmla="*/ 327138 h 334944"/>
                <a:gd name="connsiteX6" fmla="*/ 0 w 369282"/>
                <a:gd name="connsiteY6" fmla="*/ 303721 h 334944"/>
                <a:gd name="connsiteX7" fmla="*/ 115973 w 369282"/>
                <a:gd name="connsiteY7" fmla="*/ 303721 h 334944"/>
                <a:gd name="connsiteX8" fmla="*/ 115973 w 369282"/>
                <a:gd name="connsiteY8" fmla="*/ 327138 h 334944"/>
                <a:gd name="connsiteX9" fmla="*/ 99406 w 369282"/>
                <a:gd name="connsiteY9" fmla="*/ 334944 h 334944"/>
                <a:gd name="connsiteX10" fmla="*/ 16568 w 369282"/>
                <a:gd name="connsiteY10" fmla="*/ 334944 h 334944"/>
                <a:gd name="connsiteX11" fmla="*/ 0 w 369282"/>
                <a:gd name="connsiteY11" fmla="*/ 327138 h 334944"/>
                <a:gd name="connsiteX12" fmla="*/ 164803 w 369282"/>
                <a:gd name="connsiteY12" fmla="*/ 82318 h 334944"/>
                <a:gd name="connsiteX13" fmla="*/ 204479 w 369282"/>
                <a:gd name="connsiteY13" fmla="*/ 82318 h 334944"/>
                <a:gd name="connsiteX14" fmla="*/ 204479 w 369282"/>
                <a:gd name="connsiteY14" fmla="*/ 227081 h 334944"/>
                <a:gd name="connsiteX15" fmla="*/ 164803 w 369282"/>
                <a:gd name="connsiteY15" fmla="*/ 227081 h 334944"/>
                <a:gd name="connsiteX16" fmla="*/ 222788 w 369282"/>
                <a:gd name="connsiteY16" fmla="*/ 76641 h 334944"/>
                <a:gd name="connsiteX17" fmla="*/ 304173 w 369282"/>
                <a:gd name="connsiteY17" fmla="*/ 76641 h 334944"/>
                <a:gd name="connsiteX18" fmla="*/ 304173 w 369282"/>
                <a:gd name="connsiteY18" fmla="*/ 106773 h 334944"/>
                <a:gd name="connsiteX19" fmla="*/ 336726 w 369282"/>
                <a:gd name="connsiteY19" fmla="*/ 106773 h 334944"/>
                <a:gd name="connsiteX20" fmla="*/ 353003 w 369282"/>
                <a:gd name="connsiteY20" fmla="*/ 121838 h 334944"/>
                <a:gd name="connsiteX21" fmla="*/ 369280 w 369282"/>
                <a:gd name="connsiteY21" fmla="*/ 227299 h 334944"/>
                <a:gd name="connsiteX22" fmla="*/ 369280 w 369282"/>
                <a:gd name="connsiteY22" fmla="*/ 272497 h 334944"/>
                <a:gd name="connsiteX23" fmla="*/ 255342 w 369282"/>
                <a:gd name="connsiteY23" fmla="*/ 272497 h 334944"/>
                <a:gd name="connsiteX24" fmla="*/ 255342 w 369282"/>
                <a:gd name="connsiteY24" fmla="*/ 227299 h 334944"/>
                <a:gd name="connsiteX25" fmla="*/ 222788 w 369282"/>
                <a:gd name="connsiteY25" fmla="*/ 227299 h 334944"/>
                <a:gd name="connsiteX26" fmla="*/ 222788 w 369282"/>
                <a:gd name="connsiteY26" fmla="*/ 84174 h 334944"/>
                <a:gd name="connsiteX27" fmla="*/ 222788 w 369282"/>
                <a:gd name="connsiteY27" fmla="*/ 76641 h 334944"/>
                <a:gd name="connsiteX28" fmla="*/ 65108 w 369282"/>
                <a:gd name="connsiteY28" fmla="*/ 76641 h 334944"/>
                <a:gd name="connsiteX29" fmla="*/ 146492 w 369282"/>
                <a:gd name="connsiteY29" fmla="*/ 76641 h 334944"/>
                <a:gd name="connsiteX30" fmla="*/ 146492 w 369282"/>
                <a:gd name="connsiteY30" fmla="*/ 84174 h 334944"/>
                <a:gd name="connsiteX31" fmla="*/ 146492 w 369282"/>
                <a:gd name="connsiteY31" fmla="*/ 227299 h 334944"/>
                <a:gd name="connsiteX32" fmla="*/ 113938 w 369282"/>
                <a:gd name="connsiteY32" fmla="*/ 227299 h 334944"/>
                <a:gd name="connsiteX33" fmla="*/ 113938 w 369282"/>
                <a:gd name="connsiteY33" fmla="*/ 272497 h 334944"/>
                <a:gd name="connsiteX34" fmla="*/ 0 w 369282"/>
                <a:gd name="connsiteY34" fmla="*/ 272497 h 334944"/>
                <a:gd name="connsiteX35" fmla="*/ 0 w 369282"/>
                <a:gd name="connsiteY35" fmla="*/ 227299 h 334944"/>
                <a:gd name="connsiteX36" fmla="*/ 16277 w 369282"/>
                <a:gd name="connsiteY36" fmla="*/ 121838 h 334944"/>
                <a:gd name="connsiteX37" fmla="*/ 32554 w 369282"/>
                <a:gd name="connsiteY37" fmla="*/ 106773 h 334944"/>
                <a:gd name="connsiteX38" fmla="*/ 65108 w 369282"/>
                <a:gd name="connsiteY38" fmla="*/ 106773 h 334944"/>
                <a:gd name="connsiteX39" fmla="*/ 65108 w 369282"/>
                <a:gd name="connsiteY39" fmla="*/ 76641 h 334944"/>
                <a:gd name="connsiteX40" fmla="*/ 204477 w 369282"/>
                <a:gd name="connsiteY40" fmla="*/ 0 h 334944"/>
                <a:gd name="connsiteX41" fmla="*/ 221045 w 369282"/>
                <a:gd name="connsiteY41" fmla="*/ 0 h 334944"/>
                <a:gd name="connsiteX42" fmla="*/ 303883 w 369282"/>
                <a:gd name="connsiteY42" fmla="*/ 0 h 334944"/>
                <a:gd name="connsiteX43" fmla="*/ 320450 w 369282"/>
                <a:gd name="connsiteY43" fmla="*/ 0 h 334944"/>
                <a:gd name="connsiteX44" fmla="*/ 320450 w 369282"/>
                <a:gd name="connsiteY44" fmla="*/ 46226 h 334944"/>
                <a:gd name="connsiteX45" fmla="*/ 312166 w 369282"/>
                <a:gd name="connsiteY45" fmla="*/ 53931 h 334944"/>
                <a:gd name="connsiteX46" fmla="*/ 212761 w 369282"/>
                <a:gd name="connsiteY46" fmla="*/ 53931 h 334944"/>
                <a:gd name="connsiteX47" fmla="*/ 204477 w 369282"/>
                <a:gd name="connsiteY47" fmla="*/ 46226 h 334944"/>
                <a:gd name="connsiteX48" fmla="*/ 204477 w 369282"/>
                <a:gd name="connsiteY48" fmla="*/ 0 h 334944"/>
                <a:gd name="connsiteX49" fmla="*/ 48831 w 369282"/>
                <a:gd name="connsiteY49" fmla="*/ 0 h 334944"/>
                <a:gd name="connsiteX50" fmla="*/ 65399 w 369282"/>
                <a:gd name="connsiteY50" fmla="*/ 0 h 334944"/>
                <a:gd name="connsiteX51" fmla="*/ 148237 w 369282"/>
                <a:gd name="connsiteY51" fmla="*/ 0 h 334944"/>
                <a:gd name="connsiteX52" fmla="*/ 164804 w 369282"/>
                <a:gd name="connsiteY52" fmla="*/ 0 h 334944"/>
                <a:gd name="connsiteX53" fmla="*/ 164804 w 369282"/>
                <a:gd name="connsiteY53" fmla="*/ 46226 h 334944"/>
                <a:gd name="connsiteX54" fmla="*/ 156520 w 369282"/>
                <a:gd name="connsiteY54" fmla="*/ 53931 h 334944"/>
                <a:gd name="connsiteX55" fmla="*/ 57115 w 369282"/>
                <a:gd name="connsiteY55" fmla="*/ 53931 h 334944"/>
                <a:gd name="connsiteX56" fmla="*/ 48831 w 369282"/>
                <a:gd name="connsiteY56" fmla="*/ 46226 h 334944"/>
                <a:gd name="connsiteX57" fmla="*/ 48831 w 369282"/>
                <a:gd name="connsiteY57" fmla="*/ 0 h 33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69282" h="334944">
                  <a:moveTo>
                    <a:pt x="256360" y="303721"/>
                  </a:moveTo>
                  <a:cubicBezTo>
                    <a:pt x="256360" y="303721"/>
                    <a:pt x="256360" y="303721"/>
                    <a:pt x="369282" y="303721"/>
                  </a:cubicBezTo>
                  <a:cubicBezTo>
                    <a:pt x="369282" y="303721"/>
                    <a:pt x="369282" y="303721"/>
                    <a:pt x="369282" y="327138"/>
                  </a:cubicBezTo>
                  <a:cubicBezTo>
                    <a:pt x="369282" y="334944"/>
                    <a:pt x="361216" y="334944"/>
                    <a:pt x="353150" y="334944"/>
                  </a:cubicBezTo>
                  <a:cubicBezTo>
                    <a:pt x="353150" y="334944"/>
                    <a:pt x="353150" y="334944"/>
                    <a:pt x="272492" y="334944"/>
                  </a:cubicBezTo>
                  <a:cubicBezTo>
                    <a:pt x="264426" y="334944"/>
                    <a:pt x="256360" y="334944"/>
                    <a:pt x="256360" y="327138"/>
                  </a:cubicBezTo>
                  <a:close/>
                  <a:moveTo>
                    <a:pt x="0" y="303721"/>
                  </a:moveTo>
                  <a:cubicBezTo>
                    <a:pt x="0" y="303721"/>
                    <a:pt x="0" y="303721"/>
                    <a:pt x="115973" y="303721"/>
                  </a:cubicBezTo>
                  <a:cubicBezTo>
                    <a:pt x="115973" y="303721"/>
                    <a:pt x="115973" y="303721"/>
                    <a:pt x="115973" y="327138"/>
                  </a:cubicBezTo>
                  <a:cubicBezTo>
                    <a:pt x="115973" y="334944"/>
                    <a:pt x="107689" y="334944"/>
                    <a:pt x="99406" y="334944"/>
                  </a:cubicBezTo>
                  <a:cubicBezTo>
                    <a:pt x="99406" y="334944"/>
                    <a:pt x="99406" y="334944"/>
                    <a:pt x="16568" y="334944"/>
                  </a:cubicBezTo>
                  <a:cubicBezTo>
                    <a:pt x="8284" y="334944"/>
                    <a:pt x="0" y="334944"/>
                    <a:pt x="0" y="327138"/>
                  </a:cubicBezTo>
                  <a:close/>
                  <a:moveTo>
                    <a:pt x="164803" y="82318"/>
                  </a:moveTo>
                  <a:lnTo>
                    <a:pt x="204479" y="82318"/>
                  </a:lnTo>
                  <a:lnTo>
                    <a:pt x="204479" y="227081"/>
                  </a:lnTo>
                  <a:lnTo>
                    <a:pt x="164803" y="227081"/>
                  </a:lnTo>
                  <a:close/>
                  <a:moveTo>
                    <a:pt x="222788" y="76641"/>
                  </a:moveTo>
                  <a:cubicBezTo>
                    <a:pt x="222788" y="76641"/>
                    <a:pt x="222788" y="76641"/>
                    <a:pt x="304173" y="76641"/>
                  </a:cubicBezTo>
                  <a:cubicBezTo>
                    <a:pt x="304173" y="76641"/>
                    <a:pt x="304173" y="76641"/>
                    <a:pt x="304173" y="106773"/>
                  </a:cubicBezTo>
                  <a:cubicBezTo>
                    <a:pt x="304173" y="106773"/>
                    <a:pt x="304173" y="106773"/>
                    <a:pt x="336726" y="106773"/>
                  </a:cubicBezTo>
                  <a:cubicBezTo>
                    <a:pt x="344865" y="106773"/>
                    <a:pt x="353003" y="114305"/>
                    <a:pt x="353003" y="121838"/>
                  </a:cubicBezTo>
                  <a:cubicBezTo>
                    <a:pt x="353003" y="121838"/>
                    <a:pt x="353003" y="121838"/>
                    <a:pt x="369280" y="227299"/>
                  </a:cubicBezTo>
                  <a:cubicBezTo>
                    <a:pt x="369280" y="227299"/>
                    <a:pt x="369280" y="227299"/>
                    <a:pt x="369280" y="272497"/>
                  </a:cubicBezTo>
                  <a:cubicBezTo>
                    <a:pt x="369280" y="272497"/>
                    <a:pt x="369280" y="272497"/>
                    <a:pt x="255342" y="272497"/>
                  </a:cubicBezTo>
                  <a:cubicBezTo>
                    <a:pt x="255342" y="272497"/>
                    <a:pt x="255342" y="272497"/>
                    <a:pt x="255342" y="227299"/>
                  </a:cubicBezTo>
                  <a:cubicBezTo>
                    <a:pt x="255342" y="227299"/>
                    <a:pt x="255342" y="227299"/>
                    <a:pt x="222788" y="227299"/>
                  </a:cubicBezTo>
                  <a:cubicBezTo>
                    <a:pt x="222788" y="227299"/>
                    <a:pt x="222788" y="227299"/>
                    <a:pt x="222788" y="84174"/>
                  </a:cubicBezTo>
                  <a:cubicBezTo>
                    <a:pt x="222788" y="84174"/>
                    <a:pt x="222788" y="84174"/>
                    <a:pt x="222788" y="76641"/>
                  </a:cubicBezTo>
                  <a:close/>
                  <a:moveTo>
                    <a:pt x="65108" y="76641"/>
                  </a:moveTo>
                  <a:cubicBezTo>
                    <a:pt x="65108" y="76641"/>
                    <a:pt x="65108" y="76641"/>
                    <a:pt x="146492" y="76641"/>
                  </a:cubicBezTo>
                  <a:lnTo>
                    <a:pt x="146492" y="84174"/>
                  </a:lnTo>
                  <a:cubicBezTo>
                    <a:pt x="146492" y="84174"/>
                    <a:pt x="146492" y="84174"/>
                    <a:pt x="146492" y="227299"/>
                  </a:cubicBezTo>
                  <a:cubicBezTo>
                    <a:pt x="146492" y="227299"/>
                    <a:pt x="146492" y="227299"/>
                    <a:pt x="113938" y="227299"/>
                  </a:cubicBezTo>
                  <a:cubicBezTo>
                    <a:pt x="113938" y="227299"/>
                    <a:pt x="113938" y="227299"/>
                    <a:pt x="113938" y="272497"/>
                  </a:cubicBezTo>
                  <a:cubicBezTo>
                    <a:pt x="113938" y="272497"/>
                    <a:pt x="113938" y="272497"/>
                    <a:pt x="0" y="272497"/>
                  </a:cubicBezTo>
                  <a:cubicBezTo>
                    <a:pt x="0" y="272497"/>
                    <a:pt x="0" y="272497"/>
                    <a:pt x="0" y="227299"/>
                  </a:cubicBezTo>
                  <a:cubicBezTo>
                    <a:pt x="0" y="227299"/>
                    <a:pt x="0" y="227299"/>
                    <a:pt x="16277" y="121838"/>
                  </a:cubicBezTo>
                  <a:cubicBezTo>
                    <a:pt x="16277" y="114305"/>
                    <a:pt x="24415" y="106773"/>
                    <a:pt x="32554" y="106773"/>
                  </a:cubicBezTo>
                  <a:cubicBezTo>
                    <a:pt x="32554" y="106773"/>
                    <a:pt x="32554" y="106773"/>
                    <a:pt x="65108" y="106773"/>
                  </a:cubicBezTo>
                  <a:cubicBezTo>
                    <a:pt x="65108" y="106773"/>
                    <a:pt x="65108" y="106773"/>
                    <a:pt x="65108" y="76641"/>
                  </a:cubicBezTo>
                  <a:close/>
                  <a:moveTo>
                    <a:pt x="204477" y="0"/>
                  </a:moveTo>
                  <a:cubicBezTo>
                    <a:pt x="204477" y="0"/>
                    <a:pt x="212761" y="0"/>
                    <a:pt x="221045" y="0"/>
                  </a:cubicBezTo>
                  <a:cubicBezTo>
                    <a:pt x="221045" y="0"/>
                    <a:pt x="221045" y="0"/>
                    <a:pt x="303883" y="0"/>
                  </a:cubicBezTo>
                  <a:cubicBezTo>
                    <a:pt x="312166" y="0"/>
                    <a:pt x="320450" y="0"/>
                    <a:pt x="320450" y="0"/>
                  </a:cubicBezTo>
                  <a:cubicBezTo>
                    <a:pt x="320450" y="0"/>
                    <a:pt x="320450" y="0"/>
                    <a:pt x="320450" y="46226"/>
                  </a:cubicBezTo>
                  <a:cubicBezTo>
                    <a:pt x="320450" y="53931"/>
                    <a:pt x="320450" y="53931"/>
                    <a:pt x="312166" y="53931"/>
                  </a:cubicBezTo>
                  <a:cubicBezTo>
                    <a:pt x="312166" y="53931"/>
                    <a:pt x="312166" y="53931"/>
                    <a:pt x="212761" y="53931"/>
                  </a:cubicBezTo>
                  <a:cubicBezTo>
                    <a:pt x="212761" y="53931"/>
                    <a:pt x="204477" y="53931"/>
                    <a:pt x="204477" y="46226"/>
                  </a:cubicBezTo>
                  <a:cubicBezTo>
                    <a:pt x="204477" y="46226"/>
                    <a:pt x="204477" y="46226"/>
                    <a:pt x="204477" y="0"/>
                  </a:cubicBezTo>
                  <a:close/>
                  <a:moveTo>
                    <a:pt x="48831" y="0"/>
                  </a:moveTo>
                  <a:cubicBezTo>
                    <a:pt x="48831" y="0"/>
                    <a:pt x="57115" y="0"/>
                    <a:pt x="65399" y="0"/>
                  </a:cubicBezTo>
                  <a:cubicBezTo>
                    <a:pt x="65399" y="0"/>
                    <a:pt x="65399" y="0"/>
                    <a:pt x="148237" y="0"/>
                  </a:cubicBezTo>
                  <a:cubicBezTo>
                    <a:pt x="156520" y="0"/>
                    <a:pt x="164804" y="0"/>
                    <a:pt x="164804" y="0"/>
                  </a:cubicBezTo>
                  <a:cubicBezTo>
                    <a:pt x="164804" y="0"/>
                    <a:pt x="164804" y="0"/>
                    <a:pt x="164804" y="46226"/>
                  </a:cubicBezTo>
                  <a:cubicBezTo>
                    <a:pt x="164804" y="53931"/>
                    <a:pt x="156520" y="53931"/>
                    <a:pt x="156520" y="53931"/>
                  </a:cubicBezTo>
                  <a:cubicBezTo>
                    <a:pt x="156520" y="53931"/>
                    <a:pt x="156520" y="53931"/>
                    <a:pt x="57115" y="53931"/>
                  </a:cubicBezTo>
                  <a:cubicBezTo>
                    <a:pt x="48831" y="53931"/>
                    <a:pt x="48831" y="53931"/>
                    <a:pt x="48831" y="46226"/>
                  </a:cubicBezTo>
                  <a:cubicBezTo>
                    <a:pt x="48831" y="46226"/>
                    <a:pt x="48831" y="46226"/>
                    <a:pt x="48831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şḻíḍ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4964528" y="3296139"/>
              <a:ext cx="2108063" cy="452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/>
                <a:t>流程图</a:t>
              </a:r>
              <a:endParaRPr lang="en-US" altLang="zh-CN" sz="3200" b="1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663813" y="1075455"/>
            <a:ext cx="2282133" cy="4483579"/>
            <a:chOff x="7663813" y="1075455"/>
            <a:chExt cx="2282133" cy="4483579"/>
          </a:xfrm>
        </p:grpSpPr>
        <p:sp>
          <p:nvSpPr>
            <p:cNvPr id="77" name="îSļîḍê"/>
            <p:cNvSpPr/>
            <p:nvPr/>
          </p:nvSpPr>
          <p:spPr bwMode="auto">
            <a:xfrm>
              <a:off x="7663813" y="2164067"/>
              <a:ext cx="2098468" cy="33949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iṣlïďè"/>
            <p:cNvSpPr/>
            <p:nvPr/>
          </p:nvSpPr>
          <p:spPr bwMode="auto">
            <a:xfrm>
              <a:off x="9758374" y="4458208"/>
              <a:ext cx="187572" cy="265452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Sḷîďé"/>
            <p:cNvSpPr/>
            <p:nvPr/>
          </p:nvSpPr>
          <p:spPr bwMode="auto">
            <a:xfrm>
              <a:off x="7663813" y="4356275"/>
              <a:ext cx="2280180" cy="643453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Sļiďê"/>
            <p:cNvSpPr/>
            <p:nvPr/>
          </p:nvSpPr>
          <p:spPr bwMode="auto">
            <a:xfrm>
              <a:off x="9758374" y="4806479"/>
              <a:ext cx="187572" cy="265452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Sļíḍê"/>
            <p:cNvSpPr/>
            <p:nvPr/>
          </p:nvSpPr>
          <p:spPr bwMode="auto">
            <a:xfrm>
              <a:off x="7663813" y="4704546"/>
              <a:ext cx="2280180" cy="643453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ṥľíḓé"/>
            <p:cNvSpPr/>
            <p:nvPr/>
          </p:nvSpPr>
          <p:spPr bwMode="auto">
            <a:xfrm>
              <a:off x="9758374" y="1177388"/>
              <a:ext cx="187572" cy="1272040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s1iḋê"/>
            <p:cNvSpPr/>
            <p:nvPr/>
          </p:nvSpPr>
          <p:spPr bwMode="auto">
            <a:xfrm>
              <a:off x="7663813" y="1075455"/>
              <a:ext cx="2280180" cy="1647918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ṩľîḓè"/>
            <p:cNvSpPr/>
            <p:nvPr/>
          </p:nvSpPr>
          <p:spPr bwMode="auto">
            <a:xfrm>
              <a:off x="8429734" y="1491682"/>
              <a:ext cx="750290" cy="8154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ŝḻíḓè"/>
            <p:cNvSpPr/>
            <p:nvPr/>
          </p:nvSpPr>
          <p:spPr bwMode="auto">
            <a:xfrm>
              <a:off x="8605583" y="1663536"/>
              <a:ext cx="398592" cy="471755"/>
            </a:xfrm>
            <a:custGeom>
              <a:avLst/>
              <a:gdLst>
                <a:gd name="connsiteX0" fmla="*/ 127959 w 398592"/>
                <a:gd name="connsiteY0" fmla="*/ 191264 h 403698"/>
                <a:gd name="connsiteX1" fmla="*/ 146193 w 398592"/>
                <a:gd name="connsiteY1" fmla="*/ 202511 h 403698"/>
                <a:gd name="connsiteX2" fmla="*/ 152271 w 398592"/>
                <a:gd name="connsiteY2" fmla="*/ 213757 h 403698"/>
                <a:gd name="connsiteX3" fmla="*/ 146193 w 398592"/>
                <a:gd name="connsiteY3" fmla="*/ 241873 h 403698"/>
                <a:gd name="connsiteX4" fmla="*/ 146193 w 398592"/>
                <a:gd name="connsiteY4" fmla="*/ 247497 h 403698"/>
                <a:gd name="connsiteX5" fmla="*/ 91491 w 398592"/>
                <a:gd name="connsiteY5" fmla="*/ 298106 h 403698"/>
                <a:gd name="connsiteX6" fmla="*/ 73256 w 398592"/>
                <a:gd name="connsiteY6" fmla="*/ 298106 h 403698"/>
                <a:gd name="connsiteX7" fmla="*/ 73256 w 398592"/>
                <a:gd name="connsiteY7" fmla="*/ 281236 h 403698"/>
                <a:gd name="connsiteX8" fmla="*/ 115803 w 398592"/>
                <a:gd name="connsiteY8" fmla="*/ 230627 h 403698"/>
                <a:gd name="connsiteX9" fmla="*/ 127959 w 398592"/>
                <a:gd name="connsiteY9" fmla="*/ 191264 h 403698"/>
                <a:gd name="connsiteX10" fmla="*/ 314042 w 398592"/>
                <a:gd name="connsiteY10" fmla="*/ 164190 h 403698"/>
                <a:gd name="connsiteX11" fmla="*/ 386514 w 398592"/>
                <a:gd name="connsiteY11" fmla="*/ 164190 h 403698"/>
                <a:gd name="connsiteX12" fmla="*/ 398592 w 398592"/>
                <a:gd name="connsiteY12" fmla="*/ 164190 h 403698"/>
                <a:gd name="connsiteX13" fmla="*/ 398592 w 398592"/>
                <a:gd name="connsiteY13" fmla="*/ 175330 h 403698"/>
                <a:gd name="connsiteX14" fmla="*/ 398592 w 398592"/>
                <a:gd name="connsiteY14" fmla="*/ 236600 h 403698"/>
                <a:gd name="connsiteX15" fmla="*/ 386514 w 398592"/>
                <a:gd name="connsiteY15" fmla="*/ 247739 h 403698"/>
                <a:gd name="connsiteX16" fmla="*/ 374435 w 398592"/>
                <a:gd name="connsiteY16" fmla="*/ 236600 h 403698"/>
                <a:gd name="connsiteX17" fmla="*/ 374435 w 398592"/>
                <a:gd name="connsiteY17" fmla="*/ 203180 h 403698"/>
                <a:gd name="connsiteX18" fmla="*/ 368396 w 398592"/>
                <a:gd name="connsiteY18" fmla="*/ 203180 h 403698"/>
                <a:gd name="connsiteX19" fmla="*/ 205336 w 398592"/>
                <a:gd name="connsiteY19" fmla="*/ 353569 h 403698"/>
                <a:gd name="connsiteX20" fmla="*/ 193257 w 398592"/>
                <a:gd name="connsiteY20" fmla="*/ 359139 h 403698"/>
                <a:gd name="connsiteX21" fmla="*/ 187218 w 398592"/>
                <a:gd name="connsiteY21" fmla="*/ 353569 h 403698"/>
                <a:gd name="connsiteX22" fmla="*/ 144943 w 398592"/>
                <a:gd name="connsiteY22" fmla="*/ 314579 h 403698"/>
                <a:gd name="connsiteX23" fmla="*/ 138904 w 398592"/>
                <a:gd name="connsiteY23" fmla="*/ 314579 h 403698"/>
                <a:gd name="connsiteX24" fmla="*/ 36236 w 398592"/>
                <a:gd name="connsiteY24" fmla="*/ 403698 h 403698"/>
                <a:gd name="connsiteX25" fmla="*/ 0 w 398592"/>
                <a:gd name="connsiteY25" fmla="*/ 403698 h 403698"/>
                <a:gd name="connsiteX26" fmla="*/ 132864 w 398592"/>
                <a:gd name="connsiteY26" fmla="*/ 286729 h 403698"/>
                <a:gd name="connsiteX27" fmla="*/ 138904 w 398592"/>
                <a:gd name="connsiteY27" fmla="*/ 286729 h 403698"/>
                <a:gd name="connsiteX28" fmla="*/ 150982 w 398592"/>
                <a:gd name="connsiteY28" fmla="*/ 286729 h 403698"/>
                <a:gd name="connsiteX29" fmla="*/ 193257 w 398592"/>
                <a:gd name="connsiteY29" fmla="*/ 325719 h 403698"/>
                <a:gd name="connsiteX30" fmla="*/ 193257 w 398592"/>
                <a:gd name="connsiteY30" fmla="*/ 331289 h 403698"/>
                <a:gd name="connsiteX31" fmla="*/ 199296 w 398592"/>
                <a:gd name="connsiteY31" fmla="*/ 325719 h 403698"/>
                <a:gd name="connsiteX32" fmla="*/ 344239 w 398592"/>
                <a:gd name="connsiteY32" fmla="*/ 192040 h 403698"/>
                <a:gd name="connsiteX33" fmla="*/ 344239 w 398592"/>
                <a:gd name="connsiteY33" fmla="*/ 186470 h 403698"/>
                <a:gd name="connsiteX34" fmla="*/ 320082 w 398592"/>
                <a:gd name="connsiteY34" fmla="*/ 186470 h 403698"/>
                <a:gd name="connsiteX35" fmla="*/ 314042 w 398592"/>
                <a:gd name="connsiteY35" fmla="*/ 186470 h 403698"/>
                <a:gd name="connsiteX36" fmla="*/ 308003 w 398592"/>
                <a:gd name="connsiteY36" fmla="*/ 175330 h 403698"/>
                <a:gd name="connsiteX37" fmla="*/ 314042 w 398592"/>
                <a:gd name="connsiteY37" fmla="*/ 164190 h 403698"/>
                <a:gd name="connsiteX38" fmla="*/ 259584 w 398592"/>
                <a:gd name="connsiteY38" fmla="*/ 74634 h 403698"/>
                <a:gd name="connsiteX39" fmla="*/ 277671 w 398592"/>
                <a:gd name="connsiteY39" fmla="*/ 80101 h 403698"/>
                <a:gd name="connsiteX40" fmla="*/ 271642 w 398592"/>
                <a:gd name="connsiteY40" fmla="*/ 96502 h 403698"/>
                <a:gd name="connsiteX41" fmla="*/ 235469 w 398592"/>
                <a:gd name="connsiteY41" fmla="*/ 118370 h 403698"/>
                <a:gd name="connsiteX42" fmla="*/ 223411 w 398592"/>
                <a:gd name="connsiteY42" fmla="*/ 118370 h 403698"/>
                <a:gd name="connsiteX43" fmla="*/ 199295 w 398592"/>
                <a:gd name="connsiteY43" fmla="*/ 112903 h 403698"/>
                <a:gd name="connsiteX44" fmla="*/ 205324 w 398592"/>
                <a:gd name="connsiteY44" fmla="*/ 101969 h 403698"/>
                <a:gd name="connsiteX45" fmla="*/ 199295 w 398592"/>
                <a:gd name="connsiteY45" fmla="*/ 91035 h 403698"/>
                <a:gd name="connsiteX46" fmla="*/ 223411 w 398592"/>
                <a:gd name="connsiteY46" fmla="*/ 96502 h 403698"/>
                <a:gd name="connsiteX47" fmla="*/ 259584 w 398592"/>
                <a:gd name="connsiteY47" fmla="*/ 74634 h 403698"/>
                <a:gd name="connsiteX48" fmla="*/ 109187 w 398592"/>
                <a:gd name="connsiteY48" fmla="*/ 68387 h 403698"/>
                <a:gd name="connsiteX49" fmla="*/ 151823 w 398592"/>
                <a:gd name="connsiteY49" fmla="*/ 68387 h 403698"/>
                <a:gd name="connsiteX50" fmla="*/ 164005 w 398592"/>
                <a:gd name="connsiteY50" fmla="*/ 68387 h 403698"/>
                <a:gd name="connsiteX51" fmla="*/ 176186 w 398592"/>
                <a:gd name="connsiteY51" fmla="*/ 113373 h 403698"/>
                <a:gd name="connsiteX52" fmla="*/ 182277 w 398592"/>
                <a:gd name="connsiteY52" fmla="*/ 85257 h 403698"/>
                <a:gd name="connsiteX53" fmla="*/ 176186 w 398592"/>
                <a:gd name="connsiteY53" fmla="*/ 79633 h 403698"/>
                <a:gd name="connsiteX54" fmla="*/ 182277 w 398592"/>
                <a:gd name="connsiteY54" fmla="*/ 74010 h 403698"/>
                <a:gd name="connsiteX55" fmla="*/ 188368 w 398592"/>
                <a:gd name="connsiteY55" fmla="*/ 79633 h 403698"/>
                <a:gd name="connsiteX56" fmla="*/ 188368 w 398592"/>
                <a:gd name="connsiteY56" fmla="*/ 85257 h 403698"/>
                <a:gd name="connsiteX57" fmla="*/ 182277 w 398592"/>
                <a:gd name="connsiteY57" fmla="*/ 113373 h 403698"/>
                <a:gd name="connsiteX58" fmla="*/ 194459 w 398592"/>
                <a:gd name="connsiteY58" fmla="*/ 85257 h 403698"/>
                <a:gd name="connsiteX59" fmla="*/ 194459 w 398592"/>
                <a:gd name="connsiteY59" fmla="*/ 96503 h 403698"/>
                <a:gd name="connsiteX60" fmla="*/ 176186 w 398592"/>
                <a:gd name="connsiteY60" fmla="*/ 175229 h 403698"/>
                <a:gd name="connsiteX61" fmla="*/ 206640 w 398592"/>
                <a:gd name="connsiteY61" fmla="*/ 208968 h 403698"/>
                <a:gd name="connsiteX62" fmla="*/ 206640 w 398592"/>
                <a:gd name="connsiteY62" fmla="*/ 225838 h 403698"/>
                <a:gd name="connsiteX63" fmla="*/ 200550 w 398592"/>
                <a:gd name="connsiteY63" fmla="*/ 282071 h 403698"/>
                <a:gd name="connsiteX64" fmla="*/ 182277 w 398592"/>
                <a:gd name="connsiteY64" fmla="*/ 293317 h 403698"/>
                <a:gd name="connsiteX65" fmla="*/ 170095 w 398592"/>
                <a:gd name="connsiteY65" fmla="*/ 276447 h 403698"/>
                <a:gd name="connsiteX66" fmla="*/ 176186 w 398592"/>
                <a:gd name="connsiteY66" fmla="*/ 225838 h 403698"/>
                <a:gd name="connsiteX67" fmla="*/ 145732 w 398592"/>
                <a:gd name="connsiteY67" fmla="*/ 192099 h 403698"/>
                <a:gd name="connsiteX68" fmla="*/ 121369 w 398592"/>
                <a:gd name="connsiteY68" fmla="*/ 169606 h 403698"/>
                <a:gd name="connsiteX69" fmla="*/ 115278 w 398592"/>
                <a:gd name="connsiteY69" fmla="*/ 163982 h 403698"/>
                <a:gd name="connsiteX70" fmla="*/ 133550 w 398592"/>
                <a:gd name="connsiteY70" fmla="*/ 96503 h 403698"/>
                <a:gd name="connsiteX71" fmla="*/ 145732 w 398592"/>
                <a:gd name="connsiteY71" fmla="*/ 96503 h 403698"/>
                <a:gd name="connsiteX72" fmla="*/ 115278 w 398592"/>
                <a:gd name="connsiteY72" fmla="*/ 90880 h 403698"/>
                <a:gd name="connsiteX73" fmla="*/ 78733 w 398592"/>
                <a:gd name="connsiteY73" fmla="*/ 118996 h 403698"/>
                <a:gd name="connsiteX74" fmla="*/ 60460 w 398592"/>
                <a:gd name="connsiteY74" fmla="*/ 118996 h 403698"/>
                <a:gd name="connsiteX75" fmla="*/ 60460 w 398592"/>
                <a:gd name="connsiteY75" fmla="*/ 102126 h 403698"/>
                <a:gd name="connsiteX76" fmla="*/ 109187 w 398592"/>
                <a:gd name="connsiteY76" fmla="*/ 68387 h 403698"/>
                <a:gd name="connsiteX77" fmla="*/ 175120 w 398592"/>
                <a:gd name="connsiteY77" fmla="*/ 749 h 403698"/>
                <a:gd name="connsiteX78" fmla="*/ 187852 w 398592"/>
                <a:gd name="connsiteY78" fmla="*/ 1099 h 403698"/>
                <a:gd name="connsiteX79" fmla="*/ 212733 w 398592"/>
                <a:gd name="connsiteY79" fmla="*/ 29135 h 403698"/>
                <a:gd name="connsiteX80" fmla="*/ 187852 w 398592"/>
                <a:gd name="connsiteY80" fmla="*/ 62778 h 403698"/>
                <a:gd name="connsiteX81" fmla="*/ 156750 w 398592"/>
                <a:gd name="connsiteY81" fmla="*/ 29135 h 403698"/>
                <a:gd name="connsiteX82" fmla="*/ 175120 w 398592"/>
                <a:gd name="connsiteY82" fmla="*/ 749 h 40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98592" h="403698">
                  <a:moveTo>
                    <a:pt x="127959" y="191264"/>
                  </a:moveTo>
                  <a:cubicBezTo>
                    <a:pt x="134037" y="196887"/>
                    <a:pt x="140115" y="196887"/>
                    <a:pt x="146193" y="202511"/>
                  </a:cubicBezTo>
                  <a:cubicBezTo>
                    <a:pt x="146193" y="202511"/>
                    <a:pt x="152271" y="208134"/>
                    <a:pt x="152271" y="213757"/>
                  </a:cubicBezTo>
                  <a:cubicBezTo>
                    <a:pt x="152271" y="213757"/>
                    <a:pt x="152271" y="213757"/>
                    <a:pt x="146193" y="241873"/>
                  </a:cubicBezTo>
                  <a:cubicBezTo>
                    <a:pt x="146193" y="241873"/>
                    <a:pt x="146193" y="247497"/>
                    <a:pt x="146193" y="247497"/>
                  </a:cubicBezTo>
                  <a:cubicBezTo>
                    <a:pt x="146193" y="247497"/>
                    <a:pt x="146193" y="247497"/>
                    <a:pt x="91491" y="298106"/>
                  </a:cubicBezTo>
                  <a:cubicBezTo>
                    <a:pt x="85412" y="303729"/>
                    <a:pt x="79334" y="303729"/>
                    <a:pt x="73256" y="298106"/>
                  </a:cubicBezTo>
                  <a:cubicBezTo>
                    <a:pt x="67178" y="292483"/>
                    <a:pt x="67178" y="286859"/>
                    <a:pt x="73256" y="281236"/>
                  </a:cubicBezTo>
                  <a:cubicBezTo>
                    <a:pt x="73256" y="281236"/>
                    <a:pt x="73256" y="281236"/>
                    <a:pt x="115803" y="230627"/>
                  </a:cubicBezTo>
                  <a:cubicBezTo>
                    <a:pt x="115803" y="230627"/>
                    <a:pt x="115803" y="230627"/>
                    <a:pt x="127959" y="191264"/>
                  </a:cubicBezTo>
                  <a:close/>
                  <a:moveTo>
                    <a:pt x="314042" y="164190"/>
                  </a:moveTo>
                  <a:cubicBezTo>
                    <a:pt x="314042" y="164190"/>
                    <a:pt x="314042" y="164190"/>
                    <a:pt x="386514" y="164190"/>
                  </a:cubicBezTo>
                  <a:cubicBezTo>
                    <a:pt x="392553" y="164190"/>
                    <a:pt x="392553" y="164190"/>
                    <a:pt x="398592" y="164190"/>
                  </a:cubicBezTo>
                  <a:cubicBezTo>
                    <a:pt x="398592" y="169760"/>
                    <a:pt x="398592" y="169760"/>
                    <a:pt x="398592" y="175330"/>
                  </a:cubicBezTo>
                  <a:lnTo>
                    <a:pt x="398592" y="236600"/>
                  </a:lnTo>
                  <a:cubicBezTo>
                    <a:pt x="398592" y="242169"/>
                    <a:pt x="392553" y="247739"/>
                    <a:pt x="386514" y="247739"/>
                  </a:cubicBezTo>
                  <a:cubicBezTo>
                    <a:pt x="380474" y="247739"/>
                    <a:pt x="374435" y="242169"/>
                    <a:pt x="374435" y="236600"/>
                  </a:cubicBezTo>
                  <a:cubicBezTo>
                    <a:pt x="374435" y="236600"/>
                    <a:pt x="374435" y="236600"/>
                    <a:pt x="374435" y="203180"/>
                  </a:cubicBezTo>
                  <a:cubicBezTo>
                    <a:pt x="374435" y="203180"/>
                    <a:pt x="374435" y="203180"/>
                    <a:pt x="368396" y="203180"/>
                  </a:cubicBezTo>
                  <a:cubicBezTo>
                    <a:pt x="368396" y="203180"/>
                    <a:pt x="368396" y="203180"/>
                    <a:pt x="205336" y="353569"/>
                  </a:cubicBezTo>
                  <a:cubicBezTo>
                    <a:pt x="199296" y="359139"/>
                    <a:pt x="199296" y="359139"/>
                    <a:pt x="193257" y="359139"/>
                  </a:cubicBezTo>
                  <a:cubicBezTo>
                    <a:pt x="193257" y="359139"/>
                    <a:pt x="187218" y="359139"/>
                    <a:pt x="187218" y="353569"/>
                  </a:cubicBezTo>
                  <a:cubicBezTo>
                    <a:pt x="187218" y="353569"/>
                    <a:pt x="187218" y="353569"/>
                    <a:pt x="144943" y="314579"/>
                  </a:cubicBezTo>
                  <a:cubicBezTo>
                    <a:pt x="144943" y="314579"/>
                    <a:pt x="144943" y="314579"/>
                    <a:pt x="138904" y="314579"/>
                  </a:cubicBezTo>
                  <a:cubicBezTo>
                    <a:pt x="138904" y="314579"/>
                    <a:pt x="138904" y="314579"/>
                    <a:pt x="36236" y="403698"/>
                  </a:cubicBezTo>
                  <a:cubicBezTo>
                    <a:pt x="36236" y="403698"/>
                    <a:pt x="36236" y="403698"/>
                    <a:pt x="0" y="403698"/>
                  </a:cubicBezTo>
                  <a:cubicBezTo>
                    <a:pt x="0" y="403698"/>
                    <a:pt x="0" y="403698"/>
                    <a:pt x="132864" y="286729"/>
                  </a:cubicBezTo>
                  <a:cubicBezTo>
                    <a:pt x="132864" y="286729"/>
                    <a:pt x="138904" y="286729"/>
                    <a:pt x="138904" y="286729"/>
                  </a:cubicBezTo>
                  <a:cubicBezTo>
                    <a:pt x="144943" y="286729"/>
                    <a:pt x="144943" y="286729"/>
                    <a:pt x="150982" y="286729"/>
                  </a:cubicBezTo>
                  <a:cubicBezTo>
                    <a:pt x="150982" y="286729"/>
                    <a:pt x="150982" y="286729"/>
                    <a:pt x="193257" y="325719"/>
                  </a:cubicBezTo>
                  <a:cubicBezTo>
                    <a:pt x="193257" y="325719"/>
                    <a:pt x="193257" y="325719"/>
                    <a:pt x="193257" y="331289"/>
                  </a:cubicBezTo>
                  <a:cubicBezTo>
                    <a:pt x="193257" y="331289"/>
                    <a:pt x="193257" y="331289"/>
                    <a:pt x="199296" y="325719"/>
                  </a:cubicBezTo>
                  <a:cubicBezTo>
                    <a:pt x="199296" y="325719"/>
                    <a:pt x="199296" y="325719"/>
                    <a:pt x="344239" y="192040"/>
                  </a:cubicBezTo>
                  <a:cubicBezTo>
                    <a:pt x="344239" y="192040"/>
                    <a:pt x="344239" y="192040"/>
                    <a:pt x="344239" y="186470"/>
                  </a:cubicBezTo>
                  <a:cubicBezTo>
                    <a:pt x="344239" y="186470"/>
                    <a:pt x="344239" y="186470"/>
                    <a:pt x="320082" y="186470"/>
                  </a:cubicBezTo>
                  <a:cubicBezTo>
                    <a:pt x="320082" y="186470"/>
                    <a:pt x="320082" y="186470"/>
                    <a:pt x="314042" y="186470"/>
                  </a:cubicBezTo>
                  <a:cubicBezTo>
                    <a:pt x="308003" y="180900"/>
                    <a:pt x="308003" y="180900"/>
                    <a:pt x="308003" y="175330"/>
                  </a:cubicBezTo>
                  <a:cubicBezTo>
                    <a:pt x="308003" y="169760"/>
                    <a:pt x="308003" y="164190"/>
                    <a:pt x="314042" y="164190"/>
                  </a:cubicBezTo>
                  <a:close/>
                  <a:moveTo>
                    <a:pt x="259584" y="74634"/>
                  </a:moveTo>
                  <a:cubicBezTo>
                    <a:pt x="265613" y="74634"/>
                    <a:pt x="271642" y="74634"/>
                    <a:pt x="277671" y="80101"/>
                  </a:cubicBezTo>
                  <a:cubicBezTo>
                    <a:pt x="277671" y="85568"/>
                    <a:pt x="277671" y="91035"/>
                    <a:pt x="271642" y="96502"/>
                  </a:cubicBezTo>
                  <a:cubicBezTo>
                    <a:pt x="271642" y="96502"/>
                    <a:pt x="271642" y="96502"/>
                    <a:pt x="235469" y="118370"/>
                  </a:cubicBezTo>
                  <a:cubicBezTo>
                    <a:pt x="229440" y="118370"/>
                    <a:pt x="229440" y="118370"/>
                    <a:pt x="223411" y="118370"/>
                  </a:cubicBezTo>
                  <a:cubicBezTo>
                    <a:pt x="223411" y="118370"/>
                    <a:pt x="223411" y="118370"/>
                    <a:pt x="199295" y="112903"/>
                  </a:cubicBezTo>
                  <a:cubicBezTo>
                    <a:pt x="199295" y="112903"/>
                    <a:pt x="199295" y="107436"/>
                    <a:pt x="205324" y="101969"/>
                  </a:cubicBezTo>
                  <a:cubicBezTo>
                    <a:pt x="205324" y="96502"/>
                    <a:pt x="199295" y="91035"/>
                    <a:pt x="199295" y="91035"/>
                  </a:cubicBezTo>
                  <a:cubicBezTo>
                    <a:pt x="199295" y="91035"/>
                    <a:pt x="199295" y="91035"/>
                    <a:pt x="223411" y="96502"/>
                  </a:cubicBezTo>
                  <a:cubicBezTo>
                    <a:pt x="223411" y="96502"/>
                    <a:pt x="223411" y="96502"/>
                    <a:pt x="259584" y="74634"/>
                  </a:cubicBezTo>
                  <a:close/>
                  <a:moveTo>
                    <a:pt x="109187" y="68387"/>
                  </a:moveTo>
                  <a:cubicBezTo>
                    <a:pt x="127459" y="68387"/>
                    <a:pt x="145732" y="68387"/>
                    <a:pt x="151823" y="68387"/>
                  </a:cubicBezTo>
                  <a:cubicBezTo>
                    <a:pt x="151823" y="68387"/>
                    <a:pt x="164005" y="68387"/>
                    <a:pt x="164005" y="68387"/>
                  </a:cubicBezTo>
                  <a:cubicBezTo>
                    <a:pt x="170095" y="68387"/>
                    <a:pt x="176186" y="79633"/>
                    <a:pt x="176186" y="113373"/>
                  </a:cubicBezTo>
                  <a:cubicBezTo>
                    <a:pt x="176186" y="102126"/>
                    <a:pt x="182277" y="85257"/>
                    <a:pt x="182277" y="85257"/>
                  </a:cubicBezTo>
                  <a:cubicBezTo>
                    <a:pt x="176186" y="85257"/>
                    <a:pt x="176186" y="79633"/>
                    <a:pt x="176186" y="79633"/>
                  </a:cubicBezTo>
                  <a:cubicBezTo>
                    <a:pt x="176186" y="79633"/>
                    <a:pt x="176186" y="79633"/>
                    <a:pt x="182277" y="74010"/>
                  </a:cubicBezTo>
                  <a:cubicBezTo>
                    <a:pt x="182277" y="74010"/>
                    <a:pt x="182277" y="74010"/>
                    <a:pt x="188368" y="79633"/>
                  </a:cubicBezTo>
                  <a:cubicBezTo>
                    <a:pt x="188368" y="79633"/>
                    <a:pt x="188368" y="85257"/>
                    <a:pt x="188368" y="85257"/>
                  </a:cubicBezTo>
                  <a:cubicBezTo>
                    <a:pt x="188368" y="90880"/>
                    <a:pt x="182277" y="113373"/>
                    <a:pt x="182277" y="113373"/>
                  </a:cubicBezTo>
                  <a:cubicBezTo>
                    <a:pt x="182277" y="113373"/>
                    <a:pt x="194459" y="102126"/>
                    <a:pt x="194459" y="85257"/>
                  </a:cubicBezTo>
                  <a:lnTo>
                    <a:pt x="194459" y="96503"/>
                  </a:lnTo>
                  <a:cubicBezTo>
                    <a:pt x="200550" y="102126"/>
                    <a:pt x="182277" y="130243"/>
                    <a:pt x="176186" y="175229"/>
                  </a:cubicBezTo>
                  <a:cubicBezTo>
                    <a:pt x="176186" y="175229"/>
                    <a:pt x="206640" y="208968"/>
                    <a:pt x="206640" y="208968"/>
                  </a:cubicBezTo>
                  <a:cubicBezTo>
                    <a:pt x="206640" y="214592"/>
                    <a:pt x="212731" y="214592"/>
                    <a:pt x="206640" y="225838"/>
                  </a:cubicBezTo>
                  <a:cubicBezTo>
                    <a:pt x="206640" y="225838"/>
                    <a:pt x="206640" y="225838"/>
                    <a:pt x="200550" y="282071"/>
                  </a:cubicBezTo>
                  <a:cubicBezTo>
                    <a:pt x="200550" y="287694"/>
                    <a:pt x="188368" y="293317"/>
                    <a:pt x="182277" y="293317"/>
                  </a:cubicBezTo>
                  <a:cubicBezTo>
                    <a:pt x="176186" y="293317"/>
                    <a:pt x="170095" y="287694"/>
                    <a:pt x="170095" y="276447"/>
                  </a:cubicBezTo>
                  <a:cubicBezTo>
                    <a:pt x="170095" y="276447"/>
                    <a:pt x="170095" y="276447"/>
                    <a:pt x="176186" y="225838"/>
                  </a:cubicBezTo>
                  <a:cubicBezTo>
                    <a:pt x="176186" y="225838"/>
                    <a:pt x="151823" y="197722"/>
                    <a:pt x="145732" y="192099"/>
                  </a:cubicBezTo>
                  <a:cubicBezTo>
                    <a:pt x="127459" y="186475"/>
                    <a:pt x="121369" y="175229"/>
                    <a:pt x="121369" y="169606"/>
                  </a:cubicBezTo>
                  <a:cubicBezTo>
                    <a:pt x="121369" y="169606"/>
                    <a:pt x="121369" y="169606"/>
                    <a:pt x="115278" y="163982"/>
                  </a:cubicBezTo>
                  <a:cubicBezTo>
                    <a:pt x="121369" y="147112"/>
                    <a:pt x="133550" y="113373"/>
                    <a:pt x="133550" y="96503"/>
                  </a:cubicBezTo>
                  <a:cubicBezTo>
                    <a:pt x="133550" y="96503"/>
                    <a:pt x="133550" y="96503"/>
                    <a:pt x="145732" y="96503"/>
                  </a:cubicBezTo>
                  <a:cubicBezTo>
                    <a:pt x="145732" y="96503"/>
                    <a:pt x="145732" y="96503"/>
                    <a:pt x="115278" y="90880"/>
                  </a:cubicBezTo>
                  <a:cubicBezTo>
                    <a:pt x="115278" y="90880"/>
                    <a:pt x="115278" y="90880"/>
                    <a:pt x="78733" y="118996"/>
                  </a:cubicBezTo>
                  <a:cubicBezTo>
                    <a:pt x="72642" y="124619"/>
                    <a:pt x="66551" y="124619"/>
                    <a:pt x="60460" y="118996"/>
                  </a:cubicBezTo>
                  <a:cubicBezTo>
                    <a:pt x="60460" y="113373"/>
                    <a:pt x="60460" y="107750"/>
                    <a:pt x="60460" y="102126"/>
                  </a:cubicBezTo>
                  <a:cubicBezTo>
                    <a:pt x="60460" y="102126"/>
                    <a:pt x="60460" y="102126"/>
                    <a:pt x="109187" y="68387"/>
                  </a:cubicBezTo>
                  <a:close/>
                  <a:moveTo>
                    <a:pt x="175120" y="749"/>
                  </a:moveTo>
                  <a:cubicBezTo>
                    <a:pt x="178910" y="-303"/>
                    <a:pt x="183187" y="-303"/>
                    <a:pt x="187852" y="1099"/>
                  </a:cubicBezTo>
                  <a:cubicBezTo>
                    <a:pt x="200293" y="1099"/>
                    <a:pt x="212733" y="12313"/>
                    <a:pt x="212733" y="29135"/>
                  </a:cubicBezTo>
                  <a:cubicBezTo>
                    <a:pt x="212733" y="40349"/>
                    <a:pt x="206513" y="62778"/>
                    <a:pt x="187852" y="62778"/>
                  </a:cubicBezTo>
                  <a:cubicBezTo>
                    <a:pt x="181632" y="68385"/>
                    <a:pt x="156750" y="51563"/>
                    <a:pt x="156750" y="29135"/>
                  </a:cubicBezTo>
                  <a:cubicBezTo>
                    <a:pt x="156750" y="16519"/>
                    <a:pt x="163748" y="3903"/>
                    <a:pt x="175120" y="74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ṣlíḓ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7663813" y="3296139"/>
              <a:ext cx="2108063" cy="452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/>
                <a:t>伪代码</a:t>
              </a:r>
              <a:endParaRPr lang="en-US" altLang="zh-CN" sz="3200" b="1" dirty="0"/>
            </a:p>
          </p:txBody>
        </p:sp>
      </p:grpSp>
      <p:pic>
        <p:nvPicPr>
          <p:cNvPr id="88" name="图片 87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936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红色微粒体工作述职报告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0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2191</Words>
  <Application>Microsoft Office PowerPoint</Application>
  <PresentationFormat>宽屏</PresentationFormat>
  <Paragraphs>327</Paragraphs>
  <Slides>33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等线</vt:lpstr>
      <vt:lpstr>等线 Light</vt:lpstr>
      <vt:lpstr>黑体</vt:lpstr>
      <vt:lpstr>华文行楷</vt:lpstr>
      <vt:lpstr>楷体</vt:lpstr>
      <vt:lpstr>宋体</vt:lpstr>
      <vt:lpstr>微软雅黑</vt:lpstr>
      <vt:lpstr>Arial</vt:lpstr>
      <vt:lpstr>Arial Black</vt:lpstr>
      <vt:lpstr>Calibri</vt:lpstr>
      <vt:lpstr>Calibri Light</vt:lpstr>
      <vt:lpstr>Kartika</vt:lpstr>
      <vt:lpstr>Symbol</vt:lpstr>
      <vt:lpstr>Times New Roman</vt:lpstr>
      <vt:lpstr>Wingdings</vt:lpstr>
      <vt:lpstr>自定义设计方案</vt:lpstr>
      <vt:lpstr>1_自定义设计方案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红色微粒体工作述职报告ppt模板</dc:title>
  <dc:creator/>
  <cp:lastModifiedBy/>
  <cp:revision>1</cp:revision>
  <dcterms:created xsi:type="dcterms:W3CDTF">2017-02-16T14:15:20Z</dcterms:created>
  <dcterms:modified xsi:type="dcterms:W3CDTF">2021-10-28T03:08:42Z</dcterms:modified>
</cp:coreProperties>
</file>