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6.xml" ContentType="application/vnd.openxmlformats-officedocument.presentationml.tags+xml"/>
  <Override PartName="/ppt/notesSlides/notesSlide30.xml" ContentType="application/vnd.openxmlformats-officedocument.presentationml.notesSlide+xml"/>
  <Override PartName="/ppt/tags/tag27.xml" ContentType="application/vnd.openxmlformats-officedocument.presentationml.tags+xml"/>
  <Override PartName="/ppt/notesSlides/notesSlide31.xml" ContentType="application/vnd.openxmlformats-officedocument.presentationml.notesSlide+xml"/>
  <Override PartName="/ppt/tags/tag28.xml" ContentType="application/vnd.openxmlformats-officedocument.presentationml.tags+xml"/>
  <Override PartName="/ppt/notesSlides/notesSlide32.xml" ContentType="application/vnd.openxmlformats-officedocument.presentationml.notesSlide+xml"/>
  <Override PartName="/ppt/tags/tag29.xml" ContentType="application/vnd.openxmlformats-officedocument.presentationml.tags+xml"/>
  <Override PartName="/ppt/notesSlides/notesSlide33.xml" ContentType="application/vnd.openxmlformats-officedocument.presentationml.notesSlide+xml"/>
  <Override PartName="/ppt/tags/tag30.xml" ContentType="application/vnd.openxmlformats-officedocument.presentationml.tags+xml"/>
  <Override PartName="/ppt/notesSlides/notesSlide34.xml" ContentType="application/vnd.openxmlformats-officedocument.presentationml.notesSlide+xml"/>
  <Override PartName="/ppt/tags/tag31.xml" ContentType="application/vnd.openxmlformats-officedocument.presentationml.tags+xml"/>
  <Override PartName="/ppt/notesSlides/notesSlide35.xml" ContentType="application/vnd.openxmlformats-officedocument.presentationml.notesSlide+xml"/>
  <Override PartName="/ppt/tags/tag32.xml" ContentType="application/vnd.openxmlformats-officedocument.presentationml.tags+xml"/>
  <Override PartName="/ppt/notesSlides/notesSlide36.xml" ContentType="application/vnd.openxmlformats-officedocument.presentationml.notesSlide+xml"/>
  <Override PartName="/ppt/tags/tag33.xml" ContentType="application/vnd.openxmlformats-officedocument.presentationml.tags+xml"/>
  <Override PartName="/ppt/notesSlides/notesSlide37.xml" ContentType="application/vnd.openxmlformats-officedocument.presentationml.notesSlide+xml"/>
  <Override PartName="/ppt/tags/tag34.xml" ContentType="application/vnd.openxmlformats-officedocument.presentationml.tags+xml"/>
  <Override PartName="/ppt/notesSlides/notesSlide38.xml" ContentType="application/vnd.openxmlformats-officedocument.presentationml.notesSlide+xml"/>
  <Override PartName="/ppt/tags/tag35.xml" ContentType="application/vnd.openxmlformats-officedocument.presentationml.tags+xml"/>
  <Override PartName="/ppt/notesSlides/notesSlide39.xml" ContentType="application/vnd.openxmlformats-officedocument.presentationml.notesSlide+xml"/>
  <Override PartName="/ppt/tags/tag36.xml" ContentType="application/vnd.openxmlformats-officedocument.presentationml.tags+xml"/>
  <Override PartName="/ppt/notesSlides/notesSlide40.xml" ContentType="application/vnd.openxmlformats-officedocument.presentationml.notesSlide+xml"/>
  <Override PartName="/ppt/tags/tag37.xml" ContentType="application/vnd.openxmlformats-officedocument.presentationml.tags+xml"/>
  <Override PartName="/ppt/notesSlides/notesSlide41.xml" ContentType="application/vnd.openxmlformats-officedocument.presentationml.notesSlide+xml"/>
  <Override PartName="/ppt/tags/tag38.xml" ContentType="application/vnd.openxmlformats-officedocument.presentationml.tags+xml"/>
  <Override PartName="/ppt/notesSlides/notesSlide42.xml" ContentType="application/vnd.openxmlformats-officedocument.presentationml.notesSlide+xml"/>
  <Override PartName="/ppt/tags/tag39.xml" ContentType="application/vnd.openxmlformats-officedocument.presentationml.tags+xml"/>
  <Override PartName="/ppt/notesSlides/notesSlide43.xml" ContentType="application/vnd.openxmlformats-officedocument.presentationml.notesSlide+xml"/>
  <Override PartName="/ppt/tags/tag40.xml" ContentType="application/vnd.openxmlformats-officedocument.presentationml.tags+xml"/>
  <Override PartName="/ppt/notesSlides/notesSlide44.xml" ContentType="application/vnd.openxmlformats-officedocument.presentationml.notesSlide+xml"/>
  <Override PartName="/ppt/tags/tag41.xml" ContentType="application/vnd.openxmlformats-officedocument.presentationml.tags+xml"/>
  <Override PartName="/ppt/notesSlides/notesSlide45.xml" ContentType="application/vnd.openxmlformats-officedocument.presentationml.notesSlide+xml"/>
  <Override PartName="/ppt/tags/tag42.xml" ContentType="application/vnd.openxmlformats-officedocument.presentationml.tags+xml"/>
  <Override PartName="/ppt/notesSlides/notesSlide46.xml" ContentType="application/vnd.openxmlformats-officedocument.presentationml.notesSlide+xml"/>
  <Override PartName="/ppt/tags/tag43.xml" ContentType="application/vnd.openxmlformats-officedocument.presentationml.tags+xml"/>
  <Override PartName="/ppt/notesSlides/notesSlide47.xml" ContentType="application/vnd.openxmlformats-officedocument.presentationml.notesSlide+xml"/>
  <Override PartName="/ppt/tags/tag44.xml" ContentType="application/vnd.openxmlformats-officedocument.presentationml.tags+xml"/>
  <Override PartName="/ppt/notesSlides/notesSlide48.xml" ContentType="application/vnd.openxmlformats-officedocument.presentationml.notesSlide+xml"/>
  <Override PartName="/ppt/tags/tag45.xml" ContentType="application/vnd.openxmlformats-officedocument.presentationml.tags+xml"/>
  <Override PartName="/ppt/notesSlides/notesSlide49.xml" ContentType="application/vnd.openxmlformats-officedocument.presentationml.notesSlide+xml"/>
  <Override PartName="/ppt/tags/tag46.xml" ContentType="application/vnd.openxmlformats-officedocument.presentationml.tags+xml"/>
  <Override PartName="/ppt/notesSlides/notesSlide50.xml" ContentType="application/vnd.openxmlformats-officedocument.presentationml.notesSlide+xml"/>
  <Override PartName="/ppt/tags/tag47.xml" ContentType="application/vnd.openxmlformats-officedocument.presentationml.tags+xml"/>
  <Override PartName="/ppt/notesSlides/notesSlide51.xml" ContentType="application/vnd.openxmlformats-officedocument.presentationml.notesSlide+xml"/>
  <Override PartName="/ppt/tags/tag48.xml" ContentType="application/vnd.openxmlformats-officedocument.presentationml.tags+xml"/>
  <Override PartName="/ppt/notesSlides/notesSlide52.xml" ContentType="application/vnd.openxmlformats-officedocument.presentationml.notesSlide+xml"/>
  <Override PartName="/ppt/tags/tag49.xml" ContentType="application/vnd.openxmlformats-officedocument.presentationml.tags+xml"/>
  <Override PartName="/ppt/notesSlides/notesSlide53.xml" ContentType="application/vnd.openxmlformats-officedocument.presentationml.notesSlide+xml"/>
  <Override PartName="/ppt/tags/tag50.xml" ContentType="application/vnd.openxmlformats-officedocument.presentationml.tags+xml"/>
  <Override PartName="/ppt/notesSlides/notesSlide54.xml" ContentType="application/vnd.openxmlformats-officedocument.presentationml.notesSlide+xml"/>
  <Override PartName="/ppt/tags/tag51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52.xml" ContentType="application/vnd.openxmlformats-officedocument.presentationml.tags+xml"/>
  <Override PartName="/ppt/notesSlides/notesSlide57.xml" ContentType="application/vnd.openxmlformats-officedocument.presentationml.notesSlide+xml"/>
  <Override PartName="/ppt/tags/tag53.xml" ContentType="application/vnd.openxmlformats-officedocument.presentationml.tags+xml"/>
  <Override PartName="/ppt/notesSlides/notesSlide58.xml" ContentType="application/vnd.openxmlformats-officedocument.presentationml.notesSlide+xml"/>
  <Override PartName="/ppt/tags/tag54.xml" ContentType="application/vnd.openxmlformats-officedocument.presentationml.tags+xml"/>
  <Override PartName="/ppt/notesSlides/notesSlide59.xml" ContentType="application/vnd.openxmlformats-officedocument.presentationml.notesSlide+xml"/>
  <Override PartName="/ppt/tags/tag55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6" r:id="rId1"/>
    <p:sldMasterId id="2147483664" r:id="rId2"/>
  </p:sldMasterIdLst>
  <p:notesMasterIdLst>
    <p:notesMasterId r:id="rId64"/>
  </p:notesMasterIdLst>
  <p:sldIdLst>
    <p:sldId id="314" r:id="rId3"/>
    <p:sldId id="409" r:id="rId4"/>
    <p:sldId id="668" r:id="rId5"/>
    <p:sldId id="450" r:id="rId6"/>
    <p:sldId id="714" r:id="rId7"/>
    <p:sldId id="715" r:id="rId8"/>
    <p:sldId id="672" r:id="rId9"/>
    <p:sldId id="656" r:id="rId10"/>
    <p:sldId id="669" r:id="rId11"/>
    <p:sldId id="670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726" r:id="rId20"/>
    <p:sldId id="681" r:id="rId21"/>
    <p:sldId id="680" r:id="rId22"/>
    <p:sldId id="725" r:id="rId23"/>
    <p:sldId id="727" r:id="rId24"/>
    <p:sldId id="728" r:id="rId25"/>
    <p:sldId id="682" r:id="rId26"/>
    <p:sldId id="683" r:id="rId27"/>
    <p:sldId id="729" r:id="rId28"/>
    <p:sldId id="684" r:id="rId29"/>
    <p:sldId id="724" r:id="rId30"/>
    <p:sldId id="686" r:id="rId31"/>
    <p:sldId id="687" r:id="rId32"/>
    <p:sldId id="688" r:id="rId33"/>
    <p:sldId id="689" r:id="rId34"/>
    <p:sldId id="690" r:id="rId35"/>
    <p:sldId id="718" r:id="rId36"/>
    <p:sldId id="719" r:id="rId37"/>
    <p:sldId id="691" r:id="rId38"/>
    <p:sldId id="692" r:id="rId39"/>
    <p:sldId id="693" r:id="rId40"/>
    <p:sldId id="694" r:id="rId41"/>
    <p:sldId id="695" r:id="rId42"/>
    <p:sldId id="696" r:id="rId43"/>
    <p:sldId id="697" r:id="rId44"/>
    <p:sldId id="698" r:id="rId45"/>
    <p:sldId id="699" r:id="rId46"/>
    <p:sldId id="700" r:id="rId47"/>
    <p:sldId id="701" r:id="rId48"/>
    <p:sldId id="702" r:id="rId49"/>
    <p:sldId id="703" r:id="rId50"/>
    <p:sldId id="704" r:id="rId51"/>
    <p:sldId id="706" r:id="rId52"/>
    <p:sldId id="707" r:id="rId53"/>
    <p:sldId id="708" r:id="rId54"/>
    <p:sldId id="709" r:id="rId55"/>
    <p:sldId id="716" r:id="rId56"/>
    <p:sldId id="710" r:id="rId57"/>
    <p:sldId id="720" r:id="rId58"/>
    <p:sldId id="721" r:id="rId59"/>
    <p:sldId id="722" r:id="rId60"/>
    <p:sldId id="712" r:id="rId61"/>
    <p:sldId id="711" r:id="rId62"/>
    <p:sldId id="444" r:id="rId63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  <a:srgbClr val="DD0012"/>
    <a:srgbClr val="AC050E"/>
    <a:srgbClr val="E0414A"/>
    <a:srgbClr val="85000B"/>
    <a:srgbClr val="CC0000"/>
    <a:srgbClr val="A6A6A6"/>
    <a:srgbClr val="FF2F2F"/>
    <a:srgbClr val="FF000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4965" autoAdjust="0"/>
  </p:normalViewPr>
  <p:slideViewPr>
    <p:cSldViewPr snapToGrid="0">
      <p:cViewPr varScale="1">
        <p:scale>
          <a:sx n="93" d="100"/>
          <a:sy n="93" d="100"/>
        </p:scale>
        <p:origin x="90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B25E-F66E-44BE-85A3-62191936F5C2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D03D-ED54-44F4-93D3-469DD7E83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0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70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65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639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2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20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61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81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45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13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912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6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29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24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600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18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2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456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74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04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5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12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6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2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57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17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3712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2862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精度测试 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精度测试请输入</a:t>
            </a:r>
            <a:r>
              <a:rPr lang="en-US" altLang="zh-CN" dirty="0"/>
              <a:t>n"))</a:t>
            </a:r>
          </a:p>
          <a:p>
            <a:r>
              <a:rPr lang="en-US" altLang="zh-CN" dirty="0"/>
              <a:t>while(n&gt;0):</a:t>
            </a:r>
          </a:p>
          <a:p>
            <a:r>
              <a:rPr lang="en-US" altLang="zh-CN" dirty="0"/>
              <a:t>    a=1/n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suma</a:t>
            </a:r>
            <a:r>
              <a:rPr lang="en-US" altLang="zh-CN" dirty="0"/>
              <a:t>=0</a:t>
            </a:r>
          </a:p>
          <a:p>
            <a:r>
              <a:rPr lang="en-US" altLang="zh-CN" dirty="0"/>
              <a:t>    k=0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range(n):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suma</a:t>
            </a:r>
            <a:r>
              <a:rPr lang="en-US" altLang="zh-CN" dirty="0"/>
              <a:t>=</a:t>
            </a:r>
            <a:r>
              <a:rPr lang="en-US" altLang="zh-CN" dirty="0" err="1"/>
              <a:t>suma+a</a:t>
            </a:r>
            <a:endParaRPr lang="en-US" altLang="zh-CN" dirty="0"/>
          </a:p>
          <a:p>
            <a:r>
              <a:rPr lang="en-US" altLang="zh-CN" dirty="0"/>
              <a:t>        k=k+1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累加次数</a:t>
            </a:r>
            <a:r>
              <a:rPr lang="en-US" altLang="zh-CN" dirty="0"/>
              <a:t>=",k,"</a:t>
            </a:r>
            <a:r>
              <a:rPr lang="zh-CN" altLang="en-US" dirty="0"/>
              <a:t>累加和</a:t>
            </a:r>
            <a:r>
              <a:rPr lang="en-US" altLang="zh-CN" dirty="0"/>
              <a:t>",</a:t>
            </a:r>
            <a:r>
              <a:rPr lang="en-US" altLang="zh-CN" dirty="0" err="1"/>
              <a:t>suma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print("</a:t>
            </a:r>
            <a:r>
              <a:rPr lang="zh-CN" altLang="en-US" dirty="0"/>
              <a:t>累加和为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  <a:r>
              <a:rPr lang="en-US" altLang="zh-CN" dirty="0"/>
              <a:t>",</a:t>
            </a:r>
            <a:r>
              <a:rPr lang="en-US" altLang="zh-CN" dirty="0" err="1"/>
              <a:t>suma</a:t>
            </a:r>
            <a:r>
              <a:rPr lang="en-US" altLang="zh-CN" dirty="0"/>
              <a:t>==1)</a:t>
            </a:r>
          </a:p>
          <a:p>
            <a:r>
              <a:rPr lang="en-US" altLang="zh-CN" dirty="0"/>
              <a:t>    n=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精度测试请输入</a:t>
            </a:r>
            <a:r>
              <a:rPr lang="en-US" altLang="zh-CN" dirty="0"/>
              <a:t>n"))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5221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409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1067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881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0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691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384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705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77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199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39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0380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0112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925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539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5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4453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5119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133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0055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7668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520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130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061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2101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7007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6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6447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4045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676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18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669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85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F0A9-C3DD-4AE8-A6CF-D5FDC36D457E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5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58DE-4780-48C1-9063-CAC7D4CE3517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5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70B9-D914-4868-9759-DCF956F8FF84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49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1B38-E6DF-4033-B28C-345B7ECC352C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1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0F7B-2F03-48C1-B7DA-29BF25CD5950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D4AE-4B64-49D2-B27D-E7D2C894B150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6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0EAA-6D56-4EF0-8DDB-BD9B881DE881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90448-3CBB-4B0E-B312-77C86C3B237D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3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63CD-5205-4D1C-9DA9-F862F5A288CC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EAB5-CB32-41A3-93C6-A2F8D613FD15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5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96867" y="6345766"/>
            <a:ext cx="2743200" cy="365125"/>
          </a:xfrm>
        </p:spPr>
        <p:txBody>
          <a:bodyPr/>
          <a:lstStyle/>
          <a:p>
            <a:fld id="{B4335005-797F-4C6D-8474-2369A8DFE2E5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5667" y="6356350"/>
            <a:ext cx="2743200" cy="365125"/>
          </a:xfrm>
        </p:spPr>
        <p:txBody>
          <a:bodyPr/>
          <a:lstStyle/>
          <a:p>
            <a:pPr algn="l"/>
            <a:fld id="{A0909D61-778E-4A7C-8B47-EFBB4987DB62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391AC-3BE1-4138-848B-1B32CB3CBC45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0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10600" y="63796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59468-CE21-4EF5-A6F8-8AF154A1ACB9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8200" y="636693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0909D61-778E-4A7C-8B47-EFBB4987DB62}" type="slidenum">
              <a:rPr lang="zh-CN" altLang="en-US" smtClean="0"/>
              <a:pPr algn="l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97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E098E-BB2D-463D-9DD7-ABC238C0D5E5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9D61-778E-4A7C-8B47-EFBB4987D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98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1.bin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2.bin"/><Relationship Id="rId2" Type="http://schemas.openxmlformats.org/officeDocument/2006/relationships/tags" Target="../tags/tag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slide" Target="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6" Type="http://schemas.openxmlformats.org/officeDocument/2006/relationships/slide" Target="slide1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6" Type="http://schemas.openxmlformats.org/officeDocument/2006/relationships/slide" Target="slide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Relationship Id="rId6" Type="http://schemas.openxmlformats.org/officeDocument/2006/relationships/image" Target="../media/image20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7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8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0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9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0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8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9.xml"/><Relationship Id="rId5" Type="http://schemas.openxmlformats.org/officeDocument/2006/relationships/image" Target="../media/image1.png"/><Relationship Id="rId4" Type="http://schemas.openxmlformats.org/officeDocument/2006/relationships/audio" Target="../media/audio1.wav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Relationship Id="rId5" Type="http://schemas.openxmlformats.org/officeDocument/2006/relationships/hyperlink" Target="&#21407;&#30721;&#21453;&#30721;&#34917;&#30721;.swf" TargetMode="Externa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5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6" Type="http://schemas.openxmlformats.org/officeDocument/2006/relationships/image" Target="../media/image8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235117" y="1922707"/>
            <a:ext cx="846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大学计算机基础</a:t>
            </a:r>
            <a:r>
              <a:rPr lang="en-US" altLang="zh-CN" sz="6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III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3" name="矩形 2"/>
          <p:cNvSpPr/>
          <p:nvPr/>
        </p:nvSpPr>
        <p:spPr>
          <a:xfrm>
            <a:off x="4421691" y="433950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张伟</a:t>
            </a:r>
            <a:endParaRPr lang="en-US" altLang="zh-CN" sz="28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计算机教学实验中心</a:t>
            </a:r>
          </a:p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2021.9.11</a:t>
            </a:r>
          </a:p>
        </p:txBody>
      </p:sp>
      <p:pic>
        <p:nvPicPr>
          <p:cNvPr id="28" name="图片 27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9D66-2F7B-46AB-BB4B-733C6AFC2C4A}" type="datetime1">
              <a:rPr lang="zh-CN" altLang="en-US" smtClean="0"/>
              <a:t>2021/9/30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3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11629"/>
    </mc:Choice>
    <mc:Fallback xmlns="">
      <p:transition spd="slow" advTm="116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二进制的理由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632040" y="922231"/>
            <a:ext cx="7992888" cy="4354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无论计算机的功能有多么强大，能够处理的信息有多么丰富，计算机硬件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kumimoji="0" lang="zh-CN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能够直接识别的信息只有一种，就是“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”和“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结论：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计算机能够直接识别的信息只有二进制。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所有需要计算机存储、处理的信息都必须转换为二进制。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88E8-1417-4B9F-88F8-AAD3AB6C945E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97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计算机中的数制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BF7D-DC02-4096-B42F-59FE7E8FF59A}" type="datetime1">
              <a:rPr lang="zh-CN" altLang="en-US" smtClean="0"/>
              <a:t>2021/9/30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06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033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计算机中常用的计数制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714501" y="896779"/>
            <a:ext cx="6989712" cy="420048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计算机中的常用计数制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十进制  </a:t>
            </a:r>
            <a:r>
              <a:rPr lang="en-US" altLang="zh-CN" sz="3200" dirty="0">
                <a:solidFill>
                  <a:sysClr val="windowText" lastClr="000000"/>
                </a:solidFill>
                <a:latin typeface="黑体"/>
                <a:ea typeface="黑体"/>
              </a:rPr>
              <a:t>D  0-9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二进制数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B 0-1  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十六进制数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H   0-F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八进制数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O   0-7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DDDF-B3FD-4E36-BC76-581762A8E4B8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080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十进制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3D2D7DE8-1133-4E70-AD79-0FC3D8442914}"/>
              </a:ext>
            </a:extLst>
          </p:cNvPr>
          <p:cNvSpPr txBox="1">
            <a:spLocks noChangeArrowheads="1"/>
          </p:cNvSpPr>
          <p:nvPr/>
        </p:nvSpPr>
        <p:spPr>
          <a:xfrm>
            <a:off x="1874612" y="1025128"/>
            <a:ext cx="8106410" cy="271101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30000"/>
              </a:spcAft>
            </a:pPr>
            <a:r>
              <a:rPr lang="zh-CN" altLang="en-US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特点：</a:t>
            </a:r>
          </a:p>
          <a:p>
            <a:pPr lvl="1">
              <a:spcAft>
                <a:spcPct val="30000"/>
              </a:spcAft>
            </a:pP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以十为底，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逢十进一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；</a:t>
            </a:r>
          </a:p>
          <a:p>
            <a:pPr lvl="1">
              <a:spcAft>
                <a:spcPct val="30000"/>
              </a:spcAft>
            </a:pP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共</a:t>
            </a:r>
            <a:r>
              <a:rPr lang="en-GB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有0</a:t>
            </a: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-</a:t>
            </a:r>
            <a:r>
              <a:rPr lang="en-GB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9十个数字符号</a:t>
            </a:r>
            <a:r>
              <a:rPr lang="en-GB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。</a:t>
            </a:r>
            <a:r>
              <a:rPr lang="zh-CN" altLang="en-GB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用</a:t>
            </a:r>
            <a:r>
              <a:rPr lang="en-GB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D</a:t>
            </a:r>
            <a:r>
              <a:rPr lang="zh-CN" altLang="en-GB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decimal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）</a:t>
            </a:r>
            <a:r>
              <a:rPr lang="zh-CN" altLang="en-GB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代表。</a:t>
            </a:r>
            <a:endParaRPr lang="en-US" altLang="zh-CN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黑体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黑体"/>
              </a:rPr>
              <a:t>例：</a:t>
            </a:r>
            <a:r>
              <a:rPr lang="zh-CN" altLang="en-US" dirty="0">
                <a:solidFill>
                  <a:prstClr val="black"/>
                </a:solidFill>
                <a:latin typeface="Times New Roman"/>
                <a:ea typeface="黑体"/>
              </a:rPr>
              <a:t>234.98或234.98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ea typeface="黑体"/>
              </a:rPr>
              <a:t>D</a:t>
            </a:r>
            <a:r>
              <a:rPr lang="zh-CN" altLang="en-US" dirty="0">
                <a:solidFill>
                  <a:prstClr val="black"/>
                </a:solidFill>
                <a:latin typeface="Times New Roman"/>
                <a:ea typeface="黑体"/>
              </a:rPr>
              <a:t>或（234.98）</a:t>
            </a:r>
            <a:r>
              <a:rPr lang="en-US" altLang="zh-CN" baseline="-25000" dirty="0">
                <a:solidFill>
                  <a:srgbClr val="FF0000"/>
                </a:solidFill>
                <a:latin typeface="Times New Roman"/>
                <a:ea typeface="黑体"/>
              </a:rPr>
              <a:t>D</a:t>
            </a:r>
          </a:p>
          <a:p>
            <a:pPr marL="457200" lvl="1" indent="0">
              <a:spcAft>
                <a:spcPct val="30000"/>
              </a:spcAft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  <a:ea typeface="黑体"/>
            </a:endParaRP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AFED3096-B02B-464A-B3F2-18619FEEFA5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896625" y="4186327"/>
          <a:ext cx="8568952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7" imgW="4368800" imgH="939800" progId="Equation.DSMT4">
                  <p:embed/>
                </p:oleObj>
              </mc:Choice>
              <mc:Fallback>
                <p:oleObj name="Equation" r:id="rId7" imgW="4368800" imgH="939800" progId="Equation.DSMT4">
                  <p:embed/>
                  <p:pic>
                    <p:nvPicPr>
                      <p:cNvPr id="14" name="Object 3">
                        <a:extLst>
                          <a:ext uri="{FF2B5EF4-FFF2-40B4-BE49-F238E27FC236}">
                            <a16:creationId xmlns:a16="http://schemas.microsoft.com/office/drawing/2014/main" id="{AFED3096-B02B-464A-B3F2-18619FEEF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6625" y="4186327"/>
                        <a:ext cx="8568952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1A8F-693B-49D8-B4AB-E555339231EB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6158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二进制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80" name="Rectangle 3">
            <a:extLst>
              <a:ext uri="{FF2B5EF4-FFF2-40B4-BE49-F238E27FC236}">
                <a16:creationId xmlns:a16="http://schemas.microsoft.com/office/drawing/2014/main" id="{161E03EC-2614-4267-94C5-6F8FD189F036}"/>
              </a:ext>
            </a:extLst>
          </p:cNvPr>
          <p:cNvSpPr txBox="1">
            <a:spLocks noChangeArrowheads="1"/>
          </p:cNvSpPr>
          <p:nvPr/>
        </p:nvSpPr>
        <p:spPr>
          <a:xfrm>
            <a:off x="1692474" y="1159722"/>
            <a:ext cx="7992112" cy="314327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特点：</a:t>
            </a:r>
          </a:p>
          <a:p>
            <a:pPr lvl="1">
              <a:lnSpc>
                <a:spcPct val="115000"/>
              </a:lnSpc>
            </a:pP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以</a:t>
            </a: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为底，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逢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进位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；</a:t>
            </a:r>
          </a:p>
          <a:p>
            <a:pPr lvl="1">
              <a:lnSpc>
                <a:spcPct val="115000"/>
              </a:lnSpc>
            </a:pP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只有</a:t>
            </a: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0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和</a:t>
            </a: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两个符号。用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B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binary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）表示。</a:t>
            </a:r>
            <a:endParaRPr lang="en-US" altLang="zh-CN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/>
              <a:ea typeface="黑体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/>
                <a:ea typeface="黑体"/>
              </a:rPr>
              <a:t>例：</a:t>
            </a:r>
            <a:r>
              <a:rPr lang="en-US" altLang="zh-CN" dirty="0">
                <a:solidFill>
                  <a:prstClr val="black"/>
                </a:solidFill>
                <a:latin typeface="Times New Roman"/>
                <a:ea typeface="黑体"/>
              </a:rPr>
              <a:t>1101.11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ea typeface="黑体"/>
              </a:rPr>
              <a:t>B</a:t>
            </a:r>
            <a:r>
              <a:rPr lang="zh-CN" altLang="en-US" dirty="0">
                <a:solidFill>
                  <a:prstClr val="black"/>
                </a:solidFill>
                <a:latin typeface="Times New Roman"/>
                <a:ea typeface="黑体"/>
              </a:rPr>
              <a:t>或（1101.11）</a:t>
            </a:r>
            <a:r>
              <a:rPr lang="en-US" altLang="zh-CN" baseline="-25000" dirty="0">
                <a:solidFill>
                  <a:srgbClr val="FF0000"/>
                </a:solidFill>
                <a:latin typeface="Times New Roman"/>
                <a:ea typeface="黑体"/>
              </a:rPr>
              <a:t>B</a:t>
            </a:r>
            <a:endParaRPr lang="zh-CN" altLang="en-US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/>
              <a:ea typeface="黑体"/>
            </a:endParaRPr>
          </a:p>
          <a:p>
            <a:pPr>
              <a:spcBef>
                <a:spcPts val="1200"/>
              </a:spcBef>
            </a:pP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表示：</a:t>
            </a:r>
          </a:p>
        </p:txBody>
      </p:sp>
      <p:grpSp>
        <p:nvGrpSpPr>
          <p:cNvPr id="81" name="Group 4">
            <a:extLst>
              <a:ext uri="{FF2B5EF4-FFF2-40B4-BE49-F238E27FC236}">
                <a16:creationId xmlns:a16="http://schemas.microsoft.com/office/drawing/2014/main" id="{67E2D844-7061-4D5C-8D23-D9C63C8D24BB}"/>
              </a:ext>
            </a:extLst>
          </p:cNvPr>
          <p:cNvGrpSpPr>
            <a:grpSpLocks/>
          </p:cNvGrpSpPr>
          <p:nvPr/>
        </p:nvGrpSpPr>
        <p:grpSpPr bwMode="auto">
          <a:xfrm>
            <a:off x="1692473" y="4349303"/>
            <a:ext cx="8532678" cy="1547753"/>
            <a:chOff x="357" y="3149"/>
            <a:chExt cx="5197" cy="752"/>
          </a:xfrm>
        </p:grpSpPr>
        <p:sp>
          <p:nvSpPr>
            <p:cNvPr id="82" name="Rectangle 5">
              <a:extLst>
                <a:ext uri="{FF2B5EF4-FFF2-40B4-BE49-F238E27FC236}">
                  <a16:creationId xmlns:a16="http://schemas.microsoft.com/office/drawing/2014/main" id="{D9B426BA-877B-42DD-A2FF-F139A5464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3500"/>
              <a:ext cx="184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å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01423E36-9191-48C7-A4B4-4FB2F7E2A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442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7C6FEFBF-DAD1-4B95-98F3-8CE451763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3792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CA70F414-3818-4473-94E3-265E4D760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" y="3792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=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86" name="Rectangle 9">
              <a:extLst>
                <a:ext uri="{FF2B5EF4-FFF2-40B4-BE49-F238E27FC236}">
                  <a16:creationId xmlns:a16="http://schemas.microsoft.com/office/drawing/2014/main" id="{3BFE3F91-1DAB-4327-8D90-FA923FF60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9" y="3149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87" name="Rectangle 10">
              <a:extLst>
                <a:ext uri="{FF2B5EF4-FFF2-40B4-BE49-F238E27FC236}">
                  <a16:creationId xmlns:a16="http://schemas.microsoft.com/office/drawing/2014/main" id="{26383190-3C9C-46F0-981E-C18E0DFB3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5" y="3273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88" name="Rectangle 11">
              <a:extLst>
                <a:ext uri="{FF2B5EF4-FFF2-40B4-BE49-F238E27FC236}">
                  <a16:creationId xmlns:a16="http://schemas.microsoft.com/office/drawing/2014/main" id="{5CFF9B44-D1C3-43AA-B317-989960E8B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3149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89" name="Rectangle 12">
              <a:extLst>
                <a:ext uri="{FF2B5EF4-FFF2-40B4-BE49-F238E27FC236}">
                  <a16:creationId xmlns:a16="http://schemas.microsoft.com/office/drawing/2014/main" id="{DF47FDDF-9518-437E-9175-884A1A32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3273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7F6A4169-360C-47C1-8C1C-EA27A4BB4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5" y="3149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CE00BFB6-EA38-48B1-88E4-CECECC59B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3273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92" name="Rectangle 15">
              <a:extLst>
                <a:ext uri="{FF2B5EF4-FFF2-40B4-BE49-F238E27FC236}">
                  <a16:creationId xmlns:a16="http://schemas.microsoft.com/office/drawing/2014/main" id="{6D872E74-E805-4BE0-9ED3-323AFA17C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3149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93" name="Rectangle 16">
              <a:extLst>
                <a:ext uri="{FF2B5EF4-FFF2-40B4-BE49-F238E27FC236}">
                  <a16:creationId xmlns:a16="http://schemas.microsoft.com/office/drawing/2014/main" id="{F125F60E-8D7C-4FC6-B654-23B350FD0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3273"/>
              <a:ext cx="5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94" name="Rectangle 17">
              <a:extLst>
                <a:ext uri="{FF2B5EF4-FFF2-40B4-BE49-F238E27FC236}">
                  <a16:creationId xmlns:a16="http://schemas.microsoft.com/office/drawing/2014/main" id="{48C67448-D813-4B68-88FD-F8A1BF26C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3548"/>
              <a:ext cx="9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=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95" name="Rectangle 18">
              <a:extLst>
                <a:ext uri="{FF2B5EF4-FFF2-40B4-BE49-F238E27FC236}">
                  <a16:creationId xmlns:a16="http://schemas.microsoft.com/office/drawing/2014/main" id="{7B81D662-8923-457E-84F1-A5B1C0874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4" y="3155"/>
              <a:ext cx="9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96" name="Rectangle 19">
              <a:extLst>
                <a:ext uri="{FF2B5EF4-FFF2-40B4-BE49-F238E27FC236}">
                  <a16:creationId xmlns:a16="http://schemas.microsoft.com/office/drawing/2014/main" id="{620E1727-2C6E-469F-96FB-AFFDF80D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3572"/>
              <a:ext cx="17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97" name="Rectangle 20">
              <a:extLst>
                <a:ext uri="{FF2B5EF4-FFF2-40B4-BE49-F238E27FC236}">
                  <a16:creationId xmlns:a16="http://schemas.microsoft.com/office/drawing/2014/main" id="{F99557D1-4F7E-4E4A-AB66-752F4A0B2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3182"/>
              <a:ext cx="17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98" name="Rectangle 21">
              <a:extLst>
                <a:ext uri="{FF2B5EF4-FFF2-40B4-BE49-F238E27FC236}">
                  <a16:creationId xmlns:a16="http://schemas.microsoft.com/office/drawing/2014/main" id="{E787C561-92CA-4E0A-AE55-23A4C671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3182"/>
              <a:ext cx="17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99" name="Rectangle 22">
              <a:extLst>
                <a:ext uri="{FF2B5EF4-FFF2-40B4-BE49-F238E27FC236}">
                  <a16:creationId xmlns:a16="http://schemas.microsoft.com/office/drawing/2014/main" id="{69127766-44B0-4C7F-AA5E-57048606E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5" y="3155"/>
              <a:ext cx="3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 </a:t>
              </a:r>
              <a:r>
                <a:rPr lang="en-US" altLang="zh-CN" sz="2400" b="1">
                  <a:solidFill>
                    <a:srgbClr val="000000"/>
                  </a:solidFill>
                  <a:latin typeface="黑体"/>
                  <a:ea typeface="黑体"/>
                  <a:sym typeface="Symbol" pitchFamily="18" charset="2"/>
                </a:rPr>
                <a:t></a:t>
              </a:r>
            </a:p>
          </p:txBody>
        </p: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0B204AE6-F3ED-4FC0-AF6E-C7D577BB7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3155"/>
              <a:ext cx="9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01" name="Rectangle 24">
              <a:extLst>
                <a:ext uri="{FF2B5EF4-FFF2-40B4-BE49-F238E27FC236}">
                  <a16:creationId xmlns:a16="http://schemas.microsoft.com/office/drawing/2014/main" id="{CE20C19F-A1DE-4102-BFDD-95BAEF78F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3155"/>
              <a:ext cx="9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02" name="Rectangle 25">
              <a:extLst>
                <a:ext uri="{FF2B5EF4-FFF2-40B4-BE49-F238E27FC236}">
                  <a16:creationId xmlns:a16="http://schemas.microsoft.com/office/drawing/2014/main" id="{790C2C61-560E-4FF5-A0D8-667B6FB5D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6" y="3182"/>
              <a:ext cx="17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03" name="Rectangle 26">
              <a:extLst>
                <a:ext uri="{FF2B5EF4-FFF2-40B4-BE49-F238E27FC236}">
                  <a16:creationId xmlns:a16="http://schemas.microsoft.com/office/drawing/2014/main" id="{17E4EE3B-19EE-4644-8596-F04CF90A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" y="3182"/>
              <a:ext cx="17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04" name="Rectangle 27">
              <a:extLst>
                <a:ext uri="{FF2B5EF4-FFF2-40B4-BE49-F238E27FC236}">
                  <a16:creationId xmlns:a16="http://schemas.microsoft.com/office/drawing/2014/main" id="{0BA04AFE-F078-4A21-AA19-C2BCB6D5A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3182"/>
              <a:ext cx="17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05" name="Rectangle 28">
              <a:extLst>
                <a:ext uri="{FF2B5EF4-FFF2-40B4-BE49-F238E27FC236}">
                  <a16:creationId xmlns:a16="http://schemas.microsoft.com/office/drawing/2014/main" id="{370CFE2F-7C02-4153-B12C-04FD8B7A9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55"/>
              <a:ext cx="32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 </a:t>
              </a:r>
              <a:r>
                <a:rPr lang="en-US" altLang="zh-CN" sz="2400" b="1">
                  <a:solidFill>
                    <a:srgbClr val="000000"/>
                  </a:solidFill>
                  <a:latin typeface="Symbol" pitchFamily="18" charset="2"/>
                  <a:ea typeface="黑体"/>
                  <a:sym typeface="Symbol" pitchFamily="18" charset="2"/>
                </a:rPr>
                <a:t>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  <a:sym typeface="Symbol" pitchFamily="18" charset="2"/>
              </a:endParaRPr>
            </a:p>
          </p:txBody>
        </p:sp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59E618F6-01A7-4C80-A786-79C5411CD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3171"/>
              <a:ext cx="9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07" name="Rectangle 30">
              <a:extLst>
                <a:ext uri="{FF2B5EF4-FFF2-40B4-BE49-F238E27FC236}">
                  <a16:creationId xmlns:a16="http://schemas.microsoft.com/office/drawing/2014/main" id="{09A1418A-F08F-4AE3-9641-3CF95EA16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3155"/>
              <a:ext cx="9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=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08" name="Rectangle 31">
              <a:extLst>
                <a:ext uri="{FF2B5EF4-FFF2-40B4-BE49-F238E27FC236}">
                  <a16:creationId xmlns:a16="http://schemas.microsoft.com/office/drawing/2014/main" id="{FB23D124-2AE4-4442-9D02-523B2058D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3453"/>
              <a:ext cx="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09" name="Rectangle 32">
              <a:extLst>
                <a:ext uri="{FF2B5EF4-FFF2-40B4-BE49-F238E27FC236}">
                  <a16:creationId xmlns:a16="http://schemas.microsoft.com/office/drawing/2014/main" id="{6BFB08A5-82CA-4E01-B7B5-66D4FCE96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3160"/>
              <a:ext cx="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10" name="Rectangle 33">
              <a:extLst>
                <a:ext uri="{FF2B5EF4-FFF2-40B4-BE49-F238E27FC236}">
                  <a16:creationId xmlns:a16="http://schemas.microsoft.com/office/drawing/2014/main" id="{44D988A0-594A-4C3F-A5E2-A466B5CFA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3284"/>
              <a:ext cx="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11" name="Rectangle 34">
              <a:extLst>
                <a:ext uri="{FF2B5EF4-FFF2-40B4-BE49-F238E27FC236}">
                  <a16:creationId xmlns:a16="http://schemas.microsoft.com/office/drawing/2014/main" id="{24F6F3AE-3EC4-40FD-94F2-E0F8C50E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160"/>
              <a:ext cx="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0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12" name="Rectangle 35">
              <a:extLst>
                <a:ext uri="{FF2B5EF4-FFF2-40B4-BE49-F238E27FC236}">
                  <a16:creationId xmlns:a16="http://schemas.microsoft.com/office/drawing/2014/main" id="{B1E23E2C-6DE9-4237-8D76-1811C6F53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" y="3284"/>
              <a:ext cx="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0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13" name="Rectangle 36">
              <a:extLst>
                <a:ext uri="{FF2B5EF4-FFF2-40B4-BE49-F238E27FC236}">
                  <a16:creationId xmlns:a16="http://schemas.microsoft.com/office/drawing/2014/main" id="{5AFAA8C2-4B70-4894-9524-F9B8CE4D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3160"/>
              <a:ext cx="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14" name="Rectangle 37">
              <a:extLst>
                <a:ext uri="{FF2B5EF4-FFF2-40B4-BE49-F238E27FC236}">
                  <a16:creationId xmlns:a16="http://schemas.microsoft.com/office/drawing/2014/main" id="{46E858AF-41C4-4F76-BBAD-9E8AF3C6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3284"/>
              <a:ext cx="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15" name="Rectangle 38">
              <a:extLst>
                <a:ext uri="{FF2B5EF4-FFF2-40B4-BE49-F238E27FC236}">
                  <a16:creationId xmlns:a16="http://schemas.microsoft.com/office/drawing/2014/main" id="{79731E39-6203-45E7-AB2D-03BED121A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1" y="3160"/>
              <a:ext cx="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16" name="Rectangle 39">
              <a:extLst>
                <a:ext uri="{FF2B5EF4-FFF2-40B4-BE49-F238E27FC236}">
                  <a16:creationId xmlns:a16="http://schemas.microsoft.com/office/drawing/2014/main" id="{9E1E107C-6898-429B-A726-FC4CBEC69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3284"/>
              <a:ext cx="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17" name="Rectangle 40">
              <a:extLst>
                <a:ext uri="{FF2B5EF4-FFF2-40B4-BE49-F238E27FC236}">
                  <a16:creationId xmlns:a16="http://schemas.microsoft.com/office/drawing/2014/main" id="{02398389-41CF-4EB5-8DF3-585AF5C72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3284"/>
              <a:ext cx="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18" name="Rectangle 41">
              <a:extLst>
                <a:ext uri="{FF2B5EF4-FFF2-40B4-BE49-F238E27FC236}">
                  <a16:creationId xmlns:a16="http://schemas.microsoft.com/office/drawing/2014/main" id="{3EA1AFBD-310F-4F21-B2EA-EF5F04634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" y="3284"/>
              <a:ext cx="5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19" name="Rectangle 42">
              <a:extLst>
                <a:ext uri="{FF2B5EF4-FFF2-40B4-BE49-F238E27FC236}">
                  <a16:creationId xmlns:a16="http://schemas.microsoft.com/office/drawing/2014/main" id="{E09A0F40-6C9F-4FE8-B74D-CE86D909F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" y="3568"/>
              <a:ext cx="8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20" name="Rectangle 43">
              <a:extLst>
                <a:ext uri="{FF2B5EF4-FFF2-40B4-BE49-F238E27FC236}">
                  <a16:creationId xmlns:a16="http://schemas.microsoft.com/office/drawing/2014/main" id="{4BEA055E-EF40-41A5-A897-AA707B7C8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3" y="3175"/>
              <a:ext cx="8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21" name="Rectangle 44">
              <a:extLst>
                <a:ext uri="{FF2B5EF4-FFF2-40B4-BE49-F238E27FC236}">
                  <a16:creationId xmlns:a16="http://schemas.microsoft.com/office/drawing/2014/main" id="{E8C5B1F4-3BC0-44E0-B956-DB2258609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3175"/>
              <a:ext cx="8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22" name="Rectangle 45">
              <a:extLst>
                <a:ext uri="{FF2B5EF4-FFF2-40B4-BE49-F238E27FC236}">
                  <a16:creationId xmlns:a16="http://schemas.microsoft.com/office/drawing/2014/main" id="{25284D76-9474-47A9-A59C-9F0DCD891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5" y="3175"/>
              <a:ext cx="8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23" name="Rectangle 46">
              <a:extLst>
                <a:ext uri="{FF2B5EF4-FFF2-40B4-BE49-F238E27FC236}">
                  <a16:creationId xmlns:a16="http://schemas.microsoft.com/office/drawing/2014/main" id="{5FACE3C0-7B3D-4C83-A961-EFEA529C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3175"/>
              <a:ext cx="8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dirty="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b="1" dirty="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24" name="Rectangle 47">
              <a:extLst>
                <a:ext uri="{FF2B5EF4-FFF2-40B4-BE49-F238E27FC236}">
                  <a16:creationId xmlns:a16="http://schemas.microsoft.com/office/drawing/2014/main" id="{27690541-D362-4BC8-8135-CD7630C77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3175"/>
              <a:ext cx="8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25" name="Rectangle 48">
              <a:extLst>
                <a:ext uri="{FF2B5EF4-FFF2-40B4-BE49-F238E27FC236}">
                  <a16:creationId xmlns:a16="http://schemas.microsoft.com/office/drawing/2014/main" id="{03D565B5-1060-4ECB-A030-DCD1E1805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3175"/>
              <a:ext cx="5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)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26" name="Rectangle 49">
              <a:extLst>
                <a:ext uri="{FF2B5EF4-FFF2-40B4-BE49-F238E27FC236}">
                  <a16:creationId xmlns:a16="http://schemas.microsoft.com/office/drawing/2014/main" id="{243C84FA-800A-4E1A-BB87-D6F8735D7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" y="3175"/>
              <a:ext cx="5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(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27" name="Rectangle 50">
              <a:extLst>
                <a:ext uri="{FF2B5EF4-FFF2-40B4-BE49-F238E27FC236}">
                  <a16:creationId xmlns:a16="http://schemas.microsoft.com/office/drawing/2014/main" id="{BC478652-0309-4A90-A1A8-7ECC2C5F1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3454"/>
              <a:ext cx="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28" name="Rectangle 51">
              <a:extLst>
                <a:ext uri="{FF2B5EF4-FFF2-40B4-BE49-F238E27FC236}">
                  <a16:creationId xmlns:a16="http://schemas.microsoft.com/office/drawing/2014/main" id="{FC8E77B4-8107-4501-914D-142635B8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3804"/>
              <a:ext cx="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m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29" name="Rectangle 52">
              <a:extLst>
                <a:ext uri="{FF2B5EF4-FFF2-40B4-BE49-F238E27FC236}">
                  <a16:creationId xmlns:a16="http://schemas.microsoft.com/office/drawing/2014/main" id="{38F4786A-DED0-4E9B-99C2-A6ACA6E7A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3804"/>
              <a:ext cx="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i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30" name="Rectangle 53">
              <a:extLst>
                <a:ext uri="{FF2B5EF4-FFF2-40B4-BE49-F238E27FC236}">
                  <a16:creationId xmlns:a16="http://schemas.microsoft.com/office/drawing/2014/main" id="{85A14039-BCFD-4366-8B24-A8AFBB74D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3555"/>
              <a:ext cx="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 dirty="0" err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i</a:t>
              </a:r>
              <a:endParaRPr lang="en-US" altLang="zh-CN" b="1" dirty="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31" name="Rectangle 54">
              <a:extLst>
                <a:ext uri="{FF2B5EF4-FFF2-40B4-BE49-F238E27FC236}">
                  <a16:creationId xmlns:a16="http://schemas.microsoft.com/office/drawing/2014/main" id="{AAC521E0-AC3E-4E07-95F5-6A166C7DA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3679"/>
              <a:ext cx="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i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32" name="Rectangle 55">
              <a:extLst>
                <a:ext uri="{FF2B5EF4-FFF2-40B4-BE49-F238E27FC236}">
                  <a16:creationId xmlns:a16="http://schemas.microsoft.com/office/drawing/2014/main" id="{10D5A4C2-DD9D-4AC6-A674-94323837F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3161"/>
              <a:ext cx="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m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33" name="Rectangle 56">
              <a:extLst>
                <a:ext uri="{FF2B5EF4-FFF2-40B4-BE49-F238E27FC236}">
                  <a16:creationId xmlns:a16="http://schemas.microsoft.com/office/drawing/2014/main" id="{D2E0B6DD-2B4B-4F01-A537-DCB61D0E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3285"/>
              <a:ext cx="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m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34" name="Rectangle 57">
              <a:extLst>
                <a:ext uri="{FF2B5EF4-FFF2-40B4-BE49-F238E27FC236}">
                  <a16:creationId xmlns:a16="http://schemas.microsoft.com/office/drawing/2014/main" id="{E1188F75-E91A-46D5-92FE-6A87E1DAD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3161"/>
              <a:ext cx="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35" name="Rectangle 58">
              <a:extLst>
                <a:ext uri="{FF2B5EF4-FFF2-40B4-BE49-F238E27FC236}">
                  <a16:creationId xmlns:a16="http://schemas.microsoft.com/office/drawing/2014/main" id="{BCD097F9-4688-4D79-ABF1-1B996F14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3285"/>
              <a:ext cx="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36" name="Rectangle 59">
              <a:extLst>
                <a:ext uri="{FF2B5EF4-FFF2-40B4-BE49-F238E27FC236}">
                  <a16:creationId xmlns:a16="http://schemas.microsoft.com/office/drawing/2014/main" id="{3AFAFFA4-DA37-4E41-A600-30E2AEFF1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3161"/>
              <a:ext cx="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37" name="Rectangle 60">
              <a:extLst>
                <a:ext uri="{FF2B5EF4-FFF2-40B4-BE49-F238E27FC236}">
                  <a16:creationId xmlns:a16="http://schemas.microsoft.com/office/drawing/2014/main" id="{B794F8DB-C0DE-479E-9FEF-AEA6B01B5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3568"/>
              <a:ext cx="11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B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38" name="Rectangle 61">
              <a:extLst>
                <a:ext uri="{FF2B5EF4-FFF2-40B4-BE49-F238E27FC236}">
                  <a16:creationId xmlns:a16="http://schemas.microsoft.com/office/drawing/2014/main" id="{9C1B0CDA-3469-4A88-992E-926E05224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0" y="3175"/>
              <a:ext cx="11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B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39" name="Rectangle 62">
              <a:extLst>
                <a:ext uri="{FF2B5EF4-FFF2-40B4-BE49-F238E27FC236}">
                  <a16:creationId xmlns:a16="http://schemas.microsoft.com/office/drawing/2014/main" id="{5B948FDE-56D8-4696-B6C9-E624C1338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3175"/>
              <a:ext cx="11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B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0" name="Rectangle 63">
              <a:extLst>
                <a:ext uri="{FF2B5EF4-FFF2-40B4-BE49-F238E27FC236}">
                  <a16:creationId xmlns:a16="http://schemas.microsoft.com/office/drawing/2014/main" id="{0525FC87-45D8-4300-8F33-CBCECAC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175"/>
              <a:ext cx="11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B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1" name="Rectangle 64">
              <a:extLst>
                <a:ext uri="{FF2B5EF4-FFF2-40B4-BE49-F238E27FC236}">
                  <a16:creationId xmlns:a16="http://schemas.microsoft.com/office/drawing/2014/main" id="{5F6226B1-D4B8-4BA5-A57D-581711A13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3175"/>
              <a:ext cx="11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B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2" name="Rectangle 65">
              <a:extLst>
                <a:ext uri="{FF2B5EF4-FFF2-40B4-BE49-F238E27FC236}">
                  <a16:creationId xmlns:a16="http://schemas.microsoft.com/office/drawing/2014/main" id="{6A788FCC-14B5-4A22-B4A1-ACBE7816E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3175"/>
              <a:ext cx="11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B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101650DC-6289-45C1-B040-44BA0F227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3175"/>
              <a:ext cx="11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B</a:t>
              </a:r>
              <a:endParaRPr lang="en-US" altLang="zh-CN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1DAC-5A92-4903-A5BA-A07458CBA83E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80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八进制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4" name="Rectangle 3"/>
          <p:cNvSpPr txBox="1">
            <a:spLocks noChangeArrowheads="1"/>
          </p:cNvSpPr>
          <p:nvPr/>
        </p:nvSpPr>
        <p:spPr>
          <a:xfrm>
            <a:off x="1778000" y="626269"/>
            <a:ext cx="8416928" cy="3067051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特点：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0--7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个数字符号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进位，用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octal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）表示。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/>
              <a:ea typeface="黑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例：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271.54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或（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271.54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）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O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/>
              <a:ea typeface="黑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表示：</a:t>
            </a:r>
          </a:p>
        </p:txBody>
      </p:sp>
      <p:grpSp>
        <p:nvGrpSpPr>
          <p:cNvPr id="205" name="Group 4"/>
          <p:cNvGrpSpPr>
            <a:grpSpLocks/>
          </p:cNvGrpSpPr>
          <p:nvPr/>
        </p:nvGrpSpPr>
        <p:grpSpPr bwMode="auto">
          <a:xfrm>
            <a:off x="2075998" y="4497432"/>
            <a:ext cx="8502679" cy="1745926"/>
            <a:chOff x="149" y="2852"/>
            <a:chExt cx="5461" cy="867"/>
          </a:xfrm>
        </p:grpSpPr>
        <p:sp>
          <p:nvSpPr>
            <p:cNvPr id="206" name="Rectangle 5"/>
            <p:cNvSpPr>
              <a:spLocks noChangeArrowheads="1"/>
            </p:cNvSpPr>
            <p:nvPr/>
          </p:nvSpPr>
          <p:spPr bwMode="auto">
            <a:xfrm>
              <a:off x="694" y="3279"/>
              <a:ext cx="235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0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å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07" name="Rectangle 6"/>
            <p:cNvSpPr>
              <a:spLocks noChangeArrowheads="1"/>
            </p:cNvSpPr>
            <p:nvPr/>
          </p:nvSpPr>
          <p:spPr bwMode="auto">
            <a:xfrm>
              <a:off x="813" y="3227"/>
              <a:ext cx="5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08" name="Rectangle 7"/>
            <p:cNvSpPr>
              <a:spLocks noChangeArrowheads="1"/>
            </p:cNvSpPr>
            <p:nvPr/>
          </p:nvSpPr>
          <p:spPr bwMode="auto">
            <a:xfrm>
              <a:off x="802" y="3590"/>
              <a:ext cx="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09" name="Rectangle 8"/>
            <p:cNvSpPr>
              <a:spLocks noChangeArrowheads="1"/>
            </p:cNvSpPr>
            <p:nvPr/>
          </p:nvSpPr>
          <p:spPr bwMode="auto">
            <a:xfrm>
              <a:off x="746" y="3590"/>
              <a:ext cx="6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=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10" name="Rectangle 9"/>
            <p:cNvSpPr>
              <a:spLocks noChangeArrowheads="1"/>
            </p:cNvSpPr>
            <p:nvPr/>
          </p:nvSpPr>
          <p:spPr bwMode="auto">
            <a:xfrm>
              <a:off x="5456" y="2861"/>
              <a:ext cx="5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11" name="Rectangle 10"/>
            <p:cNvSpPr>
              <a:spLocks noChangeArrowheads="1"/>
            </p:cNvSpPr>
            <p:nvPr/>
          </p:nvSpPr>
          <p:spPr bwMode="auto">
            <a:xfrm>
              <a:off x="5053" y="3018"/>
              <a:ext cx="5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12" name="Rectangle 11"/>
            <p:cNvSpPr>
              <a:spLocks noChangeArrowheads="1"/>
            </p:cNvSpPr>
            <p:nvPr/>
          </p:nvSpPr>
          <p:spPr bwMode="auto">
            <a:xfrm>
              <a:off x="4304" y="2852"/>
              <a:ext cx="5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13" name="Rectangle 12"/>
            <p:cNvSpPr>
              <a:spLocks noChangeArrowheads="1"/>
            </p:cNvSpPr>
            <p:nvPr/>
          </p:nvSpPr>
          <p:spPr bwMode="auto">
            <a:xfrm>
              <a:off x="3976" y="3009"/>
              <a:ext cx="5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2361" y="2861"/>
              <a:ext cx="5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15" name="Rectangle 14"/>
            <p:cNvSpPr>
              <a:spLocks noChangeArrowheads="1"/>
            </p:cNvSpPr>
            <p:nvPr/>
          </p:nvSpPr>
          <p:spPr bwMode="auto">
            <a:xfrm>
              <a:off x="1934" y="3027"/>
              <a:ext cx="5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16" name="Rectangle 15"/>
            <p:cNvSpPr>
              <a:spLocks noChangeArrowheads="1"/>
            </p:cNvSpPr>
            <p:nvPr/>
          </p:nvSpPr>
          <p:spPr bwMode="auto">
            <a:xfrm>
              <a:off x="1374" y="2861"/>
              <a:ext cx="5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17" name="Rectangle 16"/>
            <p:cNvSpPr>
              <a:spLocks noChangeArrowheads="1"/>
            </p:cNvSpPr>
            <p:nvPr/>
          </p:nvSpPr>
          <p:spPr bwMode="auto">
            <a:xfrm>
              <a:off x="863" y="3018"/>
              <a:ext cx="59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18" name="Rectangle 17"/>
            <p:cNvSpPr>
              <a:spLocks noChangeArrowheads="1"/>
            </p:cNvSpPr>
            <p:nvPr/>
          </p:nvSpPr>
          <p:spPr bwMode="auto">
            <a:xfrm>
              <a:off x="544" y="3337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=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19" name="Rectangle 18"/>
            <p:cNvSpPr>
              <a:spLocks noChangeArrowheads="1"/>
            </p:cNvSpPr>
            <p:nvPr/>
          </p:nvSpPr>
          <p:spPr bwMode="auto">
            <a:xfrm>
              <a:off x="4815" y="2885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20" name="Rectangle 19"/>
            <p:cNvSpPr>
              <a:spLocks noChangeArrowheads="1"/>
            </p:cNvSpPr>
            <p:nvPr/>
          </p:nvSpPr>
          <p:spPr bwMode="auto">
            <a:xfrm>
              <a:off x="5184" y="2910"/>
              <a:ext cx="19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21" name="Rectangle 20"/>
            <p:cNvSpPr>
              <a:spLocks noChangeArrowheads="1"/>
            </p:cNvSpPr>
            <p:nvPr/>
          </p:nvSpPr>
          <p:spPr bwMode="auto">
            <a:xfrm>
              <a:off x="1154" y="3355"/>
              <a:ext cx="19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22" name="Rectangle 21"/>
            <p:cNvSpPr>
              <a:spLocks noChangeArrowheads="1"/>
            </p:cNvSpPr>
            <p:nvPr/>
          </p:nvSpPr>
          <p:spPr bwMode="auto">
            <a:xfrm>
              <a:off x="4047" y="2892"/>
              <a:ext cx="19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23" name="Rectangle 22"/>
            <p:cNvSpPr>
              <a:spLocks noChangeArrowheads="1"/>
            </p:cNvSpPr>
            <p:nvPr/>
          </p:nvSpPr>
          <p:spPr bwMode="auto">
            <a:xfrm>
              <a:off x="4484" y="2876"/>
              <a:ext cx="35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r>
                <a:rPr lang="en-US" altLang="zh-CN" sz="2800" b="1">
                  <a:solidFill>
                    <a:srgbClr val="000000"/>
                  </a:solidFill>
                  <a:latin typeface="Symbol" pitchFamily="18" charset="2"/>
                  <a:ea typeface="黑体"/>
                  <a:sym typeface="Symbol" pitchFamily="18" charset="2"/>
                </a:rPr>
                <a:t></a:t>
              </a:r>
            </a:p>
          </p:txBody>
        </p:sp>
        <p:sp>
          <p:nvSpPr>
            <p:cNvPr id="224" name="Rectangle 23"/>
            <p:cNvSpPr>
              <a:spLocks noChangeArrowheads="1"/>
            </p:cNvSpPr>
            <p:nvPr/>
          </p:nvSpPr>
          <p:spPr bwMode="auto">
            <a:xfrm>
              <a:off x="3696" y="2876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dirty="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 dirty="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25" name="Rectangle 24"/>
            <p:cNvSpPr>
              <a:spLocks noChangeArrowheads="1"/>
            </p:cNvSpPr>
            <p:nvPr/>
          </p:nvSpPr>
          <p:spPr bwMode="auto">
            <a:xfrm>
              <a:off x="2948" y="2892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dirty="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 dirty="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26" name="Rectangle 25"/>
            <p:cNvSpPr>
              <a:spLocks noChangeArrowheads="1"/>
            </p:cNvSpPr>
            <p:nvPr/>
          </p:nvSpPr>
          <p:spPr bwMode="auto">
            <a:xfrm>
              <a:off x="3266" y="2901"/>
              <a:ext cx="19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27" name="Rectangle 26"/>
            <p:cNvSpPr>
              <a:spLocks noChangeArrowheads="1"/>
            </p:cNvSpPr>
            <p:nvPr/>
          </p:nvSpPr>
          <p:spPr bwMode="auto">
            <a:xfrm>
              <a:off x="2014" y="2892"/>
              <a:ext cx="198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dirty="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28" name="Rectangle 27"/>
            <p:cNvSpPr>
              <a:spLocks noChangeArrowheads="1"/>
            </p:cNvSpPr>
            <p:nvPr/>
          </p:nvSpPr>
          <p:spPr bwMode="auto">
            <a:xfrm>
              <a:off x="945" y="2892"/>
              <a:ext cx="21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29" name="Rectangle 28"/>
            <p:cNvSpPr>
              <a:spLocks noChangeArrowheads="1"/>
            </p:cNvSpPr>
            <p:nvPr/>
          </p:nvSpPr>
          <p:spPr bwMode="auto">
            <a:xfrm>
              <a:off x="2595" y="2892"/>
              <a:ext cx="353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r>
                <a:rPr lang="en-US" altLang="zh-CN" sz="2800" b="1">
                  <a:solidFill>
                    <a:srgbClr val="000000"/>
                  </a:solidFill>
                  <a:latin typeface="Symbol" pitchFamily="18" charset="2"/>
                  <a:ea typeface="黑体"/>
                  <a:sym typeface="Symbol" pitchFamily="18" charset="2"/>
                </a:rPr>
                <a:t></a:t>
              </a:r>
              <a:endParaRPr lang="en-US" altLang="zh-CN" sz="2800" b="1">
                <a:solidFill>
                  <a:prstClr val="black"/>
                </a:solidFill>
                <a:latin typeface="黑体"/>
                <a:ea typeface="黑体"/>
                <a:sym typeface="Symbol" pitchFamily="18" charset="2"/>
              </a:endParaRPr>
            </a:p>
          </p:txBody>
        </p:sp>
        <p:sp>
          <p:nvSpPr>
            <p:cNvPr id="230" name="Rectangle 29"/>
            <p:cNvSpPr>
              <a:spLocks noChangeArrowheads="1"/>
            </p:cNvSpPr>
            <p:nvPr/>
          </p:nvSpPr>
          <p:spPr bwMode="auto">
            <a:xfrm>
              <a:off x="1580" y="2867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31" name="Rectangle 30"/>
            <p:cNvSpPr>
              <a:spLocks noChangeArrowheads="1"/>
            </p:cNvSpPr>
            <p:nvPr/>
          </p:nvSpPr>
          <p:spPr bwMode="auto">
            <a:xfrm>
              <a:off x="544" y="2867"/>
              <a:ext cx="12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=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32" name="Rectangle 31"/>
            <p:cNvSpPr>
              <a:spLocks noChangeArrowheads="1"/>
            </p:cNvSpPr>
            <p:nvPr/>
          </p:nvSpPr>
          <p:spPr bwMode="auto">
            <a:xfrm>
              <a:off x="868" y="323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33" name="Rectangle 32"/>
            <p:cNvSpPr>
              <a:spLocks noChangeArrowheads="1"/>
            </p:cNvSpPr>
            <p:nvPr/>
          </p:nvSpPr>
          <p:spPr bwMode="auto">
            <a:xfrm>
              <a:off x="4355" y="2865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34" name="Rectangle 33"/>
            <p:cNvSpPr>
              <a:spLocks noChangeArrowheads="1"/>
            </p:cNvSpPr>
            <p:nvPr/>
          </p:nvSpPr>
          <p:spPr bwMode="auto">
            <a:xfrm>
              <a:off x="4022" y="3022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35" name="Rectangle 34"/>
            <p:cNvSpPr>
              <a:spLocks noChangeArrowheads="1"/>
            </p:cNvSpPr>
            <p:nvPr/>
          </p:nvSpPr>
          <p:spPr bwMode="auto">
            <a:xfrm>
              <a:off x="3560" y="2865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0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36" name="Rectangle 35"/>
            <p:cNvSpPr>
              <a:spLocks noChangeArrowheads="1"/>
            </p:cNvSpPr>
            <p:nvPr/>
          </p:nvSpPr>
          <p:spPr bwMode="auto">
            <a:xfrm>
              <a:off x="3221" y="3031"/>
              <a:ext cx="6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0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37" name="Rectangle 36"/>
            <p:cNvSpPr>
              <a:spLocks noChangeArrowheads="1"/>
            </p:cNvSpPr>
            <p:nvPr/>
          </p:nvSpPr>
          <p:spPr bwMode="auto">
            <a:xfrm>
              <a:off x="2416" y="2874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38" name="Rectangle 37"/>
            <p:cNvSpPr>
              <a:spLocks noChangeArrowheads="1"/>
            </p:cNvSpPr>
            <p:nvPr/>
          </p:nvSpPr>
          <p:spPr bwMode="auto">
            <a:xfrm>
              <a:off x="1988" y="3040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39" name="Rectangle 38"/>
            <p:cNvSpPr>
              <a:spLocks noChangeArrowheads="1"/>
            </p:cNvSpPr>
            <p:nvPr/>
          </p:nvSpPr>
          <p:spPr bwMode="auto">
            <a:xfrm>
              <a:off x="1863" y="3022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40" name="Rectangle 39"/>
            <p:cNvSpPr>
              <a:spLocks noChangeArrowheads="1"/>
            </p:cNvSpPr>
            <p:nvPr/>
          </p:nvSpPr>
          <p:spPr bwMode="auto">
            <a:xfrm>
              <a:off x="1450" y="2865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41" name="Rectangle 40"/>
            <p:cNvSpPr>
              <a:spLocks noChangeArrowheads="1"/>
            </p:cNvSpPr>
            <p:nvPr/>
          </p:nvSpPr>
          <p:spPr bwMode="auto">
            <a:xfrm>
              <a:off x="928" y="3031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42" name="Rectangle 41"/>
            <p:cNvSpPr>
              <a:spLocks noChangeArrowheads="1"/>
            </p:cNvSpPr>
            <p:nvPr/>
          </p:nvSpPr>
          <p:spPr bwMode="auto">
            <a:xfrm>
              <a:off x="400" y="3022"/>
              <a:ext cx="5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8</a:t>
              </a:r>
              <a:endParaRPr lang="en-US" altLang="zh-CN" sz="1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43" name="Rectangle 42"/>
            <p:cNvSpPr>
              <a:spLocks noChangeArrowheads="1"/>
            </p:cNvSpPr>
            <p:nvPr/>
          </p:nvSpPr>
          <p:spPr bwMode="auto">
            <a:xfrm>
              <a:off x="1329" y="3362"/>
              <a:ext cx="9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8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44" name="Rectangle 43"/>
            <p:cNvSpPr>
              <a:spLocks noChangeArrowheads="1"/>
            </p:cNvSpPr>
            <p:nvPr/>
          </p:nvSpPr>
          <p:spPr bwMode="auto">
            <a:xfrm>
              <a:off x="5350" y="2901"/>
              <a:ext cx="9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8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45" name="Rectangle 44"/>
            <p:cNvSpPr>
              <a:spLocks noChangeArrowheads="1"/>
            </p:cNvSpPr>
            <p:nvPr/>
          </p:nvSpPr>
          <p:spPr bwMode="auto">
            <a:xfrm>
              <a:off x="4214" y="2892"/>
              <a:ext cx="9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8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46" name="Rectangle 45"/>
            <p:cNvSpPr>
              <a:spLocks noChangeArrowheads="1"/>
            </p:cNvSpPr>
            <p:nvPr/>
          </p:nvSpPr>
          <p:spPr bwMode="auto">
            <a:xfrm>
              <a:off x="3447" y="2901"/>
              <a:ext cx="9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8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47" name="Rectangle 46"/>
            <p:cNvSpPr>
              <a:spLocks noChangeArrowheads="1"/>
            </p:cNvSpPr>
            <p:nvPr/>
          </p:nvSpPr>
          <p:spPr bwMode="auto">
            <a:xfrm>
              <a:off x="2191" y="2892"/>
              <a:ext cx="9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8</a:t>
              </a:r>
              <a:endParaRPr lang="en-US" altLang="zh-CN" sz="2400" dirty="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48" name="Rectangle 47"/>
            <p:cNvSpPr>
              <a:spLocks noChangeArrowheads="1"/>
            </p:cNvSpPr>
            <p:nvPr/>
          </p:nvSpPr>
          <p:spPr bwMode="auto">
            <a:xfrm>
              <a:off x="1169" y="2892"/>
              <a:ext cx="99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8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49" name="Rectangle 48"/>
            <p:cNvSpPr>
              <a:spLocks noChangeArrowheads="1"/>
            </p:cNvSpPr>
            <p:nvPr/>
          </p:nvSpPr>
          <p:spPr bwMode="auto">
            <a:xfrm>
              <a:off x="350" y="2892"/>
              <a:ext cx="6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)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50" name="Rectangle 49"/>
            <p:cNvSpPr>
              <a:spLocks noChangeArrowheads="1"/>
            </p:cNvSpPr>
            <p:nvPr/>
          </p:nvSpPr>
          <p:spPr bwMode="auto">
            <a:xfrm>
              <a:off x="149" y="2892"/>
              <a:ext cx="66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(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51" name="Rectangle 50"/>
            <p:cNvSpPr>
              <a:spLocks noChangeArrowheads="1"/>
            </p:cNvSpPr>
            <p:nvPr/>
          </p:nvSpPr>
          <p:spPr bwMode="auto">
            <a:xfrm>
              <a:off x="751" y="3223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52" name="Rectangle 51"/>
            <p:cNvSpPr>
              <a:spLocks noChangeArrowheads="1"/>
            </p:cNvSpPr>
            <p:nvPr/>
          </p:nvSpPr>
          <p:spPr bwMode="auto">
            <a:xfrm>
              <a:off x="861" y="3604"/>
              <a:ext cx="9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m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53" name="Rectangle 52"/>
            <p:cNvSpPr>
              <a:spLocks noChangeArrowheads="1"/>
            </p:cNvSpPr>
            <p:nvPr/>
          </p:nvSpPr>
          <p:spPr bwMode="auto">
            <a:xfrm>
              <a:off x="713" y="3604"/>
              <a:ext cx="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i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54" name="Rectangle 53"/>
            <p:cNvSpPr>
              <a:spLocks noChangeArrowheads="1"/>
            </p:cNvSpPr>
            <p:nvPr/>
          </p:nvSpPr>
          <p:spPr bwMode="auto">
            <a:xfrm>
              <a:off x="1447" y="3318"/>
              <a:ext cx="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i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55" name="Rectangle 54"/>
            <p:cNvSpPr>
              <a:spLocks noChangeArrowheads="1"/>
            </p:cNvSpPr>
            <p:nvPr/>
          </p:nvSpPr>
          <p:spPr bwMode="auto">
            <a:xfrm>
              <a:off x="1111" y="3493"/>
              <a:ext cx="3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i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56" name="Rectangle 55"/>
            <p:cNvSpPr>
              <a:spLocks noChangeArrowheads="1"/>
            </p:cNvSpPr>
            <p:nvPr/>
          </p:nvSpPr>
          <p:spPr bwMode="auto">
            <a:xfrm>
              <a:off x="5533" y="2866"/>
              <a:ext cx="7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m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57" name="Rectangle 56"/>
            <p:cNvSpPr>
              <a:spLocks noChangeArrowheads="1"/>
            </p:cNvSpPr>
            <p:nvPr/>
          </p:nvSpPr>
          <p:spPr bwMode="auto">
            <a:xfrm>
              <a:off x="5126" y="3023"/>
              <a:ext cx="77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m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58" name="Rectangle 57"/>
            <p:cNvSpPr>
              <a:spLocks noChangeArrowheads="1"/>
            </p:cNvSpPr>
            <p:nvPr/>
          </p:nvSpPr>
          <p:spPr bwMode="auto">
            <a:xfrm>
              <a:off x="2290" y="2866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59" name="Rectangle 58"/>
            <p:cNvSpPr>
              <a:spLocks noChangeArrowheads="1"/>
            </p:cNvSpPr>
            <p:nvPr/>
          </p:nvSpPr>
          <p:spPr bwMode="auto">
            <a:xfrm>
              <a:off x="1292" y="2857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60" name="Rectangle 59"/>
            <p:cNvSpPr>
              <a:spLocks noChangeArrowheads="1"/>
            </p:cNvSpPr>
            <p:nvPr/>
          </p:nvSpPr>
          <p:spPr bwMode="auto">
            <a:xfrm>
              <a:off x="802" y="3023"/>
              <a:ext cx="54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61" name="Rectangle 60"/>
            <p:cNvSpPr>
              <a:spLocks noChangeArrowheads="1"/>
            </p:cNvSpPr>
            <p:nvPr/>
          </p:nvSpPr>
          <p:spPr bwMode="auto">
            <a:xfrm>
              <a:off x="980" y="3362"/>
              <a:ext cx="14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O</a:t>
              </a:r>
              <a:endParaRPr lang="en-US" altLang="zh-CN" sz="2400" b="1" dirty="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62" name="Rectangle 61"/>
            <p:cNvSpPr>
              <a:spLocks noChangeArrowheads="1"/>
            </p:cNvSpPr>
            <p:nvPr/>
          </p:nvSpPr>
          <p:spPr bwMode="auto">
            <a:xfrm>
              <a:off x="4927" y="2901"/>
              <a:ext cx="14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O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63" name="Rectangle 62"/>
            <p:cNvSpPr>
              <a:spLocks noChangeArrowheads="1"/>
            </p:cNvSpPr>
            <p:nvPr/>
          </p:nvSpPr>
          <p:spPr bwMode="auto">
            <a:xfrm>
              <a:off x="3821" y="2901"/>
              <a:ext cx="14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O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64" name="Rectangle 63"/>
            <p:cNvSpPr>
              <a:spLocks noChangeArrowheads="1"/>
            </p:cNvSpPr>
            <p:nvPr/>
          </p:nvSpPr>
          <p:spPr bwMode="auto">
            <a:xfrm>
              <a:off x="3095" y="2901"/>
              <a:ext cx="14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O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65" name="Rectangle 64"/>
            <p:cNvSpPr>
              <a:spLocks noChangeArrowheads="1"/>
            </p:cNvSpPr>
            <p:nvPr/>
          </p:nvSpPr>
          <p:spPr bwMode="auto">
            <a:xfrm>
              <a:off x="1716" y="2892"/>
              <a:ext cx="14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O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66" name="Rectangle 65"/>
            <p:cNvSpPr>
              <a:spLocks noChangeArrowheads="1"/>
            </p:cNvSpPr>
            <p:nvPr/>
          </p:nvSpPr>
          <p:spPr bwMode="auto">
            <a:xfrm>
              <a:off x="675" y="2892"/>
              <a:ext cx="14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O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67" name="Rectangle 66"/>
            <p:cNvSpPr>
              <a:spLocks noChangeArrowheads="1"/>
            </p:cNvSpPr>
            <p:nvPr/>
          </p:nvSpPr>
          <p:spPr bwMode="auto">
            <a:xfrm>
              <a:off x="213" y="2892"/>
              <a:ext cx="14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O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2FE3-AC59-4E83-A953-4D5B38627091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7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十六进制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9" name="Rectangle 3">
            <a:extLst>
              <a:ext uri="{FF2B5EF4-FFF2-40B4-BE49-F238E27FC236}">
                <a16:creationId xmlns:a16="http://schemas.microsoft.com/office/drawing/2014/main" id="{5A76D5A1-147D-46A9-AC97-5F0B917FD3B3}"/>
              </a:ext>
            </a:extLst>
          </p:cNvPr>
          <p:cNvSpPr txBox="1">
            <a:spLocks noChangeArrowheads="1"/>
          </p:cNvSpPr>
          <p:nvPr/>
        </p:nvSpPr>
        <p:spPr>
          <a:xfrm>
            <a:off x="1706880" y="822262"/>
            <a:ext cx="8339696" cy="2720344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特点：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有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0--9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及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A--F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共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个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数字符号</a:t>
            </a:r>
          </a:p>
          <a:p>
            <a:pPr lvl="1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逢</a:t>
            </a: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16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进位。用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H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（</a:t>
            </a:r>
            <a:r>
              <a:rPr lang="en-US" altLang="zh-CN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hex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）表示</a:t>
            </a:r>
            <a:endParaRPr lang="en-US" altLang="zh-CN" sz="28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/>
              <a:ea typeface="黑体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例：</a:t>
            </a:r>
            <a:r>
              <a:rPr lang="en-US" altLang="zh-CN" dirty="0">
                <a:solidFill>
                  <a:prstClr val="black"/>
                </a:solidFill>
                <a:latin typeface="Times New Roman"/>
                <a:ea typeface="黑体"/>
              </a:rPr>
              <a:t>ABCD . BF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ea typeface="黑体"/>
              </a:rPr>
              <a:t>H</a:t>
            </a:r>
            <a:r>
              <a:rPr lang="zh-CN" altLang="en-US" dirty="0">
                <a:solidFill>
                  <a:prstClr val="black"/>
                </a:solidFill>
                <a:latin typeface="Times New Roman"/>
                <a:ea typeface="黑体"/>
              </a:rPr>
              <a:t>或（</a:t>
            </a:r>
            <a:r>
              <a:rPr lang="en-US" altLang="zh-CN" dirty="0">
                <a:solidFill>
                  <a:prstClr val="black"/>
                </a:solidFill>
                <a:latin typeface="Times New Roman"/>
                <a:ea typeface="黑体"/>
              </a:rPr>
              <a:t>ABCD . BF</a:t>
            </a:r>
            <a:r>
              <a:rPr lang="zh-CN" altLang="en-US" dirty="0">
                <a:solidFill>
                  <a:prstClr val="black"/>
                </a:solidFill>
                <a:latin typeface="Times New Roman"/>
                <a:ea typeface="黑体"/>
              </a:rPr>
              <a:t>） </a:t>
            </a:r>
            <a:r>
              <a:rPr lang="en-US" altLang="zh-CN" baseline="-25000" dirty="0">
                <a:solidFill>
                  <a:srgbClr val="FF0000"/>
                </a:solidFill>
                <a:latin typeface="Times New Roman"/>
                <a:ea typeface="黑体"/>
              </a:rPr>
              <a:t>H</a:t>
            </a:r>
            <a:endParaRPr lang="zh-CN" altLang="en-US" baseline="-25000" dirty="0">
              <a:solidFill>
                <a:srgbClr val="FF0000"/>
              </a:solidFill>
              <a:latin typeface="Times New Roman"/>
              <a:ea typeface="黑体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表示：</a:t>
            </a:r>
          </a:p>
        </p:txBody>
      </p:sp>
      <p:grpSp>
        <p:nvGrpSpPr>
          <p:cNvPr id="140" name="Group 4">
            <a:extLst>
              <a:ext uri="{FF2B5EF4-FFF2-40B4-BE49-F238E27FC236}">
                <a16:creationId xmlns:a16="http://schemas.microsoft.com/office/drawing/2014/main" id="{7BF9ED72-45F9-4ADC-9171-D3F977A4574C}"/>
              </a:ext>
            </a:extLst>
          </p:cNvPr>
          <p:cNvGrpSpPr>
            <a:grpSpLocks/>
          </p:cNvGrpSpPr>
          <p:nvPr/>
        </p:nvGrpSpPr>
        <p:grpSpPr bwMode="auto">
          <a:xfrm>
            <a:off x="1853043" y="4384983"/>
            <a:ext cx="8682045" cy="1820537"/>
            <a:chOff x="140" y="2619"/>
            <a:chExt cx="5545" cy="861"/>
          </a:xfrm>
        </p:grpSpPr>
        <p:sp>
          <p:nvSpPr>
            <p:cNvPr id="141" name="Rectangle 5">
              <a:extLst>
                <a:ext uri="{FF2B5EF4-FFF2-40B4-BE49-F238E27FC236}">
                  <a16:creationId xmlns:a16="http://schemas.microsoft.com/office/drawing/2014/main" id="{08AA7F21-8AF7-411B-8684-0FEF6C8D6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" y="3046"/>
              <a:ext cx="2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40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å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2" name="Rectangle 6">
              <a:extLst>
                <a:ext uri="{FF2B5EF4-FFF2-40B4-BE49-F238E27FC236}">
                  <a16:creationId xmlns:a16="http://schemas.microsoft.com/office/drawing/2014/main" id="{C7BCA75B-9049-4693-9687-34EEC094C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994"/>
              <a:ext cx="5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3" name="Rectangle 7">
              <a:extLst>
                <a:ext uri="{FF2B5EF4-FFF2-40B4-BE49-F238E27FC236}">
                  <a16:creationId xmlns:a16="http://schemas.microsoft.com/office/drawing/2014/main" id="{D85C14E0-9992-41C8-9C86-06097F0F5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357"/>
              <a:ext cx="6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4" name="Rectangle 8">
              <a:extLst>
                <a:ext uri="{FF2B5EF4-FFF2-40B4-BE49-F238E27FC236}">
                  <a16:creationId xmlns:a16="http://schemas.microsoft.com/office/drawing/2014/main" id="{27CDBCA6-54B0-48B5-ABED-264472F00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3357"/>
              <a:ext cx="68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=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5" name="Rectangle 9">
              <a:extLst>
                <a:ext uri="{FF2B5EF4-FFF2-40B4-BE49-F238E27FC236}">
                  <a16:creationId xmlns:a16="http://schemas.microsoft.com/office/drawing/2014/main" id="{A8ECD6BB-B63B-4729-95E7-C5C62305F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1" y="2628"/>
              <a:ext cx="5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6" name="Rectangle 10">
              <a:extLst>
                <a:ext uri="{FF2B5EF4-FFF2-40B4-BE49-F238E27FC236}">
                  <a16:creationId xmlns:a16="http://schemas.microsoft.com/office/drawing/2014/main" id="{EAEB3AAB-9B69-4280-BC4D-5D9C1C2E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" y="2785"/>
              <a:ext cx="5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7" name="Rectangle 11">
              <a:extLst>
                <a:ext uri="{FF2B5EF4-FFF2-40B4-BE49-F238E27FC236}">
                  <a16:creationId xmlns:a16="http://schemas.microsoft.com/office/drawing/2014/main" id="{F484D14F-2DFA-47AF-9A4F-D8674E6FC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619"/>
              <a:ext cx="5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8" name="Rectangle 12">
              <a:extLst>
                <a:ext uri="{FF2B5EF4-FFF2-40B4-BE49-F238E27FC236}">
                  <a16:creationId xmlns:a16="http://schemas.microsoft.com/office/drawing/2014/main" id="{34DF7A66-160B-48DF-ADBA-9A822AE7C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7" y="2776"/>
              <a:ext cx="5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49" name="Rectangle 13">
              <a:extLst>
                <a:ext uri="{FF2B5EF4-FFF2-40B4-BE49-F238E27FC236}">
                  <a16:creationId xmlns:a16="http://schemas.microsoft.com/office/drawing/2014/main" id="{4D19AFAA-4191-4460-BB82-B8B214C78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2628"/>
              <a:ext cx="5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50" name="Rectangle 14">
              <a:extLst>
                <a:ext uri="{FF2B5EF4-FFF2-40B4-BE49-F238E27FC236}">
                  <a16:creationId xmlns:a16="http://schemas.microsoft.com/office/drawing/2014/main" id="{F79C81CA-EF06-4CAE-8F83-9A625AF2E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2794"/>
              <a:ext cx="5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51" name="Rectangle 15">
              <a:extLst>
                <a:ext uri="{FF2B5EF4-FFF2-40B4-BE49-F238E27FC236}">
                  <a16:creationId xmlns:a16="http://schemas.microsoft.com/office/drawing/2014/main" id="{A4C0CF66-D0E4-489E-BE68-5696CE03C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2628"/>
              <a:ext cx="5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A2FDA711-46E8-4378-8227-237C9387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785"/>
              <a:ext cx="58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-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DD1897B5-5DF7-441E-BED7-6A9554A55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3104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=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227409E6-2823-438C-BDEE-3EF57D18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" y="2652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64B0A3CA-255D-41E6-BB66-CE1597330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" y="2677"/>
              <a:ext cx="19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56" name="Rectangle 20">
              <a:extLst>
                <a:ext uri="{FF2B5EF4-FFF2-40B4-BE49-F238E27FC236}">
                  <a16:creationId xmlns:a16="http://schemas.microsoft.com/office/drawing/2014/main" id="{C391D0C6-70F8-4D14-BFA6-225532AD1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3122"/>
              <a:ext cx="19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57" name="Rectangle 21">
              <a:extLst>
                <a:ext uri="{FF2B5EF4-FFF2-40B4-BE49-F238E27FC236}">
                  <a16:creationId xmlns:a16="http://schemas.microsoft.com/office/drawing/2014/main" id="{2EFDF93B-87CC-4BD5-879C-A81604FC1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2659"/>
              <a:ext cx="19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58" name="Rectangle 22">
              <a:extLst>
                <a:ext uri="{FF2B5EF4-FFF2-40B4-BE49-F238E27FC236}">
                  <a16:creationId xmlns:a16="http://schemas.microsoft.com/office/drawing/2014/main" id="{E417F871-5A06-48F7-9BA5-303B93967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2643"/>
              <a:ext cx="35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r>
                <a:rPr lang="en-US" altLang="zh-CN" sz="2800" b="1">
                  <a:solidFill>
                    <a:srgbClr val="000000"/>
                  </a:solidFill>
                  <a:latin typeface="Symbol" pitchFamily="18" charset="2"/>
                  <a:ea typeface="黑体"/>
                  <a:sym typeface="Symbol" pitchFamily="18" charset="2"/>
                </a:rPr>
                <a:t></a:t>
              </a:r>
            </a:p>
          </p:txBody>
        </p:sp>
        <p:sp>
          <p:nvSpPr>
            <p:cNvPr id="159" name="Rectangle 23">
              <a:extLst>
                <a:ext uri="{FF2B5EF4-FFF2-40B4-BE49-F238E27FC236}">
                  <a16:creationId xmlns:a16="http://schemas.microsoft.com/office/drawing/2014/main" id="{A6A063F2-F85F-4E8F-BA58-2BF0C618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643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60" name="Rectangle 24">
              <a:extLst>
                <a:ext uri="{FF2B5EF4-FFF2-40B4-BE49-F238E27FC236}">
                  <a16:creationId xmlns:a16="http://schemas.microsoft.com/office/drawing/2014/main" id="{E49B2420-4AFC-4894-B7E6-37CCD43C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2659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61" name="Rectangle 25">
              <a:extLst>
                <a:ext uri="{FF2B5EF4-FFF2-40B4-BE49-F238E27FC236}">
                  <a16:creationId xmlns:a16="http://schemas.microsoft.com/office/drawing/2014/main" id="{99A29A90-657C-4990-9F7E-2EAACFB6D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7" y="2668"/>
              <a:ext cx="19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62" name="Rectangle 26">
              <a:extLst>
                <a:ext uri="{FF2B5EF4-FFF2-40B4-BE49-F238E27FC236}">
                  <a16:creationId xmlns:a16="http://schemas.microsoft.com/office/drawing/2014/main" id="{0EED929C-DBC0-4554-8333-A98CDD8F5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659"/>
              <a:ext cx="19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63" name="Rectangle 27">
              <a:extLst>
                <a:ext uri="{FF2B5EF4-FFF2-40B4-BE49-F238E27FC236}">
                  <a16:creationId xmlns:a16="http://schemas.microsoft.com/office/drawing/2014/main" id="{A4DC0F8D-9E97-4D64-9966-AC690EF2B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" y="2659"/>
              <a:ext cx="21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 dirty="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×</a:t>
              </a:r>
              <a:endParaRPr lang="en-US" altLang="zh-CN" sz="2400" b="1" dirty="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64" name="Rectangle 28">
              <a:extLst>
                <a:ext uri="{FF2B5EF4-FFF2-40B4-BE49-F238E27FC236}">
                  <a16:creationId xmlns:a16="http://schemas.microsoft.com/office/drawing/2014/main" id="{5199C08E-EF45-4D5E-9436-FC688BB82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2659"/>
              <a:ext cx="35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dirty="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r>
                <a:rPr lang="en-US" altLang="zh-CN" sz="2800" b="1" dirty="0">
                  <a:solidFill>
                    <a:srgbClr val="000000"/>
                  </a:solidFill>
                  <a:latin typeface="Symbol" pitchFamily="18" charset="2"/>
                  <a:ea typeface="黑体"/>
                  <a:sym typeface="Symbol" pitchFamily="18" charset="2"/>
                </a:rPr>
                <a:t></a:t>
              </a:r>
              <a:endParaRPr lang="en-US" altLang="zh-CN" sz="2800" b="1" dirty="0">
                <a:solidFill>
                  <a:prstClr val="black"/>
                </a:solidFill>
                <a:latin typeface="黑体"/>
                <a:ea typeface="黑体"/>
                <a:sym typeface="Symbol" pitchFamily="18" charset="2"/>
              </a:endParaRPr>
            </a:p>
          </p:txBody>
        </p:sp>
        <p:sp>
          <p:nvSpPr>
            <p:cNvPr id="165" name="Rectangle 29">
              <a:extLst>
                <a:ext uri="{FF2B5EF4-FFF2-40B4-BE49-F238E27FC236}">
                  <a16:creationId xmlns:a16="http://schemas.microsoft.com/office/drawing/2014/main" id="{A3F6B73C-5C9D-4B66-8C3A-C5729E57B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2634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 dirty="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+</a:t>
              </a:r>
              <a:endParaRPr lang="en-US" altLang="zh-CN" dirty="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66" name="Rectangle 30">
              <a:extLst>
                <a:ext uri="{FF2B5EF4-FFF2-40B4-BE49-F238E27FC236}">
                  <a16:creationId xmlns:a16="http://schemas.microsoft.com/office/drawing/2014/main" id="{BAF82FC7-567A-4E59-844B-EA91D916B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2634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700">
                  <a:solidFill>
                    <a:srgbClr val="000000"/>
                  </a:solidFill>
                  <a:latin typeface="Symbol" pitchFamily="18" charset="2"/>
                  <a:ea typeface="黑体"/>
                </a:rPr>
                <a:t>=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67" name="Rectangle 31">
              <a:extLst>
                <a:ext uri="{FF2B5EF4-FFF2-40B4-BE49-F238E27FC236}">
                  <a16:creationId xmlns:a16="http://schemas.microsoft.com/office/drawing/2014/main" id="{608548A4-B99D-4EE1-8F90-F41151639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2998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68" name="Rectangle 32">
              <a:extLst>
                <a:ext uri="{FF2B5EF4-FFF2-40B4-BE49-F238E27FC236}">
                  <a16:creationId xmlns:a16="http://schemas.microsoft.com/office/drawing/2014/main" id="{23B2EE2E-8FE1-4544-BFE8-A74FF2C8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" y="2632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69" name="Rectangle 33">
              <a:extLst>
                <a:ext uri="{FF2B5EF4-FFF2-40B4-BE49-F238E27FC236}">
                  <a16:creationId xmlns:a16="http://schemas.microsoft.com/office/drawing/2014/main" id="{BD423D3B-355C-46D3-9853-79B66EE84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789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70" name="Rectangle 34">
              <a:extLst>
                <a:ext uri="{FF2B5EF4-FFF2-40B4-BE49-F238E27FC236}">
                  <a16:creationId xmlns:a16="http://schemas.microsoft.com/office/drawing/2014/main" id="{05FB1BAB-AD34-4C24-849B-DB8CEE78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632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0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71" name="Rectangle 35">
              <a:extLst>
                <a:ext uri="{FF2B5EF4-FFF2-40B4-BE49-F238E27FC236}">
                  <a16:creationId xmlns:a16="http://schemas.microsoft.com/office/drawing/2014/main" id="{11DD6CD1-4FE3-43F9-8BDD-202260DBA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798"/>
              <a:ext cx="61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0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72" name="Rectangle 36">
              <a:extLst>
                <a:ext uri="{FF2B5EF4-FFF2-40B4-BE49-F238E27FC236}">
                  <a16:creationId xmlns:a16="http://schemas.microsoft.com/office/drawing/2014/main" id="{0F244248-4D0E-4652-BC23-43029B370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2641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73" name="Rectangle 37">
              <a:extLst>
                <a:ext uri="{FF2B5EF4-FFF2-40B4-BE49-F238E27FC236}">
                  <a16:creationId xmlns:a16="http://schemas.microsoft.com/office/drawing/2014/main" id="{0EB75678-FF17-4784-9C35-2ED1B6C1F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2807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2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74" name="Rectangle 38">
              <a:extLst>
                <a:ext uri="{FF2B5EF4-FFF2-40B4-BE49-F238E27FC236}">
                  <a16:creationId xmlns:a16="http://schemas.microsoft.com/office/drawing/2014/main" id="{04552E73-5A58-47EF-87BC-298ECCD5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2789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75" name="Rectangle 39">
              <a:extLst>
                <a:ext uri="{FF2B5EF4-FFF2-40B4-BE49-F238E27FC236}">
                  <a16:creationId xmlns:a16="http://schemas.microsoft.com/office/drawing/2014/main" id="{326C0578-3F3A-4C46-A7F8-067EC75EA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632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76" name="Rectangle 40">
              <a:extLst>
                <a:ext uri="{FF2B5EF4-FFF2-40B4-BE49-F238E27FC236}">
                  <a16:creationId xmlns:a16="http://schemas.microsoft.com/office/drawing/2014/main" id="{C18434A0-9198-45DF-A30A-560E6361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2798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77" name="Rectangle 41">
              <a:extLst>
                <a:ext uri="{FF2B5EF4-FFF2-40B4-BE49-F238E27FC236}">
                  <a16:creationId xmlns:a16="http://schemas.microsoft.com/office/drawing/2014/main" id="{8B53EE78-0948-447D-83B1-C67FD868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" y="2789"/>
              <a:ext cx="115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16</a:t>
              </a:r>
              <a:endParaRPr lang="en-US" altLang="zh-CN" sz="1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78" name="Rectangle 42">
              <a:extLst>
                <a:ext uri="{FF2B5EF4-FFF2-40B4-BE49-F238E27FC236}">
                  <a16:creationId xmlns:a16="http://schemas.microsoft.com/office/drawing/2014/main" id="{448A1AB1-5C6A-4E2B-921E-A75A7AD70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3129"/>
              <a:ext cx="19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16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79" name="Rectangle 43">
              <a:extLst>
                <a:ext uri="{FF2B5EF4-FFF2-40B4-BE49-F238E27FC236}">
                  <a16:creationId xmlns:a16="http://schemas.microsoft.com/office/drawing/2014/main" id="{0BAE3491-D111-4735-A722-F8763F91A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" y="2668"/>
              <a:ext cx="19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16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80" name="Rectangle 44">
              <a:extLst>
                <a:ext uri="{FF2B5EF4-FFF2-40B4-BE49-F238E27FC236}">
                  <a16:creationId xmlns:a16="http://schemas.microsoft.com/office/drawing/2014/main" id="{070AC586-F48E-4A53-B566-C518DE046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659"/>
              <a:ext cx="19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16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81" name="Rectangle 45">
              <a:extLst>
                <a:ext uri="{FF2B5EF4-FFF2-40B4-BE49-F238E27FC236}">
                  <a16:creationId xmlns:a16="http://schemas.microsoft.com/office/drawing/2014/main" id="{39618ACD-26FE-4331-8077-3B92B67F4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2668"/>
              <a:ext cx="19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16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82" name="Rectangle 46">
              <a:extLst>
                <a:ext uri="{FF2B5EF4-FFF2-40B4-BE49-F238E27FC236}">
                  <a16:creationId xmlns:a16="http://schemas.microsoft.com/office/drawing/2014/main" id="{D7304F26-51C6-4442-B96D-89AFC1C2A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2659"/>
              <a:ext cx="19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16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83" name="Rectangle 47">
              <a:extLst>
                <a:ext uri="{FF2B5EF4-FFF2-40B4-BE49-F238E27FC236}">
                  <a16:creationId xmlns:a16="http://schemas.microsoft.com/office/drawing/2014/main" id="{6573F376-8EFE-435C-98DB-372A2B16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659"/>
              <a:ext cx="197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16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84" name="Rectangle 48">
              <a:extLst>
                <a:ext uri="{FF2B5EF4-FFF2-40B4-BE49-F238E27FC236}">
                  <a16:creationId xmlns:a16="http://schemas.microsoft.com/office/drawing/2014/main" id="{05699944-211C-4EFC-9FAE-0595B0B17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2659"/>
              <a:ext cx="6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)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85" name="Rectangle 49">
              <a:extLst>
                <a:ext uri="{FF2B5EF4-FFF2-40B4-BE49-F238E27FC236}">
                  <a16:creationId xmlns:a16="http://schemas.microsoft.com/office/drawing/2014/main" id="{E162D5BF-1D52-40F9-A6FE-1B17FD6E6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" y="2659"/>
              <a:ext cx="66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(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86" name="Rectangle 50">
              <a:extLst>
                <a:ext uri="{FF2B5EF4-FFF2-40B4-BE49-F238E27FC236}">
                  <a16:creationId xmlns:a16="http://schemas.microsoft.com/office/drawing/2014/main" id="{60E78727-E541-4768-9540-CBD8555D7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" y="2990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87" name="Rectangle 51">
              <a:extLst>
                <a:ext uri="{FF2B5EF4-FFF2-40B4-BE49-F238E27FC236}">
                  <a16:creationId xmlns:a16="http://schemas.microsoft.com/office/drawing/2014/main" id="{B2B7BDCB-BD96-4F01-8D67-829B74711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3371"/>
              <a:ext cx="89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m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88" name="Rectangle 52">
              <a:extLst>
                <a:ext uri="{FF2B5EF4-FFF2-40B4-BE49-F238E27FC236}">
                  <a16:creationId xmlns:a16="http://schemas.microsoft.com/office/drawing/2014/main" id="{B2F1F38D-597C-4A1F-AC7E-EA1A35A1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3371"/>
              <a:ext cx="3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i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89" name="Rectangle 53">
              <a:extLst>
                <a:ext uri="{FF2B5EF4-FFF2-40B4-BE49-F238E27FC236}">
                  <a16:creationId xmlns:a16="http://schemas.microsoft.com/office/drawing/2014/main" id="{797CF805-8274-4389-94D6-F5315275C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085"/>
              <a:ext cx="3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i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90" name="Rectangle 54">
              <a:extLst>
                <a:ext uri="{FF2B5EF4-FFF2-40B4-BE49-F238E27FC236}">
                  <a16:creationId xmlns:a16="http://schemas.microsoft.com/office/drawing/2014/main" id="{E88F3D2C-AABC-4062-AF79-0949D7B1B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" y="3260"/>
              <a:ext cx="34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i</a:t>
              </a:r>
              <a:endParaRPr lang="en-US" altLang="zh-CN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91" name="Rectangle 55">
              <a:extLst>
                <a:ext uri="{FF2B5EF4-FFF2-40B4-BE49-F238E27FC236}">
                  <a16:creationId xmlns:a16="http://schemas.microsoft.com/office/drawing/2014/main" id="{CA892A13-79B9-4320-8B5E-A7365F29E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8" y="2633"/>
              <a:ext cx="7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m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92" name="Rectangle 56">
              <a:extLst>
                <a:ext uri="{FF2B5EF4-FFF2-40B4-BE49-F238E27FC236}">
                  <a16:creationId xmlns:a16="http://schemas.microsoft.com/office/drawing/2014/main" id="{DF27A1EB-5DC7-447B-8AAD-7BBB2463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" y="2790"/>
              <a:ext cx="77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m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93" name="Rectangle 57">
              <a:extLst>
                <a:ext uri="{FF2B5EF4-FFF2-40B4-BE49-F238E27FC236}">
                  <a16:creationId xmlns:a16="http://schemas.microsoft.com/office/drawing/2014/main" id="{245E6DC9-2C83-42B7-96A4-A503E9C12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633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94" name="Rectangle 58">
              <a:extLst>
                <a:ext uri="{FF2B5EF4-FFF2-40B4-BE49-F238E27FC236}">
                  <a16:creationId xmlns:a16="http://schemas.microsoft.com/office/drawing/2014/main" id="{81B5707E-EC2F-42EA-93C5-CA9E04633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2624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95" name="Rectangle 59">
              <a:extLst>
                <a:ext uri="{FF2B5EF4-FFF2-40B4-BE49-F238E27FC236}">
                  <a16:creationId xmlns:a16="http://schemas.microsoft.com/office/drawing/2014/main" id="{C76D55AD-1984-4B6E-A737-77123E79D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790"/>
              <a:ext cx="53" cy="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n</a:t>
              </a:r>
              <a:endParaRPr lang="en-US" altLang="zh-CN" sz="13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2779E4C2-93B0-46A2-8D93-2641E48CC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" y="3129"/>
              <a:ext cx="15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H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97" name="Rectangle 61">
              <a:extLst>
                <a:ext uri="{FF2B5EF4-FFF2-40B4-BE49-F238E27FC236}">
                  <a16:creationId xmlns:a16="http://schemas.microsoft.com/office/drawing/2014/main" id="{6545499D-22FD-47CC-BF45-0E13E34B9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" y="2668"/>
              <a:ext cx="15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H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98" name="Rectangle 62">
              <a:extLst>
                <a:ext uri="{FF2B5EF4-FFF2-40B4-BE49-F238E27FC236}">
                  <a16:creationId xmlns:a16="http://schemas.microsoft.com/office/drawing/2014/main" id="{155BC65D-1282-4206-9FAF-87E81C2C9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668"/>
              <a:ext cx="15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H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199" name="Rectangle 63">
              <a:extLst>
                <a:ext uri="{FF2B5EF4-FFF2-40B4-BE49-F238E27FC236}">
                  <a16:creationId xmlns:a16="http://schemas.microsoft.com/office/drawing/2014/main" id="{01EEF501-ECDC-44B9-B9A7-19372A26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" y="2668"/>
              <a:ext cx="15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H</a:t>
              </a:r>
              <a:endParaRPr lang="en-US" altLang="zh-CN" sz="2400" b="1" dirty="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00" name="Rectangle 64">
              <a:extLst>
                <a:ext uri="{FF2B5EF4-FFF2-40B4-BE49-F238E27FC236}">
                  <a16:creationId xmlns:a16="http://schemas.microsoft.com/office/drawing/2014/main" id="{04135BC2-8200-4E58-A630-0303A9892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2659"/>
              <a:ext cx="15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H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D44CC844-8644-4394-8FC3-8AEB62415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" y="2659"/>
              <a:ext cx="153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H</a:t>
              </a:r>
              <a:endParaRPr lang="en-US" altLang="zh-CN" sz="2400" b="1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  <p:sp>
          <p:nvSpPr>
            <p:cNvPr id="202" name="Rectangle 66">
              <a:extLst>
                <a:ext uri="{FF2B5EF4-FFF2-40B4-BE49-F238E27FC236}">
                  <a16:creationId xmlns:a16="http://schemas.microsoft.com/office/drawing/2014/main" id="{FF52B64D-6E15-4E8D-8367-2896C1BA6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2659"/>
              <a:ext cx="142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i="1">
                  <a:solidFill>
                    <a:srgbClr val="000000"/>
                  </a:solidFill>
                  <a:latin typeface="Times New Roman" pitchFamily="18" charset="0"/>
                  <a:ea typeface="黑体"/>
                </a:rPr>
                <a:t>H</a:t>
              </a:r>
              <a:endParaRPr lang="en-US" altLang="zh-CN" sz="2400">
                <a:solidFill>
                  <a:prstClr val="black"/>
                </a:solidFill>
                <a:latin typeface="黑体"/>
                <a:ea typeface="黑体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5ECF2-F243-42CD-96BB-37F3A857FB10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939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623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计数制的通用表达式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77" name="内容占位符 2"/>
          <p:cNvSpPr txBox="1">
            <a:spLocks/>
          </p:cNvSpPr>
          <p:nvPr/>
        </p:nvSpPr>
        <p:spPr>
          <a:xfrm>
            <a:off x="1717304" y="1712042"/>
            <a:ext cx="8132440" cy="1195263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对任意一种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计数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制，都可以用以下权展开式表示：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/>
          </p:nvPr>
        </p:nvGraphicFramePr>
        <p:xfrm>
          <a:off x="1749477" y="2972166"/>
          <a:ext cx="8455584" cy="195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公式" r:id="rId7" imgW="3416040" imgH="939600" progId="Equation.3">
                  <p:embed/>
                </p:oleObj>
              </mc:Choice>
              <mc:Fallback>
                <p:oleObj name="公式" r:id="rId7" imgW="3416040" imgH="939600" progId="Equation.3">
                  <p:embed/>
                  <p:pic>
                    <p:nvPicPr>
                      <p:cNvPr id="78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77" y="2972166"/>
                        <a:ext cx="8455584" cy="19537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5CD-249D-4D1E-B990-B8C89A5108C8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74808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9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2.6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数制对照表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8C5CD-249D-4D1E-B990-B8C89A5108C8}" type="datetime1">
              <a:rPr lang="zh-CN" altLang="en-US" smtClean="0"/>
              <a:t>2021/9/30</a:t>
            </a:fld>
            <a:endParaRPr lang="zh-CN" altLang="en-US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0F25EF3-B52E-48E9-B7AC-DDDF8375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1" y="648749"/>
            <a:ext cx="7988202" cy="568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223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进制转换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32040" y="678090"/>
            <a:ext cx="8496300" cy="761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ysClr val="windowText" lastClr="000000"/>
                </a:solidFill>
                <a:latin typeface="黑体"/>
                <a:ea typeface="黑体"/>
              </a:rPr>
              <a:t>非十进制数到十进制数的转换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611-20DD-4F6F-B298-65D3BCED2244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4BC9A5-3A6F-46CC-9FC4-E53EFD79D422}"/>
              </a:ext>
            </a:extLst>
          </p:cNvPr>
          <p:cNvSpPr/>
          <p:nvPr/>
        </p:nvSpPr>
        <p:spPr>
          <a:xfrm>
            <a:off x="279191" y="1543179"/>
            <a:ext cx="10062988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kern="0" dirty="0">
                <a:solidFill>
                  <a:srgbClr val="000000"/>
                </a:solidFill>
                <a:latin typeface="Arial Narrow"/>
                <a:ea typeface="仿宋_GB2312" pitchFamily="49" charset="-122"/>
              </a:rPr>
              <a:t>按相应的权表达式展开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kern="0" dirty="0">
                <a:solidFill>
                  <a:srgbClr val="000000"/>
                </a:solidFill>
                <a:latin typeface="Arial Narrow"/>
                <a:ea typeface="仿宋_GB2312" pitchFamily="49" charset="-122"/>
              </a:rPr>
              <a:t>按十进制运算规则求和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kern="0" dirty="0">
                <a:solidFill>
                  <a:srgbClr val="000000"/>
                </a:solidFill>
                <a:latin typeface="Arial Narrow"/>
                <a:ea typeface="楷体_GB2312"/>
              </a:rPr>
              <a:t>    </a:t>
            </a:r>
            <a:r>
              <a:rPr kumimoji="1" lang="en-US" altLang="zh-CN" sz="2800" kern="0" dirty="0">
                <a:solidFill>
                  <a:srgbClr val="000000"/>
                </a:solidFill>
                <a:latin typeface="Arial Narrow"/>
                <a:ea typeface="楷体_GB2312"/>
              </a:rPr>
              <a:t>【</a:t>
            </a:r>
            <a:r>
              <a:rPr kumimoji="1" lang="zh-CN" altLang="en-US" sz="2800" kern="0" dirty="0">
                <a:solidFill>
                  <a:srgbClr val="000000"/>
                </a:solidFill>
                <a:latin typeface="Arial Narrow"/>
                <a:ea typeface="楷体_GB2312"/>
              </a:rPr>
              <a:t>例</a:t>
            </a:r>
            <a:r>
              <a:rPr kumimoji="1" lang="en-US" altLang="zh-CN" sz="2800" kern="0" dirty="0">
                <a:solidFill>
                  <a:srgbClr val="000000"/>
                </a:solidFill>
                <a:latin typeface="Arial Narrow"/>
                <a:ea typeface="楷体_GB2312"/>
              </a:rPr>
              <a:t>】</a:t>
            </a:r>
            <a:r>
              <a:rPr kumimoji="1" lang="zh-CN" altLang="en-US" sz="2800" kern="0" dirty="0">
                <a:solidFill>
                  <a:srgbClr val="000000"/>
                </a:solidFill>
                <a:latin typeface="Arial Narrow"/>
                <a:ea typeface="楷体_GB2312"/>
              </a:rPr>
              <a:t>将二进制数</a:t>
            </a:r>
            <a:r>
              <a:rPr kumimoji="1" lang="en-US" altLang="zh-CN" sz="2800" kern="0" dirty="0">
                <a:solidFill>
                  <a:srgbClr val="000000"/>
                </a:solidFill>
                <a:latin typeface="Arial Narrow"/>
                <a:ea typeface="楷体_GB2312"/>
              </a:rPr>
              <a:t>1101.101</a:t>
            </a:r>
            <a:r>
              <a:rPr kumimoji="1" lang="zh-CN" altLang="en-US" sz="2800" kern="0" dirty="0">
                <a:solidFill>
                  <a:srgbClr val="000000"/>
                </a:solidFill>
                <a:latin typeface="Arial Narrow"/>
                <a:ea typeface="楷体_GB2312"/>
              </a:rPr>
              <a:t>转换为十进制数。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D04C5DFE-1157-4FA8-962E-D6E42773D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43" y="3100528"/>
            <a:ext cx="7747657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2DC50087-DE44-4DFF-A830-1FCAD30E0F9A}"/>
              </a:ext>
            </a:extLst>
          </p:cNvPr>
          <p:cNvSpPr/>
          <p:nvPr/>
        </p:nvSpPr>
        <p:spPr>
          <a:xfrm>
            <a:off x="632040" y="4278293"/>
            <a:ext cx="8932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楷体_GB2312"/>
              </a:rPr>
              <a:t>【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楷体_GB2312"/>
              </a:rPr>
              <a:t>例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楷体_GB2312"/>
              </a:rPr>
              <a:t>】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楷体_GB2312"/>
              </a:rPr>
              <a:t>将十六进制数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楷体_GB2312"/>
              </a:rPr>
              <a:t>64.CH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楷体_GB2312"/>
              </a:rPr>
              <a:t>转换为十进制数。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6" name="Picture 5">
            <a:extLst>
              <a:ext uri="{FF2B5EF4-FFF2-40B4-BE49-F238E27FC236}">
                <a16:creationId xmlns:a16="http://schemas.microsoft.com/office/drawing/2014/main" id="{E1652A49-E3A5-4B33-87DA-67C4C885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43" y="4801513"/>
            <a:ext cx="7747657" cy="117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597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标题 1"/>
          <p:cNvSpPr txBox="1">
            <a:spLocks/>
          </p:cNvSpPr>
          <p:nvPr/>
        </p:nvSpPr>
        <p:spPr>
          <a:xfrm>
            <a:off x="840102" y="2331020"/>
            <a:ext cx="10707690" cy="119269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第四章、信息表示</a:t>
            </a:r>
            <a:endParaRPr lang="en-GB" altLang="zh-CN" sz="8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681D-C5BE-488D-A222-73CEDFA6B294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20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进制转换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791544" y="752225"/>
            <a:ext cx="9296271" cy="64044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十进制到非十进制数的转换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894192" y="1440969"/>
            <a:ext cx="4998979" cy="4802389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对二进制的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  <a:hlinkClick r:id="rId6" action="ppaction://hlinksldjump"/>
              </a:rPr>
              <a:t>转换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对整数：除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取余，由下而上；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对小数：乘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取整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，由上而下。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对十六进制的转换：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对整数：除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取余；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对小数：乘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取整。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对八进制的转换：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对整数：除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取余；</a:t>
            </a:r>
          </a:p>
          <a:p>
            <a:pPr marL="685800" marR="0" lvl="1" indent="-228600" algn="l" defTabSz="914400" rtl="0" eaLnBrk="1" fontAlgn="auto" latinLnBrk="0" hangingPunct="1">
              <a:lnSpc>
                <a:spcPct val="110000"/>
              </a:lnSpc>
              <a:spcBef>
                <a:spcPct val="5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对小数：乘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/>
                <a:ea typeface="黑体"/>
                <a:cs typeface="+mn-cs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取整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5E53-0FBA-4026-BC38-32296AA133B1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66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进制转换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03509" y="1396932"/>
            <a:ext cx="8496300" cy="66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例：将十进制数</a:t>
            </a:r>
            <a:r>
              <a:rPr lang="en-US" altLang="zh-CN" sz="3200" dirty="0">
                <a:solidFill>
                  <a:srgbClr val="0070C0"/>
                </a:solidFill>
                <a:latin typeface="华文中宋" pitchFamily="2" charset="-122"/>
                <a:ea typeface="华文中宋" pitchFamily="2" charset="-122"/>
              </a:rPr>
              <a:t>30.25</a:t>
            </a:r>
            <a:r>
              <a:rPr lang="zh-CN" altLang="en-US" sz="3200" dirty="0">
                <a:latin typeface="华文中宋" pitchFamily="2" charset="-122"/>
                <a:ea typeface="华文中宋" pitchFamily="2" charset="-122"/>
              </a:rPr>
              <a:t>转换成二进制数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005300" y="2215083"/>
            <a:ext cx="5287878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整数部分和小数部分分别转换</a:t>
            </a: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   （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30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）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（           ）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  <a:p>
            <a:pPr eaLnBrk="1" hangingPunct="1"/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0.25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）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 =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（      ）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 </a:t>
            </a:r>
          </a:p>
          <a:p>
            <a:pPr eaLnBrk="1" hangingPunct="1"/>
            <a:endParaRPr lang="en-US" altLang="zh-CN" sz="2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组合起来</a:t>
            </a:r>
          </a:p>
          <a:p>
            <a:pPr eaLnBrk="1" hangingPunct="1"/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 （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30.25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）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</a:rPr>
              <a:t>（          ）</a:t>
            </a:r>
            <a:r>
              <a:rPr lang="en-US" altLang="zh-CN" sz="2800" baseline="-2500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260D708-A7E8-40DB-AEE4-D52F9CA29534}"/>
              </a:ext>
            </a:extLst>
          </p:cNvPr>
          <p:cNvSpPr/>
          <p:nvPr/>
        </p:nvSpPr>
        <p:spPr>
          <a:xfrm>
            <a:off x="4389460" y="2591511"/>
            <a:ext cx="1231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黑体"/>
              </a:rPr>
              <a:t>11110</a:t>
            </a:r>
            <a:endParaRPr lang="zh-CN" altLang="en-US" sz="3200" dirty="0">
              <a:solidFill>
                <a:srgbClr val="FF0000"/>
              </a:solidFill>
              <a:latin typeface="黑体"/>
              <a:ea typeface="黑体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A31C5F-0047-41C1-9FFD-06DFF341EA25}"/>
              </a:ext>
            </a:extLst>
          </p:cNvPr>
          <p:cNvSpPr/>
          <p:nvPr/>
        </p:nvSpPr>
        <p:spPr>
          <a:xfrm>
            <a:off x="4670259" y="3050004"/>
            <a:ext cx="984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Arial" charset="0"/>
                <a:ea typeface="黑体"/>
              </a:rPr>
              <a:t>0.01</a:t>
            </a:r>
            <a:endParaRPr lang="zh-CN" altLang="en-US" sz="2800" dirty="0">
              <a:solidFill>
                <a:srgbClr val="FF0000"/>
              </a:solidFill>
              <a:latin typeface="黑体"/>
              <a:ea typeface="黑体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69E348-90BF-4330-93CE-1994CB4C30BE}"/>
              </a:ext>
            </a:extLst>
          </p:cNvPr>
          <p:cNvSpPr/>
          <p:nvPr/>
        </p:nvSpPr>
        <p:spPr>
          <a:xfrm>
            <a:off x="4444492" y="4345084"/>
            <a:ext cx="1401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rial" charset="0"/>
                <a:ea typeface="黑体"/>
                <a:hlinkClick r:id="rId6" action="ppaction://hlinksldjump"/>
              </a:rPr>
              <a:t>11110.01</a:t>
            </a:r>
            <a:endParaRPr lang="zh-CN" altLang="en-US" sz="2400" dirty="0">
              <a:solidFill>
                <a:prstClr val="black"/>
              </a:solidFill>
              <a:latin typeface="黑体"/>
              <a:ea typeface="黑体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611-20DD-4F6F-B298-65D3BCED2244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75BB57-C219-4C51-835B-6AA8FF99A49F}"/>
              </a:ext>
            </a:extLst>
          </p:cNvPr>
          <p:cNvSpPr/>
          <p:nvPr/>
        </p:nvSpPr>
        <p:spPr>
          <a:xfrm>
            <a:off x="1003509" y="771304"/>
            <a:ext cx="66479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ysClr val="windowText" lastClr="000000"/>
                </a:solidFill>
                <a:latin typeface="黑体"/>
                <a:ea typeface="黑体"/>
              </a:rPr>
              <a:t>整数和小数部分应分别进行转换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164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进制转换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611-20DD-4F6F-B298-65D3BCED2244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AA2AB2-B2FF-4FA4-9F0A-C5EA7FD74B41}"/>
              </a:ext>
            </a:extLst>
          </p:cNvPr>
          <p:cNvSpPr/>
          <p:nvPr/>
        </p:nvSpPr>
        <p:spPr>
          <a:xfrm>
            <a:off x="552825" y="651690"/>
            <a:ext cx="9652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【</a:t>
            </a:r>
            <a:r>
              <a:rPr kumimoji="1" lang="zh-CN" altLang="en-US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例</a:t>
            </a:r>
            <a:r>
              <a:rPr kumimoji="1" lang="en-US" altLang="zh-CN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】</a:t>
            </a:r>
            <a:r>
              <a:rPr kumimoji="1" lang="zh-CN" altLang="en-US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将十进制数</a:t>
            </a:r>
            <a:r>
              <a:rPr kumimoji="1" lang="en-US" altLang="zh-CN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115.25</a:t>
            </a:r>
            <a:r>
              <a:rPr kumimoji="1" lang="zh-CN" altLang="en-US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转换为对应的二进制数 </a:t>
            </a:r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96DF5960-32A6-4715-8A8A-39E2585BD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67" y="1205289"/>
            <a:ext cx="9965850" cy="403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58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进制转换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E611-20DD-4F6F-B298-65D3BCED2244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AA2AB2-B2FF-4FA4-9F0A-C5EA7FD74B41}"/>
              </a:ext>
            </a:extLst>
          </p:cNvPr>
          <p:cNvSpPr/>
          <p:nvPr/>
        </p:nvSpPr>
        <p:spPr>
          <a:xfrm>
            <a:off x="552825" y="620160"/>
            <a:ext cx="96522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【</a:t>
            </a:r>
            <a:r>
              <a:rPr kumimoji="1" lang="zh-CN" altLang="en-US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例</a:t>
            </a:r>
            <a:r>
              <a:rPr kumimoji="1" lang="en-US" altLang="zh-CN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】</a:t>
            </a:r>
            <a:r>
              <a:rPr kumimoji="1" lang="zh-CN" altLang="en-US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将十进制数</a:t>
            </a:r>
            <a:r>
              <a:rPr kumimoji="1" lang="en-US" altLang="zh-CN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301.6875</a:t>
            </a:r>
            <a:r>
              <a:rPr kumimoji="1" lang="zh-CN" altLang="en-US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转换为对应的十六进制数。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BB55D5AD-5E72-4611-80F7-84F89D299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0" y="1225960"/>
            <a:ext cx="10236200" cy="247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F77FD26-E927-4A62-AF34-CE008CE754BA}"/>
              </a:ext>
            </a:extLst>
          </p:cNvPr>
          <p:cNvSpPr/>
          <p:nvPr/>
        </p:nvSpPr>
        <p:spPr>
          <a:xfrm>
            <a:off x="619911" y="3641446"/>
            <a:ext cx="10236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【</a:t>
            </a:r>
            <a:r>
              <a:rPr kumimoji="1" lang="zh-CN" altLang="en-US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例</a:t>
            </a:r>
            <a:r>
              <a:rPr kumimoji="1" lang="en-US" altLang="zh-CN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】</a:t>
            </a:r>
            <a:r>
              <a:rPr kumimoji="1" lang="zh-CN" altLang="en-US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将十进制数</a:t>
            </a:r>
            <a:r>
              <a:rPr kumimoji="1" lang="en-US" altLang="zh-CN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301.6875</a:t>
            </a:r>
            <a:r>
              <a:rPr kumimoji="1" lang="zh-CN" altLang="en-US" sz="3200" b="1" kern="0" dirty="0">
                <a:solidFill>
                  <a:srgbClr val="0000FF"/>
                </a:solidFill>
                <a:latin typeface="Arial Narrow"/>
                <a:ea typeface="楷体_GB2312"/>
              </a:rPr>
              <a:t>转换为对应的八进制数 </a:t>
            </a: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B43A2B47-5C15-4FBE-9B86-F3278865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59" y="4244140"/>
            <a:ext cx="10158413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520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进制转换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284148" y="713931"/>
            <a:ext cx="8043862" cy="61010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ysClr val="windowText" lastClr="000000"/>
                </a:solidFill>
                <a:latin typeface="黑体"/>
                <a:ea typeface="黑体"/>
                <a:cs typeface="+mn-cs"/>
              </a:rPr>
              <a:t>非十进制数与二进制数的转换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249722" y="1411699"/>
            <a:ext cx="10595437" cy="184650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黑体"/>
                <a:ea typeface="黑体"/>
              </a:rPr>
              <a:t>二进制数与十六进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制的转换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黑体"/>
                <a:ea typeface="黑体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位二进制数表示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位十六进制数</a:t>
            </a:r>
            <a:endParaRPr lang="en-US" altLang="zh-CN" sz="2400" dirty="0">
              <a:solidFill>
                <a:sysClr val="windowText" lastClr="000000"/>
              </a:solidFill>
              <a:latin typeface="黑体"/>
              <a:ea typeface="黑体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整数部分：从小数点向左分组，每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位一组，不够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位的高位补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ysClr val="windowText" lastClr="000000"/>
                </a:solidFill>
                <a:latin typeface="黑体"/>
                <a:ea typeface="黑体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小数部分：从小数点向右分组</a:t>
            </a:r>
            <a:r>
              <a:rPr lang="zh-CN" altLang="en-US" sz="2400" dirty="0">
                <a:solidFill>
                  <a:sysClr val="windowText" lastClr="000000"/>
                </a:solidFill>
                <a:latin typeface="黑体"/>
                <a:ea typeface="黑体"/>
              </a:rPr>
              <a:t>，每</a:t>
            </a:r>
            <a:r>
              <a:rPr lang="en-US" altLang="zh-CN" sz="2400" dirty="0">
                <a:solidFill>
                  <a:sysClr val="windowText" lastClr="000000"/>
                </a:solidFill>
                <a:latin typeface="黑体"/>
                <a:ea typeface="黑体"/>
              </a:rPr>
              <a:t>4</a:t>
            </a:r>
            <a:r>
              <a:rPr lang="zh-CN" altLang="en-US" sz="2400" dirty="0">
                <a:solidFill>
                  <a:sysClr val="windowText" lastClr="000000"/>
                </a:solidFill>
                <a:latin typeface="黑体"/>
                <a:ea typeface="黑体"/>
              </a:rPr>
              <a:t>位一组，不够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位的在低位补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  <a:r>
              <a:rPr kumimoji="0" lang="zh-CN" altLang="en-US" sz="2400" b="0" i="0" u="none" strike="noStrike" kern="230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</a:t>
            </a:r>
            <a:endParaRPr kumimoji="0" lang="en-GB" altLang="zh-CN" sz="2400" b="0" i="0" u="none" strike="noStrike" kern="2300" cap="none" spc="10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9B2B5-7222-40C5-A545-2ACC10A0A907}" type="datetime1">
              <a:rPr lang="zh-CN" altLang="en-US" smtClean="0"/>
              <a:t>2021/9/30</a:t>
            </a:fld>
            <a:endParaRPr lang="zh-CN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B7B29AFB-BE03-426A-99F2-F0206F528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148" y="3370897"/>
            <a:ext cx="9359900" cy="268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18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进制转换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709201" y="764274"/>
            <a:ext cx="10915239" cy="2664723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八进制数与二进制的转换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黑体"/>
                <a:ea typeface="黑体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位二进制数表示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位八进制数</a:t>
            </a:r>
            <a:endParaRPr lang="en-US" altLang="zh-CN" sz="2400" dirty="0">
              <a:solidFill>
                <a:sysClr val="windowText" lastClr="000000"/>
              </a:solidFill>
              <a:latin typeface="黑体"/>
              <a:ea typeface="黑体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整数部分：从小数点向左分组，每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位一组，不够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位的高位补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lvl="0" indent="0">
              <a:lnSpc>
                <a:spcPct val="130000"/>
              </a:lnSpc>
              <a:buNone/>
              <a:defRPr/>
            </a:pPr>
            <a:r>
              <a:rPr lang="en-US" altLang="zh-CN" sz="2400" dirty="0">
                <a:solidFill>
                  <a:sysClr val="windowText" lastClr="000000"/>
                </a:solidFill>
                <a:latin typeface="黑体"/>
                <a:ea typeface="黑体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小数部分：从小数点向右分组</a:t>
            </a:r>
            <a:r>
              <a:rPr lang="zh-CN" altLang="en-US" sz="2400" dirty="0">
                <a:solidFill>
                  <a:sysClr val="windowText" lastClr="000000"/>
                </a:solidFill>
                <a:latin typeface="黑体"/>
                <a:ea typeface="黑体"/>
              </a:rPr>
              <a:t>，每</a:t>
            </a:r>
            <a:r>
              <a:rPr lang="en-US" altLang="zh-CN" sz="2400" dirty="0">
                <a:solidFill>
                  <a:sysClr val="windowText" lastClr="000000"/>
                </a:solidFill>
                <a:latin typeface="黑体"/>
                <a:ea typeface="黑体"/>
              </a:rPr>
              <a:t>3</a:t>
            </a:r>
            <a:r>
              <a:rPr lang="zh-CN" altLang="en-US" sz="2400" dirty="0">
                <a:solidFill>
                  <a:sysClr val="windowText" lastClr="000000"/>
                </a:solidFill>
                <a:latin typeface="黑体"/>
                <a:ea typeface="黑体"/>
              </a:rPr>
              <a:t>位一组，不够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位的在低位补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45B-584B-4F66-A5C3-1D58240B43BB}" type="datetime1">
              <a:rPr lang="zh-CN" altLang="en-US" smtClean="0"/>
              <a:t>2021/9/30</a:t>
            </a:fld>
            <a:endParaRPr lang="zh-CN" altLang="en-US"/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1AF7DB18-3920-4E9C-939B-0DA2788E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8" y="3428997"/>
            <a:ext cx="9069388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581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进制转换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638380" y="764275"/>
            <a:ext cx="10915239" cy="3933849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solidFill>
                  <a:sysClr val="windowText" lastClr="000000"/>
                </a:solidFill>
                <a:latin typeface="黑体"/>
                <a:ea typeface="黑体"/>
              </a:rPr>
              <a:t>八进制数和十六进制数之间的转换</a:t>
            </a:r>
            <a:endParaRPr lang="en-US" altLang="zh-CN" sz="3600" dirty="0">
              <a:solidFill>
                <a:sysClr val="windowText" lastClr="000000"/>
              </a:solidFill>
              <a:latin typeface="黑体"/>
              <a:ea typeface="黑体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ysClr val="windowText" lastClr="000000"/>
                </a:solidFill>
                <a:latin typeface="黑体"/>
                <a:ea typeface="黑体"/>
              </a:rPr>
              <a:t>方法</a:t>
            </a:r>
            <a:r>
              <a:rPr lang="en-US" altLang="zh-CN" dirty="0">
                <a:solidFill>
                  <a:sysClr val="windowText" lastClr="000000"/>
                </a:solidFill>
                <a:latin typeface="黑体"/>
                <a:ea typeface="黑体"/>
              </a:rPr>
              <a:t>:  </a:t>
            </a:r>
          </a:p>
          <a:p>
            <a:pPr marL="0" indent="0">
              <a:buNone/>
            </a:pPr>
            <a:r>
              <a:rPr lang="zh-CN" altLang="en-US" dirty="0">
                <a:solidFill>
                  <a:sysClr val="windowText" lastClr="000000"/>
                </a:solidFill>
                <a:latin typeface="黑体"/>
                <a:ea typeface="黑体"/>
              </a:rPr>
              <a:t>以二进制为媒介</a:t>
            </a:r>
            <a:endParaRPr lang="en-US" altLang="zh-CN" dirty="0">
              <a:solidFill>
                <a:sysClr val="windowText" lastClr="000000"/>
              </a:solidFill>
              <a:latin typeface="黑体"/>
              <a:ea typeface="黑体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ysClr val="windowText" lastClr="000000"/>
                </a:solidFill>
                <a:latin typeface="黑体"/>
                <a:ea typeface="黑体"/>
              </a:rPr>
              <a:t>即先将八进制数转换成二进制数，然后再将二进制数转换成十六进制，反之亦然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0045B-584B-4F66-A5C3-1D58240B43BB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815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进制转换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677" y="2322480"/>
            <a:ext cx="7998645" cy="2213040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960-3E14-4A32-9231-14ED179663BF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622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2.7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进制转换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3" name="灯片编号占位符 5"/>
          <p:cNvSpPr txBox="1">
            <a:spLocks/>
          </p:cNvSpPr>
          <p:nvPr/>
        </p:nvSpPr>
        <p:spPr bwMode="auto">
          <a:xfrm>
            <a:off x="10205061" y="6243358"/>
            <a:ext cx="55872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4F960-3E14-4A32-9231-14ED179663BF}" type="datetime1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42920" y="2275840"/>
            <a:ext cx="1905000" cy="1066800"/>
          </a:xfrm>
          <a:prstGeom prst="ellipse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十进制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310120" y="2275840"/>
            <a:ext cx="1905000" cy="1066800"/>
          </a:xfrm>
          <a:prstGeom prst="ellipse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二进制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42920" y="4866640"/>
            <a:ext cx="1905000" cy="1066800"/>
          </a:xfrm>
          <a:prstGeom prst="ellipse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八进制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081520" y="4790440"/>
            <a:ext cx="2286000" cy="1066800"/>
          </a:xfrm>
          <a:prstGeom prst="ellipse">
            <a:avLst/>
          </a:prstGeom>
          <a:solidFill>
            <a:srgbClr val="0F6FC6"/>
          </a:solidFill>
          <a:ln w="25400" cap="flat" cmpd="sng" algn="ctr">
            <a:solidFill>
              <a:srgbClr val="0F6F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十六进制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" name="直接箭头连接符 18"/>
          <p:cNvCxnSpPr>
            <a:stCxn id="14" idx="6"/>
            <a:endCxn id="15" idx="2"/>
          </p:cNvCxnSpPr>
          <p:nvPr/>
        </p:nvCxnSpPr>
        <p:spPr>
          <a:xfrm>
            <a:off x="4947920" y="2809240"/>
            <a:ext cx="2362200" cy="1588"/>
          </a:xfrm>
          <a:prstGeom prst="straightConnector1">
            <a:avLst/>
          </a:prstGeom>
          <a:noFill/>
          <a:ln w="38100" cap="flat" cmpd="sng" algn="ctr">
            <a:solidFill>
              <a:srgbClr val="10CF9B"/>
            </a:solidFill>
            <a:prstDash val="solid"/>
            <a:tailEnd type="arrow"/>
          </a:ln>
          <a:effectLst>
            <a:outerShdw blurRad="57150" dist="38100" dir="5400000" algn="ctr" rotWithShape="0">
              <a:srgbClr val="10CF9B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20" name="矩形 19"/>
          <p:cNvSpPr/>
          <p:nvPr/>
        </p:nvSpPr>
        <p:spPr>
          <a:xfrm>
            <a:off x="5252720" y="1894840"/>
            <a:ext cx="1676400" cy="838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取余，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乘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取整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rot="16200000" flipV="1">
            <a:off x="7310120" y="4028440"/>
            <a:ext cx="1371600" cy="0"/>
          </a:xfrm>
          <a:prstGeom prst="straightConnector1">
            <a:avLst/>
          </a:prstGeom>
          <a:noFill/>
          <a:ln w="38100" cap="flat" cmpd="sng" algn="ctr">
            <a:solidFill>
              <a:srgbClr val="10CF9B"/>
            </a:solidFill>
            <a:prstDash val="solid"/>
            <a:tailEnd type="arrow"/>
          </a:ln>
          <a:effectLst>
            <a:outerShdw blurRad="57150" dist="38100" dir="5400000" algn="ctr" rotWithShape="0">
              <a:srgbClr val="10CF9B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22" name="矩形 21"/>
          <p:cNvSpPr/>
          <p:nvPr/>
        </p:nvSpPr>
        <p:spPr>
          <a:xfrm>
            <a:off x="8529320" y="3571240"/>
            <a:ext cx="1524000" cy="838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位隔开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转十六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rot="10800000" flipV="1">
            <a:off x="4795520" y="3266440"/>
            <a:ext cx="2871788" cy="1908175"/>
          </a:xfrm>
          <a:prstGeom prst="straightConnector1">
            <a:avLst/>
          </a:prstGeom>
          <a:noFill/>
          <a:ln w="38100" cap="flat" cmpd="sng" algn="ctr">
            <a:solidFill>
              <a:srgbClr val="10CF9B"/>
            </a:solidFill>
            <a:prstDash val="solid"/>
            <a:tailEnd type="arrow"/>
          </a:ln>
          <a:effectLst>
            <a:outerShdw blurRad="57150" dist="38100" dir="5400000" algn="ctr" rotWithShape="0">
              <a:srgbClr val="10CF9B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24" name="矩形 23"/>
          <p:cNvSpPr/>
          <p:nvPr/>
        </p:nvSpPr>
        <p:spPr>
          <a:xfrm>
            <a:off x="5328920" y="4485640"/>
            <a:ext cx="1524000" cy="838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位隔开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转八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rot="5400000">
            <a:off x="7920514" y="4027646"/>
            <a:ext cx="1371600" cy="1588"/>
          </a:xfrm>
          <a:prstGeom prst="straightConnector1">
            <a:avLst/>
          </a:prstGeom>
          <a:noFill/>
          <a:ln w="38100" cap="flat" cmpd="sng" algn="ctr">
            <a:solidFill>
              <a:srgbClr val="10CF9B"/>
            </a:solidFill>
            <a:prstDash val="solid"/>
            <a:tailEnd type="arrow"/>
          </a:ln>
          <a:effectLst>
            <a:outerShdw blurRad="57150" dist="38100" dir="5400000" algn="ctr" rotWithShape="0">
              <a:srgbClr val="10CF9B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26" name="矩形 25"/>
          <p:cNvSpPr/>
          <p:nvPr/>
        </p:nvSpPr>
        <p:spPr>
          <a:xfrm>
            <a:off x="7310120" y="3647440"/>
            <a:ext cx="685800" cy="914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位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转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位</a:t>
            </a:r>
          </a:p>
        </p:txBody>
      </p:sp>
      <p:sp>
        <p:nvSpPr>
          <p:cNvPr id="28" name="矩形 27"/>
          <p:cNvSpPr/>
          <p:nvPr/>
        </p:nvSpPr>
        <p:spPr>
          <a:xfrm>
            <a:off x="4566920" y="3876040"/>
            <a:ext cx="1066800" cy="914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位转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位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490720" y="3037840"/>
            <a:ext cx="2895600" cy="1828800"/>
          </a:xfrm>
          <a:prstGeom prst="straightConnector1">
            <a:avLst/>
          </a:prstGeom>
          <a:noFill/>
          <a:ln w="38100" cap="flat" cmpd="sng" algn="ctr">
            <a:solidFill>
              <a:srgbClr val="10CF9B"/>
            </a:solidFill>
            <a:prstDash val="solid"/>
            <a:tailEnd type="arrow"/>
          </a:ln>
          <a:effectLst>
            <a:outerShdw blurRad="57150" dist="38100" dir="5400000" algn="ctr" rotWithShape="0">
              <a:srgbClr val="10CF9B">
                <a:shade val="9000"/>
                <a:satMod val="105000"/>
                <a:alpha val="48000"/>
              </a:srgbClr>
            </a:outerShdw>
          </a:effectLst>
        </p:spPr>
      </p:cxnSp>
      <p:cxnSp>
        <p:nvCxnSpPr>
          <p:cNvPr id="30" name="直接箭头连接符 29"/>
          <p:cNvCxnSpPr/>
          <p:nvPr/>
        </p:nvCxnSpPr>
        <p:spPr>
          <a:xfrm rot="5400000">
            <a:off x="2891314" y="4103846"/>
            <a:ext cx="1524000" cy="1588"/>
          </a:xfrm>
          <a:prstGeom prst="straightConnector1">
            <a:avLst/>
          </a:prstGeom>
          <a:noFill/>
          <a:ln w="38100" cap="flat" cmpd="sng" algn="ctr">
            <a:solidFill>
              <a:srgbClr val="10CF9B"/>
            </a:solidFill>
            <a:prstDash val="solid"/>
            <a:tailEnd type="arrow"/>
          </a:ln>
          <a:effectLst>
            <a:outerShdw blurRad="57150" dist="38100" dir="5400000" algn="ctr" rotWithShape="0">
              <a:srgbClr val="10CF9B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31" name="矩形 30"/>
          <p:cNvSpPr/>
          <p:nvPr/>
        </p:nvSpPr>
        <p:spPr>
          <a:xfrm>
            <a:off x="2280920" y="3647440"/>
            <a:ext cx="1371600" cy="838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取余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乘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取整</a:t>
            </a:r>
          </a:p>
        </p:txBody>
      </p:sp>
      <p:cxnSp>
        <p:nvCxnSpPr>
          <p:cNvPr id="32" name="形状 37"/>
          <p:cNvCxnSpPr>
            <a:endCxn id="14" idx="0"/>
          </p:cNvCxnSpPr>
          <p:nvPr/>
        </p:nvCxnSpPr>
        <p:spPr>
          <a:xfrm rot="10800000">
            <a:off x="3995420" y="2275840"/>
            <a:ext cx="4381500" cy="1588"/>
          </a:xfrm>
          <a:prstGeom prst="curvedConnector4">
            <a:avLst>
              <a:gd name="adj1" fmla="val 37084"/>
              <a:gd name="adj2" fmla="val 50060784"/>
            </a:avLst>
          </a:prstGeom>
          <a:noFill/>
          <a:ln w="38100" cap="flat" cmpd="sng" algn="ctr">
            <a:solidFill>
              <a:srgbClr val="10CF9B"/>
            </a:solidFill>
            <a:prstDash val="solid"/>
            <a:tailEnd type="arrow"/>
          </a:ln>
          <a:effectLst>
            <a:outerShdw blurRad="57150" dist="38100" dir="5400000" algn="ctr" rotWithShape="0">
              <a:srgbClr val="10CF9B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33" name="矩形 32"/>
          <p:cNvSpPr/>
          <p:nvPr/>
        </p:nvSpPr>
        <p:spPr>
          <a:xfrm>
            <a:off x="7005320" y="1285240"/>
            <a:ext cx="1676400" cy="685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按权展开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rot="5400000" flipH="1" flipV="1">
            <a:off x="3423921" y="4104640"/>
            <a:ext cx="1524000" cy="3175"/>
          </a:xfrm>
          <a:prstGeom prst="straightConnector1">
            <a:avLst/>
          </a:prstGeom>
          <a:noFill/>
          <a:ln w="38100" cap="flat" cmpd="sng" algn="ctr">
            <a:solidFill>
              <a:srgbClr val="10CF9B"/>
            </a:solidFill>
            <a:prstDash val="solid"/>
            <a:tailEnd type="arrow"/>
          </a:ln>
          <a:effectLst>
            <a:outerShdw blurRad="57150" dist="38100" dir="5400000" algn="ctr" rotWithShape="0">
              <a:srgbClr val="10CF9B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35" name="矩形 34"/>
          <p:cNvSpPr/>
          <p:nvPr/>
        </p:nvSpPr>
        <p:spPr>
          <a:xfrm>
            <a:off x="4262120" y="3342640"/>
            <a:ext cx="1295400" cy="533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按权展开</a:t>
            </a:r>
          </a:p>
        </p:txBody>
      </p:sp>
      <p:cxnSp>
        <p:nvCxnSpPr>
          <p:cNvPr id="36" name="形状 63"/>
          <p:cNvCxnSpPr>
            <a:stCxn id="18" idx="4"/>
            <a:endCxn id="14" idx="2"/>
          </p:cNvCxnSpPr>
          <p:nvPr/>
        </p:nvCxnSpPr>
        <p:spPr>
          <a:xfrm rot="5400000" flipH="1">
            <a:off x="4109720" y="1742440"/>
            <a:ext cx="3048000" cy="5181600"/>
          </a:xfrm>
          <a:prstGeom prst="curvedConnector4">
            <a:avLst>
              <a:gd name="adj1" fmla="val -25735"/>
              <a:gd name="adj2" fmla="val 115485"/>
            </a:avLst>
          </a:prstGeom>
          <a:noFill/>
          <a:ln w="38100" cap="flat" cmpd="sng" algn="ctr">
            <a:solidFill>
              <a:srgbClr val="10CF9B"/>
            </a:solidFill>
            <a:prstDash val="solid"/>
            <a:tailEnd type="arrow"/>
          </a:ln>
          <a:effectLst>
            <a:outerShdw blurRad="57150" dist="38100" dir="5400000" algn="ctr" rotWithShape="0">
              <a:srgbClr val="10CF9B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37" name="矩形 36"/>
          <p:cNvSpPr/>
          <p:nvPr/>
        </p:nvSpPr>
        <p:spPr>
          <a:xfrm>
            <a:off x="4947920" y="6009640"/>
            <a:ext cx="1676400" cy="6858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按权展开</a:t>
            </a:r>
          </a:p>
        </p:txBody>
      </p:sp>
      <p:cxnSp>
        <p:nvCxnSpPr>
          <p:cNvPr id="38" name="形状 28"/>
          <p:cNvCxnSpPr>
            <a:stCxn id="14" idx="1"/>
            <a:endCxn id="18" idx="6"/>
          </p:cNvCxnSpPr>
          <p:nvPr/>
        </p:nvCxnSpPr>
        <p:spPr>
          <a:xfrm rot="16200000" flipH="1">
            <a:off x="4898707" y="855028"/>
            <a:ext cx="2892425" cy="6045200"/>
          </a:xfrm>
          <a:prstGeom prst="curvedConnector4">
            <a:avLst>
              <a:gd name="adj1" fmla="val -52989"/>
              <a:gd name="adj2" fmla="val 110305"/>
            </a:avLst>
          </a:prstGeom>
          <a:noFill/>
          <a:ln w="38100" cap="flat" cmpd="sng" algn="ctr">
            <a:solidFill>
              <a:srgbClr val="10CF9B"/>
            </a:solidFill>
            <a:prstDash val="solid"/>
            <a:tailEnd type="arrow"/>
          </a:ln>
          <a:effectLst>
            <a:outerShdw blurRad="57150" dist="38100" dir="5400000" algn="ctr" rotWithShape="0">
              <a:srgbClr val="10CF9B">
                <a:shade val="9000"/>
                <a:satMod val="105000"/>
                <a:alpha val="48000"/>
              </a:srgbClr>
            </a:outerShdw>
          </a:effectLst>
        </p:spPr>
      </p:cxnSp>
      <p:sp>
        <p:nvSpPr>
          <p:cNvPr id="39" name="矩形 38"/>
          <p:cNvSpPr/>
          <p:nvPr/>
        </p:nvSpPr>
        <p:spPr>
          <a:xfrm>
            <a:off x="8529320" y="904240"/>
            <a:ext cx="1676400" cy="838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除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取余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乘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取整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861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20" grpId="0"/>
      <p:bldP spid="22" grpId="0"/>
      <p:bldP spid="24" grpId="0"/>
      <p:bldP spid="26" grpId="0"/>
      <p:bldP spid="28" grpId="0"/>
      <p:bldP spid="31" grpId="0"/>
      <p:bldP spid="33" grpId="0"/>
      <p:bldP spid="35" grpId="0"/>
      <p:bldP spid="37" grpId="0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二进制的表示和运算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6A3E-E468-4DBC-ACA5-A0A5438333AA}" type="datetime1">
              <a:rPr lang="zh-CN" altLang="en-US" smtClean="0"/>
              <a:t>2021/9/30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48842" y="122394"/>
            <a:ext cx="1639881" cy="1570009"/>
            <a:chOff x="548842" y="122394"/>
            <a:chExt cx="2484000" cy="2484000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48842" y="122394"/>
              <a:ext cx="2484000" cy="2484000"/>
              <a:chOff x="836778" y="1675054"/>
              <a:chExt cx="2004782" cy="2673043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836778" y="1675054"/>
                <a:ext cx="2004782" cy="267304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1034165" y="1914547"/>
                <a:ext cx="1631179" cy="2174905"/>
                <a:chOff x="3739822" y="2440887"/>
                <a:chExt cx="1970936" cy="1970936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>
                  <a:off x="3739822" y="2440887"/>
                  <a:ext cx="1970936" cy="197093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B8BBBC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0" name="椭圆 69"/>
                <p:cNvSpPr>
                  <a:spLocks noChangeAspect="1"/>
                </p:cNvSpPr>
                <p:nvPr/>
              </p:nvSpPr>
              <p:spPr>
                <a:xfrm>
                  <a:off x="3837054" y="2549460"/>
                  <a:ext cx="1776466" cy="1776466"/>
                </a:xfrm>
                <a:prstGeom prst="ellipse">
                  <a:avLst/>
                </a:prstGeom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026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83" r="87582"/>
            <a:stretch/>
          </p:blipFill>
          <p:spPr bwMode="auto">
            <a:xfrm>
              <a:off x="1033244" y="581509"/>
              <a:ext cx="1603696" cy="156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直角三角形 1"/>
          <p:cNvSpPr/>
          <p:nvPr/>
        </p:nvSpPr>
        <p:spPr>
          <a:xfrm rot="5400000">
            <a:off x="-60590" y="60590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11012345" y="5678345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>
            <a:off x="4867569" y="1668496"/>
            <a:ext cx="6018846" cy="541020"/>
            <a:chOff x="4597712" y="1584494"/>
            <a:chExt cx="5699829" cy="511214"/>
          </a:xfrm>
        </p:grpSpPr>
        <p:sp>
          <p:nvSpPr>
            <p:cNvPr id="128" name="Freeform 5"/>
            <p:cNvSpPr>
              <a:spLocks/>
            </p:cNvSpPr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7B1B1B"/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TextBox 4"/>
            <p:cNvSpPr txBox="1"/>
            <p:nvPr/>
          </p:nvSpPr>
          <p:spPr>
            <a:xfrm>
              <a:off x="5533483" y="1665608"/>
              <a:ext cx="3942817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信息与二进制</a:t>
              </a:r>
            </a:p>
          </p:txBody>
        </p:sp>
        <p:sp>
          <p:nvSpPr>
            <p:cNvPr id="130" name="Freeform 6"/>
            <p:cNvSpPr>
              <a:spLocks/>
            </p:cNvSpPr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7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9A2222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2000" b="1" dirty="0">
                <a:solidFill>
                  <a:srgbClr val="9A222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KSO_Shape"/>
            <p:cNvSpPr>
              <a:spLocks/>
            </p:cNvSpPr>
            <p:nvPr/>
          </p:nvSpPr>
          <p:spPr bwMode="auto">
            <a:xfrm flipH="1">
              <a:off x="9644013" y="1670048"/>
              <a:ext cx="279089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867569" y="2559129"/>
            <a:ext cx="6018846" cy="541020"/>
            <a:chOff x="4597712" y="3010518"/>
            <a:chExt cx="5699829" cy="511214"/>
          </a:xfrm>
        </p:grpSpPr>
        <p:sp>
          <p:nvSpPr>
            <p:cNvPr id="140" name="Freeform 5"/>
            <p:cNvSpPr>
              <a:spLocks/>
            </p:cNvSpPr>
            <p:nvPr/>
          </p:nvSpPr>
          <p:spPr bwMode="auto">
            <a:xfrm>
              <a:off x="4597712" y="3010518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Box 12"/>
            <p:cNvSpPr txBox="1"/>
            <p:nvPr/>
          </p:nvSpPr>
          <p:spPr>
            <a:xfrm>
              <a:off x="5533485" y="3091633"/>
              <a:ext cx="3481718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计算机中的数制</a:t>
              </a:r>
            </a:p>
          </p:txBody>
        </p:sp>
        <p:sp>
          <p:nvSpPr>
            <p:cNvPr id="142" name="Freeform 6"/>
            <p:cNvSpPr>
              <a:spLocks/>
            </p:cNvSpPr>
            <p:nvPr/>
          </p:nvSpPr>
          <p:spPr bwMode="auto">
            <a:xfrm>
              <a:off x="4645597" y="3055519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Box 15"/>
            <p:cNvSpPr txBox="1"/>
            <p:nvPr/>
          </p:nvSpPr>
          <p:spPr>
            <a:xfrm>
              <a:off x="4793852" y="3148870"/>
              <a:ext cx="150287" cy="2908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KSO_Shape"/>
            <p:cNvSpPr>
              <a:spLocks/>
            </p:cNvSpPr>
            <p:nvPr/>
          </p:nvSpPr>
          <p:spPr bwMode="auto">
            <a:xfrm>
              <a:off x="9647644" y="3138144"/>
              <a:ext cx="222339" cy="255960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3" name="椭圆 162"/>
          <p:cNvSpPr/>
          <p:nvPr/>
        </p:nvSpPr>
        <p:spPr>
          <a:xfrm>
            <a:off x="1825235" y="2404877"/>
            <a:ext cx="1932776" cy="19327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2097615" y="2932028"/>
            <a:ext cx="1734789" cy="7845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 lIns="121730" tIns="60865" rIns="121730" bIns="60865">
            <a:spAutoFit/>
          </a:bodyPr>
          <a:lstStyle/>
          <a:p>
            <a:pPr defTabSz="1243451"/>
            <a:r>
              <a:rPr lang="zh-CN" altLang="en-US" sz="4299" b="1" dirty="0">
                <a:solidFill>
                  <a:srgbClr val="9A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 容</a:t>
            </a:r>
            <a:endParaRPr lang="zh-CN" altLang="en-US" sz="4299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1578">
            <a:off x="-2277521" y="2696816"/>
            <a:ext cx="4612838" cy="3759060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>
          <a:xfrm>
            <a:off x="-13700" y="6237877"/>
            <a:ext cx="11646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691129" y="637866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信息表示与二进制计算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867569" y="3478788"/>
            <a:ext cx="6018846" cy="541020"/>
            <a:chOff x="4597712" y="3010518"/>
            <a:chExt cx="5699829" cy="511214"/>
          </a:xfrm>
        </p:grpSpPr>
        <p:sp>
          <p:nvSpPr>
            <p:cNvPr id="35" name="Freeform 5"/>
            <p:cNvSpPr>
              <a:spLocks/>
            </p:cNvSpPr>
            <p:nvPr/>
          </p:nvSpPr>
          <p:spPr bwMode="auto">
            <a:xfrm>
              <a:off x="4597712" y="3010518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12"/>
            <p:cNvSpPr txBox="1"/>
            <p:nvPr/>
          </p:nvSpPr>
          <p:spPr>
            <a:xfrm>
              <a:off x="5533485" y="3091633"/>
              <a:ext cx="3481718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二进制数的表示和运算</a:t>
              </a: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4645597" y="3055519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4793852" y="3148870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KSO_Shape"/>
            <p:cNvSpPr>
              <a:spLocks/>
            </p:cNvSpPr>
            <p:nvPr/>
          </p:nvSpPr>
          <p:spPr bwMode="auto">
            <a:xfrm>
              <a:off x="9647644" y="3138144"/>
              <a:ext cx="222339" cy="255960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901805" y="4366782"/>
            <a:ext cx="6018846" cy="541020"/>
            <a:chOff x="4597712" y="3010518"/>
            <a:chExt cx="5699829" cy="511214"/>
          </a:xfrm>
        </p:grpSpPr>
        <p:sp>
          <p:nvSpPr>
            <p:cNvPr id="48" name="Freeform 5"/>
            <p:cNvSpPr>
              <a:spLocks/>
            </p:cNvSpPr>
            <p:nvPr/>
          </p:nvSpPr>
          <p:spPr bwMode="auto">
            <a:xfrm>
              <a:off x="4597712" y="3010518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Box 12"/>
            <p:cNvSpPr txBox="1"/>
            <p:nvPr/>
          </p:nvSpPr>
          <p:spPr>
            <a:xfrm>
              <a:off x="5533485" y="3091633"/>
              <a:ext cx="3481718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十进制数的</a:t>
              </a:r>
              <a:r>
                <a:rPr lang="en-US" altLang="zh-CN" sz="2500" b="1" dirty="0">
                  <a:solidFill>
                    <a:schemeClr val="bg1">
                      <a:lumMod val="95000"/>
                    </a:schemeClr>
                  </a:solidFill>
                </a:rPr>
                <a:t>BCD</a:t>
              </a:r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码表示</a:t>
              </a: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4645597" y="3055519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10754" tIns="55377" rIns="110754" bIns="55377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15"/>
            <p:cNvSpPr txBox="1"/>
            <p:nvPr/>
          </p:nvSpPr>
          <p:spPr>
            <a:xfrm>
              <a:off x="4793852" y="3148870"/>
              <a:ext cx="150287" cy="2908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KSO_Shape"/>
            <p:cNvSpPr>
              <a:spLocks/>
            </p:cNvSpPr>
            <p:nvPr/>
          </p:nvSpPr>
          <p:spPr bwMode="auto">
            <a:xfrm>
              <a:off x="9647644" y="3138144"/>
              <a:ext cx="222339" cy="255960"/>
            </a:xfrm>
            <a:custGeom>
              <a:avLst/>
              <a:gdLst>
                <a:gd name="T0" fmla="*/ 1139504 w 1546226"/>
                <a:gd name="T1" fmla="*/ 1893571 h 1979613"/>
                <a:gd name="T2" fmla="*/ 1117260 w 1546226"/>
                <a:gd name="T3" fmla="*/ 1969136 h 1979613"/>
                <a:gd name="T4" fmla="*/ 423882 w 1546226"/>
                <a:gd name="T5" fmla="*/ 1965643 h 1979613"/>
                <a:gd name="T6" fmla="*/ 408946 w 1546226"/>
                <a:gd name="T7" fmla="*/ 1888173 h 1979613"/>
                <a:gd name="T8" fmla="*/ 965201 w 1546226"/>
                <a:gd name="T9" fmla="*/ 1608456 h 1979613"/>
                <a:gd name="T10" fmla="*/ 1020446 w 1546226"/>
                <a:gd name="T11" fmla="*/ 1663701 h 1979613"/>
                <a:gd name="T12" fmla="*/ 977266 w 1546226"/>
                <a:gd name="T13" fmla="*/ 1729106 h 1979613"/>
                <a:gd name="T14" fmla="*/ 536258 w 1546226"/>
                <a:gd name="T15" fmla="*/ 1704658 h 1979613"/>
                <a:gd name="T16" fmla="*/ 543878 w 1546226"/>
                <a:gd name="T17" fmla="*/ 1626236 h 1979613"/>
                <a:gd name="T18" fmla="*/ 859473 w 1546226"/>
                <a:gd name="T19" fmla="*/ 1366838 h 1979613"/>
                <a:gd name="T20" fmla="*/ 895986 w 1546226"/>
                <a:gd name="T21" fmla="*/ 1436370 h 1979613"/>
                <a:gd name="T22" fmla="*/ 835026 w 1546226"/>
                <a:gd name="T23" fmla="*/ 1485900 h 1979613"/>
                <a:gd name="T24" fmla="*/ 652463 w 1546226"/>
                <a:gd name="T25" fmla="*/ 1442403 h 1979613"/>
                <a:gd name="T26" fmla="*/ 681991 w 1546226"/>
                <a:gd name="T27" fmla="*/ 1369695 h 1979613"/>
                <a:gd name="T28" fmla="*/ 1304222 w 1546226"/>
                <a:gd name="T29" fmla="*/ 1188236 h 1979613"/>
                <a:gd name="T30" fmla="*/ 1445365 w 1546226"/>
                <a:gd name="T31" fmla="*/ 1409543 h 1979613"/>
                <a:gd name="T32" fmla="*/ 1521804 w 1546226"/>
                <a:gd name="T33" fmla="*/ 1643532 h 1979613"/>
                <a:gd name="T34" fmla="*/ 1542420 w 1546226"/>
                <a:gd name="T35" fmla="*/ 1979613 h 1979613"/>
                <a:gd name="T36" fmla="*/ 1276311 w 1546226"/>
                <a:gd name="T37" fmla="*/ 1712016 h 1979613"/>
                <a:gd name="T38" fmla="*/ 1209387 w 1546226"/>
                <a:gd name="T39" fmla="*/ 1506880 h 1979613"/>
                <a:gd name="T40" fmla="*/ 1061267 w 1546226"/>
                <a:gd name="T41" fmla="*/ 1303011 h 1979613"/>
                <a:gd name="T42" fmla="*/ 1032087 w 1546226"/>
                <a:gd name="T43" fmla="*/ 1155896 h 1979613"/>
                <a:gd name="T44" fmla="*/ 847726 w 1546226"/>
                <a:gd name="T45" fmla="*/ 496570 h 1979613"/>
                <a:gd name="T46" fmla="*/ 896938 w 1546226"/>
                <a:gd name="T47" fmla="*/ 557212 h 1979613"/>
                <a:gd name="T48" fmla="*/ 847726 w 1546226"/>
                <a:gd name="T49" fmla="*/ 617855 h 1979613"/>
                <a:gd name="T50" fmla="*/ 656908 w 1546226"/>
                <a:gd name="T51" fmla="*/ 586740 h 1979613"/>
                <a:gd name="T52" fmla="*/ 672148 w 1546226"/>
                <a:gd name="T53" fmla="*/ 509270 h 1979613"/>
                <a:gd name="T54" fmla="*/ 988378 w 1546226"/>
                <a:gd name="T55" fmla="*/ 255587 h 1979613"/>
                <a:gd name="T56" fmla="*/ 1017588 w 1546226"/>
                <a:gd name="T57" fmla="*/ 328295 h 1979613"/>
                <a:gd name="T58" fmla="*/ 587375 w 1546226"/>
                <a:gd name="T59" fmla="*/ 371475 h 1979613"/>
                <a:gd name="T60" fmla="*/ 527050 w 1546226"/>
                <a:gd name="T61" fmla="*/ 322262 h 1979613"/>
                <a:gd name="T62" fmla="*/ 563563 w 1546226"/>
                <a:gd name="T63" fmla="*/ 252730 h 1979613"/>
                <a:gd name="T64" fmla="*/ 1543686 w 1546226"/>
                <a:gd name="T65" fmla="*/ 172057 h 1979613"/>
                <a:gd name="T66" fmla="*/ 1479895 w 1546226"/>
                <a:gd name="T67" fmla="*/ 486332 h 1979613"/>
                <a:gd name="T68" fmla="*/ 1310737 w 1546226"/>
                <a:gd name="T69" fmla="*/ 784417 h 1979613"/>
                <a:gd name="T70" fmla="*/ 1144435 w 1546226"/>
                <a:gd name="T71" fmla="*/ 941872 h 1979613"/>
                <a:gd name="T72" fmla="*/ 913707 w 1546226"/>
                <a:gd name="T73" fmla="*/ 1072978 h 1979613"/>
                <a:gd name="T74" fmla="*/ 591894 w 1546226"/>
                <a:gd name="T75" fmla="*/ 1216782 h 1979613"/>
                <a:gd name="T76" fmla="*/ 376083 w 1546226"/>
                <a:gd name="T77" fmla="*/ 1436140 h 1979613"/>
                <a:gd name="T78" fmla="*/ 278650 w 1546226"/>
                <a:gd name="T79" fmla="*/ 1673275 h 1979613"/>
                <a:gd name="T80" fmla="*/ 256752 w 1546226"/>
                <a:gd name="T81" fmla="*/ 1943107 h 1979613"/>
                <a:gd name="T82" fmla="*/ 11425 w 1546226"/>
                <a:gd name="T83" fmla="*/ 1721210 h 1979613"/>
                <a:gd name="T84" fmla="*/ 94893 w 1546226"/>
                <a:gd name="T85" fmla="*/ 1422807 h 1979613"/>
                <a:gd name="T86" fmla="*/ 266908 w 1546226"/>
                <a:gd name="T87" fmla="*/ 1159959 h 1979613"/>
                <a:gd name="T88" fmla="*/ 445904 w 1546226"/>
                <a:gd name="T89" fmla="*/ 1007266 h 1979613"/>
                <a:gd name="T90" fmla="*/ 691866 w 1546226"/>
                <a:gd name="T91" fmla="*/ 883143 h 1979613"/>
                <a:gd name="T92" fmla="*/ 1012409 w 1546226"/>
                <a:gd name="T93" fmla="*/ 720292 h 1979613"/>
                <a:gd name="T94" fmla="*/ 1199340 w 1546226"/>
                <a:gd name="T95" fmla="*/ 492998 h 1979613"/>
                <a:gd name="T96" fmla="*/ 1277730 w 1546226"/>
                <a:gd name="T97" fmla="*/ 259356 h 1979613"/>
                <a:gd name="T98" fmla="*/ 463603 w 1546226"/>
                <a:gd name="T99" fmla="*/ 0 h 1979613"/>
                <a:gd name="T100" fmla="*/ 1141411 w 1546226"/>
                <a:gd name="T101" fmla="*/ 43609 h 1979613"/>
                <a:gd name="T102" fmla="*/ 1112176 w 1546226"/>
                <a:gd name="T103" fmla="*/ 116504 h 1979613"/>
                <a:gd name="T104" fmla="*/ 419433 w 1546226"/>
                <a:gd name="T105" fmla="*/ 105681 h 1979613"/>
                <a:gd name="T106" fmla="*/ 412124 w 1546226"/>
                <a:gd name="T107" fmla="*/ 27693 h 1979613"/>
                <a:gd name="T108" fmla="*/ 256779 w 1546226"/>
                <a:gd name="T109" fmla="*/ 31137 h 1979613"/>
                <a:gd name="T110" fmla="*/ 279287 w 1546226"/>
                <a:gd name="T111" fmla="*/ 311049 h 1979613"/>
                <a:gd name="T112" fmla="*/ 361076 w 1546226"/>
                <a:gd name="T113" fmla="*/ 519156 h 1979613"/>
                <a:gd name="T114" fmla="*/ 530043 w 1546226"/>
                <a:gd name="T115" fmla="*/ 718050 h 1979613"/>
                <a:gd name="T116" fmla="*/ 466323 w 1546226"/>
                <a:gd name="T117" fmla="*/ 850539 h 1979613"/>
                <a:gd name="T118" fmla="*/ 255828 w 1546226"/>
                <a:gd name="T119" fmla="*/ 808600 h 1979613"/>
                <a:gd name="T120" fmla="*/ 108418 w 1546226"/>
                <a:gd name="T121" fmla="*/ 587149 h 1979613"/>
                <a:gd name="T122" fmla="*/ 28214 w 1546226"/>
                <a:gd name="T123" fmla="*/ 353306 h 1979613"/>
                <a:gd name="T124" fmla="*/ 2853 w 1546226"/>
                <a:gd name="T125" fmla="*/ 15886 h 1979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46226" h="1979613">
                  <a:moveTo>
                    <a:pt x="463603" y="1855788"/>
                  </a:moveTo>
                  <a:lnTo>
                    <a:pt x="1082623" y="1855788"/>
                  </a:lnTo>
                  <a:lnTo>
                    <a:pt x="1088978" y="1856106"/>
                  </a:lnTo>
                  <a:lnTo>
                    <a:pt x="1095016" y="1857058"/>
                  </a:lnTo>
                  <a:lnTo>
                    <a:pt x="1101054" y="1858646"/>
                  </a:lnTo>
                  <a:lnTo>
                    <a:pt x="1106773" y="1860551"/>
                  </a:lnTo>
                  <a:lnTo>
                    <a:pt x="1112176" y="1863091"/>
                  </a:lnTo>
                  <a:lnTo>
                    <a:pt x="1117260" y="1866266"/>
                  </a:lnTo>
                  <a:lnTo>
                    <a:pt x="1122026" y="1869758"/>
                  </a:lnTo>
                  <a:lnTo>
                    <a:pt x="1126157" y="1873886"/>
                  </a:lnTo>
                  <a:lnTo>
                    <a:pt x="1130606" y="1878013"/>
                  </a:lnTo>
                  <a:lnTo>
                    <a:pt x="1134102" y="1883093"/>
                  </a:lnTo>
                  <a:lnTo>
                    <a:pt x="1137279" y="1888173"/>
                  </a:lnTo>
                  <a:lnTo>
                    <a:pt x="1139504" y="1893571"/>
                  </a:lnTo>
                  <a:lnTo>
                    <a:pt x="1141411" y="1899286"/>
                  </a:lnTo>
                  <a:lnTo>
                    <a:pt x="1142999" y="1905318"/>
                  </a:lnTo>
                  <a:lnTo>
                    <a:pt x="1144270" y="1911351"/>
                  </a:lnTo>
                  <a:lnTo>
                    <a:pt x="1144588" y="1917701"/>
                  </a:lnTo>
                  <a:lnTo>
                    <a:pt x="1144270" y="1924051"/>
                  </a:lnTo>
                  <a:lnTo>
                    <a:pt x="1142999" y="1930401"/>
                  </a:lnTo>
                  <a:lnTo>
                    <a:pt x="1141411" y="1936116"/>
                  </a:lnTo>
                  <a:lnTo>
                    <a:pt x="1139504" y="1941513"/>
                  </a:lnTo>
                  <a:lnTo>
                    <a:pt x="1137279" y="1947228"/>
                  </a:lnTo>
                  <a:lnTo>
                    <a:pt x="1134102" y="1952308"/>
                  </a:lnTo>
                  <a:lnTo>
                    <a:pt x="1130606" y="1956753"/>
                  </a:lnTo>
                  <a:lnTo>
                    <a:pt x="1126157" y="1961198"/>
                  </a:lnTo>
                  <a:lnTo>
                    <a:pt x="1122026" y="1965643"/>
                  </a:lnTo>
                  <a:lnTo>
                    <a:pt x="1117260" y="1969136"/>
                  </a:lnTo>
                  <a:lnTo>
                    <a:pt x="1112176" y="1972311"/>
                  </a:lnTo>
                  <a:lnTo>
                    <a:pt x="1106773" y="1974533"/>
                  </a:lnTo>
                  <a:lnTo>
                    <a:pt x="1101054" y="1976756"/>
                  </a:lnTo>
                  <a:lnTo>
                    <a:pt x="1095016" y="1978026"/>
                  </a:lnTo>
                  <a:lnTo>
                    <a:pt x="1088978" y="1979296"/>
                  </a:lnTo>
                  <a:lnTo>
                    <a:pt x="1082623" y="1979613"/>
                  </a:lnTo>
                  <a:lnTo>
                    <a:pt x="463603" y="1979613"/>
                  </a:lnTo>
                  <a:lnTo>
                    <a:pt x="457248" y="1979296"/>
                  </a:lnTo>
                  <a:lnTo>
                    <a:pt x="450892" y="1978026"/>
                  </a:lnTo>
                  <a:lnTo>
                    <a:pt x="445172" y="1976756"/>
                  </a:lnTo>
                  <a:lnTo>
                    <a:pt x="439135" y="1974533"/>
                  </a:lnTo>
                  <a:lnTo>
                    <a:pt x="433733" y="1972311"/>
                  </a:lnTo>
                  <a:lnTo>
                    <a:pt x="428648" y="1969136"/>
                  </a:lnTo>
                  <a:lnTo>
                    <a:pt x="423882" y="1965643"/>
                  </a:lnTo>
                  <a:lnTo>
                    <a:pt x="419433" y="1961198"/>
                  </a:lnTo>
                  <a:lnTo>
                    <a:pt x="415620" y="1956753"/>
                  </a:lnTo>
                  <a:lnTo>
                    <a:pt x="412124" y="1952308"/>
                  </a:lnTo>
                  <a:lnTo>
                    <a:pt x="408946" y="1947228"/>
                  </a:lnTo>
                  <a:lnTo>
                    <a:pt x="406087" y="1941513"/>
                  </a:lnTo>
                  <a:lnTo>
                    <a:pt x="404180" y="1936116"/>
                  </a:lnTo>
                  <a:lnTo>
                    <a:pt x="402591" y="1930401"/>
                  </a:lnTo>
                  <a:lnTo>
                    <a:pt x="401956" y="1924051"/>
                  </a:lnTo>
                  <a:lnTo>
                    <a:pt x="401638" y="1917701"/>
                  </a:lnTo>
                  <a:lnTo>
                    <a:pt x="401956" y="1911351"/>
                  </a:lnTo>
                  <a:lnTo>
                    <a:pt x="402591" y="1905318"/>
                  </a:lnTo>
                  <a:lnTo>
                    <a:pt x="404180" y="1899286"/>
                  </a:lnTo>
                  <a:lnTo>
                    <a:pt x="406087" y="1893571"/>
                  </a:lnTo>
                  <a:lnTo>
                    <a:pt x="408946" y="1888173"/>
                  </a:lnTo>
                  <a:lnTo>
                    <a:pt x="412124" y="1883093"/>
                  </a:lnTo>
                  <a:lnTo>
                    <a:pt x="415620" y="1878013"/>
                  </a:lnTo>
                  <a:lnTo>
                    <a:pt x="419433" y="1873886"/>
                  </a:lnTo>
                  <a:lnTo>
                    <a:pt x="423882" y="1869758"/>
                  </a:lnTo>
                  <a:lnTo>
                    <a:pt x="428648" y="1866266"/>
                  </a:lnTo>
                  <a:lnTo>
                    <a:pt x="433733" y="1863091"/>
                  </a:lnTo>
                  <a:lnTo>
                    <a:pt x="439135" y="1860551"/>
                  </a:lnTo>
                  <a:lnTo>
                    <a:pt x="445172" y="1858646"/>
                  </a:lnTo>
                  <a:lnTo>
                    <a:pt x="450892" y="1857058"/>
                  </a:lnTo>
                  <a:lnTo>
                    <a:pt x="457248" y="1856106"/>
                  </a:lnTo>
                  <a:lnTo>
                    <a:pt x="463603" y="1855788"/>
                  </a:lnTo>
                  <a:close/>
                  <a:moveTo>
                    <a:pt x="587375" y="1608138"/>
                  </a:moveTo>
                  <a:lnTo>
                    <a:pt x="958851" y="1608138"/>
                  </a:lnTo>
                  <a:lnTo>
                    <a:pt x="965201" y="1608456"/>
                  </a:lnTo>
                  <a:lnTo>
                    <a:pt x="971551" y="1609408"/>
                  </a:lnTo>
                  <a:lnTo>
                    <a:pt x="977266" y="1610996"/>
                  </a:lnTo>
                  <a:lnTo>
                    <a:pt x="982981" y="1612901"/>
                  </a:lnTo>
                  <a:lnTo>
                    <a:pt x="988378" y="1615758"/>
                  </a:lnTo>
                  <a:lnTo>
                    <a:pt x="993458" y="1618616"/>
                  </a:lnTo>
                  <a:lnTo>
                    <a:pt x="998221" y="1622426"/>
                  </a:lnTo>
                  <a:lnTo>
                    <a:pt x="1002348" y="1626236"/>
                  </a:lnTo>
                  <a:lnTo>
                    <a:pt x="1006793" y="1630998"/>
                  </a:lnTo>
                  <a:lnTo>
                    <a:pt x="1010286" y="1635761"/>
                  </a:lnTo>
                  <a:lnTo>
                    <a:pt x="1013461" y="1640841"/>
                  </a:lnTo>
                  <a:lnTo>
                    <a:pt x="1015683" y="1646238"/>
                  </a:lnTo>
                  <a:lnTo>
                    <a:pt x="1017588" y="1651636"/>
                  </a:lnTo>
                  <a:lnTo>
                    <a:pt x="1019176" y="1657668"/>
                  </a:lnTo>
                  <a:lnTo>
                    <a:pt x="1020446" y="1663701"/>
                  </a:lnTo>
                  <a:lnTo>
                    <a:pt x="1020763" y="1670051"/>
                  </a:lnTo>
                  <a:lnTo>
                    <a:pt x="1020446" y="1676401"/>
                  </a:lnTo>
                  <a:lnTo>
                    <a:pt x="1019176" y="1682751"/>
                  </a:lnTo>
                  <a:lnTo>
                    <a:pt x="1017588" y="1688466"/>
                  </a:lnTo>
                  <a:lnTo>
                    <a:pt x="1015683" y="1694498"/>
                  </a:lnTo>
                  <a:lnTo>
                    <a:pt x="1013461" y="1699578"/>
                  </a:lnTo>
                  <a:lnTo>
                    <a:pt x="1010286" y="1704658"/>
                  </a:lnTo>
                  <a:lnTo>
                    <a:pt x="1006793" y="1709738"/>
                  </a:lnTo>
                  <a:lnTo>
                    <a:pt x="1002348" y="1713866"/>
                  </a:lnTo>
                  <a:lnTo>
                    <a:pt x="998221" y="1717993"/>
                  </a:lnTo>
                  <a:lnTo>
                    <a:pt x="993458" y="1721486"/>
                  </a:lnTo>
                  <a:lnTo>
                    <a:pt x="988378" y="1724661"/>
                  </a:lnTo>
                  <a:lnTo>
                    <a:pt x="982981" y="1727201"/>
                  </a:lnTo>
                  <a:lnTo>
                    <a:pt x="977266" y="1729106"/>
                  </a:lnTo>
                  <a:lnTo>
                    <a:pt x="971551" y="1730693"/>
                  </a:lnTo>
                  <a:lnTo>
                    <a:pt x="965201" y="1731646"/>
                  </a:lnTo>
                  <a:lnTo>
                    <a:pt x="958851" y="1731963"/>
                  </a:lnTo>
                  <a:lnTo>
                    <a:pt x="587375" y="1731963"/>
                  </a:lnTo>
                  <a:lnTo>
                    <a:pt x="581343" y="1731646"/>
                  </a:lnTo>
                  <a:lnTo>
                    <a:pt x="575310" y="1730693"/>
                  </a:lnTo>
                  <a:lnTo>
                    <a:pt x="568960" y="1729106"/>
                  </a:lnTo>
                  <a:lnTo>
                    <a:pt x="563563" y="1727201"/>
                  </a:lnTo>
                  <a:lnTo>
                    <a:pt x="558165" y="1724661"/>
                  </a:lnTo>
                  <a:lnTo>
                    <a:pt x="553085" y="1721486"/>
                  </a:lnTo>
                  <a:lnTo>
                    <a:pt x="548323" y="1717993"/>
                  </a:lnTo>
                  <a:lnTo>
                    <a:pt x="543878" y="1713866"/>
                  </a:lnTo>
                  <a:lnTo>
                    <a:pt x="539750" y="1709738"/>
                  </a:lnTo>
                  <a:lnTo>
                    <a:pt x="536258" y="1704658"/>
                  </a:lnTo>
                  <a:lnTo>
                    <a:pt x="533083" y="1699578"/>
                  </a:lnTo>
                  <a:lnTo>
                    <a:pt x="530543" y="1694498"/>
                  </a:lnTo>
                  <a:lnTo>
                    <a:pt x="528320" y="1688466"/>
                  </a:lnTo>
                  <a:lnTo>
                    <a:pt x="527050" y="1682751"/>
                  </a:lnTo>
                  <a:lnTo>
                    <a:pt x="526098" y="1676401"/>
                  </a:lnTo>
                  <a:lnTo>
                    <a:pt x="525463" y="1670051"/>
                  </a:lnTo>
                  <a:lnTo>
                    <a:pt x="526098" y="1663701"/>
                  </a:lnTo>
                  <a:lnTo>
                    <a:pt x="527050" y="1657668"/>
                  </a:lnTo>
                  <a:lnTo>
                    <a:pt x="528320" y="1651636"/>
                  </a:lnTo>
                  <a:lnTo>
                    <a:pt x="530543" y="1646238"/>
                  </a:lnTo>
                  <a:lnTo>
                    <a:pt x="533083" y="1640841"/>
                  </a:lnTo>
                  <a:lnTo>
                    <a:pt x="536258" y="1635761"/>
                  </a:lnTo>
                  <a:lnTo>
                    <a:pt x="539750" y="1630998"/>
                  </a:lnTo>
                  <a:lnTo>
                    <a:pt x="543878" y="1626236"/>
                  </a:lnTo>
                  <a:lnTo>
                    <a:pt x="548323" y="1622426"/>
                  </a:lnTo>
                  <a:lnTo>
                    <a:pt x="553085" y="1618616"/>
                  </a:lnTo>
                  <a:lnTo>
                    <a:pt x="558165" y="1615758"/>
                  </a:lnTo>
                  <a:lnTo>
                    <a:pt x="563563" y="1612901"/>
                  </a:lnTo>
                  <a:lnTo>
                    <a:pt x="568960" y="1610996"/>
                  </a:lnTo>
                  <a:lnTo>
                    <a:pt x="575310" y="1609408"/>
                  </a:lnTo>
                  <a:lnTo>
                    <a:pt x="581343" y="1608456"/>
                  </a:lnTo>
                  <a:lnTo>
                    <a:pt x="587375" y="1608138"/>
                  </a:lnTo>
                  <a:close/>
                  <a:moveTo>
                    <a:pt x="711201" y="1362075"/>
                  </a:moveTo>
                  <a:lnTo>
                    <a:pt x="835026" y="1362075"/>
                  </a:lnTo>
                  <a:lnTo>
                    <a:pt x="841376" y="1362710"/>
                  </a:lnTo>
                  <a:lnTo>
                    <a:pt x="847726" y="1363345"/>
                  </a:lnTo>
                  <a:lnTo>
                    <a:pt x="853441" y="1364933"/>
                  </a:lnTo>
                  <a:lnTo>
                    <a:pt x="859473" y="1366838"/>
                  </a:lnTo>
                  <a:lnTo>
                    <a:pt x="864553" y="1369695"/>
                  </a:lnTo>
                  <a:lnTo>
                    <a:pt x="869633" y="1372870"/>
                  </a:lnTo>
                  <a:lnTo>
                    <a:pt x="874713" y="1376363"/>
                  </a:lnTo>
                  <a:lnTo>
                    <a:pt x="879158" y="1380173"/>
                  </a:lnTo>
                  <a:lnTo>
                    <a:pt x="882968" y="1384618"/>
                  </a:lnTo>
                  <a:lnTo>
                    <a:pt x="886461" y="1389380"/>
                  </a:lnTo>
                  <a:lnTo>
                    <a:pt x="889636" y="1394460"/>
                  </a:lnTo>
                  <a:lnTo>
                    <a:pt x="892493" y="1399858"/>
                  </a:lnTo>
                  <a:lnTo>
                    <a:pt x="894398" y="1405573"/>
                  </a:lnTo>
                  <a:lnTo>
                    <a:pt x="895986" y="1411605"/>
                  </a:lnTo>
                  <a:lnTo>
                    <a:pt x="896621" y="1417320"/>
                  </a:lnTo>
                  <a:lnTo>
                    <a:pt x="896938" y="1423670"/>
                  </a:lnTo>
                  <a:lnTo>
                    <a:pt x="896621" y="1430338"/>
                  </a:lnTo>
                  <a:lnTo>
                    <a:pt x="895986" y="1436370"/>
                  </a:lnTo>
                  <a:lnTo>
                    <a:pt x="894398" y="1442403"/>
                  </a:lnTo>
                  <a:lnTo>
                    <a:pt x="892493" y="1448118"/>
                  </a:lnTo>
                  <a:lnTo>
                    <a:pt x="889636" y="1453515"/>
                  </a:lnTo>
                  <a:lnTo>
                    <a:pt x="886461" y="1458595"/>
                  </a:lnTo>
                  <a:lnTo>
                    <a:pt x="882968" y="1463358"/>
                  </a:lnTo>
                  <a:lnTo>
                    <a:pt x="879158" y="1467485"/>
                  </a:lnTo>
                  <a:lnTo>
                    <a:pt x="874713" y="1471930"/>
                  </a:lnTo>
                  <a:lnTo>
                    <a:pt x="869633" y="1475423"/>
                  </a:lnTo>
                  <a:lnTo>
                    <a:pt x="864553" y="1478598"/>
                  </a:lnTo>
                  <a:lnTo>
                    <a:pt x="859473" y="1480820"/>
                  </a:lnTo>
                  <a:lnTo>
                    <a:pt x="853441" y="1483360"/>
                  </a:lnTo>
                  <a:lnTo>
                    <a:pt x="847726" y="1484313"/>
                  </a:lnTo>
                  <a:lnTo>
                    <a:pt x="841376" y="1485583"/>
                  </a:lnTo>
                  <a:lnTo>
                    <a:pt x="835026" y="1485900"/>
                  </a:lnTo>
                  <a:lnTo>
                    <a:pt x="711201" y="1485900"/>
                  </a:lnTo>
                  <a:lnTo>
                    <a:pt x="705168" y="1485583"/>
                  </a:lnTo>
                  <a:lnTo>
                    <a:pt x="698818" y="1484313"/>
                  </a:lnTo>
                  <a:lnTo>
                    <a:pt x="692786" y="1483360"/>
                  </a:lnTo>
                  <a:lnTo>
                    <a:pt x="687388" y="1480820"/>
                  </a:lnTo>
                  <a:lnTo>
                    <a:pt x="681991" y="1478598"/>
                  </a:lnTo>
                  <a:lnTo>
                    <a:pt x="676911" y="1475423"/>
                  </a:lnTo>
                  <a:lnTo>
                    <a:pt x="672148" y="1471930"/>
                  </a:lnTo>
                  <a:lnTo>
                    <a:pt x="667703" y="1467485"/>
                  </a:lnTo>
                  <a:lnTo>
                    <a:pt x="663576" y="1463358"/>
                  </a:lnTo>
                  <a:lnTo>
                    <a:pt x="660083" y="1458595"/>
                  </a:lnTo>
                  <a:lnTo>
                    <a:pt x="656908" y="1453515"/>
                  </a:lnTo>
                  <a:lnTo>
                    <a:pt x="654368" y="1448118"/>
                  </a:lnTo>
                  <a:lnTo>
                    <a:pt x="652463" y="1442403"/>
                  </a:lnTo>
                  <a:lnTo>
                    <a:pt x="650876" y="1436370"/>
                  </a:lnTo>
                  <a:lnTo>
                    <a:pt x="649923" y="1430338"/>
                  </a:lnTo>
                  <a:lnTo>
                    <a:pt x="649288" y="1423670"/>
                  </a:lnTo>
                  <a:lnTo>
                    <a:pt x="649923" y="1417320"/>
                  </a:lnTo>
                  <a:lnTo>
                    <a:pt x="650876" y="1411605"/>
                  </a:lnTo>
                  <a:lnTo>
                    <a:pt x="652463" y="1405573"/>
                  </a:lnTo>
                  <a:lnTo>
                    <a:pt x="654368" y="1399858"/>
                  </a:lnTo>
                  <a:lnTo>
                    <a:pt x="656908" y="1394460"/>
                  </a:lnTo>
                  <a:lnTo>
                    <a:pt x="660083" y="1389380"/>
                  </a:lnTo>
                  <a:lnTo>
                    <a:pt x="663576" y="1384618"/>
                  </a:lnTo>
                  <a:lnTo>
                    <a:pt x="667703" y="1380173"/>
                  </a:lnTo>
                  <a:lnTo>
                    <a:pt x="672148" y="1376363"/>
                  </a:lnTo>
                  <a:lnTo>
                    <a:pt x="676911" y="1372870"/>
                  </a:lnTo>
                  <a:lnTo>
                    <a:pt x="681991" y="1369695"/>
                  </a:lnTo>
                  <a:lnTo>
                    <a:pt x="687388" y="1366838"/>
                  </a:lnTo>
                  <a:lnTo>
                    <a:pt x="692786" y="1364933"/>
                  </a:lnTo>
                  <a:lnTo>
                    <a:pt x="698818" y="1363345"/>
                  </a:lnTo>
                  <a:lnTo>
                    <a:pt x="705168" y="1362710"/>
                  </a:lnTo>
                  <a:lnTo>
                    <a:pt x="711201" y="1362075"/>
                  </a:lnTo>
                  <a:close/>
                  <a:moveTo>
                    <a:pt x="1181793" y="1068388"/>
                  </a:moveTo>
                  <a:lnTo>
                    <a:pt x="1199238" y="1082973"/>
                  </a:lnTo>
                  <a:lnTo>
                    <a:pt x="1215731" y="1097240"/>
                  </a:lnTo>
                  <a:lnTo>
                    <a:pt x="1231590" y="1112142"/>
                  </a:lnTo>
                  <a:lnTo>
                    <a:pt x="1247448" y="1127044"/>
                  </a:lnTo>
                  <a:lnTo>
                    <a:pt x="1262038" y="1142262"/>
                  </a:lnTo>
                  <a:lnTo>
                    <a:pt x="1276628" y="1157164"/>
                  </a:lnTo>
                  <a:lnTo>
                    <a:pt x="1290267" y="1172700"/>
                  </a:lnTo>
                  <a:lnTo>
                    <a:pt x="1304222" y="1188236"/>
                  </a:lnTo>
                  <a:lnTo>
                    <a:pt x="1316909" y="1203772"/>
                  </a:lnTo>
                  <a:lnTo>
                    <a:pt x="1329596" y="1219308"/>
                  </a:lnTo>
                  <a:lnTo>
                    <a:pt x="1341332" y="1235160"/>
                  </a:lnTo>
                  <a:lnTo>
                    <a:pt x="1353067" y="1250696"/>
                  </a:lnTo>
                  <a:lnTo>
                    <a:pt x="1363851" y="1266866"/>
                  </a:lnTo>
                  <a:lnTo>
                    <a:pt x="1374952" y="1282402"/>
                  </a:lnTo>
                  <a:lnTo>
                    <a:pt x="1385102" y="1298572"/>
                  </a:lnTo>
                  <a:lnTo>
                    <a:pt x="1394934" y="1314425"/>
                  </a:lnTo>
                  <a:lnTo>
                    <a:pt x="1404132" y="1330278"/>
                  </a:lnTo>
                  <a:lnTo>
                    <a:pt x="1413330" y="1346131"/>
                  </a:lnTo>
                  <a:lnTo>
                    <a:pt x="1421894" y="1362301"/>
                  </a:lnTo>
                  <a:lnTo>
                    <a:pt x="1430141" y="1377837"/>
                  </a:lnTo>
                  <a:lnTo>
                    <a:pt x="1438070" y="1394007"/>
                  </a:lnTo>
                  <a:lnTo>
                    <a:pt x="1445365" y="1409543"/>
                  </a:lnTo>
                  <a:lnTo>
                    <a:pt x="1452343" y="1425079"/>
                  </a:lnTo>
                  <a:lnTo>
                    <a:pt x="1459003" y="1440931"/>
                  </a:lnTo>
                  <a:lnTo>
                    <a:pt x="1465664" y="1456467"/>
                  </a:lnTo>
                  <a:lnTo>
                    <a:pt x="1471690" y="1471686"/>
                  </a:lnTo>
                  <a:lnTo>
                    <a:pt x="1477399" y="1486905"/>
                  </a:lnTo>
                  <a:lnTo>
                    <a:pt x="1483109" y="1502124"/>
                  </a:lnTo>
                  <a:lnTo>
                    <a:pt x="1488183" y="1517025"/>
                  </a:lnTo>
                  <a:lnTo>
                    <a:pt x="1492624" y="1531927"/>
                  </a:lnTo>
                  <a:lnTo>
                    <a:pt x="1501822" y="1561413"/>
                  </a:lnTo>
                  <a:lnTo>
                    <a:pt x="1506579" y="1577901"/>
                  </a:lnTo>
                  <a:lnTo>
                    <a:pt x="1510703" y="1594705"/>
                  </a:lnTo>
                  <a:lnTo>
                    <a:pt x="1514509" y="1611192"/>
                  </a:lnTo>
                  <a:lnTo>
                    <a:pt x="1518315" y="1627045"/>
                  </a:lnTo>
                  <a:lnTo>
                    <a:pt x="1521804" y="1643532"/>
                  </a:lnTo>
                  <a:lnTo>
                    <a:pt x="1524976" y="1659067"/>
                  </a:lnTo>
                  <a:lnTo>
                    <a:pt x="1530685" y="1690773"/>
                  </a:lnTo>
                  <a:lnTo>
                    <a:pt x="1535125" y="1721528"/>
                  </a:lnTo>
                  <a:lnTo>
                    <a:pt x="1538931" y="1751014"/>
                  </a:lnTo>
                  <a:lnTo>
                    <a:pt x="1541786" y="1780184"/>
                  </a:lnTo>
                  <a:lnTo>
                    <a:pt x="1543689" y="1807451"/>
                  </a:lnTo>
                  <a:lnTo>
                    <a:pt x="1545275" y="1834084"/>
                  </a:lnTo>
                  <a:lnTo>
                    <a:pt x="1545909" y="1859448"/>
                  </a:lnTo>
                  <a:lnTo>
                    <a:pt x="1546226" y="1883228"/>
                  </a:lnTo>
                  <a:lnTo>
                    <a:pt x="1546226" y="1905739"/>
                  </a:lnTo>
                  <a:lnTo>
                    <a:pt x="1545592" y="1926665"/>
                  </a:lnTo>
                  <a:lnTo>
                    <a:pt x="1544640" y="1946005"/>
                  </a:lnTo>
                  <a:lnTo>
                    <a:pt x="1543689" y="1963443"/>
                  </a:lnTo>
                  <a:lnTo>
                    <a:pt x="1542420" y="1979613"/>
                  </a:lnTo>
                  <a:lnTo>
                    <a:pt x="1286461" y="1979613"/>
                  </a:lnTo>
                  <a:lnTo>
                    <a:pt x="1288681" y="1961224"/>
                  </a:lnTo>
                  <a:lnTo>
                    <a:pt x="1289632" y="1948859"/>
                  </a:lnTo>
                  <a:lnTo>
                    <a:pt x="1290901" y="1934591"/>
                  </a:lnTo>
                  <a:lnTo>
                    <a:pt x="1291535" y="1919055"/>
                  </a:lnTo>
                  <a:lnTo>
                    <a:pt x="1291853" y="1900983"/>
                  </a:lnTo>
                  <a:lnTo>
                    <a:pt x="1292487" y="1881642"/>
                  </a:lnTo>
                  <a:lnTo>
                    <a:pt x="1291853" y="1861033"/>
                  </a:lnTo>
                  <a:lnTo>
                    <a:pt x="1291218" y="1839156"/>
                  </a:lnTo>
                  <a:lnTo>
                    <a:pt x="1289950" y="1815694"/>
                  </a:lnTo>
                  <a:lnTo>
                    <a:pt x="1287729" y="1791281"/>
                  </a:lnTo>
                  <a:lnTo>
                    <a:pt x="1284875" y="1765916"/>
                  </a:lnTo>
                  <a:lnTo>
                    <a:pt x="1281069" y="1739283"/>
                  </a:lnTo>
                  <a:lnTo>
                    <a:pt x="1276311" y="1712016"/>
                  </a:lnTo>
                  <a:lnTo>
                    <a:pt x="1273456" y="1698383"/>
                  </a:lnTo>
                  <a:lnTo>
                    <a:pt x="1270919" y="1684115"/>
                  </a:lnTo>
                  <a:lnTo>
                    <a:pt x="1267430" y="1669847"/>
                  </a:lnTo>
                  <a:lnTo>
                    <a:pt x="1263624" y="1655263"/>
                  </a:lnTo>
                  <a:lnTo>
                    <a:pt x="1259818" y="1640678"/>
                  </a:lnTo>
                  <a:lnTo>
                    <a:pt x="1256012" y="1626410"/>
                  </a:lnTo>
                  <a:lnTo>
                    <a:pt x="1251254" y="1611509"/>
                  </a:lnTo>
                  <a:lnTo>
                    <a:pt x="1246497" y="1596607"/>
                  </a:lnTo>
                  <a:lnTo>
                    <a:pt x="1241105" y="1581705"/>
                  </a:lnTo>
                  <a:lnTo>
                    <a:pt x="1235713" y="1566803"/>
                  </a:lnTo>
                  <a:lnTo>
                    <a:pt x="1229686" y="1551902"/>
                  </a:lnTo>
                  <a:lnTo>
                    <a:pt x="1223343" y="1536683"/>
                  </a:lnTo>
                  <a:lnTo>
                    <a:pt x="1216365" y="1521781"/>
                  </a:lnTo>
                  <a:lnTo>
                    <a:pt x="1209387" y="1506880"/>
                  </a:lnTo>
                  <a:lnTo>
                    <a:pt x="1201775" y="1491661"/>
                  </a:lnTo>
                  <a:lnTo>
                    <a:pt x="1194163" y="1476759"/>
                  </a:lnTo>
                  <a:lnTo>
                    <a:pt x="1185599" y="1461540"/>
                  </a:lnTo>
                  <a:lnTo>
                    <a:pt x="1176718" y="1446638"/>
                  </a:lnTo>
                  <a:lnTo>
                    <a:pt x="1167520" y="1431737"/>
                  </a:lnTo>
                  <a:lnTo>
                    <a:pt x="1157688" y="1416835"/>
                  </a:lnTo>
                  <a:lnTo>
                    <a:pt x="1147538" y="1402567"/>
                  </a:lnTo>
                  <a:lnTo>
                    <a:pt x="1136437" y="1387666"/>
                  </a:lnTo>
                  <a:lnTo>
                    <a:pt x="1125653" y="1373081"/>
                  </a:lnTo>
                  <a:lnTo>
                    <a:pt x="1113918" y="1359130"/>
                  </a:lnTo>
                  <a:lnTo>
                    <a:pt x="1101231" y="1344545"/>
                  </a:lnTo>
                  <a:lnTo>
                    <a:pt x="1088861" y="1330595"/>
                  </a:lnTo>
                  <a:lnTo>
                    <a:pt x="1075540" y="1316961"/>
                  </a:lnTo>
                  <a:lnTo>
                    <a:pt x="1061267" y="1303011"/>
                  </a:lnTo>
                  <a:lnTo>
                    <a:pt x="1046994" y="1289377"/>
                  </a:lnTo>
                  <a:lnTo>
                    <a:pt x="1032087" y="1276061"/>
                  </a:lnTo>
                  <a:lnTo>
                    <a:pt x="1016228" y="1263062"/>
                  </a:lnTo>
                  <a:lnTo>
                    <a:pt x="1000052" y="1250379"/>
                  </a:lnTo>
                  <a:lnTo>
                    <a:pt x="983242" y="1237697"/>
                  </a:lnTo>
                  <a:lnTo>
                    <a:pt x="965798" y="1225332"/>
                  </a:lnTo>
                  <a:lnTo>
                    <a:pt x="947402" y="1213283"/>
                  </a:lnTo>
                  <a:lnTo>
                    <a:pt x="928688" y="1201552"/>
                  </a:lnTo>
                  <a:lnTo>
                    <a:pt x="946767" y="1194260"/>
                  </a:lnTo>
                  <a:lnTo>
                    <a:pt x="964212" y="1186968"/>
                  </a:lnTo>
                  <a:lnTo>
                    <a:pt x="981973" y="1179358"/>
                  </a:lnTo>
                  <a:lnTo>
                    <a:pt x="998784" y="1171749"/>
                  </a:lnTo>
                  <a:lnTo>
                    <a:pt x="1015594" y="1163822"/>
                  </a:lnTo>
                  <a:lnTo>
                    <a:pt x="1032087" y="1155896"/>
                  </a:lnTo>
                  <a:lnTo>
                    <a:pt x="1048580" y="1147652"/>
                  </a:lnTo>
                  <a:lnTo>
                    <a:pt x="1064122" y="1139726"/>
                  </a:lnTo>
                  <a:lnTo>
                    <a:pt x="1079663" y="1130848"/>
                  </a:lnTo>
                  <a:lnTo>
                    <a:pt x="1095522" y="1122288"/>
                  </a:lnTo>
                  <a:lnTo>
                    <a:pt x="1110429" y="1113727"/>
                  </a:lnTo>
                  <a:lnTo>
                    <a:pt x="1125336" y="1105167"/>
                  </a:lnTo>
                  <a:lnTo>
                    <a:pt x="1139609" y="1096289"/>
                  </a:lnTo>
                  <a:lnTo>
                    <a:pt x="1154199" y="1087094"/>
                  </a:lnTo>
                  <a:lnTo>
                    <a:pt x="1168155" y="1077900"/>
                  </a:lnTo>
                  <a:lnTo>
                    <a:pt x="1181793" y="1068388"/>
                  </a:lnTo>
                  <a:close/>
                  <a:moveTo>
                    <a:pt x="711201" y="495300"/>
                  </a:moveTo>
                  <a:lnTo>
                    <a:pt x="835026" y="495300"/>
                  </a:lnTo>
                  <a:lnTo>
                    <a:pt x="841376" y="495617"/>
                  </a:lnTo>
                  <a:lnTo>
                    <a:pt x="847726" y="496570"/>
                  </a:lnTo>
                  <a:lnTo>
                    <a:pt x="853441" y="498157"/>
                  </a:lnTo>
                  <a:lnTo>
                    <a:pt x="859473" y="500062"/>
                  </a:lnTo>
                  <a:lnTo>
                    <a:pt x="864553" y="502602"/>
                  </a:lnTo>
                  <a:lnTo>
                    <a:pt x="869633" y="505777"/>
                  </a:lnTo>
                  <a:lnTo>
                    <a:pt x="874713" y="509270"/>
                  </a:lnTo>
                  <a:lnTo>
                    <a:pt x="879158" y="513397"/>
                  </a:lnTo>
                  <a:lnTo>
                    <a:pt x="882968" y="518160"/>
                  </a:lnTo>
                  <a:lnTo>
                    <a:pt x="886461" y="522605"/>
                  </a:lnTo>
                  <a:lnTo>
                    <a:pt x="889636" y="527685"/>
                  </a:lnTo>
                  <a:lnTo>
                    <a:pt x="892493" y="533400"/>
                  </a:lnTo>
                  <a:lnTo>
                    <a:pt x="894398" y="538797"/>
                  </a:lnTo>
                  <a:lnTo>
                    <a:pt x="895986" y="544512"/>
                  </a:lnTo>
                  <a:lnTo>
                    <a:pt x="896621" y="550862"/>
                  </a:lnTo>
                  <a:lnTo>
                    <a:pt x="896938" y="557212"/>
                  </a:lnTo>
                  <a:lnTo>
                    <a:pt x="896621" y="563562"/>
                  </a:lnTo>
                  <a:lnTo>
                    <a:pt x="895986" y="569595"/>
                  </a:lnTo>
                  <a:lnTo>
                    <a:pt x="894398" y="575627"/>
                  </a:lnTo>
                  <a:lnTo>
                    <a:pt x="892493" y="581342"/>
                  </a:lnTo>
                  <a:lnTo>
                    <a:pt x="889636" y="586740"/>
                  </a:lnTo>
                  <a:lnTo>
                    <a:pt x="886461" y="591820"/>
                  </a:lnTo>
                  <a:lnTo>
                    <a:pt x="882968" y="596265"/>
                  </a:lnTo>
                  <a:lnTo>
                    <a:pt x="879158" y="601027"/>
                  </a:lnTo>
                  <a:lnTo>
                    <a:pt x="874713" y="605155"/>
                  </a:lnTo>
                  <a:lnTo>
                    <a:pt x="869633" y="608647"/>
                  </a:lnTo>
                  <a:lnTo>
                    <a:pt x="864553" y="611822"/>
                  </a:lnTo>
                  <a:lnTo>
                    <a:pt x="859473" y="614045"/>
                  </a:lnTo>
                  <a:lnTo>
                    <a:pt x="853441" y="616267"/>
                  </a:lnTo>
                  <a:lnTo>
                    <a:pt x="847726" y="617855"/>
                  </a:lnTo>
                  <a:lnTo>
                    <a:pt x="841376" y="618807"/>
                  </a:lnTo>
                  <a:lnTo>
                    <a:pt x="835026" y="619125"/>
                  </a:lnTo>
                  <a:lnTo>
                    <a:pt x="711201" y="619125"/>
                  </a:lnTo>
                  <a:lnTo>
                    <a:pt x="705168" y="618807"/>
                  </a:lnTo>
                  <a:lnTo>
                    <a:pt x="698818" y="617855"/>
                  </a:lnTo>
                  <a:lnTo>
                    <a:pt x="692786" y="616267"/>
                  </a:lnTo>
                  <a:lnTo>
                    <a:pt x="687388" y="614045"/>
                  </a:lnTo>
                  <a:lnTo>
                    <a:pt x="681991" y="611822"/>
                  </a:lnTo>
                  <a:lnTo>
                    <a:pt x="676911" y="608647"/>
                  </a:lnTo>
                  <a:lnTo>
                    <a:pt x="672148" y="605155"/>
                  </a:lnTo>
                  <a:lnTo>
                    <a:pt x="667703" y="601027"/>
                  </a:lnTo>
                  <a:lnTo>
                    <a:pt x="663576" y="596265"/>
                  </a:lnTo>
                  <a:lnTo>
                    <a:pt x="660083" y="591820"/>
                  </a:lnTo>
                  <a:lnTo>
                    <a:pt x="656908" y="586740"/>
                  </a:lnTo>
                  <a:lnTo>
                    <a:pt x="654368" y="581342"/>
                  </a:lnTo>
                  <a:lnTo>
                    <a:pt x="652463" y="575627"/>
                  </a:lnTo>
                  <a:lnTo>
                    <a:pt x="650876" y="569595"/>
                  </a:lnTo>
                  <a:lnTo>
                    <a:pt x="649923" y="563562"/>
                  </a:lnTo>
                  <a:lnTo>
                    <a:pt x="649288" y="557212"/>
                  </a:lnTo>
                  <a:lnTo>
                    <a:pt x="649923" y="550862"/>
                  </a:lnTo>
                  <a:lnTo>
                    <a:pt x="650876" y="544512"/>
                  </a:lnTo>
                  <a:lnTo>
                    <a:pt x="652463" y="538797"/>
                  </a:lnTo>
                  <a:lnTo>
                    <a:pt x="654368" y="533400"/>
                  </a:lnTo>
                  <a:lnTo>
                    <a:pt x="656908" y="527685"/>
                  </a:lnTo>
                  <a:lnTo>
                    <a:pt x="660083" y="522605"/>
                  </a:lnTo>
                  <a:lnTo>
                    <a:pt x="663576" y="518160"/>
                  </a:lnTo>
                  <a:lnTo>
                    <a:pt x="667703" y="513397"/>
                  </a:lnTo>
                  <a:lnTo>
                    <a:pt x="672148" y="509270"/>
                  </a:lnTo>
                  <a:lnTo>
                    <a:pt x="676911" y="505777"/>
                  </a:lnTo>
                  <a:lnTo>
                    <a:pt x="681991" y="502602"/>
                  </a:lnTo>
                  <a:lnTo>
                    <a:pt x="687388" y="500062"/>
                  </a:lnTo>
                  <a:lnTo>
                    <a:pt x="692786" y="498157"/>
                  </a:lnTo>
                  <a:lnTo>
                    <a:pt x="698818" y="496570"/>
                  </a:lnTo>
                  <a:lnTo>
                    <a:pt x="705168" y="495617"/>
                  </a:lnTo>
                  <a:lnTo>
                    <a:pt x="711201" y="495300"/>
                  </a:lnTo>
                  <a:close/>
                  <a:moveTo>
                    <a:pt x="587375" y="247650"/>
                  </a:moveTo>
                  <a:lnTo>
                    <a:pt x="958851" y="247650"/>
                  </a:lnTo>
                  <a:lnTo>
                    <a:pt x="965201" y="247967"/>
                  </a:lnTo>
                  <a:lnTo>
                    <a:pt x="971551" y="249237"/>
                  </a:lnTo>
                  <a:lnTo>
                    <a:pt x="977266" y="250507"/>
                  </a:lnTo>
                  <a:lnTo>
                    <a:pt x="982981" y="252730"/>
                  </a:lnTo>
                  <a:lnTo>
                    <a:pt x="988378" y="255587"/>
                  </a:lnTo>
                  <a:lnTo>
                    <a:pt x="993458" y="258127"/>
                  </a:lnTo>
                  <a:lnTo>
                    <a:pt x="998221" y="262255"/>
                  </a:lnTo>
                  <a:lnTo>
                    <a:pt x="1002348" y="266065"/>
                  </a:lnTo>
                  <a:lnTo>
                    <a:pt x="1006793" y="270510"/>
                  </a:lnTo>
                  <a:lnTo>
                    <a:pt x="1010286" y="274955"/>
                  </a:lnTo>
                  <a:lnTo>
                    <a:pt x="1013461" y="280352"/>
                  </a:lnTo>
                  <a:lnTo>
                    <a:pt x="1015683" y="285750"/>
                  </a:lnTo>
                  <a:lnTo>
                    <a:pt x="1017588" y="291465"/>
                  </a:lnTo>
                  <a:lnTo>
                    <a:pt x="1019176" y="297497"/>
                  </a:lnTo>
                  <a:lnTo>
                    <a:pt x="1020446" y="303212"/>
                  </a:lnTo>
                  <a:lnTo>
                    <a:pt x="1020763" y="309880"/>
                  </a:lnTo>
                  <a:lnTo>
                    <a:pt x="1020446" y="316230"/>
                  </a:lnTo>
                  <a:lnTo>
                    <a:pt x="1019176" y="322262"/>
                  </a:lnTo>
                  <a:lnTo>
                    <a:pt x="1017588" y="328295"/>
                  </a:lnTo>
                  <a:lnTo>
                    <a:pt x="1015683" y="334010"/>
                  </a:lnTo>
                  <a:lnTo>
                    <a:pt x="1013461" y="339407"/>
                  </a:lnTo>
                  <a:lnTo>
                    <a:pt x="1010286" y="344487"/>
                  </a:lnTo>
                  <a:lnTo>
                    <a:pt x="1006793" y="349250"/>
                  </a:lnTo>
                  <a:lnTo>
                    <a:pt x="1002348" y="353377"/>
                  </a:lnTo>
                  <a:lnTo>
                    <a:pt x="998221" y="357505"/>
                  </a:lnTo>
                  <a:lnTo>
                    <a:pt x="993458" y="360997"/>
                  </a:lnTo>
                  <a:lnTo>
                    <a:pt x="988378" y="364172"/>
                  </a:lnTo>
                  <a:lnTo>
                    <a:pt x="982981" y="366712"/>
                  </a:lnTo>
                  <a:lnTo>
                    <a:pt x="977266" y="368617"/>
                  </a:lnTo>
                  <a:lnTo>
                    <a:pt x="971551" y="370205"/>
                  </a:lnTo>
                  <a:lnTo>
                    <a:pt x="965201" y="371475"/>
                  </a:lnTo>
                  <a:lnTo>
                    <a:pt x="958851" y="371475"/>
                  </a:lnTo>
                  <a:lnTo>
                    <a:pt x="587375" y="371475"/>
                  </a:lnTo>
                  <a:lnTo>
                    <a:pt x="581343" y="371475"/>
                  </a:lnTo>
                  <a:lnTo>
                    <a:pt x="575310" y="370205"/>
                  </a:lnTo>
                  <a:lnTo>
                    <a:pt x="568960" y="368617"/>
                  </a:lnTo>
                  <a:lnTo>
                    <a:pt x="563563" y="366712"/>
                  </a:lnTo>
                  <a:lnTo>
                    <a:pt x="558165" y="364172"/>
                  </a:lnTo>
                  <a:lnTo>
                    <a:pt x="553085" y="360997"/>
                  </a:lnTo>
                  <a:lnTo>
                    <a:pt x="548323" y="357505"/>
                  </a:lnTo>
                  <a:lnTo>
                    <a:pt x="543878" y="353377"/>
                  </a:lnTo>
                  <a:lnTo>
                    <a:pt x="539750" y="349250"/>
                  </a:lnTo>
                  <a:lnTo>
                    <a:pt x="536258" y="344487"/>
                  </a:lnTo>
                  <a:lnTo>
                    <a:pt x="533083" y="339407"/>
                  </a:lnTo>
                  <a:lnTo>
                    <a:pt x="530543" y="334010"/>
                  </a:lnTo>
                  <a:lnTo>
                    <a:pt x="528320" y="328295"/>
                  </a:lnTo>
                  <a:lnTo>
                    <a:pt x="527050" y="322262"/>
                  </a:lnTo>
                  <a:lnTo>
                    <a:pt x="526098" y="316230"/>
                  </a:lnTo>
                  <a:lnTo>
                    <a:pt x="525463" y="309880"/>
                  </a:lnTo>
                  <a:lnTo>
                    <a:pt x="526098" y="303212"/>
                  </a:lnTo>
                  <a:lnTo>
                    <a:pt x="527050" y="297497"/>
                  </a:lnTo>
                  <a:lnTo>
                    <a:pt x="528320" y="291465"/>
                  </a:lnTo>
                  <a:lnTo>
                    <a:pt x="530543" y="285750"/>
                  </a:lnTo>
                  <a:lnTo>
                    <a:pt x="533083" y="280352"/>
                  </a:lnTo>
                  <a:lnTo>
                    <a:pt x="536258" y="274955"/>
                  </a:lnTo>
                  <a:lnTo>
                    <a:pt x="539750" y="270510"/>
                  </a:lnTo>
                  <a:lnTo>
                    <a:pt x="543878" y="266065"/>
                  </a:lnTo>
                  <a:lnTo>
                    <a:pt x="548323" y="262255"/>
                  </a:lnTo>
                  <a:lnTo>
                    <a:pt x="553085" y="258127"/>
                  </a:lnTo>
                  <a:lnTo>
                    <a:pt x="558165" y="255587"/>
                  </a:lnTo>
                  <a:lnTo>
                    <a:pt x="563563" y="252730"/>
                  </a:lnTo>
                  <a:lnTo>
                    <a:pt x="568960" y="250507"/>
                  </a:lnTo>
                  <a:lnTo>
                    <a:pt x="575310" y="249237"/>
                  </a:lnTo>
                  <a:lnTo>
                    <a:pt x="581343" y="247967"/>
                  </a:lnTo>
                  <a:lnTo>
                    <a:pt x="587375" y="247650"/>
                  </a:lnTo>
                  <a:close/>
                  <a:moveTo>
                    <a:pt x="1286299" y="0"/>
                  </a:moveTo>
                  <a:lnTo>
                    <a:pt x="1542417" y="0"/>
                  </a:lnTo>
                  <a:lnTo>
                    <a:pt x="1543686" y="15872"/>
                  </a:lnTo>
                  <a:lnTo>
                    <a:pt x="1544638" y="33332"/>
                  </a:lnTo>
                  <a:lnTo>
                    <a:pt x="1545590" y="53014"/>
                  </a:lnTo>
                  <a:lnTo>
                    <a:pt x="1546225" y="73648"/>
                  </a:lnTo>
                  <a:lnTo>
                    <a:pt x="1546225" y="96504"/>
                  </a:lnTo>
                  <a:lnTo>
                    <a:pt x="1545908" y="120313"/>
                  </a:lnTo>
                  <a:lnTo>
                    <a:pt x="1545273" y="145709"/>
                  </a:lnTo>
                  <a:lnTo>
                    <a:pt x="1543686" y="172057"/>
                  </a:lnTo>
                  <a:lnTo>
                    <a:pt x="1541782" y="199993"/>
                  </a:lnTo>
                  <a:lnTo>
                    <a:pt x="1538926" y="228881"/>
                  </a:lnTo>
                  <a:lnTo>
                    <a:pt x="1535117" y="258721"/>
                  </a:lnTo>
                  <a:lnTo>
                    <a:pt x="1530674" y="289196"/>
                  </a:lnTo>
                  <a:lnTo>
                    <a:pt x="1524961" y="320941"/>
                  </a:lnTo>
                  <a:lnTo>
                    <a:pt x="1521788" y="336496"/>
                  </a:lnTo>
                  <a:lnTo>
                    <a:pt x="1518297" y="353003"/>
                  </a:lnTo>
                  <a:lnTo>
                    <a:pt x="1514488" y="369193"/>
                  </a:lnTo>
                  <a:lnTo>
                    <a:pt x="1510680" y="385701"/>
                  </a:lnTo>
                  <a:lnTo>
                    <a:pt x="1506554" y="402525"/>
                  </a:lnTo>
                  <a:lnTo>
                    <a:pt x="1501793" y="419033"/>
                  </a:lnTo>
                  <a:lnTo>
                    <a:pt x="1495129" y="441254"/>
                  </a:lnTo>
                  <a:lnTo>
                    <a:pt x="1488147" y="463476"/>
                  </a:lnTo>
                  <a:lnTo>
                    <a:pt x="1479895" y="486332"/>
                  </a:lnTo>
                  <a:lnTo>
                    <a:pt x="1471009" y="509506"/>
                  </a:lnTo>
                  <a:lnTo>
                    <a:pt x="1461805" y="532997"/>
                  </a:lnTo>
                  <a:lnTo>
                    <a:pt x="1451966" y="556806"/>
                  </a:lnTo>
                  <a:lnTo>
                    <a:pt x="1440858" y="580297"/>
                  </a:lnTo>
                  <a:lnTo>
                    <a:pt x="1428798" y="604741"/>
                  </a:lnTo>
                  <a:lnTo>
                    <a:pt x="1416421" y="628549"/>
                  </a:lnTo>
                  <a:lnTo>
                    <a:pt x="1402774" y="652675"/>
                  </a:lnTo>
                  <a:lnTo>
                    <a:pt x="1388175" y="677119"/>
                  </a:lnTo>
                  <a:lnTo>
                    <a:pt x="1372941" y="700928"/>
                  </a:lnTo>
                  <a:lnTo>
                    <a:pt x="1356438" y="725371"/>
                  </a:lnTo>
                  <a:lnTo>
                    <a:pt x="1338665" y="749180"/>
                  </a:lnTo>
                  <a:lnTo>
                    <a:pt x="1329779" y="760925"/>
                  </a:lnTo>
                  <a:lnTo>
                    <a:pt x="1320258" y="772671"/>
                  </a:lnTo>
                  <a:lnTo>
                    <a:pt x="1310737" y="784417"/>
                  </a:lnTo>
                  <a:lnTo>
                    <a:pt x="1300898" y="796480"/>
                  </a:lnTo>
                  <a:lnTo>
                    <a:pt x="1290743" y="807908"/>
                  </a:lnTo>
                  <a:lnTo>
                    <a:pt x="1279952" y="819654"/>
                  </a:lnTo>
                  <a:lnTo>
                    <a:pt x="1269161" y="831399"/>
                  </a:lnTo>
                  <a:lnTo>
                    <a:pt x="1258054" y="842827"/>
                  </a:lnTo>
                  <a:lnTo>
                    <a:pt x="1246628" y="854256"/>
                  </a:lnTo>
                  <a:lnTo>
                    <a:pt x="1234886" y="865366"/>
                  </a:lnTo>
                  <a:lnTo>
                    <a:pt x="1222826" y="876794"/>
                  </a:lnTo>
                  <a:lnTo>
                    <a:pt x="1210765" y="887905"/>
                  </a:lnTo>
                  <a:lnTo>
                    <a:pt x="1198071" y="898698"/>
                  </a:lnTo>
                  <a:lnTo>
                    <a:pt x="1185376" y="909809"/>
                  </a:lnTo>
                  <a:lnTo>
                    <a:pt x="1172046" y="920285"/>
                  </a:lnTo>
                  <a:lnTo>
                    <a:pt x="1158082" y="931396"/>
                  </a:lnTo>
                  <a:lnTo>
                    <a:pt x="1144435" y="941872"/>
                  </a:lnTo>
                  <a:lnTo>
                    <a:pt x="1130154" y="952030"/>
                  </a:lnTo>
                  <a:lnTo>
                    <a:pt x="1115555" y="962188"/>
                  </a:lnTo>
                  <a:lnTo>
                    <a:pt x="1100638" y="972347"/>
                  </a:lnTo>
                  <a:lnTo>
                    <a:pt x="1085404" y="982505"/>
                  </a:lnTo>
                  <a:lnTo>
                    <a:pt x="1070171" y="992346"/>
                  </a:lnTo>
                  <a:lnTo>
                    <a:pt x="1053985" y="1001869"/>
                  </a:lnTo>
                  <a:lnTo>
                    <a:pt x="1037482" y="1011710"/>
                  </a:lnTo>
                  <a:lnTo>
                    <a:pt x="1021296" y="1020916"/>
                  </a:lnTo>
                  <a:lnTo>
                    <a:pt x="1004158" y="1030122"/>
                  </a:lnTo>
                  <a:lnTo>
                    <a:pt x="986703" y="1039011"/>
                  </a:lnTo>
                  <a:lnTo>
                    <a:pt x="968930" y="1047582"/>
                  </a:lnTo>
                  <a:lnTo>
                    <a:pt x="951157" y="1056153"/>
                  </a:lnTo>
                  <a:lnTo>
                    <a:pt x="932750" y="1065042"/>
                  </a:lnTo>
                  <a:lnTo>
                    <a:pt x="913707" y="1072978"/>
                  </a:lnTo>
                  <a:lnTo>
                    <a:pt x="894665" y="1080914"/>
                  </a:lnTo>
                  <a:lnTo>
                    <a:pt x="874671" y="1088850"/>
                  </a:lnTo>
                  <a:lnTo>
                    <a:pt x="854677" y="1096152"/>
                  </a:lnTo>
                  <a:lnTo>
                    <a:pt x="834365" y="1103771"/>
                  </a:lnTo>
                  <a:lnTo>
                    <a:pt x="813419" y="1110754"/>
                  </a:lnTo>
                  <a:lnTo>
                    <a:pt x="785490" y="1120595"/>
                  </a:lnTo>
                  <a:lnTo>
                    <a:pt x="757879" y="1131071"/>
                  </a:lnTo>
                  <a:lnTo>
                    <a:pt x="731855" y="1142182"/>
                  </a:lnTo>
                  <a:lnTo>
                    <a:pt x="706148" y="1153293"/>
                  </a:lnTo>
                  <a:lnTo>
                    <a:pt x="681710" y="1165038"/>
                  </a:lnTo>
                  <a:lnTo>
                    <a:pt x="658225" y="1177736"/>
                  </a:lnTo>
                  <a:lnTo>
                    <a:pt x="635056" y="1190117"/>
                  </a:lnTo>
                  <a:lnTo>
                    <a:pt x="613158" y="1203450"/>
                  </a:lnTo>
                  <a:lnTo>
                    <a:pt x="591894" y="1216782"/>
                  </a:lnTo>
                  <a:lnTo>
                    <a:pt x="571900" y="1231068"/>
                  </a:lnTo>
                  <a:lnTo>
                    <a:pt x="552223" y="1245035"/>
                  </a:lnTo>
                  <a:lnTo>
                    <a:pt x="533498" y="1259638"/>
                  </a:lnTo>
                  <a:lnTo>
                    <a:pt x="516043" y="1274558"/>
                  </a:lnTo>
                  <a:lnTo>
                    <a:pt x="498588" y="1289796"/>
                  </a:lnTo>
                  <a:lnTo>
                    <a:pt x="482084" y="1305033"/>
                  </a:lnTo>
                  <a:lnTo>
                    <a:pt x="466533" y="1321223"/>
                  </a:lnTo>
                  <a:lnTo>
                    <a:pt x="451617" y="1336778"/>
                  </a:lnTo>
                  <a:lnTo>
                    <a:pt x="437653" y="1352968"/>
                  </a:lnTo>
                  <a:lnTo>
                    <a:pt x="424006" y="1369158"/>
                  </a:lnTo>
                  <a:lnTo>
                    <a:pt x="410993" y="1385666"/>
                  </a:lnTo>
                  <a:lnTo>
                    <a:pt x="398933" y="1402491"/>
                  </a:lnTo>
                  <a:lnTo>
                    <a:pt x="387191" y="1419315"/>
                  </a:lnTo>
                  <a:lnTo>
                    <a:pt x="376083" y="1436140"/>
                  </a:lnTo>
                  <a:lnTo>
                    <a:pt x="365927" y="1452965"/>
                  </a:lnTo>
                  <a:lnTo>
                    <a:pt x="356089" y="1470425"/>
                  </a:lnTo>
                  <a:lnTo>
                    <a:pt x="346567" y="1487250"/>
                  </a:lnTo>
                  <a:lnTo>
                    <a:pt x="337998" y="1504392"/>
                  </a:lnTo>
                  <a:lnTo>
                    <a:pt x="329747" y="1521534"/>
                  </a:lnTo>
                  <a:lnTo>
                    <a:pt x="322447" y="1538994"/>
                  </a:lnTo>
                  <a:lnTo>
                    <a:pt x="315465" y="1555819"/>
                  </a:lnTo>
                  <a:lnTo>
                    <a:pt x="308800" y="1572961"/>
                  </a:lnTo>
                  <a:lnTo>
                    <a:pt x="302453" y="1589786"/>
                  </a:lnTo>
                  <a:lnTo>
                    <a:pt x="297058" y="1606928"/>
                  </a:lnTo>
                  <a:lnTo>
                    <a:pt x="291345" y="1623435"/>
                  </a:lnTo>
                  <a:lnTo>
                    <a:pt x="286902" y="1640260"/>
                  </a:lnTo>
                  <a:lnTo>
                    <a:pt x="282459" y="1656767"/>
                  </a:lnTo>
                  <a:lnTo>
                    <a:pt x="278650" y="1673275"/>
                  </a:lnTo>
                  <a:lnTo>
                    <a:pt x="274525" y="1689465"/>
                  </a:lnTo>
                  <a:lnTo>
                    <a:pt x="271351" y="1705337"/>
                  </a:lnTo>
                  <a:lnTo>
                    <a:pt x="268495" y="1721210"/>
                  </a:lnTo>
                  <a:lnTo>
                    <a:pt x="265956" y="1736765"/>
                  </a:lnTo>
                  <a:lnTo>
                    <a:pt x="263734" y="1752002"/>
                  </a:lnTo>
                  <a:lnTo>
                    <a:pt x="261830" y="1766922"/>
                  </a:lnTo>
                  <a:lnTo>
                    <a:pt x="260243" y="1781525"/>
                  </a:lnTo>
                  <a:lnTo>
                    <a:pt x="257387" y="1809460"/>
                  </a:lnTo>
                  <a:lnTo>
                    <a:pt x="255482" y="1836761"/>
                  </a:lnTo>
                  <a:lnTo>
                    <a:pt x="254530" y="1861840"/>
                  </a:lnTo>
                  <a:lnTo>
                    <a:pt x="254530" y="1885331"/>
                  </a:lnTo>
                  <a:lnTo>
                    <a:pt x="254530" y="1906600"/>
                  </a:lnTo>
                  <a:lnTo>
                    <a:pt x="255482" y="1925964"/>
                  </a:lnTo>
                  <a:lnTo>
                    <a:pt x="256752" y="1943107"/>
                  </a:lnTo>
                  <a:lnTo>
                    <a:pt x="257704" y="1958027"/>
                  </a:lnTo>
                  <a:lnTo>
                    <a:pt x="260243" y="1979613"/>
                  </a:lnTo>
                  <a:lnTo>
                    <a:pt x="4126" y="1979613"/>
                  </a:lnTo>
                  <a:lnTo>
                    <a:pt x="2856" y="1963423"/>
                  </a:lnTo>
                  <a:lnTo>
                    <a:pt x="1587" y="1945964"/>
                  </a:lnTo>
                  <a:lnTo>
                    <a:pt x="952" y="1926599"/>
                  </a:lnTo>
                  <a:lnTo>
                    <a:pt x="317" y="1905648"/>
                  </a:lnTo>
                  <a:lnTo>
                    <a:pt x="0" y="1883109"/>
                  </a:lnTo>
                  <a:lnTo>
                    <a:pt x="317" y="1859300"/>
                  </a:lnTo>
                  <a:lnTo>
                    <a:pt x="1269" y="1833904"/>
                  </a:lnTo>
                  <a:lnTo>
                    <a:pt x="2856" y="1807238"/>
                  </a:lnTo>
                  <a:lnTo>
                    <a:pt x="4760" y="1779938"/>
                  </a:lnTo>
                  <a:lnTo>
                    <a:pt x="7934" y="1750732"/>
                  </a:lnTo>
                  <a:lnTo>
                    <a:pt x="11425" y="1721210"/>
                  </a:lnTo>
                  <a:lnTo>
                    <a:pt x="16186" y="1690417"/>
                  </a:lnTo>
                  <a:lnTo>
                    <a:pt x="21581" y="1658672"/>
                  </a:lnTo>
                  <a:lnTo>
                    <a:pt x="24755" y="1643117"/>
                  </a:lnTo>
                  <a:lnTo>
                    <a:pt x="28246" y="1626610"/>
                  </a:lnTo>
                  <a:lnTo>
                    <a:pt x="31737" y="1610737"/>
                  </a:lnTo>
                  <a:lnTo>
                    <a:pt x="36180" y="1594230"/>
                  </a:lnTo>
                  <a:lnTo>
                    <a:pt x="40306" y="1577405"/>
                  </a:lnTo>
                  <a:lnTo>
                    <a:pt x="45066" y="1560898"/>
                  </a:lnTo>
                  <a:lnTo>
                    <a:pt x="51414" y="1538359"/>
                  </a:lnTo>
                  <a:lnTo>
                    <a:pt x="58713" y="1516137"/>
                  </a:lnTo>
                  <a:lnTo>
                    <a:pt x="66647" y="1493599"/>
                  </a:lnTo>
                  <a:lnTo>
                    <a:pt x="75216" y="1470425"/>
                  </a:lnTo>
                  <a:lnTo>
                    <a:pt x="84737" y="1446933"/>
                  </a:lnTo>
                  <a:lnTo>
                    <a:pt x="94893" y="1422807"/>
                  </a:lnTo>
                  <a:lnTo>
                    <a:pt x="105684" y="1398999"/>
                  </a:lnTo>
                  <a:lnTo>
                    <a:pt x="117427" y="1375190"/>
                  </a:lnTo>
                  <a:lnTo>
                    <a:pt x="130121" y="1351381"/>
                  </a:lnTo>
                  <a:lnTo>
                    <a:pt x="143768" y="1326937"/>
                  </a:lnTo>
                  <a:lnTo>
                    <a:pt x="158367" y="1302811"/>
                  </a:lnTo>
                  <a:lnTo>
                    <a:pt x="173601" y="1278685"/>
                  </a:lnTo>
                  <a:lnTo>
                    <a:pt x="190422" y="1254559"/>
                  </a:lnTo>
                  <a:lnTo>
                    <a:pt x="207560" y="1230750"/>
                  </a:lnTo>
                  <a:lnTo>
                    <a:pt x="217081" y="1219005"/>
                  </a:lnTo>
                  <a:lnTo>
                    <a:pt x="226602" y="1206624"/>
                  </a:lnTo>
                  <a:lnTo>
                    <a:pt x="235805" y="1194878"/>
                  </a:lnTo>
                  <a:lnTo>
                    <a:pt x="245961" y="1183133"/>
                  </a:lnTo>
                  <a:lnTo>
                    <a:pt x="256117" y="1171387"/>
                  </a:lnTo>
                  <a:lnTo>
                    <a:pt x="266908" y="1159959"/>
                  </a:lnTo>
                  <a:lnTo>
                    <a:pt x="277381" y="1148213"/>
                  </a:lnTo>
                  <a:lnTo>
                    <a:pt x="288806" y="1137103"/>
                  </a:lnTo>
                  <a:lnTo>
                    <a:pt x="300231" y="1125675"/>
                  </a:lnTo>
                  <a:lnTo>
                    <a:pt x="311974" y="1114246"/>
                  </a:lnTo>
                  <a:lnTo>
                    <a:pt x="323717" y="1102818"/>
                  </a:lnTo>
                  <a:lnTo>
                    <a:pt x="336094" y="1092025"/>
                  </a:lnTo>
                  <a:lnTo>
                    <a:pt x="348789" y="1080914"/>
                  </a:lnTo>
                  <a:lnTo>
                    <a:pt x="361484" y="1070121"/>
                  </a:lnTo>
                  <a:lnTo>
                    <a:pt x="374813" y="1059010"/>
                  </a:lnTo>
                  <a:lnTo>
                    <a:pt x="388143" y="1048534"/>
                  </a:lnTo>
                  <a:lnTo>
                    <a:pt x="402424" y="1037741"/>
                  </a:lnTo>
                  <a:lnTo>
                    <a:pt x="416389" y="1027583"/>
                  </a:lnTo>
                  <a:lnTo>
                    <a:pt x="430988" y="1017107"/>
                  </a:lnTo>
                  <a:lnTo>
                    <a:pt x="445904" y="1007266"/>
                  </a:lnTo>
                  <a:lnTo>
                    <a:pt x="461138" y="997108"/>
                  </a:lnTo>
                  <a:lnTo>
                    <a:pt x="476689" y="987267"/>
                  </a:lnTo>
                  <a:lnTo>
                    <a:pt x="492240" y="977426"/>
                  </a:lnTo>
                  <a:lnTo>
                    <a:pt x="508743" y="968220"/>
                  </a:lnTo>
                  <a:lnTo>
                    <a:pt x="525247" y="958696"/>
                  </a:lnTo>
                  <a:lnTo>
                    <a:pt x="542385" y="949808"/>
                  </a:lnTo>
                  <a:lnTo>
                    <a:pt x="559840" y="940602"/>
                  </a:lnTo>
                  <a:lnTo>
                    <a:pt x="577295" y="931713"/>
                  </a:lnTo>
                  <a:lnTo>
                    <a:pt x="595385" y="923142"/>
                  </a:lnTo>
                  <a:lnTo>
                    <a:pt x="614110" y="914888"/>
                  </a:lnTo>
                  <a:lnTo>
                    <a:pt x="633152" y="906635"/>
                  </a:lnTo>
                  <a:lnTo>
                    <a:pt x="652195" y="898698"/>
                  </a:lnTo>
                  <a:lnTo>
                    <a:pt x="671872" y="891080"/>
                  </a:lnTo>
                  <a:lnTo>
                    <a:pt x="691866" y="883143"/>
                  </a:lnTo>
                  <a:lnTo>
                    <a:pt x="712178" y="876160"/>
                  </a:lnTo>
                  <a:lnTo>
                    <a:pt x="732807" y="868541"/>
                  </a:lnTo>
                  <a:lnTo>
                    <a:pt x="761053" y="858700"/>
                  </a:lnTo>
                  <a:lnTo>
                    <a:pt x="788346" y="848541"/>
                  </a:lnTo>
                  <a:lnTo>
                    <a:pt x="814688" y="837748"/>
                  </a:lnTo>
                  <a:lnTo>
                    <a:pt x="840078" y="826320"/>
                  </a:lnTo>
                  <a:lnTo>
                    <a:pt x="864833" y="814574"/>
                  </a:lnTo>
                  <a:lnTo>
                    <a:pt x="888318" y="801876"/>
                  </a:lnTo>
                  <a:lnTo>
                    <a:pt x="911169" y="789496"/>
                  </a:lnTo>
                  <a:lnTo>
                    <a:pt x="933067" y="776163"/>
                  </a:lnTo>
                  <a:lnTo>
                    <a:pt x="954013" y="762830"/>
                  </a:lnTo>
                  <a:lnTo>
                    <a:pt x="974642" y="749180"/>
                  </a:lnTo>
                  <a:lnTo>
                    <a:pt x="994002" y="734577"/>
                  </a:lnTo>
                  <a:lnTo>
                    <a:pt x="1012409" y="720292"/>
                  </a:lnTo>
                  <a:lnTo>
                    <a:pt x="1030500" y="705372"/>
                  </a:lnTo>
                  <a:lnTo>
                    <a:pt x="1047320" y="690134"/>
                  </a:lnTo>
                  <a:lnTo>
                    <a:pt x="1063823" y="674579"/>
                  </a:lnTo>
                  <a:lnTo>
                    <a:pt x="1079374" y="659024"/>
                  </a:lnTo>
                  <a:lnTo>
                    <a:pt x="1094291" y="642834"/>
                  </a:lnTo>
                  <a:lnTo>
                    <a:pt x="1108890" y="626962"/>
                  </a:lnTo>
                  <a:lnTo>
                    <a:pt x="1122219" y="610772"/>
                  </a:lnTo>
                  <a:lnTo>
                    <a:pt x="1135231" y="594265"/>
                  </a:lnTo>
                  <a:lnTo>
                    <a:pt x="1147292" y="577440"/>
                  </a:lnTo>
                  <a:lnTo>
                    <a:pt x="1159034" y="560615"/>
                  </a:lnTo>
                  <a:lnTo>
                    <a:pt x="1169825" y="543790"/>
                  </a:lnTo>
                  <a:lnTo>
                    <a:pt x="1180298" y="526965"/>
                  </a:lnTo>
                  <a:lnTo>
                    <a:pt x="1189819" y="510141"/>
                  </a:lnTo>
                  <a:lnTo>
                    <a:pt x="1199340" y="492998"/>
                  </a:lnTo>
                  <a:lnTo>
                    <a:pt x="1207909" y="475856"/>
                  </a:lnTo>
                  <a:lnTo>
                    <a:pt x="1216161" y="458714"/>
                  </a:lnTo>
                  <a:lnTo>
                    <a:pt x="1223778" y="441572"/>
                  </a:lnTo>
                  <a:lnTo>
                    <a:pt x="1231077" y="424429"/>
                  </a:lnTo>
                  <a:lnTo>
                    <a:pt x="1237425" y="407605"/>
                  </a:lnTo>
                  <a:lnTo>
                    <a:pt x="1243455" y="390462"/>
                  </a:lnTo>
                  <a:lnTo>
                    <a:pt x="1249485" y="373320"/>
                  </a:lnTo>
                  <a:lnTo>
                    <a:pt x="1254562" y="356495"/>
                  </a:lnTo>
                  <a:lnTo>
                    <a:pt x="1259323" y="340305"/>
                  </a:lnTo>
                  <a:lnTo>
                    <a:pt x="1264084" y="323798"/>
                  </a:lnTo>
                  <a:lnTo>
                    <a:pt x="1267892" y="307291"/>
                  </a:lnTo>
                  <a:lnTo>
                    <a:pt x="1271383" y="291101"/>
                  </a:lnTo>
                  <a:lnTo>
                    <a:pt x="1274874" y="275228"/>
                  </a:lnTo>
                  <a:lnTo>
                    <a:pt x="1277730" y="259356"/>
                  </a:lnTo>
                  <a:lnTo>
                    <a:pt x="1280269" y="243801"/>
                  </a:lnTo>
                  <a:lnTo>
                    <a:pt x="1282808" y="228563"/>
                  </a:lnTo>
                  <a:lnTo>
                    <a:pt x="1284713" y="213643"/>
                  </a:lnTo>
                  <a:lnTo>
                    <a:pt x="1286299" y="199040"/>
                  </a:lnTo>
                  <a:lnTo>
                    <a:pt x="1289156" y="170470"/>
                  </a:lnTo>
                  <a:lnTo>
                    <a:pt x="1291060" y="143804"/>
                  </a:lnTo>
                  <a:lnTo>
                    <a:pt x="1291695" y="118408"/>
                  </a:lnTo>
                  <a:lnTo>
                    <a:pt x="1292329" y="94917"/>
                  </a:lnTo>
                  <a:lnTo>
                    <a:pt x="1291695" y="73331"/>
                  </a:lnTo>
                  <a:lnTo>
                    <a:pt x="1291060" y="54284"/>
                  </a:lnTo>
                  <a:lnTo>
                    <a:pt x="1289790" y="36824"/>
                  </a:lnTo>
                  <a:lnTo>
                    <a:pt x="1288521" y="22221"/>
                  </a:lnTo>
                  <a:lnTo>
                    <a:pt x="1286299" y="0"/>
                  </a:lnTo>
                  <a:close/>
                  <a:moveTo>
                    <a:pt x="463603" y="0"/>
                  </a:moveTo>
                  <a:lnTo>
                    <a:pt x="1082623" y="0"/>
                  </a:lnTo>
                  <a:lnTo>
                    <a:pt x="1088978" y="637"/>
                  </a:lnTo>
                  <a:lnTo>
                    <a:pt x="1095016" y="1273"/>
                  </a:lnTo>
                  <a:lnTo>
                    <a:pt x="1101054" y="2865"/>
                  </a:lnTo>
                  <a:lnTo>
                    <a:pt x="1106773" y="5093"/>
                  </a:lnTo>
                  <a:lnTo>
                    <a:pt x="1112176" y="7639"/>
                  </a:lnTo>
                  <a:lnTo>
                    <a:pt x="1117260" y="10823"/>
                  </a:lnTo>
                  <a:lnTo>
                    <a:pt x="1122026" y="14324"/>
                  </a:lnTo>
                  <a:lnTo>
                    <a:pt x="1126157" y="18144"/>
                  </a:lnTo>
                  <a:lnTo>
                    <a:pt x="1130606" y="22919"/>
                  </a:lnTo>
                  <a:lnTo>
                    <a:pt x="1134102" y="27693"/>
                  </a:lnTo>
                  <a:lnTo>
                    <a:pt x="1137279" y="32786"/>
                  </a:lnTo>
                  <a:lnTo>
                    <a:pt x="1139504" y="37880"/>
                  </a:lnTo>
                  <a:lnTo>
                    <a:pt x="1141411" y="43609"/>
                  </a:lnTo>
                  <a:lnTo>
                    <a:pt x="1142999" y="49657"/>
                  </a:lnTo>
                  <a:lnTo>
                    <a:pt x="1144270" y="56024"/>
                  </a:lnTo>
                  <a:lnTo>
                    <a:pt x="1144588" y="62072"/>
                  </a:lnTo>
                  <a:lnTo>
                    <a:pt x="1144270" y="68438"/>
                  </a:lnTo>
                  <a:lnTo>
                    <a:pt x="1142999" y="74804"/>
                  </a:lnTo>
                  <a:lnTo>
                    <a:pt x="1141411" y="80534"/>
                  </a:lnTo>
                  <a:lnTo>
                    <a:pt x="1139504" y="86264"/>
                  </a:lnTo>
                  <a:lnTo>
                    <a:pt x="1137279" y="91675"/>
                  </a:lnTo>
                  <a:lnTo>
                    <a:pt x="1134102" y="96768"/>
                  </a:lnTo>
                  <a:lnTo>
                    <a:pt x="1130606" y="101543"/>
                  </a:lnTo>
                  <a:lnTo>
                    <a:pt x="1126157" y="105681"/>
                  </a:lnTo>
                  <a:lnTo>
                    <a:pt x="1122026" y="110137"/>
                  </a:lnTo>
                  <a:lnTo>
                    <a:pt x="1117260" y="113639"/>
                  </a:lnTo>
                  <a:lnTo>
                    <a:pt x="1112176" y="116504"/>
                  </a:lnTo>
                  <a:lnTo>
                    <a:pt x="1106773" y="119050"/>
                  </a:lnTo>
                  <a:lnTo>
                    <a:pt x="1101054" y="121278"/>
                  </a:lnTo>
                  <a:lnTo>
                    <a:pt x="1095016" y="122552"/>
                  </a:lnTo>
                  <a:lnTo>
                    <a:pt x="1088978" y="123825"/>
                  </a:lnTo>
                  <a:lnTo>
                    <a:pt x="1082623" y="123825"/>
                  </a:lnTo>
                  <a:lnTo>
                    <a:pt x="463603" y="123825"/>
                  </a:lnTo>
                  <a:lnTo>
                    <a:pt x="457248" y="123825"/>
                  </a:lnTo>
                  <a:lnTo>
                    <a:pt x="450892" y="122552"/>
                  </a:lnTo>
                  <a:lnTo>
                    <a:pt x="445172" y="121278"/>
                  </a:lnTo>
                  <a:lnTo>
                    <a:pt x="439135" y="119050"/>
                  </a:lnTo>
                  <a:lnTo>
                    <a:pt x="433733" y="116504"/>
                  </a:lnTo>
                  <a:lnTo>
                    <a:pt x="428648" y="113639"/>
                  </a:lnTo>
                  <a:lnTo>
                    <a:pt x="423882" y="110137"/>
                  </a:lnTo>
                  <a:lnTo>
                    <a:pt x="419433" y="105681"/>
                  </a:lnTo>
                  <a:lnTo>
                    <a:pt x="415620" y="101543"/>
                  </a:lnTo>
                  <a:lnTo>
                    <a:pt x="412124" y="96768"/>
                  </a:lnTo>
                  <a:lnTo>
                    <a:pt x="408946" y="91675"/>
                  </a:lnTo>
                  <a:lnTo>
                    <a:pt x="406087" y="86264"/>
                  </a:lnTo>
                  <a:lnTo>
                    <a:pt x="404180" y="80534"/>
                  </a:lnTo>
                  <a:lnTo>
                    <a:pt x="402591" y="74804"/>
                  </a:lnTo>
                  <a:lnTo>
                    <a:pt x="401956" y="68438"/>
                  </a:lnTo>
                  <a:lnTo>
                    <a:pt x="401638" y="62072"/>
                  </a:lnTo>
                  <a:lnTo>
                    <a:pt x="401956" y="56024"/>
                  </a:lnTo>
                  <a:lnTo>
                    <a:pt x="402591" y="49657"/>
                  </a:lnTo>
                  <a:lnTo>
                    <a:pt x="404180" y="43609"/>
                  </a:lnTo>
                  <a:lnTo>
                    <a:pt x="406087" y="37880"/>
                  </a:lnTo>
                  <a:lnTo>
                    <a:pt x="408946" y="32786"/>
                  </a:lnTo>
                  <a:lnTo>
                    <a:pt x="412124" y="27693"/>
                  </a:lnTo>
                  <a:lnTo>
                    <a:pt x="415620" y="22919"/>
                  </a:lnTo>
                  <a:lnTo>
                    <a:pt x="419433" y="18144"/>
                  </a:lnTo>
                  <a:lnTo>
                    <a:pt x="423882" y="14324"/>
                  </a:lnTo>
                  <a:lnTo>
                    <a:pt x="428648" y="10823"/>
                  </a:lnTo>
                  <a:lnTo>
                    <a:pt x="433733" y="7639"/>
                  </a:lnTo>
                  <a:lnTo>
                    <a:pt x="439135" y="5093"/>
                  </a:lnTo>
                  <a:lnTo>
                    <a:pt x="445172" y="2865"/>
                  </a:lnTo>
                  <a:lnTo>
                    <a:pt x="450892" y="1273"/>
                  </a:lnTo>
                  <a:lnTo>
                    <a:pt x="457248" y="637"/>
                  </a:lnTo>
                  <a:lnTo>
                    <a:pt x="463603" y="0"/>
                  </a:lnTo>
                  <a:close/>
                  <a:moveTo>
                    <a:pt x="4121" y="0"/>
                  </a:moveTo>
                  <a:lnTo>
                    <a:pt x="259949" y="0"/>
                  </a:lnTo>
                  <a:lnTo>
                    <a:pt x="258047" y="19063"/>
                  </a:lnTo>
                  <a:lnTo>
                    <a:pt x="256779" y="31137"/>
                  </a:lnTo>
                  <a:lnTo>
                    <a:pt x="255511" y="45752"/>
                  </a:lnTo>
                  <a:lnTo>
                    <a:pt x="254877" y="61638"/>
                  </a:lnTo>
                  <a:lnTo>
                    <a:pt x="254243" y="79430"/>
                  </a:lnTo>
                  <a:lnTo>
                    <a:pt x="254243" y="98493"/>
                  </a:lnTo>
                  <a:lnTo>
                    <a:pt x="254243" y="119463"/>
                  </a:lnTo>
                  <a:lnTo>
                    <a:pt x="255194" y="141386"/>
                  </a:lnTo>
                  <a:lnTo>
                    <a:pt x="256779" y="164897"/>
                  </a:lnTo>
                  <a:lnTo>
                    <a:pt x="258681" y="189362"/>
                  </a:lnTo>
                  <a:lnTo>
                    <a:pt x="261851" y="215097"/>
                  </a:lnTo>
                  <a:lnTo>
                    <a:pt x="265338" y="241786"/>
                  </a:lnTo>
                  <a:lnTo>
                    <a:pt x="270093" y="268792"/>
                  </a:lnTo>
                  <a:lnTo>
                    <a:pt x="272629" y="282772"/>
                  </a:lnTo>
                  <a:lnTo>
                    <a:pt x="275800" y="297069"/>
                  </a:lnTo>
                  <a:lnTo>
                    <a:pt x="279287" y="311049"/>
                  </a:lnTo>
                  <a:lnTo>
                    <a:pt x="282774" y="325664"/>
                  </a:lnTo>
                  <a:lnTo>
                    <a:pt x="286895" y="339962"/>
                  </a:lnTo>
                  <a:lnTo>
                    <a:pt x="290699" y="354577"/>
                  </a:lnTo>
                  <a:lnTo>
                    <a:pt x="295454" y="369510"/>
                  </a:lnTo>
                  <a:lnTo>
                    <a:pt x="300526" y="384443"/>
                  </a:lnTo>
                  <a:lnTo>
                    <a:pt x="305599" y="399375"/>
                  </a:lnTo>
                  <a:lnTo>
                    <a:pt x="310988" y="414308"/>
                  </a:lnTo>
                  <a:lnTo>
                    <a:pt x="317011" y="428923"/>
                  </a:lnTo>
                  <a:lnTo>
                    <a:pt x="323668" y="444492"/>
                  </a:lnTo>
                  <a:lnTo>
                    <a:pt x="330326" y="459107"/>
                  </a:lnTo>
                  <a:lnTo>
                    <a:pt x="337300" y="474040"/>
                  </a:lnTo>
                  <a:lnTo>
                    <a:pt x="344591" y="489291"/>
                  </a:lnTo>
                  <a:lnTo>
                    <a:pt x="352516" y="504223"/>
                  </a:lnTo>
                  <a:lnTo>
                    <a:pt x="361076" y="519156"/>
                  </a:lnTo>
                  <a:lnTo>
                    <a:pt x="370269" y="534089"/>
                  </a:lnTo>
                  <a:lnTo>
                    <a:pt x="379145" y="549022"/>
                  </a:lnTo>
                  <a:lnTo>
                    <a:pt x="388973" y="563955"/>
                  </a:lnTo>
                  <a:lnTo>
                    <a:pt x="399117" y="578888"/>
                  </a:lnTo>
                  <a:lnTo>
                    <a:pt x="410212" y="593503"/>
                  </a:lnTo>
                  <a:lnTo>
                    <a:pt x="420991" y="607800"/>
                  </a:lnTo>
                  <a:lnTo>
                    <a:pt x="432720" y="622416"/>
                  </a:lnTo>
                  <a:lnTo>
                    <a:pt x="445401" y="636395"/>
                  </a:lnTo>
                  <a:lnTo>
                    <a:pt x="457764" y="650693"/>
                  </a:lnTo>
                  <a:lnTo>
                    <a:pt x="471079" y="664355"/>
                  </a:lnTo>
                  <a:lnTo>
                    <a:pt x="485344" y="678017"/>
                  </a:lnTo>
                  <a:lnTo>
                    <a:pt x="499610" y="691679"/>
                  </a:lnTo>
                  <a:lnTo>
                    <a:pt x="514509" y="705023"/>
                  </a:lnTo>
                  <a:lnTo>
                    <a:pt x="530043" y="718050"/>
                  </a:lnTo>
                  <a:lnTo>
                    <a:pt x="546527" y="731076"/>
                  </a:lnTo>
                  <a:lnTo>
                    <a:pt x="563012" y="743467"/>
                  </a:lnTo>
                  <a:lnTo>
                    <a:pt x="580764" y="756176"/>
                  </a:lnTo>
                  <a:lnTo>
                    <a:pt x="598517" y="767932"/>
                  </a:lnTo>
                  <a:lnTo>
                    <a:pt x="617538" y="779688"/>
                  </a:lnTo>
                  <a:lnTo>
                    <a:pt x="599468" y="786995"/>
                  </a:lnTo>
                  <a:lnTo>
                    <a:pt x="581716" y="794621"/>
                  </a:lnTo>
                  <a:lnTo>
                    <a:pt x="564597" y="801928"/>
                  </a:lnTo>
                  <a:lnTo>
                    <a:pt x="547478" y="809871"/>
                  </a:lnTo>
                  <a:lnTo>
                    <a:pt x="530677" y="817496"/>
                  </a:lnTo>
                  <a:lnTo>
                    <a:pt x="514192" y="825440"/>
                  </a:lnTo>
                  <a:lnTo>
                    <a:pt x="498025" y="833700"/>
                  </a:lnTo>
                  <a:lnTo>
                    <a:pt x="482174" y="841961"/>
                  </a:lnTo>
                  <a:lnTo>
                    <a:pt x="466323" y="850539"/>
                  </a:lnTo>
                  <a:lnTo>
                    <a:pt x="451107" y="858800"/>
                  </a:lnTo>
                  <a:lnTo>
                    <a:pt x="435890" y="867696"/>
                  </a:lnTo>
                  <a:lnTo>
                    <a:pt x="420991" y="876275"/>
                  </a:lnTo>
                  <a:lnTo>
                    <a:pt x="406408" y="885489"/>
                  </a:lnTo>
                  <a:lnTo>
                    <a:pt x="392143" y="894385"/>
                  </a:lnTo>
                  <a:lnTo>
                    <a:pt x="377877" y="903917"/>
                  </a:lnTo>
                  <a:lnTo>
                    <a:pt x="364246" y="912813"/>
                  </a:lnTo>
                  <a:lnTo>
                    <a:pt x="347444" y="898833"/>
                  </a:lnTo>
                  <a:lnTo>
                    <a:pt x="330643" y="884218"/>
                  </a:lnTo>
                  <a:lnTo>
                    <a:pt x="314475" y="869285"/>
                  </a:lnTo>
                  <a:lnTo>
                    <a:pt x="299258" y="854352"/>
                  </a:lnTo>
                  <a:lnTo>
                    <a:pt x="284359" y="839102"/>
                  </a:lnTo>
                  <a:lnTo>
                    <a:pt x="270093" y="824169"/>
                  </a:lnTo>
                  <a:lnTo>
                    <a:pt x="255828" y="808600"/>
                  </a:lnTo>
                  <a:lnTo>
                    <a:pt x="242513" y="793350"/>
                  </a:lnTo>
                  <a:lnTo>
                    <a:pt x="229833" y="777781"/>
                  </a:lnTo>
                  <a:lnTo>
                    <a:pt x="217152" y="761895"/>
                  </a:lnTo>
                  <a:lnTo>
                    <a:pt x="205106" y="746327"/>
                  </a:lnTo>
                  <a:lnTo>
                    <a:pt x="193377" y="730441"/>
                  </a:lnTo>
                  <a:lnTo>
                    <a:pt x="182281" y="714555"/>
                  </a:lnTo>
                  <a:lnTo>
                    <a:pt x="171820" y="698669"/>
                  </a:lnTo>
                  <a:lnTo>
                    <a:pt x="161676" y="682783"/>
                  </a:lnTo>
                  <a:lnTo>
                    <a:pt x="151848" y="666579"/>
                  </a:lnTo>
                  <a:lnTo>
                    <a:pt x="142021" y="651011"/>
                  </a:lnTo>
                  <a:lnTo>
                    <a:pt x="133145" y="634807"/>
                  </a:lnTo>
                  <a:lnTo>
                    <a:pt x="124585" y="618921"/>
                  </a:lnTo>
                  <a:lnTo>
                    <a:pt x="116660" y="603035"/>
                  </a:lnTo>
                  <a:lnTo>
                    <a:pt x="108418" y="587149"/>
                  </a:lnTo>
                  <a:lnTo>
                    <a:pt x="101126" y="571263"/>
                  </a:lnTo>
                  <a:lnTo>
                    <a:pt x="93835" y="555694"/>
                  </a:lnTo>
                  <a:lnTo>
                    <a:pt x="87178" y="540126"/>
                  </a:lnTo>
                  <a:lnTo>
                    <a:pt x="81155" y="524240"/>
                  </a:lnTo>
                  <a:lnTo>
                    <a:pt x="74814" y="508989"/>
                  </a:lnTo>
                  <a:lnTo>
                    <a:pt x="68791" y="493739"/>
                  </a:lnTo>
                  <a:lnTo>
                    <a:pt x="63719" y="478488"/>
                  </a:lnTo>
                  <a:lnTo>
                    <a:pt x="58330" y="463555"/>
                  </a:lnTo>
                  <a:lnTo>
                    <a:pt x="53575" y="448622"/>
                  </a:lnTo>
                  <a:lnTo>
                    <a:pt x="45015" y="419392"/>
                  </a:lnTo>
                  <a:lnTo>
                    <a:pt x="40260" y="402870"/>
                  </a:lnTo>
                  <a:lnTo>
                    <a:pt x="36139" y="386031"/>
                  </a:lnTo>
                  <a:lnTo>
                    <a:pt x="31701" y="369510"/>
                  </a:lnTo>
                  <a:lnTo>
                    <a:pt x="28214" y="353306"/>
                  </a:lnTo>
                  <a:lnTo>
                    <a:pt x="24727" y="336784"/>
                  </a:lnTo>
                  <a:lnTo>
                    <a:pt x="21557" y="321216"/>
                  </a:lnTo>
                  <a:lnTo>
                    <a:pt x="16167" y="289444"/>
                  </a:lnTo>
                  <a:lnTo>
                    <a:pt x="11412" y="258943"/>
                  </a:lnTo>
                  <a:lnTo>
                    <a:pt x="7925" y="229077"/>
                  </a:lnTo>
                  <a:lnTo>
                    <a:pt x="4755" y="200164"/>
                  </a:lnTo>
                  <a:lnTo>
                    <a:pt x="2853" y="172205"/>
                  </a:lnTo>
                  <a:lnTo>
                    <a:pt x="1268" y="145834"/>
                  </a:lnTo>
                  <a:lnTo>
                    <a:pt x="317" y="120416"/>
                  </a:lnTo>
                  <a:lnTo>
                    <a:pt x="0" y="96587"/>
                  </a:lnTo>
                  <a:lnTo>
                    <a:pt x="317" y="73711"/>
                  </a:lnTo>
                  <a:lnTo>
                    <a:pt x="951" y="53059"/>
                  </a:lnTo>
                  <a:lnTo>
                    <a:pt x="1585" y="33361"/>
                  </a:lnTo>
                  <a:lnTo>
                    <a:pt x="2853" y="15886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/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4165-C64A-40A8-8453-4A8A3C33B392}" type="datetime1">
              <a:rPr lang="zh-CN" altLang="en-US" smtClean="0"/>
              <a:t>2021/9/30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9107"/>
    </mc:Choice>
    <mc:Fallback xmlns="">
      <p:transition advTm="1910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80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二进制数的表示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42" name="object 4">
            <a:extLst>
              <a:ext uri="{FF2B5EF4-FFF2-40B4-BE49-F238E27FC236}">
                <a16:creationId xmlns:a16="http://schemas.microsoft.com/office/drawing/2014/main" id="{C46FDF26-6B57-4F84-9BEC-69313469AA5B}"/>
              </a:ext>
            </a:extLst>
          </p:cNvPr>
          <p:cNvSpPr txBox="1"/>
          <p:nvPr/>
        </p:nvSpPr>
        <p:spPr>
          <a:xfrm>
            <a:off x="2755590" y="1412613"/>
            <a:ext cx="6318234" cy="3827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855"/>
              </a:lnSpc>
              <a:spcBef>
                <a:spcPct val="0"/>
              </a:spcBef>
              <a:spcAft>
                <a:spcPct val="0"/>
              </a:spcAft>
            </a:pPr>
            <a:r>
              <a:rPr sz="3600" dirty="0">
                <a:solidFill>
                  <a:srgbClr val="003366"/>
                </a:solidFill>
                <a:latin typeface="Wingdings"/>
                <a:cs typeface="Wingdings"/>
              </a:rPr>
              <a:t></a:t>
            </a:r>
            <a:r>
              <a:rPr sz="3600" spc="10" dirty="0" err="1">
                <a:solidFill>
                  <a:srgbClr val="000000"/>
                </a:solidFill>
                <a:latin typeface="SimHei"/>
                <a:cs typeface="SimHei"/>
              </a:rPr>
              <a:t>一个数的</a:t>
            </a:r>
            <a:r>
              <a:rPr sz="3600" spc="10" dirty="0" err="1">
                <a:solidFill>
                  <a:srgbClr val="FF0000"/>
                </a:solidFill>
                <a:latin typeface="SimHei"/>
                <a:cs typeface="SimHei"/>
              </a:rPr>
              <a:t>小数点</a:t>
            </a:r>
            <a:r>
              <a:rPr sz="3600" spc="10" dirty="0" err="1">
                <a:solidFill>
                  <a:srgbClr val="000000"/>
                </a:solidFill>
                <a:latin typeface="SimHei"/>
                <a:cs typeface="SimHei"/>
              </a:rPr>
              <a:t>如何表示</a:t>
            </a:r>
            <a:r>
              <a:rPr sz="3600" dirty="0">
                <a:solidFill>
                  <a:srgbClr val="3232CC"/>
                </a:solidFill>
                <a:latin typeface="SimHei"/>
                <a:cs typeface="SimHei"/>
              </a:rPr>
              <a:t>？</a:t>
            </a:r>
          </a:p>
        </p:txBody>
      </p:sp>
      <p:sp>
        <p:nvSpPr>
          <p:cNvPr id="43" name="object 5">
            <a:extLst>
              <a:ext uri="{FF2B5EF4-FFF2-40B4-BE49-F238E27FC236}">
                <a16:creationId xmlns:a16="http://schemas.microsoft.com/office/drawing/2014/main" id="{0DAC9996-8316-41B3-B931-CE4095C49EED}"/>
              </a:ext>
            </a:extLst>
          </p:cNvPr>
          <p:cNvSpPr txBox="1"/>
          <p:nvPr/>
        </p:nvSpPr>
        <p:spPr>
          <a:xfrm>
            <a:off x="3315419" y="3070741"/>
            <a:ext cx="2697404" cy="43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3630"/>
              </a:lnSpc>
              <a:spcBef>
                <a:spcPct val="0"/>
              </a:spcBef>
              <a:spcAft>
                <a:spcPct val="0"/>
              </a:spcAft>
            </a:pPr>
            <a:r>
              <a:rPr sz="2737" dirty="0">
                <a:solidFill>
                  <a:srgbClr val="3232CC"/>
                </a:solidFill>
                <a:latin typeface="Wingdings"/>
                <a:cs typeface="Wingdings"/>
              </a:rPr>
              <a:t></a:t>
            </a:r>
            <a:r>
              <a:rPr sz="2737" spc="32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737" dirty="0" err="1">
                <a:solidFill>
                  <a:srgbClr val="000000"/>
                </a:solidFill>
                <a:latin typeface="SVMFSN+STZhongsong"/>
                <a:cs typeface="SVMFSN+STZhongsong"/>
              </a:rPr>
              <a:t>该数为整数</a:t>
            </a:r>
            <a:endParaRPr sz="2737" dirty="0">
              <a:solidFill>
                <a:srgbClr val="000000"/>
              </a:solidFill>
              <a:latin typeface="SVMFSN+STZhongsong"/>
              <a:cs typeface="SVMFSN+STZhongsong"/>
            </a:endParaRPr>
          </a:p>
        </p:txBody>
      </p:sp>
      <p:sp>
        <p:nvSpPr>
          <p:cNvPr id="44" name="object 6">
            <a:extLst>
              <a:ext uri="{FF2B5EF4-FFF2-40B4-BE49-F238E27FC236}">
                <a16:creationId xmlns:a16="http://schemas.microsoft.com/office/drawing/2014/main" id="{E0EDC968-D760-42A9-8A56-A08C32028E4E}"/>
              </a:ext>
            </a:extLst>
          </p:cNvPr>
          <p:cNvSpPr txBox="1"/>
          <p:nvPr/>
        </p:nvSpPr>
        <p:spPr>
          <a:xfrm>
            <a:off x="3315420" y="3654688"/>
            <a:ext cx="3044361" cy="43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3630"/>
              </a:lnSpc>
              <a:spcBef>
                <a:spcPct val="0"/>
              </a:spcBef>
              <a:spcAft>
                <a:spcPct val="0"/>
              </a:spcAft>
            </a:pPr>
            <a:r>
              <a:rPr sz="2737">
                <a:solidFill>
                  <a:srgbClr val="3232CC"/>
                </a:solidFill>
                <a:latin typeface="Wingdings"/>
                <a:cs typeface="Wingdings"/>
              </a:rPr>
              <a:t></a:t>
            </a:r>
            <a:r>
              <a:rPr sz="2737" spc="32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737">
                <a:solidFill>
                  <a:srgbClr val="000000"/>
                </a:solidFill>
                <a:latin typeface="SVMFSN+STZhongsong"/>
                <a:cs typeface="SVMFSN+STZhongsong"/>
              </a:rPr>
              <a:t>该数为纯小数</a:t>
            </a:r>
          </a:p>
        </p:txBody>
      </p:sp>
      <p:sp>
        <p:nvSpPr>
          <p:cNvPr id="45" name="object 7">
            <a:extLst>
              <a:ext uri="{FF2B5EF4-FFF2-40B4-BE49-F238E27FC236}">
                <a16:creationId xmlns:a16="http://schemas.microsoft.com/office/drawing/2014/main" id="{59E5584F-2AC2-433D-A1B6-312AEA6C4D12}"/>
              </a:ext>
            </a:extLst>
          </p:cNvPr>
          <p:cNvSpPr txBox="1"/>
          <p:nvPr/>
        </p:nvSpPr>
        <p:spPr>
          <a:xfrm>
            <a:off x="3315420" y="4238634"/>
            <a:ext cx="6100675" cy="43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3630"/>
              </a:lnSpc>
              <a:spcBef>
                <a:spcPct val="0"/>
              </a:spcBef>
              <a:spcAft>
                <a:spcPct val="0"/>
              </a:spcAft>
            </a:pPr>
            <a:r>
              <a:rPr sz="2737">
                <a:solidFill>
                  <a:srgbClr val="3232CC"/>
                </a:solidFill>
                <a:latin typeface="Wingdings"/>
                <a:cs typeface="Wingdings"/>
              </a:rPr>
              <a:t></a:t>
            </a:r>
            <a:r>
              <a:rPr sz="2737" spc="32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737">
                <a:solidFill>
                  <a:srgbClr val="000000"/>
                </a:solidFill>
                <a:latin typeface="SVMFSN+STZhongsong"/>
                <a:cs typeface="SVMFSN+STZhongsong"/>
              </a:rPr>
              <a:t>该数既有整数部分又有小数部分</a:t>
            </a:r>
          </a:p>
        </p:txBody>
      </p:sp>
      <p:sp>
        <p:nvSpPr>
          <p:cNvPr id="46" name="object 8">
            <a:extLst>
              <a:ext uri="{FF2B5EF4-FFF2-40B4-BE49-F238E27FC236}">
                <a16:creationId xmlns:a16="http://schemas.microsoft.com/office/drawing/2014/main" id="{AF51DD5C-2134-433F-9CD4-68273A3014D7}"/>
              </a:ext>
            </a:extLst>
          </p:cNvPr>
          <p:cNvSpPr txBox="1"/>
          <p:nvPr/>
        </p:nvSpPr>
        <p:spPr>
          <a:xfrm>
            <a:off x="2924266" y="4873955"/>
            <a:ext cx="757862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855"/>
              </a:lnSpc>
              <a:spcBef>
                <a:spcPct val="0"/>
              </a:spcBef>
              <a:spcAft>
                <a:spcPct val="0"/>
              </a:spcAft>
            </a:pPr>
            <a:r>
              <a:rPr sz="2737" dirty="0">
                <a:solidFill>
                  <a:srgbClr val="003266"/>
                </a:solidFill>
                <a:latin typeface="Wingdings"/>
                <a:cs typeface="Wingdings"/>
              </a:rPr>
              <a:t></a:t>
            </a:r>
            <a:r>
              <a:rPr sz="2737" spc="9" dirty="0" err="1">
                <a:solidFill>
                  <a:srgbClr val="000000"/>
                </a:solidFill>
                <a:latin typeface="SimHei"/>
                <a:cs typeface="SimHei"/>
              </a:rPr>
              <a:t>对于前两种情况，采用</a:t>
            </a:r>
            <a:r>
              <a:rPr sz="2737" spc="10" dirty="0" err="1">
                <a:solidFill>
                  <a:srgbClr val="FF0000"/>
                </a:solidFill>
                <a:latin typeface="SimHei"/>
                <a:cs typeface="SimHei"/>
              </a:rPr>
              <a:t>定点表示</a:t>
            </a:r>
            <a:r>
              <a:rPr sz="2737" spc="10" dirty="0" err="1">
                <a:solidFill>
                  <a:srgbClr val="000000"/>
                </a:solidFill>
                <a:latin typeface="SimHei"/>
                <a:cs typeface="SimHei"/>
              </a:rPr>
              <a:t>方法</a:t>
            </a:r>
            <a:r>
              <a:rPr sz="2737" spc="10" dirty="0">
                <a:solidFill>
                  <a:srgbClr val="000000"/>
                </a:solidFill>
                <a:latin typeface="SimHei"/>
                <a:cs typeface="SimHei"/>
              </a:rPr>
              <a:t>；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72E5DA6A-E57D-4CFA-81A3-D240861642D3}"/>
              </a:ext>
            </a:extLst>
          </p:cNvPr>
          <p:cNvSpPr txBox="1"/>
          <p:nvPr/>
        </p:nvSpPr>
        <p:spPr>
          <a:xfrm>
            <a:off x="3217631" y="5374382"/>
            <a:ext cx="5616430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74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737" spc="10" dirty="0">
                <a:solidFill>
                  <a:srgbClr val="000000"/>
                </a:solidFill>
                <a:latin typeface="SimHei"/>
                <a:cs typeface="SimHei"/>
              </a:rPr>
              <a:t>对</a:t>
            </a:r>
            <a:r>
              <a:rPr sz="2737" spc="10" dirty="0" err="1">
                <a:solidFill>
                  <a:srgbClr val="000000"/>
                </a:solidFill>
                <a:latin typeface="SimHei"/>
                <a:cs typeface="SimHei"/>
              </a:rPr>
              <a:t>于后一种，采用</a:t>
            </a:r>
            <a:r>
              <a:rPr sz="2737" spc="10" dirty="0" err="1">
                <a:solidFill>
                  <a:srgbClr val="FF0000"/>
                </a:solidFill>
                <a:latin typeface="SimHei"/>
                <a:cs typeface="SimHei"/>
              </a:rPr>
              <a:t>浮点表示</a:t>
            </a:r>
            <a:r>
              <a:rPr sz="2737" spc="9" dirty="0" err="1">
                <a:solidFill>
                  <a:srgbClr val="000000"/>
                </a:solidFill>
                <a:latin typeface="SimHei"/>
                <a:cs typeface="SimHei"/>
              </a:rPr>
              <a:t>方法</a:t>
            </a:r>
            <a:r>
              <a:rPr sz="2737" spc="9" dirty="0">
                <a:solidFill>
                  <a:srgbClr val="000000"/>
                </a:solidFill>
                <a:latin typeface="SimHei"/>
                <a:cs typeface="SimHei"/>
              </a:rPr>
              <a:t>。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D8C40A6-35BC-4894-B228-0CF8AAF66C98}"/>
              </a:ext>
            </a:extLst>
          </p:cNvPr>
          <p:cNvSpPr/>
          <p:nvPr/>
        </p:nvSpPr>
        <p:spPr>
          <a:xfrm>
            <a:off x="2640180" y="2260819"/>
            <a:ext cx="3038076" cy="464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855"/>
              </a:lnSpc>
              <a:spcBef>
                <a:spcPts val="1785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3266"/>
                </a:solidFill>
                <a:latin typeface="Wingdings"/>
                <a:ea typeface="黑体"/>
                <a:cs typeface="Wingdings"/>
              </a:rPr>
              <a:t></a:t>
            </a:r>
            <a:r>
              <a:rPr lang="zh-CN" altLang="en-US" sz="2800" b="1" spc="9" dirty="0">
                <a:solidFill>
                  <a:srgbClr val="000000"/>
                </a:solidFill>
                <a:latin typeface="SimHei"/>
                <a:ea typeface="黑体"/>
                <a:cs typeface="SimHei"/>
              </a:rPr>
              <a:t>分三种情况考虑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99B88D9D-96DD-4AA4-B79C-5C05557A3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443" y="926334"/>
            <a:ext cx="1107304" cy="135438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ACA5-2378-448C-ABF8-99A64671BE7F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09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定点表示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5" name="object 4">
            <a:extLst>
              <a:ext uri="{FF2B5EF4-FFF2-40B4-BE49-F238E27FC236}">
                <a16:creationId xmlns:a16="http://schemas.microsoft.com/office/drawing/2014/main" id="{82C62929-ED9E-4BFC-A256-BA922790E874}"/>
              </a:ext>
            </a:extLst>
          </p:cNvPr>
          <p:cNvSpPr txBox="1"/>
          <p:nvPr/>
        </p:nvSpPr>
        <p:spPr>
          <a:xfrm>
            <a:off x="2037570" y="840080"/>
            <a:ext cx="8079273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855"/>
              </a:lnSpc>
              <a:spcBef>
                <a:spcPct val="0"/>
              </a:spcBef>
              <a:spcAft>
                <a:spcPct val="0"/>
              </a:spcAft>
            </a:pPr>
            <a:r>
              <a:rPr sz="2737" dirty="0">
                <a:solidFill>
                  <a:srgbClr val="000000"/>
                </a:solidFill>
                <a:latin typeface="Wingdings"/>
                <a:cs typeface="Wingdings"/>
              </a:rPr>
              <a:t></a:t>
            </a:r>
            <a:r>
              <a:rPr sz="27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37" spc="10" dirty="0" err="1">
                <a:solidFill>
                  <a:srgbClr val="FF0000"/>
                </a:solidFill>
                <a:latin typeface="SimHei"/>
                <a:cs typeface="SimHei"/>
              </a:rPr>
              <a:t>定点表示</a:t>
            </a:r>
            <a:r>
              <a:rPr sz="2737" spc="10" dirty="0" err="1">
                <a:solidFill>
                  <a:srgbClr val="000000"/>
                </a:solidFill>
                <a:latin typeface="SimHei"/>
                <a:cs typeface="SimHei"/>
              </a:rPr>
              <a:t>就是将计算机中数的小数点位置固</a:t>
            </a:r>
            <a:endParaRPr sz="2737" spc="10" dirty="0">
              <a:solidFill>
                <a:srgbClr val="000000"/>
              </a:solidFill>
              <a:latin typeface="SimHei"/>
              <a:cs typeface="SimHei"/>
            </a:endParaRPr>
          </a:p>
          <a:p>
            <a:pPr marL="293005">
              <a:lnSpc>
                <a:spcPts val="2740"/>
              </a:lnSpc>
              <a:spcBef>
                <a:spcPts val="585"/>
              </a:spcBef>
              <a:spcAft>
                <a:spcPct val="0"/>
              </a:spcAft>
            </a:pPr>
            <a:r>
              <a:rPr sz="2737" spc="9" dirty="0" err="1">
                <a:solidFill>
                  <a:srgbClr val="000000"/>
                </a:solidFill>
                <a:latin typeface="SimHei"/>
                <a:cs typeface="SimHei"/>
              </a:rPr>
              <a:t>定不变的一种表示方法</a:t>
            </a:r>
            <a:endParaRPr sz="2737" spc="9" dirty="0">
              <a:solidFill>
                <a:srgbClr val="000000"/>
              </a:solidFill>
              <a:latin typeface="SimHei"/>
              <a:cs typeface="SimHei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1CA25827-8302-403F-86BF-68771A530659}"/>
              </a:ext>
            </a:extLst>
          </p:cNvPr>
          <p:cNvSpPr txBox="1"/>
          <p:nvPr/>
        </p:nvSpPr>
        <p:spPr>
          <a:xfrm>
            <a:off x="2602943" y="1817901"/>
            <a:ext cx="6798512" cy="387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3168"/>
              </a:lnSpc>
              <a:spcBef>
                <a:spcPct val="0"/>
              </a:spcBef>
              <a:spcAft>
                <a:spcPct val="0"/>
              </a:spcAft>
            </a:pPr>
            <a:r>
              <a:rPr sz="2480" dirty="0">
                <a:solidFill>
                  <a:srgbClr val="FF3300"/>
                </a:solidFill>
                <a:latin typeface="Wingdings"/>
                <a:cs typeface="Wingdings"/>
              </a:rPr>
              <a:t></a:t>
            </a:r>
            <a:r>
              <a:rPr sz="2480" spc="1312" dirty="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sz="2395" dirty="0" err="1">
                <a:solidFill>
                  <a:srgbClr val="000000"/>
                </a:solidFill>
                <a:latin typeface="AFJVJD+STZhongsong"/>
                <a:cs typeface="AFJVJD+STZhongsong"/>
              </a:rPr>
              <a:t>定点</a:t>
            </a:r>
            <a:r>
              <a:rPr sz="2395" dirty="0" err="1">
                <a:solidFill>
                  <a:srgbClr val="FF0000"/>
                </a:solidFill>
                <a:latin typeface="AFJVJD+STZhongsong"/>
                <a:cs typeface="AFJVJD+STZhongsong"/>
              </a:rPr>
              <a:t>整数</a:t>
            </a:r>
            <a:r>
              <a:rPr sz="2395" dirty="0" err="1">
                <a:solidFill>
                  <a:srgbClr val="000000"/>
                </a:solidFill>
                <a:latin typeface="AFJVJD+STZhongsong"/>
                <a:cs typeface="AFJVJD+STZhongsong"/>
              </a:rPr>
              <a:t>：小数点固定在数的最低位之后</a:t>
            </a:r>
            <a:endParaRPr sz="2395" dirty="0">
              <a:solidFill>
                <a:srgbClr val="000000"/>
              </a:solidFill>
              <a:latin typeface="AFJVJD+STZhongsong"/>
              <a:cs typeface="AFJVJD+STZhongsong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0D54D8D1-5025-4897-B68D-00725E344251}"/>
              </a:ext>
            </a:extLst>
          </p:cNvPr>
          <p:cNvSpPr txBox="1"/>
          <p:nvPr/>
        </p:nvSpPr>
        <p:spPr>
          <a:xfrm>
            <a:off x="2602943" y="2502986"/>
            <a:ext cx="8832312" cy="387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3168"/>
              </a:lnSpc>
              <a:spcBef>
                <a:spcPct val="0"/>
              </a:spcBef>
              <a:spcAft>
                <a:spcPct val="0"/>
              </a:spcAft>
            </a:pPr>
            <a:r>
              <a:rPr sz="2480" baseline="2" dirty="0">
                <a:solidFill>
                  <a:srgbClr val="FE3200"/>
                </a:solidFill>
                <a:latin typeface="Wingdings"/>
                <a:cs typeface="Wingdings"/>
              </a:rPr>
              <a:t></a:t>
            </a:r>
            <a:r>
              <a:rPr sz="2480" spc="1312" baseline="2" dirty="0">
                <a:solidFill>
                  <a:srgbClr val="FE3200"/>
                </a:solidFill>
                <a:latin typeface="Times New Roman"/>
                <a:cs typeface="Times New Roman"/>
              </a:rPr>
              <a:t> </a:t>
            </a:r>
            <a:r>
              <a:rPr sz="2395" dirty="0" err="1">
                <a:solidFill>
                  <a:srgbClr val="000000"/>
                </a:solidFill>
                <a:latin typeface="AFJVJD+STZhongsong"/>
                <a:cs typeface="AFJVJD+STZhongsong"/>
              </a:rPr>
              <a:t>定点</a:t>
            </a:r>
            <a:r>
              <a:rPr sz="2395" dirty="0" err="1">
                <a:solidFill>
                  <a:srgbClr val="FF0000"/>
                </a:solidFill>
                <a:latin typeface="AFJVJD+STZhongsong"/>
                <a:cs typeface="AFJVJD+STZhongsong"/>
              </a:rPr>
              <a:t>小数</a:t>
            </a:r>
            <a:r>
              <a:rPr sz="2395" dirty="0" err="1">
                <a:solidFill>
                  <a:srgbClr val="000000"/>
                </a:solidFill>
                <a:latin typeface="AFJVJD+STZhongsong"/>
                <a:cs typeface="AFJVJD+STZhongsong"/>
              </a:rPr>
              <a:t>：小数点固定在符号位之后，最高数值之前</a:t>
            </a:r>
            <a:endParaRPr sz="2395" dirty="0">
              <a:solidFill>
                <a:srgbClr val="000000"/>
              </a:solidFill>
              <a:latin typeface="AFJVJD+STZhongsong"/>
              <a:cs typeface="AFJVJD+STZhongsong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9D5E4F7-C9E1-4E4A-B7D4-EEC470AE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42" y="3338229"/>
            <a:ext cx="5880113" cy="327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7A61-E760-48A4-AEE4-18E57B3F42E9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25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浮点表示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35" name="object 4">
            <a:extLst>
              <a:ext uri="{FF2B5EF4-FFF2-40B4-BE49-F238E27FC236}">
                <a16:creationId xmlns:a16="http://schemas.microsoft.com/office/drawing/2014/main" id="{55E32489-AC7E-447A-A0ED-A33596EDB035}"/>
              </a:ext>
            </a:extLst>
          </p:cNvPr>
          <p:cNvSpPr txBox="1"/>
          <p:nvPr/>
        </p:nvSpPr>
        <p:spPr>
          <a:xfrm>
            <a:off x="1726254" y="937078"/>
            <a:ext cx="6284367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855"/>
              </a:lnSpc>
              <a:spcBef>
                <a:spcPct val="0"/>
              </a:spcBef>
              <a:spcAft>
                <a:spcPct val="0"/>
              </a:spcAft>
            </a:pPr>
            <a:r>
              <a:rPr sz="2737" dirty="0">
                <a:solidFill>
                  <a:srgbClr val="003366"/>
                </a:solidFill>
                <a:latin typeface="Wingdings"/>
                <a:cs typeface="Wingdings"/>
              </a:rPr>
              <a:t></a:t>
            </a:r>
            <a:r>
              <a:rPr sz="2737" spc="20" dirty="0" err="1">
                <a:solidFill>
                  <a:srgbClr val="000000"/>
                </a:solidFill>
                <a:latin typeface="SimHei"/>
                <a:cs typeface="SimHei"/>
              </a:rPr>
              <a:t>一个数</a:t>
            </a:r>
            <a:r>
              <a:rPr sz="2737" b="1" dirty="0" err="1">
                <a:solidFill>
                  <a:srgbClr val="000000"/>
                </a:solidFill>
                <a:latin typeface="Tahoma"/>
                <a:cs typeface="Tahoma"/>
              </a:rPr>
              <a:t>N</a:t>
            </a:r>
            <a:r>
              <a:rPr sz="2737" spc="15" dirty="0" err="1">
                <a:solidFill>
                  <a:srgbClr val="000000"/>
                </a:solidFill>
                <a:latin typeface="SimHei"/>
                <a:cs typeface="SimHei"/>
              </a:rPr>
              <a:t>的</a:t>
            </a:r>
            <a:r>
              <a:rPr sz="2737" spc="12" dirty="0" err="1">
                <a:solidFill>
                  <a:srgbClr val="3333CC"/>
                </a:solidFill>
                <a:latin typeface="SimHei"/>
                <a:cs typeface="SimHei"/>
              </a:rPr>
              <a:t>科学记数法</a:t>
            </a:r>
            <a:r>
              <a:rPr sz="2737" dirty="0" err="1">
                <a:solidFill>
                  <a:srgbClr val="000000"/>
                </a:solidFill>
                <a:latin typeface="SimHei"/>
                <a:cs typeface="SimHei"/>
              </a:rPr>
              <a:t>形式可写成</a:t>
            </a:r>
            <a:endParaRPr sz="2737" dirty="0">
              <a:solidFill>
                <a:srgbClr val="000000"/>
              </a:solidFill>
              <a:latin typeface="SimHei"/>
              <a:cs typeface="SimHei"/>
            </a:endParaRPr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6E4BA89A-93A3-43A9-B272-0F3B21C68195}"/>
              </a:ext>
            </a:extLst>
          </p:cNvPr>
          <p:cNvSpPr txBox="1"/>
          <p:nvPr/>
        </p:nvSpPr>
        <p:spPr>
          <a:xfrm>
            <a:off x="2277321" y="1596428"/>
            <a:ext cx="6881070" cy="795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728571">
              <a:lnSpc>
                <a:spcPts val="2855"/>
              </a:lnSpc>
              <a:spcBef>
                <a:spcPct val="0"/>
              </a:spcBef>
              <a:spcAft>
                <a:spcPct val="0"/>
              </a:spcAft>
            </a:pPr>
            <a:r>
              <a:rPr sz="2737" b="1" dirty="0">
                <a:solidFill>
                  <a:srgbClr val="000000"/>
                </a:solidFill>
                <a:latin typeface="Tahoma"/>
                <a:cs typeface="Tahoma"/>
              </a:rPr>
              <a:t>N = M </a:t>
            </a:r>
            <a:r>
              <a:rPr sz="2737" dirty="0">
                <a:solidFill>
                  <a:srgbClr val="000000"/>
                </a:solidFill>
                <a:latin typeface="SimHei"/>
                <a:cs typeface="SimHei"/>
              </a:rPr>
              <a:t>×</a:t>
            </a:r>
            <a:r>
              <a:rPr sz="2737" spc="12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737" b="1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2737" b="1" baseline="30004" dirty="0">
                <a:solidFill>
                  <a:srgbClr val="000000"/>
                </a:solidFill>
                <a:latin typeface="Tahoma"/>
                <a:cs typeface="Tahoma"/>
              </a:rPr>
              <a:t>E</a:t>
            </a:r>
          </a:p>
          <a:p>
            <a:pPr>
              <a:lnSpc>
                <a:spcPts val="3168"/>
              </a:lnSpc>
              <a:spcBef>
                <a:spcPts val="310"/>
              </a:spcBef>
              <a:spcAft>
                <a:spcPct val="0"/>
              </a:spcAft>
            </a:pPr>
            <a:r>
              <a:rPr sz="2395" dirty="0">
                <a:solidFill>
                  <a:srgbClr val="3232CC"/>
                </a:solidFill>
                <a:latin typeface="Wingdings"/>
                <a:cs typeface="Wingdings"/>
              </a:rPr>
              <a:t></a:t>
            </a:r>
            <a:r>
              <a:rPr sz="2395" spc="457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395" dirty="0" err="1">
                <a:solidFill>
                  <a:srgbClr val="000000"/>
                </a:solidFill>
                <a:latin typeface="OGUMUJ+STZhongsong"/>
                <a:cs typeface="OGUMUJ+STZhongsong"/>
              </a:rPr>
              <a:t>其中</a:t>
            </a:r>
            <a:r>
              <a:rPr sz="2395" b="1" dirty="0" err="1">
                <a:solidFill>
                  <a:srgbClr val="000000"/>
                </a:solidFill>
                <a:latin typeface="Tahoma"/>
                <a:cs typeface="Tahoma"/>
              </a:rPr>
              <a:t>M</a:t>
            </a:r>
            <a:r>
              <a:rPr sz="2395" dirty="0" err="1">
                <a:solidFill>
                  <a:srgbClr val="000000"/>
                </a:solidFill>
                <a:latin typeface="OGUMUJ+STZhongsong"/>
                <a:cs typeface="OGUMUJ+STZhongsong"/>
              </a:rPr>
              <a:t>代表</a:t>
            </a:r>
            <a:r>
              <a:rPr sz="2395" dirty="0" err="1">
                <a:solidFill>
                  <a:srgbClr val="FF0000"/>
                </a:solidFill>
                <a:latin typeface="OGUMUJ+STZhongsong"/>
                <a:cs typeface="OGUMUJ+STZhongsong"/>
              </a:rPr>
              <a:t>尾数</a:t>
            </a:r>
            <a:r>
              <a:rPr sz="2395" dirty="0" err="1">
                <a:solidFill>
                  <a:srgbClr val="000000"/>
                </a:solidFill>
                <a:latin typeface="OGUMUJ+STZhongsong"/>
                <a:cs typeface="OGUMUJ+STZhongsong"/>
              </a:rPr>
              <a:t>，</a:t>
            </a:r>
            <a:r>
              <a:rPr sz="2395" b="1" dirty="0" err="1">
                <a:solidFill>
                  <a:srgbClr val="000000"/>
                </a:solidFill>
                <a:latin typeface="Tahoma"/>
                <a:cs typeface="Tahoma"/>
              </a:rPr>
              <a:t>E</a:t>
            </a:r>
            <a:r>
              <a:rPr sz="2395" dirty="0" err="1">
                <a:solidFill>
                  <a:srgbClr val="000000"/>
                </a:solidFill>
                <a:latin typeface="OGUMUJ+STZhongsong"/>
                <a:cs typeface="OGUMUJ+STZhongsong"/>
              </a:rPr>
              <a:t>代表</a:t>
            </a:r>
            <a:r>
              <a:rPr sz="2395" dirty="0" err="1">
                <a:solidFill>
                  <a:srgbClr val="FF0000"/>
                </a:solidFill>
                <a:latin typeface="OGUMUJ+STZhongsong"/>
                <a:cs typeface="OGUMUJ+STZhongsong"/>
              </a:rPr>
              <a:t>阶码</a:t>
            </a:r>
            <a:r>
              <a:rPr sz="2395" dirty="0" err="1">
                <a:solidFill>
                  <a:srgbClr val="000000"/>
                </a:solidFill>
                <a:latin typeface="OGUMUJ+STZhongsong"/>
                <a:cs typeface="OGUMUJ+STZhongsong"/>
              </a:rPr>
              <a:t>，</a:t>
            </a:r>
            <a:r>
              <a:rPr sz="2395" b="1" dirty="0" err="1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2395" dirty="0" err="1">
                <a:solidFill>
                  <a:srgbClr val="000000"/>
                </a:solidFill>
                <a:latin typeface="OGUMUJ+STZhongsong"/>
                <a:cs typeface="OGUMUJ+STZhongsong"/>
              </a:rPr>
              <a:t>代表</a:t>
            </a:r>
            <a:r>
              <a:rPr sz="2395" dirty="0" err="1">
                <a:solidFill>
                  <a:srgbClr val="FF0000"/>
                </a:solidFill>
                <a:latin typeface="OGUMUJ+STZhongsong"/>
                <a:cs typeface="OGUMUJ+STZhongsong"/>
              </a:rPr>
              <a:t>基数</a:t>
            </a:r>
            <a:endParaRPr sz="2395" dirty="0">
              <a:solidFill>
                <a:srgbClr val="FF0000"/>
              </a:solidFill>
              <a:latin typeface="OGUMUJ+STZhongsong"/>
              <a:cs typeface="OGUMUJ+STZhongsong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2FAA058A-298E-44AC-A85C-8063CD341267}"/>
              </a:ext>
            </a:extLst>
          </p:cNvPr>
          <p:cNvSpPr txBox="1"/>
          <p:nvPr/>
        </p:nvSpPr>
        <p:spPr>
          <a:xfrm>
            <a:off x="1815031" y="2748053"/>
            <a:ext cx="7727094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855"/>
              </a:lnSpc>
              <a:spcBef>
                <a:spcPct val="0"/>
              </a:spcBef>
              <a:spcAft>
                <a:spcPct val="0"/>
              </a:spcAft>
            </a:pPr>
            <a:r>
              <a:rPr sz="2737" dirty="0">
                <a:solidFill>
                  <a:srgbClr val="003266"/>
                </a:solidFill>
                <a:latin typeface="Wingdings"/>
                <a:cs typeface="Wingdings"/>
              </a:rPr>
              <a:t></a:t>
            </a:r>
            <a:r>
              <a:rPr sz="2737" spc="13" dirty="0">
                <a:solidFill>
                  <a:srgbClr val="000000"/>
                </a:solidFill>
                <a:latin typeface="SimHei"/>
                <a:cs typeface="SimHei"/>
              </a:rPr>
              <a:t>当尾数、阶码采用二进制，基数</a:t>
            </a:r>
            <a:r>
              <a:rPr sz="2737" b="1" dirty="0">
                <a:solidFill>
                  <a:srgbClr val="000000"/>
                </a:solidFill>
                <a:latin typeface="Tahoma"/>
                <a:cs typeface="Tahoma"/>
              </a:rPr>
              <a:t>R</a:t>
            </a:r>
            <a:r>
              <a:rPr sz="2737" spc="15" dirty="0">
                <a:solidFill>
                  <a:srgbClr val="000000"/>
                </a:solidFill>
                <a:latin typeface="SimHei"/>
                <a:cs typeface="SimHei"/>
              </a:rPr>
              <a:t>＝</a:t>
            </a:r>
            <a:r>
              <a:rPr sz="2737" b="1" dirty="0">
                <a:solidFill>
                  <a:srgbClr val="000000"/>
                </a:solidFill>
                <a:latin typeface="Tahoma"/>
                <a:cs typeface="Tahoma"/>
              </a:rPr>
              <a:t>2</a:t>
            </a:r>
            <a:r>
              <a:rPr sz="2737" spc="15" dirty="0">
                <a:solidFill>
                  <a:srgbClr val="000000"/>
                </a:solidFill>
                <a:latin typeface="SimHei"/>
                <a:cs typeface="SimHei"/>
              </a:rPr>
              <a:t>时，</a:t>
            </a:r>
          </a:p>
        </p:txBody>
      </p:sp>
      <p:sp>
        <p:nvSpPr>
          <p:cNvPr id="38" name="object 7">
            <a:extLst>
              <a:ext uri="{FF2B5EF4-FFF2-40B4-BE49-F238E27FC236}">
                <a16:creationId xmlns:a16="http://schemas.microsoft.com/office/drawing/2014/main" id="{625E0FD5-131C-4B0C-B398-78FE6844C2E3}"/>
              </a:ext>
            </a:extLst>
          </p:cNvPr>
          <p:cNvSpPr txBox="1"/>
          <p:nvPr/>
        </p:nvSpPr>
        <p:spPr>
          <a:xfrm>
            <a:off x="2108397" y="3164959"/>
            <a:ext cx="5212225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740"/>
              </a:lnSpc>
              <a:spcBef>
                <a:spcPct val="0"/>
              </a:spcBef>
              <a:spcAft>
                <a:spcPct val="0"/>
              </a:spcAft>
            </a:pPr>
            <a:r>
              <a:rPr sz="2737" spc="9" dirty="0" err="1">
                <a:solidFill>
                  <a:srgbClr val="000000"/>
                </a:solidFill>
                <a:latin typeface="SimHei"/>
                <a:cs typeface="SimHei"/>
              </a:rPr>
              <a:t>就是计算机中的浮点数据表示</a:t>
            </a:r>
            <a:endParaRPr sz="2737" spc="9" dirty="0">
              <a:solidFill>
                <a:srgbClr val="000000"/>
              </a:solidFill>
              <a:latin typeface="SimHei"/>
              <a:cs typeface="SimHei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FFF812A-5A0E-48EC-BF33-50364238FCFC}"/>
              </a:ext>
            </a:extLst>
          </p:cNvPr>
          <p:cNvSpPr/>
          <p:nvPr/>
        </p:nvSpPr>
        <p:spPr>
          <a:xfrm>
            <a:off x="1863523" y="3679993"/>
            <a:ext cx="7534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规格化浮点数：尾数用纯小数，</a:t>
            </a:r>
            <a:r>
              <a:rPr lang="zh-CN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阶码</a:t>
            </a:r>
            <a:r>
              <a:rPr lang="zh-CN" altLang="en-US" sz="2400" b="1" kern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用二进制表示</a:t>
            </a:r>
            <a:endParaRPr lang="en-US" altLang="zh-CN" sz="2400" b="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/>
              <a:ea typeface="黑体"/>
            </a:endParaRPr>
          </a:p>
        </p:txBody>
      </p:sp>
      <p:pic>
        <p:nvPicPr>
          <p:cNvPr id="40" name="Picture 9">
            <a:extLst>
              <a:ext uri="{FF2B5EF4-FFF2-40B4-BE49-F238E27FC236}">
                <a16:creationId xmlns:a16="http://schemas.microsoft.com/office/drawing/2014/main" id="{6B6554D0-B8F5-4B55-97DD-2C82B4375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27" y="4655955"/>
            <a:ext cx="5965254" cy="155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3829D24-7A65-4B64-B888-669E549B5FEB}"/>
              </a:ext>
            </a:extLst>
          </p:cNvPr>
          <p:cNvCxnSpPr/>
          <p:nvPr/>
        </p:nvCxnSpPr>
        <p:spPr>
          <a:xfrm flipV="1">
            <a:off x="7899487" y="4190697"/>
            <a:ext cx="576064" cy="576064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42" name="TextBox 13">
            <a:extLst>
              <a:ext uri="{FF2B5EF4-FFF2-40B4-BE49-F238E27FC236}">
                <a16:creationId xmlns:a16="http://schemas.microsoft.com/office/drawing/2014/main" id="{A87677AF-A559-48DC-B888-EB496889BAE6}"/>
              </a:ext>
            </a:extLst>
          </p:cNvPr>
          <p:cNvSpPr txBox="1"/>
          <p:nvPr/>
        </p:nvSpPr>
        <p:spPr>
          <a:xfrm>
            <a:off x="8429647" y="4023216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尾数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D572BA2-356E-48EC-8D41-96EA2295AC0A}"/>
              </a:ext>
            </a:extLst>
          </p:cNvPr>
          <p:cNvCxnSpPr/>
          <p:nvPr/>
        </p:nvCxnSpPr>
        <p:spPr>
          <a:xfrm>
            <a:off x="5567387" y="5164876"/>
            <a:ext cx="374732" cy="872822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44" name="TextBox 18">
            <a:extLst>
              <a:ext uri="{FF2B5EF4-FFF2-40B4-BE49-F238E27FC236}">
                <a16:creationId xmlns:a16="http://schemas.microsoft.com/office/drawing/2014/main" id="{EB286E51-7BEA-40B5-88B3-E8C59E47A726}"/>
              </a:ext>
            </a:extLst>
          </p:cNvPr>
          <p:cNvSpPr txBox="1"/>
          <p:nvPr/>
        </p:nvSpPr>
        <p:spPr>
          <a:xfrm>
            <a:off x="5523223" y="609484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阶码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159CCE1-A3B3-4725-8C47-FA6A68755804}"/>
              </a:ext>
            </a:extLst>
          </p:cNvPr>
          <p:cNvCxnSpPr/>
          <p:nvPr/>
        </p:nvCxnSpPr>
        <p:spPr>
          <a:xfrm flipH="1">
            <a:off x="3506999" y="5158534"/>
            <a:ext cx="360040" cy="1048387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46" name="TextBox 21">
            <a:extLst>
              <a:ext uri="{FF2B5EF4-FFF2-40B4-BE49-F238E27FC236}">
                <a16:creationId xmlns:a16="http://schemas.microsoft.com/office/drawing/2014/main" id="{18B5093B-FAE7-4EEA-80A1-8FF0DEFB0CD2}"/>
              </a:ext>
            </a:extLst>
          </p:cNvPr>
          <p:cNvSpPr txBox="1"/>
          <p:nvPr/>
        </p:nvSpPr>
        <p:spPr>
          <a:xfrm>
            <a:off x="2982527" y="6206921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阶符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716A55D-F50F-474F-AC4D-6F29F707EDAD}"/>
              </a:ext>
            </a:extLst>
          </p:cNvPr>
          <p:cNvCxnSpPr/>
          <p:nvPr/>
        </p:nvCxnSpPr>
        <p:spPr>
          <a:xfrm flipH="1">
            <a:off x="2657293" y="4954056"/>
            <a:ext cx="360040" cy="1048387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48" name="TextBox 24">
            <a:extLst>
              <a:ext uri="{FF2B5EF4-FFF2-40B4-BE49-F238E27FC236}">
                <a16:creationId xmlns:a16="http://schemas.microsoft.com/office/drawing/2014/main" id="{D2B305E5-66D0-4931-8E39-A587CAF1B7FF}"/>
              </a:ext>
            </a:extLst>
          </p:cNvPr>
          <p:cNvSpPr txBox="1"/>
          <p:nvPr/>
        </p:nvSpPr>
        <p:spPr>
          <a:xfrm>
            <a:off x="2132821" y="6002443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尾符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E133CDA-932E-4CCA-9331-C398B5ACAD1B}"/>
              </a:ext>
            </a:extLst>
          </p:cNvPr>
          <p:cNvSpPr/>
          <p:nvPr/>
        </p:nvSpPr>
        <p:spPr>
          <a:xfrm>
            <a:off x="5132612" y="1434356"/>
            <a:ext cx="4955203" cy="46166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</p:spPr>
        <p:txBody>
          <a:bodyPr wrap="none">
            <a:sp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</a:rPr>
              <a:t>优点：表数范围大，运算速度快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C1B02-A718-4CA2-90D7-E5406F2D3C63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3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2" grpId="0"/>
      <p:bldP spid="44" grpId="0"/>
      <p:bldP spid="46" grpId="0"/>
      <p:bldP spid="48" grpId="0"/>
      <p:bldP spid="4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浮点表示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52" name="内容占位符 2"/>
          <p:cNvSpPr txBox="1">
            <a:spLocks/>
          </p:cNvSpPr>
          <p:nvPr/>
        </p:nvSpPr>
        <p:spPr>
          <a:xfrm>
            <a:off x="2357429" y="1099691"/>
            <a:ext cx="7013087" cy="377762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例：将二进制数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1001.101B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表示为浮点数，要求阶码和尾数均为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位二进制码。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首先将数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1001.101B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规格化为：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0.1001101×2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其中阶码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的二进制是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100B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该数的浮点数形式如下：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54" name="Text Box 47"/>
          <p:cNvSpPr txBox="1">
            <a:spLocks noChangeArrowheads="1"/>
          </p:cNvSpPr>
          <p:nvPr/>
        </p:nvSpPr>
        <p:spPr bwMode="auto">
          <a:xfrm>
            <a:off x="2781942" y="4246208"/>
            <a:ext cx="60486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FF0000"/>
                </a:solidFill>
                <a:latin typeface="Tahoma" pitchFamily="34" charset="0"/>
                <a:ea typeface="隶书" pitchFamily="49" charset="-122"/>
              </a:rPr>
              <a:t>0</a:t>
            </a:r>
            <a:r>
              <a:rPr kumimoji="1" lang="en-US" altLang="zh-CN" b="1" dirty="0">
                <a:solidFill>
                  <a:srgbClr val="800000"/>
                </a:solidFill>
                <a:latin typeface="Tahoma" pitchFamily="34" charset="0"/>
                <a:ea typeface="隶书" pitchFamily="49" charset="-122"/>
              </a:rPr>
              <a:t>   </a:t>
            </a:r>
            <a:r>
              <a:rPr kumimoji="1" lang="en-US" altLang="zh-CN" b="1" dirty="0">
                <a:solidFill>
                  <a:srgbClr val="FF0000"/>
                </a:solidFill>
                <a:latin typeface="Tahoma" pitchFamily="34" charset="0"/>
                <a:ea typeface="隶书" pitchFamily="49" charset="-122"/>
              </a:rPr>
              <a:t>0</a:t>
            </a:r>
            <a:r>
              <a:rPr kumimoji="1" lang="en-US" altLang="zh-CN" b="1" dirty="0">
                <a:solidFill>
                  <a:srgbClr val="800000"/>
                </a:solidFill>
                <a:latin typeface="Tahoma" pitchFamily="34" charset="0"/>
                <a:ea typeface="隶书" pitchFamily="49" charset="-122"/>
              </a:rPr>
              <a:t>  0  0  0  0  0  1  0   0  0  1  0  0  1  </a:t>
            </a:r>
            <a:r>
              <a:rPr kumimoji="1" lang="en-US" altLang="zh-CN" dirty="0">
                <a:solidFill>
                  <a:srgbClr val="800000"/>
                </a:solidFill>
                <a:latin typeface="Tahoma" pitchFamily="34" charset="0"/>
                <a:ea typeface="隶书" pitchFamily="49" charset="-122"/>
              </a:rPr>
              <a:t>1  </a:t>
            </a:r>
            <a:r>
              <a:rPr kumimoji="1" lang="en-US" altLang="zh-CN" b="1" dirty="0">
                <a:solidFill>
                  <a:srgbClr val="800000"/>
                </a:solidFill>
                <a:latin typeface="Tahoma" pitchFamily="34" charset="0"/>
                <a:ea typeface="隶书" pitchFamily="49" charset="-122"/>
              </a:rPr>
              <a:t>0  1  </a:t>
            </a:r>
            <a:r>
              <a:rPr kumimoji="1" lang="en-US" altLang="zh-CN" b="1" dirty="0">
                <a:solidFill>
                  <a:srgbClr val="000000"/>
                </a:solidFill>
                <a:latin typeface="Tahoma" pitchFamily="34" charset="0"/>
                <a:ea typeface="隶书" pitchFamily="49" charset="-122"/>
              </a:rPr>
              <a:t> 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2705349" y="5277710"/>
            <a:ext cx="436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数</a:t>
            </a:r>
            <a:endParaRPr lang="en-US" altLang="zh-CN" sz="2400" dirty="0">
              <a:solidFill>
                <a:prstClr val="black"/>
              </a:solidFill>
              <a:latin typeface="黑体"/>
              <a:ea typeface="黑体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符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2945182" y="4606248"/>
            <a:ext cx="0" cy="64641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57" name="左大括号 56"/>
          <p:cNvSpPr/>
          <p:nvPr/>
        </p:nvSpPr>
        <p:spPr>
          <a:xfrm rot="16200000">
            <a:off x="4557524" y="3732961"/>
            <a:ext cx="504056" cy="2327027"/>
          </a:xfrm>
          <a:prstGeom prst="leftBrace">
            <a:avLst>
              <a:gd name="adj1" fmla="val 0"/>
              <a:gd name="adj2" fmla="val 52122"/>
            </a:avLst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66118" y="5220511"/>
            <a:ext cx="96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阶码</a:t>
            </a:r>
          </a:p>
        </p:txBody>
      </p:sp>
      <p:sp>
        <p:nvSpPr>
          <p:cNvPr id="59" name="左大括号 58"/>
          <p:cNvSpPr/>
          <p:nvPr/>
        </p:nvSpPr>
        <p:spPr>
          <a:xfrm rot="16200000">
            <a:off x="7055032" y="3727825"/>
            <a:ext cx="504056" cy="2327027"/>
          </a:xfrm>
          <a:prstGeom prst="leftBrace">
            <a:avLst>
              <a:gd name="adj1" fmla="val 0"/>
              <a:gd name="adj2" fmla="val 52122"/>
            </a:avLst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886398" y="5215375"/>
            <a:ext cx="96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尾数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086164" y="5277710"/>
            <a:ext cx="436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阶</a:t>
            </a:r>
            <a:endParaRPr lang="en-US" altLang="zh-CN" sz="2400" dirty="0">
              <a:solidFill>
                <a:prstClr val="black"/>
              </a:solidFill>
              <a:latin typeface="黑体"/>
              <a:ea typeface="黑体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符</a:t>
            </a:r>
          </a:p>
        </p:txBody>
      </p:sp>
      <p:cxnSp>
        <p:nvCxnSpPr>
          <p:cNvPr id="62" name="直接连接符 61"/>
          <p:cNvCxnSpPr/>
          <p:nvPr/>
        </p:nvCxnSpPr>
        <p:spPr>
          <a:xfrm>
            <a:off x="3325997" y="4606248"/>
            <a:ext cx="0" cy="64641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1B59-0FF7-4A13-BC7D-FF93128E758D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173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7" grpId="0" animBg="1"/>
      <p:bldP spid="58" grpId="0"/>
      <p:bldP spid="59" grpId="0" animBg="1"/>
      <p:bldP spid="60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浮点表示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2007030" y="1075455"/>
            <a:ext cx="8229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①浮点数的表示是不精确的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例如，假如表示浮点数的尾数数位是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1.1010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1101101001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会近似表示为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1.1010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②浮点数的表示格式是不唯一的。是一种约定。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>
              <a:buClr>
                <a:srgbClr val="0F6FC6"/>
              </a:buClr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同样是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位数，可以用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位表示尾数，也可以用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位</a:t>
            </a:r>
            <a:r>
              <a:rPr lang="zh-CN" altLang="en-US" dirty="0">
                <a:solidFill>
                  <a:sysClr val="windowText" lastClr="000000"/>
                </a:solidFill>
              </a:rPr>
              <a:t>表示尾数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，通信双方约定即可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③目前计算机中一直使用的浮点表示格式是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IEEE754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标准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 bwMode="auto">
          <a:xfrm>
            <a:off x="2007030" y="4199655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02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两种格式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①实数用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位表示，符号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位，指数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位，尾数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endParaRPr lang="zh-CN" altLang="en-US" sz="2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2"/>
          <p:cNvSpPr txBox="1">
            <a:spLocks/>
          </p:cNvSpPr>
          <p:nvPr/>
        </p:nvSpPr>
        <p:spPr bwMode="auto">
          <a:xfrm>
            <a:off x="2007030" y="511405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02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</a:pPr>
            <a:r>
              <a:rPr lang="zh-CN" altLang="en-US" sz="2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②实数用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位表示，符号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位，指数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位，尾数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</a:t>
            </a:r>
            <a:r>
              <a:rPr lang="zh-CN" altLang="en-US" sz="2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20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607525" y="4580655"/>
            <a:ext cx="1905000" cy="457200"/>
          </a:xfrm>
          <a:prstGeom prst="roundRect">
            <a:avLst/>
          </a:prstGeom>
          <a:solidFill>
            <a:srgbClr val="FF00FF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0F6FC6">
                <a:shade val="9000"/>
                <a:satMod val="105000"/>
                <a:alpha val="4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单精度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float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8586500" y="5114055"/>
            <a:ext cx="1981200" cy="457200"/>
          </a:xfrm>
          <a:prstGeom prst="roundRect">
            <a:avLst/>
          </a:prstGeom>
          <a:solidFill>
            <a:srgbClr val="FF00FF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57150" dist="38100" dir="5400000" algn="ctr" rotWithShape="0">
              <a:srgbClr val="0F6FC6">
                <a:shade val="9000"/>
                <a:satMod val="105000"/>
                <a:alpha val="4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双精度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double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 bwMode="auto">
          <a:xfrm>
            <a:off x="2007030" y="5495055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02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</a:pPr>
            <a:r>
              <a:rPr lang="zh-CN" altLang="en-US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单精度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，表示的数的范围小，精度低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fontAlgn="base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</a:pPr>
            <a:r>
              <a:rPr lang="zh-CN" altLang="en-US" sz="2000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双精度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，表示的数的范围大，精度高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D074-0193-499D-B770-D479B65AD63F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79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 bldLvl="2"/>
      <p:bldP spid="30" grpId="0" animBg="1"/>
      <p:bldP spid="31" grpId="0" animBg="1"/>
      <p:bldP spid="32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浮点表示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641" y="1227115"/>
            <a:ext cx="7949717" cy="4268411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FD395-0D57-468D-A325-670A48584673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58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二进制的运算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5" name="Text Box 3">
            <a:extLst>
              <a:ext uri="{FF2B5EF4-FFF2-40B4-BE49-F238E27FC236}">
                <a16:creationId xmlns:a16="http://schemas.microsoft.com/office/drawing/2014/main" id="{8890C72D-BD56-47D9-B7C9-4A94E994A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966" y="3104734"/>
            <a:ext cx="23729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solidFill>
                  <a:prstClr val="black"/>
                </a:solidFill>
                <a:latin typeface="黑体"/>
                <a:ea typeface="黑体"/>
              </a:rPr>
              <a:t>二进制的运算</a:t>
            </a: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8B7371AB-7FBC-4B8A-84F9-95C97B9A8A12}"/>
              </a:ext>
            </a:extLst>
          </p:cNvPr>
          <p:cNvSpPr>
            <a:spLocks/>
          </p:cNvSpPr>
          <p:nvPr/>
        </p:nvSpPr>
        <p:spPr bwMode="auto">
          <a:xfrm>
            <a:off x="4888453" y="2224864"/>
            <a:ext cx="756047" cy="2268140"/>
          </a:xfrm>
          <a:prstGeom prst="leftBrace">
            <a:avLst>
              <a:gd name="adj1" fmla="val 25000"/>
              <a:gd name="adj2" fmla="val 50472"/>
            </a:avLst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/>
              <a:ea typeface="黑体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16E88DE7-96AD-416E-8E92-E704A87B8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499" y="1901013"/>
            <a:ext cx="2376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 dirty="0">
                <a:solidFill>
                  <a:prstClr val="black"/>
                </a:solidFill>
                <a:latin typeface="黑体"/>
                <a:ea typeface="黑体"/>
              </a:rPr>
              <a:t>算术运算</a:t>
            </a: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1F89F618-B7D3-4CB7-88E2-FD47137CA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499" y="4222732"/>
            <a:ext cx="2214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0">
                <a:solidFill>
                  <a:prstClr val="black"/>
                </a:solidFill>
                <a:latin typeface="黑体"/>
                <a:ea typeface="黑体"/>
              </a:rPr>
              <a:t>逻辑运算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D4C2CE47-BF73-4058-89E0-E1420D5A2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088" y="1962568"/>
            <a:ext cx="23764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solidFill>
                  <a:prstClr val="black"/>
                </a:solidFill>
                <a:latin typeface="黑体"/>
                <a:ea typeface="黑体"/>
              </a:rPr>
              <a:t>+,-,*,/</a:t>
            </a:r>
            <a:endParaRPr lang="zh-CN" altLang="en-US" b="0" dirty="0">
              <a:solidFill>
                <a:prstClr val="black"/>
              </a:solidFill>
              <a:latin typeface="黑体"/>
              <a:ea typeface="黑体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13C2-6141-4F14-B398-E07695DD5B81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45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二进制的运算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059498" y="1490455"/>
            <a:ext cx="6374787" cy="45680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2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加法运算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/>
              <a:ea typeface="黑体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25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法则：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0+0=0  0+1=1  1+0=1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1+1=0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（有进位）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2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减法运算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/>
              <a:ea typeface="黑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25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法则：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0-0=0  1-0=1  1-1=0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0-1=1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（有借位）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2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乘法运算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/>
              <a:ea typeface="黑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25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  法则：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0×0=0  0×1=0  1×0=0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×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1=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2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除法运算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25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  法则：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/>
                <a:ea typeface="黑体"/>
                <a:cs typeface="+mn-cs"/>
              </a:rPr>
              <a:t>0÷1=0  1÷1=1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67EF9-6A25-4401-9D23-3DA42FDDAAE9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728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二进制的运算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1786087" y="1129948"/>
            <a:ext cx="7772400" cy="434022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例：1011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B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×100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   1011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×   100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   0000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  0000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 1011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 101100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解得：1011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B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×100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B=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101100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B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889399" y="2826985"/>
            <a:ext cx="1500188" cy="158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3" name="直接连接符 72"/>
          <p:cNvCxnSpPr/>
          <p:nvPr/>
        </p:nvCxnSpPr>
        <p:spPr>
          <a:xfrm>
            <a:off x="2889399" y="4470048"/>
            <a:ext cx="1500188" cy="1587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4" name="内容占位符 2">
            <a:extLst>
              <a:ext uri="{FF2B5EF4-FFF2-40B4-BE49-F238E27FC236}">
                <a16:creationId xmlns:a16="http://schemas.microsoft.com/office/drawing/2014/main" id="{0857EA23-9372-437D-8BE3-D721DC2260B7}"/>
              </a:ext>
            </a:extLst>
          </p:cNvPr>
          <p:cNvSpPr txBox="1">
            <a:spLocks/>
          </p:cNvSpPr>
          <p:nvPr/>
        </p:nvSpPr>
        <p:spPr>
          <a:xfrm>
            <a:off x="5549065" y="1169861"/>
            <a:ext cx="4857750" cy="41148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例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. 100111B÷110B=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              1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      110  100111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            110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            0111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             110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             0011 0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               11 0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                  0</a:t>
            </a:r>
            <a:endParaRPr lang="zh-CN" altLang="en-US" dirty="0">
              <a:solidFill>
                <a:prstClr val="black"/>
              </a:solidFill>
              <a:latin typeface="黑体"/>
              <a:ea typeface="黑体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B85473E2-9D6D-4AAD-BCED-6F3C0BCF5051}"/>
              </a:ext>
            </a:extLst>
          </p:cNvPr>
          <p:cNvCxnSpPr/>
          <p:nvPr/>
        </p:nvCxnSpPr>
        <p:spPr>
          <a:xfrm>
            <a:off x="7477878" y="2260006"/>
            <a:ext cx="1714500" cy="1588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5CD421DD-29C3-43B9-AE34-46F9418DB3E0}"/>
              </a:ext>
            </a:extLst>
          </p:cNvPr>
          <p:cNvCxnSpPr/>
          <p:nvPr/>
        </p:nvCxnSpPr>
        <p:spPr>
          <a:xfrm>
            <a:off x="7406440" y="3384423"/>
            <a:ext cx="1714500" cy="1588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1758D185-9CAF-4C85-BD39-DEC4BB754A6C}"/>
              </a:ext>
            </a:extLst>
          </p:cNvPr>
          <p:cNvCxnSpPr/>
          <p:nvPr/>
        </p:nvCxnSpPr>
        <p:spPr>
          <a:xfrm>
            <a:off x="7335003" y="4598861"/>
            <a:ext cx="1714500" cy="1587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E675CCD4-6F83-419F-A681-2094794943D8}"/>
              </a:ext>
            </a:extLst>
          </p:cNvPr>
          <p:cNvCxnSpPr/>
          <p:nvPr/>
        </p:nvCxnSpPr>
        <p:spPr>
          <a:xfrm>
            <a:off x="7335003" y="5527548"/>
            <a:ext cx="1714500" cy="1588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79" name="TextBox 17">
            <a:extLst>
              <a:ext uri="{FF2B5EF4-FFF2-40B4-BE49-F238E27FC236}">
                <a16:creationId xmlns:a16="http://schemas.microsoft.com/office/drawing/2014/main" id="{2E347590-E606-46FA-A1EE-3D5DD3977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8065" y="1146048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110.1B</a:t>
            </a:r>
            <a:endParaRPr lang="zh-CN" altLang="en-US" sz="2800" dirty="0">
              <a:solidFill>
                <a:srgbClr val="33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5B13375-3A78-4928-969B-D97D4AD3530D}"/>
              </a:ext>
            </a:extLst>
          </p:cNvPr>
          <p:cNvCxnSpPr/>
          <p:nvPr/>
        </p:nvCxnSpPr>
        <p:spPr>
          <a:xfrm rot="5400000">
            <a:off x="7227494" y="2376041"/>
            <a:ext cx="357188" cy="142875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07423E4E-38C6-4B09-9FDB-D7C710030317}"/>
              </a:ext>
            </a:extLst>
          </p:cNvPr>
          <p:cNvSpPr/>
          <p:nvPr/>
        </p:nvSpPr>
        <p:spPr>
          <a:xfrm>
            <a:off x="8253119" y="1673182"/>
            <a:ext cx="12153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333399"/>
                </a:solidFill>
                <a:latin typeface="宋体" panose="02010600030101010101" pitchFamily="2" charset="-122"/>
                <a:ea typeface="黑体"/>
              </a:rPr>
              <a:t>10.1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  <a:ea typeface="黑体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8242-C989-4A40-8AF6-073B0992CDB5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755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  <p:bldP spid="7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补充：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449930" y="869686"/>
            <a:ext cx="7793037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二进制数的乘法运算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682127" y="2093821"/>
            <a:ext cx="7405688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乘法运算可以转换为加法和移位运算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3333CC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00001011 × 0100=00101100B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每乘以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，相当于将被乘数向左移动一位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BC17-6DBA-45A6-9FF9-1EB7551FB404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001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信息与二进制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24CB-EB87-4BC1-8B7E-9530EAF5F488}" type="datetime1">
              <a:rPr lang="zh-CN" altLang="en-US" smtClean="0"/>
              <a:t>2021/9/30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1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补充：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449930" y="869686"/>
            <a:ext cx="7793037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二进制数的</a:t>
            </a:r>
            <a:r>
              <a:rPr lang="zh-CN" altLang="en-US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法运算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106327" y="1795344"/>
            <a:ext cx="7560840" cy="479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除法运算可以转换为右移和减法运算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在计算机中，减法运算可以转换为加法运算。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3333CC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00001011 ÷ 0100=00000010B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5000"/>
              </a:spcAft>
              <a:buClr>
                <a:srgbClr val="FFCF01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余数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=11B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2500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每除以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，相当于将被除数向右移动一位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D49E-1C43-4C95-8ACE-7F390C2B6035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24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213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数据与数制的区别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2125696" y="1339642"/>
            <a:ext cx="7920880" cy="4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泛指可以存储在计算机内的数字、数值、声音、文字、图片等所有信息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可计算的定量的数据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数值型数据的表示问题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正负数：例如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-8,0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小数：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2.14,0.00001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44D-1CD3-4955-89D4-97F413FF3287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59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机器数的表示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669895" y="1097984"/>
            <a:ext cx="7069192" cy="487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机器数：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（含符号）数在机器中的编码表示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真值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机器数所对应的真实数值，一般用十进制数形式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5000"/>
              </a:spcBef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构成：</a:t>
            </a:r>
          </a:p>
          <a:p>
            <a:pPr lvl="1">
              <a:spcBef>
                <a:spcPct val="15000"/>
              </a:spcBef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符号位 + 真值</a:t>
            </a:r>
          </a:p>
          <a:p>
            <a:pPr marL="457200" lvl="1" indent="0">
              <a:spcBef>
                <a:spcPct val="15000"/>
              </a:spcBef>
              <a:buClr>
                <a:srgbClr val="FF0000"/>
              </a:buClr>
              <a:buNone/>
            </a:pPr>
            <a:endParaRPr lang="en-US" altLang="zh-CN" kern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spcBef>
                <a:spcPct val="15000"/>
              </a:spcBef>
              <a:buClr>
                <a:srgbClr val="FF0000"/>
              </a:buClr>
              <a:buNone/>
            </a:pPr>
            <a:r>
              <a:rPr lang="zh-CN" altLang="en-US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0”         </a:t>
            </a:r>
            <a:r>
              <a:rPr lang="zh-CN" altLang="en-US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表示正</a:t>
            </a:r>
          </a:p>
          <a:p>
            <a:pPr marL="457200" lvl="1" indent="0">
              <a:spcBef>
                <a:spcPct val="15000"/>
              </a:spcBef>
              <a:buClr>
                <a:srgbClr val="FF0000"/>
              </a:buClr>
              <a:buNone/>
            </a:pPr>
            <a:r>
              <a:rPr lang="zh-CN" altLang="en-US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1”         </a:t>
            </a:r>
            <a:r>
              <a:rPr lang="zh-CN" altLang="en-US" kern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表示负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None/>
              <a:tabLst/>
              <a:defRPr/>
            </a:pP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793-E688-44C7-BB1E-905693CF5273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169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机器数的表示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2699958" y="851536"/>
            <a:ext cx="7793037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0030101010101" pitchFamily="2" charset="-122"/>
                <a:ea typeface="黑体" panose="02010600030101010101" pitchFamily="2" charset="-122"/>
                <a:cs typeface="+mj-cs"/>
              </a:rPr>
              <a:t>[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例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0030101010101" pitchFamily="2" charset="-122"/>
                <a:ea typeface="黑体" panose="02010600030101010101" pitchFamily="2" charset="-122"/>
                <a:cs typeface="+mj-cs"/>
              </a:rPr>
              <a:t>]</a:t>
            </a:r>
            <a:endParaRPr kumimoji="0" lang="zh-CN" altLang="en-US" sz="6000" b="1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0030101010101" pitchFamily="2" charset="-122"/>
              <a:ea typeface="黑体" panose="02010600030101010101" pitchFamily="2" charset="-122"/>
              <a:cs typeface="+mj-cs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716131" y="2075671"/>
            <a:ext cx="7772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  <a:ea typeface="黑体" pitchFamily="49" charset="-122"/>
                <a:cs typeface="+mn-cs"/>
              </a:rPr>
              <a:t>+52 = +0110100 = </a:t>
            </a:r>
            <a:r>
              <a:rPr kumimoji="0" lang="zh-CN" altLang="en-US" sz="2600" b="1" i="0" u="sng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  <a:ea typeface="黑体" pitchFamily="49" charset="-122"/>
                <a:cs typeface="+mn-cs"/>
              </a:rPr>
              <a:t>0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  <a:ea typeface="黑体" pitchFamily="49" charset="-122"/>
                <a:cs typeface="+mn-cs"/>
              </a:rPr>
              <a:t>  </a:t>
            </a:r>
            <a:r>
              <a:rPr kumimoji="0" lang="zh-CN" altLang="en-US" sz="2600" b="1" i="0" u="sng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  <a:ea typeface="黑体" pitchFamily="49" charset="-122"/>
                <a:cs typeface="+mn-cs"/>
              </a:rPr>
              <a:t>011010</a:t>
            </a:r>
            <a:r>
              <a:rPr kumimoji="0" lang="en-US" altLang="zh-CN" sz="2600" b="1" i="0" u="sng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  <a:ea typeface="黑体" pitchFamily="49" charset="-122"/>
                <a:cs typeface="+mn-cs"/>
              </a:rPr>
              <a:t>0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/>
              <a:ea typeface="黑体" pitchFamily="49" charset="-122"/>
              <a:cs typeface="+mn-cs"/>
            </a:endParaRPr>
          </a:p>
        </p:txBody>
      </p:sp>
      <p:sp>
        <p:nvSpPr>
          <p:cNvPr id="26" name="Line 5"/>
          <p:cNvSpPr>
            <a:spLocks noChangeShapeType="1"/>
          </p:cNvSpPr>
          <p:nvPr/>
        </p:nvSpPr>
        <p:spPr bwMode="auto">
          <a:xfrm flipV="1">
            <a:off x="6474543" y="2610178"/>
            <a:ext cx="134938" cy="6492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 flipV="1">
            <a:off x="6532729" y="5025368"/>
            <a:ext cx="144462" cy="503239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 flipV="1">
            <a:off x="7743496" y="2620183"/>
            <a:ext cx="131762" cy="6889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 flipH="1" flipV="1">
            <a:off x="7675731" y="5025369"/>
            <a:ext cx="142875" cy="5381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148179" y="4550706"/>
            <a:ext cx="645636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-</a:t>
            </a:r>
            <a:r>
              <a:rPr lang="zh-CN" altLang="en-US" sz="2800" b="1" dirty="0">
                <a:solidFill>
                  <a:srgbClr val="000000"/>
                </a:solidFill>
                <a:latin typeface="Tahoma"/>
                <a:ea typeface="宋体" pitchFamily="2" charset="-122"/>
              </a:rPr>
              <a:t>52 = -0110100 = </a:t>
            </a:r>
            <a:r>
              <a:rPr lang="zh-CN" altLang="en-US" sz="2800" b="1" u="sng" dirty="0">
                <a:solidFill>
                  <a:srgbClr val="000000"/>
                </a:solidFill>
                <a:latin typeface="Tahoma"/>
                <a:ea typeface="宋体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ahoma"/>
                <a:ea typeface="宋体" pitchFamily="2" charset="-122"/>
              </a:rPr>
              <a:t>   </a:t>
            </a:r>
            <a:r>
              <a:rPr lang="zh-CN" altLang="en-US" sz="2800" b="1" u="sng" dirty="0">
                <a:solidFill>
                  <a:srgbClr val="000000"/>
                </a:solidFill>
                <a:latin typeface="Tahoma"/>
                <a:ea typeface="宋体" pitchFamily="2" charset="-122"/>
              </a:rPr>
              <a:t>0110100</a:t>
            </a:r>
          </a:p>
        </p:txBody>
      </p:sp>
      <p:sp>
        <p:nvSpPr>
          <p:cNvPr id="32" name="TextBox 9"/>
          <p:cNvSpPr txBox="1">
            <a:spLocks noChangeArrowheads="1"/>
          </p:cNvSpPr>
          <p:nvPr/>
        </p:nvSpPr>
        <p:spPr bwMode="auto">
          <a:xfrm>
            <a:off x="6017883" y="3237721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符号位</a:t>
            </a:r>
          </a:p>
        </p:txBody>
      </p:sp>
      <p:sp>
        <p:nvSpPr>
          <p:cNvPr id="33" name="TextBox 11"/>
          <p:cNvSpPr txBox="1">
            <a:spLocks noChangeArrowheads="1"/>
          </p:cNvSpPr>
          <p:nvPr/>
        </p:nvSpPr>
        <p:spPr bwMode="auto">
          <a:xfrm>
            <a:off x="7446635" y="3309158"/>
            <a:ext cx="1000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真值</a:t>
            </a:r>
          </a:p>
        </p:txBody>
      </p: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5961229" y="5596870"/>
            <a:ext cx="1143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符号位</a:t>
            </a:r>
          </a:p>
        </p:txBody>
      </p:sp>
      <p:sp>
        <p:nvSpPr>
          <p:cNvPr id="35" name="TextBox 13"/>
          <p:cNvSpPr txBox="1">
            <a:spLocks noChangeArrowheads="1"/>
          </p:cNvSpPr>
          <p:nvPr/>
        </p:nvSpPr>
        <p:spPr bwMode="auto">
          <a:xfrm>
            <a:off x="7461418" y="5525431"/>
            <a:ext cx="1000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真值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4FD4-E011-4CAD-B852-E8C10ABE8E73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41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623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无符号数和带符号数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759" y="1368107"/>
            <a:ext cx="5038725" cy="2933700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2873535" y="3342275"/>
            <a:ext cx="3193131" cy="1919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无符号数的作用：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15000"/>
              </a:spcBef>
              <a:spcAft>
                <a:spcPts val="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表述地址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469-E41B-4D67-9F7C-0972FFBA8518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3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3.6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原码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59990" y="864306"/>
            <a:ext cx="6696025" cy="3205139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机器数的表示方法：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原码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反码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补码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EFAB28CF-66EA-4848-AD76-DA6125BB0AFF}"/>
              </a:ext>
            </a:extLst>
          </p:cNvPr>
          <p:cNvSpPr txBox="1">
            <a:spLocks noChangeArrowheads="1"/>
          </p:cNvSpPr>
          <p:nvPr/>
        </p:nvSpPr>
        <p:spPr>
          <a:xfrm>
            <a:off x="1858288" y="2575491"/>
            <a:ext cx="6683765" cy="128089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Times New Roman"/>
                <a:ea typeface="黑体"/>
              </a:rPr>
              <a:t>原码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7B565F0-23D3-4AA9-A206-1230B018B595}"/>
              </a:ext>
            </a:extLst>
          </p:cNvPr>
          <p:cNvSpPr txBox="1">
            <a:spLocks noChangeArrowheads="1"/>
          </p:cNvSpPr>
          <p:nvPr/>
        </p:nvSpPr>
        <p:spPr>
          <a:xfrm>
            <a:off x="1991601" y="3085743"/>
            <a:ext cx="8054975" cy="3576314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最高位为符号位，其余为真值部分。</a:t>
            </a:r>
            <a:endParaRPr lang="en-US" altLang="zh-CN" sz="2400" dirty="0">
              <a:solidFill>
                <a:prstClr val="black"/>
              </a:solidFill>
              <a:latin typeface="黑体"/>
              <a:ea typeface="黑体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“0”表示正</a:t>
            </a:r>
            <a:endParaRPr lang="en-US" altLang="zh-CN" dirty="0">
              <a:solidFill>
                <a:prstClr val="black"/>
              </a:solidFill>
              <a:latin typeface="黑体"/>
              <a:ea typeface="黑体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“1”表示负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优点：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真值和其原码表示之间的对应关系简单，容易理解；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黑体"/>
                <a:ea typeface="黑体"/>
              </a:rPr>
              <a:t>缺点：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计算机中用原码进行加减运算比较困难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0的表示不唯一。</a:t>
            </a: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68B1C4F7-7B42-4597-96ED-623434FA7C1B}"/>
              </a:ext>
            </a:extLst>
          </p:cNvPr>
          <p:cNvSpPr txBox="1"/>
          <p:nvPr/>
        </p:nvSpPr>
        <p:spPr>
          <a:xfrm>
            <a:off x="4645585" y="1367709"/>
            <a:ext cx="6791672" cy="12158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</a:rPr>
              <a:t>42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= </a:t>
            </a:r>
            <a:r>
              <a:rPr kumimoji="0" sz="2800" b="1" i="0" u="none" strike="noStrike" kern="1200" cap="none" spc="-28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lang="en-US" sz="2800" b="1" spc="-28" dirty="0">
                <a:solidFill>
                  <a:srgbClr val="000000"/>
                </a:solidFill>
              </a:rPr>
              <a:t>0101010</a:t>
            </a:r>
            <a:r>
              <a:rPr kumimoji="0" lang="en-US" sz="2800" b="1" i="0" u="none" strike="noStrike" kern="1200" cap="none" spc="-28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B</a:t>
            </a:r>
            <a:r>
              <a:rPr kumimoji="0" sz="2800" b="1" i="0" u="none" strike="noStrike" kern="1200" cap="none" spc="82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[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42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]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原</a:t>
            </a:r>
            <a:r>
              <a:rPr kumimoji="0" sz="2800" b="1" i="0" u="none" strike="noStrike" kern="1200" cap="none" spc="265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= </a:t>
            </a:r>
            <a:r>
              <a:rPr kumimoji="0" sz="2800" b="1" i="0" u="none" strike="noStrike" kern="1200" cap="none" spc="-28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en-US" altLang="zh-CN" sz="2800" b="1" i="0" u="none" strike="noStrike" kern="1200" cap="none" spc="-28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0101010</a:t>
            </a:r>
          </a:p>
          <a:p>
            <a:pPr marL="0" marR="0" lvl="0" indent="0" algn="l" defTabSz="914400" rtl="0" eaLnBrk="0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-42= </a:t>
            </a:r>
            <a:r>
              <a:rPr kumimoji="0" lang="en-US" altLang="zh-CN" sz="2800" b="1" i="0" u="none" strike="noStrike" kern="1200" cap="none" spc="-28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-</a:t>
            </a:r>
            <a:r>
              <a:rPr lang="en-US" altLang="zh-CN" sz="2800" b="1" spc="-28" dirty="0">
                <a:solidFill>
                  <a:srgbClr val="000000"/>
                </a:solidFill>
              </a:rPr>
              <a:t>0101010</a:t>
            </a:r>
            <a:r>
              <a:rPr kumimoji="0" lang="en-US" altLang="zh-CN" sz="2800" b="1" i="0" u="none" strike="noStrike" kern="1200" cap="none" spc="-28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B</a:t>
            </a:r>
            <a:r>
              <a:rPr kumimoji="0" lang="en-US" altLang="zh-CN" sz="2800" b="1" i="0" u="none" strike="noStrike" kern="1200" cap="none" spc="159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[-42]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原</a:t>
            </a:r>
            <a:r>
              <a:rPr kumimoji="0" lang="en-US" altLang="zh-CN" sz="2800" b="1" i="0" u="none" strike="noStrike" kern="1200" cap="none" spc="2382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= </a:t>
            </a:r>
            <a:r>
              <a:rPr kumimoji="0" lang="en-US" altLang="zh-CN" sz="2800" b="1" i="0" u="none" strike="noStrike" kern="1200" cap="none" spc="-7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lang="en-US" altLang="zh-CN" sz="2800" b="1" spc="-75" dirty="0">
                <a:solidFill>
                  <a:srgbClr val="000000"/>
                </a:solidFill>
              </a:rPr>
              <a:t>0101010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EB0E-9FA6-410F-80E7-BD6D35DD2D8D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354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uiExpand="1" build="p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3.7 0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的原码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876807" y="1761542"/>
            <a:ext cx="4817251" cy="35814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8位数0的原码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+0=0 0000000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黑体"/>
                <a:cs typeface="+mn-cs"/>
              </a:rPr>
              <a:t>- 0=1 0000000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即：数0的原码不唯一。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ADBF-2D6D-494A-8B7A-5DE1F19CDA83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255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3.8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反码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2064552" y="1075455"/>
            <a:ext cx="7982024" cy="1989799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对一个机器数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X&gt;=0 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X&lt;0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 对应原码的符号位不变，数值部分按位求反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61330D1-5E6C-4830-88B7-9A316AC0B0D7}"/>
              </a:ext>
            </a:extLst>
          </p:cNvPr>
          <p:cNvSpPr txBox="1">
            <a:spLocks noChangeArrowheads="1"/>
          </p:cNvSpPr>
          <p:nvPr/>
        </p:nvSpPr>
        <p:spPr>
          <a:xfrm>
            <a:off x="2238188" y="4171155"/>
            <a:ext cx="5071551" cy="6558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zh-CN" altLang="en-US" dirty="0">
                <a:solidFill>
                  <a:prstClr val="black"/>
                </a:solidFill>
                <a:latin typeface="Times New Roman"/>
                <a:ea typeface="黑体"/>
              </a:rPr>
              <a:t>例</a:t>
            </a:r>
            <a:r>
              <a:rPr lang="zh-CN" altLang="en-US" dirty="0">
                <a:solidFill>
                  <a:prstClr val="blac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C9E922C-1ED8-4EBA-BB5A-C6DA65F98D7C}"/>
              </a:ext>
            </a:extLst>
          </p:cNvPr>
          <p:cNvSpPr txBox="1">
            <a:spLocks noChangeArrowheads="1"/>
          </p:cNvSpPr>
          <p:nvPr/>
        </p:nvSpPr>
        <p:spPr>
          <a:xfrm>
            <a:off x="3478540" y="4326459"/>
            <a:ext cx="5666314" cy="163865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X= -52 = -0110100B</a:t>
            </a: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[X]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原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=</a:t>
            </a:r>
            <a:r>
              <a:rPr lang="zh-CN" altLang="en-US" u="sng" dirty="0">
                <a:solidFill>
                  <a:prstClr val="black"/>
                </a:solidFill>
                <a:latin typeface="黑体"/>
                <a:ea typeface="黑体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 0110100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B</a:t>
            </a:r>
            <a:endParaRPr lang="zh-CN" altLang="en-US" dirty="0">
              <a:solidFill>
                <a:prstClr val="black"/>
              </a:solidFill>
              <a:latin typeface="黑体"/>
              <a:ea typeface="黑体"/>
            </a:endParaRPr>
          </a:p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[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X]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反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=</a:t>
            </a:r>
            <a:r>
              <a:rPr lang="zh-CN" altLang="en-US" u="sng" dirty="0">
                <a:solidFill>
                  <a:prstClr val="black"/>
                </a:solidFill>
                <a:latin typeface="黑体"/>
                <a:ea typeface="黑体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 1001011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B</a:t>
            </a:r>
            <a:endParaRPr lang="zh-CN" altLang="en-US" dirty="0">
              <a:solidFill>
                <a:prstClr val="black"/>
              </a:solidFill>
              <a:latin typeface="黑体"/>
              <a:ea typeface="黑体"/>
            </a:endParaRPr>
          </a:p>
          <a:p>
            <a:endParaRPr lang="zh-CN" altLang="en-US" dirty="0">
              <a:solidFill>
                <a:prstClr val="black"/>
              </a:solidFill>
              <a:latin typeface="黑体"/>
              <a:ea typeface="黑体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EB63-8B8B-40C2-A946-45E2616CA0CA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50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/>
      <p:bldP spid="16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3.8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反码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30" name="object 4">
            <a:extLst>
              <a:ext uri="{FF2B5EF4-FFF2-40B4-BE49-F238E27FC236}">
                <a16:creationId xmlns:a16="http://schemas.microsoft.com/office/drawing/2014/main" id="{14068179-7911-4F61-8AC6-527B6C57483D}"/>
              </a:ext>
            </a:extLst>
          </p:cNvPr>
          <p:cNvSpPr txBox="1"/>
          <p:nvPr/>
        </p:nvSpPr>
        <p:spPr>
          <a:xfrm>
            <a:off x="2210338" y="979833"/>
            <a:ext cx="4988748" cy="359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491"/>
              </a:lnSpc>
              <a:spcBef>
                <a:spcPct val="0"/>
              </a:spcBef>
              <a:spcAft>
                <a:spcPct val="0"/>
              </a:spcAft>
            </a:pPr>
            <a:r>
              <a:rPr sz="3600" b="1" dirty="0">
                <a:solidFill>
                  <a:srgbClr val="000000"/>
                </a:solidFill>
                <a:latin typeface="CTVLFT+TimesNewRoman,Bold"/>
                <a:cs typeface="CTVLFT+TimesNewRoman,Bold"/>
              </a:rPr>
              <a:t>A= +11</a:t>
            </a:r>
            <a:r>
              <a:rPr sz="3600" spc="17" dirty="0">
                <a:solidFill>
                  <a:srgbClr val="000000"/>
                </a:solidFill>
                <a:latin typeface="SimHei"/>
                <a:cs typeface="SimHei"/>
              </a:rPr>
              <a:t>；</a:t>
            </a:r>
            <a:r>
              <a:rPr sz="3600" b="1" dirty="0">
                <a:solidFill>
                  <a:srgbClr val="000000"/>
                </a:solidFill>
                <a:latin typeface="CTVLFT+TimesNewRoman,Bold"/>
                <a:cs typeface="CTVLFT+TimesNewRoman,Bold"/>
              </a:rPr>
              <a:t>B= -14</a:t>
            </a:r>
            <a:r>
              <a:rPr sz="3600" spc="17" dirty="0">
                <a:solidFill>
                  <a:srgbClr val="000000"/>
                </a:solidFill>
                <a:latin typeface="SimHei"/>
                <a:cs typeface="SimHei"/>
              </a:rPr>
              <a:t>；求</a:t>
            </a:r>
            <a:r>
              <a:rPr sz="3600" b="1" dirty="0">
                <a:solidFill>
                  <a:srgbClr val="000000"/>
                </a:solidFill>
                <a:latin typeface="CTVLFT+TimesNewRoman,Bold"/>
                <a:cs typeface="CTVLFT+TimesNewRoman,Bold"/>
              </a:rPr>
              <a:t>A+B</a:t>
            </a: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24D50F3A-D0D1-4306-8269-F122DE316FEF}"/>
              </a:ext>
            </a:extLst>
          </p:cNvPr>
          <p:cNvSpPr txBox="1"/>
          <p:nvPr/>
        </p:nvSpPr>
        <p:spPr>
          <a:xfrm>
            <a:off x="7766794" y="1033758"/>
            <a:ext cx="1879026" cy="3058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052"/>
              </a:lnSpc>
              <a:spcBef>
                <a:spcPct val="0"/>
              </a:spcBef>
              <a:spcAft>
                <a:spcPct val="0"/>
              </a:spcAft>
            </a:pPr>
            <a:r>
              <a:rPr sz="3600" spc="9">
                <a:solidFill>
                  <a:srgbClr val="000000"/>
                </a:solidFill>
                <a:latin typeface="SimHei"/>
                <a:cs typeface="SimHei"/>
              </a:rPr>
              <a:t>反码运算</a:t>
            </a: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F5047EA6-5A8D-4C2E-97CB-E03B562B0742}"/>
              </a:ext>
            </a:extLst>
          </p:cNvPr>
          <p:cNvSpPr txBox="1"/>
          <p:nvPr/>
        </p:nvSpPr>
        <p:spPr>
          <a:xfrm>
            <a:off x="2208997" y="1798850"/>
            <a:ext cx="2995306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491"/>
              </a:lnSpc>
              <a:spcBef>
                <a:spcPct val="0"/>
              </a:spcBef>
              <a:spcAft>
                <a:spcPct val="0"/>
              </a:spcAft>
            </a:pPr>
            <a:r>
              <a:rPr sz="2395" dirty="0">
                <a:solidFill>
                  <a:srgbClr val="CC3200"/>
                </a:solidFill>
                <a:latin typeface="SimHei"/>
                <a:cs typeface="SimHei"/>
              </a:rPr>
              <a:t>①</a:t>
            </a:r>
            <a:r>
              <a:rPr sz="2395" spc="620" dirty="0">
                <a:solidFill>
                  <a:srgbClr val="CC32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A=</a:t>
            </a:r>
            <a:r>
              <a:rPr sz="2800" b="1" dirty="0">
                <a:solidFill>
                  <a:srgbClr val="3333CC"/>
                </a:solidFill>
                <a:latin typeface="IVNOKW+CourierNew,Bold"/>
                <a:cs typeface="IVNOKW+CourierNew,Bold"/>
              </a:rPr>
              <a:t>0</a:t>
            </a:r>
            <a:r>
              <a:rPr lang="en-US" altLang="zh-CN" sz="2800" b="1" dirty="0">
                <a:solidFill>
                  <a:srgbClr val="3333CC"/>
                </a:solidFill>
                <a:latin typeface="IVNOKW+CourierNew,Bold"/>
                <a:cs typeface="IVNOKW+CourierNew,Bold"/>
              </a:rPr>
              <a:t>000</a:t>
            </a:r>
            <a:r>
              <a:rPr sz="2800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1011</a:t>
            </a:r>
            <a:endParaRPr sz="2800" dirty="0">
              <a:solidFill>
                <a:srgbClr val="CC3200"/>
              </a:solidFill>
              <a:latin typeface="SimHei"/>
              <a:cs typeface="SimHei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29A6BC6B-2D97-4F24-992B-6F56290F4AC3}"/>
              </a:ext>
            </a:extLst>
          </p:cNvPr>
          <p:cNvSpPr txBox="1"/>
          <p:nvPr/>
        </p:nvSpPr>
        <p:spPr>
          <a:xfrm>
            <a:off x="2682702" y="2126607"/>
            <a:ext cx="2003661" cy="335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491"/>
              </a:lnSpc>
              <a:spcBef>
                <a:spcPct val="0"/>
              </a:spcBef>
              <a:spcAft>
                <a:spcPct val="0"/>
              </a:spcAft>
            </a:pPr>
            <a:r>
              <a:rPr sz="2800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B=</a:t>
            </a:r>
            <a:r>
              <a:rPr sz="2800" b="1" spc="-9" dirty="0">
                <a:solidFill>
                  <a:srgbClr val="3232CC"/>
                </a:solidFill>
                <a:latin typeface="IVNOKW+CourierNew,Bold"/>
                <a:cs typeface="IVNOKW+CourierNew,Bold"/>
              </a:rPr>
              <a:t>1</a:t>
            </a:r>
            <a:r>
              <a:rPr lang="en-US" altLang="zh-CN" sz="2800" b="1" spc="-9" dirty="0">
                <a:solidFill>
                  <a:srgbClr val="3232CC"/>
                </a:solidFill>
                <a:latin typeface="IVNOKW+CourierNew,Bold"/>
                <a:cs typeface="IVNOKW+CourierNew,Bold"/>
              </a:rPr>
              <a:t>000</a:t>
            </a:r>
            <a:r>
              <a:rPr sz="2800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1110</a:t>
            </a:r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8F380892-CC20-4526-BB8D-E58782F38A63}"/>
              </a:ext>
            </a:extLst>
          </p:cNvPr>
          <p:cNvSpPr txBox="1"/>
          <p:nvPr/>
        </p:nvSpPr>
        <p:spPr>
          <a:xfrm>
            <a:off x="4725713" y="1785979"/>
            <a:ext cx="5202997" cy="746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sz="2395" dirty="0">
                <a:solidFill>
                  <a:srgbClr val="CC3300"/>
                </a:solidFill>
                <a:latin typeface="SimHei"/>
                <a:cs typeface="SimHei"/>
              </a:rPr>
              <a:t>②</a:t>
            </a:r>
            <a:r>
              <a:rPr sz="2395" spc="617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lang="en-US" sz="2395" spc="617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22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[A]</a:t>
            </a:r>
            <a:r>
              <a:rPr lang="zh-CN" altLang="en-US" sz="2000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反</a:t>
            </a:r>
            <a:r>
              <a:rPr sz="2822" b="1" spc="-338" dirty="0">
                <a:solidFill>
                  <a:srgbClr val="000000"/>
                </a:solidFill>
                <a:latin typeface="IVNOKW+CourierNew,Bold"/>
                <a:cs typeface="IVNOKW+CourierNew,Bold"/>
              </a:rPr>
              <a:t> </a:t>
            </a:r>
            <a:r>
              <a:rPr sz="2822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=</a:t>
            </a:r>
            <a:r>
              <a:rPr lang="en-US" altLang="zh-CN" sz="2822" b="1" dirty="0">
                <a:solidFill>
                  <a:srgbClr val="3232CC"/>
                </a:solidFill>
                <a:latin typeface="IVNOKW+CourierNew,Bold"/>
                <a:cs typeface="IVNOKW+CourierNew,Bold"/>
              </a:rPr>
              <a:t>0000</a:t>
            </a:r>
            <a:r>
              <a:rPr lang="en-US" altLang="zh-CN" sz="2822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1</a:t>
            </a:r>
            <a:r>
              <a:rPr sz="2822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011</a:t>
            </a:r>
            <a:endParaRPr lang="en-US" altLang="zh-CN" sz="2822" b="1" dirty="0">
              <a:solidFill>
                <a:srgbClr val="000000"/>
              </a:solidFill>
              <a:latin typeface="IVNOKW+CourierNew,Bold"/>
              <a:cs typeface="IVNOKW+CourierNew,Bold"/>
            </a:endParaRPr>
          </a:p>
          <a:p>
            <a:pPr>
              <a:lnSpc>
                <a:spcPts val="294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22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        [B]</a:t>
            </a:r>
            <a:r>
              <a:rPr lang="zh-CN" altLang="en-US" sz="2000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反</a:t>
            </a:r>
            <a:r>
              <a:rPr lang="zh-CN" altLang="en-US" sz="2822" b="1" spc="-338" dirty="0">
                <a:solidFill>
                  <a:srgbClr val="000000"/>
                </a:solidFill>
                <a:latin typeface="IVNOKW+CourierNew,Bold"/>
                <a:cs typeface="IVNOKW+CourierNew,Bold"/>
              </a:rPr>
              <a:t> </a:t>
            </a:r>
            <a:r>
              <a:rPr lang="en-US" altLang="zh-CN" sz="2822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=</a:t>
            </a:r>
            <a:r>
              <a:rPr lang="en-US" altLang="zh-CN" sz="2822" b="1" dirty="0">
                <a:solidFill>
                  <a:srgbClr val="3232CC"/>
                </a:solidFill>
                <a:latin typeface="IVNOKW+CourierNew,Bold"/>
                <a:cs typeface="IVNOKW+CourierNew,Bold"/>
              </a:rPr>
              <a:t>1111</a:t>
            </a:r>
            <a:r>
              <a:rPr lang="en-US" altLang="zh-CN" sz="2822" b="1" dirty="0">
                <a:solidFill>
                  <a:srgbClr val="000000"/>
                </a:solidFill>
                <a:latin typeface="IVNOKW+CourierNew,Bold"/>
                <a:cs typeface="IVNOKW+CourierNew,Bold"/>
              </a:rPr>
              <a:t>0001</a:t>
            </a:r>
            <a:endParaRPr sz="2822" b="1" dirty="0">
              <a:solidFill>
                <a:srgbClr val="000000"/>
              </a:solidFill>
              <a:latin typeface="IVNOKW+CourierNew,Bold"/>
              <a:cs typeface="IVNOKW+CourierNew,Bold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CA1B54E-3C60-4788-AF0E-7A4BD9AB603A}"/>
              </a:ext>
            </a:extLst>
          </p:cNvPr>
          <p:cNvSpPr/>
          <p:nvPr/>
        </p:nvSpPr>
        <p:spPr>
          <a:xfrm>
            <a:off x="2057076" y="2758316"/>
            <a:ext cx="4150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C3200"/>
                </a:solidFill>
                <a:latin typeface="SimHei"/>
                <a:ea typeface="黑体"/>
                <a:cs typeface="SimHei"/>
              </a:rPr>
              <a:t>③</a:t>
            </a:r>
            <a:r>
              <a:rPr lang="en-US" altLang="zh-CN" sz="2800" dirty="0">
                <a:solidFill>
                  <a:srgbClr val="CC3200"/>
                </a:solidFill>
                <a:latin typeface="SimHei"/>
                <a:ea typeface="黑体"/>
                <a:cs typeface="SimHei"/>
              </a:rPr>
              <a:t>[A+B]</a:t>
            </a:r>
            <a:r>
              <a:rPr lang="zh-CN" altLang="en-US" sz="2800" dirty="0">
                <a:solidFill>
                  <a:srgbClr val="CC3200"/>
                </a:solidFill>
                <a:latin typeface="SimHei"/>
                <a:ea typeface="黑体"/>
                <a:cs typeface="SimHei"/>
              </a:rPr>
              <a:t>反</a:t>
            </a:r>
            <a:r>
              <a:rPr lang="en-US" altLang="zh-CN" sz="2800" dirty="0">
                <a:solidFill>
                  <a:srgbClr val="CC3200"/>
                </a:solidFill>
                <a:latin typeface="SimHei"/>
                <a:ea typeface="黑体"/>
                <a:cs typeface="SimHei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  <a:latin typeface="IVNOKW+CourierNew,Bold"/>
                <a:ea typeface="黑体"/>
                <a:cs typeface="IVNOKW+CourierNew,Bold"/>
              </a:rPr>
              <a:t> [A]</a:t>
            </a:r>
            <a:r>
              <a:rPr lang="zh-CN" altLang="en-US" sz="2800" b="1" dirty="0">
                <a:solidFill>
                  <a:srgbClr val="000000"/>
                </a:solidFill>
                <a:latin typeface="IVNOKW+CourierNew,Bold"/>
                <a:ea typeface="黑体"/>
                <a:cs typeface="IVNOKW+CourierNew,Bold"/>
              </a:rPr>
              <a:t>反</a:t>
            </a:r>
            <a:r>
              <a:rPr lang="en-US" altLang="zh-CN" sz="2800" b="1" dirty="0">
                <a:solidFill>
                  <a:srgbClr val="000000"/>
                </a:solidFill>
                <a:latin typeface="IVNOKW+CourierNew,Bold"/>
                <a:ea typeface="黑体"/>
                <a:cs typeface="IVNOKW+CourierNew,Bold"/>
              </a:rPr>
              <a:t>+ [B]</a:t>
            </a:r>
            <a:r>
              <a:rPr lang="zh-CN" altLang="en-US" sz="2800" b="1" dirty="0">
                <a:solidFill>
                  <a:srgbClr val="000000"/>
                </a:solidFill>
                <a:latin typeface="IVNOKW+CourierNew,Bold"/>
                <a:ea typeface="黑体"/>
                <a:cs typeface="IVNOKW+CourierNew,Bold"/>
              </a:rPr>
              <a:t>反</a:t>
            </a:r>
            <a:r>
              <a:rPr lang="en-US" altLang="zh-CN" sz="2800" b="1" dirty="0">
                <a:solidFill>
                  <a:srgbClr val="000000"/>
                </a:solidFill>
                <a:latin typeface="IVNOKW+CourierNew,Bold"/>
                <a:ea typeface="黑体"/>
                <a:cs typeface="IVNOKW+CourierNew,Bold"/>
              </a:rPr>
              <a:t>=</a:t>
            </a:r>
            <a:r>
              <a:rPr lang="zh-CN" altLang="en-US" sz="2800" b="1" spc="-338" dirty="0">
                <a:solidFill>
                  <a:srgbClr val="000000"/>
                </a:solidFill>
                <a:latin typeface="IVNOKW+CourierNew,Bold"/>
                <a:ea typeface="黑体"/>
                <a:cs typeface="IVNOKW+CourierNew,Bold"/>
              </a:rPr>
              <a:t> </a:t>
            </a:r>
            <a:endParaRPr lang="zh-CN" altLang="en-US" sz="2800" dirty="0">
              <a:solidFill>
                <a:prstClr val="black"/>
              </a:solidFill>
              <a:latin typeface="黑体"/>
              <a:ea typeface="黑体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92C542A-6031-425A-BB29-E89831BDA481}"/>
              </a:ext>
            </a:extLst>
          </p:cNvPr>
          <p:cNvSpPr/>
          <p:nvPr/>
        </p:nvSpPr>
        <p:spPr>
          <a:xfrm>
            <a:off x="6212462" y="2746308"/>
            <a:ext cx="1893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232CC"/>
                </a:solidFill>
                <a:latin typeface="IVNOKW+CourierNew,Bold"/>
                <a:ea typeface="黑体"/>
                <a:cs typeface="IVNOKW+CourierNew,Bold"/>
              </a:rPr>
              <a:t>1111</a:t>
            </a:r>
            <a:r>
              <a:rPr lang="en-US" altLang="zh-CN" sz="2800" b="1" dirty="0">
                <a:solidFill>
                  <a:srgbClr val="000000"/>
                </a:solidFill>
                <a:latin typeface="IVNOKW+CourierNew,Bold"/>
                <a:ea typeface="黑体"/>
                <a:cs typeface="IVNOKW+CourierNew,Bold"/>
              </a:rPr>
              <a:t>1100</a:t>
            </a:r>
            <a:endParaRPr lang="zh-CN" altLang="en-US" sz="2800" dirty="0">
              <a:solidFill>
                <a:prstClr val="black"/>
              </a:solidFill>
              <a:latin typeface="黑体"/>
              <a:ea typeface="黑体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AC18A60-80D9-4C05-BA6C-DA96D466196D}"/>
              </a:ext>
            </a:extLst>
          </p:cNvPr>
          <p:cNvSpPr/>
          <p:nvPr/>
        </p:nvSpPr>
        <p:spPr>
          <a:xfrm>
            <a:off x="8355189" y="2696761"/>
            <a:ext cx="14077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3232CC"/>
                </a:solidFill>
                <a:latin typeface="IVNOKW+CourierNew,Bold"/>
                <a:ea typeface="黑体"/>
                <a:cs typeface="IVNOKW+CourierNew,Bold"/>
              </a:rPr>
              <a:t>A+B=-3</a:t>
            </a:r>
            <a:endParaRPr lang="zh-CN" altLang="en-US" sz="3200" dirty="0">
              <a:solidFill>
                <a:prstClr val="black"/>
              </a:solidFill>
              <a:latin typeface="黑体"/>
              <a:ea typeface="黑体"/>
            </a:endParaRPr>
          </a:p>
        </p:txBody>
      </p:sp>
      <p:sp>
        <p:nvSpPr>
          <p:cNvPr id="39" name="object 20">
            <a:extLst>
              <a:ext uri="{FF2B5EF4-FFF2-40B4-BE49-F238E27FC236}">
                <a16:creationId xmlns:a16="http://schemas.microsoft.com/office/drawing/2014/main" id="{E6376EC1-FC06-495D-89F6-05496BFD7574}"/>
              </a:ext>
            </a:extLst>
          </p:cNvPr>
          <p:cNvSpPr txBox="1"/>
          <p:nvPr/>
        </p:nvSpPr>
        <p:spPr>
          <a:xfrm>
            <a:off x="2210338" y="3695610"/>
            <a:ext cx="7358040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39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566" b="1" dirty="0">
                <a:solidFill>
                  <a:srgbClr val="FF0000"/>
                </a:solidFill>
                <a:latin typeface="Wingdings"/>
                <a:cs typeface="Wingdings"/>
              </a:rPr>
              <a:t> </a:t>
            </a:r>
            <a:r>
              <a:rPr lang="zh-CN" altLang="en-US" sz="2181" b="1" spc="678" baseline="33" dirty="0">
                <a:solidFill>
                  <a:srgbClr val="FF0000"/>
                </a:solidFill>
                <a:latin typeface="Times New Roman"/>
                <a:cs typeface="Times New Roman"/>
              </a:rPr>
              <a:t>优点：</a:t>
            </a:r>
            <a:r>
              <a:rPr sz="2395" b="1" spc="9" dirty="0" err="1">
                <a:solidFill>
                  <a:srgbClr val="000000"/>
                </a:solidFill>
                <a:latin typeface="SimHei"/>
                <a:cs typeface="SimHei"/>
              </a:rPr>
              <a:t>反码运算简单，</a:t>
            </a:r>
            <a:r>
              <a:rPr sz="2395" b="1" spc="9" dirty="0" err="1">
                <a:solidFill>
                  <a:srgbClr val="FF0000"/>
                </a:solidFill>
                <a:latin typeface="SimHei"/>
                <a:cs typeface="SimHei"/>
              </a:rPr>
              <a:t>符号位直接参加运算</a:t>
            </a:r>
            <a:r>
              <a:rPr sz="2395" b="1" spc="9" dirty="0">
                <a:solidFill>
                  <a:srgbClr val="FF0000"/>
                </a:solidFill>
                <a:latin typeface="SimHei"/>
                <a:cs typeface="SimHei"/>
              </a:rPr>
              <a:t>，</a:t>
            </a:r>
          </a:p>
          <a:p>
            <a:pPr marL="293269">
              <a:lnSpc>
                <a:spcPts val="239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2395" b="1" spc="9" dirty="0">
                <a:solidFill>
                  <a:srgbClr val="000000"/>
                </a:solidFill>
                <a:latin typeface="SimHei"/>
                <a:cs typeface="SimHei"/>
              </a:rPr>
              <a:t>         </a:t>
            </a:r>
            <a:r>
              <a:rPr sz="2395" b="1" spc="9" dirty="0" err="1">
                <a:solidFill>
                  <a:srgbClr val="000000"/>
                </a:solidFill>
                <a:latin typeface="SimHei"/>
                <a:cs typeface="SimHei"/>
              </a:rPr>
              <a:t>两数反码的和等于两数和的反码</a:t>
            </a:r>
            <a:r>
              <a:rPr sz="2395" b="1" spc="9" dirty="0">
                <a:solidFill>
                  <a:srgbClr val="000000"/>
                </a:solidFill>
                <a:latin typeface="SimHei"/>
                <a:cs typeface="SimHei"/>
              </a:rPr>
              <a:t>。</a:t>
            </a: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2A3F428A-C3F6-4352-8815-5D33A9CC1F49}"/>
              </a:ext>
            </a:extLst>
          </p:cNvPr>
          <p:cNvSpPr txBox="1"/>
          <p:nvPr/>
        </p:nvSpPr>
        <p:spPr>
          <a:xfrm>
            <a:off x="2208997" y="4798102"/>
            <a:ext cx="184297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ts val="2673"/>
              </a:lnSpc>
              <a:spcBef>
                <a:spcPct val="0"/>
              </a:spcBef>
              <a:spcAft>
                <a:spcPct val="0"/>
              </a:spcAft>
            </a:pPr>
            <a:r>
              <a:rPr sz="2566" b="1" dirty="0">
                <a:solidFill>
                  <a:srgbClr val="FF0000"/>
                </a:solidFill>
                <a:latin typeface="Wingdings"/>
                <a:cs typeface="Wingdings"/>
              </a:rPr>
              <a:t></a:t>
            </a:r>
            <a:r>
              <a:rPr sz="2181" b="1" spc="678" baseline="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181" b="1" spc="678" baseline="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81" b="1" spc="678" baseline="33" dirty="0" err="1">
                <a:solidFill>
                  <a:srgbClr val="FF0000"/>
                </a:solidFill>
                <a:latin typeface="Times New Roman"/>
                <a:cs typeface="Times New Roman"/>
              </a:rPr>
              <a:t>缺点</a:t>
            </a:r>
            <a:r>
              <a:rPr sz="2566" b="1" dirty="0">
                <a:solidFill>
                  <a:srgbClr val="FF0000"/>
                </a:solidFill>
                <a:latin typeface="Wingdings"/>
                <a:cs typeface="Wingdings"/>
              </a:rPr>
              <a:t>：</a:t>
            </a: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1D9DC226-B23A-4A0C-AB73-799038FD024D}"/>
              </a:ext>
            </a:extLst>
          </p:cNvPr>
          <p:cNvSpPr txBox="1"/>
          <p:nvPr/>
        </p:nvSpPr>
        <p:spPr>
          <a:xfrm>
            <a:off x="3926263" y="4653580"/>
            <a:ext cx="8213178" cy="962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2224" spc="12" dirty="0" err="1">
                <a:solidFill>
                  <a:srgbClr val="000000"/>
                </a:solidFill>
                <a:latin typeface="SimHei"/>
                <a:cs typeface="SimHei"/>
              </a:rPr>
              <a:t>当符号位有进位时，存在</a:t>
            </a:r>
            <a:r>
              <a:rPr sz="2224" dirty="0" err="1">
                <a:solidFill>
                  <a:srgbClr val="0000FF"/>
                </a:solidFill>
                <a:latin typeface="SimHei"/>
                <a:cs typeface="SimHei"/>
              </a:rPr>
              <a:t>循</a:t>
            </a:r>
            <a:r>
              <a:rPr lang="zh-CN" altLang="en-US" sz="2224" spc="13" dirty="0">
                <a:solidFill>
                  <a:srgbClr val="0000FF"/>
                </a:solidFill>
                <a:latin typeface="SimHei"/>
                <a:cs typeface="SimHei"/>
              </a:rPr>
              <a:t>环进位</a:t>
            </a:r>
            <a:r>
              <a:rPr lang="zh-CN" altLang="en-US" sz="2224" spc="9" dirty="0">
                <a:solidFill>
                  <a:srgbClr val="000000"/>
                </a:solidFill>
                <a:latin typeface="SimHei"/>
                <a:cs typeface="SimHei"/>
              </a:rPr>
              <a:t>问题，需要多执行一</a:t>
            </a:r>
            <a:r>
              <a:rPr lang="zh-CN" altLang="en-US" sz="2224" spc="10" dirty="0">
                <a:solidFill>
                  <a:srgbClr val="000000"/>
                </a:solidFill>
                <a:latin typeface="SimHei"/>
                <a:cs typeface="SimHei"/>
              </a:rPr>
              <a:t>次加法，增加了执行加法运</a:t>
            </a:r>
            <a:r>
              <a:rPr lang="zh-CN" altLang="en-US" sz="2224" spc="12" dirty="0">
                <a:solidFill>
                  <a:srgbClr val="000000"/>
                </a:solidFill>
                <a:latin typeface="SimHei"/>
                <a:cs typeface="SimHei"/>
              </a:rPr>
              <a:t>算的时间</a:t>
            </a:r>
            <a:endParaRPr lang="zh-CN" altLang="en-US" sz="2224" spc="9" dirty="0">
              <a:solidFill>
                <a:srgbClr val="000000"/>
              </a:solidFill>
              <a:latin typeface="SimHei"/>
              <a:cs typeface="SimHe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15EA-C52E-468D-A34C-2850164AC17C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3.9 0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的反码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482776" y="1108401"/>
            <a:ext cx="7772400" cy="345757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[+0]</a:t>
            </a:r>
            <a:r>
              <a:rPr kumimoji="0" lang="zh-CN" alt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反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=00000000</a:t>
            </a:r>
          </a:p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[-0]</a:t>
            </a:r>
            <a:r>
              <a:rPr kumimoji="0" lang="zh-CN" alt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反 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=11111111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黑体"/>
                <a:cs typeface="+mn-cs"/>
              </a:rPr>
              <a:t>即：数0的反码也不是唯一的。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itchFamily="2" charset="-122"/>
              <a:ea typeface="黑体"/>
              <a:cs typeface="+mn-cs"/>
            </a:endParaRP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26E01C9B-AC73-47B4-96A0-24BCE7D7A3EB}"/>
              </a:ext>
            </a:extLst>
          </p:cNvPr>
          <p:cNvSpPr txBox="1"/>
          <p:nvPr/>
        </p:nvSpPr>
        <p:spPr>
          <a:xfrm>
            <a:off x="2596844" y="3766272"/>
            <a:ext cx="8197279" cy="1684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1pPr>
            <a:lvl2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2pPr>
            <a:lvl3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3pPr>
            <a:lvl4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4pPr>
            <a:lvl5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5pPr>
            <a:lvl6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6pPr>
            <a:lvl7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7pPr>
            <a:lvl8pPr marL="0" algn="l" defTabSz="914400" rtl="0" eaLnBrk="0" latinLnBrk="0" hangingPunct="0">
              <a:defRPr sz="1800" kern="1200" smtId="4294967295">
                <a:solidFill>
                  <a:schemeClr val="phClr"/>
                </a:solidFill>
                <a:latin typeface="Arial"/>
                <a:ea typeface="Arial"/>
                <a:cs typeface="Arial"/>
              </a:defRPr>
            </a:lvl8pPr>
          </a:lstStyle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2395" dirty="0">
                <a:solidFill>
                  <a:srgbClr val="003266"/>
                </a:solidFill>
                <a:latin typeface="Wingdings"/>
                <a:cs typeface="Wingdings"/>
              </a:rPr>
              <a:t></a:t>
            </a:r>
            <a:r>
              <a:rPr sz="2395" spc="172" dirty="0">
                <a:solidFill>
                  <a:srgbClr val="003266"/>
                </a:solidFill>
                <a:latin typeface="Times New Roman"/>
                <a:cs typeface="Times New Roman"/>
              </a:rPr>
              <a:t> </a:t>
            </a:r>
            <a:r>
              <a:rPr sz="2566" spc="9" dirty="0" err="1">
                <a:solidFill>
                  <a:srgbClr val="000000"/>
                </a:solidFill>
                <a:latin typeface="SimHei"/>
                <a:cs typeface="SimHei"/>
              </a:rPr>
              <a:t>为了避免循环进位</a:t>
            </a:r>
            <a:r>
              <a:rPr sz="2566" spc="9" dirty="0">
                <a:solidFill>
                  <a:srgbClr val="000000"/>
                </a:solidFill>
                <a:latin typeface="SimHei"/>
                <a:cs typeface="SimHei"/>
              </a:rPr>
              <a:t>，</a:t>
            </a:r>
            <a:r>
              <a:rPr lang="zh-CN" altLang="en-US" sz="2566" spc="9" dirty="0">
                <a:solidFill>
                  <a:srgbClr val="000000"/>
                </a:solidFill>
                <a:latin typeface="SimHei"/>
                <a:cs typeface="SimHei"/>
              </a:rPr>
              <a:t>以及解决</a:t>
            </a:r>
            <a:r>
              <a:rPr lang="en-US" altLang="zh-CN" sz="2566" spc="9" dirty="0">
                <a:solidFill>
                  <a:srgbClr val="000000"/>
                </a:solidFill>
                <a:latin typeface="SimHei"/>
                <a:cs typeface="SimHei"/>
              </a:rPr>
              <a:t>0</a:t>
            </a:r>
            <a:r>
              <a:rPr lang="zh-CN" altLang="en-US" sz="2566" spc="9" dirty="0">
                <a:solidFill>
                  <a:srgbClr val="000000"/>
                </a:solidFill>
                <a:latin typeface="SimHei"/>
                <a:cs typeface="SimHei"/>
              </a:rPr>
              <a:t>的反码不唯一的情况，</a:t>
            </a:r>
            <a:r>
              <a:rPr sz="2566" spc="9" dirty="0" err="1">
                <a:solidFill>
                  <a:srgbClr val="000000"/>
                </a:solidFill>
                <a:latin typeface="SimHei"/>
                <a:cs typeface="SimHei"/>
              </a:rPr>
              <a:t>引进了</a:t>
            </a:r>
            <a:r>
              <a:rPr lang="zh-CN" altLang="en-US" sz="2566" spc="9" dirty="0">
                <a:solidFill>
                  <a:srgbClr val="000000"/>
                </a:solidFill>
                <a:latin typeface="SimHei"/>
                <a:cs typeface="SimHei"/>
              </a:rPr>
              <a:t>更完善的表示法－</a:t>
            </a:r>
            <a:r>
              <a:rPr lang="zh-CN" altLang="en-US" sz="2566" spc="9" dirty="0">
                <a:solidFill>
                  <a:srgbClr val="FF0000"/>
                </a:solidFill>
                <a:latin typeface="SimHei"/>
                <a:cs typeface="SimHei"/>
              </a:rPr>
              <a:t>补码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sz="2566" spc="9" dirty="0">
              <a:solidFill>
                <a:srgbClr val="000000"/>
              </a:solidFill>
              <a:latin typeface="SimHei"/>
              <a:cs typeface="SimHei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3A27-AB9C-4FB0-BAA4-D9C0382B93F9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94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 autoUpdateAnimBg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信息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1401629" y="862179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路、笔直的路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;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车、飞驰的车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哪个是信息呢？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信息的定义有很多：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广义解释：是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现实世界中事物的存在方式或运动状态的反映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泥泞的路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飞驰的火车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信息论：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对事物运动状态或存在方式的不确定性的描述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路？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火车？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通    信：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是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用以消除通信对方知识上的不确定性的东西</a:t>
            </a:r>
            <a:r>
              <a:rPr kumimoji="0" lang="zh-CN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路好走吗？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火车快吗？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AC61-6584-42DA-B101-63A1454E0DA8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35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8968"/>
    </mc:Choice>
    <mc:Fallback xmlns="">
      <p:transition spd="slow"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3.10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补码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3044297" y="722163"/>
            <a:ext cx="4777043" cy="211228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定义：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X&gt;=0</a:t>
            </a:r>
          </a:p>
          <a:p>
            <a:pPr marL="685800" marR="0" lvl="1" indent="-228600" algn="l" defTabSz="914400" rtl="0" eaLnBrk="1" fontAlgn="auto" latinLnBrk="0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 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 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原</a:t>
            </a:r>
          </a:p>
          <a:p>
            <a:pPr marL="228600" marR="0" lvl="0" indent="-2286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X&lt;0</a:t>
            </a:r>
          </a:p>
          <a:p>
            <a:pPr marL="685800" marR="0" lvl="1" indent="-228600" algn="l" defTabSz="914400" rtl="0" eaLnBrk="1" fontAlgn="auto" latinLnBrk="0" hangingPunct="1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 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+1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74EF71F-41C1-4320-8928-B236F835E6BB}"/>
              </a:ext>
            </a:extLst>
          </p:cNvPr>
          <p:cNvSpPr txBox="1">
            <a:spLocks noChangeArrowheads="1"/>
          </p:cNvSpPr>
          <p:nvPr/>
        </p:nvSpPr>
        <p:spPr>
          <a:xfrm>
            <a:off x="3039762" y="3910694"/>
            <a:ext cx="4107950" cy="1324408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[</a:t>
            </a:r>
            <a:r>
              <a:rPr lang="zh-CN" altLang="en-US" dirty="0">
                <a:solidFill>
                  <a:prstClr val="black"/>
                </a:solidFill>
                <a:latin typeface="Times New Roman"/>
                <a:ea typeface="黑体"/>
              </a:rPr>
              <a:t>例</a:t>
            </a:r>
            <a:r>
              <a:rPr lang="zh-CN" altLang="en-US" dirty="0">
                <a:solidFill>
                  <a:prstClr val="black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]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85D2D42-8F97-4F82-B11D-9D517696518D}"/>
              </a:ext>
            </a:extLst>
          </p:cNvPr>
          <p:cNvSpPr txBox="1">
            <a:spLocks noChangeArrowheads="1"/>
          </p:cNvSpPr>
          <p:nvPr/>
        </p:nvSpPr>
        <p:spPr>
          <a:xfrm>
            <a:off x="4375195" y="4005800"/>
            <a:ext cx="4777043" cy="2605713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X=-52= -0110100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[X]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原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=10110100</a:t>
            </a:r>
            <a:endParaRPr lang="en-US" altLang="zh-CN" dirty="0">
              <a:solidFill>
                <a:prstClr val="black"/>
              </a:solidFill>
              <a:latin typeface="黑体"/>
              <a:ea typeface="黑体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[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X]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反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=11001011</a:t>
            </a:r>
            <a:endParaRPr lang="en-US" altLang="zh-CN" dirty="0">
              <a:solidFill>
                <a:prstClr val="black"/>
              </a:solidFill>
              <a:latin typeface="黑体"/>
              <a:ea typeface="黑体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[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X]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补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= [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X]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反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+1=11001100</a:t>
            </a:r>
            <a:endParaRPr lang="zh-CN" altLang="en-US" sz="3600" dirty="0">
              <a:solidFill>
                <a:srgbClr val="FFFF00"/>
              </a:solidFill>
              <a:latin typeface="黑体"/>
              <a:ea typeface="黑体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67A85-F4A4-494E-BD57-23E486A92CA9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8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667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3.11 0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的补码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3186983" y="1239704"/>
            <a:ext cx="5594822" cy="122413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[+0]</a:t>
            </a:r>
            <a:r>
              <a:rPr kumimoji="0" lang="zh-CN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 [+0]</a:t>
            </a:r>
            <a:r>
              <a:rPr kumimoji="0" lang="zh-CN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原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=00000000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[-0]</a:t>
            </a:r>
            <a:r>
              <a:rPr kumimoji="0" lang="zh-CN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 [-0]</a:t>
            </a:r>
            <a:r>
              <a:rPr kumimoji="0" lang="zh-CN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反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+1=11111111+1</a:t>
            </a:r>
          </a:p>
        </p:txBody>
      </p:sp>
      <p:sp>
        <p:nvSpPr>
          <p:cNvPr id="23" name="Line 4"/>
          <p:cNvSpPr>
            <a:spLocks noChangeShapeType="1"/>
          </p:cNvSpPr>
          <p:nvPr/>
        </p:nvSpPr>
        <p:spPr bwMode="auto">
          <a:xfrm flipH="1" flipV="1">
            <a:off x="4796262" y="2936487"/>
            <a:ext cx="360040" cy="568161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  <a:latin typeface="黑体"/>
              <a:ea typeface="黑体"/>
            </a:endParaRPr>
          </a:p>
        </p:txBody>
      </p:sp>
      <p:sp>
        <p:nvSpPr>
          <p:cNvPr id="24" name="TextBox 5"/>
          <p:cNvSpPr txBox="1"/>
          <p:nvPr/>
        </p:nvSpPr>
        <p:spPr>
          <a:xfrm>
            <a:off x="3384945" y="4370831"/>
            <a:ext cx="4752528" cy="581867"/>
          </a:xfrm>
          <a:prstGeom prst="rect">
            <a:avLst/>
          </a:prstGeom>
          <a:solidFill>
            <a:srgbClr val="4472C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10800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现代计算机中多采用补码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608130" y="3507752"/>
            <a:ext cx="3528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4472C4">
                    <a:lumMod val="1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对8位字长，进位被舍掉</a:t>
            </a:r>
          </a:p>
        </p:txBody>
      </p:sp>
      <p:sp>
        <p:nvSpPr>
          <p:cNvPr id="26" name="TextBox 2"/>
          <p:cNvSpPr txBox="1"/>
          <p:nvPr/>
        </p:nvSpPr>
        <p:spPr>
          <a:xfrm>
            <a:off x="4213037" y="2342935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ahoma" pitchFamily="34" charset="0"/>
              </a:rPr>
              <a:t> =</a:t>
            </a:r>
            <a:r>
              <a:rPr lang="zh-CN" altLang="en-US" sz="2800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ahoma" pitchFamily="34" charset="0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ahoma" pitchFamily="34" charset="0"/>
              </a:rPr>
              <a:t> 00000000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73385-D984-4CE6-AA83-5CB4F286040E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91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utoUpdateAnimBg="0"/>
      <p:bldP spid="23" grpId="0" animBg="1"/>
      <p:bldP spid="24" grpId="0" animBg="1"/>
      <p:bldP spid="25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3.12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补码的作用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2013670" y="1010880"/>
            <a:ext cx="8062913" cy="259228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40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通过引进补码，可将减法运算转换为加法运算。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即：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X+Y]</a:t>
            </a:r>
            <a:r>
              <a:rPr kumimoji="0" lang="zh-CN" alt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=[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+[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Y]</a:t>
            </a:r>
            <a:r>
              <a:rPr kumimoji="0" lang="zh-CN" alt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endParaRPr kumimoji="0" lang="en-US" altLang="zh-CN" sz="2400" b="0" i="0" u="none" strike="noStrike" kern="120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X-Y]</a:t>
            </a:r>
            <a:r>
              <a:rPr kumimoji="0" lang="zh-CN" alt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=[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X+(-Y)]</a:t>
            </a:r>
            <a:r>
              <a:rPr kumimoji="0" lang="zh-CN" alt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3516960" y="3387724"/>
            <a:ext cx="2736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=[</a:t>
            </a:r>
            <a:r>
              <a:rPr lang="en-US" altLang="zh-CN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X]</a:t>
            </a:r>
            <a:r>
              <a:rPr lang="zh-CN" altLang="en-US" sz="22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+[-</a:t>
            </a:r>
            <a:r>
              <a:rPr lang="en-US" altLang="zh-CN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Y]</a:t>
            </a:r>
            <a:r>
              <a:rPr lang="zh-CN" altLang="en-US" sz="22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endParaRPr lang="zh-CN" altLang="en-US" sz="2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A8BE1384-0A72-4E69-823A-43DE4A24F305}"/>
              </a:ext>
            </a:extLst>
          </p:cNvPr>
          <p:cNvSpPr txBox="1">
            <a:spLocks/>
          </p:cNvSpPr>
          <p:nvPr/>
        </p:nvSpPr>
        <p:spPr>
          <a:xfrm>
            <a:off x="5803545" y="2790538"/>
            <a:ext cx="4937028" cy="3312368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66-51=66+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-51</a:t>
            </a:r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）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=15</a:t>
            </a:r>
          </a:p>
          <a:p>
            <a:r>
              <a:rPr lang="zh-CN" altLang="en-US" dirty="0">
                <a:solidFill>
                  <a:prstClr val="black"/>
                </a:solidFill>
                <a:latin typeface="黑体"/>
                <a:ea typeface="黑体"/>
              </a:rPr>
              <a:t>用二进制补码运算：</a:t>
            </a:r>
            <a:endParaRPr lang="en-US" altLang="zh-CN" dirty="0">
              <a:solidFill>
                <a:prstClr val="black"/>
              </a:solidFill>
              <a:latin typeface="黑体"/>
              <a:ea typeface="黑体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[+66]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补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= [+66]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原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= 01000010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[-51]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原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=10110011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[-51]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补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=11001101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[+66]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补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+ [-51]</a:t>
            </a:r>
            <a:r>
              <a:rPr lang="zh-CN" altLang="en-US" baseline="-25000" dirty="0">
                <a:solidFill>
                  <a:prstClr val="black"/>
                </a:solidFill>
                <a:latin typeface="黑体"/>
                <a:ea typeface="黑体"/>
              </a:rPr>
              <a:t>补</a:t>
            </a:r>
            <a:r>
              <a:rPr lang="en-US" altLang="zh-CN" dirty="0">
                <a:solidFill>
                  <a:prstClr val="black"/>
                </a:solidFill>
                <a:latin typeface="黑体"/>
                <a:ea typeface="黑体"/>
              </a:rPr>
              <a:t>= 00001111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7043-6886-49ED-9FB3-92D2ECD627A7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951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3.12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补码的作用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2744596" y="1248478"/>
            <a:ext cx="7837488" cy="446449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40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X=-52=-0110100，Y=116=+1110100，</a:t>
            </a: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求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X+Y=？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=10110100     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 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+1=11001100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Y]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 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Y]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=01110100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X+Y]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= 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+ [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Y]</a:t>
            </a:r>
            <a:r>
              <a:rPr kumimoji="0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X+Y=+1000000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4377826" y="3579569"/>
            <a:ext cx="3960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 11001100+01110100</a:t>
            </a:r>
          </a:p>
        </p:txBody>
      </p:sp>
      <p:sp>
        <p:nvSpPr>
          <p:cNvPr id="19" name="TextBox 6"/>
          <p:cNvSpPr txBox="1"/>
          <p:nvPr/>
        </p:nvSpPr>
        <p:spPr>
          <a:xfrm>
            <a:off x="4377826" y="4117337"/>
            <a:ext cx="3960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= 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1000000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DEF-8BEA-4F5A-B3E0-18A34C8834E4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3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utoUpdateAnimBg="0"/>
      <p:bldP spid="18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235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3.13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溢出的判断</a:t>
            </a:r>
          </a:p>
        </p:txBody>
      </p:sp>
      <p:sp>
        <p:nvSpPr>
          <p:cNvPr id="26" name="内容占位符 2"/>
          <p:cNvSpPr txBox="1">
            <a:spLocks/>
          </p:cNvSpPr>
          <p:nvPr/>
        </p:nvSpPr>
        <p:spPr bwMode="auto">
          <a:xfrm>
            <a:off x="3188576" y="922149"/>
            <a:ext cx="68580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正数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负数，不会溢出（即使有进位）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正数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正数，结果为正数，不溢出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正数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正数，结果为负数，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溢出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负数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负数，结果为负数，不溢出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负数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负数，结果为正数，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溢出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946415" y="4790004"/>
            <a:ext cx="6629400" cy="1219200"/>
          </a:xfrm>
          <a:prstGeom prst="roundRect">
            <a:avLst/>
          </a:prstGeom>
          <a:solidFill>
            <a:srgbClr val="CD09C4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异号相加，不会溢出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  <a:p>
            <a:pPr algn="ctr">
              <a:defRPr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同号相加，符号改变，则溢出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D29D-F790-4A5F-AB5F-520490350C46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5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小练习：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4113655" y="2902100"/>
            <a:ext cx="4333659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hlinkClick r:id="rId5" action="ppaction://hlinkfile"/>
              </a:rPr>
              <a:t>原码、反码、补码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CCA6-2A93-44FF-A623-A65C2E869263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46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12369" y="2476500"/>
            <a:ext cx="6079285" cy="1897892"/>
            <a:chOff x="6212369" y="2476500"/>
            <a:chExt cx="6079285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212369" y="2959525"/>
              <a:ext cx="60792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十进制数的</a:t>
              </a:r>
              <a:r>
                <a:rPr lang="en-US" altLang="zh-CN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BCD</a:t>
              </a:r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码表示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83D7-9998-436A-A819-CCAC7C7FCB50}" type="datetime1">
              <a:rPr lang="zh-CN" altLang="en-US" smtClean="0"/>
              <a:t>2021/9/30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6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373"/>
    </mc:Choice>
    <mc:Fallback xmlns=""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094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十进制数的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码表示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34242" y="912250"/>
            <a:ext cx="10417684" cy="186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一个十进制数除了可以转换成二进制表示外，还可以将十进制数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的符号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0-9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用二进制编码来表示。这种十进制数的表示方法称为“二进制编码的十进制数”，简称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BCD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码（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Binary Coded Decimal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Text Box 63"/>
          <p:cNvSpPr txBox="1">
            <a:spLocks noChangeArrowheads="1"/>
          </p:cNvSpPr>
          <p:nvPr/>
        </p:nvSpPr>
        <p:spPr bwMode="auto">
          <a:xfrm>
            <a:off x="834242" y="2862866"/>
            <a:ext cx="1068284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sz="2800" b="1" kern="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最常用的BCD编码方案</a:t>
            </a:r>
            <a:r>
              <a:rPr lang="zh-CN" altLang="en-US" sz="2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8421码</a:t>
            </a:r>
            <a:r>
              <a:rPr lang="en-US" altLang="zh-CN" sz="28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1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位二进制编码有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种组合，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BCD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码只需要使用其中的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种组合，剩下的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种不用。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选用四位自然二进制码中的前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种组合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0000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分别表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0-9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各位的权值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ADFB-E745-4EFE-8E78-2BBF0A38F887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988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094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4.1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十进制数的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BCD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码表示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2188028" y="242217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【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例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】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写出十进制数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9513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的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8421 BCD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码。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     1001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0101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0001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0011</a:t>
            </a:r>
          </a:p>
        </p:txBody>
      </p:sp>
      <p:graphicFrame>
        <p:nvGraphicFramePr>
          <p:cNvPr id="1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908800"/>
              </p:ext>
            </p:extLst>
          </p:nvPr>
        </p:nvGraphicFramePr>
        <p:xfrm>
          <a:off x="2416628" y="1126776"/>
          <a:ext cx="7696200" cy="990600"/>
        </p:xfrm>
        <a:graphic>
          <a:graphicData uri="http://schemas.openxmlformats.org/drawingml/2006/table">
            <a:tbl>
              <a:tblPr/>
              <a:tblGrid>
                <a:gridCol w="769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nstantia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94103-C67B-4F6D-9F68-273F652D6B28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19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1965919" y="1352867"/>
            <a:ext cx="9136251" cy="4489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十进制、二进制、十六进制、八进制、任意进制的转换。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有限长度的无符号整数、有符号整数的表示法范围。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二进制数的原码、反码、补码表示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二进制数的加、减、乘运算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无符号数运算判断溢出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有符号数的补码加法，判断是否溢出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浮点数，浮点数的特点；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float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double</a:t>
            </a: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8421BCD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码的表示，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BA78-27E4-4023-9CC4-FAA403636707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83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968"/>
    </mc:Choice>
    <mc:Fallback xmlns="">
      <p:transition advTm="489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信息表示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286358" y="928026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18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16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1400" b="1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1.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计算机中的信息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能够用计算机处理的任何内容和消息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以数据的形式出现，表现为数字、字符、文本、图象、视频、声音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数据是信息的载体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2.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信息的表示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符号表示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符号是人对信息的抽象描述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逻辑表示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机器表示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信息存储的物理表示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磁极、材料的凸凹、电容的电荷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639763" marR="0" lvl="1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F6FC6"/>
              </a:buClr>
              <a:buSzPct val="8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信号表示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信息传输的电信号表示，变换的电压（电平）、频率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14400" marR="0" lvl="2" indent="-2460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DD9"/>
              </a:buClr>
              <a:buSzPct val="70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生活中的信息传输方法？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858358" y="3927563"/>
            <a:ext cx="3657600" cy="1295400"/>
          </a:xfrm>
          <a:prstGeom prst="roundRect">
            <a:avLst/>
          </a:prstGeom>
          <a:gradFill rotWithShape="1">
            <a:gsLst>
              <a:gs pos="0">
                <a:srgbClr val="7CCA62">
                  <a:tint val="70000"/>
                  <a:satMod val="130000"/>
                </a:srgbClr>
              </a:gs>
              <a:gs pos="43000">
                <a:srgbClr val="7CCA62">
                  <a:tint val="44000"/>
                  <a:satMod val="165000"/>
                </a:srgbClr>
              </a:gs>
              <a:gs pos="93000">
                <a:srgbClr val="7CCA62">
                  <a:tint val="15000"/>
                  <a:satMod val="165000"/>
                </a:srgbClr>
              </a:gs>
              <a:gs pos="100000">
                <a:srgbClr val="7CCA62">
                  <a:tint val="5000"/>
                  <a:satMod val="250000"/>
                </a:srgbClr>
              </a:gs>
            </a:gsLst>
            <a:path path="circle">
              <a:fillToRect l="50000" t="130000" r="50000" b="-30000"/>
            </a:path>
          </a:gradFill>
          <a:ln w="9525" cap="flat" cmpd="sng" algn="ctr">
            <a:solidFill>
              <a:srgbClr val="7CCA62">
                <a:shade val="50000"/>
                <a:satMod val="103000"/>
              </a:srgbClr>
            </a:solidFill>
            <a:prstDash val="solid"/>
          </a:ln>
          <a:effectLst>
            <a:outerShdw blurRad="57150" dist="38100" dir="5400000" algn="ctr" rotWithShape="0">
              <a:srgbClr val="7CCA62">
                <a:shade val="9000"/>
                <a:satMod val="105000"/>
                <a:alpha val="4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宋体" panose="02010600030101010101" pitchFamily="2" charset="-122"/>
                <a:cs typeface="+mn-cs"/>
              </a:rPr>
              <a:t>同一信息可以有不同的表示方法；表达信息的形式可以转换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4F96-0674-4F6B-888B-1C981B708A43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9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思考：</a:t>
            </a: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3524962" y="719431"/>
            <a:ext cx="6683765" cy="128089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黑体"/>
                <a:cs typeface="+mj-cs"/>
              </a:rPr>
              <a:t>提示与思考：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黑体"/>
              <a:cs typeface="+mj-cs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2047812" y="1497753"/>
            <a:ext cx="8280920" cy="353873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如果计算机只能够识别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“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”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和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1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“</a:t>
            </a: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1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1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”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，那么为什么还能处理文字、声音、图像等各种非数值信息？      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我们在录入文字、保存照片时并未做任何转换工作，但计算机为什么能认识？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除了数值之外的其他信息在计算机中是如何表示的？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79277">
            <a:off x="7313219" y="4557964"/>
            <a:ext cx="1848674" cy="203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19EC6-5C3A-4BE4-BE7D-C75E329ABC55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4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86269" y="2223615"/>
            <a:ext cx="5908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88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  <a:cs typeface="Kartika" panose="02020503030404060203" pitchFamily="18" charset="0"/>
              </a:rPr>
              <a:t>谢谢大家！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/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B1EA-3437-43F3-B583-0F50B027F2DC}" type="datetime1">
              <a:rPr lang="zh-CN" altLang="en-US" smtClean="0"/>
              <a:t>2021/9/30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"/>
    </mc:Choice>
    <mc:Fallback xmlns="">
      <p:transition advTm="6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623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计算机中的信息表示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801982" y="753266"/>
            <a:ext cx="10896031" cy="2624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rgbClr val="CC00FF"/>
                </a:solidFill>
                <a:latin typeface="+mn-lt"/>
                <a:ea typeface="仿宋_GB2312" pitchFamily="49" charset="-122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 b="1">
                <a:solidFill>
                  <a:srgbClr val="0000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71500" indent="-571500">
              <a:spcBef>
                <a:spcPts val="1200"/>
              </a:spcBef>
              <a:buFont typeface="Wingdings"/>
              <a:buChar char="v"/>
              <a:defRPr/>
            </a:pPr>
            <a:r>
              <a:rPr lang="zh-CN" altLang="zh-CN" sz="2400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计算机中的信息用二进制表示，常用的单位有位、字节。</a:t>
            </a:r>
            <a:endParaRPr lang="en-US" altLang="zh-CN" sz="2400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spcBef>
                <a:spcPts val="1200"/>
              </a:spcBef>
              <a:buFont typeface="Wingdings"/>
              <a:buChar char="v"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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位（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bit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zh-CN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</a:rPr>
              <a:t>也称为比特，</a:t>
            </a:r>
            <a:r>
              <a:rPr lang="zh-CN" altLang="en-US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zh-CN" altLang="en-US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</a:t>
            </a:r>
            <a:r>
              <a:rPr lang="zh-CN" altLang="zh-CN" sz="24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最小数据单位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400" kern="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spcBef>
                <a:spcPts val="1200"/>
              </a:spcBef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是二进制的一个数位，通常用“</a:t>
            </a: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”表示。</a:t>
            </a:r>
            <a:endParaRPr lang="en-US" altLang="zh-CN" sz="2400" kern="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5100" lvl="1" indent="0" eaLnBrk="1" hangingPunct="1">
              <a:spcBef>
                <a:spcPts val="1200"/>
              </a:spcBef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  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字节（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Byte)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：表示</a:t>
            </a:r>
            <a:r>
              <a:rPr lang="zh-CN" altLang="en-US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计算机数据处理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2400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基本数据单位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个字节由</a:t>
            </a: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endParaRPr lang="en-US" altLang="zh-CN" sz="2400" kern="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65100" lvl="1" indent="0" eaLnBrk="1" hangingPunct="1">
              <a:spcBef>
                <a:spcPts val="1200"/>
              </a:spcBef>
              <a:defRPr/>
            </a:pP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二进制位组成，</a:t>
            </a: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个二进制位构成一个存储单元。字节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通常用“</a:t>
            </a: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”表示。</a:t>
            </a:r>
            <a:endParaRPr lang="en-US" altLang="zh-CN" sz="2400" kern="0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82A4234-FC99-4763-82AB-DCE4C8C5E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982" y="3429000"/>
            <a:ext cx="10601741" cy="289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3200" b="1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800" b="1">
                <a:solidFill>
                  <a:srgbClr val="CC00FF"/>
                </a:solidFill>
                <a:latin typeface="+mn-lt"/>
                <a:ea typeface="仿宋_GB2312" pitchFamily="49" charset="-122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600" b="1">
                <a:solidFill>
                  <a:srgbClr val="0000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30188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400" kern="0" dirty="0"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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存储容量的单位有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字节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千字节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KB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兆字节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MB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）以及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十亿字节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GB</a:t>
            </a:r>
            <a:r>
              <a:rPr lang="zh-CN" altLang="zh-CN" sz="2400" kern="0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）等。它们之间的换算关系如下：</a:t>
            </a:r>
          </a:p>
          <a:p>
            <a:pPr marL="906463" lvl="2" indent="-342900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   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B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 bit</a:t>
            </a:r>
            <a:endParaRPr lang="zh-CN" altLang="zh-CN" sz="2400" kern="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06463" lvl="2" indent="-342900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   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KB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kern="0" baseline="30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 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1024 B                             </a:t>
            </a:r>
            <a:endParaRPr lang="zh-CN" altLang="zh-CN" sz="2400" kern="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06463" lvl="2" indent="-342900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   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MB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kern="0" baseline="30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KB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1024 KB</a:t>
            </a:r>
            <a:endParaRPr lang="zh-CN" altLang="zh-CN" sz="2400" kern="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06463" lvl="2" indent="-342900" eaLnBrk="1" hangingPunct="1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/>
              </a:rPr>
              <a:t>   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GB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400" kern="0" baseline="300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MB</a:t>
            </a:r>
            <a:r>
              <a:rPr lang="zh-CN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400" kern="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1024 MB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5177-2A78-42E8-9450-DA94BE662556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78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7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6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6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2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二进制的历史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788058" y="1029243"/>
            <a:ext cx="8494014" cy="2327003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德国数学家莱布尼茨（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G.W.Leibniz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）发明了二进制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表示一切数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中国的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伏羲八卦图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也可以与二进制对应</a:t>
            </a:r>
          </a:p>
        </p:txBody>
      </p:sp>
      <p:pic>
        <p:nvPicPr>
          <p:cNvPr id="12" name="图片 11" descr="http://t2.baidu.com/it/u=2461802263,3102882283&amp;fm=21&amp;gp=0.jp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5552" y="2053405"/>
            <a:ext cx="1475222" cy="151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5"/>
          <p:cNvSpPr txBox="1"/>
          <p:nvPr/>
        </p:nvSpPr>
        <p:spPr>
          <a:xfrm>
            <a:off x="1071987" y="2539496"/>
            <a:ext cx="5904656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zh-CN" altLang="zh-CN" sz="20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两仪生四象：</a:t>
            </a:r>
            <a:r>
              <a:rPr lang="zh-CN" altLang="zh-CN" sz="20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太阴、少阳、少阴、太阳；</a:t>
            </a:r>
            <a:endParaRPr lang="en-US" altLang="zh-CN" sz="2000" b="1" dirty="0">
              <a:solidFill>
                <a:prstClr val="black"/>
              </a:solidFill>
              <a:latin typeface="华文中宋" pitchFamily="2" charset="-122"/>
              <a:ea typeface="华文中宋" pitchFamily="2" charset="-122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</a:pPr>
            <a:r>
              <a:rPr lang="zh-CN" altLang="zh-CN" sz="20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四象生八卦：</a:t>
            </a:r>
            <a:r>
              <a:rPr lang="zh-CN" altLang="zh-CN" sz="20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乾、兑、离、震、巽、坎、艮、坤</a:t>
            </a:r>
            <a:endParaRPr lang="en-US" altLang="zh-CN" sz="2000" b="1" dirty="0">
              <a:solidFill>
                <a:prstClr val="black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815818" y="4040869"/>
            <a:ext cx="5904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用</a:t>
            </a:r>
            <a:r>
              <a:rPr lang="en-US" altLang="zh-CN" sz="22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6</a:t>
            </a:r>
            <a:r>
              <a:rPr lang="zh-CN" altLang="zh-CN" sz="22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位</a:t>
            </a:r>
            <a:r>
              <a:rPr lang="en-US" altLang="zh-CN" sz="22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zh-CN" sz="22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en-US" altLang="zh-CN" sz="22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1</a:t>
            </a:r>
            <a:r>
              <a:rPr lang="zh-CN" altLang="zh-CN" sz="22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，可以表示八卦图的六十四个卦象</a:t>
            </a:r>
            <a:endParaRPr lang="zh-CN" altLang="en-US" sz="2200" b="1" dirty="0">
              <a:solidFill>
                <a:prstClr val="black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003261" y="5173355"/>
            <a:ext cx="4608512" cy="551090"/>
          </a:xfrm>
          <a:prstGeom prst="rect">
            <a:avLst/>
          </a:prstGeom>
          <a:solidFill>
            <a:srgbClr val="4472C4">
              <a:lumMod val="25000"/>
            </a:srgb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108000" rtlCol="0" anchor="ctr" anchorCtr="1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</a:rPr>
              <a:t>现代计算机采用二进制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7068029" y="4047372"/>
            <a:ext cx="1456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b="1" dirty="0">
                <a:solidFill>
                  <a:prstClr val="black"/>
                </a:solidFill>
                <a:latin typeface="华文中宋" pitchFamily="2" charset="-122"/>
                <a:ea typeface="华文中宋" pitchFamily="2" charset="-122"/>
              </a:rPr>
              <a:t>宇宙万物</a:t>
            </a:r>
            <a:endParaRPr lang="zh-CN" altLang="en-US" sz="2200" b="1" dirty="0">
              <a:solidFill>
                <a:prstClr val="black"/>
              </a:solidFill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611773" y="4262815"/>
            <a:ext cx="456256" cy="1"/>
          </a:xfrm>
          <a:prstGeom prst="line">
            <a:avLst/>
          </a:prstGeom>
          <a:noFill/>
          <a:ln w="22225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BF3-A32E-4844-A0C7-36EC2399E99F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076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48968"/>
    </mc:Choice>
    <mc:Fallback xmlns="">
      <p:transition spd="slow"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/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392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itchFamily="34" charset="-122"/>
                <a:ea typeface="微软雅黑" pitchFamily="34" charset="-122"/>
              </a:rPr>
              <a:t>二进制的理由</a:t>
            </a: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339926" y="893253"/>
            <a:ext cx="4579984" cy="920135"/>
            <a:chOff x="694042" y="998169"/>
            <a:chExt cx="4579984" cy="920135"/>
          </a:xfrm>
        </p:grpSpPr>
        <p:pic>
          <p:nvPicPr>
            <p:cNvPr id="35" name="图片 34" descr="免费插画: &lt;strong&gt;问号&lt;/strong&gt;, 问题, 响应, 搜索引擎, 符号, 字符, 请求, 注意 ...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42" y="998169"/>
              <a:ext cx="920135" cy="920135"/>
            </a:xfrm>
            <a:prstGeom prst="rect">
              <a:avLst/>
            </a:prstGeom>
          </p:spPr>
        </p:pic>
        <p:sp>
          <p:nvSpPr>
            <p:cNvPr id="36" name="矩形 35"/>
            <p:cNvSpPr/>
            <p:nvPr/>
          </p:nvSpPr>
          <p:spPr>
            <a:xfrm>
              <a:off x="1383217" y="1121086"/>
              <a:ext cx="389080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为什么是二进制？</a:t>
              </a:r>
            </a:p>
          </p:txBody>
        </p:sp>
      </p:grpSp>
      <p:sp>
        <p:nvSpPr>
          <p:cNvPr id="37" name="TextBox 32"/>
          <p:cNvSpPr txBox="1"/>
          <p:nvPr/>
        </p:nvSpPr>
        <p:spPr>
          <a:xfrm>
            <a:off x="994420" y="1810800"/>
            <a:ext cx="10713486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技术实现简单：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计算机是由逻辑电路组成，逻辑电路通常只有两个状态，开关的接通与断开，这两种状态正好可以用“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1”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和“</a:t>
            </a: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0”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简化运算规则：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两个二进制数和、积运算组合各有三种，运算规则简单，有利于简化计算机内部结构，提高运算速度。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适合逻辑运算：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逻辑代数是逻辑运算的理论依据，二进制只有两个数码，正好与逻辑代数中的“真”和“假”相吻合。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易于进行转换：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二进制与十进制数易于互相转换。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抗干扰能力强，可靠性高：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因为每位数据只有高低两个状态，当受到一定程度的干扰时，仍能可靠地分辨出它是高还是低。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0956-FAF7-4425-A2E8-B909991D1347}" type="datetime1">
              <a:rPr lang="zh-CN" altLang="en-US" smtClean="0"/>
              <a:t>2021/9/30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675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968"/>
    </mc:Choice>
    <mc:Fallback xmlns=""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微粒体工作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7.2|14.1|14.6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3580</Words>
  <Application>Microsoft Office PowerPoint</Application>
  <PresentationFormat>宽屏</PresentationFormat>
  <Paragraphs>863</Paragraphs>
  <Slides>61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94" baseType="lpstr">
      <vt:lpstr>AFJVJD+STZhongsong</vt:lpstr>
      <vt:lpstr>CTVLFT+TimesNewRoman,Bold</vt:lpstr>
      <vt:lpstr>IVNOKW+CourierNew,Bold</vt:lpstr>
      <vt:lpstr>OGUMUJ+STZhongsong</vt:lpstr>
      <vt:lpstr>SVMFSN+STZhongsong</vt:lpstr>
      <vt:lpstr>等线</vt:lpstr>
      <vt:lpstr>等线 Light</vt:lpstr>
      <vt:lpstr>仿宋_GB2312</vt:lpstr>
      <vt:lpstr>黑体</vt:lpstr>
      <vt:lpstr>黑体</vt:lpstr>
      <vt:lpstr>华文行楷</vt:lpstr>
      <vt:lpstr>华文中宋</vt:lpstr>
      <vt:lpstr>楷体</vt:lpstr>
      <vt:lpstr>楷体_GB2312</vt:lpstr>
      <vt:lpstr>隶书</vt:lpstr>
      <vt:lpstr>宋体</vt:lpstr>
      <vt:lpstr>微软雅黑</vt:lpstr>
      <vt:lpstr>Arial</vt:lpstr>
      <vt:lpstr>Arial Black</vt:lpstr>
      <vt:lpstr>Arial Narrow</vt:lpstr>
      <vt:lpstr>Calibri</vt:lpstr>
      <vt:lpstr>Calibri Light</vt:lpstr>
      <vt:lpstr>Constantia</vt:lpstr>
      <vt:lpstr>Kartika</vt:lpstr>
      <vt:lpstr>Symbol</vt:lpstr>
      <vt:lpstr>Tahoma</vt:lpstr>
      <vt:lpstr>Times New Roman</vt:lpstr>
      <vt:lpstr>Wingdings</vt:lpstr>
      <vt:lpstr>Wingdings 2</vt:lpstr>
      <vt:lpstr>自定义设计方案</vt:lpstr>
      <vt:lpstr>1_自定义设计方案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红色微粒体工作述职报告ppt模板</dc:title>
  <dc:creator/>
  <cp:lastModifiedBy/>
  <cp:revision>1</cp:revision>
  <dcterms:created xsi:type="dcterms:W3CDTF">2017-02-16T14:15:20Z</dcterms:created>
  <dcterms:modified xsi:type="dcterms:W3CDTF">2021-09-30T10:49:15Z</dcterms:modified>
</cp:coreProperties>
</file>