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63" r:id="rId3"/>
    <p:sldId id="366" r:id="rId4"/>
    <p:sldId id="364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8" r:id="rId16"/>
    <p:sldId id="377" r:id="rId17"/>
    <p:sldId id="379" r:id="rId18"/>
    <p:sldId id="381" r:id="rId19"/>
    <p:sldId id="380" r:id="rId20"/>
    <p:sldId id="365" r:id="rId21"/>
  </p:sldIdLst>
  <p:sldSz cx="6858000" cy="51435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olden chie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8" autoAdjust="0"/>
    <p:restoredTop sz="95811" autoAdjust="0"/>
  </p:normalViewPr>
  <p:slideViewPr>
    <p:cSldViewPr>
      <p:cViewPr varScale="1">
        <p:scale>
          <a:sx n="151" d="100"/>
          <a:sy n="151" d="100"/>
        </p:scale>
        <p:origin x="1596" y="10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FC4C65C-9815-4634-B52B-83553DCFE3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614C3B-F129-4FB2-A489-A8825F4C229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EE84B2E-09FB-4A30-A701-470C6E097B22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933A814-3DD2-4415-93CE-0AB45EDC66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93E472F-C5E2-470D-928E-0D56A1219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3587C-A2B9-4902-845D-03EBE5BD5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41A149-6A4C-46B7-8E7A-279C3B05A4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7799C3B-5FD6-47CB-9BC3-D05CA875AD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61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1597821"/>
            <a:ext cx="58293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257E9-CE03-484A-BFA9-3E304B4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7C155-53B1-4DA9-A288-B17F2757EAF6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3E0AF-5653-4902-BC1E-F27F5E2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4D4E0-531A-4101-AD50-56A0CFE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691C16-3FD3-4FCD-A866-8F4581C103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5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257E9-CE03-484A-BFA9-3E304B4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071E-314A-4C7F-9B22-934FC1534203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3E0AF-5653-4902-BC1E-F27F5E2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4D4E0-531A-4101-AD50-56A0CFE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718D9-6BD1-49BA-9FD9-70FFA6E92F7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37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171450"/>
            <a:ext cx="1543050" cy="3657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171450"/>
            <a:ext cx="4514850" cy="3657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257E9-CE03-484A-BFA9-3E304B4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1B1AA-8BEC-4471-9481-C87DC390E2EA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3E0AF-5653-4902-BC1E-F27F5E2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4D4E0-531A-4101-AD50-56A0CFE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F28FA-2783-4606-8584-898C11B0CA3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4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257E9-CE03-484A-BFA9-3E304B4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9082B-8822-4973-92AB-F20D901F1068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3E0AF-5653-4902-BC1E-F27F5E2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4D4E0-531A-4101-AD50-56A0CFE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4EAE3-173F-46F0-BB2B-65469A481B5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40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3305177"/>
            <a:ext cx="5829300" cy="1021557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257E9-CE03-484A-BFA9-3E304B4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D377C-C093-41DD-9182-DFA40E44D8CA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3E0AF-5653-4902-BC1E-F27F5E2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4D4E0-531A-4101-AD50-56A0CFE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55BE7D-AA79-4C0A-8FF9-457AC18318E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0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1000126"/>
            <a:ext cx="3028950" cy="2828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000126"/>
            <a:ext cx="3028950" cy="28289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32257E9-CE03-484A-BFA9-3E304B4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FD875-4BE0-4A54-ACEE-C5A9C96218E1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CE3E0AF-5653-4902-BC1E-F27F5E2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0C4D4E0-531A-4101-AD50-56A0CFE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7E354-6B68-465A-83FF-F299DA691C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95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1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1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32257E9-CE03-484A-BFA9-3E304B4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D45C4-0608-4F98-B75C-807410EFC4AA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BCE3E0AF-5653-4902-BC1E-F27F5E2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F0C4D4E0-531A-4101-AD50-56A0CFE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757EA-7023-441F-BD5F-078A28280AC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52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32257E9-CE03-484A-BFA9-3E304B4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B73DF-B872-434B-A3CA-8EE3FB26E2E3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CE3E0AF-5653-4902-BC1E-F27F5E2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0C4D4E0-531A-4101-AD50-56A0CFE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9E6F5-CE32-42ED-8872-5B7BA408B8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8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832257E9-CE03-484A-BFA9-3E304B4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37CC2-023C-4EA5-821B-81ADA901BBA7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CE3E0AF-5653-4902-BC1E-F27F5E2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F0C4D4E0-531A-4101-AD50-56A0CFE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EE96E-A1FE-49EF-AA9B-5B6CF649DDA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5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2" y="204788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2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32257E9-CE03-484A-BFA9-3E304B4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0EE72-216F-48F9-86DA-4030778966C2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CE3E0AF-5653-4902-BC1E-F27F5E2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0C4D4E0-531A-4101-AD50-56A0CFE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95DC7-F1B7-488C-B102-48000778DF7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1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32257E9-CE03-484A-BFA9-3E304B44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D1B0A-0CC3-4B93-8B36-9627139D1D60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CE3E0AF-5653-4902-BC1E-F27F5E2B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0C4D4E0-531A-4101-AD50-56A0CFE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0FF6B-154E-41AC-A4E4-28CD39E953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06375"/>
            <a:ext cx="61722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200150"/>
            <a:ext cx="61722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257E9-CE03-484A-BFA9-3E304B445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9D2C54-E1D1-4A29-8429-D3993351C043}" type="datetimeFigureOut">
              <a:rPr lang="zh-CN" altLang="en-US"/>
              <a:pPr>
                <a:defRPr/>
              </a:pPr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3E0AF-5653-4902-BC1E-F27F5E2B1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4D4E0-531A-4101-AD50-56A0CFE7C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3BE4137E-D69D-4DAD-9F85-E919424700D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685800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685800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8901AC0-A158-43A8-9D0B-17DBF671D5E7}"/>
              </a:ext>
            </a:extLst>
          </p:cNvPr>
          <p:cNvSpPr/>
          <p:nvPr/>
        </p:nvSpPr>
        <p:spPr>
          <a:xfrm>
            <a:off x="-4763" y="1589088"/>
            <a:ext cx="6858001" cy="141763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期末考试大化讲座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F6B29A-4868-4FE7-82EB-3DE7D452FF53}"/>
              </a:ext>
            </a:extLst>
          </p:cNvPr>
          <p:cNvSpPr/>
          <p:nvPr/>
        </p:nvSpPr>
        <p:spPr>
          <a:xfrm>
            <a:off x="-4763" y="1501775"/>
            <a:ext cx="6858001" cy="80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A0F871-B3D7-4028-A31B-E95E9704D7A2}"/>
              </a:ext>
            </a:extLst>
          </p:cNvPr>
          <p:cNvSpPr/>
          <p:nvPr/>
        </p:nvSpPr>
        <p:spPr>
          <a:xfrm>
            <a:off x="-4763" y="3016250"/>
            <a:ext cx="6858001" cy="809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CC9FCDF-BAFF-466F-8336-35432627FEB4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3722AB-51B2-4AAD-9A4C-B1623750F0B3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540D362-CF8B-403B-B92B-14475BF2AC05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0DA4298-159D-491A-9DC9-192743C6DD28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FD94FE9-0545-484C-96C7-6C99D2B1B140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19B389C-DD3A-445A-B9C3-0AA9356800BC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8A30014A-69B2-4FF5-B74F-3DA929003BDC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EA8E5C4-1EA4-49EF-B81C-56EA6FF8FAFF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CADADD1-925D-4DB9-A365-A8DFA84211B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6E4149A-A5BC-44D4-9D83-2DD73576FFCA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3078" name="图片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433388"/>
            <a:ext cx="2020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图片 19" descr="学辅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114300"/>
            <a:ext cx="749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图片 20" descr="仲英书院（透明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249238"/>
            <a:ext cx="450850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文本框 1"/>
          <p:cNvSpPr txBox="1">
            <a:spLocks noChangeArrowheads="1"/>
          </p:cNvSpPr>
          <p:nvPr/>
        </p:nvSpPr>
        <p:spPr bwMode="auto">
          <a:xfrm>
            <a:off x="4005064" y="3530600"/>
            <a:ext cx="25386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化工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62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康皓哲</a:t>
            </a:r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0" t="11336" r="6484" b="30579"/>
          <a:stretch/>
        </p:blipFill>
        <p:spPr bwMode="auto">
          <a:xfrm>
            <a:off x="1195718" y="2784385"/>
            <a:ext cx="2211059" cy="211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  分子结构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" y="501372"/>
                <a:ext cx="6316153" cy="267765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杂化轨道理论：原子轨道重组</a:t>
                </a:r>
                <a:endParaRPr lang="en-US" altLang="zh-CN" sz="2800" b="1" dirty="0"/>
              </a:p>
              <a:p>
                <a:r>
                  <a:rPr lang="zh-CN" altLang="en-US" sz="2800" b="1" dirty="0">
                    <a:solidFill>
                      <a:srgbClr val="FF0000"/>
                    </a:solidFill>
                  </a:rPr>
                  <a:t>通过杂化轨道只能形成</a:t>
                </a:r>
                <a:r>
                  <a:rPr lang="az-Cyrl-AZ" altLang="zh-CN" sz="2800" b="1" dirty="0">
                    <a:solidFill>
                      <a:srgbClr val="FF0000"/>
                    </a:solidFill>
                  </a:rPr>
                  <a:t>б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键！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sz="2800" b="1" dirty="0">
                    <a:solidFill>
                      <a:srgbClr val="FF0000"/>
                    </a:solidFill>
                  </a:rPr>
                  <a:t>熟知杂化轨道与分子几何构型，实例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r>
                  <a:rPr lang="en-US" altLang="zh-CN" sz="2800" b="1" dirty="0"/>
                  <a:t>2015-2016</a:t>
                </a:r>
                <a:r>
                  <a:rPr lang="zh-CN" altLang="en-US" sz="2800" b="1" dirty="0"/>
                  <a:t>学年第一学期：</a:t>
                </a:r>
                <a:endParaRPr lang="en-US" altLang="zh-CN" sz="2800" b="1" dirty="0"/>
              </a:p>
              <a:p>
                <a:r>
                  <a:rPr lang="zh-CN" altLang="en-US" sz="2800" b="1" dirty="0">
                    <a:solidFill>
                      <a:srgbClr val="FF0000"/>
                    </a:solidFill>
                  </a:rPr>
                  <a:t>等性杂化</a:t>
                </a:r>
                <a:r>
                  <a:rPr lang="zh-CN" altLang="en-US" sz="2800" b="1" dirty="0"/>
                  <a:t>：杂化后所生成的杂化轨道的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形状和能量等同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/>
                          </a:rPr>
                          <m:t>𝑪𝑯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altLang="zh-CN" sz="2800" b="1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/>
                          </a:rPr>
                          <m:t>𝑵𝑯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01372"/>
                <a:ext cx="6316153" cy="2677656"/>
              </a:xfrm>
              <a:prstGeom prst="rect">
                <a:avLst/>
              </a:prstGeom>
              <a:blipFill rotWithShape="1">
                <a:blip r:embed="rId3"/>
                <a:stretch>
                  <a:fillRect l="-1830" t="-2948" r="-1156" b="-430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" y="3184634"/>
                <a:ext cx="3791423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价层电子互斥理论：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计算</a:t>
                </a:r>
                <a:r>
                  <a:rPr lang="en-US" altLang="zh-CN" sz="2800" b="1" dirty="0"/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b="1" dirty="0"/>
                          <m:t>Y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1" dirty="0"/>
                  <a:t>，得到构型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理论构型与实际构型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判断键角：排斥力大小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184634"/>
                <a:ext cx="3791423" cy="1815882"/>
              </a:xfrm>
              <a:prstGeom prst="rect">
                <a:avLst/>
              </a:prstGeom>
              <a:blipFill rotWithShape="1">
                <a:blip r:embed="rId4"/>
                <a:stretch>
                  <a:fillRect l="-3215" t="-4698" r="-2733" b="-7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1263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  分子结构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699542"/>
                <a:ext cx="6676828" cy="225651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配位键与配位化合物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配合物的定义：配体、中心离子、配位数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配位化合物的杂化与构型！要记</a:t>
                </a:r>
                <a:endParaRPr lang="en-US" altLang="zh-CN" sz="2800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𝒔𝒑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𝒔𝒑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：内轨型与外轨型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sz="2800" b="1" dirty="0">
                    <a:solidFill>
                      <a:srgbClr val="FF0000"/>
                    </a:solidFill>
                  </a:rPr>
                  <a:t>配合物的书写与命名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9542"/>
                <a:ext cx="6676828" cy="2256515"/>
              </a:xfrm>
              <a:prstGeom prst="rect">
                <a:avLst/>
              </a:prstGeom>
              <a:blipFill rotWithShape="1">
                <a:blip r:embed="rId3"/>
                <a:stretch>
                  <a:fillRect l="-1732" t="-3495" r="-1094" b="-510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-13996" y="3727593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金属键：电子气理论与能带理论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161224226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第三章  宏观物质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99542"/>
            <a:ext cx="595547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分子极性：双原子分子、多原子分子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3997" y="1635646"/>
            <a:ext cx="43348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分子间作用力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en-US" altLang="zh-CN" sz="2800" b="1" dirty="0"/>
              <a:t>3</a:t>
            </a:r>
            <a:r>
              <a:rPr lang="zh-CN" altLang="en-US" sz="2800" b="1" dirty="0"/>
              <a:t>种、存在条件、影响因素</a:t>
            </a:r>
            <a:endParaRPr lang="en-US" altLang="zh-C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7897" y="2931790"/>
            <a:ext cx="37914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氢键：饱和性、方向性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>
                <a:solidFill>
                  <a:srgbClr val="FF0000"/>
                </a:solidFill>
              </a:rPr>
              <a:t>NOF</a:t>
            </a:r>
            <a:r>
              <a:rPr lang="zh-CN" altLang="en-US" sz="2800" b="1" dirty="0">
                <a:solidFill>
                  <a:srgbClr val="FF0000"/>
                </a:solidFill>
              </a:rPr>
              <a:t>原子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影响熔沸点</a:t>
            </a:r>
          </a:p>
        </p:txBody>
      </p:sp>
    </p:spTree>
    <p:extLst>
      <p:ext uri="{BB962C8B-B14F-4D97-AF65-F5344CB8AC3E}">
        <p14:creationId xmlns:p14="http://schemas.microsoft.com/office/powerpoint/2010/main" val="192620371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第三章  宏观物质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99542"/>
            <a:ext cx="4873450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理想气体状态方程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r>
              <a:rPr lang="zh-CN" altLang="en-US" sz="2800" b="1" dirty="0"/>
              <a:t>注意单位，开氏温度</a:t>
            </a:r>
            <a:endParaRPr lang="en-US" altLang="zh-CN" sz="2800" b="1" dirty="0"/>
          </a:p>
          <a:p>
            <a:r>
              <a:rPr lang="zh-CN" altLang="en-US" sz="2800" b="1" dirty="0"/>
              <a:t>理想气体混合性质：</a:t>
            </a:r>
            <a:r>
              <a:rPr lang="zh-CN" altLang="en-US" sz="2800" b="1" dirty="0">
                <a:solidFill>
                  <a:srgbClr val="FF0000"/>
                </a:solidFill>
              </a:rPr>
              <a:t>线性加和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 err="1"/>
              <a:t>Amagat</a:t>
            </a:r>
            <a:r>
              <a:rPr lang="zh-CN" altLang="en-US" sz="2800" b="1" dirty="0"/>
              <a:t>分体积定律</a:t>
            </a:r>
            <a:endParaRPr lang="en-US" altLang="zh-CN" sz="2800" b="1" dirty="0"/>
          </a:p>
          <a:p>
            <a:r>
              <a:rPr lang="en-US" altLang="zh-CN" sz="2800" b="1" dirty="0"/>
              <a:t>Dalton</a:t>
            </a:r>
            <a:r>
              <a:rPr lang="zh-CN" altLang="en-US" sz="2800" b="1" dirty="0"/>
              <a:t>分压定律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48" y="3401555"/>
            <a:ext cx="23487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液体与溶液：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蒸气压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溶液的表示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60976060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第三章  宏观物质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99542"/>
            <a:ext cx="5955476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稀溶液的依数性</a:t>
            </a:r>
            <a:r>
              <a:rPr lang="zh-CN" altLang="en-US" sz="2800" b="1" dirty="0"/>
              <a:t>：只与数目有关</a:t>
            </a:r>
            <a:endParaRPr lang="en-US" altLang="zh-CN" sz="2800" b="1" dirty="0"/>
          </a:p>
          <a:p>
            <a:r>
              <a:rPr lang="zh-CN" altLang="en-US" sz="2800" b="1" dirty="0"/>
              <a:t>蒸气压下降、沸点升高、凝固点降低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难挥发非电解质！！！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质量摩尔浓度！！！</a:t>
            </a:r>
            <a:r>
              <a:rPr lang="zh-CN" altLang="en-US" sz="2800" b="1" dirty="0">
                <a:solidFill>
                  <a:srgbClr val="FF0000"/>
                </a:solidFill>
              </a:rPr>
              <a:t>变化值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溶液渗透压：物质的量浓度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3948" y="3401555"/>
            <a:ext cx="27093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晶体：各向异性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种晶体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857049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第八章  化学反应速率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699542"/>
                <a:ext cx="6316153" cy="400712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化学反应速率的表示：反应进度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sz="2800" b="1" dirty="0"/>
                  <a:t>反应速率方程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基元反应：反应物到生成物，无中间体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质量作用定律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反应物浓度指数</a:t>
                </a:r>
                <a:r>
                  <a:rPr lang="en-US" altLang="zh-CN" sz="2800" b="1" dirty="0"/>
                  <a:t>=</a:t>
                </a:r>
                <a:r>
                  <a:rPr lang="zh-CN" altLang="en-US" sz="2800" b="1" dirty="0"/>
                  <a:t>化学计量数</a:t>
                </a:r>
                <a:endParaRPr lang="en-US" altLang="zh-CN" sz="28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/>
                        </a:rPr>
                        <m:t>𝒗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/>
                        </a:rPr>
                        <m:t>𝒌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𝒂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/>
                                </a:rPr>
                                <m:t>𝑩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b="1" i="1" smtClean="0">
                              <a:latin typeface="Cambria Math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altLang="zh-CN" sz="2800" b="1" dirty="0"/>
              </a:p>
              <a:p>
                <a:r>
                  <a:rPr lang="zh-CN" altLang="en-US" sz="2800" b="1" dirty="0"/>
                  <a:t>总反应级数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/>
                      </a:rPr>
                      <m:t>𝒏</m:t>
                    </m:r>
                    <m:r>
                      <a:rPr lang="en-US" altLang="zh-CN" sz="2800" b="1" i="1" smtClean="0">
                        <a:latin typeface="Cambria Math"/>
                      </a:rPr>
                      <m:t>=</m:t>
                    </m:r>
                    <m:r>
                      <a:rPr lang="en-US" altLang="zh-CN" sz="2800" b="1" i="1" smtClean="0">
                        <a:latin typeface="Cambria Math"/>
                      </a:rPr>
                      <m:t>𝒂</m:t>
                    </m:r>
                    <m:r>
                      <a:rPr lang="en-US" altLang="zh-CN" sz="2800" b="1" i="1" smtClean="0">
                        <a:latin typeface="Cambria Math"/>
                      </a:rPr>
                      <m:t>+</m:t>
                    </m:r>
                    <m:r>
                      <a:rPr lang="en-US" altLang="zh-CN" sz="2800" b="1" i="1" smtClean="0">
                        <a:latin typeface="Cambria Math"/>
                      </a:rPr>
                      <m:t>𝒃</m:t>
                    </m:r>
                  </m:oMath>
                </a14:m>
                <a:endParaRPr lang="en-US" altLang="zh-CN" sz="2800" b="1" dirty="0"/>
              </a:p>
              <a:p>
                <a:r>
                  <a:rPr lang="zh-CN" altLang="en-US" sz="2800" b="1" dirty="0"/>
                  <a:t>非基元反应：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𝒗</m:t>
                    </m:r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𝒌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</a:rPr>
                              <m:t>𝑨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l-GR" altLang="zh-CN" sz="2800" b="1" i="1" smtClean="0">
                            <a:latin typeface="Cambria Math"/>
                          </a:rPr>
                          <m:t>α</m:t>
                        </m:r>
                      </m:sup>
                    </m:sSup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/>
                              </a:rPr>
                              <m:t>𝑩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l-GR" altLang="zh-CN" sz="2800" b="1" i="1">
                            <a:latin typeface="Cambria Math"/>
                          </a:rPr>
                          <m:t>β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 非整</a:t>
                </a:r>
                <a:endParaRPr lang="en-US" altLang="zh-CN" sz="2800" b="1" dirty="0"/>
              </a:p>
              <a:p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9542"/>
                <a:ext cx="6316153" cy="4007123"/>
              </a:xfrm>
              <a:prstGeom prst="rect">
                <a:avLst/>
              </a:prstGeom>
              <a:blipFill rotWithShape="1">
                <a:blip r:embed="rId3"/>
                <a:stretch>
                  <a:fillRect l="-1830" t="-1973" r="-115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031520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第八章  化学反应速率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99542"/>
            <a:ext cx="4281941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2016-2017</a:t>
            </a:r>
            <a:r>
              <a:rPr lang="zh-CN" altLang="en-US" sz="2800" b="1" dirty="0"/>
              <a:t>学年第一学期：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决速反应</a:t>
            </a:r>
            <a:r>
              <a:rPr lang="en-US" altLang="zh-CN" sz="2800" b="1" dirty="0">
                <a:solidFill>
                  <a:srgbClr val="FF0000"/>
                </a:solidFill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</a:rPr>
              <a:t>木桶效应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" y="2067694"/>
            <a:ext cx="523412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简单级数反应的速率方程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速率方程的积分式、特点、图像</a:t>
            </a:r>
            <a:endParaRPr lang="en-US" altLang="zh-CN" sz="2800" b="1" dirty="0"/>
          </a:p>
          <a:p>
            <a:r>
              <a:rPr lang="en-US" altLang="zh-CN" sz="2800" b="1" dirty="0"/>
              <a:t>K</a:t>
            </a:r>
            <a:r>
              <a:rPr lang="zh-CN" altLang="en-US" sz="2800" b="1" dirty="0"/>
              <a:t>的单位</a:t>
            </a:r>
            <a:endParaRPr lang="en-US" altLang="zh-CN" sz="2800" b="1" dirty="0"/>
          </a:p>
          <a:p>
            <a:r>
              <a:rPr lang="zh-CN" altLang="en-US" sz="2800" b="1" dirty="0"/>
              <a:t>温度对反应速率的影响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Arrhenius</a:t>
            </a:r>
            <a:r>
              <a:rPr lang="zh-CN" altLang="en-US" sz="2800" b="1" dirty="0">
                <a:solidFill>
                  <a:srgbClr val="FF0000"/>
                </a:solidFill>
              </a:rPr>
              <a:t>经验式</a:t>
            </a:r>
          </a:p>
        </p:txBody>
      </p:sp>
    </p:spTree>
    <p:extLst>
      <p:ext uri="{BB962C8B-B14F-4D97-AF65-F5344CB8AC3E}">
        <p14:creationId xmlns:p14="http://schemas.microsoft.com/office/powerpoint/2010/main" val="69618501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第八章  化学反应速率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555240"/>
            <a:ext cx="3791423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基元反应速率理论：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碰撞理论、过渡态理论</a:t>
            </a:r>
            <a:endParaRPr lang="en-US" altLang="zh-C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2279" y="1693133"/>
            <a:ext cx="48734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催化剂</a:t>
            </a:r>
            <a:r>
              <a:rPr lang="zh-CN" altLang="en-US" sz="2800" b="1" dirty="0"/>
              <a:t>及催化反应：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个特征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降低反应活化能、不影响平衡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均相催化、多相催化</a:t>
            </a:r>
            <a:endParaRPr lang="en-US" altLang="zh-CN" sz="2800" b="1" dirty="0"/>
          </a:p>
          <a:p>
            <a:r>
              <a:rPr lang="zh-CN" altLang="en-US" sz="2800" b="1" dirty="0"/>
              <a:t>催化理论、</a:t>
            </a:r>
            <a:r>
              <a:rPr lang="en-US" altLang="zh-CN" sz="2800" b="1" dirty="0"/>
              <a:t>Langmuir</a:t>
            </a:r>
            <a:r>
              <a:rPr lang="zh-CN" altLang="en-US" sz="2800" b="1" dirty="0"/>
              <a:t>表面模型</a:t>
            </a:r>
            <a:endParaRPr lang="en-US" altLang="zh-C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" y="3723878"/>
            <a:ext cx="63161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光化学反应</a:t>
            </a:r>
            <a:endParaRPr lang="en-US" altLang="zh-CN" sz="2800" b="1" dirty="0"/>
          </a:p>
          <a:p>
            <a:r>
              <a:rPr lang="zh-CN" altLang="en-US" sz="2800" b="1" dirty="0"/>
              <a:t>自由基反应：链引发、链转移、链终止</a:t>
            </a:r>
          </a:p>
        </p:txBody>
      </p:sp>
    </p:spTree>
    <p:extLst>
      <p:ext uri="{BB962C8B-B14F-4D97-AF65-F5344CB8AC3E}">
        <p14:creationId xmlns:p14="http://schemas.microsoft.com/office/powerpoint/2010/main" val="228925578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第九章  表面现象与胶体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555240"/>
            <a:ext cx="5955476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表面张力，</a:t>
            </a:r>
            <a:r>
              <a:rPr lang="zh-CN" altLang="en-US" sz="2800" b="1" dirty="0">
                <a:solidFill>
                  <a:srgbClr val="FF0000"/>
                </a:solidFill>
              </a:rPr>
              <a:t>温度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比表面吉布斯函数</a:t>
            </a:r>
            <a:endParaRPr lang="en-US" altLang="zh-CN" sz="2800" b="1" dirty="0"/>
          </a:p>
          <a:p>
            <a:r>
              <a:rPr lang="zh-CN" altLang="en-US" sz="2800" b="1" dirty="0"/>
              <a:t>固液接触，接触角计算</a:t>
            </a:r>
            <a:endParaRPr lang="en-US" altLang="zh-CN" sz="2800" b="1" dirty="0"/>
          </a:p>
          <a:p>
            <a:r>
              <a:rPr lang="zh-CN" altLang="en-US" sz="2800" b="1" dirty="0"/>
              <a:t>气液接触，附加压力，方向</a:t>
            </a:r>
            <a:endParaRPr lang="en-US" altLang="zh-CN" sz="2800" b="1" dirty="0"/>
          </a:p>
          <a:p>
            <a:r>
              <a:rPr lang="zh-CN" altLang="en-US" sz="2800" b="1" dirty="0"/>
              <a:t>固气接触，</a:t>
            </a:r>
            <a:r>
              <a:rPr lang="en-US" altLang="zh-CN" sz="2800" b="1" dirty="0"/>
              <a:t>Langmuir</a:t>
            </a:r>
            <a:r>
              <a:rPr lang="zh-CN" altLang="en-US" sz="2800" b="1" dirty="0"/>
              <a:t>表面模型</a:t>
            </a:r>
          </a:p>
          <a:p>
            <a:r>
              <a:rPr lang="zh-CN" altLang="en-US" sz="2800" b="1" dirty="0"/>
              <a:t>物理吸附与化学吸附：特点，</a:t>
            </a:r>
            <a:r>
              <a:rPr lang="zh-CN" altLang="en-US" sz="2800" b="1" dirty="0">
                <a:solidFill>
                  <a:srgbClr val="FF0000"/>
                </a:solidFill>
              </a:rPr>
              <a:t>选择性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419003"/>
            <a:ext cx="42819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表面活性剂</a:t>
            </a:r>
            <a:r>
              <a:rPr lang="zh-CN" altLang="en-US" sz="2800" b="1" dirty="0"/>
              <a:t>，分类，</a:t>
            </a:r>
            <a:r>
              <a:rPr lang="zh-CN" altLang="en-US" sz="2800" b="1" dirty="0">
                <a:solidFill>
                  <a:srgbClr val="FF0000"/>
                </a:solidFill>
              </a:rPr>
              <a:t>作用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/>
              <a:t>2015-2016</a:t>
            </a:r>
            <a:r>
              <a:rPr lang="zh-CN" altLang="en-US" sz="2800" b="1" dirty="0"/>
              <a:t>学年第一学期：</a:t>
            </a:r>
            <a:endParaRPr lang="en-US" altLang="zh-CN" sz="2800" b="1" dirty="0"/>
          </a:p>
          <a:p>
            <a:r>
              <a:rPr lang="zh-CN" altLang="en-US" sz="2800" b="1" dirty="0"/>
              <a:t>一般认为具有</a:t>
            </a:r>
            <a:r>
              <a:rPr lang="en-US" altLang="zh-CN" sz="2800" b="1" dirty="0"/>
              <a:t>__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__</a:t>
            </a:r>
            <a:r>
              <a:rPr lang="zh-CN" altLang="en-US" sz="2800" b="1" dirty="0"/>
              <a:t>基团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29267195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第九章  表面现象与胶体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555240"/>
            <a:ext cx="5234125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胶体：</a:t>
            </a:r>
            <a:r>
              <a:rPr lang="zh-CN" altLang="en-US" sz="2800" b="1" dirty="0"/>
              <a:t>大小及特点、结构的写法</a:t>
            </a:r>
            <a:endParaRPr lang="en-US" altLang="zh-CN" sz="2800" b="1" dirty="0"/>
          </a:p>
          <a:p>
            <a:r>
              <a:rPr lang="zh-CN" altLang="en-US" sz="2800" b="1" dirty="0"/>
              <a:t>制备方法、净化方法</a:t>
            </a:r>
            <a:endParaRPr lang="en-US" altLang="zh-CN" sz="2800" b="1" dirty="0"/>
          </a:p>
          <a:p>
            <a:r>
              <a:rPr lang="en-US" altLang="zh-CN" sz="2800" b="1" dirty="0"/>
              <a:t>2016-2017</a:t>
            </a:r>
            <a:r>
              <a:rPr lang="zh-CN" altLang="en-US" sz="2800" b="1" dirty="0"/>
              <a:t>学年第一学期：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胶体的</a:t>
            </a:r>
            <a:r>
              <a:rPr lang="en-US" altLang="zh-CN" sz="2800" b="1" dirty="0">
                <a:solidFill>
                  <a:srgbClr val="FF0000"/>
                </a:solidFill>
              </a:rPr>
              <a:t>Zeta</a:t>
            </a:r>
            <a:r>
              <a:rPr lang="zh-CN" altLang="en-US" sz="2800" b="1" dirty="0">
                <a:solidFill>
                  <a:srgbClr val="FF0000"/>
                </a:solidFill>
              </a:rPr>
              <a:t>电位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胶体的</a:t>
            </a:r>
            <a:r>
              <a:rPr lang="zh-CN" altLang="en-US" sz="2800" b="1" dirty="0">
                <a:solidFill>
                  <a:srgbClr val="FF0000"/>
                </a:solidFill>
              </a:rPr>
              <a:t>聚沉</a:t>
            </a:r>
            <a:r>
              <a:rPr lang="zh-CN" altLang="en-US" sz="2800" b="1" dirty="0"/>
              <a:t>与稳定性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71395695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4704" y="69954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仲英学业辅导中心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8720" y="2211710"/>
            <a:ext cx="16209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值班答疑</a:t>
            </a:r>
            <a:endParaRPr lang="en-US" altLang="zh-CN" sz="2800" b="1" dirty="0"/>
          </a:p>
          <a:p>
            <a:r>
              <a:rPr lang="zh-CN" altLang="en-US" sz="2800" b="1" dirty="0"/>
              <a:t>线上答疑</a:t>
            </a:r>
            <a:endParaRPr lang="en-US" altLang="zh-CN" sz="2800" b="1" dirty="0"/>
          </a:p>
          <a:p>
            <a:r>
              <a:rPr lang="zh-CN" altLang="en-US" sz="2800" b="1" dirty="0"/>
              <a:t>预约答疑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4233" y="153963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祝愿大家考试顺利！</a:t>
            </a:r>
          </a:p>
        </p:txBody>
      </p:sp>
    </p:spTree>
    <p:extLst>
      <p:ext uri="{BB962C8B-B14F-4D97-AF65-F5344CB8AC3E}">
        <p14:creationId xmlns:p14="http://schemas.microsoft.com/office/powerpoint/2010/main" val="235963777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8640" y="1203598"/>
            <a:ext cx="651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大学化学：</a:t>
            </a:r>
            <a:endParaRPr lang="en-US" altLang="zh-CN" sz="3200" b="1" dirty="0"/>
          </a:p>
          <a:p>
            <a:r>
              <a:rPr lang="zh-CN" altLang="en-US" sz="3200" b="1" dirty="0"/>
              <a:t>难度不高，知识宽泛</a:t>
            </a:r>
            <a:endParaRPr lang="en-US" altLang="zh-CN" sz="3200" b="1" dirty="0"/>
          </a:p>
          <a:p>
            <a:r>
              <a:rPr lang="zh-CN" altLang="en-US" sz="3200" b="1" dirty="0"/>
              <a:t>复习时建议面面俱到，不宜深究</a:t>
            </a:r>
          </a:p>
        </p:txBody>
      </p:sp>
    </p:spTree>
    <p:extLst>
      <p:ext uri="{BB962C8B-B14F-4D97-AF65-F5344CB8AC3E}">
        <p14:creationId xmlns:p14="http://schemas.microsoft.com/office/powerpoint/2010/main" val="169811823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  原子结构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632" y="881063"/>
            <a:ext cx="55402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近代原子结构发展</a:t>
            </a:r>
            <a:endParaRPr lang="en-US" altLang="zh-CN" sz="3200" b="1" dirty="0"/>
          </a:p>
          <a:p>
            <a:r>
              <a:rPr lang="zh-CN" altLang="en-US" sz="3200" b="1" dirty="0"/>
              <a:t>微观粒子的波粒二象性：</a:t>
            </a:r>
            <a:endParaRPr lang="en-US" altLang="zh-CN" sz="3200" b="1" dirty="0"/>
          </a:p>
          <a:p>
            <a:r>
              <a:rPr lang="zh-CN" altLang="en-US" sz="3200" b="1" dirty="0"/>
              <a:t>得布罗意波长，不确定性关系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FF0000"/>
                </a:solidFill>
              </a:rPr>
              <a:t>氢原子的量子力学说明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>
                <a:solidFill>
                  <a:srgbClr val="FF0000"/>
                </a:solidFill>
              </a:rPr>
              <a:t>多电子原子轨道能级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>
                <a:solidFill>
                  <a:srgbClr val="FF0000"/>
                </a:solidFill>
              </a:rPr>
              <a:t>核外电子排布与元素周期律</a:t>
            </a:r>
          </a:p>
        </p:txBody>
      </p:sp>
    </p:spTree>
    <p:extLst>
      <p:ext uri="{BB962C8B-B14F-4D97-AF65-F5344CB8AC3E}">
        <p14:creationId xmlns:p14="http://schemas.microsoft.com/office/powerpoint/2010/main" val="398916773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  原子结构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699542"/>
                <a:ext cx="7127720" cy="398006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量子力学模型：</a:t>
                </a:r>
                <a:endParaRPr lang="en-US" altLang="zh-CN" sz="2800" b="1" dirty="0"/>
              </a:p>
              <a:p>
                <a:r>
                  <a:rPr lang="zh-CN" altLang="en-US" sz="2800" b="1" dirty="0"/>
                  <a:t>薛定谔方程</a:t>
                </a:r>
                <a:r>
                  <a:rPr lang="en-US" altLang="zh-CN" sz="2800" b="1" dirty="0"/>
                  <a:t>——</a:t>
                </a:r>
                <a:r>
                  <a:rPr lang="zh-CN" altLang="en-US" sz="2800" b="1" dirty="0"/>
                  <a:t>用波函数描述电子运动</a:t>
                </a:r>
                <a:endParaRPr lang="en-US" altLang="zh-CN" sz="2800" b="1" dirty="0"/>
              </a:p>
              <a:p>
                <a:r>
                  <a:rPr lang="el-GR" altLang="zh-CN" sz="2800" b="1" dirty="0"/>
                  <a:t>Ψ</a:t>
                </a:r>
                <a:r>
                  <a:rPr lang="zh-CN" altLang="en-US" sz="2800" b="1" dirty="0"/>
                  <a:t>称为波函数，表示电子的运动</a:t>
                </a:r>
                <a:endParaRPr lang="en-US" altLang="zh-CN" sz="2800" b="1" dirty="0"/>
              </a:p>
              <a:p>
                <a:r>
                  <a:rPr lang="el-GR" altLang="zh-CN" sz="2800" b="1" dirty="0">
                    <a:solidFill>
                      <a:srgbClr val="FF0000"/>
                    </a:solidFill>
                  </a:rPr>
                  <a:t>ψ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无直观的物理意义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l-GR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𝝍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表示电子在空间的概率密度，有物理意义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r>
                  <a:rPr lang="en-US" altLang="zh-CN" sz="2800" b="1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个量子数的取值（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l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e>
                      <m:sub>
                        <m:r>
                          <a:rPr lang="en-US" altLang="zh-CN" sz="2800" b="1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FF0000"/>
                    </a:solidFill>
                  </a:rPr>
                  <a:t>）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r>
                  <a:rPr lang="en-US" altLang="zh-CN" sz="2800" b="1" dirty="0"/>
                  <a:t>2014-2015</a:t>
                </a:r>
                <a:r>
                  <a:rPr lang="zh-CN" altLang="en-US" sz="2800" b="1" dirty="0"/>
                  <a:t>学年第一学期：</a:t>
                </a:r>
                <a:endParaRPr lang="en-US" altLang="zh-CN" sz="2800" b="1" dirty="0"/>
              </a:p>
              <a:p>
                <a:r>
                  <a:rPr lang="zh-CN" altLang="en-US" sz="2800" b="1" dirty="0">
                    <a:solidFill>
                      <a:srgbClr val="FF0000"/>
                    </a:solidFill>
                  </a:rPr>
                  <a:t>原子轨道由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3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个量子数决定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r>
                  <a:rPr lang="zh-CN" altLang="en-US" sz="2800" b="1" dirty="0">
                    <a:solidFill>
                      <a:srgbClr val="FF0000"/>
                    </a:solidFill>
                  </a:rPr>
                  <a:t>电子的运动由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4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个量子数决定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9542"/>
                <a:ext cx="7127720" cy="3980064"/>
              </a:xfrm>
              <a:prstGeom prst="rect">
                <a:avLst/>
              </a:prstGeom>
              <a:blipFill rotWithShape="1">
                <a:blip r:embed="rId3"/>
                <a:stretch>
                  <a:fillRect l="-1623" t="-1985" r="-939" b="-335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94660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  原子结构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99542"/>
            <a:ext cx="6316153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多原子电子轨道：屏蔽效应、钻穿效应</a:t>
            </a:r>
            <a:endParaRPr lang="en-US" altLang="zh-CN" sz="2800" b="1" dirty="0"/>
          </a:p>
          <a:p>
            <a:r>
              <a:rPr lang="zh-CN" altLang="en-US" sz="2800" b="1" dirty="0"/>
              <a:t>能级分裂现象由屏蔽效应解释</a:t>
            </a:r>
            <a:endParaRPr lang="en-US" altLang="zh-CN" sz="2800" b="1" dirty="0"/>
          </a:p>
          <a:p>
            <a:r>
              <a:rPr lang="zh-CN" altLang="en-US" sz="2800" b="1" dirty="0"/>
              <a:t>能级交错现象由钻穿效应解释</a:t>
            </a:r>
            <a:endParaRPr lang="en-US" altLang="zh-C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" y="2584509"/>
            <a:ext cx="70375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多电子原子轨道能级的比较：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主量子数相同时，角量子数越大，能级越高</a:t>
            </a:r>
            <a:endParaRPr lang="en-US" altLang="zh-CN" sz="2800" b="1" dirty="0"/>
          </a:p>
          <a:p>
            <a:r>
              <a:rPr lang="zh-CN" altLang="en-US" sz="2800" b="1" dirty="0"/>
              <a:t>角量子数相同时，主量子数越大，能级越高</a:t>
            </a:r>
          </a:p>
          <a:p>
            <a:r>
              <a:rPr lang="zh-CN" altLang="en-US" sz="2800" b="1" dirty="0">
                <a:solidFill>
                  <a:srgbClr val="FF0000"/>
                </a:solidFill>
              </a:rPr>
              <a:t>量子数不同时，注意能级交错现象！</a:t>
            </a:r>
          </a:p>
        </p:txBody>
      </p:sp>
    </p:spTree>
    <p:extLst>
      <p:ext uri="{BB962C8B-B14F-4D97-AF65-F5344CB8AC3E}">
        <p14:creationId xmlns:p14="http://schemas.microsoft.com/office/powerpoint/2010/main" val="261117975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第一章  原子结构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99542"/>
            <a:ext cx="6085320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核外电子排布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原理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规则</a:t>
            </a:r>
            <a:endParaRPr lang="en-US" altLang="zh-CN" sz="2800" b="1" dirty="0"/>
          </a:p>
          <a:p>
            <a:r>
              <a:rPr lang="en-US" altLang="zh-CN" sz="2800" b="1" dirty="0"/>
              <a:t>2015-2016</a:t>
            </a:r>
            <a:r>
              <a:rPr lang="zh-CN" altLang="en-US" sz="2800" b="1" dirty="0"/>
              <a:t>学年第一学期：会写，会认</a:t>
            </a:r>
            <a:endParaRPr lang="en-US" altLang="zh-CN" sz="2800" b="1" dirty="0"/>
          </a:p>
          <a:p>
            <a:r>
              <a:rPr lang="zh-CN" altLang="en-US" sz="2800" b="1" dirty="0"/>
              <a:t>注意</a:t>
            </a:r>
            <a:r>
              <a:rPr lang="en-US" altLang="zh-CN" sz="2800" b="1" dirty="0">
                <a:solidFill>
                  <a:srgbClr val="FF0000"/>
                </a:solidFill>
              </a:rPr>
              <a:t>ds</a:t>
            </a:r>
            <a:r>
              <a:rPr lang="zh-CN" altLang="en-US" sz="2800" b="1" dirty="0">
                <a:solidFill>
                  <a:srgbClr val="FF0000"/>
                </a:solidFill>
              </a:rPr>
              <a:t>区</a:t>
            </a:r>
            <a:r>
              <a:rPr lang="zh-CN" altLang="en-US" sz="2800" b="1" dirty="0"/>
              <a:t>的特殊排布</a:t>
            </a:r>
            <a:endParaRPr lang="en-US" altLang="zh-CN" sz="2800" b="1" dirty="0"/>
          </a:p>
          <a:p>
            <a:r>
              <a:rPr lang="zh-CN" altLang="en-US" sz="2800" b="1" dirty="0"/>
              <a:t>核外电子排布、核外离子排布</a:t>
            </a:r>
            <a:endParaRPr lang="en-US" altLang="zh-C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970102"/>
            <a:ext cx="66768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原子结构的周期性排布：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b="1" dirty="0"/>
              <a:t>7</a:t>
            </a:r>
            <a:r>
              <a:rPr lang="zh-CN" altLang="en-US" sz="2800" b="1" dirty="0"/>
              <a:t>周期，</a:t>
            </a:r>
            <a:r>
              <a:rPr lang="en-US" altLang="zh-CN" sz="2800" b="1" dirty="0"/>
              <a:t>18</a:t>
            </a:r>
            <a:r>
              <a:rPr lang="zh-CN" altLang="en-US" sz="2800" b="1" dirty="0"/>
              <a:t>列，</a:t>
            </a:r>
            <a:r>
              <a:rPr lang="en-US" altLang="zh-CN" sz="2800" b="1" dirty="0"/>
              <a:t>16</a:t>
            </a:r>
            <a:r>
              <a:rPr lang="zh-CN" altLang="en-US" sz="2800" b="1" dirty="0"/>
              <a:t>族，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区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元素性质的周期性变化：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原子半径、</a:t>
            </a:r>
            <a:r>
              <a:rPr lang="zh-CN" altLang="en-US" sz="2800" b="1" dirty="0">
                <a:solidFill>
                  <a:srgbClr val="FF0000"/>
                </a:solidFill>
              </a:rPr>
              <a:t>电离能</a:t>
            </a:r>
            <a:r>
              <a:rPr lang="zh-CN" altLang="en-US" sz="2800" b="1" dirty="0"/>
              <a:t>、电子亲和能、电负性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636456894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  分子结构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99542"/>
            <a:ext cx="5955476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离子键：</a:t>
            </a:r>
            <a:r>
              <a:rPr lang="zh-CN" altLang="en-US" sz="2800" b="1" dirty="0">
                <a:solidFill>
                  <a:srgbClr val="FF0000"/>
                </a:solidFill>
              </a:rPr>
              <a:t>无方向性、无饱和性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晶格能表示离子强度</a:t>
            </a:r>
            <a:endParaRPr lang="en-US" altLang="zh-CN" sz="2800" b="1" dirty="0"/>
          </a:p>
          <a:p>
            <a:r>
              <a:rPr lang="zh-CN" altLang="en-US" sz="2800" b="1" dirty="0"/>
              <a:t>晶格能决定物理、化学性质</a:t>
            </a:r>
            <a:endParaRPr lang="en-US" altLang="zh-CN" sz="2800" b="1" dirty="0"/>
          </a:p>
          <a:p>
            <a:r>
              <a:rPr lang="zh-CN" altLang="en-US" sz="2800" b="1" dirty="0"/>
              <a:t>晶格能的影响因素：离子电荷，半径</a:t>
            </a:r>
            <a:endParaRPr lang="en-US" altLang="zh-C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988116"/>
            <a:ext cx="65453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离子极化</a:t>
            </a:r>
            <a:r>
              <a:rPr lang="zh-CN" altLang="en-US" sz="2800" b="1" dirty="0"/>
              <a:t>：离子键向共价键转变</a:t>
            </a:r>
            <a:endParaRPr lang="en-US" altLang="zh-CN" sz="2800" b="1" dirty="0"/>
          </a:p>
          <a:p>
            <a:r>
              <a:rPr lang="zh-CN" altLang="en-US" sz="2800" b="1" dirty="0"/>
              <a:t>阳离子极化力的顺序</a:t>
            </a:r>
            <a:endParaRPr lang="en-US" altLang="zh-CN" sz="2800" b="1" dirty="0"/>
          </a:p>
          <a:p>
            <a:r>
              <a:rPr lang="zh-CN" altLang="en-US" sz="2800" b="1" dirty="0"/>
              <a:t>阴离子变形性的顺序</a:t>
            </a:r>
            <a:endParaRPr lang="en-US" altLang="zh-CN" sz="2800" b="1" dirty="0"/>
          </a:p>
          <a:p>
            <a:r>
              <a:rPr lang="en-US" altLang="zh-CN" sz="2800" b="1" dirty="0" err="1"/>
              <a:t>AgF</a:t>
            </a:r>
            <a:r>
              <a:rPr lang="zh-CN" altLang="en-US" sz="2800" b="1" dirty="0"/>
              <a:t>（离子，易溶）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AgI</a:t>
            </a:r>
            <a:r>
              <a:rPr lang="zh-CN" altLang="en-US" sz="2800" b="1" dirty="0"/>
              <a:t>（分子，难溶）</a:t>
            </a:r>
          </a:p>
        </p:txBody>
      </p:sp>
    </p:spTree>
    <p:extLst>
      <p:ext uri="{BB962C8B-B14F-4D97-AF65-F5344CB8AC3E}">
        <p14:creationId xmlns:p14="http://schemas.microsoft.com/office/powerpoint/2010/main" val="146042912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04B8C57-2068-4DB4-A84A-E4A900BF010E}"/>
              </a:ext>
            </a:extLst>
          </p:cNvPr>
          <p:cNvGrpSpPr/>
          <p:nvPr/>
        </p:nvGrpSpPr>
        <p:grpSpPr>
          <a:xfrm>
            <a:off x="1" y="4803998"/>
            <a:ext cx="6857999" cy="415498"/>
            <a:chOff x="2" y="4726522"/>
            <a:chExt cx="9143998" cy="55399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7AC6A7-A88A-42B2-82E1-5BE4CC744A0B}"/>
                </a:ext>
              </a:extLst>
            </p:cNvPr>
            <p:cNvSpPr txBox="1"/>
            <p:nvPr/>
          </p:nvSpPr>
          <p:spPr>
            <a:xfrm>
              <a:off x="5699974" y="4726522"/>
              <a:ext cx="2716650" cy="55399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学业辅导中心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83714A-7965-4EBF-9EAC-F81A1EAA412C}"/>
                </a:ext>
              </a:extLst>
            </p:cNvPr>
            <p:cNvGrpSpPr/>
            <p:nvPr/>
          </p:nvGrpSpPr>
          <p:grpSpPr>
            <a:xfrm>
              <a:off x="2" y="4833605"/>
              <a:ext cx="9143998" cy="330425"/>
              <a:chOff x="2" y="6444822"/>
              <a:chExt cx="9143998" cy="440567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47F1841-195C-4EDA-9171-366C7CF14F73}"/>
                  </a:ext>
                </a:extLst>
              </p:cNvPr>
              <p:cNvSpPr/>
              <p:nvPr/>
            </p:nvSpPr>
            <p:spPr>
              <a:xfrm>
                <a:off x="2" y="6472211"/>
                <a:ext cx="5699972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E6221A1C-C573-4BB5-94BE-B17A8C14D0AD}"/>
                  </a:ext>
                </a:extLst>
              </p:cNvPr>
              <p:cNvGrpSpPr/>
              <p:nvPr/>
            </p:nvGrpSpPr>
            <p:grpSpPr>
              <a:xfrm>
                <a:off x="8141472" y="6444822"/>
                <a:ext cx="534984" cy="413178"/>
                <a:chOff x="8072352" y="6444822"/>
                <a:chExt cx="534984" cy="413178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2B8E694D-DC86-4666-8D43-6A6295F6058F}"/>
                    </a:ext>
                  </a:extLst>
                </p:cNvPr>
                <p:cNvSpPr/>
                <p:nvPr/>
              </p:nvSpPr>
              <p:spPr>
                <a:xfrm>
                  <a:off x="8072352" y="6444822"/>
                  <a:ext cx="45719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0DAE6A9B-927C-451D-8F4E-2E2E3626BA4F}"/>
                    </a:ext>
                  </a:extLst>
                </p:cNvPr>
                <p:cNvSpPr/>
                <p:nvPr/>
              </p:nvSpPr>
              <p:spPr>
                <a:xfrm>
                  <a:off x="8148701" y="6444822"/>
                  <a:ext cx="72008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3A89786-08E9-4AA2-BF55-E78CEA5B30FC}"/>
                    </a:ext>
                  </a:extLst>
                </p:cNvPr>
                <p:cNvSpPr/>
                <p:nvPr/>
              </p:nvSpPr>
              <p:spPr>
                <a:xfrm>
                  <a:off x="8251339" y="6444822"/>
                  <a:ext cx="106455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4BA419-569E-4984-899B-C3FA96AFDA0D}"/>
                    </a:ext>
                  </a:extLst>
                </p:cNvPr>
                <p:cNvSpPr/>
                <p:nvPr/>
              </p:nvSpPr>
              <p:spPr>
                <a:xfrm>
                  <a:off x="8388424" y="6444822"/>
                  <a:ext cx="218912" cy="41317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350"/>
                </a:p>
              </p:txBody>
            </p:sp>
          </p:grp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6CCCF9-311A-461A-8CDA-C956CEE1F3BB}"/>
                  </a:ext>
                </a:extLst>
              </p:cNvPr>
              <p:cNvSpPr/>
              <p:nvPr/>
            </p:nvSpPr>
            <p:spPr>
              <a:xfrm>
                <a:off x="8723986" y="6444822"/>
                <a:ext cx="420014" cy="413178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350"/>
              </a:p>
            </p:txBody>
          </p:sp>
        </p:grpSp>
      </p:grpSp>
      <p:pic>
        <p:nvPicPr>
          <p:cNvPr id="43011" name="图片 18" descr="学辅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195263"/>
            <a:ext cx="75088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672" y="1997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第二章  分子结构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99542"/>
            <a:ext cx="487345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共价键：</a:t>
            </a:r>
            <a:r>
              <a:rPr lang="zh-CN" altLang="en-US" sz="2800" b="1" dirty="0">
                <a:solidFill>
                  <a:srgbClr val="FF0000"/>
                </a:solidFill>
              </a:rPr>
              <a:t>有方向性、有饱和性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/>
              <a:t>价键理论：</a:t>
            </a:r>
            <a:r>
              <a:rPr lang="az-Cyrl-AZ" altLang="zh-CN" sz="2800" b="1" dirty="0"/>
              <a:t>б</a:t>
            </a:r>
            <a:r>
              <a:rPr lang="zh-CN" altLang="en-US" sz="2800" b="1" dirty="0"/>
              <a:t>键，</a:t>
            </a:r>
            <a:r>
              <a:rPr lang="el-GR" altLang="zh-CN" sz="2800" b="1" dirty="0"/>
              <a:t>π</a:t>
            </a:r>
            <a:r>
              <a:rPr lang="zh-CN" altLang="en-US" sz="2800" b="1" dirty="0"/>
              <a:t>键</a:t>
            </a:r>
            <a:endParaRPr lang="en-US" altLang="zh-CN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86367"/>
            <a:ext cx="559480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分子轨道理论：</a:t>
            </a:r>
            <a:endParaRPr lang="en-US" altLang="zh-CN" sz="2800" b="1" dirty="0"/>
          </a:p>
          <a:p>
            <a:r>
              <a:rPr lang="zh-CN" altLang="en-US" sz="2800" b="1" dirty="0"/>
              <a:t>分子轨道由原子轨道线性组合而来</a:t>
            </a:r>
            <a:endParaRPr lang="en-US" altLang="zh-CN" sz="2800" b="1" dirty="0"/>
          </a:p>
          <a:p>
            <a:r>
              <a:rPr lang="zh-CN" altLang="en-US" sz="2800" b="1" dirty="0"/>
              <a:t>会写前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号元素的分子轨道</a:t>
            </a:r>
            <a:endParaRPr lang="en-US" altLang="zh-CN" sz="2800" b="1" dirty="0"/>
          </a:p>
          <a:p>
            <a:r>
              <a:rPr lang="en-US" altLang="zh-CN" sz="2800" b="1" dirty="0"/>
              <a:t>OF</a:t>
            </a:r>
            <a:r>
              <a:rPr lang="zh-CN" altLang="en-US" sz="2800" b="1" dirty="0"/>
              <a:t>型与</a:t>
            </a:r>
            <a:r>
              <a:rPr lang="en-US" altLang="zh-CN" sz="2800" b="1" dirty="0"/>
              <a:t>NCB</a:t>
            </a:r>
            <a:r>
              <a:rPr lang="zh-CN" altLang="en-US" sz="2800" b="1" dirty="0"/>
              <a:t>型</a:t>
            </a:r>
            <a:endParaRPr lang="en-US" altLang="zh-CN" sz="2800" b="1" dirty="0"/>
          </a:p>
          <a:p>
            <a:r>
              <a:rPr lang="zh-CN" altLang="en-US" sz="2800" b="1" dirty="0"/>
              <a:t>键级的计算与稳定性</a:t>
            </a:r>
            <a:endParaRPr lang="en-US" altLang="zh-CN" sz="2800" b="1" dirty="0"/>
          </a:p>
          <a:p>
            <a:r>
              <a:rPr lang="zh-CN" altLang="en-US" sz="2800" b="1" dirty="0"/>
              <a:t>键级为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不存在</a:t>
            </a:r>
            <a:endParaRPr lang="en-US" altLang="zh-CN" sz="2800" b="1" dirty="0"/>
          </a:p>
          <a:p>
            <a:r>
              <a:rPr lang="zh-CN" altLang="en-US" sz="2800" b="1" dirty="0"/>
              <a:t>氧气的顺磁性</a:t>
            </a:r>
          </a:p>
        </p:txBody>
      </p:sp>
    </p:spTree>
    <p:extLst>
      <p:ext uri="{BB962C8B-B14F-4D97-AF65-F5344CB8AC3E}">
        <p14:creationId xmlns:p14="http://schemas.microsoft.com/office/powerpoint/2010/main" val="120565919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891</Words>
  <Application>Microsoft Office PowerPoint</Application>
  <PresentationFormat>自定义</PresentationFormat>
  <Paragraphs>167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逸阳 王</cp:lastModifiedBy>
  <cp:revision>715</cp:revision>
  <dcterms:created xsi:type="dcterms:W3CDTF">2011-12-28T03:52:34Z</dcterms:created>
  <dcterms:modified xsi:type="dcterms:W3CDTF">2019-01-07T13:34:26Z</dcterms:modified>
</cp:coreProperties>
</file>