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6" r:id="rId3"/>
  </p:sldMasterIdLst>
  <p:notesMasterIdLst>
    <p:notesMasterId r:id="rId12"/>
  </p:notesMasterIdLst>
  <p:handoutMasterIdLst>
    <p:handoutMasterId r:id="rId14"/>
  </p:handoutMasterIdLst>
  <p:sldIdLst>
    <p:sldId id="309" r:id="rId4"/>
    <p:sldId id="298" r:id="rId5"/>
    <p:sldId id="302" r:id="rId6"/>
    <p:sldId id="301" r:id="rId7"/>
    <p:sldId id="310" r:id="rId8"/>
    <p:sldId id="299" r:id="rId9"/>
    <p:sldId id="303" r:id="rId10"/>
    <p:sldId id="304" r:id="rId11"/>
    <p:sldId id="305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方正舒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3"/>
    <p:restoredTop sz="86053"/>
  </p:normalViewPr>
  <p:slideViewPr>
    <p:cSldViewPr snapToGrid="0" snapToObjects="1">
      <p:cViewPr varScale="1">
        <p:scale>
          <a:sx n="58" d="100"/>
          <a:sy n="58" d="100"/>
        </p:scale>
        <p:origin x="-7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F8F3B2-B1CA-4469-B0AE-ED85A2DDFA7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FAC81E-423F-430F-A595-3501D7FC88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8A4D39-ECA3-4D1F-95A7-D9764B7FF0B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64DA8A-6BEA-411B-8E0E-B5862F9633F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kumimoji="1" lang="zh-CN" altLang="en-US" smtClean="0"/>
              <a:t>本页可忽略</a:t>
            </a:r>
            <a:endParaRPr kumimoji="1" lang="zh-CN" altLang="en-US" smtClean="0"/>
          </a:p>
        </p:txBody>
      </p:sp>
      <p:sp>
        <p:nvSpPr>
          <p:cNvPr id="4301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345015-4EBC-48AC-9D17-58E82F943E07}" type="slidenum">
              <a:rPr lang="zh-CN" altLang="en-US">
                <a:cs typeface="方正舒体"/>
              </a:rPr>
            </a:fld>
            <a:endParaRPr lang="en-US" altLang="zh-CN">
              <a:cs typeface="方正舒体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4505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197509-AFFB-4A1A-827B-AE4C22F99AF4}" type="slidenum">
              <a:rPr lang="zh-CN" altLang="en-US">
                <a:cs typeface="方正舒体"/>
              </a:rPr>
            </a:fld>
            <a:endParaRPr lang="en-US" altLang="zh-CN">
              <a:cs typeface="方正舒体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.hk/url?sa=i&amp;rct=j&amp;q=bad+luck&amp;source=images&amp;cd=&amp;cad=rja&amp;uact=8&amp;docid=SlpE0B4TN6EmOM&amp;tbnid=Pc_Pdw3hwIQ-3M:&amp;ved=&amp;url=http://conversation.which.co.uk/transport-travel/superstition-2013-number-plates-avoid-buying-new-car-triskaidekaphobia/&amp;ei=uotQU5r4B8eXiAey0IHQCQ&amp;psig=AFQjCNFK1Sd_nXLcl5hFwTUkPgP2hQAkwg&amp;ust=1397873978588086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D-PanelTitle-GrommetsCombin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14"/>
          <p:cNvCxnSpPr/>
          <p:nvPr/>
        </p:nvCxnSpPr>
        <p:spPr>
          <a:xfrm>
            <a:off x="2692400" y="3471863"/>
            <a:ext cx="681831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579" y="1811864"/>
            <a:ext cx="7078488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579" y="3598328"/>
            <a:ext cx="7078488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313" y="5054600"/>
            <a:ext cx="896937" cy="279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18D34B0-675E-4E9F-93F2-AD136543AFA8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3813" y="5054600"/>
            <a:ext cx="5418137" cy="279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438" y="5054600"/>
            <a:ext cx="552450" cy="279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0366DC0-270F-4B22-B3F1-4E0DBD7C23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40E8B84-41DC-4988-A138-31A3C6707DEB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33D500F-24C5-43E7-8B9B-843DF24039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703388" y="4140200"/>
            <a:ext cx="88106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906873"/>
            <a:ext cx="9064979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275666"/>
            <a:ext cx="9064981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CDC0065-20A8-486B-B874-BA70FF30F923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F128D5E-1331-45DC-B991-E339B69355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1131888" y="904875"/>
            <a:ext cx="6096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>
                <a:solidFill>
                  <a:prstClr val="black"/>
                </a:solidFill>
                <a:cs typeface="+mn-cs"/>
              </a:rPr>
              <a:t>“</a:t>
            </a:r>
            <a:endParaRPr lang="en-US" altLang="zh-CN" sz="7200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10179050" y="2827338"/>
            <a:ext cx="609600" cy="5857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>
                <a:solidFill>
                  <a:prstClr val="black"/>
                </a:solidFill>
                <a:cs typeface="+mn-cs"/>
              </a:rPr>
              <a:t>”</a:t>
            </a:r>
            <a:endParaRPr lang="en-US" altLang="zh-CN" sz="7200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7" name="Straight Connector 18"/>
          <p:cNvCxnSpPr/>
          <p:nvPr/>
        </p:nvCxnSpPr>
        <p:spPr>
          <a:xfrm>
            <a:off x="1703388" y="4140200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111" y="982132"/>
            <a:ext cx="8533667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3600" y="3352800"/>
            <a:ext cx="7857064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1" y="4343401"/>
            <a:ext cx="906498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FFC17A4-E4D5-4039-9895-C5D23EDCEF2E}" type="datetimeFigureOut">
              <a:rPr lang="zh-CN" altLang="en-US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F80C9E8-5395-4F50-ABFF-B643DF1DF0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9" y="3308581"/>
            <a:ext cx="906497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8" y="4777381"/>
            <a:ext cx="9064973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23E69F3-6222-4B33-8AB5-3F4A0FCA530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44477A7-3037-4526-9630-EBB96479FD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1169988" y="896938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>
                <a:solidFill>
                  <a:prstClr val="black"/>
                </a:solidFill>
                <a:cs typeface="+mn-cs"/>
              </a:rPr>
              <a:t>“</a:t>
            </a:r>
            <a:endParaRPr lang="en-US" altLang="zh-CN" sz="8000">
              <a:solidFill>
                <a:prstClr val="black"/>
              </a:solidFill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10199688" y="2608263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>
                <a:solidFill>
                  <a:prstClr val="black"/>
                </a:solidFill>
                <a:cs typeface="+mn-cs"/>
              </a:rPr>
              <a:t>”</a:t>
            </a:r>
            <a:endParaRPr lang="en-US" altLang="zh-CN" sz="8000">
              <a:solidFill>
                <a:prstClr val="black"/>
              </a:solidFill>
              <a:cs typeface="+mn-cs"/>
            </a:endParaRPr>
          </a:p>
        </p:txBody>
      </p:sp>
      <p:cxnSp>
        <p:nvCxnSpPr>
          <p:cNvPr id="7" name="Straight Connector 25"/>
          <p:cNvCxnSpPr/>
          <p:nvPr/>
        </p:nvCxnSpPr>
        <p:spPr>
          <a:xfrm>
            <a:off x="1703388" y="3429000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22" y="982132"/>
            <a:ext cx="8433557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639312"/>
            <a:ext cx="9064973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4" y="4529667"/>
            <a:ext cx="9064981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7682374-EB75-4B4D-B304-A1BEA70191D8}" type="datetimeFigureOut">
              <a:rPr lang="zh-CN" altLang="en-US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DB7DB00-5D27-4B03-BF4F-67740DCC42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703388" y="3429000"/>
            <a:ext cx="88106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982132"/>
            <a:ext cx="9064979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569158" y="3566160"/>
            <a:ext cx="9064973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5" y="4470401"/>
            <a:ext cx="9064979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5BEBA25-9E79-4E5D-B50D-BD07DEBD012B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37A9758-F3A5-4513-9199-4A570E5722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703388" y="2354263"/>
            <a:ext cx="88106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4" y="2490136"/>
            <a:ext cx="9064981" cy="33857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FA7079F-37B6-4EB9-BA44-326F4F39C40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4594E23-76A9-4645-8E61-5BC24BAD1D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8326438" y="906463"/>
            <a:ext cx="0" cy="4968875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5556" y="906874"/>
            <a:ext cx="2158573" cy="49689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9157" y="906874"/>
            <a:ext cx="6554012" cy="496899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E7A1EBE-AB85-4141-A08F-23E139F63D1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16A46D6-4FE5-4E96-B036-549011C6BC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2971800"/>
            <a:ext cx="12192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33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2895600"/>
            <a:ext cx="109728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336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conversation.which.co.uk/wp-content/uploads/2013/02/bad_luck_road_sign.jp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 l="3233" r="4633" b="14206"/>
          <a:stretch>
            <a:fillRect/>
          </a:stretch>
        </p:blipFill>
        <p:spPr bwMode="auto">
          <a:xfrm>
            <a:off x="666750" y="571500"/>
            <a:ext cx="21193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540000" y="5410200"/>
            <a:ext cx="69088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0"/>
            <a:ext cx="105664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80000" y="6477000"/>
            <a:ext cx="2844800" cy="244475"/>
          </a:xfrm>
        </p:spPr>
        <p:txBody>
          <a:bodyPr/>
          <a:lstStyle>
            <a:lvl1pPr algn="ctr">
              <a:defRPr sz="12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3860800" cy="244475"/>
          </a:xfrm>
        </p:spPr>
        <p:txBody>
          <a:bodyPr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844800" cy="244475"/>
          </a:xfrm>
        </p:spPr>
        <p:txBody>
          <a:bodyPr/>
          <a:lstStyle>
            <a:lvl1pP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1360A9-243F-4664-BF8B-1906C1A1AE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nversation.which.co.uk/wp-content/uploads/2013/02/bad_luck_road_sign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l="3233" r="4633" b="14206"/>
          <a:stretch>
            <a:fillRect/>
          </a:stretch>
        </p:blipFill>
        <p:spPr bwMode="auto">
          <a:xfrm>
            <a:off x="0" y="500063"/>
            <a:ext cx="242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512D-AAB9-441E-96C0-7C9B8D9F40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679575" y="1338263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624388"/>
            <a:ext cx="9064979" cy="7134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795" y="1784632"/>
            <a:ext cx="9064981" cy="34449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E545F85-69C8-43C3-9A0F-032BCD5B5D0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9890F93-BD98-450F-A361-28EE050039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onversation.which.co.uk/wp-content/uploads/2013/02/bad_luck_road_sign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l="3233" r="4633" b="14206"/>
          <a:stretch>
            <a:fillRect/>
          </a:stretch>
        </p:blipFill>
        <p:spPr bwMode="auto">
          <a:xfrm>
            <a:off x="0" y="500063"/>
            <a:ext cx="242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8263"/>
            <a:ext cx="53848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8263"/>
            <a:ext cx="53848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5666E-3639-4DB3-992F-E4BA405E7A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onversation.which.co.uk/wp-content/uploads/2013/02/bad_luck_road_sign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l="3233" r="4633" b="14206"/>
          <a:stretch>
            <a:fillRect/>
          </a:stretch>
        </p:blipFill>
        <p:spPr bwMode="auto">
          <a:xfrm>
            <a:off x="0" y="500063"/>
            <a:ext cx="242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429B0-D095-4940-8AA0-7C1837D6BB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onversation.which.co.uk/wp-content/uploads/2013/02/bad_luck_road_sign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l="3233" r="4633" b="14206"/>
          <a:stretch>
            <a:fillRect/>
          </a:stretch>
        </p:blipFill>
        <p:spPr bwMode="auto">
          <a:xfrm>
            <a:off x="0" y="500063"/>
            <a:ext cx="242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F9BB6-E504-40B5-A2A3-DEC2323569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onversation.which.co.uk/wp-content/uploads/2013/02/bad_luck_road_sign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l="3233" r="4633" b="14206"/>
          <a:stretch>
            <a:fillRect/>
          </a:stretch>
        </p:blipFill>
        <p:spPr bwMode="auto">
          <a:xfrm>
            <a:off x="0" y="500063"/>
            <a:ext cx="242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A1154-81FA-4149-839E-2069796AB3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34F45-757F-4A87-BBDB-FD3223AD12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72204-34C6-4743-8574-9F119AB17C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04AB2-2E4F-488E-911F-6E90FC6878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47689"/>
            <a:ext cx="2743200" cy="5883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47689"/>
            <a:ext cx="8026400" cy="5883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3F3A-ACAA-41AC-8894-C2624A809B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547688"/>
            <a:ext cx="98552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0" y="1338263"/>
            <a:ext cx="10972800" cy="50927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9AEE5-1B90-4D73-AD32-16E14A2B29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703388" y="3598863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20" y="1641413"/>
            <a:ext cx="8794045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620" y="3734860"/>
            <a:ext cx="8794045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1F002A3-D7C4-4D75-960D-9C09F54FC25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B99224D-1A7E-461F-8A84-6355DB1C95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703388" y="2355850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2768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536" y="2487168"/>
            <a:ext cx="445008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81F4464-666E-4CE5-95A3-337003FC4F0A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09E3F36-12D3-43D7-AEA8-2D7B1B210F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703388" y="2354263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9157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157" y="3243262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109" y="2658533"/>
            <a:ext cx="4450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109" y="3243262"/>
            <a:ext cx="445008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A2A5677-F523-4ADF-93A6-6E4F928B3A61}" type="datetimeFigureOut">
              <a:rPr lang="zh-CN" altLang="en-US"/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C891ACC-6285-4B8B-8DBC-A970AC03A8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703388" y="2354263"/>
            <a:ext cx="879475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4" y="915338"/>
            <a:ext cx="9064980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C58630C-2A50-47DE-8741-480286C00B2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EADB284-3207-4390-89C0-E108DA051A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40963C8-5564-4449-964F-42EC5D699472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467C181-1C5D-422C-B1B0-D44FEBA59D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703388" y="2913063"/>
            <a:ext cx="311150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388534"/>
            <a:ext cx="3382397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417" y="982133"/>
            <a:ext cx="514071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3" y="3031065"/>
            <a:ext cx="3382397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CC543F2-0111-4FB6-B055-77F549E958F3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76214E0-AD8B-485E-99D6-63D62C26EF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1883832"/>
            <a:ext cx="4842936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57629" y="1032933"/>
            <a:ext cx="3905951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4" y="3255432"/>
            <a:ext cx="484293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EC17184-CBE5-4604-A7B2-5A3DBA4AC89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7A3E71A7-C730-4034-8D09-4D3584D742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D-PanelContent-GrommetsCombin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68450" y="915988"/>
            <a:ext cx="9066213" cy="1303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68450" y="2490788"/>
            <a:ext cx="9066213" cy="344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5663" y="5961063"/>
            <a:ext cx="153193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prstClr val="black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46EDCD6-9F1F-41BE-A557-CBCB987D7A8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8450" y="5961063"/>
            <a:ext cx="6807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prstClr val="black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7613" y="5961063"/>
            <a:ext cx="5270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prstClr val="black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6079733-CCEC-4F84-8983-9D61D66CEE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方正舒体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charset="0"/>
          <a:ea typeface="方正舒体" charset="0"/>
          <a:cs typeface="方正舒体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charset="0"/>
          <a:ea typeface="方正舒体" charset="0"/>
          <a:cs typeface="方正舒体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charset="0"/>
          <a:ea typeface="方正舒体" charset="0"/>
          <a:cs typeface="方正舒体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charset="0"/>
          <a:ea typeface="方正舒体" charset="0"/>
          <a:cs typeface="方正舒体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方正舒体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方正舒体" charset="0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方正舒体" charset="0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方正舒体" charset="0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方正舒体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12192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33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109728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336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8263"/>
            <a:ext cx="10972800" cy="509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42400" y="269875"/>
            <a:ext cx="2844800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3366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530975"/>
            <a:ext cx="3860800" cy="27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3366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0"/>
            <a:ext cx="2844800" cy="25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003366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19059A86-E92A-459C-AC9B-83320E67462E}" type="slidenum">
              <a:rPr lang="en-US" altLang="zh-CN"/>
            </a:fld>
            <a:endParaRPr lang="en-US" altLang="zh-CN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17600" y="547688"/>
            <a:ext cx="98552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3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7.xml"/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8.xml"/><Relationship Id="rId1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7.xml"/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 idx="4294967295"/>
          </p:nvPr>
        </p:nvSpPr>
        <p:spPr>
          <a:xfrm>
            <a:off x="2987675" y="103188"/>
            <a:ext cx="4435475" cy="341312"/>
          </a:xfrm>
          <a:gradFill rotWithShape="1">
            <a:gsLst>
              <a:gs pos="0">
                <a:srgbClr val="EDD3CA"/>
              </a:gs>
              <a:gs pos="100000">
                <a:srgbClr val="D6987C"/>
              </a:gs>
            </a:gsLst>
            <a:lin ang="5400000"/>
          </a:gradFill>
          <a:ln cap="rnd" algn="ctr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Unit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1,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AR1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（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college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）</a:t>
            </a:r>
            <a:endParaRPr kumimoji="1" lang="zh-CN" altLang="en-US" sz="3200" smtClean="0">
              <a:ln>
                <a:noFill/>
              </a:ln>
              <a:solidFill>
                <a:srgbClr val="000000"/>
              </a:solidFill>
              <a:cs typeface="方正舒体"/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idx="4294967295"/>
          </p:nvPr>
        </p:nvSpPr>
        <p:spPr>
          <a:xfrm>
            <a:off x="1636713" y="1870075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71684" name="内容占位符 1"/>
          <p:cNvSpPr txBox="1"/>
          <p:nvPr/>
        </p:nvSpPr>
        <p:spPr bwMode="auto">
          <a:xfrm>
            <a:off x="468313" y="34925"/>
            <a:ext cx="8218487" cy="576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zh-CN" altLang="en-US" sz="2400">
              <a:solidFill>
                <a:srgbClr val="262626"/>
              </a:solidFill>
              <a:latin typeface="Garamond"/>
              <a:ea typeface="方正舒体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720725" y="776288"/>
            <a:ext cx="23685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haze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6913" y="1370013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demonstration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96913" y="1946275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radicalism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96913" y="2522538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governor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78200" y="4810125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resignation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378200" y="422275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ultimately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3378200" y="36576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launch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3378200" y="3081655"/>
            <a:ext cx="2930525" cy="43497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alliance between\with 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3378200" y="2505075"/>
            <a:ext cx="2896870" cy="42862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protest at\against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378200" y="135255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passion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3378200" y="77628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establishment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186488" y="36258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heady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6167438" y="303942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apathetic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6186488" y="247332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cynic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6186488" y="19367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awakening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6186488" y="13525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liberating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696913" y="3097213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dissident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696913" y="3673475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liberal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8" name="AutoShape 41"/>
          <p:cNvSpPr>
            <a:spLocks noChangeArrowheads="1"/>
          </p:cNvSpPr>
          <p:nvPr/>
        </p:nvSpPr>
        <p:spPr bwMode="auto">
          <a:xfrm>
            <a:off x="617538" y="4346258"/>
            <a:ext cx="23701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 clash between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6186488" y="7778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dorm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3378200" y="596106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characterize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1" name="AutoShape 44"/>
          <p:cNvSpPr>
            <a:spLocks noChangeArrowheads="1"/>
          </p:cNvSpPr>
          <p:nvPr/>
        </p:nvSpPr>
        <p:spPr bwMode="auto">
          <a:xfrm>
            <a:off x="3378200" y="53848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activism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auto">
          <a:xfrm>
            <a:off x="6186488" y="47783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employability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>
            <a:off x="6186488" y="42116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descending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3378200" y="192881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passionate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8974138" y="13525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prospect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8974138" y="19288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affordability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8639175" y="2505075"/>
            <a:ext cx="3188335" cy="4667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issue about\around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8974138" y="30813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chemeClr val="bg1">
                    <a:lumMod val="75000"/>
                  </a:schemeClr>
                </a:solidFill>
              </a:rPr>
              <a:t>accessibility</a:t>
            </a:r>
            <a:endParaRPr lang="en-US" altLang="zh-CN" sz="28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8974138" y="36576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opportunity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8974138" y="428466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obscure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auto">
          <a:xfrm>
            <a:off x="9092883" y="48593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bliss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>
            <a:off x="8974138" y="77628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employment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7075" y="100013"/>
            <a:ext cx="4391025" cy="33178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AR2</a:t>
            </a:r>
            <a:endParaRPr kumimoji="1"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1535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36867" name="内容占位符 1"/>
          <p:cNvSpPr txBox="1"/>
          <p:nvPr/>
        </p:nvSpPr>
        <p:spPr bwMode="auto">
          <a:xfrm>
            <a:off x="2041525" y="576263"/>
            <a:ext cx="8218488" cy="5761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zh-CN" altLang="en-US" sz="2400">
              <a:solidFill>
                <a:srgbClr val="262626"/>
              </a:solidFill>
              <a:latin typeface="Garamond"/>
              <a:ea typeface="方正舒体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2041525" y="6477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sophomore </a:t>
            </a:r>
            <a:endParaRPr lang="zh-CN" altLang="en-US" sz="2800" b="1"/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2041525" y="122396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hlinkClick r:id="rId1" action="ppaction://hlinksldjump"/>
              </a:rPr>
              <a:t>Lit </a:t>
            </a:r>
            <a:r>
              <a:rPr lang="en-US" altLang="zh-CN" sz="2800" b="1" dirty="0" smtClean="0"/>
              <a:t>/</a:t>
            </a:r>
            <a:r>
              <a:rPr lang="en-US" altLang="zh-CN" sz="2800" dirty="0" smtClean="0"/>
              <a:t>literature</a:t>
            </a:r>
            <a:endParaRPr lang="zh-CN" altLang="en-US" sz="2800" b="1" dirty="0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041525" y="1800225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ironic</a:t>
            </a:r>
            <a:endParaRPr lang="zh-CN" altLang="en-US" sz="2800" b="1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2041525" y="237648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gender </a:t>
            </a:r>
            <a:endParaRPr lang="zh-CN" altLang="en-US" sz="2800" b="1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041525" y="295275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1" action="ppaction://hlinksldjump"/>
              </a:rPr>
              <a:t>colonialism</a:t>
            </a:r>
            <a:endParaRPr lang="zh-CN" altLang="en-US" sz="2800" b="1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2041525" y="352901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700" b="1">
                <a:hlinkClick r:id="rId1" action="ppaction://hlinksldjump"/>
              </a:rPr>
              <a:t>post-colonialism</a:t>
            </a:r>
            <a:r>
              <a:rPr lang="en-US" altLang="zh-CN" sz="2700" b="1"/>
              <a:t> </a:t>
            </a:r>
            <a:endParaRPr lang="zh-CN" altLang="en-US" sz="2700" b="1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49813" y="35179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destruction </a:t>
            </a:r>
            <a:endParaRPr lang="zh-CN" altLang="en-US" sz="2800" b="1" dirty="0"/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4849813" y="29527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2" action="ppaction://hlinksldjump"/>
              </a:rPr>
              <a:t>rebel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4849813" y="237648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hlinkClick r:id="rId3" action="ppaction://hlinksldjump"/>
              </a:rPr>
              <a:t>repressive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4849813" y="180022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hlinkClick r:id="rId4" action="ppaction://hlinksldjump"/>
              </a:rPr>
              <a:t>overthrow</a:t>
            </a:r>
            <a:endParaRPr lang="en-US" altLang="zh-CN" sz="2800" b="1" dirty="0">
              <a:solidFill>
                <a:srgbClr val="FF0000"/>
              </a:solidFill>
              <a:hlinkClick r:id="rId4" action="ppaction://hlinksldjump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4849813" y="122396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5" action="ppaction://hlinksldjump"/>
              </a:rPr>
              <a:t>baby boom</a:t>
            </a:r>
            <a:endParaRPr lang="zh-CN" altLang="en-US" sz="2800" b="1"/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4849813" y="6477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6" action="ppaction://hlinksldjump"/>
              </a:rPr>
              <a:t>post-industrial</a:t>
            </a:r>
            <a:endParaRPr lang="zh-CN" altLang="en-US" sz="2800" b="1"/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7658100" y="35179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resonance</a:t>
            </a:r>
            <a:endParaRPr lang="zh-CN" altLang="en-US" sz="2800" b="1" dirty="0"/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7658100" y="294163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frustration</a:t>
            </a:r>
            <a:endParaRPr lang="zh-CN" altLang="en-US" sz="2800" b="1"/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>
            <a:off x="7658100" y="237648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nostalgic</a:t>
            </a:r>
            <a:endParaRPr lang="zh-CN" altLang="en-US" sz="2800" b="1" dirty="0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7658100" y="180816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collectively </a:t>
            </a:r>
            <a:endParaRPr lang="zh-CN" altLang="en-US" sz="2800" b="1" dirty="0"/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7658100" y="122396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assert</a:t>
            </a:r>
            <a:endParaRPr lang="zh-CN" altLang="en-US" sz="2800" b="1"/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7658100" y="6477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philosophy</a:t>
            </a:r>
            <a:endParaRPr lang="zh-CN" altLang="en-US" sz="2800" b="1"/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2008188" y="410368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1" action="ppaction://hlinksldjump"/>
              </a:rPr>
              <a:t>postmodernism</a:t>
            </a:r>
            <a:endParaRPr lang="zh-CN" altLang="en-US" sz="2800" b="1" dirty="0"/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2008188" y="46799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7" action="ppaction://hlinksldjump"/>
              </a:rPr>
              <a:t>definition</a:t>
            </a:r>
            <a:r>
              <a:rPr lang="en-US" altLang="zh-CN" sz="2800" b="1"/>
              <a:t> </a:t>
            </a:r>
            <a:endParaRPr lang="zh-CN" altLang="en-US" sz="2800" b="1"/>
          </a:p>
        </p:txBody>
      </p: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4849813" y="52451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inspirational</a:t>
            </a:r>
            <a:endParaRPr lang="zh-CN" altLang="en-US" sz="2800" b="1"/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4849813" y="46688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bracelet</a:t>
            </a:r>
            <a:endParaRPr lang="zh-CN" altLang="en-US" sz="2800" b="1"/>
          </a:p>
        </p:txBody>
      </p:sp>
      <p:sp>
        <p:nvSpPr>
          <p:cNvPr id="31" name="AutoShape 44"/>
          <p:cNvSpPr>
            <a:spLocks noChangeArrowheads="1"/>
          </p:cNvSpPr>
          <p:nvPr/>
        </p:nvSpPr>
        <p:spPr bwMode="auto">
          <a:xfrm>
            <a:off x="4849813" y="40925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hlinkClick r:id="" action="ppaction://noaction"/>
              </a:rPr>
              <a:t>petition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auto">
          <a:xfrm>
            <a:off x="7658100" y="525621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profound </a:t>
            </a:r>
            <a:endParaRPr lang="zh-CN" altLang="en-US" sz="2800" b="1"/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7658100" y="4670425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technological </a:t>
            </a:r>
            <a:endParaRPr lang="zh-CN" altLang="en-US" sz="2800" b="1"/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7658100" y="410368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era</a:t>
            </a:r>
            <a:endParaRPr lang="zh-CN" altLang="en-US" sz="28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9263" y="-36513"/>
            <a:ext cx="6091237" cy="3984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whistle)</a:t>
            </a:r>
            <a:endParaRPr kumimoji="1"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297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37891" name="内容占位符 1"/>
          <p:cNvSpPr txBox="1"/>
          <p:nvPr/>
        </p:nvSpPr>
        <p:spPr bwMode="auto">
          <a:xfrm>
            <a:off x="517525" y="390525"/>
            <a:ext cx="8218488" cy="576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400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zh-CN" altLang="en-US" sz="2400">
              <a:solidFill>
                <a:srgbClr val="262626"/>
              </a:solidFill>
              <a:latin typeface="Garamond"/>
              <a:ea typeface="方正舒体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654050" y="692150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1" action="ppaction://hlinksldjump"/>
              </a:rPr>
              <a:t>collide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654050" y="1268413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tournament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654050" y="1844675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clue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81038" y="2449513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mournful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681038" y="3025775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reminiscent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25813" y="1844675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illustration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3325813" y="1281113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random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3325813" y="704850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accidentally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3367088" y="5270500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periodically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3367088" y="4694238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priority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>
            <a:off x="3367088" y="4129088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precision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3367088" y="3560763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sprint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3367088" y="2976563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peel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681038" y="3600450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chorus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681038" y="4176713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standoff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8" name="AutoShape 41"/>
          <p:cNvSpPr>
            <a:spLocks noChangeArrowheads="1"/>
          </p:cNvSpPr>
          <p:nvPr/>
        </p:nvSpPr>
        <p:spPr bwMode="auto">
          <a:xfrm>
            <a:off x="681038" y="4752975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suspense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1" name="AutoShape 44"/>
          <p:cNvSpPr>
            <a:spLocks noChangeArrowheads="1"/>
          </p:cNvSpPr>
          <p:nvPr/>
        </p:nvSpPr>
        <p:spPr bwMode="auto">
          <a:xfrm>
            <a:off x="3325813" y="2419350"/>
            <a:ext cx="21605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soar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704850" y="5341938"/>
            <a:ext cx="2168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massage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6072188" y="7223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reprimand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6072188" y="12985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strategy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6072188" y="18748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mystery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9" name="AutoShape 22"/>
          <p:cNvSpPr>
            <a:spLocks noChangeArrowheads="1"/>
          </p:cNvSpPr>
          <p:nvPr/>
        </p:nvSpPr>
        <p:spPr bwMode="auto">
          <a:xfrm>
            <a:off x="6081713" y="24495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deem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6081713" y="30257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perplexed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1" name="AutoShape 24"/>
          <p:cNvSpPr>
            <a:spLocks noChangeArrowheads="1"/>
          </p:cNvSpPr>
          <p:nvPr/>
        </p:nvSpPr>
        <p:spPr bwMode="auto">
          <a:xfrm>
            <a:off x="6081713" y="36020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professional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9124950" y="3602038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flock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3" name="AutoShape 26"/>
          <p:cNvSpPr>
            <a:spLocks noChangeArrowheads="1"/>
          </p:cNvSpPr>
          <p:nvPr/>
        </p:nvSpPr>
        <p:spPr bwMode="auto">
          <a:xfrm>
            <a:off x="9124950" y="3014663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moan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9124950" y="2449513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punch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45" name="AutoShape 28"/>
          <p:cNvSpPr>
            <a:spLocks noChangeArrowheads="1"/>
          </p:cNvSpPr>
          <p:nvPr/>
        </p:nvSpPr>
        <p:spPr bwMode="auto">
          <a:xfrm>
            <a:off x="9115425" y="2451100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infraction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46" name="AutoShape 29"/>
          <p:cNvSpPr>
            <a:spLocks noChangeArrowheads="1"/>
          </p:cNvSpPr>
          <p:nvPr/>
        </p:nvSpPr>
        <p:spPr bwMode="auto">
          <a:xfrm>
            <a:off x="9115425" y="1874838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backtalk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47" name="AutoShape 30"/>
          <p:cNvSpPr>
            <a:spLocks noChangeArrowheads="1"/>
          </p:cNvSpPr>
          <p:nvPr/>
        </p:nvSpPr>
        <p:spPr bwMode="auto">
          <a:xfrm>
            <a:off x="9115425" y="1298575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hopped-up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8" name="AutoShape 31"/>
          <p:cNvSpPr>
            <a:spLocks noChangeArrowheads="1"/>
          </p:cNvSpPr>
          <p:nvPr/>
        </p:nvSpPr>
        <p:spPr bwMode="auto">
          <a:xfrm>
            <a:off x="9115425" y="722313"/>
            <a:ext cx="22844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responsible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49" name="AutoShape 39"/>
          <p:cNvSpPr>
            <a:spLocks noChangeArrowheads="1"/>
          </p:cNvSpPr>
          <p:nvPr/>
        </p:nvSpPr>
        <p:spPr bwMode="auto">
          <a:xfrm>
            <a:off x="6081713" y="41767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interpretation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7013" y="0"/>
            <a:ext cx="6602412" cy="396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true)</a:t>
            </a:r>
            <a:endParaRPr kumimoji="1"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535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1866900" y="54451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gently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1866900" y="1120775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  <a:hlinkClick r:id="rId1" action="ppaction://hlinksldjump"/>
              </a:rPr>
              <a:t>illuminate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1866900" y="169703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deafening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1846263" y="23018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" action="ppaction://noaction"/>
              </a:rPr>
              <a:t>terrifying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5188" y="3425825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performer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4675188" y="2838450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vocal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4675188" y="2273300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incur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4675188" y="1697038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bandage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4675188" y="1120775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unified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4675188" y="544513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flutter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1846263" y="28765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composed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1846263" y="34528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schemeClr val="accent1">
                    <a:lumMod val="75000"/>
                  </a:schemeClr>
                </a:solidFill>
              </a:rPr>
              <a:t>tantalisingly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1846263" y="40290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championship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1" name="AutoShape 42"/>
          <p:cNvSpPr>
            <a:spLocks noChangeArrowheads="1"/>
          </p:cNvSpPr>
          <p:nvPr/>
        </p:nvSpPr>
        <p:spPr bwMode="auto">
          <a:xfrm>
            <a:off x="4675188" y="5153025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exhaustion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4675188" y="4576763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eclipse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4675188" y="4000500"/>
            <a:ext cx="21431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strain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286625" y="544513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exhausted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286625" y="1120775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gruelling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7286625" y="1697038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roar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7286625" y="2273300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boost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7286625" y="2849563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thankfully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7286625" y="3457575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commentary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>
            <a:off x="7286625" y="4033838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inner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7286625" y="4610100"/>
            <a:ext cx="22479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tingle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>
          <a:xfrm>
            <a:off x="3294063" y="0"/>
            <a:ext cx="4598987" cy="396875"/>
          </a:xfrm>
          <a:gradFill rotWithShape="1">
            <a:gsLst>
              <a:gs pos="0">
                <a:srgbClr val="F2E6D1"/>
              </a:gs>
              <a:gs pos="100000">
                <a:srgbClr val="E0C384"/>
              </a:gs>
            </a:gsLst>
            <a:lin ang="5400000"/>
          </a:gradFill>
          <a:ln cap="rnd" algn="ctr"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Unit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4,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AR1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(After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20</a:t>
            </a:r>
            <a:r>
              <a:rPr kumimoji="1" lang="zh-CN" altLang="en-US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 </a:t>
            </a:r>
            <a:r>
              <a:rPr kumimoji="1" lang="en-US" altLang="zh-CN" sz="3200" smtClean="0">
                <a:ln>
                  <a:noFill/>
                </a:ln>
                <a:solidFill>
                  <a:srgbClr val="000000"/>
                </a:solidFill>
                <a:cs typeface="方正舒体"/>
              </a:rPr>
              <a:t>years)</a:t>
            </a:r>
            <a:endParaRPr kumimoji="1" lang="zh-CN" altLang="en-US" sz="3200" smtClean="0">
              <a:ln>
                <a:noFill/>
              </a:ln>
              <a:solidFill>
                <a:srgbClr val="000000"/>
              </a:solidFill>
              <a:cs typeface="方正舒体"/>
            </a:endParaRPr>
          </a:p>
        </p:txBody>
      </p:sp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1535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6" name="剪去对角的矩形 5"/>
          <p:cNvSpPr/>
          <p:nvPr/>
        </p:nvSpPr>
        <p:spPr>
          <a:xfrm>
            <a:off x="376238" y="1827213"/>
            <a:ext cx="1858962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1" action="ppaction://hlinksldjump"/>
              </a:rPr>
              <a:t>habitual</a:t>
            </a:r>
            <a:r>
              <a:rPr lang="en-US" altLang="zh-CN" sz="2800" noProof="1"/>
              <a:t> </a:t>
            </a:r>
            <a:endParaRPr lang="zh-CN" altLang="en-US" sz="2800" noProof="1"/>
          </a:p>
        </p:txBody>
      </p:sp>
      <p:sp>
        <p:nvSpPr>
          <p:cNvPr id="7" name="剪去对角的矩形 6"/>
          <p:cNvSpPr/>
          <p:nvPr/>
        </p:nvSpPr>
        <p:spPr>
          <a:xfrm>
            <a:off x="376238" y="2403475"/>
            <a:ext cx="1858962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2" action="ppaction://hlinksldjump"/>
              </a:rPr>
              <a:t>chilly</a:t>
            </a:r>
            <a:endParaRPr lang="zh-CN" altLang="en-US" sz="2800" noProof="1"/>
          </a:p>
        </p:txBody>
      </p:sp>
      <p:sp>
        <p:nvSpPr>
          <p:cNvPr id="8" name="剪去对角的矩形 7"/>
          <p:cNvSpPr/>
          <p:nvPr/>
        </p:nvSpPr>
        <p:spPr>
          <a:xfrm>
            <a:off x="376238" y="2979738"/>
            <a:ext cx="1858962" cy="582612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3" action="ppaction://hlinksldjump"/>
              </a:rPr>
              <a:t>gust</a:t>
            </a:r>
            <a:endParaRPr lang="zh-CN" altLang="en-US" sz="2800" noProof="1"/>
          </a:p>
        </p:txBody>
      </p:sp>
      <p:sp>
        <p:nvSpPr>
          <p:cNvPr id="9" name="剪去对角的矩形 8"/>
          <p:cNvSpPr/>
          <p:nvPr/>
        </p:nvSpPr>
        <p:spPr>
          <a:xfrm>
            <a:off x="2555875" y="854075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4" action="ppaction://hlinksldjump"/>
              </a:rPr>
              <a:t>pacific</a:t>
            </a:r>
            <a:endParaRPr lang="zh-CN" altLang="en-US" sz="2800" noProof="1"/>
          </a:p>
        </p:txBody>
      </p:sp>
      <p:sp>
        <p:nvSpPr>
          <p:cNvPr id="10" name="剪去对角的矩形 9"/>
          <p:cNvSpPr/>
          <p:nvPr/>
        </p:nvSpPr>
        <p:spPr>
          <a:xfrm>
            <a:off x="2551113" y="142398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thoroughfare</a:t>
            </a:r>
            <a:endParaRPr lang="zh-CN" altLang="en-US" sz="2800" noProof="1"/>
          </a:p>
        </p:txBody>
      </p:sp>
      <p:sp>
        <p:nvSpPr>
          <p:cNvPr id="11" name="剪去对角的矩形 10"/>
          <p:cNvSpPr/>
          <p:nvPr/>
        </p:nvSpPr>
        <p:spPr>
          <a:xfrm>
            <a:off x="2551113" y="20002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stalwart </a:t>
            </a:r>
            <a:endParaRPr lang="zh-CN" altLang="en-US" sz="2800" noProof="1"/>
          </a:p>
        </p:txBody>
      </p:sp>
      <p:sp>
        <p:nvSpPr>
          <p:cNvPr id="12" name="剪去对角的矩形 11"/>
          <p:cNvSpPr/>
          <p:nvPr/>
        </p:nvSpPr>
        <p:spPr>
          <a:xfrm>
            <a:off x="2551113" y="2576513"/>
            <a:ext cx="2428875" cy="3937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swagger </a:t>
            </a:r>
            <a:endParaRPr lang="zh-CN" altLang="en-US" sz="2800" noProof="1"/>
          </a:p>
        </p:txBody>
      </p:sp>
      <p:sp>
        <p:nvSpPr>
          <p:cNvPr id="13" name="剪去对角的矩形 12"/>
          <p:cNvSpPr/>
          <p:nvPr/>
        </p:nvSpPr>
        <p:spPr>
          <a:xfrm>
            <a:off x="2551113" y="315118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guardian</a:t>
            </a:r>
            <a:endParaRPr lang="zh-CN" altLang="en-US" sz="2800" noProof="1"/>
          </a:p>
        </p:txBody>
      </p:sp>
      <p:sp>
        <p:nvSpPr>
          <p:cNvPr id="14" name="剪去对角的矩形 13"/>
          <p:cNvSpPr/>
          <p:nvPr/>
        </p:nvSpPr>
        <p:spPr>
          <a:xfrm>
            <a:off x="5297488" y="846138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unlighted</a:t>
            </a:r>
            <a:endParaRPr lang="zh-CN" altLang="en-US" sz="2800" noProof="1"/>
          </a:p>
        </p:txBody>
      </p:sp>
      <p:sp>
        <p:nvSpPr>
          <p:cNvPr id="15" name="剪去对角的矩形 14"/>
          <p:cNvSpPr/>
          <p:nvPr/>
        </p:nvSpPr>
        <p:spPr>
          <a:xfrm>
            <a:off x="5291138" y="141605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reassuring</a:t>
            </a:r>
            <a:endParaRPr lang="zh-CN" altLang="en-US" sz="2800" noProof="1"/>
          </a:p>
        </p:txBody>
      </p:sp>
      <p:sp>
        <p:nvSpPr>
          <p:cNvPr id="16" name="剪去对角的矩形 15"/>
          <p:cNvSpPr/>
          <p:nvPr/>
        </p:nvSpPr>
        <p:spPr>
          <a:xfrm>
            <a:off x="5291138" y="1992313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reassuringly</a:t>
            </a:r>
            <a:endParaRPr lang="zh-CN" altLang="en-US" sz="2800" noProof="1"/>
          </a:p>
        </p:txBody>
      </p:sp>
      <p:sp>
        <p:nvSpPr>
          <p:cNvPr id="17" name="剪去对角的矩形 16"/>
          <p:cNvSpPr/>
          <p:nvPr/>
        </p:nvSpPr>
        <p:spPr>
          <a:xfrm>
            <a:off x="5291138" y="2568575"/>
            <a:ext cx="1978025" cy="40163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scar</a:t>
            </a:r>
            <a:endParaRPr lang="zh-CN" altLang="en-US" sz="2800" noProof="1"/>
          </a:p>
        </p:txBody>
      </p:sp>
      <p:sp>
        <p:nvSpPr>
          <p:cNvPr id="18" name="剪去对角的矩形 17"/>
          <p:cNvSpPr/>
          <p:nvPr/>
        </p:nvSpPr>
        <p:spPr>
          <a:xfrm>
            <a:off x="5291138" y="314325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eyebrow </a:t>
            </a:r>
            <a:endParaRPr lang="zh-CN" altLang="en-US" sz="2800" noProof="1"/>
          </a:p>
        </p:txBody>
      </p:sp>
      <p:sp>
        <p:nvSpPr>
          <p:cNvPr id="19" name="剪去对角的矩形 18"/>
          <p:cNvSpPr/>
          <p:nvPr/>
        </p:nvSpPr>
        <p:spPr>
          <a:xfrm>
            <a:off x="381000" y="3530600"/>
            <a:ext cx="1858963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5" action="ppaction://hlinksldjump"/>
              </a:rPr>
              <a:t>twirl</a:t>
            </a:r>
            <a:r>
              <a:rPr lang="en-US" altLang="zh-CN" sz="2800" noProof="1"/>
              <a:t> </a:t>
            </a:r>
            <a:endParaRPr lang="zh-CN" altLang="en-US" sz="2800" noProof="1"/>
          </a:p>
        </p:txBody>
      </p:sp>
      <p:sp>
        <p:nvSpPr>
          <p:cNvPr id="20" name="剪去对角的矩形 19"/>
          <p:cNvSpPr/>
          <p:nvPr/>
        </p:nvSpPr>
        <p:spPr>
          <a:xfrm>
            <a:off x="376238" y="4100513"/>
            <a:ext cx="1858962" cy="582612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intricate</a:t>
            </a:r>
            <a:endParaRPr lang="zh-CN" altLang="en-US" sz="2800" noProof="1"/>
          </a:p>
        </p:txBody>
      </p:sp>
      <p:sp>
        <p:nvSpPr>
          <p:cNvPr id="21" name="剪去对角的矩形 20"/>
          <p:cNvSpPr/>
          <p:nvPr/>
        </p:nvSpPr>
        <p:spPr>
          <a:xfrm>
            <a:off x="376238" y="4675188"/>
            <a:ext cx="1858962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artful</a:t>
            </a:r>
            <a:endParaRPr lang="zh-CN" altLang="en-US" sz="2800" noProof="1"/>
          </a:p>
        </p:txBody>
      </p:sp>
      <p:sp>
        <p:nvSpPr>
          <p:cNvPr id="22" name="剪去对角的矩形 21"/>
          <p:cNvSpPr/>
          <p:nvPr/>
        </p:nvSpPr>
        <p:spPr>
          <a:xfrm>
            <a:off x="376238" y="5251450"/>
            <a:ext cx="1858962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" action="ppaction://noaction"/>
              </a:rPr>
              <a:t>watchful</a:t>
            </a:r>
            <a:r>
              <a:rPr lang="en-US" altLang="zh-CN" sz="2800" noProof="1"/>
              <a:t> </a:t>
            </a:r>
            <a:endParaRPr lang="zh-CN" altLang="en-US" sz="2800" noProof="1"/>
          </a:p>
        </p:txBody>
      </p:sp>
      <p:sp>
        <p:nvSpPr>
          <p:cNvPr id="23" name="剪去对角的矩形 22"/>
          <p:cNvSpPr/>
          <p:nvPr/>
        </p:nvSpPr>
        <p:spPr>
          <a:xfrm>
            <a:off x="376238" y="5827713"/>
            <a:ext cx="1858962" cy="5842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hlinkClick r:id="rId6" action="ppaction://hlinksldjump"/>
              </a:rPr>
              <a:t>adown</a:t>
            </a:r>
            <a:endParaRPr lang="zh-CN" altLang="en-US" sz="2800" noProof="1"/>
          </a:p>
        </p:txBody>
      </p:sp>
      <p:sp>
        <p:nvSpPr>
          <p:cNvPr id="24" name="剪去对角的矩形 23"/>
          <p:cNvSpPr/>
          <p:nvPr/>
        </p:nvSpPr>
        <p:spPr>
          <a:xfrm>
            <a:off x="2555875" y="3703638"/>
            <a:ext cx="2428875" cy="3937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vicinity</a:t>
            </a:r>
            <a:endParaRPr lang="zh-CN" altLang="en-US" sz="2800" noProof="1"/>
          </a:p>
        </p:txBody>
      </p:sp>
      <p:sp>
        <p:nvSpPr>
          <p:cNvPr id="25" name="剪去对角的矩形 24"/>
          <p:cNvSpPr/>
          <p:nvPr/>
        </p:nvSpPr>
        <p:spPr>
          <a:xfrm>
            <a:off x="2551113" y="4271963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midway</a:t>
            </a:r>
            <a:endParaRPr lang="zh-CN" altLang="en-US" sz="2800" noProof="1"/>
          </a:p>
        </p:txBody>
      </p:sp>
      <p:sp>
        <p:nvSpPr>
          <p:cNvPr id="26" name="剪去对角的矩形 25"/>
          <p:cNvSpPr/>
          <p:nvPr/>
        </p:nvSpPr>
        <p:spPr>
          <a:xfrm>
            <a:off x="2551113" y="4848225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doorway</a:t>
            </a:r>
            <a:endParaRPr lang="zh-CN" altLang="en-US" sz="2800" noProof="1"/>
          </a:p>
        </p:txBody>
      </p:sp>
      <p:sp>
        <p:nvSpPr>
          <p:cNvPr id="27" name="剪去对角的矩形 26"/>
          <p:cNvSpPr/>
          <p:nvPr/>
        </p:nvSpPr>
        <p:spPr>
          <a:xfrm>
            <a:off x="2551113" y="542448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darkened</a:t>
            </a:r>
            <a:endParaRPr lang="zh-CN" altLang="en-US" sz="2800" noProof="1"/>
          </a:p>
        </p:txBody>
      </p:sp>
      <p:sp>
        <p:nvSpPr>
          <p:cNvPr id="28" name="剪去对角的矩形 27"/>
          <p:cNvSpPr/>
          <p:nvPr/>
        </p:nvSpPr>
        <p:spPr>
          <a:xfrm>
            <a:off x="2551113" y="60007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hardware</a:t>
            </a:r>
            <a:endParaRPr lang="zh-CN" altLang="en-US" sz="2800" noProof="1"/>
          </a:p>
        </p:txBody>
      </p:sp>
      <p:sp>
        <p:nvSpPr>
          <p:cNvPr id="29" name="剪去对角的矩形 28"/>
          <p:cNvSpPr/>
          <p:nvPr/>
        </p:nvSpPr>
        <p:spPr>
          <a:xfrm>
            <a:off x="5297488" y="3695700"/>
            <a:ext cx="1978025" cy="40163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scarfpin </a:t>
            </a:r>
            <a:endParaRPr lang="zh-CN" altLang="en-US" sz="2800" noProof="1"/>
          </a:p>
        </p:txBody>
      </p:sp>
      <p:sp>
        <p:nvSpPr>
          <p:cNvPr id="30" name="剪去对角的矩形 29"/>
          <p:cNvSpPr/>
          <p:nvPr/>
        </p:nvSpPr>
        <p:spPr>
          <a:xfrm>
            <a:off x="5291138" y="4264025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chum </a:t>
            </a:r>
            <a:endParaRPr lang="zh-CN" altLang="en-US" sz="2800" noProof="1"/>
          </a:p>
        </p:txBody>
      </p:sp>
      <p:sp>
        <p:nvSpPr>
          <p:cNvPr id="31" name="剪去对角的矩形 30"/>
          <p:cNvSpPr/>
          <p:nvPr/>
        </p:nvSpPr>
        <p:spPr>
          <a:xfrm>
            <a:off x="5291138" y="4840288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chap</a:t>
            </a:r>
            <a:endParaRPr lang="zh-CN" altLang="en-US" sz="2800" noProof="1"/>
          </a:p>
        </p:txBody>
      </p:sp>
      <p:sp>
        <p:nvSpPr>
          <p:cNvPr id="32" name="剪去对角的矩形 31"/>
          <p:cNvSpPr/>
          <p:nvPr/>
        </p:nvSpPr>
        <p:spPr>
          <a:xfrm>
            <a:off x="5291138" y="541655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destiny</a:t>
            </a:r>
            <a:endParaRPr lang="zh-CN" altLang="en-US" sz="2800" noProof="1"/>
          </a:p>
        </p:txBody>
      </p:sp>
      <p:sp>
        <p:nvSpPr>
          <p:cNvPr id="33" name="剪去对角的矩形 32"/>
          <p:cNvSpPr/>
          <p:nvPr/>
        </p:nvSpPr>
        <p:spPr>
          <a:xfrm>
            <a:off x="5291138" y="5992813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proposition</a:t>
            </a:r>
            <a:endParaRPr lang="zh-CN" altLang="en-US" sz="2800" noProof="1"/>
          </a:p>
        </p:txBody>
      </p:sp>
      <p:sp>
        <p:nvSpPr>
          <p:cNvPr id="34" name="剪去对角的矩形 33"/>
          <p:cNvSpPr/>
          <p:nvPr/>
        </p:nvSpPr>
        <p:spPr>
          <a:xfrm>
            <a:off x="8047038" y="846138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hustle</a:t>
            </a:r>
            <a:endParaRPr lang="zh-CN" altLang="en-US" sz="2800" noProof="1"/>
          </a:p>
        </p:txBody>
      </p:sp>
      <p:sp>
        <p:nvSpPr>
          <p:cNvPr id="35" name="剪去对角的矩形 34"/>
          <p:cNvSpPr/>
          <p:nvPr/>
        </p:nvSpPr>
        <p:spPr>
          <a:xfrm>
            <a:off x="8042275" y="141605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staunch</a:t>
            </a:r>
            <a:endParaRPr lang="zh-CN" altLang="en-US" sz="2800" noProof="1"/>
          </a:p>
        </p:txBody>
      </p:sp>
      <p:sp>
        <p:nvSpPr>
          <p:cNvPr id="36" name="剪去对角的矩形 35"/>
          <p:cNvSpPr/>
          <p:nvPr/>
        </p:nvSpPr>
        <p:spPr>
          <a:xfrm>
            <a:off x="8042275" y="1992313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plodder</a:t>
            </a:r>
            <a:endParaRPr lang="zh-CN" altLang="en-US" sz="2800" noProof="1"/>
          </a:p>
        </p:txBody>
      </p:sp>
      <p:sp>
        <p:nvSpPr>
          <p:cNvPr id="37" name="剪去对角的矩形 36"/>
          <p:cNvSpPr/>
          <p:nvPr/>
        </p:nvSpPr>
        <p:spPr>
          <a:xfrm>
            <a:off x="8042275" y="2568575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wits</a:t>
            </a:r>
            <a:endParaRPr lang="zh-CN" altLang="en-US" sz="2800" noProof="1"/>
          </a:p>
        </p:txBody>
      </p:sp>
      <p:sp>
        <p:nvSpPr>
          <p:cNvPr id="38" name="剪去对角的矩形 37"/>
          <p:cNvSpPr/>
          <p:nvPr/>
        </p:nvSpPr>
        <p:spPr>
          <a:xfrm>
            <a:off x="8042275" y="3144838"/>
            <a:ext cx="1978025" cy="40163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razor</a:t>
            </a:r>
            <a:endParaRPr lang="zh-CN" altLang="en-US" sz="2800" noProof="1"/>
          </a:p>
        </p:txBody>
      </p:sp>
      <p:sp>
        <p:nvSpPr>
          <p:cNvPr id="39" name="剪去对角的矩形 38"/>
          <p:cNvSpPr/>
          <p:nvPr/>
        </p:nvSpPr>
        <p:spPr>
          <a:xfrm>
            <a:off x="10325100" y="84613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bless</a:t>
            </a:r>
            <a:endParaRPr lang="zh-CN" altLang="en-US" sz="2800" noProof="1"/>
          </a:p>
        </p:txBody>
      </p:sp>
      <p:sp>
        <p:nvSpPr>
          <p:cNvPr id="40" name="剪去对角的矩形 39"/>
          <p:cNvSpPr/>
          <p:nvPr/>
        </p:nvSpPr>
        <p:spPr>
          <a:xfrm>
            <a:off x="10320338" y="14160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exclaim </a:t>
            </a:r>
            <a:endParaRPr lang="zh-CN" altLang="en-US" sz="2800" noProof="1"/>
          </a:p>
        </p:txBody>
      </p:sp>
      <p:sp>
        <p:nvSpPr>
          <p:cNvPr id="41" name="剪去对角的矩形 40"/>
          <p:cNvSpPr/>
          <p:nvPr/>
        </p:nvSpPr>
        <p:spPr>
          <a:xfrm>
            <a:off x="10320338" y="1985963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buddy</a:t>
            </a:r>
            <a:endParaRPr lang="zh-CN" altLang="en-US" sz="2800" noProof="1"/>
          </a:p>
        </p:txBody>
      </p:sp>
      <p:sp>
        <p:nvSpPr>
          <p:cNvPr id="42" name="剪去对角的矩形 41"/>
          <p:cNvSpPr/>
          <p:nvPr/>
        </p:nvSpPr>
        <p:spPr>
          <a:xfrm>
            <a:off x="10320338" y="2568575"/>
            <a:ext cx="2428875" cy="3937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moderately </a:t>
            </a:r>
            <a:endParaRPr lang="zh-CN" altLang="en-US" sz="2800" noProof="1"/>
          </a:p>
        </p:txBody>
      </p:sp>
      <p:sp>
        <p:nvSpPr>
          <p:cNvPr id="43" name="剪去对角的矩形 42"/>
          <p:cNvSpPr/>
          <p:nvPr/>
        </p:nvSpPr>
        <p:spPr>
          <a:xfrm>
            <a:off x="10320338" y="31432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egotism</a:t>
            </a:r>
            <a:endParaRPr lang="zh-CN" altLang="en-US" sz="2800" noProof="1"/>
          </a:p>
        </p:txBody>
      </p:sp>
      <p:sp>
        <p:nvSpPr>
          <p:cNvPr id="44" name="剪去对角的矩形 43"/>
          <p:cNvSpPr/>
          <p:nvPr/>
        </p:nvSpPr>
        <p:spPr>
          <a:xfrm>
            <a:off x="13290550" y="84613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sensible</a:t>
            </a:r>
            <a:endParaRPr lang="zh-CN" altLang="en-US" sz="2800" noProof="1"/>
          </a:p>
        </p:txBody>
      </p:sp>
      <p:sp>
        <p:nvSpPr>
          <p:cNvPr id="45" name="剪去对角的矩形 44"/>
          <p:cNvSpPr/>
          <p:nvPr/>
        </p:nvSpPr>
        <p:spPr>
          <a:xfrm>
            <a:off x="13284200" y="14160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patrolman</a:t>
            </a:r>
            <a:endParaRPr lang="zh-CN" altLang="en-US" sz="2800" noProof="1"/>
          </a:p>
        </p:txBody>
      </p:sp>
      <p:sp>
        <p:nvSpPr>
          <p:cNvPr id="46" name="剪去对角的矩形 45"/>
          <p:cNvSpPr/>
          <p:nvPr/>
        </p:nvSpPr>
        <p:spPr>
          <a:xfrm>
            <a:off x="8047038" y="369570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drizzle</a:t>
            </a:r>
            <a:endParaRPr lang="zh-CN" altLang="en-US" sz="2800" noProof="1"/>
          </a:p>
        </p:txBody>
      </p:sp>
      <p:sp>
        <p:nvSpPr>
          <p:cNvPr id="47" name="剪去对角的矩形 46"/>
          <p:cNvSpPr/>
          <p:nvPr/>
        </p:nvSpPr>
        <p:spPr>
          <a:xfrm>
            <a:off x="8042275" y="4265613"/>
            <a:ext cx="1978025" cy="40163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astir</a:t>
            </a:r>
            <a:endParaRPr lang="zh-CN" altLang="en-US" sz="2800" noProof="1"/>
          </a:p>
        </p:txBody>
      </p:sp>
      <p:sp>
        <p:nvSpPr>
          <p:cNvPr id="48" name="剪去对角的矩形 47"/>
          <p:cNvSpPr/>
          <p:nvPr/>
        </p:nvSpPr>
        <p:spPr>
          <a:xfrm>
            <a:off x="8042275" y="4840288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dismally</a:t>
            </a:r>
            <a:endParaRPr lang="zh-CN" altLang="en-US" sz="2800" noProof="1"/>
          </a:p>
        </p:txBody>
      </p:sp>
      <p:sp>
        <p:nvSpPr>
          <p:cNvPr id="49" name="剪去对角的矩形 48"/>
          <p:cNvSpPr/>
          <p:nvPr/>
        </p:nvSpPr>
        <p:spPr>
          <a:xfrm>
            <a:off x="8042275" y="5416550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absurdity</a:t>
            </a:r>
            <a:endParaRPr lang="zh-CN" altLang="en-US" sz="2800" noProof="1"/>
          </a:p>
        </p:txBody>
      </p:sp>
      <p:sp>
        <p:nvSpPr>
          <p:cNvPr id="50" name="剪去对角的矩形 49"/>
          <p:cNvSpPr/>
          <p:nvPr/>
        </p:nvSpPr>
        <p:spPr>
          <a:xfrm>
            <a:off x="8042275" y="5992813"/>
            <a:ext cx="1978025" cy="403225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doubtfully </a:t>
            </a:r>
            <a:endParaRPr lang="zh-CN" altLang="en-US" sz="2800" noProof="1"/>
          </a:p>
        </p:txBody>
      </p:sp>
      <p:sp>
        <p:nvSpPr>
          <p:cNvPr id="51" name="剪去对角的矩形 50"/>
          <p:cNvSpPr/>
          <p:nvPr/>
        </p:nvSpPr>
        <p:spPr>
          <a:xfrm>
            <a:off x="10325100" y="3695700"/>
            <a:ext cx="2428875" cy="393700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submerge</a:t>
            </a:r>
            <a:endParaRPr lang="zh-CN" altLang="en-US" sz="2800" noProof="1"/>
          </a:p>
        </p:txBody>
      </p:sp>
      <p:sp>
        <p:nvSpPr>
          <p:cNvPr id="52" name="剪去对角的矩形 51"/>
          <p:cNvSpPr/>
          <p:nvPr/>
        </p:nvSpPr>
        <p:spPr>
          <a:xfrm>
            <a:off x="10320338" y="4264025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glare</a:t>
            </a:r>
            <a:endParaRPr lang="zh-CN" altLang="en-US" sz="2800" noProof="1"/>
          </a:p>
        </p:txBody>
      </p:sp>
      <p:sp>
        <p:nvSpPr>
          <p:cNvPr id="53" name="剪去对角的矩形 52"/>
          <p:cNvSpPr/>
          <p:nvPr/>
        </p:nvSpPr>
        <p:spPr>
          <a:xfrm>
            <a:off x="10320338" y="4840288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simultaneously</a:t>
            </a:r>
            <a:endParaRPr lang="zh-CN" altLang="en-US" sz="2800" noProof="1"/>
          </a:p>
        </p:txBody>
      </p:sp>
      <p:sp>
        <p:nvSpPr>
          <p:cNvPr id="54" name="剪去对角的矩形 53"/>
          <p:cNvSpPr/>
          <p:nvPr/>
        </p:nvSpPr>
        <p:spPr>
          <a:xfrm>
            <a:off x="10320338" y="5416550"/>
            <a:ext cx="2428875" cy="395288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gaze</a:t>
            </a:r>
            <a:endParaRPr lang="zh-CN" altLang="en-US" sz="2800" noProof="1"/>
          </a:p>
        </p:txBody>
      </p:sp>
      <p:sp>
        <p:nvSpPr>
          <p:cNvPr id="55" name="剪去对角的矩形 54"/>
          <p:cNvSpPr/>
          <p:nvPr/>
        </p:nvSpPr>
        <p:spPr>
          <a:xfrm>
            <a:off x="10320338" y="5992813"/>
            <a:ext cx="2428875" cy="395287"/>
          </a:xfrm>
          <a:prstGeom prst="snip2DiagRect">
            <a:avLst/>
          </a:prstGeom>
          <a:ln>
            <a:solidFill>
              <a:srgbClr val="88C5A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noProof="1"/>
              <a:t>pug</a:t>
            </a:r>
            <a:endParaRPr lang="zh-CN" altLang="en-US" sz="2800" noProof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9075" y="95250"/>
            <a:ext cx="6048375" cy="4429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sz="3200" dirty="0" smtClean="0"/>
              <a:t>Unit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4,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AR2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(Identity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theft)</a:t>
            </a:r>
            <a:endParaRPr kumimoji="1" lang="zh-CN" altLang="en-US" sz="3200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2603500" y="1784350"/>
            <a:ext cx="9064625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1535113" y="696913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1" action="ppaction://hlinksldjump"/>
              </a:rPr>
              <a:t>deception</a:t>
            </a:r>
            <a:endParaRPr lang="zh-CN" altLang="en-US" sz="2800" b="1">
              <a:solidFill>
                <a:srgbClr val="000C0C"/>
              </a:solidFill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1535113" y="1273175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2" action="ppaction://hlinksldjump"/>
              </a:rPr>
              <a:t>impersonate</a:t>
            </a:r>
            <a:endParaRPr lang="zh-CN" altLang="en-US" sz="2800" b="1"/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535113" y="1849438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3" action="ppaction://hlinksldjump"/>
              </a:rPr>
              <a:t>forge</a:t>
            </a:r>
            <a:endParaRPr lang="zh-CN" altLang="en-US" sz="2800">
              <a:solidFill>
                <a:srgbClr val="000C0C"/>
              </a:solidFill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535113" y="2425700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4" action="ppaction://hlinksldjump"/>
              </a:rPr>
              <a:t>forgery</a:t>
            </a:r>
            <a:endParaRPr lang="zh-CN" altLang="en-US" sz="2800" b="1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35113" y="3001963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hlinkClick r:id="rId5" action="ppaction://hlinksldjump"/>
              </a:rPr>
              <a:t>fictional</a:t>
            </a:r>
            <a:endParaRPr lang="zh-CN" altLang="en-US" sz="2800">
              <a:solidFill>
                <a:srgbClr val="000C0C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1535113" y="3578225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white-collar</a:t>
            </a:r>
            <a:endParaRPr lang="zh-CN" altLang="en-US" sz="2800">
              <a:solidFill>
                <a:srgbClr val="000C0C"/>
              </a:solidFill>
            </a:endParaRPr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4343400" y="4138613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anonymous</a:t>
            </a:r>
            <a:endParaRPr lang="zh-CN" altLang="en-US" sz="2800" b="1"/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4343400" y="3562350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buck</a:t>
            </a:r>
            <a:endParaRPr lang="zh-CN" altLang="en-US" sz="2800" b="1"/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4343400" y="2986088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trash</a:t>
            </a:r>
            <a:endParaRPr lang="zh-CN" altLang="en-US" sz="2800">
              <a:solidFill>
                <a:srgbClr val="000C0C"/>
              </a:solidFill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auto">
          <a:xfrm>
            <a:off x="4343400" y="2420938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shred</a:t>
            </a:r>
            <a:endParaRPr lang="zh-CN" altLang="en-US" sz="2800" b="1"/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4343400" y="1852613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pickup</a:t>
            </a:r>
            <a:endParaRPr lang="zh-CN" altLang="en-US" sz="2800" b="1" dirty="0"/>
          </a:p>
        </p:txBody>
      </p:sp>
      <p:sp>
        <p:nvSpPr>
          <p:cNvPr id="16" name="AutoShape 37"/>
          <p:cNvSpPr>
            <a:spLocks noChangeArrowheads="1"/>
          </p:cNvSpPr>
          <p:nvPr/>
        </p:nvSpPr>
        <p:spPr bwMode="auto">
          <a:xfrm>
            <a:off x="4343400" y="1268413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multi-millionaire</a:t>
            </a:r>
            <a:endParaRPr lang="zh-CN" altLang="en-US" sz="2800" b="1"/>
          </a:p>
        </p:txBody>
      </p:sp>
      <p:sp>
        <p:nvSpPr>
          <p:cNvPr id="17" name="AutoShape 38"/>
          <p:cNvSpPr>
            <a:spLocks noChangeArrowheads="1"/>
          </p:cNvSpPr>
          <p:nvPr/>
        </p:nvSpPr>
        <p:spPr bwMode="auto">
          <a:xfrm>
            <a:off x="4343400" y="692150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consultancy</a:t>
            </a:r>
            <a:endParaRPr lang="zh-CN" altLang="en-US" sz="2800" b="1" dirty="0"/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1535113" y="4152900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fraud</a:t>
            </a:r>
            <a:endParaRPr lang="zh-CN" altLang="en-US" sz="2800">
              <a:solidFill>
                <a:srgbClr val="000C0C"/>
              </a:solidFill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1535113" y="4729163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fraudster</a:t>
            </a:r>
            <a:endParaRPr lang="zh-CN" altLang="en-US" sz="2800" b="1"/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1535113" y="5305425"/>
            <a:ext cx="24479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custody</a:t>
            </a:r>
            <a:endParaRPr lang="zh-CN" altLang="en-US" sz="2800" b="1"/>
          </a:p>
        </p:txBody>
      </p:sp>
      <p:sp>
        <p:nvSpPr>
          <p:cNvPr id="21" name="AutoShape 45"/>
          <p:cNvSpPr>
            <a:spLocks noChangeArrowheads="1"/>
          </p:cNvSpPr>
          <p:nvPr/>
        </p:nvSpPr>
        <p:spPr bwMode="auto">
          <a:xfrm>
            <a:off x="4343400" y="5313363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commonplace</a:t>
            </a:r>
            <a:endParaRPr lang="zh-CN" altLang="en-US" sz="2800" b="1" dirty="0"/>
          </a:p>
        </p:txBody>
      </p:sp>
      <p:sp>
        <p:nvSpPr>
          <p:cNvPr id="23" name="AutoShape 47"/>
          <p:cNvSpPr>
            <a:spLocks noChangeArrowheads="1"/>
          </p:cNvSpPr>
          <p:nvPr/>
        </p:nvSpPr>
        <p:spPr bwMode="auto">
          <a:xfrm>
            <a:off x="4343400" y="4724400"/>
            <a:ext cx="293211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mindset</a:t>
            </a:r>
            <a:endParaRPr lang="zh-CN" altLang="en-US" sz="2800" b="1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7634288" y="692150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baby boomer</a:t>
            </a:r>
            <a:endParaRPr lang="zh-CN" altLang="en-US" sz="2800" b="1">
              <a:solidFill>
                <a:srgbClr val="000C0C"/>
              </a:solidFill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634288" y="1268413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ballpoint pen</a:t>
            </a:r>
            <a:endParaRPr lang="zh-CN" altLang="en-US" sz="2800" b="1"/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7634288" y="1844675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household</a:t>
            </a:r>
            <a:endParaRPr lang="zh-CN" altLang="en-US" sz="2800" b="1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7634288" y="2420938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precaution</a:t>
            </a:r>
            <a:endParaRPr lang="zh-CN" altLang="en-US" sz="2800" b="1"/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>
            <a:off x="7634288" y="3076575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 smtClean="0"/>
              <a:t>log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on/off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AutoShape 41"/>
          <p:cNvSpPr>
            <a:spLocks noChangeArrowheads="1"/>
          </p:cNvSpPr>
          <p:nvPr/>
        </p:nvSpPr>
        <p:spPr bwMode="auto">
          <a:xfrm>
            <a:off x="7634288" y="3652838"/>
            <a:ext cx="273685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/>
              <a:t>opportunistic</a:t>
            </a:r>
            <a:endParaRPr lang="zh-CN" altLang="en-US" sz="28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63" y="0"/>
            <a:ext cx="5554662" cy="396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Leisure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inactivity)</a:t>
            </a:r>
            <a:endParaRPr kumimoji="1" lang="zh-CN" altLang="en-US" dirty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831975" y="1784350"/>
            <a:ext cx="9064625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763588" y="692150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1" action="ppaction://hlinksldjump"/>
              </a:rPr>
              <a:t>leisure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763588" y="1268413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inactivity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763588" y="1844675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3" action="ppaction://hlinksldjump"/>
              </a:rPr>
              <a:t>sin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763588" y="2420938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4" action="ppaction://hlinksldjump"/>
              </a:rPr>
              <a:t>rugby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63588" y="2997200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5" action="ppaction://hlinksldjump"/>
              </a:rPr>
              <a:t>cricket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340100" y="357346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interaction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3340100" y="299720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non-event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3340100" y="2420938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fulfilled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3340100" y="1844675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fulfil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340100" y="1268413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perfectly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3340100" y="69215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spectator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148388" y="414972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span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6148388" y="357346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dangerously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6148388" y="29972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channel hopper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>
            <a:off x="6148388" y="2420938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beanbag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6148388" y="1844675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reclining chair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6148388" y="126841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art form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6148388" y="69215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laziness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763588" y="3609975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" action="ppaction://noaction"/>
              </a:rPr>
              <a:t>peculiar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8" name="AutoShape 41"/>
          <p:cNvSpPr>
            <a:spLocks noChangeArrowheads="1"/>
          </p:cNvSpPr>
          <p:nvPr/>
        </p:nvSpPr>
        <p:spPr bwMode="auto">
          <a:xfrm>
            <a:off x="763588" y="4186238"/>
            <a:ext cx="226218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draw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3340100" y="4171950"/>
            <a:ext cx="2519363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chill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6148388" y="5300663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inherent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6148388" y="4724400"/>
            <a:ext cx="2519362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attention span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8956675" y="665163"/>
            <a:ext cx="2274888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removal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8956675" y="1277938"/>
            <a:ext cx="2274888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dedication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8937625" y="1844675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excessive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8937625" y="4748213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adventurous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0" name="AutoShape 28"/>
          <p:cNvSpPr>
            <a:spLocks noChangeArrowheads="1"/>
          </p:cNvSpPr>
          <p:nvPr/>
        </p:nvSpPr>
        <p:spPr bwMode="auto">
          <a:xfrm>
            <a:off x="8937625" y="4171950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insult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1" name="AutoShape 29"/>
          <p:cNvSpPr>
            <a:spLocks noChangeArrowheads="1"/>
          </p:cNvSpPr>
          <p:nvPr/>
        </p:nvSpPr>
        <p:spPr bwMode="auto">
          <a:xfrm>
            <a:off x="8937625" y="3595688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virtual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8916988" y="2379663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pointless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>
            <a:off x="8937625" y="2963863"/>
            <a:ext cx="2273300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extensive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63" y="0"/>
            <a:ext cx="6319837" cy="396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(Painting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pastime)</a:t>
            </a:r>
            <a:endParaRPr kumimoji="1" lang="zh-CN" altLang="en-US" dirty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1535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41987" name="内容占位符 1"/>
          <p:cNvSpPr txBox="1"/>
          <p:nvPr/>
        </p:nvSpPr>
        <p:spPr bwMode="auto">
          <a:xfrm>
            <a:off x="468313" y="628650"/>
            <a:ext cx="7280275" cy="575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800" b="1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800" b="1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en-US" altLang="zh-CN" sz="2800" b="1">
              <a:solidFill>
                <a:srgbClr val="262626"/>
              </a:solidFill>
              <a:latin typeface="Garamond"/>
              <a:ea typeface="方正舒体"/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262626"/>
              </a:solidFill>
              <a:latin typeface="Garamond"/>
              <a:ea typeface="方正舒体"/>
            </a:endParaRP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992188" y="692150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pastime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992188" y="1268413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1" action="ppaction://hlinksldjump"/>
              </a:rPr>
              <a:t>gifted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992188" y="1844675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spasm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992188" y="2420938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futile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992188" y="2997200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insinuate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92188" y="3573463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convulsive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992188" y="4149725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rightly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276600" y="4140200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aggravate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276600" y="3573463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" action="ppaction://noaction"/>
              </a:rPr>
              <a:t>vivify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3276600" y="2997200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sedulously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3276600" y="2420938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improvise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3276600" y="1844675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3" action="ppaction://hlinksldjump"/>
              </a:rPr>
              <a:t>cultivation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276600" y="1268413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  <a:hlinkClick r:id="rId4" action="ppaction://hlinksldjump"/>
              </a:rPr>
              <a:t>recuperation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3276600" y="692150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5" action="ppaction://hlinksldjump"/>
              </a:rPr>
              <a:t>grip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084888" y="4149725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satiation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>
            <a:off x="6084888" y="3573463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additional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6084888" y="2997200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excitement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>
            <a:off x="6084888" y="2420938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caprice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6084888" y="1844675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gratify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6084888" y="1268413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trifling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6084888" y="692150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labourer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auto">
          <a:xfrm>
            <a:off x="992188" y="4724400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2" action="ppaction://hlinksldjump"/>
              </a:rPr>
              <a:t>illumination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992188" y="5300663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6" action="ppaction://hlinksldjump"/>
              </a:rPr>
              <a:t>swiftly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8" name="AutoShape 41"/>
          <p:cNvSpPr>
            <a:spLocks noChangeArrowheads="1"/>
          </p:cNvSpPr>
          <p:nvPr/>
        </p:nvSpPr>
        <p:spPr bwMode="auto">
          <a:xfrm>
            <a:off x="992188" y="5876925"/>
            <a:ext cx="19145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  <a:hlinkClick r:id="rId7" action="ppaction://hlinksldjump"/>
              </a:rPr>
              <a:t>undue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3276600" y="5876925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manual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0" name="AutoShape 43"/>
          <p:cNvSpPr>
            <a:spLocks noChangeArrowheads="1"/>
          </p:cNvSpPr>
          <p:nvPr/>
        </p:nvSpPr>
        <p:spPr bwMode="auto">
          <a:xfrm>
            <a:off x="3276600" y="5300663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toil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1" name="AutoShape 44"/>
          <p:cNvSpPr>
            <a:spLocks noChangeArrowheads="1"/>
          </p:cNvSpPr>
          <p:nvPr/>
        </p:nvSpPr>
        <p:spPr bwMode="auto">
          <a:xfrm>
            <a:off x="3276600" y="4724400"/>
            <a:ext cx="223202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unconnected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auto">
          <a:xfrm>
            <a:off x="6084888" y="5876925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boredom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6084888" y="5300663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avenging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6084888" y="4724400"/>
            <a:ext cx="2014537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frantically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8642350" y="685800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clatter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8642350" y="1262063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industrious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8631238" y="1874838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compensation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38" name="AutoShape 23"/>
          <p:cNvSpPr>
            <a:spLocks noChangeArrowheads="1"/>
          </p:cNvSpPr>
          <p:nvPr/>
        </p:nvSpPr>
        <p:spPr bwMode="auto">
          <a:xfrm>
            <a:off x="8620125" y="2428875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C0C"/>
                </a:solidFill>
              </a:rPr>
              <a:t>grudge</a:t>
            </a:r>
            <a:endParaRPr lang="en-US" altLang="zh-CN" sz="2800" b="1" dirty="0">
              <a:solidFill>
                <a:srgbClr val="000C0C"/>
              </a:solidFill>
            </a:endParaRP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8620125" y="3005138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enforced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0" name="AutoShape 29"/>
          <p:cNvSpPr>
            <a:spLocks noChangeArrowheads="1"/>
          </p:cNvSpPr>
          <p:nvPr/>
        </p:nvSpPr>
        <p:spPr bwMode="auto">
          <a:xfrm>
            <a:off x="8631238" y="5907088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banish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8631238" y="5330825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diversion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2" name="AutoShape 31"/>
          <p:cNvSpPr>
            <a:spLocks noChangeArrowheads="1"/>
          </p:cNvSpPr>
          <p:nvPr/>
        </p:nvSpPr>
        <p:spPr bwMode="auto">
          <a:xfrm>
            <a:off x="8607425" y="4754563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outlook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8620125" y="3613150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absorbing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>
            <a:off x="8620125" y="4189413"/>
            <a:ext cx="2339975" cy="4318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4000" tIns="10800" rIns="18000" bIns="10800" anchor="ctr"/>
          <a:lstStyle>
            <a:lvl1pPr marL="265430" indent="-26543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0"/>
              </a:spcBef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srgbClr val="000C0C"/>
                </a:solidFill>
              </a:rPr>
              <a:t>vocation</a:t>
            </a:r>
            <a:endParaRPr lang="en-US" altLang="zh-CN" sz="2800" b="1">
              <a:solidFill>
                <a:srgbClr val="000C0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4063" y="0"/>
            <a:ext cx="4598987" cy="396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6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luck)</a:t>
            </a:r>
            <a:endParaRPr kumimoji="1"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1535113" y="1784350"/>
            <a:ext cx="9066212" cy="3444875"/>
          </a:xfrm>
        </p:spPr>
        <p:txBody>
          <a:bodyPr/>
          <a:lstStyle/>
          <a:p>
            <a:pPr eaLnBrk="1" hangingPunct="1"/>
            <a:endParaRPr kumimoji="1" lang="zh-CN" altLang="en-US" smtClean="0">
              <a:cs typeface="方正舒体"/>
            </a:endParaRPr>
          </a:p>
        </p:txBody>
      </p:sp>
      <p:sp>
        <p:nvSpPr>
          <p:cNvPr id="44035" name="内容占位符 2"/>
          <p:cNvSpPr txBox="1"/>
          <p:nvPr/>
        </p:nvSpPr>
        <p:spPr bwMode="auto">
          <a:xfrm>
            <a:off x="1617663" y="608013"/>
            <a:ext cx="4084637" cy="5657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rational</a:t>
            </a:r>
            <a:r>
              <a:rPr kumimoji="1" lang="zh-CN" altLang="en-US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 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coincidence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mishaps</a:t>
            </a:r>
            <a:r>
              <a:rPr kumimoji="1" lang="zh-CN" altLang="en-US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 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perception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notion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duration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insure</a:t>
            </a:r>
            <a:r>
              <a:rPr kumimoji="1" lang="zh-CN" altLang="en-US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(insurer)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prophecy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disprove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redundant</a:t>
            </a:r>
            <a:r>
              <a:rPr kumimoji="1" lang="zh-CN" altLang="en-US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 </a:t>
            </a: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(unemployed)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  <a:p>
            <a:pPr marL="285750" indent="-285750" defTabSz="457200">
              <a:spcBef>
                <a:spcPts val="75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Wingdings" panose="05000000000000000000" pitchFamily="2" charset="2"/>
              <a:buChar char="ü"/>
            </a:pPr>
            <a:r>
              <a:rPr kumimoji="1" lang="en-US" altLang="zh-CN" sz="2800">
                <a:solidFill>
                  <a:srgbClr val="262626"/>
                </a:solidFill>
                <a:latin typeface="Arial Narrow"/>
                <a:ea typeface="Arial Narrow"/>
                <a:cs typeface="Arial Narrow"/>
              </a:rPr>
              <a:t>vulnerable</a:t>
            </a:r>
            <a:endParaRPr kumimoji="1" lang="zh-CN" altLang="en-US" sz="2800">
              <a:solidFill>
                <a:srgbClr val="262626"/>
              </a:solidFill>
              <a:latin typeface="Arial Narrow"/>
              <a:ea typeface="Arial Narrow"/>
              <a:cs typeface="Arial Narrow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516688" y="608013"/>
            <a:ext cx="4084637" cy="5657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dirty="0">
                <a:latin typeface="Arial Narrow" charset="0"/>
                <a:ea typeface="Arial Narrow" charset="0"/>
                <a:cs typeface="Arial Narrow" charset="0"/>
              </a:rPr>
              <a:t>crop</a:t>
            </a:r>
            <a:r>
              <a:rPr kumimoji="1" lang="zh-CN" altLang="en-US" b="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kumimoji="1" lang="en-US" altLang="zh-CN" b="0" dirty="0">
                <a:latin typeface="Arial Narrow" charset="0"/>
                <a:ea typeface="Arial Narrow" charset="0"/>
                <a:cs typeface="Arial Narrow" charset="0"/>
              </a:rPr>
              <a:t>up</a:t>
            </a:r>
            <a:r>
              <a:rPr kumimoji="1" lang="zh-CN" altLang="en-US" b="0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specific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encounter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chore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awkward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incidentally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overlap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adjacent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consecutive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exertion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kumimoji="1" lang="en-US" altLang="zh-CN" b="0" kern="0" dirty="0" smtClean="0">
                <a:latin typeface="Arial Narrow" charset="0"/>
                <a:ea typeface="Arial Narrow" charset="0"/>
                <a:cs typeface="Arial Narrow" charset="0"/>
              </a:rPr>
              <a:t>deprivation</a:t>
            </a: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zh-CN" altLang="en-US" b="0" kern="0" dirty="0" smtClean="0">
              <a:latin typeface="Arial Narrow" charset="0"/>
              <a:ea typeface="Arial Narrow" charset="0"/>
              <a:cs typeface="Arial Narrow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endParaRPr kumimoji="1" lang="zh-CN" altLang="en-US" b="0" kern="0" dirty="0"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b="1" dirty="0" smtClean="0">
            <a:solidFill>
              <a:schemeClr val="tx2">
                <a:lumMod val="60000"/>
                <a:lumOff val="4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</Words>
  <Application>WPS 演示</Application>
  <PresentationFormat>自定义</PresentationFormat>
  <Paragraphs>582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方正舒体</vt:lpstr>
      <vt:lpstr>Segoe Print</vt:lpstr>
      <vt:lpstr>方正舒体</vt:lpstr>
      <vt:lpstr>Garamond</vt:lpstr>
      <vt:lpstr>Arial</vt:lpstr>
      <vt:lpstr>Century Schoolbook</vt:lpstr>
      <vt:lpstr>Verdana</vt:lpstr>
      <vt:lpstr>Garamond</vt:lpstr>
      <vt:lpstr>Calibri</vt:lpstr>
      <vt:lpstr>Arial Narrow</vt:lpstr>
      <vt:lpstr>Arial Narrow</vt:lpstr>
      <vt:lpstr>微软雅黑</vt:lpstr>
      <vt:lpstr>Arial Unicode MS</vt:lpstr>
      <vt:lpstr>环保</vt:lpstr>
      <vt:lpstr>cdb2004145gl</vt:lpstr>
      <vt:lpstr>Unit 1, AR1（college）</vt:lpstr>
      <vt:lpstr>Unit 1, AR2</vt:lpstr>
      <vt:lpstr>Unit 3, AR1 (Blowing the whistle)</vt:lpstr>
      <vt:lpstr>Unit 3, AR2 (My dream comes true)</vt:lpstr>
      <vt:lpstr>Unit 4, AR1 (After 20 years)</vt:lpstr>
      <vt:lpstr>Unit 4, AR2 (Identity theft)</vt:lpstr>
      <vt:lpstr>Unit 5, AR1 ( Leisure inactivity)</vt:lpstr>
      <vt:lpstr>Unit 5, AR2 (Painting as a pastime)</vt:lpstr>
      <vt:lpstr>Unit 6, AR1 (Bad luck)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pc</cp:lastModifiedBy>
  <cp:revision>58</cp:revision>
  <cp:lastPrinted>2019-11-24T14:32:00Z</cp:lastPrinted>
  <dcterms:created xsi:type="dcterms:W3CDTF">2019-05-05T23:33:00Z</dcterms:created>
  <dcterms:modified xsi:type="dcterms:W3CDTF">2021-12-03T04:39:16Z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6F532A6028E94759B816A05CDD75FD71</vt:lpwstr>
  </property>
  <property fmtid="{D5CDD505-2E9C-101B-9397-08002B2CF9AE}" pid="3" name="KSOProductBuildVer">
    <vt:lpwstr>2052-11.1.0.10700</vt:lpwstr>
  </property>
</Properties>
</file>