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23" r:id="rId10"/>
    <p:sldId id="315" r:id="rId11"/>
    <p:sldId id="321" r:id="rId12"/>
    <p:sldId id="320" r:id="rId13"/>
    <p:sldId id="314" r:id="rId14"/>
    <p:sldId id="316" r:id="rId15"/>
    <p:sldId id="317" r:id="rId16"/>
    <p:sldId id="319" r:id="rId17"/>
    <p:sldId id="324" r:id="rId18"/>
    <p:sldId id="325" r:id="rId19"/>
    <p:sldId id="326" r:id="rId20"/>
    <p:sldId id="327" r:id="rId21"/>
    <p:sldId id="329" r:id="rId22"/>
    <p:sldId id="330" r:id="rId23"/>
    <p:sldId id="331" r:id="rId24"/>
    <p:sldId id="328" r:id="rId25"/>
    <p:sldId id="332" r:id="rId26"/>
    <p:sldId id="333" r:id="rId27"/>
    <p:sldId id="334" r:id="rId28"/>
    <p:sldId id="371" r:id="rId29"/>
    <p:sldId id="335" r:id="rId30"/>
    <p:sldId id="336" r:id="rId31"/>
    <p:sldId id="337" r:id="rId32"/>
    <p:sldId id="338" r:id="rId33"/>
    <p:sldId id="340" r:id="rId34"/>
    <p:sldId id="346" r:id="rId35"/>
    <p:sldId id="341" r:id="rId36"/>
    <p:sldId id="342" r:id="rId37"/>
    <p:sldId id="345" r:id="rId38"/>
    <p:sldId id="343" r:id="rId39"/>
    <p:sldId id="347" r:id="rId40"/>
    <p:sldId id="344" r:id="rId41"/>
    <p:sldId id="348" r:id="rId42"/>
    <p:sldId id="354" r:id="rId43"/>
    <p:sldId id="355" r:id="rId44"/>
    <p:sldId id="356" r:id="rId45"/>
    <p:sldId id="349" r:id="rId46"/>
    <p:sldId id="352" r:id="rId47"/>
    <p:sldId id="350" r:id="rId48"/>
    <p:sldId id="357" r:id="rId49"/>
    <p:sldId id="351" r:id="rId50"/>
    <p:sldId id="353" r:id="rId51"/>
    <p:sldId id="359" r:id="rId52"/>
    <p:sldId id="361" r:id="rId53"/>
    <p:sldId id="360" r:id="rId54"/>
    <p:sldId id="362" r:id="rId55"/>
    <p:sldId id="363" r:id="rId56"/>
    <p:sldId id="364" r:id="rId57"/>
    <p:sldId id="365" r:id="rId58"/>
    <p:sldId id="366" r:id="rId59"/>
    <p:sldId id="367" r:id="rId60"/>
    <p:sldId id="368" r:id="rId61"/>
    <p:sldId id="370" r:id="rId62"/>
    <p:sldId id="369" r:id="rId63"/>
    <p:sldId id="302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91" y="1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25D3-0207-4E55-A9D2-1553593FC703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E8608-E1D0-4ED6-AE7E-CF76C720C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48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68C91-9778-47EA-BB6B-B96231B078D7}" type="datetimeFigureOut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D7DE2-9D5A-47CF-B168-3C429614E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6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807F-0301-4B22-9BA2-08702345A4B5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5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FA81-B97D-4072-BE72-9B4AA57A5229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9445-AEEE-4897-8100-454DF6C9F188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4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2640-B105-4BFD-80D9-434B0AC278DF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D5A22-AE7C-49A9-A542-63F0805F51E4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76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F5A6-CBBB-49D5-9F9B-BD60440843AB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2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3F70-FA84-4B81-AC3B-0846B07B011D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31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1ADB-954F-4823-A552-7AD359688AD6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7D9D-ED32-4CD3-AC19-F8FEECAD3BF9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6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0488-E096-4132-B13F-074209F6AFDD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8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FAEF-2874-4792-AFE0-7EBD309F032F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8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0239-FA59-405C-AE02-6D22D07F4BD3}" type="datetime1">
              <a:rPr lang="zh-CN" altLang="en-US" smtClean="0"/>
              <a:t>2017/7/5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AF9FAC9-318A-423E-8057-6E61B4E058FB}"/>
              </a:ext>
            </a:extLst>
          </p:cNvPr>
          <p:cNvSpPr/>
          <p:nvPr userDrawn="1"/>
        </p:nvSpPr>
        <p:spPr>
          <a:xfrm flipV="1">
            <a:off x="750497" y="807756"/>
            <a:ext cx="7782105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Picture 4" descr="Image result">
            <a:extLst>
              <a:ext uri="{FF2B5EF4-FFF2-40B4-BE49-F238E27FC236}">
                <a16:creationId xmlns:a16="http://schemas.microsoft.com/office/drawing/2014/main" xmlns="" id="{0987A4AC-CA1F-4E20-A39C-B9E302B4A04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" b="36715"/>
          <a:stretch/>
        </p:blipFill>
        <p:spPr bwMode="auto">
          <a:xfrm>
            <a:off x="7171983" y="24574"/>
            <a:ext cx="1210031" cy="74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Xi'an Jiaotong University.png">
            <a:extLst>
              <a:ext uri="{FF2B5EF4-FFF2-40B4-BE49-F238E27FC236}">
                <a16:creationId xmlns:a16="http://schemas.microsoft.com/office/drawing/2014/main" xmlns="" id="{57CDFEF6-50A9-489C-ABF6-E5DE8741CD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103636"/>
            <a:ext cx="594585" cy="59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7">
            <a:extLst>
              <a:ext uri="{FF2B5EF4-FFF2-40B4-BE49-F238E27FC236}">
                <a16:creationId xmlns:a16="http://schemas.microsoft.com/office/drawing/2014/main" xmlns="" id="{4944EFAD-70C6-4DE1-9DDD-D88C8D24CFF8}"/>
              </a:ext>
            </a:extLst>
          </p:cNvPr>
          <p:cNvSpPr txBox="1">
            <a:spLocks/>
          </p:cNvSpPr>
          <p:nvPr userDrawn="1"/>
        </p:nvSpPr>
        <p:spPr>
          <a:xfrm>
            <a:off x="4966963" y="310078"/>
            <a:ext cx="2296173" cy="4778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XJTU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061979"/>
            <a:ext cx="7772400" cy="2387600"/>
          </a:xfrm>
        </p:spPr>
        <p:txBody>
          <a:bodyPr/>
          <a:lstStyle/>
          <a:p>
            <a:r>
              <a:rPr lang="zh-CN" altLang="en-US" dirty="0" smtClean="0"/>
              <a:t>字符串理论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43000" y="3740062"/>
            <a:ext cx="6858000" cy="1655762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西安交通大学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张博航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2017.7.5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5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5992" y="1905680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≠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满足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的前缀，且是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的后缀，则称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的一个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的所有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之集记作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border(S)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border(S)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中长度最大的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记作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Border(S)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3951766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|S|=n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数组是一个有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个元素的数组，其中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]=|Border(S[0,i])|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，规定</a:t>
            </a:r>
            <a:r>
              <a:rPr lang="en-US" altLang="zh-CN" sz="2400" dirty="0">
                <a:latin typeface="Times New Roman" panose="02020603050405020304" pitchFamily="18" charset="0"/>
              </a:rPr>
              <a:t>fail[0]=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显然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7367" y="1203741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1.3 border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及其性质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367" y="5559322"/>
            <a:ext cx="75308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故之前所说的“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最大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”实际上就是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Border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120101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992" y="1158333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border(S)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中所有字符串的长度可表示为：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fail[|S|-1],fail[fail[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|S|-1]-1],……,0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240092"/>
              </p:ext>
            </p:extLst>
          </p:nvPr>
        </p:nvGraphicFramePr>
        <p:xfrm>
          <a:off x="866562" y="4798386"/>
          <a:ext cx="58155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026"/>
                <a:gridCol w="1178190"/>
                <a:gridCol w="23253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5992" y="2154328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证明：首先，</a:t>
            </a:r>
            <a:r>
              <a:rPr lang="en-US" altLang="zh-CN" sz="2400" dirty="0">
                <a:latin typeface="Times New Roman" panose="02020603050405020304" pitchFamily="18" charset="0"/>
              </a:rPr>
              <a:t>|Border(S)|=fail[|S|-1]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border(S)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中所有字符串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从大到小排序，设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为排序后相邻两字符串，下证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|Y|=fail[|X|-1]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284544"/>
              </p:ext>
            </p:extLst>
          </p:nvPr>
        </p:nvGraphicFramePr>
        <p:xfrm>
          <a:off x="866562" y="5397607"/>
          <a:ext cx="58155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923"/>
                <a:gridCol w="532103"/>
                <a:gridCol w="1178190"/>
                <a:gridCol w="514160"/>
                <a:gridCol w="1811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15992" y="3681727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一方面，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border(X)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另一方面，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一定是</a:t>
            </a:r>
            <a:r>
              <a:rPr lang="en-US" altLang="zh-CN" sz="2400" dirty="0">
                <a:latin typeface="Times New Roman" panose="02020603050405020304" pitchFamily="18" charset="0"/>
              </a:rPr>
              <a:t>border(X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中最长的字符串。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267253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992" y="5224132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假设我们能求出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数组（对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从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|S|-1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那么就得到如下的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算法。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10470"/>
              </p:ext>
            </p:extLst>
          </p:nvPr>
        </p:nvGraphicFramePr>
        <p:xfrm>
          <a:off x="1361587" y="1089627"/>
          <a:ext cx="366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75"/>
                <a:gridCol w="668215"/>
                <a:gridCol w="1318846"/>
                <a:gridCol w="3692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9703"/>
              </p:ext>
            </p:extLst>
          </p:nvPr>
        </p:nvGraphicFramePr>
        <p:xfrm>
          <a:off x="1361586" y="1620020"/>
          <a:ext cx="366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67"/>
                <a:gridCol w="1811215"/>
                <a:gridCol w="738554"/>
                <a:gridCol w="3692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65936"/>
              </p:ext>
            </p:extLst>
          </p:nvPr>
        </p:nvGraphicFramePr>
        <p:xfrm>
          <a:off x="3333995" y="2121162"/>
          <a:ext cx="366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75"/>
                <a:gridCol w="668215"/>
                <a:gridCol w="1318846"/>
                <a:gridCol w="3692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17566"/>
              </p:ext>
            </p:extLst>
          </p:nvPr>
        </p:nvGraphicFramePr>
        <p:xfrm>
          <a:off x="3905494" y="2639876"/>
          <a:ext cx="366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67"/>
                <a:gridCol w="1811215"/>
                <a:gridCol w="738554"/>
                <a:gridCol w="3692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4806905" y="3152785"/>
            <a:ext cx="0" cy="351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5992" y="3628059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当指针位置不匹配时，需要滑动模式串。由定理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知，滑动过程中，匹配长度依次为（设初始匹配串为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fail[|S|-1],</a:t>
            </a:r>
            <a:r>
              <a:rPr lang="en-US" altLang="zh-CN" sz="2400" dirty="0">
                <a:latin typeface="Times New Roman" panose="02020603050405020304" pitchFamily="18" charset="0"/>
              </a:rPr>
              <a:t> fail[fail[|S|-1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]-1],……,0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62160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992" y="980377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54533"/>
              </p:ext>
            </p:extLst>
          </p:nvPr>
        </p:nvGraphicFramePr>
        <p:xfrm>
          <a:off x="825256" y="1709763"/>
          <a:ext cx="5179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69877"/>
              </p:ext>
            </p:extLst>
          </p:nvPr>
        </p:nvGraphicFramePr>
        <p:xfrm>
          <a:off x="825260" y="2258219"/>
          <a:ext cx="2153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8"/>
                <a:gridCol w="430798"/>
                <a:gridCol w="430798"/>
                <a:gridCol w="430798"/>
                <a:gridCol w="430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flipV="1">
            <a:off x="1046284" y="2787165"/>
            <a:ext cx="0" cy="351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15992" y="3305754"/>
            <a:ext cx="753086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初始化：匹配长度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j=0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，指针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重复以下步骤，直到指针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达到主串末尾：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）若当前指针位置匹配，则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此时若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达到模式串末尾，则匹配成功！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）否则，重复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j=fail[j-1]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，直到当前指针位置匹配；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或者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j=0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84580"/>
              </p:ext>
            </p:extLst>
          </p:nvPr>
        </p:nvGraphicFramePr>
        <p:xfrm>
          <a:off x="6386146" y="1674645"/>
          <a:ext cx="16500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12"/>
                <a:gridCol w="825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fail[</a:t>
                      </a:r>
                      <a:r>
                        <a:rPr lang="en-US" altLang="zh-CN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254697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 L 0.04583 0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0.04705 -4.44444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5 -4.44444E-6 L 0.09323 -4.44444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 L 0.09496 0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-4.44444E-6 L 0.13854 -4.44444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54 -4.44444E-6 L 0.18559 -4.44444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59 -4.44444E-6 L 0.23455 -4.44444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55 -4.44444E-6 L 0.27795 -4.44444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96 0 L 0.18819 0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95 -4.44444E-6 L 0.32691 -4.44444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19 0 L 0.28333 0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3 0 L 0.33142 0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91 -4.44444E-6 L 0.37604 -4.44444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04 -4.44444E-6 L 0.42014 -4.44444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14 -4.44444E-6 L 0.46823 -4.44444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23 -4.44444E-6 L 0.51736 -4.44444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992" y="2171544"/>
            <a:ext cx="7799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MAXN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2000001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MAXN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fail[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MAXN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search(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for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</a:t>
            </a:r>
            <a:r>
              <a:rPr lang="nn-NO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j = </a:t>
            </a:r>
            <a:r>
              <a:rPr lang="nn-NO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</a:t>
            </a:r>
            <a:r>
              <a:rPr lang="nn-NO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[i]; i++){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(j &amp;&amp;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!= s[j])j = fail[j -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== s[j] &amp;&amp; !s[++j])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1182600"/>
            <a:ext cx="75308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5267411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算法的时间复杂度为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(|T|)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为文本。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证明已由前面指出。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33151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992" y="980377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下面讨论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数组的建立算法。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13921"/>
              </p:ext>
            </p:extLst>
          </p:nvPr>
        </p:nvGraphicFramePr>
        <p:xfrm>
          <a:off x="1165502" y="2504585"/>
          <a:ext cx="331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40"/>
                <a:gridCol w="733242"/>
                <a:gridCol w="13276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5992" y="1477244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通常方法是递推的建立，即由已知的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fail[0]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fail[i-1]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推出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。思想如下：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4256"/>
              </p:ext>
            </p:extLst>
          </p:nvPr>
        </p:nvGraphicFramePr>
        <p:xfrm>
          <a:off x="1165502" y="3027387"/>
          <a:ext cx="33159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44"/>
                <a:gridCol w="307731"/>
                <a:gridCol w="729761"/>
                <a:gridCol w="1019908"/>
                <a:gridCol w="30507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04519"/>
              </p:ext>
            </p:extLst>
          </p:nvPr>
        </p:nvGraphicFramePr>
        <p:xfrm>
          <a:off x="1165501" y="3550189"/>
          <a:ext cx="3010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444"/>
                <a:gridCol w="307731"/>
                <a:gridCol w="729761"/>
                <a:gridCol w="101990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15992" y="4098926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Border(S[0,i])=X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非空，则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可以写成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Wa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S[0,i-1]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5992" y="5255552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故问题转化为求最长的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border(</a:t>
            </a:r>
            <a:r>
              <a:rPr lang="en-US" altLang="zh-CN" sz="2400" dirty="0">
                <a:latin typeface="Times New Roman" panose="02020603050405020304" pitchFamily="18" charset="0"/>
              </a:rPr>
              <a:t>S[0,i-1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，设为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，满足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S[|W|]=S[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226964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5992" y="991282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由定理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，我们已经能够由已知的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fail[0]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fail[i-1]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找到所有的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border(S[0,i-1])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，然后逐一判断</a:t>
            </a:r>
            <a:r>
              <a:rPr lang="en-US" altLang="zh-CN" sz="2400" dirty="0">
                <a:latin typeface="Times New Roman" panose="02020603050405020304" pitchFamily="18" charset="0"/>
              </a:rPr>
              <a:t>S[|W|]=S[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的条件是否满足即可。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580577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数组的建立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5991" y="3230619"/>
            <a:ext cx="79356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make_fail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for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</a:t>
            </a:r>
            <a:r>
              <a:rPr lang="nn-NO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j = </a:t>
            </a:r>
            <a:r>
              <a:rPr lang="nn-NO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s[i]; i++){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(j &amp;&amp; s[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!= s[j])j = fail[j -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(s[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== s[j])fail[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++j;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else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fail[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992" y="5653454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数组的建立时间复杂度为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(|S|)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2387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992" y="1107967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证明：只考虑内层循环，每执行一次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至少减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而除内层循环外，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最多被增加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|S|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，这就证明了内层循环执行次数为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O(|S|)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r>
              <a:rPr lang="zh-CN" altLang="en-US" sz="2400" dirty="0">
                <a:latin typeface="Times New Roman" panose="02020603050405020304" pitchFamily="18" charset="0"/>
              </a:rPr>
              <a:t>建立时间复杂度为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</a:rPr>
              <a:t>(|S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3185883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事实上，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search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函数与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make_fail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函数是极为相似的，上述证明同样适用于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4281752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：设模式串为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，文本为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算法实现单模匹配的时间复杂度为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</a:rPr>
              <a:t>(|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S|+|T|)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992" y="5459433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算法是一个十分高效、简洁、优美的算法！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56047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203741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1.4 border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的进一步性质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1905680"/>
            <a:ext cx="7530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：周期与循环节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设字符串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满足存在整数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k&lt;|S|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，使得对任意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[0,|S|-k)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]=S[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i+k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的一个周期。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</a:rPr>
              <a:t>的一个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周期且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k | |S|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则称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严格以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为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周期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的最小严格周期中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将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S[0,k-1]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称为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的循环节。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4413152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：字符串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abaabaabaa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为周期。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字符串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aaaa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为周期，以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为严格周期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94832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992" y="991281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为周期当且仅当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S[0,|S|-k-1]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1526812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为周期，则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S[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]=S[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i+k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，故</a:t>
            </a:r>
            <a:r>
              <a:rPr lang="en-US" altLang="zh-CN" sz="2400" dirty="0">
                <a:latin typeface="Times New Roman" panose="02020603050405020304" pitchFamily="18" charset="0"/>
              </a:rPr>
              <a:t>S[0,|S|-k-1]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border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</a:rPr>
              <a:t>S[0,|S|-k-1]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border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，则对</a:t>
            </a:r>
            <a:r>
              <a:rPr lang="en-US" altLang="zh-CN" sz="24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400" dirty="0">
                <a:latin typeface="Times New Roman" panose="02020603050405020304" pitchFamily="18" charset="0"/>
              </a:rPr>
              <a:t>0,|S|-k-1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，有</a:t>
            </a:r>
            <a:r>
              <a:rPr lang="en-US" altLang="zh-CN" sz="2400" dirty="0">
                <a:latin typeface="Times New Roman" panose="02020603050405020304" pitchFamily="18" charset="0"/>
              </a:rPr>
              <a:t>S[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]=S[</a:t>
            </a:r>
            <a:r>
              <a:rPr lang="en-US" altLang="zh-CN" sz="2400" dirty="0" err="1">
                <a:latin typeface="Times New Roman" panose="02020603050405020304" pitchFamily="18" charset="0"/>
              </a:rPr>
              <a:t>i+k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42943"/>
              </p:ext>
            </p:extLst>
          </p:nvPr>
        </p:nvGraphicFramePr>
        <p:xfrm>
          <a:off x="2823462" y="3152182"/>
          <a:ext cx="331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521"/>
                <a:gridCol w="13073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67261"/>
              </p:ext>
            </p:extLst>
          </p:nvPr>
        </p:nvGraphicFramePr>
        <p:xfrm>
          <a:off x="4135562" y="3756425"/>
          <a:ext cx="200852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85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border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15992" y="4239202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为严格周期当且仅当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S[0,|S|-k-1]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border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 | |S|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992" y="5290775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：若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Times New Roman" panose="02020603050405020304" pitchFamily="18" charset="0"/>
              </a:rPr>
              <a:t>S|-fail[|S|-1]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 S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fail</a:t>
            </a:r>
            <a:r>
              <a:rPr lang="en-US" altLang="zh-CN" sz="2400" dirty="0">
                <a:latin typeface="Times New Roman" panose="02020603050405020304" pitchFamily="18" charset="0"/>
              </a:rPr>
              <a:t>[|S|-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1]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≠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的最小严格周期为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|S|-fail[|S|-1]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333440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内容安排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2431" y="2009952"/>
            <a:ext cx="323678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第一节  单模式匹配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第二节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第三节  多模式匹配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第四节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回文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串基础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第五节  应用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992" y="1037961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：若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均是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的严格周期，则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的严格周期。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2122014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：若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均是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的周期，且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p+q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|S|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的周期。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3207791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证明：不妨设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p&lt;q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q-p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为周期。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]=S[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-p]=S[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i+q-p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&lt;|S|-q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]=S[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i+q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]=S[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i+q-p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按照欧几里得算法思想，即证明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为周期。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5190139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本节课暂不继续深入下去，有兴趣者可进一步研究字符串周期理论。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36685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203741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1.5 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算法的应用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700608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编程题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：给定模式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和文本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，判断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中出现了多少次？出现位置可以相交。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|S|,|T|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10^6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948183"/>
            <a:ext cx="77993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MAXN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2000001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MAXN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fail[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MAXN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search(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ans</a:t>
            </a:r>
            <a:r>
              <a:rPr lang="en-US" altLang="zh-CN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0;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for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</a:t>
            </a:r>
            <a:r>
              <a:rPr lang="nn-NO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j = </a:t>
            </a:r>
            <a:r>
              <a:rPr lang="nn-NO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</a:t>
            </a:r>
            <a:r>
              <a:rPr lang="nn-NO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[i]; i++){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(j &amp;&amp;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!= s[j])j = fail[j -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== s[j] &amp;&amp; !s[++j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])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return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224598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6982" y="1062253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编程题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：给定模式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和文本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中最多找到多少个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？出现位置不能相交。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|S|,|T|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10^6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5607" y="2930928"/>
            <a:ext cx="77993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MAXN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2000001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MAXN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fail[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MAXN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search(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0;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for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</a:t>
            </a:r>
            <a:r>
              <a:rPr lang="nn-NO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j = </a:t>
            </a:r>
            <a:r>
              <a:rPr lang="nn-NO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</a:t>
            </a:r>
            <a:r>
              <a:rPr lang="nn-NO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[i]; i++){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(j &amp;&amp;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!= s[j])j = fail[j -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== s[j] &amp;&amp; !s[++j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]){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++;j=0;}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return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en-US" altLang="zh-CN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6982" y="2040982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思路：采取如下贪心：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中一旦被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匹配，即选取该匹配。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280546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6982" y="1062253"/>
            <a:ext cx="753086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编程题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：实验中想要测试转子转动情况下受力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的正弦函数。现测得了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t=1,2,…,n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时刻的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值，试分析该数据得出转子转动的周期。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10^6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样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3 4 3 1 -1 -2 -1 1 3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输出：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6982" y="4902516"/>
            <a:ext cx="75308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字符串理论不仅仅用于解决字符串！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5892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285336"/>
            <a:ext cx="2753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第二节  </a:t>
            </a:r>
            <a:r>
              <a:rPr lang="en-US" altLang="zh-CN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936981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2.1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树定义与操作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2496999"/>
            <a:ext cx="3700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树是一棵树，每条边上的值为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∑上的符号，且满足同一节点和孩子相连的所有边上符号均不相同。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4987158"/>
            <a:ext cx="370073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每个由字符串组成的集合都对应一棵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6" t="2229" r="27530" b="24015"/>
          <a:stretch/>
        </p:blipFill>
        <p:spPr>
          <a:xfrm>
            <a:off x="4787661" y="1527804"/>
            <a:ext cx="3130716" cy="424671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</a:t>
            </a:r>
            <a:r>
              <a:rPr lang="en-US" altLang="zh-CN" sz="2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Trie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9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151281"/>
            <a:ext cx="7807983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树的存储：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LETTER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26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next[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LETTER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500001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表示结点标记。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6" y="4046878"/>
            <a:ext cx="7807983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初始化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init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memset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2400" dirty="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表示一棵空树。</a:t>
            </a:r>
            <a:endParaRPr lang="en-US" altLang="zh-CN" sz="2400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</a:t>
            </a:r>
            <a:r>
              <a:rPr lang="en-US" altLang="zh-CN" sz="2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Trie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04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151281"/>
            <a:ext cx="7807983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树的插入：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insert(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*s)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cur 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for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</a:t>
            </a:r>
            <a:r>
              <a:rPr lang="nn-NO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s[i]; i++){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&amp;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pos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[cur].next[convert(s[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])];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pos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pos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= ++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memset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(&amp;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],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cur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pos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[cur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++;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en-US" altLang="zh-CN" sz="2400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5378877"/>
            <a:ext cx="37007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O(|S||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</a:t>
            </a:r>
            <a:r>
              <a:rPr lang="en-US" altLang="zh-CN" sz="2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Trie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06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151281"/>
            <a:ext cx="7807983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查找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search(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cur 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for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</a:t>
            </a:r>
            <a:r>
              <a:rPr lang="nn-NO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</a:t>
            </a:r>
            <a:r>
              <a:rPr lang="nn-NO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[i]; i++){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cur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[cur].next[convert(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])];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(!cur)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-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[cur].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en-US" altLang="zh-CN" sz="2400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4162557"/>
            <a:ext cx="370073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O(|S|)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6" y="4732545"/>
            <a:ext cx="780798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树另一种存储方式：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next[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LETTER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  <a:r>
              <a:rPr lang="zh-CN" alt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改为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map&lt;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 next[LETTER];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此时插入和查询操作均为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S|log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</a:t>
            </a:r>
            <a:r>
              <a:rPr lang="en-US" altLang="zh-CN" sz="2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Trie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209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151281"/>
            <a:ext cx="780798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树的删除：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只需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要查找到删除的字符串，将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属性减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即可。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2338851"/>
            <a:ext cx="780798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树还可以用于统计信息。例如，对每个结点记录一个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total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属性，可用于记录子树中有多少个字符串。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</a:t>
            </a:r>
            <a:r>
              <a:rPr lang="en-US" altLang="zh-CN" sz="2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Trie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3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151281"/>
            <a:ext cx="7807983" cy="478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遍历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temp[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1001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dfs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temp[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pt-B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printf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pt-BR" altLang="zh-CN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"%s %d\n"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temp, trie[</a:t>
            </a:r>
            <a:r>
              <a:rPr lang="pt-BR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pt-BR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].num);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nb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for</a:t>
            </a:r>
            <a:r>
              <a:rPr lang="nb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b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nb-NO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b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j = </a:t>
            </a:r>
            <a:r>
              <a:rPr lang="nb-NO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nb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j &lt; LETTER; j++){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].next[j]){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temp[</a:t>
            </a:r>
            <a:r>
              <a:rPr lang="en-US" altLang="zh-CN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convert2(j);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dfs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].next[j],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+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调用</a:t>
            </a:r>
            <a:r>
              <a:rPr lang="en-US" altLang="zh-CN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dfs</a:t>
            </a:r>
            <a:r>
              <a:rPr lang="en-US" altLang="zh-C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(0,0)</a:t>
            </a:r>
            <a:r>
              <a:rPr lang="zh-CN" alt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实现遍历。</a:t>
            </a:r>
            <a:endParaRPr lang="en-US" altLang="zh-CN" sz="2400" dirty="0" smtClean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</a:t>
            </a:r>
            <a:r>
              <a:rPr lang="en-US" altLang="zh-CN" sz="2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Trie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2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7367" y="1285336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第一</a:t>
            </a:r>
            <a:r>
              <a:rPr lang="zh-CN" altLang="en-US" sz="3200" b="1" dirty="0" smtClean="0"/>
              <a:t>节 单模式匹配</a:t>
            </a:r>
            <a:endParaRPr lang="zh-CN" alt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07367" y="2562045"/>
            <a:ext cx="7530860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：基本术语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）字母表：用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∑表示，字母表大小记为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）字母表上的字符：用小写字母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等表示；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）字符串：用大写字母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S,T,W,X,Y,Z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等表示；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）字符串的长度：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|S|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）空串：用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表示，空串长度为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）字符串的连接：记为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1936981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1.1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字符串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41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100223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2.2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树应用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635754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：实现字符串排序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设排序量为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，单位串长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O(S)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总串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长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传统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排序：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nSlogn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树：时间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复杂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(|L||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3832616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：取代字符串集合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树插入复杂度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O(|S||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，集合插入复杂度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S|logn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树</a:t>
            </a:r>
            <a:r>
              <a:rPr lang="zh-CN" altLang="en-US" sz="2400" dirty="0">
                <a:latin typeface="Times New Roman" panose="02020603050405020304" pitchFamily="18" charset="0"/>
              </a:rPr>
              <a:t>查询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复杂</a:t>
            </a:r>
            <a:r>
              <a:rPr lang="zh-CN" altLang="en-US" sz="2400" dirty="0">
                <a:latin typeface="Times New Roman" panose="02020603050405020304" pitchFamily="18" charset="0"/>
              </a:rPr>
              <a:t>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S|logn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5503265"/>
            <a:ext cx="75308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总之，当字母表不大时，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树十分高效。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</a:t>
            </a:r>
            <a:r>
              <a:rPr lang="en-US" altLang="zh-CN" sz="2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Trie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99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092294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应用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：二进制上的应用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1788158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编程题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：给定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个数，试选出两个，使其异或值最大。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10^6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，每个数不超过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10^9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2927220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思路：每个数看做一个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串，将这些串建立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树，很容易想出如何在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树中寻找异或值最大、最小的两个值。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度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O(nlog10^9)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</a:t>
            </a:r>
            <a:r>
              <a:rPr lang="en-US" altLang="zh-CN" sz="2800" b="1" dirty="0" err="1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Trie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0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285336"/>
            <a:ext cx="3685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  多模式匹配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2015321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多模式匹配是给出多个模式串，查询文本中是否存在每个模式串。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3156514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考虑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算法，设模式串有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个，总长度为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，文本为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算法时间复杂度为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L+n|T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4289080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显然通常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|T|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远大于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，算法十分低效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7367" y="4978448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是否存在一个算法能把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去掉呢？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367" y="5629152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答案：把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树相结合的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自动机！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37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065716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3.1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自动机简介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640810"/>
            <a:ext cx="753086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：自动机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自动机是一个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(D,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∑,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,S,T)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称作状态集合，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∑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为符号表，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称为开始状态，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称为结束状态集合，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为转移函数，定义如下：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对每个状态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和符号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Q,a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表示状态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沿字符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到达状态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02" y="4388141"/>
            <a:ext cx="3476625" cy="17811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07367" y="4549134"/>
            <a:ext cx="4572000" cy="1379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自动机实际上是一张有向图。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以后默认结点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为开始状态，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边缘加粗的结点为结束状态。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907567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对于给定的串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，从开始状态出发，沿边上对应的字符前进，若最终能到达结束状态，称该自动机接受串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982085"/>
            <a:ext cx="398540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：以下自动机实现了判断一个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进制整数是不是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的倍数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46" y="2980975"/>
            <a:ext cx="2676525" cy="1924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7367" y="4920815"/>
            <a:ext cx="398540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：以下自动机实现了判断字符串是不是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abaa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abb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中的一个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0" r="35592"/>
          <a:stretch/>
        </p:blipFill>
        <p:spPr>
          <a:xfrm>
            <a:off x="5305245" y="1752770"/>
            <a:ext cx="2751827" cy="5029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3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065716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3.2 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自动机引入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709822"/>
            <a:ext cx="5184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先考虑单模式匹配：利用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的思想，自动机状态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表示已经匹配了前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个字符，最后一个状态是结束状态。下面只要想办法构造转移函数即可。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以下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假设字母表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57566"/>
              </p:ext>
            </p:extLst>
          </p:nvPr>
        </p:nvGraphicFramePr>
        <p:xfrm>
          <a:off x="842512" y="4037218"/>
          <a:ext cx="2153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8"/>
                <a:gridCol w="430798"/>
                <a:gridCol w="430798"/>
                <a:gridCol w="430798"/>
                <a:gridCol w="430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85243"/>
              </p:ext>
            </p:extLst>
          </p:nvPr>
        </p:nvGraphicFramePr>
        <p:xfrm>
          <a:off x="6135979" y="1845443"/>
          <a:ext cx="16500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012"/>
                <a:gridCol w="8250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fail[</a:t>
                      </a:r>
                      <a:r>
                        <a:rPr lang="en-US" altLang="zh-CN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59" y="4689476"/>
            <a:ext cx="60102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6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097349"/>
            <a:ext cx="780798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考虑到实际应用中，往往要求找到文本中的所有模式串，故结束状态处同样也加上转移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4881469"/>
            <a:ext cx="780798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这就是一个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自动机！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显然，给定文本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自动机的匹配时间复杂度为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O(|S|)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2300287"/>
            <a:ext cx="60293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9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097349"/>
            <a:ext cx="780798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可以看出，对于单模式而言，给定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数组，构造自动机的转移函数方法如下：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对于状态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，符号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s[i+1]=a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，显然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)=i+1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否则，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开始，不断令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j=fail[j]-1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，直到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s[j+1</a:t>
            </a:r>
            <a:r>
              <a:rPr lang="en-US" altLang="zh-CN" sz="2400" dirty="0">
                <a:latin typeface="Times New Roman" panose="02020603050405020304" pitchFamily="18" charset="0"/>
              </a:rPr>
              <a:t>]=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此时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)=j+1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若最后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j=-1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95" y="3848871"/>
            <a:ext cx="6029325" cy="2257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59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065716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3.3 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自动机的构造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1687448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下面考虑多模式串下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自动机的构造。以模式串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abaa,aa,ba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为例。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367" y="2752378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为了使用之前单模式串的思想，需要将单模式串中的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拓展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到多模式串。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7367" y="3817308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为了将多个模式串统一成一个整体，并方便后续操作，先构造一棵对应的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树。之后的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自动机均是以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树为基础构造的。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7367" y="5325437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树的结点是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自动机的状态，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树的边对应了一部分转移函数。开始状态、结束状态也都确定了。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96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1561" y="4310116"/>
            <a:ext cx="5480163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数组是一个递推构造的过程，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指针同样如此。注意到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指针始终指向离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树树根更近的位置，因而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指针则需要按照状态离根的距离来递推构造。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" name="曲线连接符 5"/>
          <p:cNvCxnSpPr/>
          <p:nvPr/>
        </p:nvCxnSpPr>
        <p:spPr>
          <a:xfrm rot="5400000" flipH="1" flipV="1">
            <a:off x="6349761" y="1821148"/>
            <a:ext cx="768005" cy="2312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 rot="16200000" flipV="1">
            <a:off x="7263442" y="1552755"/>
            <a:ext cx="707366" cy="70736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5400000" flipH="1" flipV="1">
            <a:off x="6082162" y="2630159"/>
            <a:ext cx="638355" cy="3123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5400000" flipH="1" flipV="1">
            <a:off x="7180518" y="2582893"/>
            <a:ext cx="698994" cy="46751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rot="16200000" flipV="1">
            <a:off x="7891299" y="2753698"/>
            <a:ext cx="698994" cy="1259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764548" y="2674189"/>
            <a:ext cx="207034" cy="14855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6245165" y="3519578"/>
            <a:ext cx="535325" cy="1568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6038131" y="1345721"/>
            <a:ext cx="2327876" cy="4096230"/>
            <a:chOff x="6038131" y="1345721"/>
            <a:chExt cx="2327876" cy="4096230"/>
          </a:xfrm>
        </p:grpSpPr>
        <p:cxnSp>
          <p:nvCxnSpPr>
            <p:cNvPr id="14" name="直接箭头连接符 13"/>
            <p:cNvCxnSpPr>
              <a:stCxn id="22" idx="4"/>
            </p:cNvCxnSpPr>
            <p:nvPr/>
          </p:nvCxnSpPr>
          <p:spPr>
            <a:xfrm flipH="1">
              <a:off x="6850814" y="1759789"/>
              <a:ext cx="205594" cy="514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7950320" y="3105510"/>
              <a:ext cx="414068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942827" y="3105510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038131" y="3105510"/>
              <a:ext cx="414068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910943" y="4099105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719851" y="5027883"/>
              <a:ext cx="414068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763774" y="2260121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557514" y="2260121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849374" y="1345721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2" idx="5"/>
              <a:endCxn id="20" idx="1"/>
            </p:cNvCxnSpPr>
            <p:nvPr/>
          </p:nvCxnSpPr>
          <p:spPr>
            <a:xfrm>
              <a:off x="7202803" y="1699150"/>
              <a:ext cx="621610" cy="621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7" idx="7"/>
            </p:cNvCxnSpPr>
            <p:nvPr/>
          </p:nvCxnSpPr>
          <p:spPr>
            <a:xfrm flipH="1">
              <a:off x="6391560" y="2635371"/>
              <a:ext cx="292114" cy="530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1" idx="5"/>
              <a:endCxn id="16" idx="0"/>
            </p:cNvCxnSpPr>
            <p:nvPr/>
          </p:nvCxnSpPr>
          <p:spPr>
            <a:xfrm>
              <a:off x="6910943" y="2613550"/>
              <a:ext cx="238918" cy="491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0" idx="4"/>
              <a:endCxn id="15" idx="0"/>
            </p:cNvCxnSpPr>
            <p:nvPr/>
          </p:nvCxnSpPr>
          <p:spPr>
            <a:xfrm>
              <a:off x="7970808" y="2674189"/>
              <a:ext cx="186546" cy="431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6" idx="4"/>
              <a:endCxn id="18" idx="0"/>
            </p:cNvCxnSpPr>
            <p:nvPr/>
          </p:nvCxnSpPr>
          <p:spPr>
            <a:xfrm flipH="1">
              <a:off x="7117977" y="3519578"/>
              <a:ext cx="31884" cy="579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8" idx="4"/>
              <a:endCxn id="19" idx="0"/>
            </p:cNvCxnSpPr>
            <p:nvPr/>
          </p:nvCxnSpPr>
          <p:spPr>
            <a:xfrm flipH="1">
              <a:off x="6926885" y="4513173"/>
              <a:ext cx="191092" cy="514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6715537" y="1756024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532299" y="1756024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255337" y="2624288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011478" y="2632804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115535" y="3615565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011477" y="4627381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055456" y="2670678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707367" y="1155543"/>
            <a:ext cx="519310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引入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指针：和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数组完全类似，指向匹配尽可能多字符的状态，如右图所示。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1562" y="2714794"/>
            <a:ext cx="519310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两个关键问题：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）如何构造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指针？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）如何根据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指针构造自动机？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4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7367" y="3531524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：匹配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的子串，称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匹配了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为主串或文本</a:t>
            </a:r>
            <a:r>
              <a:rPr lang="zh-CN" altLang="en-US" sz="2400" dirty="0">
                <a:latin typeface="Times New Roman" panose="02020603050405020304" pitchFamily="18" charset="0"/>
              </a:rPr>
              <a:t>（串）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为子串或模式（串）。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5992" y="1126687"/>
            <a:ext cx="7530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）前缀：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S=XY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）后缀：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S=XY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）子串：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S=XWY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的子串；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中从位置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到位置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这一子串记为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5113468"/>
            <a:ext cx="7530860" cy="13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：字符串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abaababa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被模式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匹配了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次，被模式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aba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匹配了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次。</a:t>
            </a:r>
            <a:r>
              <a:rPr lang="zh-CN" altLang="en-US" sz="2400" dirty="0">
                <a:latin typeface="Times New Roman" panose="02020603050405020304" pitchFamily="18" charset="0"/>
              </a:rPr>
              <a:t>字符串</a:t>
            </a:r>
            <a:r>
              <a:rPr lang="en-US" altLang="zh-CN" sz="2400" dirty="0" err="1">
                <a:latin typeface="Times New Roman" panose="02020603050405020304" pitchFamily="18" charset="0"/>
              </a:rPr>
              <a:t>aaaaaaa</a:t>
            </a:r>
            <a:r>
              <a:rPr lang="zh-CN" altLang="en-US" sz="2400" dirty="0">
                <a:latin typeface="Times New Roman" panose="02020603050405020304" pitchFamily="18" charset="0"/>
              </a:rPr>
              <a:t>被</a:t>
            </a:r>
            <a:r>
              <a:rPr lang="en-US" altLang="zh-CN" sz="2400" dirty="0" err="1">
                <a:latin typeface="Times New Roman" panose="02020603050405020304" pitchFamily="18" charset="0"/>
              </a:rPr>
              <a:t>aaaa</a:t>
            </a:r>
            <a:r>
              <a:rPr lang="zh-CN" altLang="en-US" sz="2400" dirty="0">
                <a:latin typeface="Times New Roman" panose="02020603050405020304" pitchFamily="18" charset="0"/>
              </a:rPr>
              <a:t>匹配了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</a:rPr>
              <a:t>次。</a:t>
            </a: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7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40</a:t>
            </a:fld>
            <a:endParaRPr lang="zh-CN" altLang="en-US"/>
          </a:p>
        </p:txBody>
      </p:sp>
      <p:cxnSp>
        <p:nvCxnSpPr>
          <p:cNvPr id="88" name="曲线连接符 87"/>
          <p:cNvCxnSpPr/>
          <p:nvPr/>
        </p:nvCxnSpPr>
        <p:spPr>
          <a:xfrm rot="5400000" flipH="1" flipV="1">
            <a:off x="6349761" y="1821148"/>
            <a:ext cx="768005" cy="2312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16200000" flipV="1">
            <a:off x="7263442" y="1552755"/>
            <a:ext cx="707366" cy="70736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/>
          <p:cNvCxnSpPr/>
          <p:nvPr/>
        </p:nvCxnSpPr>
        <p:spPr>
          <a:xfrm rot="5400000" flipH="1" flipV="1">
            <a:off x="6082162" y="2630159"/>
            <a:ext cx="638355" cy="3123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/>
          <p:nvPr/>
        </p:nvCxnSpPr>
        <p:spPr>
          <a:xfrm rot="5400000" flipH="1" flipV="1">
            <a:off x="7180518" y="2582893"/>
            <a:ext cx="698994" cy="46751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曲线连接符 91"/>
          <p:cNvCxnSpPr/>
          <p:nvPr/>
        </p:nvCxnSpPr>
        <p:spPr>
          <a:xfrm rot="16200000" flipV="1">
            <a:off x="7891299" y="2753698"/>
            <a:ext cx="698994" cy="1259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6764548" y="2674189"/>
            <a:ext cx="207034" cy="14855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H="1" flipV="1">
            <a:off x="6245165" y="3519578"/>
            <a:ext cx="535325" cy="1568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/>
          <p:cNvGrpSpPr/>
          <p:nvPr/>
        </p:nvGrpSpPr>
        <p:grpSpPr>
          <a:xfrm>
            <a:off x="6038131" y="1345721"/>
            <a:ext cx="2327876" cy="4096230"/>
            <a:chOff x="6038131" y="1345721"/>
            <a:chExt cx="2327876" cy="4096230"/>
          </a:xfrm>
        </p:grpSpPr>
        <p:cxnSp>
          <p:nvCxnSpPr>
            <p:cNvPr id="96" name="直接箭头连接符 95"/>
            <p:cNvCxnSpPr>
              <a:stCxn id="104" idx="4"/>
            </p:cNvCxnSpPr>
            <p:nvPr/>
          </p:nvCxnSpPr>
          <p:spPr>
            <a:xfrm flipH="1">
              <a:off x="6850814" y="1759789"/>
              <a:ext cx="205594" cy="514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/>
            <p:cNvSpPr/>
            <p:nvPr/>
          </p:nvSpPr>
          <p:spPr>
            <a:xfrm>
              <a:off x="7950320" y="3105510"/>
              <a:ext cx="414068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6942827" y="3105510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6038131" y="3105510"/>
              <a:ext cx="414068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6910943" y="4099105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6719851" y="5027883"/>
              <a:ext cx="414068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7763774" y="2260121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6557514" y="2260121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6849374" y="1345721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箭头连接符 104"/>
            <p:cNvCxnSpPr>
              <a:stCxn id="104" idx="5"/>
              <a:endCxn id="102" idx="1"/>
            </p:cNvCxnSpPr>
            <p:nvPr/>
          </p:nvCxnSpPr>
          <p:spPr>
            <a:xfrm>
              <a:off x="7202803" y="1699150"/>
              <a:ext cx="621610" cy="621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endCxn id="99" idx="7"/>
            </p:cNvCxnSpPr>
            <p:nvPr/>
          </p:nvCxnSpPr>
          <p:spPr>
            <a:xfrm flipH="1">
              <a:off x="6391560" y="2635371"/>
              <a:ext cx="292114" cy="530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03" idx="5"/>
              <a:endCxn id="98" idx="0"/>
            </p:cNvCxnSpPr>
            <p:nvPr/>
          </p:nvCxnSpPr>
          <p:spPr>
            <a:xfrm>
              <a:off x="6910943" y="2613550"/>
              <a:ext cx="238918" cy="491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02" idx="4"/>
              <a:endCxn id="97" idx="0"/>
            </p:cNvCxnSpPr>
            <p:nvPr/>
          </p:nvCxnSpPr>
          <p:spPr>
            <a:xfrm>
              <a:off x="7970808" y="2674189"/>
              <a:ext cx="186546" cy="431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8" idx="4"/>
              <a:endCxn id="100" idx="0"/>
            </p:cNvCxnSpPr>
            <p:nvPr/>
          </p:nvCxnSpPr>
          <p:spPr>
            <a:xfrm flipH="1">
              <a:off x="7117977" y="3519578"/>
              <a:ext cx="31884" cy="579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00" idx="4"/>
              <a:endCxn id="101" idx="0"/>
            </p:cNvCxnSpPr>
            <p:nvPr/>
          </p:nvCxnSpPr>
          <p:spPr>
            <a:xfrm flipH="1">
              <a:off x="6926885" y="4513173"/>
              <a:ext cx="191092" cy="514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/>
            <p:cNvSpPr txBox="1"/>
            <p:nvPr/>
          </p:nvSpPr>
          <p:spPr>
            <a:xfrm>
              <a:off x="6715537" y="1756024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532299" y="1756024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6255337" y="2624288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7011478" y="2632804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115535" y="3615565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011477" y="4627381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8055456" y="2670678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709936" y="1142542"/>
            <a:ext cx="5181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初始化：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树根结点的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指针为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树第一层的结点，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指针指向根结点。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其他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结点：设结点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的父亲为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边的符号为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重复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[j].fail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，直到结点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有符号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出发的边，则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].fail=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[j].next[a];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已经为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，则结点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指针指向根结点。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709936" y="5692735"/>
            <a:ext cx="51818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该算法是沿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BFS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顺序进行的。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24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41</a:t>
            </a:fld>
            <a:endParaRPr lang="zh-CN" altLang="en-US"/>
          </a:p>
        </p:txBody>
      </p:sp>
      <p:cxnSp>
        <p:nvCxnSpPr>
          <p:cNvPr id="3" name="曲线连接符 2"/>
          <p:cNvCxnSpPr/>
          <p:nvPr/>
        </p:nvCxnSpPr>
        <p:spPr>
          <a:xfrm rot="5400000" flipH="1" flipV="1">
            <a:off x="6349761" y="1821148"/>
            <a:ext cx="768005" cy="2312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曲线连接符 3"/>
          <p:cNvCxnSpPr/>
          <p:nvPr/>
        </p:nvCxnSpPr>
        <p:spPr>
          <a:xfrm rot="16200000" flipV="1">
            <a:off x="7263442" y="1552755"/>
            <a:ext cx="707366" cy="70736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曲线连接符 4"/>
          <p:cNvCxnSpPr/>
          <p:nvPr/>
        </p:nvCxnSpPr>
        <p:spPr>
          <a:xfrm rot="5400000" flipH="1" flipV="1">
            <a:off x="6082162" y="2630159"/>
            <a:ext cx="638355" cy="3123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5400000" flipH="1" flipV="1">
            <a:off x="7180518" y="2582893"/>
            <a:ext cx="698994" cy="46751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/>
        </p:nvCxnSpPr>
        <p:spPr>
          <a:xfrm rot="16200000" flipV="1">
            <a:off x="7891299" y="2753698"/>
            <a:ext cx="698994" cy="1259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6764548" y="2674189"/>
            <a:ext cx="207034" cy="14855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6245165" y="3519578"/>
            <a:ext cx="535325" cy="1568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038131" y="1345721"/>
            <a:ext cx="2327876" cy="4096230"/>
            <a:chOff x="6038131" y="1345721"/>
            <a:chExt cx="2327876" cy="4096230"/>
          </a:xfrm>
        </p:grpSpPr>
        <p:cxnSp>
          <p:nvCxnSpPr>
            <p:cNvPr id="11" name="直接箭头连接符 10"/>
            <p:cNvCxnSpPr>
              <a:stCxn id="19" idx="4"/>
            </p:cNvCxnSpPr>
            <p:nvPr/>
          </p:nvCxnSpPr>
          <p:spPr>
            <a:xfrm flipH="1">
              <a:off x="6850814" y="1759789"/>
              <a:ext cx="205594" cy="514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7950320" y="3105510"/>
              <a:ext cx="414068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942827" y="3105510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038131" y="3105510"/>
              <a:ext cx="414068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910943" y="4099105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719851" y="5027883"/>
              <a:ext cx="414068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763774" y="2260121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557514" y="2260121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849374" y="1345721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>
              <a:stCxn id="19" idx="5"/>
              <a:endCxn id="17" idx="1"/>
            </p:cNvCxnSpPr>
            <p:nvPr/>
          </p:nvCxnSpPr>
          <p:spPr>
            <a:xfrm>
              <a:off x="7202803" y="1699150"/>
              <a:ext cx="621610" cy="621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14" idx="7"/>
            </p:cNvCxnSpPr>
            <p:nvPr/>
          </p:nvCxnSpPr>
          <p:spPr>
            <a:xfrm flipH="1">
              <a:off x="6391560" y="2635371"/>
              <a:ext cx="292114" cy="530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8" idx="5"/>
              <a:endCxn id="13" idx="0"/>
            </p:cNvCxnSpPr>
            <p:nvPr/>
          </p:nvCxnSpPr>
          <p:spPr>
            <a:xfrm>
              <a:off x="6910943" y="2613550"/>
              <a:ext cx="238918" cy="491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7" idx="4"/>
              <a:endCxn id="12" idx="0"/>
            </p:cNvCxnSpPr>
            <p:nvPr/>
          </p:nvCxnSpPr>
          <p:spPr>
            <a:xfrm>
              <a:off x="7970808" y="2674189"/>
              <a:ext cx="186546" cy="431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3" idx="4"/>
              <a:endCxn id="15" idx="0"/>
            </p:cNvCxnSpPr>
            <p:nvPr/>
          </p:nvCxnSpPr>
          <p:spPr>
            <a:xfrm flipH="1">
              <a:off x="7117977" y="3519578"/>
              <a:ext cx="31884" cy="579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5" idx="4"/>
              <a:endCxn id="16" idx="0"/>
            </p:cNvCxnSpPr>
            <p:nvPr/>
          </p:nvCxnSpPr>
          <p:spPr>
            <a:xfrm flipH="1">
              <a:off x="6926885" y="4513173"/>
              <a:ext cx="191092" cy="514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6715537" y="1756024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532299" y="1756024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55337" y="2624288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011478" y="2632804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115535" y="3615565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11477" y="4627381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055456" y="2670678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07367" y="1155543"/>
            <a:ext cx="519310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指针构造自动机：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7366" y="1925076"/>
            <a:ext cx="519310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为了求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开始不断沿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指针开始走，直到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走到的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zh-CN" altLang="en-US" sz="2400" dirty="0">
                <a:latin typeface="Times New Roman" panose="02020603050405020304" pitchFamily="18" charset="0"/>
              </a:rPr>
              <a:t>有符号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出发的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边，设该边指向的结点为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，则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Q,a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)=P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7366" y="4213591"/>
            <a:ext cx="5193101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：采用上述思想，构造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指针的时间复杂度为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，构造转移函数的时间复杂度为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|∑|)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树中结点个数。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8" name="直接箭头连接符 37"/>
          <p:cNvCxnSpPr>
            <a:stCxn id="17" idx="2"/>
            <a:endCxn id="18" idx="6"/>
          </p:cNvCxnSpPr>
          <p:nvPr/>
        </p:nvCxnSpPr>
        <p:spPr>
          <a:xfrm flipH="1">
            <a:off x="6971582" y="2467155"/>
            <a:ext cx="7921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14" idx="3"/>
            <a:endCxn id="14" idx="2"/>
          </p:cNvCxnSpPr>
          <p:nvPr/>
        </p:nvCxnSpPr>
        <p:spPr>
          <a:xfrm rot="5400000" flipH="1">
            <a:off x="5995253" y="3355423"/>
            <a:ext cx="146395" cy="60639"/>
          </a:xfrm>
          <a:prstGeom prst="curvedConnector4">
            <a:avLst>
              <a:gd name="adj1" fmla="val -197574"/>
              <a:gd name="adj2" fmla="val 476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570171" y="3334912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529090" y="2970267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204075" y="2174186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/>
          <p:cNvCxnSpPr>
            <a:stCxn id="13" idx="6"/>
            <a:endCxn id="12" idx="2"/>
          </p:cNvCxnSpPr>
          <p:nvPr/>
        </p:nvCxnSpPr>
        <p:spPr>
          <a:xfrm>
            <a:off x="7356895" y="3312544"/>
            <a:ext cx="593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516421" y="3023853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379264" y="2633677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185054" y="3596835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曲线连接符 94"/>
          <p:cNvCxnSpPr>
            <a:stCxn id="15" idx="6"/>
            <a:endCxn id="13" idx="5"/>
          </p:cNvCxnSpPr>
          <p:nvPr/>
        </p:nvCxnSpPr>
        <p:spPr>
          <a:xfrm flipH="1" flipV="1">
            <a:off x="7296256" y="3458939"/>
            <a:ext cx="28755" cy="847200"/>
          </a:xfrm>
          <a:prstGeom prst="curvedConnector4">
            <a:avLst>
              <a:gd name="adj1" fmla="val -794992"/>
              <a:gd name="adj2" fmla="val 970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7468964" y="3743889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 flipH="1" flipV="1">
            <a:off x="6347600" y="3458939"/>
            <a:ext cx="535325" cy="1568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6681181" y="4280482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曲线连接符 104"/>
          <p:cNvCxnSpPr/>
          <p:nvPr/>
        </p:nvCxnSpPr>
        <p:spPr>
          <a:xfrm flipV="1">
            <a:off x="7133919" y="3391676"/>
            <a:ext cx="222976" cy="1922373"/>
          </a:xfrm>
          <a:prstGeom prst="curvedConnector3">
            <a:avLst>
              <a:gd name="adj1" fmla="val 3917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7886913" y="4504037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/>
          <p:cNvCxnSpPr>
            <a:stCxn id="14" idx="6"/>
            <a:endCxn id="13" idx="2"/>
          </p:cNvCxnSpPr>
          <p:nvPr/>
        </p:nvCxnSpPr>
        <p:spPr>
          <a:xfrm>
            <a:off x="6452199" y="3312544"/>
            <a:ext cx="4906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2" idx="1"/>
          </p:cNvCxnSpPr>
          <p:nvPr/>
        </p:nvCxnSpPr>
        <p:spPr>
          <a:xfrm flipH="1" flipV="1">
            <a:off x="6910943" y="2569591"/>
            <a:ext cx="1100016" cy="596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7" name="曲线连接符 36"/>
          <p:cNvCxnSpPr>
            <a:stCxn id="12" idx="5"/>
            <a:endCxn id="12" idx="4"/>
          </p:cNvCxnSpPr>
          <p:nvPr/>
        </p:nvCxnSpPr>
        <p:spPr>
          <a:xfrm rot="5400000">
            <a:off x="8200233" y="3416061"/>
            <a:ext cx="60639" cy="146395"/>
          </a:xfrm>
          <a:prstGeom prst="curvedConnector3">
            <a:avLst>
              <a:gd name="adj1" fmla="val 476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3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42" grpId="0"/>
      <p:bldP spid="49" grpId="0"/>
      <p:bldP spid="53" grpId="0"/>
      <p:bldP spid="63" grpId="0"/>
      <p:bldP spid="83" grpId="0"/>
      <p:bldP spid="86" grpId="0"/>
      <p:bldP spid="97" grpId="0"/>
      <p:bldP spid="100" grpId="0"/>
      <p:bldP spid="10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065716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3.4 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自动机的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匹配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07367" y="1691725"/>
            <a:ext cx="398540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：在自动机上运行文本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abaababbb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96171" y="2760932"/>
            <a:ext cx="3985404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可以发现，到达状态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后，不仅匹配了模式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abaa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，也匹配了模式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。一般地，每到达一个状态，即使该状态不是结束状态，也要沿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指针不断前进，检查是否和更短的模式串匹配。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2" name="曲线连接符 101"/>
          <p:cNvCxnSpPr/>
          <p:nvPr/>
        </p:nvCxnSpPr>
        <p:spPr>
          <a:xfrm rot="5400000" flipH="1" flipV="1">
            <a:off x="6349761" y="1821148"/>
            <a:ext cx="768005" cy="23122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103"/>
          <p:cNvCxnSpPr/>
          <p:nvPr/>
        </p:nvCxnSpPr>
        <p:spPr>
          <a:xfrm rot="16200000" flipV="1">
            <a:off x="7263442" y="1552755"/>
            <a:ext cx="707366" cy="707366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/>
          <p:cNvCxnSpPr/>
          <p:nvPr/>
        </p:nvCxnSpPr>
        <p:spPr>
          <a:xfrm rot="5400000" flipH="1" flipV="1">
            <a:off x="6082162" y="2630159"/>
            <a:ext cx="638355" cy="3123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/>
          <p:cNvCxnSpPr/>
          <p:nvPr/>
        </p:nvCxnSpPr>
        <p:spPr>
          <a:xfrm rot="5400000" flipH="1" flipV="1">
            <a:off x="7180518" y="2582893"/>
            <a:ext cx="698994" cy="46751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/>
          <p:nvPr/>
        </p:nvCxnSpPr>
        <p:spPr>
          <a:xfrm rot="16200000" flipV="1">
            <a:off x="7891299" y="2753698"/>
            <a:ext cx="698994" cy="1259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H="1" flipV="1">
            <a:off x="6764548" y="2674189"/>
            <a:ext cx="207034" cy="14855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H="1" flipV="1">
            <a:off x="6245165" y="3519578"/>
            <a:ext cx="535325" cy="1568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/>
          <p:cNvGrpSpPr/>
          <p:nvPr/>
        </p:nvGrpSpPr>
        <p:grpSpPr>
          <a:xfrm>
            <a:off x="6038131" y="1345721"/>
            <a:ext cx="2327876" cy="4096230"/>
            <a:chOff x="6038131" y="1345721"/>
            <a:chExt cx="2327876" cy="4096230"/>
          </a:xfrm>
        </p:grpSpPr>
        <p:cxnSp>
          <p:nvCxnSpPr>
            <p:cNvPr id="111" name="直接箭头连接符 110"/>
            <p:cNvCxnSpPr>
              <a:stCxn id="119" idx="4"/>
            </p:cNvCxnSpPr>
            <p:nvPr/>
          </p:nvCxnSpPr>
          <p:spPr>
            <a:xfrm flipH="1">
              <a:off x="6850814" y="1759789"/>
              <a:ext cx="205594" cy="514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椭圆 111"/>
            <p:cNvSpPr/>
            <p:nvPr/>
          </p:nvSpPr>
          <p:spPr>
            <a:xfrm>
              <a:off x="7950320" y="3105510"/>
              <a:ext cx="414068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6942827" y="3105510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6038131" y="3105510"/>
              <a:ext cx="414068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6910943" y="4099105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6719851" y="5027883"/>
              <a:ext cx="414068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7763774" y="2260121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6557514" y="2260121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6849374" y="1345721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箭头连接符 119"/>
            <p:cNvCxnSpPr>
              <a:stCxn id="119" idx="5"/>
              <a:endCxn id="117" idx="1"/>
            </p:cNvCxnSpPr>
            <p:nvPr/>
          </p:nvCxnSpPr>
          <p:spPr>
            <a:xfrm>
              <a:off x="7202803" y="1699150"/>
              <a:ext cx="621610" cy="6216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endCxn id="114" idx="7"/>
            </p:cNvCxnSpPr>
            <p:nvPr/>
          </p:nvCxnSpPr>
          <p:spPr>
            <a:xfrm flipH="1">
              <a:off x="6391560" y="2635371"/>
              <a:ext cx="292114" cy="530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8" idx="5"/>
              <a:endCxn id="113" idx="0"/>
            </p:cNvCxnSpPr>
            <p:nvPr/>
          </p:nvCxnSpPr>
          <p:spPr>
            <a:xfrm>
              <a:off x="6910943" y="2613550"/>
              <a:ext cx="238918" cy="491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>
              <a:stCxn id="117" idx="4"/>
              <a:endCxn id="112" idx="0"/>
            </p:cNvCxnSpPr>
            <p:nvPr/>
          </p:nvCxnSpPr>
          <p:spPr>
            <a:xfrm>
              <a:off x="7970808" y="2674189"/>
              <a:ext cx="186546" cy="431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3" idx="4"/>
              <a:endCxn id="115" idx="0"/>
            </p:cNvCxnSpPr>
            <p:nvPr/>
          </p:nvCxnSpPr>
          <p:spPr>
            <a:xfrm flipH="1">
              <a:off x="7117977" y="3519578"/>
              <a:ext cx="31884" cy="579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stCxn id="115" idx="4"/>
              <a:endCxn id="116" idx="0"/>
            </p:cNvCxnSpPr>
            <p:nvPr/>
          </p:nvCxnSpPr>
          <p:spPr>
            <a:xfrm flipH="1">
              <a:off x="6926885" y="4513173"/>
              <a:ext cx="191092" cy="514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6715537" y="1756024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7532299" y="1756024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6255337" y="2624288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011478" y="2632804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7115535" y="3615565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7011477" y="4627381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055456" y="2670678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3" name="直接箭头连接符 132"/>
          <p:cNvCxnSpPr>
            <a:stCxn id="117" idx="2"/>
            <a:endCxn id="118" idx="6"/>
          </p:cNvCxnSpPr>
          <p:nvPr/>
        </p:nvCxnSpPr>
        <p:spPr>
          <a:xfrm flipH="1">
            <a:off x="6971582" y="2467155"/>
            <a:ext cx="7921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114" idx="3"/>
            <a:endCxn id="114" idx="2"/>
          </p:cNvCxnSpPr>
          <p:nvPr/>
        </p:nvCxnSpPr>
        <p:spPr>
          <a:xfrm rot="5400000" flipH="1">
            <a:off x="5995253" y="3355423"/>
            <a:ext cx="146395" cy="60639"/>
          </a:xfrm>
          <a:prstGeom prst="curvedConnector4">
            <a:avLst>
              <a:gd name="adj1" fmla="val -197574"/>
              <a:gd name="adj2" fmla="val 476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5570171" y="3334912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529090" y="2970267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204075" y="2174186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箭头连接符 137"/>
          <p:cNvCxnSpPr>
            <a:stCxn id="113" idx="6"/>
            <a:endCxn id="112" idx="2"/>
          </p:cNvCxnSpPr>
          <p:nvPr/>
        </p:nvCxnSpPr>
        <p:spPr>
          <a:xfrm>
            <a:off x="7356895" y="3312544"/>
            <a:ext cx="593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7516421" y="3023853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379264" y="2633677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8185054" y="3596835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曲线连接符 141"/>
          <p:cNvCxnSpPr>
            <a:stCxn id="115" idx="6"/>
            <a:endCxn id="113" idx="5"/>
          </p:cNvCxnSpPr>
          <p:nvPr/>
        </p:nvCxnSpPr>
        <p:spPr>
          <a:xfrm flipH="1" flipV="1">
            <a:off x="7296256" y="3458939"/>
            <a:ext cx="28755" cy="847200"/>
          </a:xfrm>
          <a:prstGeom prst="curvedConnector4">
            <a:avLst>
              <a:gd name="adj1" fmla="val -794992"/>
              <a:gd name="adj2" fmla="val 9703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7468964" y="3743889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接箭头连接符 143"/>
          <p:cNvCxnSpPr/>
          <p:nvPr/>
        </p:nvCxnSpPr>
        <p:spPr>
          <a:xfrm flipH="1" flipV="1">
            <a:off x="6347600" y="3458939"/>
            <a:ext cx="535325" cy="1568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/>
          <p:cNvSpPr txBox="1"/>
          <p:nvPr/>
        </p:nvSpPr>
        <p:spPr>
          <a:xfrm>
            <a:off x="6681181" y="4280482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曲线连接符 145"/>
          <p:cNvCxnSpPr/>
          <p:nvPr/>
        </p:nvCxnSpPr>
        <p:spPr>
          <a:xfrm flipV="1">
            <a:off x="7133919" y="3391676"/>
            <a:ext cx="222976" cy="1922373"/>
          </a:xfrm>
          <a:prstGeom prst="curvedConnector3">
            <a:avLst>
              <a:gd name="adj1" fmla="val 3917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/>
          <p:cNvSpPr txBox="1"/>
          <p:nvPr/>
        </p:nvSpPr>
        <p:spPr>
          <a:xfrm>
            <a:off x="7886913" y="4504037"/>
            <a:ext cx="33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直接箭头连接符 147"/>
          <p:cNvCxnSpPr>
            <a:stCxn id="114" idx="6"/>
            <a:endCxn id="113" idx="2"/>
          </p:cNvCxnSpPr>
          <p:nvPr/>
        </p:nvCxnSpPr>
        <p:spPr>
          <a:xfrm>
            <a:off x="6452199" y="3312544"/>
            <a:ext cx="4906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12" idx="1"/>
          </p:cNvCxnSpPr>
          <p:nvPr/>
        </p:nvCxnSpPr>
        <p:spPr>
          <a:xfrm flipH="1" flipV="1">
            <a:off x="6910943" y="2569591"/>
            <a:ext cx="1100016" cy="596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112" idx="5"/>
            <a:endCxn id="112" idx="4"/>
          </p:cNvCxnSpPr>
          <p:nvPr/>
        </p:nvCxnSpPr>
        <p:spPr>
          <a:xfrm rot="5400000">
            <a:off x="8200233" y="3416061"/>
            <a:ext cx="60639" cy="146395"/>
          </a:xfrm>
          <a:prstGeom prst="curvedConnector3">
            <a:avLst>
              <a:gd name="adj1" fmla="val 4769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0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0" grpId="0"/>
      <p:bldP spid="101" grpId="0"/>
      <p:bldP spid="135" grpId="0"/>
      <p:bldP spid="136" grpId="0"/>
      <p:bldP spid="137" grpId="0"/>
      <p:bldP spid="139" grpId="0"/>
      <p:bldP spid="140" grpId="0"/>
      <p:bldP spid="141" grpId="0"/>
      <p:bldP spid="143" grpId="0"/>
      <p:bldP spid="145" grpId="0"/>
      <p:bldP spid="1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7367" y="1065716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事实上，按刚才的做法，每次到达一个状态，都沿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指针向上找匹配，这样的复杂度可能非常大。这和之前求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指针是不同的。下面是一个例子：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2642469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：模式串为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aaaaaaa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（设有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）共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个，文本为</a:t>
            </a:r>
            <a:r>
              <a:rPr lang="en-US" altLang="zh-CN" sz="2400" dirty="0" err="1">
                <a:latin typeface="Times New Roman" panose="02020603050405020304" pitchFamily="18" charset="0"/>
              </a:rPr>
              <a:t>aaaaaaa</a:t>
            </a:r>
            <a:r>
              <a:rPr lang="en-US" altLang="zh-CN" sz="2400" dirty="0">
                <a:latin typeface="Times New Roman" panose="02020603050405020304" pitchFamily="18" charset="0"/>
              </a:rPr>
              <a:t>…… </a:t>
            </a:r>
            <a:r>
              <a:rPr lang="zh-CN" altLang="en-US" sz="2400" dirty="0">
                <a:latin typeface="Times New Roman" panose="02020603050405020304" pitchFamily="18" charset="0"/>
              </a:rPr>
              <a:t>（设有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10^6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）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，自动机如下所示：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7367" y="5072282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可以发现，到达状态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后，每次都要沿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指针向前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999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次，才能找到匹配的模式串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，时间复杂度相当高。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523027" y="4092546"/>
            <a:ext cx="6313064" cy="561433"/>
            <a:chOff x="1584572" y="3776023"/>
            <a:chExt cx="6313064" cy="561433"/>
          </a:xfrm>
        </p:grpSpPr>
        <p:sp>
          <p:nvSpPr>
            <p:cNvPr id="10" name="椭圆 9"/>
            <p:cNvSpPr/>
            <p:nvPr/>
          </p:nvSpPr>
          <p:spPr>
            <a:xfrm>
              <a:off x="6363150" y="3898640"/>
              <a:ext cx="997871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137532" y="3909120"/>
              <a:ext cx="833220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999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226466" y="3923388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405519" y="3910198"/>
              <a:ext cx="414068" cy="4140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584572" y="3907429"/>
              <a:ext cx="414068" cy="4140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46803" y="3786178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/>
            <p:cNvCxnSpPr>
              <a:stCxn id="15" idx="6"/>
              <a:endCxn id="14" idx="2"/>
            </p:cNvCxnSpPr>
            <p:nvPr/>
          </p:nvCxnSpPr>
          <p:spPr>
            <a:xfrm>
              <a:off x="1998640" y="4114463"/>
              <a:ext cx="406879" cy="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2867750" y="3783409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2819587" y="4111694"/>
              <a:ext cx="406879" cy="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002457" y="3780640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5954294" y="4108925"/>
              <a:ext cx="406879" cy="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3685314" y="3788947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3637151" y="4117232"/>
              <a:ext cx="406879" cy="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4793297" y="3776023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4745134" y="4104308"/>
              <a:ext cx="406879" cy="2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stCxn id="14" idx="0"/>
              <a:endCxn id="15" idx="0"/>
            </p:cNvCxnSpPr>
            <p:nvPr/>
          </p:nvCxnSpPr>
          <p:spPr>
            <a:xfrm rot="16200000" flipV="1">
              <a:off x="2200696" y="3498340"/>
              <a:ext cx="2769" cy="820947"/>
            </a:xfrm>
            <a:prstGeom prst="curvedConnector3">
              <a:avLst>
                <a:gd name="adj1" fmla="val 835568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/>
            <p:nvPr/>
          </p:nvCxnSpPr>
          <p:spPr>
            <a:xfrm rot="16200000" flipV="1">
              <a:off x="3083780" y="3523224"/>
              <a:ext cx="2769" cy="820947"/>
            </a:xfrm>
            <a:prstGeom prst="curvedConnector3">
              <a:avLst>
                <a:gd name="adj1" fmla="val 835568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线连接符 49"/>
            <p:cNvCxnSpPr/>
            <p:nvPr/>
          </p:nvCxnSpPr>
          <p:spPr>
            <a:xfrm rot="16200000" flipV="1">
              <a:off x="6225128" y="3524150"/>
              <a:ext cx="2769" cy="820947"/>
            </a:xfrm>
            <a:prstGeom prst="curvedConnector3">
              <a:avLst>
                <a:gd name="adj1" fmla="val 835568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线连接符 50"/>
            <p:cNvCxnSpPr/>
            <p:nvPr/>
          </p:nvCxnSpPr>
          <p:spPr>
            <a:xfrm rot="16200000" flipV="1">
              <a:off x="3959869" y="3536243"/>
              <a:ext cx="2769" cy="820947"/>
            </a:xfrm>
            <a:prstGeom prst="curvedConnector3">
              <a:avLst>
                <a:gd name="adj1" fmla="val 835568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曲线连接符 52"/>
            <p:cNvCxnSpPr/>
            <p:nvPr/>
          </p:nvCxnSpPr>
          <p:spPr>
            <a:xfrm rot="16200000" flipV="1">
              <a:off x="5081005" y="3511530"/>
              <a:ext cx="2769" cy="820947"/>
            </a:xfrm>
            <a:prstGeom prst="curvedConnector3">
              <a:avLst>
                <a:gd name="adj1" fmla="val 835568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4101053" y="3849979"/>
              <a:ext cx="624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……</a:t>
              </a:r>
              <a:endParaRPr lang="zh-CN" altLang="en-US" sz="24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7587085" y="3907429"/>
              <a:ext cx="31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曲线连接符 58"/>
            <p:cNvCxnSpPr>
              <a:stCxn id="10" idx="7"/>
              <a:endCxn id="10" idx="5"/>
            </p:cNvCxnSpPr>
            <p:nvPr/>
          </p:nvCxnSpPr>
          <p:spPr>
            <a:xfrm rot="16200000" flipH="1">
              <a:off x="7068491" y="4105674"/>
              <a:ext cx="292790" cy="12700"/>
            </a:xfrm>
            <a:prstGeom prst="curvedConnector5">
              <a:avLst>
                <a:gd name="adj1" fmla="val -78076"/>
                <a:gd name="adj2" fmla="val 3383504"/>
                <a:gd name="adj3" fmla="val 17807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04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136217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解决办法：每个结点增加一个属性，表示该结点沿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指针到达的最近一个结束状态，记为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match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2302742"/>
            <a:ext cx="753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递推求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match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非常容易：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match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fail].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match;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3690867"/>
            <a:ext cx="7530860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match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属性的时间复杂度为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树中结点个数。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4842124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增加属性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match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后，每到达一个状态，沿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match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属性前进，每次必然匹配。</a:t>
            </a:r>
            <a:endParaRPr lang="zh-CN" altLang="en-US" sz="24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03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065716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3.5 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自动机的实现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7367" y="2148005"/>
            <a:ext cx="73669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LETTER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26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fail;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next[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LETTER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}pool[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500001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pool +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init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memset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(pool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].fail = -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7367" y="1566571"/>
            <a:ext cx="75308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结构体定义与初始化：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367" y="5606047"/>
            <a:ext cx="75308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这里使用了一点技巧。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217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2219156"/>
            <a:ext cx="753086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这样做的好处：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指针简化为一句话：设结点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有一条沿符号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到结点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的边，则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指针为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trie[trie[i].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fail].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next[a];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）求转移函数简化为一句话：设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Trie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树中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的父亲是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，则状态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沿字符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的转移为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trie[trie[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].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fail].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next[b];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097345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实际情况中，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fail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指针和状态转移函数构造是同时进行的，均按照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BFS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顺序。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5446159"/>
            <a:ext cx="7530860" cy="93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值得注意的是，这是一个常数优化，没有改变时间复杂度。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6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15992" y="1515716"/>
            <a:ext cx="82209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build()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queue&lt;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&gt; q;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q.push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(!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q.empty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q.front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q.pop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&lt; LETTER;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++){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&amp;cur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[t].next[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(cur){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q.push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(cur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);</a:t>
            </a:r>
          </a:p>
          <a:p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trie[cur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].fail = 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trie[trie[t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].fail].next[i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[cur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].match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[cur].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? cur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[cur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].fail].match;</a:t>
            </a:r>
            <a:endParaRPr lang="fr-FR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fr-FR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else</a:t>
            </a:r>
            <a:r>
              <a:rPr lang="fr-FR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cur = trie[trie[t].fail].next[i];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980377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自动机构造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5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992" y="1094321"/>
            <a:ext cx="6858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自动机的构造复杂度为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 |∑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1727726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自动机匹配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992" y="2122577"/>
            <a:ext cx="744327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search(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 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cur 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for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nn-NO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i = </a:t>
            </a:r>
            <a:r>
              <a:rPr lang="nn-NO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</a:t>
            </a:r>
            <a:r>
              <a:rPr lang="nn-NO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[i]; i++){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cur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[cur].next[convert(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])];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for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temp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[cur].match; temp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   temp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=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[temp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].fail].match)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   ret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+=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[temp].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5992" y="5315976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</a:rPr>
              <a:t>AC</a:t>
            </a:r>
            <a:r>
              <a:rPr lang="zh-CN" altLang="en-US" sz="2400" dirty="0">
                <a:latin typeface="Times New Roman" panose="02020603050405020304" pitchFamily="18" charset="0"/>
              </a:rPr>
              <a:t>自动机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匹配算法时间复杂度为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(|S|+m)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为匹配成功次数。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3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065716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3.6 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自动机的基本应用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745028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编程题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：给定一些模式串，问文本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被这些模式串匹配共多少次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|T|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10^6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，模式串各不相同，且长度和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不超过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10^6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3310737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思路：考虑极端情况，模式串为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a,aa,aaa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,……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，文本为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aaa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，此时匹配次数可能达到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10^6×1000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，若一个一个数，肯定会超时。此时需要预处理出每个状态能匹配多少次。时间复杂度为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 |∑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|+|T|)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5319644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更多应用在后面介绍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</a:t>
            </a:r>
            <a:r>
              <a:rPr lang="zh-CN" alt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多模式匹配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93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203741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1.2 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算法引入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897811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朴素匹配算法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75294"/>
              </p:ext>
            </p:extLst>
          </p:nvPr>
        </p:nvGraphicFramePr>
        <p:xfrm>
          <a:off x="825260" y="2588162"/>
          <a:ext cx="4738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8"/>
                <a:gridCol w="430798"/>
                <a:gridCol w="430798"/>
                <a:gridCol w="430798"/>
                <a:gridCol w="430798"/>
                <a:gridCol w="430798"/>
                <a:gridCol w="430798"/>
                <a:gridCol w="430798"/>
                <a:gridCol w="430798"/>
                <a:gridCol w="430798"/>
                <a:gridCol w="430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14129"/>
              </p:ext>
            </p:extLst>
          </p:nvPr>
        </p:nvGraphicFramePr>
        <p:xfrm>
          <a:off x="825260" y="3312464"/>
          <a:ext cx="2153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8"/>
                <a:gridCol w="430798"/>
                <a:gridCol w="430798"/>
                <a:gridCol w="430798"/>
                <a:gridCol w="430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07367" y="4036766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O(n^2)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3551"/>
              </p:ext>
            </p:extLst>
          </p:nvPr>
        </p:nvGraphicFramePr>
        <p:xfrm>
          <a:off x="825260" y="4697956"/>
          <a:ext cx="4738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8"/>
                <a:gridCol w="430798"/>
                <a:gridCol w="430798"/>
                <a:gridCol w="430798"/>
                <a:gridCol w="430798"/>
                <a:gridCol w="430798"/>
                <a:gridCol w="430798"/>
                <a:gridCol w="430798"/>
                <a:gridCol w="430798"/>
                <a:gridCol w="430798"/>
                <a:gridCol w="430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148136"/>
              </p:ext>
            </p:extLst>
          </p:nvPr>
        </p:nvGraphicFramePr>
        <p:xfrm>
          <a:off x="825260" y="5422258"/>
          <a:ext cx="2153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8"/>
                <a:gridCol w="430798"/>
                <a:gridCol w="430798"/>
                <a:gridCol w="430798"/>
                <a:gridCol w="430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5805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0.04583 -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-3.7037E-6 L 0.09305 -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05 -3.7037E-6 L 0.14201 -3.703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02 -3.7037E-6 L 0.18819 -3.703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19 -3.7037E-6 L 0.23628 -3.703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8 -3.7037E-6 L 0.28142 -3.7037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0.04583 -2.59259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-2.59259E-6 L 0.09305 -2.59259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05 -2.59259E-6 L 0.14201 -2.59259E-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01 -2.59259E-6 L 0.18819 -2.59259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19 -2.59259E-6 L 0.23628 -2.59259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28 -2.59259E-6 L 0.28142 -2.59259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285336"/>
            <a:ext cx="3685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第四节  回文串基础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2687000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：回文串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S=S[0],S[1],…,S[|S|-1]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Rev(S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[|S|-1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],S=[|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|-2],…,S[0]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S=Rev(S)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是回文串。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5091109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abba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aaaa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都是回文串。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1962601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4.1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回文串定义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</a:t>
            </a:r>
            <a:r>
              <a:rPr lang="zh-CN" alt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回文串基础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73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004240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4.2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Manacher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算法思想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578670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Manacher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算法用于求解字符串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以每一位置为中心（包括两字符中间为中心）的最长回文子串。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4091714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时间复杂度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O(|S|^2)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。例如对于串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aaaaaaaaaa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7367" y="2835192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朴素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算法：对每一位置为中心分别向两侧延伸，找到这一位置的最长回文子串。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7367" y="4862655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低效的原因：完全没有考虑这些不同中心的回文串之间的关系。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Manacher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算法则利用了回文串之间的联系。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</a:t>
            </a:r>
            <a:r>
              <a:rPr lang="zh-CN" alt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回文串基础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88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1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125450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预处理：将字符串每两个字符中间插入一无用字符（如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’#’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），前后各插入另一无用字符（如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’*’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55309"/>
              </p:ext>
            </p:extLst>
          </p:nvPr>
        </p:nvGraphicFramePr>
        <p:xfrm>
          <a:off x="2098872" y="3565673"/>
          <a:ext cx="47478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219"/>
                <a:gridCol w="365219"/>
                <a:gridCol w="365219"/>
                <a:gridCol w="365219"/>
                <a:gridCol w="365219"/>
                <a:gridCol w="365219"/>
                <a:gridCol w="365219"/>
                <a:gridCol w="365219"/>
                <a:gridCol w="365219"/>
                <a:gridCol w="365219"/>
                <a:gridCol w="365219"/>
                <a:gridCol w="365219"/>
                <a:gridCol w="3652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19816"/>
              </p:ext>
            </p:extLst>
          </p:nvPr>
        </p:nvGraphicFramePr>
        <p:xfrm>
          <a:off x="2654477" y="2217824"/>
          <a:ext cx="363663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71"/>
                <a:gridCol w="404071"/>
                <a:gridCol w="404071"/>
                <a:gridCol w="404071"/>
                <a:gridCol w="404071"/>
                <a:gridCol w="404071"/>
                <a:gridCol w="404071"/>
                <a:gridCol w="404071"/>
                <a:gridCol w="4040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7365" y="4791838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预处理后，所有位置的答案均乘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加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7365" y="5327369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预处理目的：避免边界；相邻字符不相同；所有回文子串都以字符为中心。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</a:t>
            </a:r>
            <a:r>
              <a:rPr lang="zh-CN" alt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回文串基础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21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7367" y="963708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Manacher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算法原理：若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的子串，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是回文串，则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是回文串当且仅当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对称位置的串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S’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也是回文串。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66289"/>
              </p:ext>
            </p:extLst>
          </p:nvPr>
        </p:nvGraphicFramePr>
        <p:xfrm>
          <a:off x="2154086" y="1950566"/>
          <a:ext cx="46374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7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26800"/>
              </p:ext>
            </p:extLst>
          </p:nvPr>
        </p:nvGraphicFramePr>
        <p:xfrm>
          <a:off x="4888522" y="2551374"/>
          <a:ext cx="108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4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14305"/>
              </p:ext>
            </p:extLst>
          </p:nvPr>
        </p:nvGraphicFramePr>
        <p:xfrm>
          <a:off x="2965937" y="2551374"/>
          <a:ext cx="108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45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51163" y="2981180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仅用到这一原理，就产生了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Manacher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。该算法仍然是从左往右枚举回文中心，但是如果该中心位置在某一回文子串内部，那么就直接看对称位置的答案即可。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36533"/>
              </p:ext>
            </p:extLst>
          </p:nvPr>
        </p:nvGraphicFramePr>
        <p:xfrm>
          <a:off x="1926646" y="4397378"/>
          <a:ext cx="5608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#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45339"/>
              </p:ext>
            </p:extLst>
          </p:nvPr>
        </p:nvGraphicFramePr>
        <p:xfrm>
          <a:off x="1926645" y="5008889"/>
          <a:ext cx="56083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  <a:gridCol w="43141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385097" y="5008889"/>
            <a:ext cx="384478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66237" y="5009147"/>
            <a:ext cx="384478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40297" y="5008889"/>
            <a:ext cx="384478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72034" y="5007326"/>
            <a:ext cx="384478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12061" y="5005795"/>
            <a:ext cx="384478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35006" y="5013546"/>
            <a:ext cx="384478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10610" y="5009146"/>
            <a:ext cx="384478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98487" y="5013546"/>
            <a:ext cx="384478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36054" y="5014128"/>
            <a:ext cx="384478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1853" y="5010851"/>
            <a:ext cx="384478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8306" y="5005999"/>
            <a:ext cx="384478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2570470" y="5529872"/>
            <a:ext cx="0" cy="351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349212" y="4309871"/>
            <a:ext cx="430516" cy="113613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47019" y="4305713"/>
            <a:ext cx="1293150" cy="113613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212518" y="4305713"/>
            <a:ext cx="1293150" cy="113613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347019" y="4309871"/>
            <a:ext cx="3899070" cy="113613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79585" y="4305713"/>
            <a:ext cx="3003199" cy="113613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683311" y="5529872"/>
            <a:ext cx="0" cy="3516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</a:t>
            </a:r>
            <a:r>
              <a:rPr lang="zh-CN" alt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回文串基础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94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04705 -4.44444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04705 -4.44444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5 -4.44444E-6 L 0.09323 -4.44444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-4.44444E-6 L 0.13854 -4.44444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5 -4.44444E-6 L 0.09323 -4.44444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-4.44444E-6 L 0.13854 -4.44444E-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54 -4.44444E-6 L 0.18559 -4.44444E-6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59 -4.44444E-6 L 0.23455 -4.44444E-6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54 -4.44444E-6 L 0.18559 -4.44444E-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55 -4.44444E-6 L 0.27795 -4.44444E-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95 -4.44444E-6 L 0.32691 -4.44444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91 -4.44444E-6 L 0.37604 -4.44444E-6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04 -4.44444E-6 L 0.42014 -4.44444E-6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59 -4.44444E-6 L 0.23455 -4.44444E-6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55 -4.44444E-6 L 0.27795 -4.44444E-6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95 -4.44444E-6 L 0.32691 -4.44444E-6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14 -4.44444E-6 L 0.46823 -4.44444E-6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23 -4.44444E-6 L 0.51736 -4.44444E-6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91 -4.44444E-6 L 0.37604 -4.44444E-6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04 -4.44444E-6 L 0.42014 -4.44444E-6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14 -4.44444E-6 L 0.46823 -4.44444E-6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23 -4.44444E-6 L 0.51736 -4.44444E-6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4" grpId="0"/>
      <p:bldP spid="15" grpId="0"/>
      <p:bldP spid="17" grpId="0"/>
      <p:bldP spid="19" grpId="0"/>
      <p:bldP spid="20" grpId="0"/>
      <p:bldP spid="22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1" grpId="2" animBg="1"/>
      <p:bldP spid="31" grpId="3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1163" y="1092000"/>
            <a:ext cx="753086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可以看出：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Manacher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算法执行流程如下：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从左往右枚举回文中心。对当前回文中心，首先看该中心是否在矩形框所示的回文子串内。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）若不在，则暴力求出该回文中心对应的最长回文子串，同时矩形框更新为该子串；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）若在，查询对称位置的答案（设为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），此时有两种情况：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对称位置的回文串没有触碰或超过矩形框左边界，则答案为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对称位置的回文串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碰或超过了矩形框左边界，则从右边界开始暴力求出答案，同时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矩形框更新为该子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</a:t>
            </a:r>
            <a:r>
              <a:rPr lang="zh-CN" alt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回文串基础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2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004240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4.3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Manacher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算法实现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367" y="2313493"/>
            <a:ext cx="79178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s[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1000001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], s2[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2000001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2000002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manacher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da-DK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int</a:t>
            </a:r>
            <a:r>
              <a:rPr lang="da-DK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 = </a:t>
            </a:r>
            <a:r>
              <a:rPr lang="da-DK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pos = </a:t>
            </a:r>
            <a:r>
              <a:rPr lang="da-DK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j = </a:t>
            </a:r>
            <a:r>
              <a:rPr lang="da-DK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ret = </a:t>
            </a:r>
            <a:r>
              <a:rPr lang="da-DK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da-DK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s2[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'$'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do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s2[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+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</a:t>
            </a:r>
            <a:r>
              <a:rPr lang="en-US" altLang="zh-CN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'#'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s2[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+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s[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}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(s[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++]);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1593324"/>
            <a:ext cx="75308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Manacher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</a:t>
            </a:r>
            <a:r>
              <a:rPr lang="zh-CN" alt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回文串基础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07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07366" y="1168521"/>
            <a:ext cx="7873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for</a:t>
            </a:r>
            <a:r>
              <a:rPr lang="nn-NO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(i = </a:t>
            </a:r>
            <a:r>
              <a:rPr lang="nn-NO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nn-NO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s2[i]; i++){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t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&gt;= j ?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    min(j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-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pos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*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-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]);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while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(s2[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+ t +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== s2[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- t - </a:t>
            </a:r>
            <a:r>
              <a:rPr lang="en-US" altLang="zh-CN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])t++;</a:t>
            </a: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if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+ t&gt;j){ j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+ t;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pos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; }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ans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[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] = t;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    ret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= max(ret, t);</a:t>
            </a:r>
          </a:p>
          <a:p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   return</a:t>
            </a:r>
            <a:r>
              <a:rPr lang="en-US" altLang="zh-CN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ret;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3993620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：对字符串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执行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Manacher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算法的时间复杂度为</a:t>
            </a:r>
            <a:r>
              <a:rPr lang="el-GR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(|S|)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6" y="4973175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注意到每次操作，图示中蓝色指针和红色指针必有一个向右移，而总的移动次数是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</a:t>
            </a:r>
            <a:r>
              <a:rPr lang="zh-CN" alt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回文串基础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07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285336"/>
            <a:ext cx="2449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第五节  应用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962601"/>
            <a:ext cx="75308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5.1 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与串的去重连接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367" y="4696441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思路：用串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匹配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，找到首次匹配到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末尾时的位置，这段区间即为最大去重长度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。采用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算法，时间复杂度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>
                <a:latin typeface="Times New Roman" panose="02020603050405020304" pitchFamily="18" charset="0"/>
              </a:rPr>
              <a:t>(|S|+|T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|)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2653396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编程题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：字符串连接有时是需要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首尾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去重的。例如，将串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“(1+2)*3=3*3”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和串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“3*3=9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相连接，我们希望得到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“(1+2)*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3=3*3=9”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。现在给定串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，请进行尽可能长的首尾去重，并输出去重连接结果。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|S|,|T|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10^6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应用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55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153708"/>
            <a:ext cx="75308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5.2 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自动机与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791750"/>
            <a:ext cx="7530860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编程题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改造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众所周知，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上的某些片段将导致遗传性疾病。现在给出一些有疾病的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片段（总长度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不超过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），并给出一条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链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（长度不超过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上可能含有疾病的片段。问最少改变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上的几个碱基对，可以使其不包含有疾病的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。注意，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链上的碱基对只有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A,G,C,T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四种。例如有疾病的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片段为</a:t>
            </a:r>
            <a:r>
              <a:rPr lang="en-US" altLang="zh-CN" sz="2400" dirty="0">
                <a:latin typeface="Times New Roman" panose="02020603050405020304" pitchFamily="18" charset="0"/>
              </a:rPr>
              <a:t>“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A”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“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TG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S=TGAATG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，则答案为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应用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460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035611"/>
            <a:ext cx="7530860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对所有疾病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DNA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建立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AC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自动机。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][j]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表示前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个字符到达状态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的情况下最少修改几个字符，则转移方程为：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+ 1][cur] = min(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+ 1][cur],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][j] + (convert(s[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]) != k));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为读入的下一个字符，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cur 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[j].next[k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注意：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状态不能匹配任意疾病字符串，这可由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属性判断。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初始条件：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[0][0]=0;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其他为无穷</a:t>
            </a:r>
            <a:endParaRPr lang="en-US" altLang="zh-CN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时间复杂</a:t>
            </a:r>
            <a:r>
              <a:rPr lang="zh-CN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度：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|S||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应用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8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162246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86802"/>
              </p:ext>
            </p:extLst>
          </p:nvPr>
        </p:nvGraphicFramePr>
        <p:xfrm>
          <a:off x="825256" y="1964740"/>
          <a:ext cx="5179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284494"/>
              </p:ext>
            </p:extLst>
          </p:nvPr>
        </p:nvGraphicFramePr>
        <p:xfrm>
          <a:off x="825260" y="2689042"/>
          <a:ext cx="2153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8"/>
                <a:gridCol w="430798"/>
                <a:gridCol w="430798"/>
                <a:gridCol w="430798"/>
                <a:gridCol w="430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1046284" y="3314700"/>
            <a:ext cx="0" cy="351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15992" y="3908921"/>
            <a:ext cx="7530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可以看出，充分利用已匹配的信息，模式串可以跳跃地向右移动。每次模式串移动后，指针之前内容均被匹配。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每次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操作，要么指针向右移动，要么</a:t>
            </a:r>
            <a:r>
              <a:rPr lang="zh-CN" altLang="en-US" sz="2400" dirty="0">
                <a:latin typeface="Times New Roman" panose="02020603050405020304" pitchFamily="18" charset="0"/>
              </a:rPr>
              <a:t>模式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串向右移动。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指针</a:t>
            </a:r>
            <a:r>
              <a:rPr lang="zh-CN" altLang="en-US" sz="2400" dirty="0">
                <a:latin typeface="Times New Roman" panose="02020603050405020304" pitchFamily="18" charset="0"/>
              </a:rPr>
              <a:t>总是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向右移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动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|S|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</a:rPr>
              <a:t>模式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串</a:t>
            </a:r>
            <a:r>
              <a:rPr lang="zh-CN" altLang="en-US" sz="2400" dirty="0">
                <a:latin typeface="Times New Roman" panose="02020603050405020304" pitchFamily="18" charset="0"/>
              </a:rPr>
              <a:t>向右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移动不超过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|</a:t>
            </a:r>
            <a:r>
              <a:rPr lang="en-US" altLang="zh-CN" sz="2400" dirty="0">
                <a:latin typeface="Times New Roman" panose="02020603050405020304" pitchFamily="18" charset="0"/>
              </a:rPr>
              <a:t>S|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次，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这意味着算法时间复杂度可以达到线性。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16923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04583 -1.48148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0.04705 2.22222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05 2.22222E-6 L 0.09323 2.22222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-1.48148E-6 L 0.09496 -1.48148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2.22222E-6 L 0.13854 2.22222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54 2.22222E-6 L 0.18559 2.22222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59 2.22222E-6 L 0.23455 2.22222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55 2.22222E-6 L 0.27795 2.22222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96 -1.48148E-6 L 0.18819 -1.48148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95 2.22222E-6 L 0.32691 2.22222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19 -1.48148E-6 L 0.28333 -1.48148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33 -1.48148E-6 L 0.33142 -1.48148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691 2.22222E-6 L 0.37604 2.22222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04 2.22222E-6 L 0.42014 2.22222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14 2.22222E-6 L 0.46823 2.22222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23 2.22222E-6 L 0.51736 2.22222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07367" y="1144916"/>
            <a:ext cx="75308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5.3 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自动机与矩阵快速幂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710554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编程题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：一个程序由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代码组成，若这个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串中含有某种序列将会被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360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识别为病毒。请问长度为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的程序中不会被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360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识别为病毒的程序有几个？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360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的病毒库大小只有不到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字符，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10^9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。答案对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10^9+7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取模。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202" y="3736512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：设图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的邻接矩阵为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，则从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经过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条边到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的路径数为矩阵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A^k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行第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列的元素值。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202" y="4886238"/>
            <a:ext cx="75308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思路：将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自动机看做有向图，去掉所有结束状态后，求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状态经过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条边到所有状态的路径数之和。时间复杂度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O(L^3×logn)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应用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85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应用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367" y="1144916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5.4 AC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自动机的其他应用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1792838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与图论中强连通分量结合，解决是否存在无限长的文本，不包含任意指定模式串。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7367" y="4946241"/>
            <a:ext cx="7530860" cy="49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时间关系，不展开介绍了。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7367" y="2926341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与线性方程组求解相结合，解决概率问题。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个人，每人说一段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构成的序列，然后开始掷骰子，最先出现自己说的序列的人获胜。求每人获胜的概率。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56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80392" y="1397476"/>
            <a:ext cx="6392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进阶内容：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、后缀数组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、后缀自动机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玄学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内容：字符串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难点：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自动机与图论、数据结构的结合应用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进阶内容</a:t>
            </a:r>
            <a:endParaRPr lang="zh-CN" altLang="en-US" sz="2800" b="1" dirty="0">
              <a:solidFill>
                <a:schemeClr val="accent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3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841075" y="2985668"/>
            <a:ext cx="77724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7367" y="1285338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问题的关键在于模式串向右滑动多少！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35275"/>
              </p:ext>
            </p:extLst>
          </p:nvPr>
        </p:nvGraphicFramePr>
        <p:xfrm>
          <a:off x="825256" y="1920778"/>
          <a:ext cx="51798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  <a:gridCol w="4316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95204"/>
              </p:ext>
            </p:extLst>
          </p:nvPr>
        </p:nvGraphicFramePr>
        <p:xfrm>
          <a:off x="2539762" y="4552025"/>
          <a:ext cx="2153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8"/>
                <a:gridCol w="430798"/>
                <a:gridCol w="430798"/>
                <a:gridCol w="430798"/>
                <a:gridCol w="430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4068351" y="5059951"/>
            <a:ext cx="0" cy="351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08461"/>
              </p:ext>
            </p:extLst>
          </p:nvPr>
        </p:nvGraphicFramePr>
        <p:xfrm>
          <a:off x="3404595" y="4098880"/>
          <a:ext cx="2153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8"/>
                <a:gridCol w="430798"/>
                <a:gridCol w="430798"/>
                <a:gridCol w="430798"/>
                <a:gridCol w="430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94870"/>
              </p:ext>
            </p:extLst>
          </p:nvPr>
        </p:nvGraphicFramePr>
        <p:xfrm>
          <a:off x="1674929" y="2994122"/>
          <a:ext cx="2153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8"/>
                <a:gridCol w="430798"/>
                <a:gridCol w="430798"/>
                <a:gridCol w="430798"/>
                <a:gridCol w="430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3625548" y="3484463"/>
            <a:ext cx="0" cy="351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6884"/>
              </p:ext>
            </p:extLst>
          </p:nvPr>
        </p:nvGraphicFramePr>
        <p:xfrm>
          <a:off x="2539762" y="2540977"/>
          <a:ext cx="2153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98"/>
                <a:gridCol w="430798"/>
                <a:gridCol w="430798"/>
                <a:gridCol w="430798"/>
                <a:gridCol w="4307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674929" y="2433910"/>
            <a:ext cx="1729666" cy="104477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39761" y="4038893"/>
            <a:ext cx="1289157" cy="95513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23394"/>
              </p:ext>
            </p:extLst>
          </p:nvPr>
        </p:nvGraphicFramePr>
        <p:xfrm>
          <a:off x="825256" y="5985511"/>
          <a:ext cx="331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040"/>
                <a:gridCol w="733242"/>
                <a:gridCol w="13276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61207"/>
              </p:ext>
            </p:extLst>
          </p:nvPr>
        </p:nvGraphicFramePr>
        <p:xfrm>
          <a:off x="2832833" y="5477727"/>
          <a:ext cx="34214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974"/>
                <a:gridCol w="693308"/>
                <a:gridCol w="14331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01506" y="5163635"/>
            <a:ext cx="7530860" cy="493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抽象模型：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422289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45"/>
              </p:ext>
            </p:extLst>
          </p:nvPr>
        </p:nvGraphicFramePr>
        <p:xfrm>
          <a:off x="2223233" y="2310327"/>
          <a:ext cx="366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75"/>
                <a:gridCol w="668215"/>
                <a:gridCol w="1318846"/>
                <a:gridCol w="3692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15992" y="3143989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也就是在模式串中找到子串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，分别在开头和结尾出现！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满足该条件当且仅当匹配指针之前的串！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5992" y="4242317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若有多个这样的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，显然应选择长度最大的一个。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这是因为，根据</a:t>
            </a:r>
            <a:r>
              <a:rPr lang="zh-CN" altLang="en-US" sz="2400" dirty="0">
                <a:latin typeface="Times New Roman" panose="02020603050405020304" pitchFamily="18" charset="0"/>
              </a:rPr>
              <a:t>朴素算法的思想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，模式串每次只向右滑动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。而</a:t>
            </a:r>
            <a:r>
              <a:rPr lang="en-US" altLang="zh-CN" sz="2400" dirty="0">
                <a:latin typeface="Times New Roman" panose="02020603050405020304" pitchFamily="18" charset="0"/>
              </a:rPr>
              <a:t>KMP</a:t>
            </a:r>
            <a:r>
              <a:rPr lang="zh-CN" altLang="en-US" sz="2400" dirty="0">
                <a:latin typeface="Times New Roman" panose="02020603050405020304" pitchFamily="18" charset="0"/>
              </a:rPr>
              <a:t>算法实质上只是过滤了不满足要求的情况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，故仍应滑动的尽可能少，自然</a:t>
            </a:r>
            <a:r>
              <a:rPr lang="zh-CN" altLang="en-US" sz="2400" dirty="0">
                <a:latin typeface="Times New Roman" panose="02020603050405020304" pitchFamily="18" charset="0"/>
              </a:rPr>
              <a:t>得证。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49967"/>
              </p:ext>
            </p:extLst>
          </p:nvPr>
        </p:nvGraphicFramePr>
        <p:xfrm>
          <a:off x="1292469" y="1067328"/>
          <a:ext cx="63597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193"/>
                <a:gridCol w="1292469"/>
                <a:gridCol w="685800"/>
                <a:gridCol w="1327638"/>
                <a:gridCol w="325316"/>
                <a:gridCol w="18053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47842"/>
              </p:ext>
            </p:extLst>
          </p:nvPr>
        </p:nvGraphicFramePr>
        <p:xfrm>
          <a:off x="4204433" y="1680404"/>
          <a:ext cx="366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136"/>
                <a:gridCol w="662354"/>
                <a:gridCol w="1318846"/>
                <a:gridCol w="3692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5668551" y="2757130"/>
            <a:ext cx="0" cy="351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70256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AE313-26A5-49F2-8087-02B36722C90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1596" y="3505871"/>
            <a:ext cx="753086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选择</a:t>
            </a:r>
            <a:r>
              <a:rPr lang="zh-CN" altLang="en-US" sz="2400" dirty="0">
                <a:latin typeface="Times New Roman" panose="02020603050405020304" pitchFamily="18" charset="0"/>
              </a:rPr>
              <a:t>长度最大的一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将模式串滑动后，若不匹配指针位置，则需要进一步滑动到长度较小的位置。于是我们就这样不断滑动，直到指针位置匹配为止。这就是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KMP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的基本思想。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05447"/>
              </p:ext>
            </p:extLst>
          </p:nvPr>
        </p:nvGraphicFramePr>
        <p:xfrm>
          <a:off x="1361587" y="1089627"/>
          <a:ext cx="366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75"/>
                <a:gridCol w="668215"/>
                <a:gridCol w="1318846"/>
                <a:gridCol w="3692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31842"/>
              </p:ext>
            </p:extLst>
          </p:nvPr>
        </p:nvGraphicFramePr>
        <p:xfrm>
          <a:off x="1361586" y="1620020"/>
          <a:ext cx="366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67"/>
                <a:gridCol w="1811215"/>
                <a:gridCol w="738554"/>
                <a:gridCol w="3692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357210"/>
              </p:ext>
            </p:extLst>
          </p:nvPr>
        </p:nvGraphicFramePr>
        <p:xfrm>
          <a:off x="3333995" y="2121162"/>
          <a:ext cx="366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75"/>
                <a:gridCol w="668215"/>
                <a:gridCol w="1318846"/>
                <a:gridCol w="3692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62815"/>
              </p:ext>
            </p:extLst>
          </p:nvPr>
        </p:nvGraphicFramePr>
        <p:xfrm>
          <a:off x="3905494" y="2639876"/>
          <a:ext cx="36676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67"/>
                <a:gridCol w="1811215"/>
                <a:gridCol w="738554"/>
                <a:gridCol w="36927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4806905" y="3152785"/>
            <a:ext cx="0" cy="351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1596" y="5327215"/>
            <a:ext cx="75308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可以发现，最大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的选取只和模式串有关，和主串无关，它是模式串的固有性质。我们有必要加以研究。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5992" y="241539"/>
            <a:ext cx="3994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zh-CN" altLang="en-US" sz="2800" b="1" dirty="0" smtClean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 单</a:t>
            </a:r>
            <a:r>
              <a:rPr lang="zh-CN" altLang="en-US" sz="28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</p:txBody>
      </p:sp>
    </p:spTree>
    <p:extLst>
      <p:ext uri="{BB962C8B-B14F-4D97-AF65-F5344CB8AC3E}">
        <p14:creationId xmlns:p14="http://schemas.microsoft.com/office/powerpoint/2010/main" val="201390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5078</TotalTime>
  <Words>6223</Words>
  <Application>Microsoft Office PowerPoint</Application>
  <PresentationFormat>全屏显示(4:3)</PresentationFormat>
  <Paragraphs>904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黑体</vt:lpstr>
      <vt:lpstr>宋体</vt:lpstr>
      <vt:lpstr>新宋体</vt:lpstr>
      <vt:lpstr>Arial</vt:lpstr>
      <vt:lpstr>Calibri</vt:lpstr>
      <vt:lpstr>Calibri Light</vt:lpstr>
      <vt:lpstr>Courier New</vt:lpstr>
      <vt:lpstr>Times New Roman</vt:lpstr>
      <vt:lpstr>Office 主题</vt:lpstr>
      <vt:lpstr>字符串理论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张博航</dc:creator>
  <cp:lastModifiedBy>张博航</cp:lastModifiedBy>
  <cp:revision>257</cp:revision>
  <dcterms:created xsi:type="dcterms:W3CDTF">2017-06-20T03:54:16Z</dcterms:created>
  <dcterms:modified xsi:type="dcterms:W3CDTF">2017-07-05T13:20:59Z</dcterms:modified>
</cp:coreProperties>
</file>